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s/slide25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0"/>
  </p:notesMasterIdLst>
  <p:sldIdLst>
    <p:sldId id="561" r:id="rId2"/>
    <p:sldId id="257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7" r:id="rId59"/>
    <p:sldId id="790" r:id="rId60"/>
    <p:sldId id="623" r:id="rId61"/>
    <p:sldId id="624" r:id="rId62"/>
    <p:sldId id="625" r:id="rId63"/>
    <p:sldId id="626" r:id="rId64"/>
    <p:sldId id="627" r:id="rId65"/>
    <p:sldId id="628" r:id="rId66"/>
    <p:sldId id="629" r:id="rId67"/>
    <p:sldId id="630" r:id="rId68"/>
    <p:sldId id="631" r:id="rId69"/>
    <p:sldId id="632" r:id="rId70"/>
    <p:sldId id="633" r:id="rId71"/>
    <p:sldId id="634" r:id="rId72"/>
    <p:sldId id="635" r:id="rId73"/>
    <p:sldId id="636" r:id="rId74"/>
    <p:sldId id="637" r:id="rId75"/>
    <p:sldId id="638" r:id="rId76"/>
    <p:sldId id="639" r:id="rId77"/>
    <p:sldId id="640" r:id="rId78"/>
    <p:sldId id="641" r:id="rId79"/>
    <p:sldId id="642" r:id="rId80"/>
    <p:sldId id="643" r:id="rId81"/>
    <p:sldId id="644" r:id="rId82"/>
    <p:sldId id="645" r:id="rId83"/>
    <p:sldId id="646" r:id="rId84"/>
    <p:sldId id="647" r:id="rId85"/>
    <p:sldId id="648" r:id="rId86"/>
    <p:sldId id="649" r:id="rId87"/>
    <p:sldId id="650" r:id="rId88"/>
    <p:sldId id="651" r:id="rId89"/>
    <p:sldId id="652" r:id="rId90"/>
    <p:sldId id="653" r:id="rId91"/>
    <p:sldId id="654" r:id="rId92"/>
    <p:sldId id="655" r:id="rId93"/>
    <p:sldId id="656" r:id="rId94"/>
    <p:sldId id="657" r:id="rId95"/>
    <p:sldId id="658" r:id="rId96"/>
    <p:sldId id="659" r:id="rId97"/>
    <p:sldId id="660" r:id="rId98"/>
    <p:sldId id="661" r:id="rId99"/>
    <p:sldId id="662" r:id="rId100"/>
    <p:sldId id="663" r:id="rId101"/>
    <p:sldId id="664" r:id="rId102"/>
    <p:sldId id="665" r:id="rId103"/>
    <p:sldId id="666" r:id="rId104"/>
    <p:sldId id="667" r:id="rId105"/>
    <p:sldId id="668" r:id="rId106"/>
    <p:sldId id="669" r:id="rId107"/>
    <p:sldId id="670" r:id="rId108"/>
    <p:sldId id="671" r:id="rId109"/>
    <p:sldId id="672" r:id="rId110"/>
    <p:sldId id="673" r:id="rId111"/>
    <p:sldId id="674" r:id="rId112"/>
    <p:sldId id="675" r:id="rId113"/>
    <p:sldId id="676" r:id="rId114"/>
    <p:sldId id="677" r:id="rId115"/>
    <p:sldId id="678" r:id="rId116"/>
    <p:sldId id="679" r:id="rId117"/>
    <p:sldId id="680" r:id="rId118"/>
    <p:sldId id="681" r:id="rId119"/>
    <p:sldId id="682" r:id="rId120"/>
    <p:sldId id="683" r:id="rId121"/>
    <p:sldId id="684" r:id="rId122"/>
    <p:sldId id="685" r:id="rId123"/>
    <p:sldId id="686" r:id="rId124"/>
    <p:sldId id="687" r:id="rId125"/>
    <p:sldId id="688" r:id="rId126"/>
    <p:sldId id="689" r:id="rId127"/>
    <p:sldId id="690" r:id="rId128"/>
    <p:sldId id="691" r:id="rId129"/>
    <p:sldId id="692" r:id="rId130"/>
    <p:sldId id="693" r:id="rId131"/>
    <p:sldId id="694" r:id="rId132"/>
    <p:sldId id="695" r:id="rId133"/>
    <p:sldId id="696" r:id="rId134"/>
    <p:sldId id="697" r:id="rId135"/>
    <p:sldId id="698" r:id="rId136"/>
    <p:sldId id="699" r:id="rId137"/>
    <p:sldId id="700" r:id="rId138"/>
    <p:sldId id="701" r:id="rId139"/>
    <p:sldId id="702" r:id="rId140"/>
    <p:sldId id="703" r:id="rId141"/>
    <p:sldId id="704" r:id="rId142"/>
    <p:sldId id="705" r:id="rId143"/>
    <p:sldId id="706" r:id="rId144"/>
    <p:sldId id="707" r:id="rId145"/>
    <p:sldId id="788" r:id="rId146"/>
    <p:sldId id="708" r:id="rId147"/>
    <p:sldId id="709" r:id="rId148"/>
    <p:sldId id="710" r:id="rId149"/>
    <p:sldId id="711" r:id="rId150"/>
    <p:sldId id="712" r:id="rId151"/>
    <p:sldId id="713" r:id="rId152"/>
    <p:sldId id="714" r:id="rId153"/>
    <p:sldId id="715" r:id="rId154"/>
    <p:sldId id="716" r:id="rId155"/>
    <p:sldId id="717" r:id="rId156"/>
    <p:sldId id="718" r:id="rId157"/>
    <p:sldId id="791" r:id="rId158"/>
    <p:sldId id="719" r:id="rId159"/>
    <p:sldId id="802" r:id="rId160"/>
    <p:sldId id="803" r:id="rId161"/>
    <p:sldId id="805" r:id="rId162"/>
    <p:sldId id="806" r:id="rId163"/>
    <p:sldId id="807" r:id="rId164"/>
    <p:sldId id="808" r:id="rId165"/>
    <p:sldId id="804" r:id="rId166"/>
    <p:sldId id="809" r:id="rId167"/>
    <p:sldId id="810" r:id="rId168"/>
    <p:sldId id="811" r:id="rId169"/>
    <p:sldId id="812" r:id="rId170"/>
    <p:sldId id="813" r:id="rId171"/>
    <p:sldId id="814" r:id="rId172"/>
    <p:sldId id="815" r:id="rId173"/>
    <p:sldId id="816" r:id="rId174"/>
    <p:sldId id="817" r:id="rId175"/>
    <p:sldId id="818" r:id="rId176"/>
    <p:sldId id="819" r:id="rId177"/>
    <p:sldId id="820" r:id="rId178"/>
    <p:sldId id="821" r:id="rId179"/>
    <p:sldId id="822" r:id="rId180"/>
    <p:sldId id="828" r:id="rId181"/>
    <p:sldId id="829" r:id="rId182"/>
    <p:sldId id="830" r:id="rId183"/>
    <p:sldId id="831" r:id="rId184"/>
    <p:sldId id="832" r:id="rId185"/>
    <p:sldId id="720" r:id="rId186"/>
    <p:sldId id="721" r:id="rId187"/>
    <p:sldId id="722" r:id="rId188"/>
    <p:sldId id="723" r:id="rId189"/>
    <p:sldId id="724" r:id="rId190"/>
    <p:sldId id="725" r:id="rId191"/>
    <p:sldId id="726" r:id="rId192"/>
    <p:sldId id="786" r:id="rId193"/>
    <p:sldId id="785" r:id="rId194"/>
    <p:sldId id="787" r:id="rId195"/>
    <p:sldId id="730" r:id="rId196"/>
    <p:sldId id="731" r:id="rId197"/>
    <p:sldId id="732" r:id="rId198"/>
    <p:sldId id="733" r:id="rId199"/>
    <p:sldId id="734" r:id="rId200"/>
    <p:sldId id="735" r:id="rId201"/>
    <p:sldId id="736" r:id="rId202"/>
    <p:sldId id="737" r:id="rId203"/>
    <p:sldId id="738" r:id="rId204"/>
    <p:sldId id="739" r:id="rId205"/>
    <p:sldId id="740" r:id="rId206"/>
    <p:sldId id="741" r:id="rId207"/>
    <p:sldId id="742" r:id="rId208"/>
    <p:sldId id="743" r:id="rId209"/>
    <p:sldId id="744" r:id="rId210"/>
    <p:sldId id="745" r:id="rId211"/>
    <p:sldId id="746" r:id="rId212"/>
    <p:sldId id="747" r:id="rId213"/>
    <p:sldId id="748" r:id="rId214"/>
    <p:sldId id="749" r:id="rId215"/>
    <p:sldId id="750" r:id="rId216"/>
    <p:sldId id="751" r:id="rId217"/>
    <p:sldId id="752" r:id="rId218"/>
    <p:sldId id="753" r:id="rId219"/>
    <p:sldId id="754" r:id="rId220"/>
    <p:sldId id="755" r:id="rId221"/>
    <p:sldId id="756" r:id="rId222"/>
    <p:sldId id="757" r:id="rId223"/>
    <p:sldId id="758" r:id="rId224"/>
    <p:sldId id="759" r:id="rId225"/>
    <p:sldId id="760" r:id="rId226"/>
    <p:sldId id="761" r:id="rId227"/>
    <p:sldId id="762" r:id="rId228"/>
    <p:sldId id="763" r:id="rId229"/>
    <p:sldId id="764" r:id="rId230"/>
    <p:sldId id="765" r:id="rId231"/>
    <p:sldId id="766" r:id="rId232"/>
    <p:sldId id="767" r:id="rId233"/>
    <p:sldId id="768" r:id="rId234"/>
    <p:sldId id="769" r:id="rId235"/>
    <p:sldId id="770" r:id="rId236"/>
    <p:sldId id="771" r:id="rId237"/>
    <p:sldId id="772" r:id="rId238"/>
    <p:sldId id="773" r:id="rId239"/>
    <p:sldId id="774" r:id="rId240"/>
    <p:sldId id="775" r:id="rId241"/>
    <p:sldId id="776" r:id="rId242"/>
    <p:sldId id="777" r:id="rId243"/>
    <p:sldId id="778" r:id="rId244"/>
    <p:sldId id="779" r:id="rId245"/>
    <p:sldId id="796" r:id="rId246"/>
    <p:sldId id="833" r:id="rId247"/>
    <p:sldId id="834" r:id="rId248"/>
    <p:sldId id="835" r:id="rId249"/>
    <p:sldId id="836" r:id="rId250"/>
    <p:sldId id="838" r:id="rId251"/>
    <p:sldId id="837" r:id="rId252"/>
    <p:sldId id="839" r:id="rId253"/>
    <p:sldId id="841" r:id="rId254"/>
    <p:sldId id="843" r:id="rId255"/>
    <p:sldId id="844" r:id="rId256"/>
    <p:sldId id="845" r:id="rId257"/>
    <p:sldId id="780" r:id="rId258"/>
    <p:sldId id="795" r:id="rId25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6699"/>
    <a:srgbClr val="CC3300"/>
    <a:srgbClr val="FFCCCC"/>
    <a:srgbClr val="003399"/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967" autoAdjust="0"/>
    <p:restoredTop sz="86344" autoAdjust="0"/>
  </p:normalViewPr>
  <p:slideViewPr>
    <p:cSldViewPr>
      <p:cViewPr>
        <p:scale>
          <a:sx n="50" d="100"/>
          <a:sy n="50" d="100"/>
        </p:scale>
        <p:origin x="-89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7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D4CF9D-BDF9-403C-ACAB-72663786C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02350"/>
            <a:ext cx="6842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2&#29256;(&#20363;&#39064;&#32534;&#21495;)/c++&#65288;5&#65289;/5-&#31867;&#19982;&#23545;&#35937;(5.2).ppt" TargetMode="External"/><Relationship Id="rId13" Type="http://schemas.openxmlformats.org/officeDocument/2006/relationships/oleObject" Target="../embeddings/oleObject3.bin"/><Relationship Id="rId18" Type="http://schemas.openxmlformats.org/officeDocument/2006/relationships/slide" Target="slide257.xml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slide" Target="slide158.xml"/><Relationship Id="rId17" Type="http://schemas.openxmlformats.org/officeDocument/2006/relationships/hyperlink" Target="../C++&#31243;&#24207;&#35774;&#35745;&#22522;&#30784;&#35838;&#20214;2&#29256;(&#20363;&#39064;&#32534;&#21495;)/c++&#65288;5&#65289;/5-&#31867;&#19982;&#23545;&#35937;(&#23567;&#32467;).ppt" TargetMode="Externa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20" Type="http://schemas.openxmlformats.org/officeDocument/2006/relationships/hyperlink" Target="0-&#39044;&#22791;&#30693;&#35782;.ppt" TargetMode="External"/><Relationship Id="rId1" Type="http://schemas.openxmlformats.org/officeDocument/2006/relationships/themeOverride" Target="../theme/themeOverride1.xml"/><Relationship Id="rId6" Type="http://schemas.openxmlformats.org/officeDocument/2006/relationships/slide" Target="slide3.xml"/><Relationship Id="rId11" Type="http://schemas.openxmlformats.org/officeDocument/2006/relationships/hyperlink" Target="../C++&#31243;&#24207;&#35774;&#35745;&#22522;&#30784;&#35838;&#20214;2&#29256;(&#20363;&#39064;&#32534;&#21495;)/c++&#65288;5&#65289;/5-&#31867;&#19982;&#23545;&#35937;(5.3).ppt" TargetMode="External"/><Relationship Id="rId5" Type="http://schemas.openxmlformats.org/officeDocument/2006/relationships/slide" Target="slide2.xml"/><Relationship Id="rId15" Type="http://schemas.openxmlformats.org/officeDocument/2006/relationships/slide" Target="slide246.xml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slide" Target="slide60.xml"/><Relationship Id="rId14" Type="http://schemas.openxmlformats.org/officeDocument/2006/relationships/hyperlink" Target="../C++&#31243;&#24207;&#35774;&#35745;&#22522;&#30784;&#35838;&#20214;2&#29256;(&#20363;&#39064;&#32534;&#21495;)/c++&#65288;5&#65289;/5-&#31867;&#19982;&#23545;&#35937;(5.4).p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8423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2503488"/>
            <a:ext cx="6705600" cy="468312"/>
            <a:chOff x="768" y="1577"/>
            <a:chExt cx="4224" cy="295"/>
          </a:xfrm>
        </p:grpSpPr>
        <p:sp>
          <p:nvSpPr>
            <p:cNvPr id="1043" name="Rectangl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57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6.1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类与对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象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30" name="Object 15"/>
            <p:cNvGraphicFramePr>
              <a:graphicFrameLocks noChangeAspect="1"/>
            </p:cNvGraphicFramePr>
            <p:nvPr/>
          </p:nvGraphicFramePr>
          <p:xfrm>
            <a:off x="1536" y="1610"/>
            <a:ext cx="227" cy="229"/>
          </p:xfrm>
          <a:graphic>
            <a:graphicData uri="http://schemas.openxmlformats.org/presentationml/2006/ole">
              <p:oleObj spid="_x0000_s1030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19200" y="3038475"/>
            <a:ext cx="6705600" cy="468313"/>
            <a:chOff x="768" y="1914"/>
            <a:chExt cx="4224" cy="295"/>
          </a:xfrm>
        </p:grpSpPr>
        <p:sp>
          <p:nvSpPr>
            <p:cNvPr id="1042" name="Rectangle 9">
              <a:hlinkClick r:id="rId8" action="ppaction://hlinkpres?slideindex=1&amp;slidetitle=5.2  类与对象 "/>
            </p:cNvPr>
            <p:cNvSpPr>
              <a:spLocks noChangeArrowheads="1"/>
            </p:cNvSpPr>
            <p:nvPr/>
          </p:nvSpPr>
          <p:spPr bwMode="auto">
            <a:xfrm>
              <a:off x="768" y="191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6.2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构造函数和析构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函数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60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9" name="Object 16"/>
            <p:cNvGraphicFramePr>
              <a:graphicFrameLocks noChangeAspect="1"/>
            </p:cNvGraphicFramePr>
            <p:nvPr/>
          </p:nvGraphicFramePr>
          <p:xfrm>
            <a:off x="1536" y="1947"/>
            <a:ext cx="227" cy="229"/>
          </p:xfrm>
          <a:graphic>
            <a:graphicData uri="http://schemas.openxmlformats.org/presentationml/2006/ole">
              <p:oleObj spid="_x0000_s1029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19200" y="3573463"/>
            <a:ext cx="6705600" cy="468312"/>
            <a:chOff x="768" y="2251"/>
            <a:chExt cx="4224" cy="295"/>
          </a:xfrm>
        </p:grpSpPr>
        <p:sp>
          <p:nvSpPr>
            <p:cNvPr id="1041" name="Rectangle 10">
              <a:hlinkClick r:id="rId11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25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2" action="ppaction://hlinksldjump"/>
                </a:rPr>
                <a:t>6.3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2" action="ppaction://hlinksldjump"/>
                </a:rPr>
                <a:t>类的其他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2" action="ppaction://hlinksldjump"/>
                </a:rPr>
                <a:t>成员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158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1536" y="2284"/>
            <a:ext cx="227" cy="229"/>
          </p:xfrm>
          <a:graphic>
            <a:graphicData uri="http://schemas.openxmlformats.org/presentationml/2006/ole">
              <p:oleObj spid="_x0000_s1028" name="BMP 图象" r:id="rId13" imgW="1276190" imgH="1286055" progId="PBrush">
                <p:embed/>
              </p:oleObj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19200" y="4110038"/>
            <a:ext cx="6705600" cy="468312"/>
            <a:chOff x="768" y="2605"/>
            <a:chExt cx="4224" cy="295"/>
          </a:xfrm>
        </p:grpSpPr>
        <p:sp>
          <p:nvSpPr>
            <p:cNvPr id="1040" name="Rectangle 11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60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5" action="ppaction://hlinksldjump"/>
                </a:rPr>
                <a:t>6.4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5" action="ppaction://hlinksldjump"/>
                </a:rPr>
                <a:t>类的包含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246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7" name="Object 18"/>
            <p:cNvGraphicFramePr>
              <a:graphicFrameLocks noChangeAspect="1"/>
            </p:cNvGraphicFramePr>
            <p:nvPr/>
          </p:nvGraphicFramePr>
          <p:xfrm>
            <a:off x="1536" y="2639"/>
            <a:ext cx="227" cy="229"/>
          </p:xfrm>
          <a:graphic>
            <a:graphicData uri="http://schemas.openxmlformats.org/presentationml/2006/ole">
              <p:oleObj spid="_x0000_s1027" name="BMP 图象" r:id="rId16" imgW="1276190" imgH="1286055" progId="PBrush">
                <p:embed/>
              </p:oleObj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19200" y="4652963"/>
            <a:ext cx="6705600" cy="468312"/>
            <a:chOff x="768" y="3264"/>
            <a:chExt cx="4224" cy="295"/>
          </a:xfrm>
        </p:grpSpPr>
        <p:sp>
          <p:nvSpPr>
            <p:cNvPr id="1039" name="Rectangle 13">
              <a:hlinkClick r:id="rId1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小结</a:t>
              </a:r>
              <a:r>
                <a:rPr lang="zh-CN" altLang="en-US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    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258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1026" name="BMP 图象" r:id="rId19" imgW="1276190" imgH="1286055" progId="PBrush">
                <p:embed/>
              </p:oleObj>
            </a:graphicData>
          </a:graphic>
        </p:graphicFrame>
      </p:grpSp>
      <p:pic>
        <p:nvPicPr>
          <p:cNvPr id="1038" name="Picture 29" descr="129">
            <a:hlinkClick r:id="rId20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"/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"/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"/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"/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45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"/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9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25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"/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625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75"/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25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125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75"/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925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75"/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75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75"/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75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75"/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35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75"/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45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75"/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6" grpId="0" build="p" autoUpdateAnimBg="0" advAuto="1000"/>
      <p:bldP spid="1137667" grpId="0" build="p" autoUpdateAnimBg="0" advAuto="100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aday ;</a:t>
            </a:r>
            <a:r>
              <a:rPr lang="en-US" altLang="zh-CN" sz="1800"/>
              <a:t>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bday ( 5 ) ;</a:t>
            </a:r>
            <a:r>
              <a:rPr lang="en-US" altLang="zh-CN" sz="1800"/>
              <a:t>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cday ( 2, 12 ) ;</a:t>
            </a:r>
            <a:r>
              <a:rPr lang="en-US" altLang="zh-CN" sz="1800"/>
              <a:t>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dday ( 1, 2, 1998 ) ;</a:t>
            </a:r>
            <a:r>
              <a:rPr lang="en-US" altLang="zh-CN" sz="1800"/>
              <a:t>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  <p:pic>
        <p:nvPicPr>
          <p:cNvPr id="1238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4149725"/>
            <a:ext cx="35528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Text Box 2"/>
          <p:cNvSpPr txBox="1">
            <a:spLocks noChangeArrowheads="1"/>
          </p:cNvSpPr>
          <p:nvPr/>
        </p:nvSpPr>
        <p:spPr bwMode="auto">
          <a:xfrm>
            <a:off x="952500" y="1428750"/>
            <a:ext cx="72390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复制构造函数用一个已有同类对象的数据对正在建立的对象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进行数据初始化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为类提供默认版本的复制构造函数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程序员可以定义用户版本的复制构造函数 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语法形式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引用名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,  …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）；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9043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39044" name="AutoShape 4"/>
          <p:cNvSpPr>
            <a:spLocks/>
          </p:cNvSpPr>
          <p:nvPr/>
        </p:nvSpPr>
        <p:spPr bwMode="auto">
          <a:xfrm>
            <a:off x="6227763" y="253365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3968"/>
              <a:gd name="adj5" fmla="val 289963"/>
              <a:gd name="adj6" fmla="val -12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保护实参对象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只读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 autoUpdateAnimBg="0"/>
      <p:bldP spid="1239043" grpId="0" autoUpdateAnimBg="0"/>
      <p:bldP spid="1239044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 i="1">
                <a:solidFill>
                  <a:srgbClr val="0000FF"/>
                </a:solidFill>
              </a:rPr>
              <a:t>A ( int ) ;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1092" name="Rectangle 4"/>
          <p:cNvSpPr>
            <a:spLocks noChangeArrowheads="1"/>
          </p:cNvSpPr>
          <p:nvPr/>
        </p:nvSpPr>
        <p:spPr bwMode="auto">
          <a:xfrm>
            <a:off x="3854450" y="240347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构造函数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</a:t>
            </a:r>
            <a:r>
              <a:rPr lang="en-US" altLang="zh-CN" sz="2000" b="1" i="1"/>
              <a:t>A (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A &amp;</a:t>
            </a:r>
            <a:r>
              <a:rPr lang="en-US" altLang="zh-CN" sz="2000" b="1" i="1"/>
              <a:t>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c = b ;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2116" name="Rectangle 4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143000" y="4552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int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3142" name="Rectangle 6"/>
          <p:cNvSpPr>
            <a:spLocks noChangeArrowheads="1"/>
          </p:cNvSpPr>
          <p:nvPr/>
        </p:nvSpPr>
        <p:spPr bwMode="auto">
          <a:xfrm>
            <a:off x="4114800" y="4537075"/>
            <a:ext cx="348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143000" y="4933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b ( a , 0 )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4166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143000" y="53911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c = b 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5190" name="Rectangle 6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90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c = b ;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114800" y="4537075"/>
            <a:ext cx="316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246216" name="Oval 8"/>
          <p:cNvSpPr>
            <a:spLocks noChangeArrowheads="1"/>
          </p:cNvSpPr>
          <p:nvPr/>
        </p:nvSpPr>
        <p:spPr bwMode="auto">
          <a:xfrm>
            <a:off x="914400" y="4933950"/>
            <a:ext cx="2209800" cy="914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6217" name="AutoShape 9"/>
          <p:cNvSpPr>
            <a:spLocks/>
          </p:cNvSpPr>
          <p:nvPr/>
        </p:nvSpPr>
        <p:spPr bwMode="auto">
          <a:xfrm>
            <a:off x="4724400" y="173355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3380"/>
              <a:gd name="adj5" fmla="val 346356"/>
              <a:gd name="adj6" fmla="val -8672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调用复制构造函数的两种典型方法 </a:t>
            </a:r>
          </a:p>
        </p:txBody>
      </p:sp>
      <p:sp>
        <p:nvSpPr>
          <p:cNvPr id="1157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23813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4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6" grpId="0" animBg="1"/>
      <p:bldP spid="1246217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47234" name="Text Box 2"/>
          <p:cNvSpPr txBox="1">
            <a:spLocks noChangeArrowheads="1"/>
          </p:cNvSpPr>
          <p:nvPr/>
        </p:nvSpPr>
        <p:spPr bwMode="auto">
          <a:xfrm>
            <a:off x="762000" y="588963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/>
              <a:t> 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Location B ( A ) ;		</a:t>
            </a:r>
            <a:endParaRPr lang="en-US" altLang="zh-CN" sz="18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723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4" grpId="0" autoUpdateAnimBg="0"/>
      <p:bldP spid="1247235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Location B ( A )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1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Location B ( A )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928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914400" y="5589588"/>
            <a:ext cx="609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Location B ( A ) ;</a:t>
            </a:r>
            <a:r>
              <a:rPr lang="en-US" altLang="zh-CN" sz="1800" b="1">
                <a:solidFill>
                  <a:srgbClr val="FFFFFF"/>
                </a:solidFill>
              </a:rPr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503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  <p:pic>
        <p:nvPicPr>
          <p:cNvPr id="125031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644900"/>
            <a:ext cx="36607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1330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00FF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133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2354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</a:t>
            </a:r>
            <a:r>
              <a:rPr lang="en-US" altLang="zh-CN" sz="1800" b="1">
                <a:solidFill>
                  <a:srgbClr val="008000"/>
                </a:solidFill>
              </a:rPr>
              <a:t>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 (</a:t>
            </a:r>
            <a:r>
              <a:rPr lang="en-US" altLang="zh-CN" sz="1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Location  p</a:t>
            </a:r>
            <a:r>
              <a:rPr lang="en-US" altLang="zh-CN" sz="1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2356" name="AutoShape 4"/>
          <p:cNvSpPr>
            <a:spLocks/>
          </p:cNvSpPr>
          <p:nvPr/>
        </p:nvSpPr>
        <p:spPr bwMode="auto">
          <a:xfrm>
            <a:off x="4343400" y="348615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一个带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类参数的函数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6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381000" y="5572125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{ 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Location A ( 1, 2 ) ;</a:t>
            </a:r>
            <a:r>
              <a:rPr lang="en-US" altLang="zh-CN" sz="1800"/>
              <a:t>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3381" name="AutoShape 5"/>
          <p:cNvSpPr>
            <a:spLocks/>
          </p:cNvSpPr>
          <p:nvPr/>
        </p:nvSpPr>
        <p:spPr bwMode="auto">
          <a:xfrm>
            <a:off x="4800600" y="4246563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建立对象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</p:txBody>
      </p:sp>
      <p:sp>
        <p:nvSpPr>
          <p:cNvPr id="1253382" name="Line 6"/>
          <p:cNvSpPr>
            <a:spLocks noChangeShapeType="1"/>
          </p:cNvSpPr>
          <p:nvPr/>
        </p:nvSpPr>
        <p:spPr bwMode="auto">
          <a:xfrm flipH="1" flipV="1">
            <a:off x="2590800" y="2765425"/>
            <a:ext cx="16002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 animBg="1" autoUpdateAnimBg="0"/>
      <p:bldP spid="1253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class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139717" name="AutoShape 5"/>
          <p:cNvSpPr>
            <a:spLocks/>
          </p:cNvSpPr>
          <p:nvPr/>
        </p:nvSpPr>
        <p:spPr bwMode="auto">
          <a:xfrm>
            <a:off x="3857620" y="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39065"/>
              <a:gd name="adj5" fmla="val 261214"/>
              <a:gd name="adj6" fmla="val -144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定义一个类</a:t>
            </a:r>
            <a:endParaRPr lang="zh-CN" altLang="en-US" sz="1800" b="1"/>
          </a:p>
        </p:txBody>
      </p:sp>
      <p:sp>
        <p:nvSpPr>
          <p:cNvPr id="1139718" name="AutoShape 6"/>
          <p:cNvSpPr>
            <a:spLocks/>
          </p:cNvSpPr>
          <p:nvPr/>
        </p:nvSpPr>
        <p:spPr bwMode="auto">
          <a:xfrm>
            <a:off x="6858016" y="428604"/>
            <a:ext cx="1524000" cy="838200"/>
          </a:xfrm>
          <a:prstGeom prst="borderCallout2">
            <a:avLst>
              <a:gd name="adj1" fmla="val 13634"/>
              <a:gd name="adj2" fmla="val -5000"/>
              <a:gd name="adj3" fmla="val 13634"/>
              <a:gd name="adj4" fmla="val -46667"/>
              <a:gd name="adj5" fmla="val 199395"/>
              <a:gd name="adj6" fmla="val -3159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标识符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类名</a:t>
            </a:r>
            <a:endParaRPr lang="zh-CN" altLang="en-US" sz="1800" b="1"/>
          </a:p>
        </p:txBody>
      </p:sp>
      <p:sp>
        <p:nvSpPr>
          <p:cNvPr id="1139719" name="AutoShape 7"/>
          <p:cNvSpPr>
            <a:spLocks noChangeArrowheads="1"/>
          </p:cNvSpPr>
          <p:nvPr/>
        </p:nvSpPr>
        <p:spPr bwMode="auto">
          <a:xfrm>
            <a:off x="4286248" y="1714488"/>
            <a:ext cx="4586287" cy="4664075"/>
          </a:xfrm>
          <a:prstGeom prst="verticalScroll">
            <a:avLst>
              <a:gd name="adj" fmla="val 5903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19387806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 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zh-CN" altLang="en-US" sz="1800" b="1"/>
              <a:t>都可以定义一个类：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	</a:t>
            </a:r>
            <a:r>
              <a:rPr lang="zh-CN" altLang="en-US" sz="1800" b="1"/>
              <a:t>缺省说明时，其成员被认为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是私有的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en-US" altLang="zh-CN" sz="1800" b="1"/>
              <a:t>	</a:t>
            </a:r>
            <a:r>
              <a:rPr lang="zh-CN" altLang="en-US" sz="1800" b="1"/>
              <a:t>若不特别指出，其所有成员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都是公有的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  <a:r>
              <a:rPr lang="en-US" altLang="zh-CN" sz="1800" b="1"/>
              <a:t>	</a:t>
            </a:r>
            <a:r>
              <a:rPr lang="zh-CN" altLang="en-US" sz="1800" b="1"/>
              <a:t>其所有成员都是公有的，且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不能更改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3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3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7" grpId="0" animBg="1" autoUpdateAnimBg="0"/>
      <p:bldP spid="1139718" grpId="0" animBg="1" autoUpdateAnimBg="0"/>
      <p:bldP spid="1139719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381000" y="5861050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</a:t>
            </a:r>
            <a:r>
              <a:rPr lang="en-US" altLang="zh-CN" sz="1800" b="1">
                <a:solidFill>
                  <a:srgbClr val="008000"/>
                </a:solidFill>
              </a:rPr>
              <a:t>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  f ( </a:t>
            </a:r>
            <a:r>
              <a:rPr lang="en-US" altLang="zh-CN" sz="1800" b="1">
                <a:solidFill>
                  <a:srgbClr val="FF0000"/>
                </a:solidFill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4405" name="AutoShape 5"/>
          <p:cNvSpPr>
            <a:spLocks/>
          </p:cNvSpPr>
          <p:nvPr/>
        </p:nvSpPr>
        <p:spPr bwMode="auto">
          <a:xfrm>
            <a:off x="4211638" y="4246563"/>
            <a:ext cx="3352800" cy="838200"/>
          </a:xfrm>
          <a:prstGeom prst="borderCallout2">
            <a:avLst>
              <a:gd name="adj1" fmla="val 13634"/>
              <a:gd name="adj2" fmla="val -2273"/>
              <a:gd name="adj3" fmla="val 13634"/>
              <a:gd name="adj4" fmla="val -15625"/>
              <a:gd name="adj5" fmla="val 193560"/>
              <a:gd name="adj6" fmla="val -58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传值参数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把对象</a:t>
            </a:r>
            <a:r>
              <a:rPr lang="en-US" altLang="zh-CN" sz="1800" b="1"/>
              <a:t>A</a:t>
            </a:r>
            <a:r>
              <a:rPr lang="zh-CN" altLang="en-US" sz="1800" b="1"/>
              <a:t>的数据复制到形参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5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381000" y="4860925"/>
            <a:ext cx="8763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5427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FFFF"/>
                </a:solidFill>
              </a:rPr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542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93800" y="5470525"/>
            <a:ext cx="1131888" cy="304800"/>
            <a:chOff x="752" y="3552"/>
            <a:chExt cx="713" cy="192"/>
          </a:xfrm>
        </p:grpSpPr>
        <p:sp>
          <p:nvSpPr>
            <p:cNvPr id="124936" name="AutoShape 6"/>
            <p:cNvSpPr>
              <a:spLocks noChangeArrowheads="1"/>
            </p:cNvSpPr>
            <p:nvPr/>
          </p:nvSpPr>
          <p:spPr bwMode="auto">
            <a:xfrm rot="-7807033">
              <a:off x="1080" y="3260"/>
              <a:ext cx="58" cy="713"/>
            </a:xfrm>
            <a:prstGeom prst="downArrow">
              <a:avLst>
                <a:gd name="adj1" fmla="val 50000"/>
                <a:gd name="adj2" fmla="val 107223"/>
              </a:avLst>
            </a:prstGeom>
            <a:solidFill>
              <a:srgbClr val="FF6600">
                <a:alpha val="50195"/>
              </a:srgbClr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Oval 7"/>
            <p:cNvSpPr>
              <a:spLocks noChangeArrowheads="1"/>
            </p:cNvSpPr>
            <p:nvPr/>
          </p:nvSpPr>
          <p:spPr bwMode="auto">
            <a:xfrm>
              <a:off x="960" y="3552"/>
              <a:ext cx="192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5432" name="AutoShape 8"/>
          <p:cNvSpPr>
            <a:spLocks/>
          </p:cNvSpPr>
          <p:nvPr/>
        </p:nvSpPr>
        <p:spPr bwMode="auto">
          <a:xfrm>
            <a:off x="2667000" y="5775325"/>
            <a:ext cx="2286000" cy="533400"/>
          </a:xfrm>
          <a:prstGeom prst="borderCallout2">
            <a:avLst>
              <a:gd name="adj1" fmla="val 21431"/>
              <a:gd name="adj2" fmla="val -3333"/>
              <a:gd name="adj3" fmla="val 21431"/>
              <a:gd name="adj4" fmla="val -12917"/>
              <a:gd name="adj5" fmla="val -30060"/>
              <a:gd name="adj6" fmla="val -43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5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381000" y="3030538"/>
            <a:ext cx="8610600" cy="685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FFFFFF"/>
                </a:solidFill>
              </a:rPr>
              <a:t>Location( const Location &amp; p )</a:t>
            </a:r>
            <a:r>
              <a:rPr lang="en-US" altLang="zh-CN" sz="1800"/>
              <a:t> 	    </a:t>
            </a:r>
            <a:r>
              <a:rPr lang="en-US" altLang="zh-CN" sz="1800" i="1">
                <a:solidFill>
                  <a:srgbClr val="0000FF"/>
                </a:solidFill>
              </a:rPr>
              <a:t>//</a:t>
            </a:r>
            <a:r>
              <a:rPr lang="zh-CN" altLang="en-US" sz="1800" i="1">
                <a:solidFill>
                  <a:srgbClr val="0000FF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 b="1">
                <a:solidFill>
                  <a:srgbClr val="FFFFFF"/>
                </a:solidFill>
              </a:rPr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/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6452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381000" y="4840288"/>
            <a:ext cx="87630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5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FFFF"/>
                </a:solidFill>
              </a:rPr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7476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7477" name="Oval 5"/>
          <p:cNvSpPr>
            <a:spLocks noChangeArrowheads="1"/>
          </p:cNvSpPr>
          <p:nvPr/>
        </p:nvSpPr>
        <p:spPr bwMode="auto">
          <a:xfrm>
            <a:off x="49530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8" name="Oval 6"/>
          <p:cNvSpPr>
            <a:spLocks noChangeArrowheads="1"/>
          </p:cNvSpPr>
          <p:nvPr/>
        </p:nvSpPr>
        <p:spPr bwMode="auto">
          <a:xfrm>
            <a:off x="69342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9" name="AutoShape 7"/>
          <p:cNvSpPr>
            <a:spLocks/>
          </p:cNvSpPr>
          <p:nvPr/>
        </p:nvSpPr>
        <p:spPr bwMode="auto">
          <a:xfrm>
            <a:off x="3276600" y="2824163"/>
            <a:ext cx="2286000" cy="533400"/>
          </a:xfrm>
          <a:prstGeom prst="borderCallout2">
            <a:avLst>
              <a:gd name="adj1" fmla="val 21431"/>
              <a:gd name="adj2" fmla="val 103333"/>
              <a:gd name="adj3" fmla="val 21431"/>
              <a:gd name="adj4" fmla="val 113056"/>
              <a:gd name="adj5" fmla="val 338986"/>
              <a:gd name="adj6" fmla="val 14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在形参对象上操作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7" grpId="0" animBg="1"/>
      <p:bldP spid="1257478" grpId="0" animBg="1"/>
      <p:bldP spid="1257479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849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8503" name="Oval 7"/>
          <p:cNvSpPr>
            <a:spLocks noChangeArrowheads="1"/>
          </p:cNvSpPr>
          <p:nvPr/>
        </p:nvSpPr>
        <p:spPr bwMode="auto">
          <a:xfrm>
            <a:off x="685800" y="5516563"/>
            <a:ext cx="2133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585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8501" name="Oval 5"/>
          <p:cNvSpPr>
            <a:spLocks noChangeArrowheads="1"/>
          </p:cNvSpPr>
          <p:nvPr/>
        </p:nvSpPr>
        <p:spPr bwMode="auto">
          <a:xfrm>
            <a:off x="4572000" y="42767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8502" name="AutoShape 6"/>
          <p:cNvSpPr>
            <a:spLocks/>
          </p:cNvSpPr>
          <p:nvPr/>
        </p:nvSpPr>
        <p:spPr bwMode="auto">
          <a:xfrm>
            <a:off x="3581400" y="241935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0106"/>
              <a:gd name="adj5" fmla="val 324704"/>
              <a:gd name="adj6" fmla="val 170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建立对象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3" grpId="0" animBg="1"/>
      <p:bldP spid="1258501" grpId="0" animBg="1"/>
      <p:bldP spid="1258502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 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9523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685800" y="5859463"/>
            <a:ext cx="990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1143000" y="4924425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90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25" name="Oval 5"/>
          <p:cNvSpPr>
            <a:spLocks noChangeArrowheads="1"/>
          </p:cNvSpPr>
          <p:nvPr/>
        </p:nvSpPr>
        <p:spPr bwMode="auto">
          <a:xfrm>
            <a:off x="4572000" y="4533900"/>
            <a:ext cx="3352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6" name="AutoShape 6"/>
          <p:cNvSpPr>
            <a:spLocks/>
          </p:cNvSpPr>
          <p:nvPr/>
        </p:nvSpPr>
        <p:spPr bwMode="auto">
          <a:xfrm>
            <a:off x="3429000" y="2781300"/>
            <a:ext cx="2346325" cy="533400"/>
          </a:xfrm>
          <a:prstGeom prst="borderCallout2">
            <a:avLst>
              <a:gd name="adj1" fmla="val 21431"/>
              <a:gd name="adj2" fmla="val 103245"/>
              <a:gd name="adj3" fmla="val 21431"/>
              <a:gd name="adj4" fmla="val 110556"/>
              <a:gd name="adj5" fmla="val 324704"/>
              <a:gd name="adj6" fmla="val 133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7" grpId="0" animBg="1"/>
      <p:bldP spid="1259528" grpId="0" animBg="1"/>
      <p:bldP spid="1259525" grpId="0" animBg="1"/>
      <p:bldP spid="1259526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60547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00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0549" name="Oval 5"/>
          <p:cNvSpPr>
            <a:spLocks noChangeArrowheads="1"/>
          </p:cNvSpPr>
          <p:nvPr/>
        </p:nvSpPr>
        <p:spPr bwMode="auto">
          <a:xfrm>
            <a:off x="4687888" y="4781550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550" name="AutoShape 6"/>
          <p:cNvSpPr>
            <a:spLocks/>
          </p:cNvSpPr>
          <p:nvPr/>
        </p:nvSpPr>
        <p:spPr bwMode="auto">
          <a:xfrm>
            <a:off x="2782888" y="2952750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3125"/>
              <a:gd name="adj5" fmla="val 324704"/>
              <a:gd name="adj6" fmla="val 18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9" grpId="0" animBg="1"/>
      <p:bldP spid="1260550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157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107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1573" name="Oval 5"/>
          <p:cNvSpPr>
            <a:spLocks noChangeArrowheads="1"/>
          </p:cNvSpPr>
          <p:nvPr/>
        </p:nvSpPr>
        <p:spPr bwMode="auto">
          <a:xfrm>
            <a:off x="4572000" y="501015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1574" name="AutoShape 6"/>
          <p:cNvSpPr>
            <a:spLocks/>
          </p:cNvSpPr>
          <p:nvPr/>
        </p:nvSpPr>
        <p:spPr bwMode="auto">
          <a:xfrm>
            <a:off x="3429000" y="3257550"/>
            <a:ext cx="2133600" cy="533400"/>
          </a:xfrm>
          <a:prstGeom prst="borderCallout2">
            <a:avLst>
              <a:gd name="adj1" fmla="val 21431"/>
              <a:gd name="adj2" fmla="val 103569"/>
              <a:gd name="adj3" fmla="val 21431"/>
              <a:gd name="adj4" fmla="val 113986"/>
              <a:gd name="adj5" fmla="val 324704"/>
              <a:gd name="adj6" fmla="val 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 animBg="1"/>
      <p:bldP spid="1261574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259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21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2597" name="Oval 5"/>
          <p:cNvSpPr>
            <a:spLocks noChangeArrowheads="1"/>
          </p:cNvSpPr>
          <p:nvPr/>
        </p:nvSpPr>
        <p:spPr bwMode="auto">
          <a:xfrm>
            <a:off x="4619625" y="525780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98" name="AutoShape 6"/>
          <p:cNvSpPr>
            <a:spLocks/>
          </p:cNvSpPr>
          <p:nvPr/>
        </p:nvSpPr>
        <p:spPr bwMode="auto">
          <a:xfrm>
            <a:off x="2562225" y="342900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2190"/>
              <a:gd name="adj5" fmla="val 324704"/>
              <a:gd name="adj6" fmla="val 179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7" grpId="0" animBg="1"/>
      <p:bldP spid="1262598" grpId="0" animBg="1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3618" name="Text Box 2"/>
          <p:cNvSpPr txBox="1">
            <a:spLocks noChangeArrowheads="1"/>
          </p:cNvSpPr>
          <p:nvPr/>
        </p:nvSpPr>
        <p:spPr bwMode="auto">
          <a:xfrm>
            <a:off x="304800" y="666750"/>
            <a:ext cx="69310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3620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8" grpId="0" autoUpdateAnimBg="0"/>
      <p:bldP spid="12636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407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defRPr/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class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{ 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  <a:r>
              <a:rPr lang="en-US" altLang="zh-CN" sz="1800"/>
              <a:t> 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/>
              <a:t> 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}</a:t>
            </a:r>
          </a:p>
        </p:txBody>
      </p:sp>
      <p:sp useBgFill="1">
        <p:nvSpPr>
          <p:cNvPr id="1140740" name="Rectangle 4"/>
          <p:cNvSpPr>
            <a:spLocks noChangeArrowheads="1"/>
          </p:cNvSpPr>
          <p:nvPr/>
        </p:nvSpPr>
        <p:spPr bwMode="auto">
          <a:xfrm>
            <a:off x="1752600" y="5300663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140741" name="AutoShape 5"/>
          <p:cNvSpPr>
            <a:spLocks/>
          </p:cNvSpPr>
          <p:nvPr/>
        </p:nvSpPr>
        <p:spPr bwMode="auto">
          <a:xfrm>
            <a:off x="5181600" y="2933700"/>
            <a:ext cx="2133600" cy="876300"/>
          </a:xfrm>
          <a:prstGeom prst="borderCallout2">
            <a:avLst>
              <a:gd name="adj1" fmla="val 13042"/>
              <a:gd name="adj2" fmla="val -3569"/>
              <a:gd name="adj3" fmla="val 13042"/>
              <a:gd name="adj4" fmla="val -37648"/>
              <a:gd name="adj5" fmla="val 268657"/>
              <a:gd name="adj6" fmla="val -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Tdate </a:t>
            </a:r>
            <a:r>
              <a:rPr lang="zh-CN" altLang="en-US" sz="1800" b="1"/>
              <a:t>类型的一个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对象（实例）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0" grpId="0" animBg="1" autoUpdateAnimBg="0"/>
      <p:bldP spid="1140741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6019800" y="2911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 Location  B ;</a:t>
            </a:r>
            <a:endParaRPr lang="en-US" altLang="zh-CN"/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4154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Rectangle 8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4649" name="Oval 9"/>
          <p:cNvSpPr>
            <a:spLocks noChangeArrowheads="1"/>
          </p:cNvSpPr>
          <p:nvPr/>
        </p:nvSpPr>
        <p:spPr bwMode="auto">
          <a:xfrm>
            <a:off x="4764088" y="42259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4650" name="AutoShape 10"/>
          <p:cNvSpPr>
            <a:spLocks/>
          </p:cNvSpPr>
          <p:nvPr/>
        </p:nvSpPr>
        <p:spPr bwMode="auto">
          <a:xfrm>
            <a:off x="2020888" y="4911725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7292"/>
              <a:gd name="adj5" fmla="val -75296"/>
              <a:gd name="adj6" fmla="val 19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构造对象 </a:t>
            </a:r>
            <a:r>
              <a:rPr lang="en-US" altLang="zh-CN" sz="18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6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9" grpId="0" animBg="1"/>
      <p:bldP spid="1264650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566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58674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 B = g() ;</a:t>
            </a:r>
          </a:p>
        </p:txBody>
      </p:sp>
      <p:sp>
        <p:nvSpPr>
          <p:cNvPr id="126566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5175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5176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177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669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669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6199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6200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1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7716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7220" name="Text Box 5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7221" name="Rectangle 6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7719" name="Rectangle 7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7721" name="AutoShape 9"/>
          <p:cNvSpPr>
            <a:spLocks/>
          </p:cNvSpPr>
          <p:nvPr/>
        </p:nvSpPr>
        <p:spPr bwMode="auto">
          <a:xfrm>
            <a:off x="1658938" y="333375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250"/>
              <a:gd name="adj5" fmla="val 203273"/>
              <a:gd name="adj6" fmla="val 17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构造局部对象 </a:t>
            </a:r>
            <a:r>
              <a:rPr lang="en-US" altLang="zh-CN" sz="1800" b="1"/>
              <a:t>A</a:t>
            </a:r>
          </a:p>
        </p:txBody>
      </p:sp>
      <p:pic>
        <p:nvPicPr>
          <p:cNvPr id="13722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5" name="Rectangle 3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7720" name="Oval 8"/>
          <p:cNvSpPr>
            <a:spLocks noChangeArrowheads="1"/>
          </p:cNvSpPr>
          <p:nvPr/>
        </p:nvSpPr>
        <p:spPr bwMode="auto">
          <a:xfrm>
            <a:off x="4764088" y="44926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21" grpId="0" animBg="1" autoUpdateAnimBg="0"/>
      <p:bldP spid="12677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873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874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824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8" name="Rectangle 11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976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3628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976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927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2" name="Rectangle 13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4814888" y="47244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8" name="AutoShape 8"/>
          <p:cNvSpPr>
            <a:spLocks/>
          </p:cNvSpPr>
          <p:nvPr/>
        </p:nvSpPr>
        <p:spPr bwMode="auto">
          <a:xfrm>
            <a:off x="1676400" y="1962150"/>
            <a:ext cx="1981200" cy="838200"/>
          </a:xfrm>
          <a:prstGeom prst="borderCallout2">
            <a:avLst>
              <a:gd name="adj1" fmla="val 13634"/>
              <a:gd name="adj2" fmla="val 103847"/>
              <a:gd name="adj3" fmla="val 13634"/>
              <a:gd name="adj4" fmla="val 125241"/>
              <a:gd name="adj5" fmla="val 318750"/>
              <a:gd name="adj6" fmla="val 193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把局部对象 </a:t>
            </a:r>
            <a:r>
              <a:rPr lang="en-US" altLang="zh-CN" sz="1800" b="1"/>
              <a:t>A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复制到匿名对象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9" grpId="0" animBg="1"/>
      <p:bldP spid="1269768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078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754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9436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B = g() ;</a:t>
            </a:r>
          </a:p>
        </p:txBody>
      </p:sp>
      <p:sp>
        <p:nvSpPr>
          <p:cNvPr id="127078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70790" name="AutoShape 6"/>
          <p:cNvSpPr>
            <a:spLocks/>
          </p:cNvSpPr>
          <p:nvPr/>
        </p:nvSpPr>
        <p:spPr bwMode="auto">
          <a:xfrm>
            <a:off x="1447800" y="1276350"/>
            <a:ext cx="2819400" cy="990600"/>
          </a:xfrm>
          <a:prstGeom prst="borderCallout2">
            <a:avLst>
              <a:gd name="adj1" fmla="val 11537"/>
              <a:gd name="adj2" fmla="val 102704"/>
              <a:gd name="adj3" fmla="val 11537"/>
              <a:gd name="adj4" fmla="val 121565"/>
              <a:gd name="adj5" fmla="val 209454"/>
              <a:gd name="adj6" fmla="val 182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执行默认赋值重载运算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匿名对象数据赋给对象 </a:t>
            </a:r>
            <a:r>
              <a:rPr lang="en-US" altLang="zh-CN" sz="1800" b="1"/>
              <a:t>B</a:t>
            </a:r>
          </a:p>
        </p:txBody>
      </p:sp>
      <p:pic>
        <p:nvPicPr>
          <p:cNvPr id="14029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90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181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 }</a:t>
            </a:r>
            <a:r>
              <a:rPr lang="en-US" altLang="zh-CN" sz="1800"/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181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131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20" name="Rectangle 11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2834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199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2837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234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2840" name="AutoShape 8"/>
          <p:cNvSpPr>
            <a:spLocks/>
          </p:cNvSpPr>
          <p:nvPr/>
        </p:nvSpPr>
        <p:spPr bwMode="auto">
          <a:xfrm>
            <a:off x="1752600" y="2762250"/>
            <a:ext cx="1752600" cy="571500"/>
          </a:xfrm>
          <a:prstGeom prst="borderCallout2">
            <a:avLst>
              <a:gd name="adj1" fmla="val 20000"/>
              <a:gd name="adj2" fmla="val 104347"/>
              <a:gd name="adj3" fmla="val 20000"/>
              <a:gd name="adj4" fmla="val 129708"/>
              <a:gd name="adj5" fmla="val 385278"/>
              <a:gd name="adj6" fmla="val 211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析构匿名对象</a:t>
            </a:r>
          </a:p>
        </p:txBody>
      </p:sp>
      <p:sp>
        <p:nvSpPr>
          <p:cNvPr id="142345" name="Rectangle 7"/>
          <p:cNvSpPr>
            <a:spLocks noChangeArrowheads="1"/>
          </p:cNvSpPr>
          <p:nvPr/>
        </p:nvSpPr>
        <p:spPr bwMode="auto">
          <a:xfrm>
            <a:off x="5076825" y="5229225"/>
            <a:ext cx="3240088" cy="769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2841" name="Oval 9"/>
          <p:cNvSpPr>
            <a:spLocks noChangeArrowheads="1"/>
          </p:cNvSpPr>
          <p:nvPr/>
        </p:nvSpPr>
        <p:spPr bwMode="auto">
          <a:xfrm>
            <a:off x="4787900" y="4995863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40" grpId="0" animBg="1" autoUpdateAnimBg="0"/>
      <p:bldP spid="127284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115888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385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336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3864" name="AutoShape 8"/>
          <p:cNvSpPr>
            <a:spLocks/>
          </p:cNvSpPr>
          <p:nvPr/>
        </p:nvSpPr>
        <p:spPr bwMode="auto">
          <a:xfrm>
            <a:off x="1700213" y="2990850"/>
            <a:ext cx="1905000" cy="571500"/>
          </a:xfrm>
          <a:prstGeom prst="borderCallout2">
            <a:avLst>
              <a:gd name="adj1" fmla="val 20000"/>
              <a:gd name="adj2" fmla="val 104000"/>
              <a:gd name="adj3" fmla="val 20000"/>
              <a:gd name="adj4" fmla="val 127333"/>
              <a:gd name="adj5" fmla="val 385278"/>
              <a:gd name="adj6" fmla="val 2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析构局部对象 </a:t>
            </a:r>
            <a:r>
              <a:rPr lang="en-US" altLang="zh-CN" sz="1800" b="1"/>
              <a:t>A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5076825" y="5516563"/>
            <a:ext cx="3240088" cy="541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4672013" y="523875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4" grpId="0" animBg="1" autoUpdateAnimBg="0"/>
      <p:bldP spid="12738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1764" name="Text Box 4"/>
          <p:cNvSpPr txBox="1">
            <a:spLocks noChangeArrowheads="1"/>
          </p:cNvSpPr>
          <p:nvPr/>
        </p:nvSpPr>
        <p:spPr bwMode="auto">
          <a:xfrm>
            <a:off x="4191000" y="2200275"/>
            <a:ext cx="4284663" cy="192087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类由成员构成：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描述对象的属性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4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4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488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439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4887" name="AutoShape 7"/>
          <p:cNvSpPr>
            <a:spLocks/>
          </p:cNvSpPr>
          <p:nvPr/>
        </p:nvSpPr>
        <p:spPr bwMode="auto">
          <a:xfrm>
            <a:off x="1931988" y="3213100"/>
            <a:ext cx="1600200" cy="571500"/>
          </a:xfrm>
          <a:prstGeom prst="borderCallout2">
            <a:avLst>
              <a:gd name="adj1" fmla="val 20000"/>
              <a:gd name="adj2" fmla="val 104764"/>
              <a:gd name="adj3" fmla="val 20000"/>
              <a:gd name="adj4" fmla="val 132542"/>
              <a:gd name="adj5" fmla="val 385278"/>
              <a:gd name="adj6" fmla="val 221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B</a:t>
            </a:r>
          </a:p>
        </p:txBody>
      </p:sp>
      <p:sp>
        <p:nvSpPr>
          <p:cNvPr id="1274888" name="Oval 8"/>
          <p:cNvSpPr>
            <a:spLocks noChangeArrowheads="1"/>
          </p:cNvSpPr>
          <p:nvPr/>
        </p:nvSpPr>
        <p:spPr bwMode="auto">
          <a:xfrm>
            <a:off x="4598988" y="54610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7" grpId="0" animBg="1" autoUpdateAnimBg="0"/>
      <p:bldP spid="127488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115888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4358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2759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54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Text Box 2"/>
          <p:cNvSpPr txBox="1">
            <a:spLocks noChangeArrowheads="1"/>
          </p:cNvSpPr>
          <p:nvPr/>
        </p:nvSpPr>
        <p:spPr bwMode="auto">
          <a:xfrm>
            <a:off x="1143000" y="1981200"/>
            <a:ext cx="6858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默认复制构造函数可以完成对象的数据成员值简单的复制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对象的数据资源是由</a:t>
            </a:r>
            <a:r>
              <a:rPr lang="zh-CN" altLang="en-US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指针指示的堆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时，默认复制构造函数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仅作</a:t>
            </a:r>
            <a:r>
              <a:rPr lang="zh-CN" altLang="en-US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指针值复制</a:t>
            </a:r>
          </a:p>
        </p:txBody>
      </p:sp>
      <p:sp>
        <p:nvSpPr>
          <p:cNvPr id="1276931" name="Rectangle 3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7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0" grpId="0" autoUpdateAnimBg="0"/>
      <p:bldP spid="1276931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Text Box 2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   </a:t>
            </a:r>
            <a:endParaRPr lang="zh-CN" altLang="en-US" sz="2000">
              <a:solidFill>
                <a:srgbClr val="CC3300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77956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7959" name="Rectangle 7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7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4" grpId="0" autoUpdateAnimBg="0"/>
      <p:bldP spid="1277956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pname </a:t>
            </a:r>
            <a:r>
              <a:rPr lang="en-US" altLang="zh-CN" sz="1800" b="1">
                <a:solidFill>
                  <a:schemeClr val="accent1"/>
                </a:solidFill>
              </a:rPr>
              <a:t>= </a:t>
            </a:r>
            <a:r>
              <a:rPr lang="en-US" altLang="zh-CN" sz="1800" b="1">
                <a:solidFill>
                  <a:srgbClr val="FF0000"/>
                </a:solidFill>
              </a:rPr>
              <a:t>new </a:t>
            </a:r>
            <a:r>
              <a:rPr lang="en-US" altLang="zh-CN" sz="1800" b="1">
                <a:solidFill>
                  <a:srgbClr val="0000FF"/>
                </a:solidFill>
              </a:rPr>
              <a:t>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238" y="2188"/>
            <a:chExt cx="1034" cy="1748"/>
          </a:xfrm>
        </p:grpSpPr>
        <p:sp>
          <p:nvSpPr>
            <p:cNvPr id="148488" name="Rectangle 7"/>
            <p:cNvSpPr>
              <a:spLocks noChangeArrowheads="1"/>
            </p:cNvSpPr>
            <p:nvPr/>
          </p:nvSpPr>
          <p:spPr bwMode="auto">
            <a:xfrm>
              <a:off x="3419" y="2448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489" name="Text Box 8"/>
            <p:cNvSpPr txBox="1">
              <a:spLocks noChangeArrowheads="1"/>
            </p:cNvSpPr>
            <p:nvPr/>
          </p:nvSpPr>
          <p:spPr bwMode="auto">
            <a:xfrm>
              <a:off x="4050" y="2436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8490" name="Line 9"/>
            <p:cNvSpPr>
              <a:spLocks noChangeShapeType="1"/>
            </p:cNvSpPr>
            <p:nvPr/>
          </p:nvSpPr>
          <p:spPr bwMode="auto">
            <a:xfrm>
              <a:off x="3696" y="252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1" name="Rectangle 10"/>
            <p:cNvSpPr>
              <a:spLocks noChangeArrowheads="1"/>
            </p:cNvSpPr>
            <p:nvPr/>
          </p:nvSpPr>
          <p:spPr bwMode="auto">
            <a:xfrm>
              <a:off x="3419" y="3792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8492" name="Text Box 11"/>
            <p:cNvSpPr txBox="1">
              <a:spLocks noChangeArrowheads="1"/>
            </p:cNvSpPr>
            <p:nvPr/>
          </p:nvSpPr>
          <p:spPr bwMode="auto">
            <a:xfrm>
              <a:off x="3238" y="2188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8493" name="Text Box 12"/>
            <p:cNvSpPr txBox="1">
              <a:spLocks noChangeArrowheads="1"/>
            </p:cNvSpPr>
            <p:nvPr/>
          </p:nvSpPr>
          <p:spPr bwMode="auto">
            <a:xfrm>
              <a:off x="3309" y="3580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4848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629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49519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20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9521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9523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9524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49514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15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95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49517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49518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963" name="AutoShape 19"/>
          <p:cNvSpPr>
            <a:spLocks/>
          </p:cNvSpPr>
          <p:nvPr/>
        </p:nvSpPr>
        <p:spPr bwMode="auto">
          <a:xfrm>
            <a:off x="2743200" y="50641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3074"/>
              <a:gd name="adj5" fmla="val 169968"/>
              <a:gd name="adj6" fmla="val 22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调用默认版本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复制构造函数</a:t>
            </a:r>
          </a:p>
        </p:txBody>
      </p:sp>
      <p:sp>
        <p:nvSpPr>
          <p:cNvPr id="14951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63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80004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50533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0543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44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0545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6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280011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Obj1.pname</a:t>
              </a:r>
            </a:p>
          </p:txBody>
        </p:sp>
        <p:sp>
          <p:nvSpPr>
            <p:cNvPr id="150548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0534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0538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39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2800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Obj2.pname</a:t>
              </a:r>
            </a:p>
          </p:txBody>
        </p:sp>
        <p:sp>
          <p:nvSpPr>
            <p:cNvPr id="150541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0542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019" name="AutoShape 19"/>
          <p:cNvSpPr>
            <a:spLocks/>
          </p:cNvSpPr>
          <p:nvPr/>
        </p:nvSpPr>
        <p:spPr bwMode="auto">
          <a:xfrm>
            <a:off x="2362200" y="1801813"/>
            <a:ext cx="2209800" cy="990600"/>
          </a:xfrm>
          <a:prstGeom prst="borderCallout2">
            <a:avLst>
              <a:gd name="adj1" fmla="val 11537"/>
              <a:gd name="adj2" fmla="val 103449"/>
              <a:gd name="adj3" fmla="val 11537"/>
              <a:gd name="adj4" fmla="val 125718"/>
              <a:gd name="adj5" fmla="val 156889"/>
              <a:gd name="adj6" fmla="val 1974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两个对象共享内存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导致操作异常</a:t>
            </a:r>
          </a:p>
        </p:txBody>
      </p:sp>
      <p:sp>
        <p:nvSpPr>
          <p:cNvPr id="150536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0022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19" grpId="0" animBg="1" autoUpdateAnimBg="0"/>
      <p:bldP spid="1280022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8102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151558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1568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9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1570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1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51572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1573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1559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1563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4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51565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51566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1567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1043" name="AutoShape 19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156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1046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43" grpId="0" animBg="1" autoUpdateAnimBg="0"/>
      <p:bldP spid="1281046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0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2592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25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2067" name="Oval 19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0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283088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8750"/>
              <a:gd name="adj5" fmla="val 246616"/>
              <a:gd name="adj6" fmla="val 165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Obj1</a:t>
            </a:r>
          </a:p>
        </p:txBody>
      </p:sp>
      <p:sp>
        <p:nvSpPr>
          <p:cNvPr id="1283089" name="AutoShape 17"/>
          <p:cNvSpPr>
            <a:spLocks noChangeArrowheads="1"/>
          </p:cNvSpPr>
          <p:nvPr/>
        </p:nvSpPr>
        <p:spPr bwMode="auto">
          <a:xfrm>
            <a:off x="1676400" y="3249613"/>
            <a:ext cx="3810000" cy="19812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/>
              <a:t>内存已经释放</a:t>
            </a:r>
          </a:p>
        </p:txBody>
      </p:sp>
      <p:sp>
        <p:nvSpPr>
          <p:cNvPr id="15361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3092" name="Oval 20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88" grpId="0" animBg="1" autoUpdateAnimBg="0"/>
      <p:bldP spid="128308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1295400" y="4502150"/>
            <a:ext cx="3435350" cy="3667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int  month;    int  day;    int  year;</a:t>
            </a:r>
          </a:p>
        </p:txBody>
      </p:sp>
      <p:sp>
        <p:nvSpPr>
          <p:cNvPr id="1142789" name="AutoShape 5"/>
          <p:cNvSpPr>
            <a:spLocks/>
          </p:cNvSpPr>
          <p:nvPr/>
        </p:nvSpPr>
        <p:spPr bwMode="auto">
          <a:xfrm>
            <a:off x="5486400" y="2459038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5324"/>
              <a:gd name="adj5" fmla="val 309116"/>
              <a:gd name="adj6" fmla="val -1344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8" grpId="0" animBg="1" autoUpdateAnimBg="0"/>
      <p:bldP spid="1142789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9436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r>
              <a:rPr lang="zh-CN" altLang="en-US" sz="2000"/>
              <a:t>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28409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 b="1"/>
              <a:t>name::name(const 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28512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5125" name="AutoShape 5"/>
          <p:cNvSpPr>
            <a:spLocks/>
          </p:cNvSpPr>
          <p:nvPr/>
        </p:nvSpPr>
        <p:spPr bwMode="auto">
          <a:xfrm>
            <a:off x="685800" y="2030413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1421"/>
              <a:gd name="adj5" fmla="val 259116"/>
              <a:gd name="adj6" fmla="val 137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定义复制构造函数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28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 autoUpdateAnimBg="0"/>
      <p:bldP spid="1285125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} </a:t>
            </a:r>
          </a:p>
          <a:p>
            <a:pPr algn="l"/>
            <a:r>
              <a:rPr lang="en-US" altLang="zh-CN" sz="1400" b="1"/>
              <a:t>name::name(name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61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3173413"/>
            <a:ext cx="3733800" cy="2971800"/>
            <a:chOff x="3312" y="2064"/>
            <a:chExt cx="2352" cy="1872"/>
          </a:xfrm>
        </p:grpSpPr>
        <p:sp>
          <p:nvSpPr>
            <p:cNvPr id="156681" name="Rectangle 8"/>
            <p:cNvSpPr>
              <a:spLocks noChangeArrowheads="1"/>
            </p:cNvSpPr>
            <p:nvPr/>
          </p:nvSpPr>
          <p:spPr bwMode="auto">
            <a:xfrm>
              <a:off x="3312" y="2064"/>
              <a:ext cx="2352" cy="187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56682" name="Group 9"/>
            <p:cNvGrpSpPr>
              <a:grpSpLocks/>
            </p:cNvGrpSpPr>
            <p:nvPr/>
          </p:nvGrpSpPr>
          <p:grpSpPr bwMode="auto">
            <a:xfrm>
              <a:off x="3360" y="2112"/>
              <a:ext cx="1034" cy="1748"/>
              <a:chOff x="3238" y="2188"/>
              <a:chExt cx="1034" cy="1748"/>
            </a:xfrm>
          </p:grpSpPr>
          <p:sp>
            <p:nvSpPr>
              <p:cNvPr id="156683" name="Rectangle 10"/>
              <p:cNvSpPr>
                <a:spLocks noChangeArrowheads="1"/>
              </p:cNvSpPr>
              <p:nvPr/>
            </p:nvSpPr>
            <p:spPr bwMode="auto">
              <a:xfrm>
                <a:off x="3419" y="2448"/>
                <a:ext cx="384" cy="144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6684" name="Text Box 11"/>
              <p:cNvSpPr txBox="1">
                <a:spLocks noChangeArrowheads="1"/>
              </p:cNvSpPr>
              <p:nvPr/>
            </p:nvSpPr>
            <p:spPr bwMode="auto">
              <a:xfrm>
                <a:off x="4050" y="2436"/>
                <a:ext cx="222" cy="1247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a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m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\0</a:t>
                </a:r>
              </a:p>
            </p:txBody>
          </p:sp>
          <p:sp>
            <p:nvSpPr>
              <p:cNvPr id="156685" name="Line 12"/>
              <p:cNvSpPr>
                <a:spLocks noChangeShapeType="1"/>
              </p:cNvSpPr>
              <p:nvPr/>
            </p:nvSpPr>
            <p:spPr bwMode="auto">
              <a:xfrm>
                <a:off x="3696" y="25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686" name="Rectangle 13"/>
              <p:cNvSpPr>
                <a:spLocks noChangeArrowheads="1"/>
              </p:cNvSpPr>
              <p:nvPr/>
            </p:nvSpPr>
            <p:spPr bwMode="auto">
              <a:xfrm>
                <a:off x="3419" y="3792"/>
                <a:ext cx="384" cy="144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6687" name="Text Box 14"/>
              <p:cNvSpPr txBox="1">
                <a:spLocks noChangeArrowheads="1"/>
              </p:cNvSpPr>
              <p:nvPr/>
            </p:nvSpPr>
            <p:spPr bwMode="auto">
              <a:xfrm>
                <a:off x="3238" y="2188"/>
                <a:ext cx="7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Obj1.pname</a:t>
                </a:r>
              </a:p>
            </p:txBody>
          </p:sp>
          <p:sp>
            <p:nvSpPr>
              <p:cNvPr id="156688" name="Text Box 15"/>
              <p:cNvSpPr txBox="1">
                <a:spLocks noChangeArrowheads="1"/>
              </p:cNvSpPr>
              <p:nvPr/>
            </p:nvSpPr>
            <p:spPr bwMode="auto">
              <a:xfrm>
                <a:off x="3309" y="3580"/>
                <a:ext cx="6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Obj1.size</a:t>
                </a:r>
              </a:p>
            </p:txBody>
          </p:sp>
        </p:grpSp>
      </p:grpSp>
      <p:sp>
        <p:nvSpPr>
          <p:cNvPr id="15668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 b="1"/>
              <a:t>name::name(name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1000" y="3887788"/>
            <a:ext cx="67056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name::name(</a:t>
            </a:r>
            <a:r>
              <a:rPr lang="en-US" altLang="zh-CN" sz="1800" b="1">
                <a:solidFill>
                  <a:schemeClr val="accent2"/>
                </a:solidFill>
              </a:rPr>
              <a:t>const name &amp;Obj</a:t>
            </a:r>
            <a:r>
              <a:rPr lang="en-US" altLang="zh-CN" sz="1800" b="1">
                <a:solidFill>
                  <a:srgbClr val="0000FF"/>
                </a:solidFill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717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7714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715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7716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7718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7719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7703" name="Rectangle 13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Rectangle 1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7707" name="Group 16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7709" name="Rectangle 17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7710" name="Rectangle 18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7711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7712" name="Text Box 20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7713" name="Line 21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7708" name="Text Box 22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7706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8195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8737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738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8739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0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8741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8742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8726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158728" name="Group 14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8730" name="Group 15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8732" name="Rectangle 16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8733" name="Rectangle 17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8734" name="Text Box 18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8735" name="Text Box 19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8736" name="Line 20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731" name="Text Box 21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872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921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9749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9759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760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9761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2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9763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9764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9750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59752" name="Rectangle 14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59753" name="Rectangle 15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59754" name="Text Box 16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9755" name="Text Box 17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9756" name="Line 18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Text Box 19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5975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9024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Obj1.pname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Obj1.size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290259" name="Oval 19"/>
          <p:cNvSpPr>
            <a:spLocks noChangeArrowheads="1"/>
          </p:cNvSpPr>
          <p:nvPr/>
        </p:nvSpPr>
        <p:spPr bwMode="auto">
          <a:xfrm>
            <a:off x="1219200" y="2411413"/>
            <a:ext cx="3733800" cy="1066800"/>
          </a:xfrm>
          <a:prstGeom prst="ellipse">
            <a:avLst/>
          </a:prstGeom>
          <a:gradFill rotWithShape="0">
            <a:gsLst>
              <a:gs pos="0">
                <a:srgbClr val="99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rgbClr val="FF3300"/>
                </a:solidFill>
              </a:rPr>
              <a:t>正确析构对象</a:t>
            </a:r>
          </a:p>
        </p:txBody>
      </p:sp>
      <p:sp>
        <p:nvSpPr>
          <p:cNvPr id="16078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59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类的其他成员 </a:t>
            </a:r>
          </a:p>
        </p:txBody>
      </p:sp>
      <p:sp>
        <p:nvSpPr>
          <p:cNvPr id="1291267" name="Text Box 3"/>
          <p:cNvSpPr txBox="1">
            <a:spLocks noChangeArrowheads="1"/>
          </p:cNvSpPr>
          <p:nvPr/>
        </p:nvSpPr>
        <p:spPr bwMode="auto">
          <a:xfrm>
            <a:off x="900113" y="2204864"/>
            <a:ext cx="7391400" cy="277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类定义中除了一般指定访问权限的成员，还可以定义各种特殊用途的成员。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常成员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静态成员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友元</a:t>
            </a:r>
            <a:endParaRPr lang="zh-CN" altLang="en-US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类的其他成员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6" grpId="0" autoUpdateAnimBg="0"/>
      <p:bldP spid="1291267" grpId="0" build="p" autoUpdateAnimBg="0" advAuto="100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6.3.1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常成员 </a:t>
            </a:r>
          </a:p>
        </p:txBody>
      </p:sp>
      <p:sp>
        <p:nvSpPr>
          <p:cNvPr id="1381379" name="Text Box 3"/>
          <p:cNvSpPr txBox="1">
            <a:spLocks noChangeArrowheads="1"/>
          </p:cNvSpPr>
          <p:nvPr/>
        </p:nvSpPr>
        <p:spPr bwMode="auto">
          <a:xfrm>
            <a:off x="873125" y="2060848"/>
            <a:ext cx="7397750" cy="304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常数据成员是指数据成员在</a:t>
            </a:r>
            <a:r>
              <a:rPr lang="zh-CN" altLang="en-US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实例化被初始化后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约束为只读。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常成员函数是指成员函数的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this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指针被约束为指向常量的常指针，函数体内不能修改数据成员的值。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378" grpId="0" autoUpdateAnimBg="0"/>
      <p:bldP spid="1381379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838200" y="2590800"/>
            <a:ext cx="7543800" cy="14128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 { cout &lt;&lt; year &lt;&lt; "." &lt;&lt; month &lt;&lt; "." &lt;&lt; day &lt;&lt; endl ; }</a:t>
            </a:r>
          </a:p>
        </p:txBody>
      </p:sp>
      <p:sp>
        <p:nvSpPr>
          <p:cNvPr id="1143813" name="AutoShape 5"/>
          <p:cNvSpPr>
            <a:spLocks/>
          </p:cNvSpPr>
          <p:nvPr/>
        </p:nvSpPr>
        <p:spPr bwMode="auto">
          <a:xfrm>
            <a:off x="5943600" y="685800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8213"/>
              <a:gd name="adj5" fmla="val 206079"/>
              <a:gd name="adj6" fmla="val -66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类中定义成员函数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内联函数处理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2" grpId="0" animBg="1" autoUpdateAnimBg="0"/>
      <p:bldP spid="1143813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240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const int 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Mclass() : M(5) { 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    k++;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2" grpId="0" autoUpdateAnimBg="0"/>
      <p:bldP spid="138240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445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int M;</a:t>
            </a:r>
            <a:r>
              <a:rPr lang="en-US" altLang="zh-CN" sz="1800" b="1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/>
              <a:t>Mclass() : M(5) { 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547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Mclass() : M(5) { }</a:t>
            </a:r>
            <a:r>
              <a:rPr lang="en-US" altLang="zh-CN" sz="1800" b="1"/>
              <a:t>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 </a:t>
            </a: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    </a:t>
            </a:r>
            <a:r>
              <a:rPr lang="en-US" altLang="zh-CN" sz="1800"/>
              <a:t>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752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k++;</a:t>
            </a:r>
            <a:r>
              <a:rPr lang="en-US" altLang="zh-CN" sz="1800" b="1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    </a:t>
            </a:r>
            <a:r>
              <a:rPr lang="en-US" altLang="zh-CN" sz="1800"/>
              <a:t>k++;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8342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2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    </a:t>
            </a:r>
            <a:r>
              <a:rPr lang="en-US" altLang="zh-CN" sz="1800"/>
              <a:t>k++;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Mclass t1, t2;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t1.k=100;</a:t>
            </a:r>
            <a:r>
              <a:rPr lang="en-US" altLang="zh-CN" sz="1800" b="1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t2.k=200;   t2.testFun();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cout&lt;&lt;"&amp;t1.M="&lt;&lt;&amp;t1.M&lt;&lt;endl;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cout&lt;&lt;"&amp;t2.M="&lt;&lt;&amp;t2.M&lt;&lt;endl;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const int M;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Mclass() : M(5) {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k++;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3895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9575" name="Oval 7"/>
          <p:cNvSpPr>
            <a:spLocks noChangeArrowheads="1"/>
          </p:cNvSpPr>
          <p:nvPr/>
        </p:nvSpPr>
        <p:spPr bwMode="auto">
          <a:xfrm>
            <a:off x="4930775" y="2060575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9576" name="Oval 8"/>
          <p:cNvSpPr>
            <a:spLocks noChangeArrowheads="1"/>
          </p:cNvSpPr>
          <p:nvPr/>
        </p:nvSpPr>
        <p:spPr bwMode="auto">
          <a:xfrm>
            <a:off x="4932363" y="2563813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5650" y="1412875"/>
            <a:ext cx="4103688" cy="1295400"/>
            <a:chOff x="476" y="890"/>
            <a:chExt cx="2585" cy="816"/>
          </a:xfrm>
        </p:grpSpPr>
        <p:sp>
          <p:nvSpPr>
            <p:cNvPr id="171018" name="AutoShape 9"/>
            <p:cNvSpPr>
              <a:spLocks/>
            </p:cNvSpPr>
            <p:nvPr/>
          </p:nvSpPr>
          <p:spPr bwMode="auto">
            <a:xfrm>
              <a:off x="476" y="890"/>
              <a:ext cx="1406" cy="499"/>
            </a:xfrm>
            <a:prstGeom prst="borderCallout2">
              <a:avLst>
                <a:gd name="adj1" fmla="val 14431"/>
                <a:gd name="adj2" fmla="val 103412"/>
                <a:gd name="adj3" fmla="val 14431"/>
                <a:gd name="adj4" fmla="val 122690"/>
                <a:gd name="adj5" fmla="val 91384"/>
                <a:gd name="adj6" fmla="val 18449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对象拥有自己的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常数据成员</a:t>
              </a:r>
            </a:p>
          </p:txBody>
        </p:sp>
        <p:sp>
          <p:nvSpPr>
            <p:cNvPr id="171019" name="Line 10"/>
            <p:cNvSpPr>
              <a:spLocks noChangeShapeType="1"/>
            </p:cNvSpPr>
            <p:nvPr/>
          </p:nvSpPr>
          <p:spPr bwMode="auto">
            <a:xfrm>
              <a:off x="2200" y="981"/>
              <a:ext cx="861" cy="72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5" grpId="0" animBg="1"/>
      <p:bldP spid="138957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const int M;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Mclass() : M(5) {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k++;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0599" name="Oval 7"/>
          <p:cNvSpPr>
            <a:spLocks noChangeArrowheads="1"/>
          </p:cNvSpPr>
          <p:nvPr/>
        </p:nvSpPr>
        <p:spPr bwMode="auto">
          <a:xfrm>
            <a:off x="6948488" y="1700213"/>
            <a:ext cx="936625" cy="10080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0602" name="AutoShape 10"/>
          <p:cNvSpPr>
            <a:spLocks/>
          </p:cNvSpPr>
          <p:nvPr/>
        </p:nvSpPr>
        <p:spPr bwMode="auto">
          <a:xfrm>
            <a:off x="2051050" y="1125538"/>
            <a:ext cx="2232025" cy="792162"/>
          </a:xfrm>
          <a:prstGeom prst="borderCallout2">
            <a:avLst>
              <a:gd name="adj1" fmla="val 14431"/>
              <a:gd name="adj2" fmla="val 103412"/>
              <a:gd name="adj3" fmla="val 14431"/>
              <a:gd name="adj4" fmla="val 130227"/>
              <a:gd name="adj5" fmla="val 109417"/>
              <a:gd name="adj6" fmla="val 216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它们有相同的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9" grpId="0" animBg="1"/>
      <p:bldP spid="139060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1619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2089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struct Date { int year, month, day ; }; 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结构</a:t>
            </a:r>
            <a:endParaRPr lang="zh-CN" altLang="en-US" sz="1800" b="1"/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Student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Student (int y,int m,int d, int num=0, char *pname="no name");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void PrintStudent()const;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常成员函数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</a:t>
            </a:r>
            <a:r>
              <a:rPr lang="en-US" altLang="zh-CN" sz="1800" b="1"/>
              <a:t>private: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const int code;	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常数据成员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</a:t>
            </a:r>
            <a:r>
              <a:rPr lang="en-US" altLang="zh-CN" sz="1800" b="1"/>
              <a:t>char name[20];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Date birthday;	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结构数据成员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void Student::PrintStudent()const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cout&lt;&lt;"</a:t>
            </a:r>
            <a:r>
              <a:rPr lang="zh-CN" altLang="en-US" sz="1800" b="1"/>
              <a:t>序号：</a:t>
            </a:r>
            <a:r>
              <a:rPr lang="en-US" altLang="zh-CN" sz="1800" b="1"/>
              <a:t>"&lt;&lt;code&lt;&lt;"\t</a:t>
            </a:r>
            <a:r>
              <a:rPr lang="zh-CN" altLang="en-US" sz="1800" b="1"/>
              <a:t>姓名：</a:t>
            </a:r>
            <a:r>
              <a:rPr lang="en-US" altLang="zh-CN" sz="1800" b="1"/>
              <a:t>"&lt;&lt;name&lt;&lt;"\t"&lt;&lt;"</a:t>
            </a:r>
            <a:r>
              <a:rPr lang="zh-CN" altLang="en-US" sz="1800" b="1"/>
              <a:t>出生日期：</a:t>
            </a:r>
            <a:r>
              <a:rPr lang="en-US" altLang="zh-CN" sz="1800" b="1"/>
              <a:t>"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 &lt;&lt;birthday.year&lt;&lt;"-"&lt;&lt;birthday.month &lt;&lt;"-"&lt;&lt;birthday.day;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cout&lt;&lt;endl;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91625" name="Rectangle 9"/>
          <p:cNvSpPr>
            <a:spLocks noChangeArrowheads="1"/>
          </p:cNvSpPr>
          <p:nvPr/>
        </p:nvSpPr>
        <p:spPr bwMode="auto">
          <a:xfrm>
            <a:off x="611188" y="3698875"/>
            <a:ext cx="17478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 int code;</a:t>
            </a:r>
          </a:p>
        </p:txBody>
      </p:sp>
      <p:sp>
        <p:nvSpPr>
          <p:cNvPr id="1391626" name="Rectangle 10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/>
      <p:bldP spid="1391625" grpId="0" animBg="1"/>
      <p:bldP spid="13916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838200" y="2994025"/>
            <a:ext cx="7543800" cy="10826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;</a:t>
            </a:r>
          </a:p>
        </p:txBody>
      </p:sp>
      <p:sp>
        <p:nvSpPr>
          <p:cNvPr id="1144837" name="AutoShape 5"/>
          <p:cNvSpPr>
            <a:spLocks/>
          </p:cNvSpPr>
          <p:nvPr/>
        </p:nvSpPr>
        <p:spPr bwMode="auto">
          <a:xfrm>
            <a:off x="5715000" y="1981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9676"/>
              <a:gd name="adj5" fmla="val 359657"/>
              <a:gd name="adj6" fmla="val -17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在类外定义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</p:txBody>
      </p:sp>
      <p:sp>
        <p:nvSpPr>
          <p:cNvPr id="1144838" name="Rectangle 6"/>
          <p:cNvSpPr>
            <a:spLocks noChangeArrowheads="1"/>
          </p:cNvSpPr>
          <p:nvPr/>
        </p:nvSpPr>
        <p:spPr bwMode="auto">
          <a:xfrm>
            <a:off x="838200" y="5064125"/>
            <a:ext cx="7772400" cy="1412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Set(int m, int d, int y )  { month = m ;  day = d ;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int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IsLeapYear()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Print() { cout &lt;&lt;year&lt;&lt;"."&lt;&lt;month&lt;&lt;"."&lt;&lt;day&lt;&lt;endl ; }</a:t>
            </a:r>
          </a:p>
        </p:txBody>
      </p:sp>
      <p:sp>
        <p:nvSpPr>
          <p:cNvPr id="1144839" name="Oval 7"/>
          <p:cNvSpPr>
            <a:spLocks noChangeArrowheads="1"/>
          </p:cNvSpPr>
          <p:nvPr/>
        </p:nvSpPr>
        <p:spPr bwMode="auto">
          <a:xfrm>
            <a:off x="1828800" y="5105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0" name="Oval 8"/>
          <p:cNvSpPr>
            <a:spLocks noChangeArrowheads="1"/>
          </p:cNvSpPr>
          <p:nvPr/>
        </p:nvSpPr>
        <p:spPr bwMode="auto">
          <a:xfrm>
            <a:off x="1752600" y="5486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1" name="Oval 9"/>
          <p:cNvSpPr>
            <a:spLocks noChangeArrowheads="1"/>
          </p:cNvSpPr>
          <p:nvPr/>
        </p:nvSpPr>
        <p:spPr bwMode="auto">
          <a:xfrm>
            <a:off x="1828800" y="60960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72132" y="928670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成员函数名冠以类域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5400000">
            <a:off x="2500298" y="1500174"/>
            <a:ext cx="3714776" cy="3571900"/>
          </a:xfrm>
          <a:prstGeom prst="line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4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4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6" grpId="0" animBg="1" autoUpdateAnimBg="0"/>
      <p:bldP spid="1144837" grpId="0" animBg="1" autoUpdateAnimBg="0"/>
      <p:bldP spid="1144838" grpId="0" animBg="1" autoUpdateAnimBg="0"/>
      <p:bldP spid="1144839" grpId="0" animBg="1"/>
      <p:bldP spid="1144840" grpId="0" animBg="1"/>
      <p:bldP spid="1144841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264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Student::Student( int y, int m, int d, int num, char *pname ) : code( num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469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Student::Student( int y, int m, int d,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num</a:t>
            </a:r>
            <a:r>
              <a:rPr lang="en-US" altLang="zh-CN" sz="1800" b="1"/>
              <a:t>, char *pname ) : code( num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6300788" y="1412875"/>
            <a:ext cx="1614487" cy="3365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code( num )</a:t>
            </a:r>
          </a:p>
        </p:txBody>
      </p:sp>
      <p:sp>
        <p:nvSpPr>
          <p:cNvPr id="1394695" name="Oval 7"/>
          <p:cNvSpPr>
            <a:spLocks noChangeArrowheads="1"/>
          </p:cNvSpPr>
          <p:nvPr/>
        </p:nvSpPr>
        <p:spPr bwMode="auto">
          <a:xfrm>
            <a:off x="2987675" y="4003675"/>
            <a:ext cx="720725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6" name="Oval 8"/>
          <p:cNvSpPr>
            <a:spLocks noChangeArrowheads="1"/>
          </p:cNvSpPr>
          <p:nvPr/>
        </p:nvSpPr>
        <p:spPr bwMode="auto">
          <a:xfrm>
            <a:off x="2987675" y="4652963"/>
            <a:ext cx="720725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7" name="AutoShape 9"/>
          <p:cNvSpPr>
            <a:spLocks/>
          </p:cNvSpPr>
          <p:nvPr/>
        </p:nvSpPr>
        <p:spPr bwMode="auto">
          <a:xfrm>
            <a:off x="5867400" y="314166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3829"/>
              <a:gd name="adj5" fmla="val 169139"/>
              <a:gd name="adj6" fmla="val -8897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建立对象时对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常数据成员赋值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animBg="1"/>
      <p:bldP spid="1394695" grpId="0" animBg="1"/>
      <p:bldP spid="1394696" grpId="0" animBg="1"/>
      <p:bldP spid="139469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Student::Student( int y, int m, int d, int num, char *pname ) : code( num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pic>
        <p:nvPicPr>
          <p:cNvPr id="1761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38" y="5013325"/>
            <a:ext cx="65563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673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int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T_class( int i, int j )  { a=i;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const T_class t1( 1, 2 );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T_class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</a:rPr>
              <a:t>//t1.a=5;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6600"/>
                </a:solidFill>
              </a:rPr>
              <a:t>  //t1.b=6;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96741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9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8" grpId="0"/>
      <p:bldP spid="1396739" grpId="0"/>
      <p:bldP spid="1396741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int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T_class( int i, int j )  { a=i;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</a:t>
            </a:r>
            <a:r>
              <a:rPr lang="en-US" altLang="zh-CN" sz="1800" b="1"/>
              <a:t> const T_class t1( 1, 2 );	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</a:t>
            </a:r>
            <a:r>
              <a:rPr lang="en-US" altLang="zh-CN" sz="1800"/>
              <a:t>T_class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</a:t>
            </a:r>
            <a:r>
              <a:rPr lang="en-US" altLang="zh-CN" sz="1800">
                <a:solidFill>
                  <a:srgbClr val="006600"/>
                </a:solidFill>
              </a:rPr>
              <a:t>//t1.a=5;	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6600"/>
                </a:solidFill>
              </a:rPr>
              <a:t>  //t1.b=6;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t2.b=8;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116013" y="3500438"/>
            <a:ext cx="26495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  <a:r>
              <a:rPr lang="en-US" altLang="zh-CN" sz="2000" b="1"/>
              <a:t> T_class t1( 1, 2 );</a:t>
            </a:r>
          </a:p>
        </p:txBody>
      </p:sp>
      <p:sp>
        <p:nvSpPr>
          <p:cNvPr id="1397767" name="Oval 7"/>
          <p:cNvSpPr>
            <a:spLocks noChangeArrowheads="1"/>
          </p:cNvSpPr>
          <p:nvPr/>
        </p:nvSpPr>
        <p:spPr bwMode="auto">
          <a:xfrm>
            <a:off x="1042988" y="3284538"/>
            <a:ext cx="280828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7768" name="AutoShape 8"/>
          <p:cNvSpPr>
            <a:spLocks/>
          </p:cNvSpPr>
          <p:nvPr/>
        </p:nvSpPr>
        <p:spPr bwMode="auto">
          <a:xfrm>
            <a:off x="5508625" y="148431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6458"/>
              <a:gd name="adj5" fmla="val 246491"/>
              <a:gd name="adj6" fmla="val -99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通过构造函数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对数据成员初始化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7" grpId="0" animBg="1"/>
      <p:bldP spid="139776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8787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</a:t>
            </a:r>
            <a:r>
              <a:rPr lang="en-US" altLang="zh-CN" sz="1800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</a:t>
            </a:r>
            <a:r>
              <a:rPr lang="en-US" altLang="zh-CN" sz="1800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8790" name="Oval 6"/>
          <p:cNvSpPr>
            <a:spLocks noChangeArrowheads="1"/>
          </p:cNvSpPr>
          <p:nvPr/>
        </p:nvSpPr>
        <p:spPr bwMode="auto">
          <a:xfrm>
            <a:off x="1116013" y="3429000"/>
            <a:ext cx="2376487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1" name="Oval 7"/>
          <p:cNvSpPr>
            <a:spLocks noChangeArrowheads="1"/>
          </p:cNvSpPr>
          <p:nvPr/>
        </p:nvSpPr>
        <p:spPr bwMode="auto">
          <a:xfrm>
            <a:off x="900113" y="41481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2" name="AutoShape 8"/>
          <p:cNvSpPr>
            <a:spLocks/>
          </p:cNvSpPr>
          <p:nvPr/>
        </p:nvSpPr>
        <p:spPr bwMode="auto">
          <a:xfrm>
            <a:off x="4932363" y="26368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常对象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数据成员赋值非法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90" grpId="0" animBg="1"/>
      <p:bldP spid="1398791" grpId="0" animBg="1"/>
      <p:bldP spid="139879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9811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</a:t>
            </a:r>
            <a:r>
              <a:rPr lang="en-US" altLang="zh-CN" sz="1800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/>
              <a:t>const T_class t1( 1, 2 );	</a:t>
            </a:r>
            <a:r>
              <a:rPr lang="en-US" altLang="zh-CN" sz="1800" i="1">
                <a:solidFill>
                  <a:srgbClr val="006600"/>
                </a:solidFill>
              </a:rPr>
              <a:t>//t1</a:t>
            </a:r>
            <a:r>
              <a:rPr lang="zh-CN" altLang="en-US" sz="1800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>
                <a:solidFill>
                  <a:srgbClr val="006600"/>
                </a:solidFill>
              </a:rPr>
              <a:t>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>
                <a:solidFill>
                  <a:srgbClr val="006600"/>
                </a:solidFill>
              </a:rPr>
              <a:t>  </a:t>
            </a:r>
            <a:r>
              <a:rPr lang="en-US" altLang="zh-CN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>
                <a:solidFill>
                  <a:srgbClr val="006600"/>
                </a:solidFill>
              </a:rPr>
              <a:t>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9814" name="Oval 6"/>
          <p:cNvSpPr>
            <a:spLocks noChangeArrowheads="1"/>
          </p:cNvSpPr>
          <p:nvPr/>
        </p:nvSpPr>
        <p:spPr bwMode="auto">
          <a:xfrm>
            <a:off x="900113" y="3789363"/>
            <a:ext cx="2087562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5" name="Oval 7"/>
          <p:cNvSpPr>
            <a:spLocks noChangeArrowheads="1"/>
          </p:cNvSpPr>
          <p:nvPr/>
        </p:nvSpPr>
        <p:spPr bwMode="auto">
          <a:xfrm>
            <a:off x="900113" y="47958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6" name="AutoShape 8"/>
          <p:cNvSpPr>
            <a:spLocks/>
          </p:cNvSpPr>
          <p:nvPr/>
        </p:nvSpPr>
        <p:spPr bwMode="auto">
          <a:xfrm>
            <a:off x="4787900" y="2924175"/>
            <a:ext cx="2232025" cy="792163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非常对象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数据成员赋值合法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4" grpId="0" animBg="1"/>
      <p:bldP spid="1399815" grpId="0" animBg="1"/>
      <p:bldP spid="139981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</a:t>
            </a:r>
            <a:r>
              <a:rPr lang="en-US" altLang="zh-CN" sz="1800" b="1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pic>
        <p:nvPicPr>
          <p:cNvPr id="14008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2205038"/>
            <a:ext cx="318928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</a:t>
            </a:r>
            <a:r>
              <a:rPr lang="en-US" altLang="zh-CN" sz="1800" b="1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14388" y="1330325"/>
            <a:ext cx="6205537" cy="4043363"/>
            <a:chOff x="513" y="838"/>
            <a:chExt cx="3909" cy="2547"/>
          </a:xfrm>
        </p:grpSpPr>
        <p:sp>
          <p:nvSpPr>
            <p:cNvPr id="183302" name="Text Box 3"/>
            <p:cNvSpPr txBox="1">
              <a:spLocks noChangeArrowheads="1"/>
            </p:cNvSpPr>
            <p:nvPr/>
          </p:nvSpPr>
          <p:spPr bwMode="auto">
            <a:xfrm>
              <a:off x="513" y="838"/>
              <a:ext cx="3909" cy="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#include&lt;iostream&gt;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using namespace std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class  Simple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{   int  x, y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public :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setXY ( int a, int b) { x = a ;  y = b ; }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printXY() { cout &lt;&lt; x &lt;&lt; "," &lt;&lt; y &lt;&lt; endl ; }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</a:t>
              </a:r>
            </a:p>
          </p:txBody>
        </p:sp>
        <p:sp>
          <p:nvSpPr>
            <p:cNvPr id="183303" name="Text Box 4"/>
            <p:cNvSpPr txBox="1">
              <a:spLocks noChangeArrowheads="1"/>
            </p:cNvSpPr>
            <p:nvPr/>
          </p:nvSpPr>
          <p:spPr bwMode="auto">
            <a:xfrm>
              <a:off x="513" y="2614"/>
              <a:ext cx="3216" cy="55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6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spAutoFit/>
              <a:flatTx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 </a:t>
              </a:r>
              <a:r>
                <a:rPr lang="en-US" altLang="zh-CN" sz="2000" b="1" smtClean="0"/>
                <a:t>constFun </a:t>
              </a:r>
              <a:r>
                <a:rPr lang="en-US" altLang="zh-CN" sz="2000" b="1"/>
                <a:t>( )</a:t>
              </a:r>
              <a:endParaRPr lang="en-US" altLang="zh-CN" sz="2000" b="1">
                <a:solidFill>
                  <a:srgbClr val="0000FF"/>
                </a:solidFill>
              </a:endParaRP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    { x ++ ; y ++ ; }</a:t>
              </a:r>
            </a:p>
          </p:txBody>
        </p:sp>
        <p:sp>
          <p:nvSpPr>
            <p:cNvPr id="183304" name="Rectangle 5"/>
            <p:cNvSpPr>
              <a:spLocks noChangeArrowheads="1"/>
            </p:cNvSpPr>
            <p:nvPr/>
          </p:nvSpPr>
          <p:spPr bwMode="auto">
            <a:xfrm>
              <a:off x="513" y="3077"/>
              <a:ext cx="2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} ;</a:t>
              </a:r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33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402889" name="Rectangle 9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7" grpId="0"/>
      <p:bldP spid="14028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</a:t>
            </a:r>
            <a:r>
              <a:rPr lang="en-US" altLang="zh-CN" sz="1800" b="1"/>
              <a:t>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2362200" y="2179638"/>
            <a:ext cx="6477000" cy="2560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成员的性质由关键字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public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private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决定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public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	 公有段的成员是提供给外部的接口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保护	 保护段成员在该类和它的派生类中可见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private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私有	 私有段成员仅在类中可见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各段中既可以包含数据成员，也可以包含成员函数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2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25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60" grpId="0" build="p" animBg="1" autoUpdateAnimBg="0" advAuto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</a:t>
            </a:r>
            <a:r>
              <a:rPr lang="en-US" altLang="zh-CN" sz="2000" b="1" smtClean="0"/>
              <a:t>constFun </a:t>
            </a:r>
            <a:r>
              <a:rPr lang="en-US" altLang="zh-CN" sz="2000" b="1"/>
              <a:t>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09032" name="Oval 8"/>
          <p:cNvSpPr>
            <a:spLocks noChangeArrowheads="1"/>
          </p:cNvSpPr>
          <p:nvPr/>
        </p:nvSpPr>
        <p:spPr bwMode="auto">
          <a:xfrm>
            <a:off x="1547813" y="4652963"/>
            <a:ext cx="1511300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9033" name="AutoShape 9"/>
          <p:cNvSpPr>
            <a:spLocks/>
          </p:cNvSpPr>
          <p:nvPr/>
        </p:nvSpPr>
        <p:spPr bwMode="auto">
          <a:xfrm>
            <a:off x="5364163" y="22050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修改数据成员合法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32" grpId="0" animBg="1"/>
      <p:bldP spid="1409033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0053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0057" name="AutoShape 9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7" grpId="0" animBg="1"/>
      <p:bldP spid="1410058" grpId="0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1077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1080" name="AutoShape 8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修改数据成员非法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1082" name="Oval 10"/>
          <p:cNvSpPr>
            <a:spLocks noChangeArrowheads="1"/>
          </p:cNvSpPr>
          <p:nvPr/>
        </p:nvSpPr>
        <p:spPr bwMode="auto">
          <a:xfrm>
            <a:off x="1547813" y="4652963"/>
            <a:ext cx="1800225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82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2099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2101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87400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2107" name="Rectangle 11"/>
          <p:cNvSpPr>
            <a:spLocks noChangeArrowheads="1"/>
          </p:cNvSpPr>
          <p:nvPr/>
        </p:nvSpPr>
        <p:spPr bwMode="auto">
          <a:xfrm>
            <a:off x="812800" y="3660775"/>
            <a:ext cx="5105400" cy="48895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/>
              <a:t>     void  constFun (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 i="1">
                <a:solidFill>
                  <a:srgbClr val="9900CC"/>
                </a:solidFill>
              </a:rPr>
              <a:t>Simple * </a:t>
            </a:r>
            <a:r>
              <a:rPr lang="en-US" altLang="zh-CN" sz="2000" b="1" i="1">
                <a:solidFill>
                  <a:srgbClr val="0000FF"/>
                </a:solidFill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</a:rPr>
              <a:t> this</a:t>
            </a:r>
            <a:r>
              <a:rPr lang="en-US" altLang="zh-CN" sz="2000"/>
              <a:t> ) 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412108" name="AutoShape 12"/>
          <p:cNvSpPr>
            <a:spLocks/>
          </p:cNvSpPr>
          <p:nvPr/>
        </p:nvSpPr>
        <p:spPr bwMode="auto">
          <a:xfrm>
            <a:off x="5580063" y="1412875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3958"/>
              <a:gd name="adj5" fmla="val 231250"/>
              <a:gd name="adj6" fmla="val -9088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是指向常量的常指针</a:t>
            </a:r>
          </a:p>
        </p:txBody>
      </p:sp>
      <p:sp>
        <p:nvSpPr>
          <p:cNvPr id="1412109" name="Oval 13"/>
          <p:cNvSpPr>
            <a:spLocks noChangeArrowheads="1"/>
          </p:cNvSpPr>
          <p:nvPr/>
        </p:nvSpPr>
        <p:spPr bwMode="auto">
          <a:xfrm rot="-8156093">
            <a:off x="2771775" y="3789363"/>
            <a:ext cx="1152525" cy="863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1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107" grpId="0" animBg="1" autoUpdateAnimBg="0"/>
      <p:bldP spid="1412108" grpId="0" animBg="1" autoUpdateAnimBg="0"/>
      <p:bldP spid="141210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6.3.2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静态成员 </a:t>
            </a:r>
          </a:p>
        </p:txBody>
      </p:sp>
      <p:sp>
        <p:nvSpPr>
          <p:cNvPr id="1413123" name="Text Box 3"/>
          <p:cNvSpPr txBox="1">
            <a:spLocks noChangeArrowheads="1"/>
          </p:cNvSpPr>
          <p:nvPr/>
        </p:nvSpPr>
        <p:spPr bwMode="auto">
          <a:xfrm>
            <a:off x="1233488" y="2205038"/>
            <a:ext cx="66516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类成员冠以</a:t>
            </a:r>
            <a:r>
              <a:rPr lang="en-US" altLang="zh-CN" sz="2000" b="1"/>
              <a:t>static</a:t>
            </a:r>
            <a:r>
              <a:rPr lang="zh-CN" altLang="en-US" sz="2000" b="1"/>
              <a:t>声明时，称为静态成员。</a:t>
            </a:r>
            <a:r>
              <a:rPr lang="zh-CN" altLang="en-US" sz="2000"/>
              <a:t> </a:t>
            </a:r>
            <a:endParaRPr lang="zh-CN" altLang="en-US" sz="2000" b="1"/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静态数据成员为同类对象共享。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静态成员函数与静态数据成员协同操作。</a:t>
            </a:r>
            <a:r>
              <a:rPr lang="zh-CN" altLang="en-US" sz="2000"/>
              <a:t>  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2" grpId="0" autoUpdateAnimBg="0"/>
      <p:bldP spid="1413123" grpId="0" build="p" autoUpdateAnimBg="0" advAuto="100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1905000" y="1300163"/>
            <a:ext cx="5270500" cy="12223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sz="1800"/>
              <a:t>  </a:t>
            </a:r>
            <a:r>
              <a:rPr lang="en-US" altLang="zh-CN" sz="1800"/>
              <a:t>class  X {  char  ch ;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1800" b="1">
                <a:solidFill>
                  <a:schemeClr val="accent2"/>
                </a:solidFill>
              </a:rPr>
              <a:t>  int s ;</a:t>
            </a:r>
            <a:r>
              <a:rPr lang="en-US" altLang="zh-CN" sz="1800"/>
              <a:t>  …... };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int X :: s = 0 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X  a , b , c , d ;</a:t>
            </a:r>
          </a:p>
        </p:txBody>
      </p:sp>
      <p:sp>
        <p:nvSpPr>
          <p:cNvPr id="1292291" name="Text Box 3"/>
          <p:cNvSpPr txBox="1">
            <a:spLocks noChangeArrowheads="1"/>
          </p:cNvSpPr>
          <p:nvPr/>
        </p:nvSpPr>
        <p:spPr bwMode="auto">
          <a:xfrm>
            <a:off x="3733800" y="2743200"/>
            <a:ext cx="1752600" cy="222091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/>
              <a:t>   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CN" sz="1800" b="1"/>
              <a:t>     b . ch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2" name="Text Box 4"/>
          <p:cNvSpPr txBox="1">
            <a:spLocks noChangeArrowheads="1"/>
          </p:cNvSpPr>
          <p:nvPr/>
        </p:nvSpPr>
        <p:spPr bwMode="auto">
          <a:xfrm>
            <a:off x="3657600" y="3836988"/>
            <a:ext cx="3810000" cy="815975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1800" b="1"/>
              <a:t>		                   c . ch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3581400" y="3927475"/>
            <a:ext cx="1828800" cy="1752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    d . ch</a:t>
            </a:r>
          </a:p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465138" y="766763"/>
            <a:ext cx="144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示例：</a:t>
            </a:r>
          </a:p>
        </p:txBody>
      </p:sp>
      <p:sp>
        <p:nvSpPr>
          <p:cNvPr id="1292295" name="Text Box 7"/>
          <p:cNvSpPr txBox="1">
            <a:spLocks noChangeArrowheads="1"/>
          </p:cNvSpPr>
          <p:nvPr/>
        </p:nvSpPr>
        <p:spPr bwMode="auto">
          <a:xfrm>
            <a:off x="1295400" y="4038600"/>
            <a:ext cx="4267200" cy="84455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  a . ch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6" name="Rectangle 8"/>
          <p:cNvSpPr>
            <a:spLocks noChangeArrowheads="1"/>
          </p:cNvSpPr>
          <p:nvPr/>
        </p:nvSpPr>
        <p:spPr bwMode="auto">
          <a:xfrm>
            <a:off x="3751263" y="4202113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int s ;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0" grpId="0" animBg="1"/>
      <p:bldP spid="1292291" grpId="0" animBg="1" autoUpdateAnimBg="0"/>
      <p:bldP spid="1292292" grpId="0" animBg="1" autoUpdateAnimBg="0"/>
      <p:bldP spid="1292293" grpId="0" animBg="1" autoUpdateAnimBg="0"/>
      <p:bldP spid="1292294" grpId="0" autoUpdateAnimBg="0"/>
      <p:bldP spid="1292295" grpId="0" animBg="1" autoUpdateAnimBg="0"/>
      <p:bldP spid="1292296" grpId="0" autoUpdateAnimBg="0"/>
      <p:bldP spid="1292300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52963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</a:t>
            </a:r>
            <a:r>
              <a:rPr lang="zh-CN" altLang="en-US" sz="2000" b="1">
                <a:solidFill>
                  <a:srgbClr val="00CC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904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331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1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3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8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7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3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7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6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4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1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300"/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9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1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300"/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4" grpId="0" build="p" autoUpdateAnimBg="0" advAuto="100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 int  num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 setnum ( int i ) { num = i ; }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 shownum() { cout &lt;&lt; num &lt;&lt; '\t'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counter :: num </a:t>
            </a:r>
            <a:r>
              <a:rPr lang="en-US" altLang="zh-CN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  <a:r>
              <a:rPr lang="en-US" altLang="zh-CN" sz="1800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a.setnum(10)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cout&lt;&lt;endl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294339" name="AutoShape 3"/>
          <p:cNvSpPr>
            <a:spLocks/>
          </p:cNvSpPr>
          <p:nvPr/>
        </p:nvSpPr>
        <p:spPr bwMode="auto">
          <a:xfrm>
            <a:off x="5638800" y="2708275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6333"/>
              <a:gd name="adj5" fmla="val 115718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声明与定义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4340" name="Line 4"/>
          <p:cNvSpPr>
            <a:spLocks noChangeShapeType="1"/>
          </p:cNvSpPr>
          <p:nvPr/>
        </p:nvSpPr>
        <p:spPr bwMode="auto">
          <a:xfrm>
            <a:off x="3352800" y="2171700"/>
            <a:ext cx="175260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14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29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animBg="1" autoUpdateAnimBg="0"/>
      <p:bldP spid="129434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cout&lt;&lt;endl;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95363" name="AutoShape 3"/>
          <p:cNvSpPr>
            <a:spLocks/>
          </p:cNvSpPr>
          <p:nvPr/>
        </p:nvSpPr>
        <p:spPr bwMode="auto">
          <a:xfrm>
            <a:off x="6324600" y="15113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3167"/>
              <a:gd name="adj5" fmla="val 127843"/>
              <a:gd name="adj6" fmla="val -85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5364" name="Oval 4"/>
          <p:cNvSpPr>
            <a:spLocks noChangeArrowheads="1"/>
          </p:cNvSpPr>
          <p:nvPr/>
        </p:nvSpPr>
        <p:spPr bwMode="auto">
          <a:xfrm>
            <a:off x="3657600" y="2598738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65" name="Oval 5"/>
          <p:cNvSpPr>
            <a:spLocks noChangeArrowheads="1"/>
          </p:cNvSpPr>
          <p:nvPr/>
        </p:nvSpPr>
        <p:spPr bwMode="auto">
          <a:xfrm>
            <a:off x="4038600" y="2924175"/>
            <a:ext cx="762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7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251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9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3" grpId="0" animBg="1" autoUpdateAnimBg="0"/>
      <p:bldP spid="1295364" grpId="0" animBg="1"/>
      <p:bldP spid="129536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/>
              <a:t>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96387" name="AutoShape 3"/>
          <p:cNvSpPr>
            <a:spLocks/>
          </p:cNvSpPr>
          <p:nvPr/>
        </p:nvSpPr>
        <p:spPr bwMode="auto">
          <a:xfrm>
            <a:off x="4800600" y="3810000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19972"/>
              <a:gd name="adj5" fmla="val 127843"/>
              <a:gd name="adj6" fmla="val -7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私有静态数据成员</a:t>
            </a:r>
          </a:p>
        </p:txBody>
      </p:sp>
      <p:sp>
        <p:nvSpPr>
          <p:cNvPr id="129639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354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9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4038600" y="1670050"/>
            <a:ext cx="4876800" cy="3663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类说明的一般形式为：</a:t>
            </a:r>
            <a:r>
              <a:rPr lang="zh-CN" altLang="en-US" sz="2000" b="1">
                <a:solidFill>
                  <a:schemeClr val="folHlink"/>
                </a:solidFill>
              </a:rPr>
              <a:t>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class</a:t>
            </a:r>
            <a:r>
              <a:rPr lang="en-US" altLang="zh-CN" sz="2000" b="1"/>
              <a:t> </a:t>
            </a:r>
            <a:r>
              <a:rPr lang="zh-CN" altLang="en-US" sz="2000" b="1" i="1"/>
              <a:t>类名</a:t>
            </a:r>
            <a:endParaRPr lang="zh-CN" altLang="en-US" sz="2000" b="1"/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{ </a:t>
            </a:r>
            <a:r>
              <a:rPr lang="en-US" altLang="zh-CN" sz="2000" b="1">
                <a:solidFill>
                  <a:srgbClr val="0000FF"/>
                </a:solidFill>
              </a:rPr>
              <a:t>public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公有段数据成员和成员函数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protected</a:t>
            </a:r>
            <a:r>
              <a:rPr lang="en-US" altLang="zh-CN" sz="2000" b="1"/>
              <a:t>: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保护段数据成员和成员函数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private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私有数据成员和成员函数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4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438" y="4365625"/>
            <a:ext cx="39052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297415" name="Oval 7"/>
          <p:cNvSpPr>
            <a:spLocks noChangeArrowheads="1"/>
          </p:cNvSpPr>
          <p:nvPr/>
        </p:nvSpPr>
        <p:spPr bwMode="auto">
          <a:xfrm>
            <a:off x="1371600" y="5157788"/>
            <a:ext cx="3055938" cy="3603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97416" name="Oval 8"/>
          <p:cNvSpPr>
            <a:spLocks noChangeArrowheads="1"/>
          </p:cNvSpPr>
          <p:nvPr/>
        </p:nvSpPr>
        <p:spPr bwMode="auto">
          <a:xfrm>
            <a:off x="6419850" y="4556125"/>
            <a:ext cx="17526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7417" name="AutoShape 9"/>
          <p:cNvSpPr>
            <a:spLocks/>
          </p:cNvSpPr>
          <p:nvPr/>
        </p:nvSpPr>
        <p:spPr bwMode="auto">
          <a:xfrm>
            <a:off x="4106863" y="3311525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7000"/>
              <a:gd name="adj5" fmla="val 145644"/>
              <a:gd name="adj6" fmla="val 158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访问同一个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742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456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5" grpId="0" animBg="1" autoUpdateAnimBg="0"/>
      <p:bldP spid="1297416" grpId="0" animBg="1"/>
      <p:bldP spid="1297417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 b="1"/>
              <a:t>#include&lt;iostream&gt;</a:t>
            </a:r>
          </a:p>
          <a:p>
            <a:pPr algn="just"/>
            <a:r>
              <a:rPr lang="en-US" altLang="zh-CN" sz="1800" b="1"/>
              <a:t>using namespace std ;</a:t>
            </a:r>
          </a:p>
          <a:p>
            <a:pPr algn="just"/>
            <a:r>
              <a:rPr lang="en-US" altLang="zh-CN" sz="1800" b="1"/>
              <a:t>class  counter</a:t>
            </a:r>
          </a:p>
          <a:p>
            <a:pPr algn="just"/>
            <a:r>
              <a:rPr lang="en-US" altLang="zh-CN" sz="1800" b="1"/>
              <a:t>{ public :</a:t>
            </a:r>
          </a:p>
          <a:p>
            <a:pPr algn="just"/>
            <a:r>
              <a:rPr lang="en-US" altLang="zh-CN" sz="1800" b="1"/>
              <a:t>      counter (int a) { mem = a; }</a:t>
            </a:r>
          </a:p>
          <a:p>
            <a:pPr algn="just"/>
            <a:r>
              <a:rPr lang="en-US" altLang="zh-CN" sz="1800" b="1"/>
              <a:t>      int mem;	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/>
              <a:t>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 b="1"/>
              <a:t>int main()</a:t>
            </a:r>
          </a:p>
          <a:p>
            <a:pPr algn="just"/>
            <a:r>
              <a:rPr lang="en-US" altLang="zh-CN" sz="1800" b="1"/>
              <a:t>{  counter c(5);</a:t>
            </a:r>
          </a:p>
          <a:p>
            <a:pPr algn="just"/>
            <a:r>
              <a:rPr lang="en-US" altLang="zh-CN" sz="1800" b="1"/>
              <a:t>    int i ;</a:t>
            </a:r>
          </a:p>
          <a:p>
            <a:pPr algn="just"/>
            <a:r>
              <a:rPr lang="en-US" altLang="zh-CN" sz="1800" b="1"/>
              <a:t>    for( i = 0 ; i &lt; 5 ; i ++ )</a:t>
            </a:r>
          </a:p>
          <a:p>
            <a:pPr algn="just"/>
            <a:r>
              <a:rPr lang="en-US" altLang="zh-CN" sz="1800" b="1"/>
              <a:t>      { counter::Smem += i ;</a:t>
            </a:r>
          </a:p>
          <a:p>
            <a:pPr algn="just"/>
            <a:r>
              <a:rPr lang="en-US" altLang="zh-CN" sz="1800" b="1"/>
              <a:t>         cout &lt;&lt; counter::Smem &lt;&lt; '\t' ;</a:t>
            </a:r>
          </a:p>
          <a:p>
            <a:pPr algn="just"/>
            <a:r>
              <a:rPr lang="en-US" altLang="zh-CN" sz="1800" b="1"/>
              <a:t>      }</a:t>
            </a:r>
          </a:p>
          <a:p>
            <a:pPr algn="just"/>
            <a:r>
              <a:rPr lang="en-US" altLang="zh-CN" sz="1800" b="1"/>
              <a:t>    cout&lt;&lt;endl;</a:t>
            </a:r>
          </a:p>
          <a:p>
            <a:pPr algn="just"/>
            <a:r>
              <a:rPr lang="en-US" altLang="zh-CN" sz="1800" b="1"/>
              <a:t>    cout&lt;&lt;"c.Smem = "&lt;&lt;c.Smem&lt;&lt;endl;</a:t>
            </a:r>
          </a:p>
          <a:p>
            <a:pPr algn="just"/>
            <a:r>
              <a:rPr lang="en-US" altLang="zh-CN" sz="1800" b="1"/>
              <a:t>    cout&lt;&lt;"c.mem = "&lt;&lt;c.mem&lt;&lt;endl;</a:t>
            </a:r>
          </a:p>
          <a:p>
            <a:pPr algn="just"/>
            <a:r>
              <a:rPr lang="en-US" altLang="zh-CN" sz="1800" b="1"/>
              <a:t>}</a:t>
            </a:r>
          </a:p>
        </p:txBody>
      </p:sp>
      <p:sp>
        <p:nvSpPr>
          <p:cNvPr id="129843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558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4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/>
              <a:t>#include&lt;iostream&gt;</a:t>
            </a:r>
          </a:p>
          <a:p>
            <a:pPr algn="just"/>
            <a:r>
              <a:rPr lang="en-US" altLang="zh-CN" sz="1800"/>
              <a:t>using namespace std ;</a:t>
            </a:r>
          </a:p>
          <a:p>
            <a:pPr algn="just"/>
            <a:r>
              <a:rPr lang="en-US" altLang="zh-CN" sz="1800"/>
              <a:t>class  counter</a:t>
            </a:r>
          </a:p>
          <a:p>
            <a:pPr algn="just"/>
            <a:r>
              <a:rPr lang="en-US" altLang="zh-CN" sz="1800"/>
              <a:t>{ public :</a:t>
            </a:r>
          </a:p>
          <a:p>
            <a:pPr algn="just"/>
            <a:r>
              <a:rPr lang="en-US" altLang="zh-CN" sz="1800"/>
              <a:t>      counter (int a) { mem = a; }</a:t>
            </a:r>
          </a:p>
          <a:p>
            <a:pPr algn="just"/>
            <a:r>
              <a:rPr lang="en-US" altLang="zh-CN" sz="1800"/>
              <a:t>      int mem;		</a:t>
            </a:r>
            <a:r>
              <a:rPr lang="en-US" altLang="zh-CN" sz="1800" i="1">
                <a:solidFill>
                  <a:schemeClr val="folHlink"/>
                </a:solidFill>
              </a:rPr>
              <a:t>//</a:t>
            </a:r>
            <a:r>
              <a:rPr lang="zh-CN" altLang="en-US" sz="1800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/>
              <a:t>     </a:t>
            </a:r>
            <a:r>
              <a:rPr lang="en-US" altLang="zh-CN" sz="1800" b="1" i="1">
                <a:solidFill>
                  <a:srgbClr val="0000FF"/>
                </a:solidFill>
              </a:rPr>
              <a:t>static  int  Smem ;</a:t>
            </a:r>
            <a:r>
              <a:rPr lang="en-US" altLang="zh-CN" sz="1800"/>
              <a:t>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/>
              <a:t>} ;</a:t>
            </a:r>
          </a:p>
          <a:p>
            <a:pPr algn="just"/>
            <a:r>
              <a:rPr lang="en-US" altLang="zh-CN" sz="1800" b="1">
                <a:solidFill>
                  <a:srgbClr val="0000FF"/>
                </a:solidFill>
              </a:rPr>
              <a:t>int  counter :: Smem = 1 ;</a:t>
            </a:r>
            <a:r>
              <a:rPr lang="en-US" altLang="zh-CN" sz="1800"/>
              <a:t>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/>
              <a:t>int main()</a:t>
            </a:r>
          </a:p>
          <a:p>
            <a:pPr algn="just"/>
            <a:r>
              <a:rPr lang="en-US" altLang="zh-CN" sz="1800"/>
              <a:t>{  counter c(5);</a:t>
            </a:r>
          </a:p>
          <a:p>
            <a:pPr algn="just"/>
            <a:r>
              <a:rPr lang="en-US" altLang="zh-CN" sz="1800"/>
              <a:t>    int i ;</a:t>
            </a:r>
          </a:p>
          <a:p>
            <a:pPr algn="just"/>
            <a:r>
              <a:rPr lang="en-US" altLang="zh-CN" sz="1800"/>
              <a:t>    for( i = 0 ; i &lt; 5 ; i ++ )</a:t>
            </a:r>
          </a:p>
          <a:p>
            <a:pPr algn="just"/>
            <a:r>
              <a:rPr lang="en-US" altLang="zh-CN" sz="1800"/>
              <a:t>      { counter::Smem += i ;</a:t>
            </a:r>
          </a:p>
          <a:p>
            <a:pPr algn="just"/>
            <a:r>
              <a:rPr lang="en-US" altLang="zh-CN" sz="1800"/>
              <a:t>         cout &lt;&lt; counter::Smem &lt;&lt; '\t' ;</a:t>
            </a:r>
          </a:p>
          <a:p>
            <a:pPr algn="just"/>
            <a:r>
              <a:rPr lang="en-US" altLang="zh-CN" sz="1800"/>
              <a:t>      }</a:t>
            </a:r>
          </a:p>
          <a:p>
            <a:pPr algn="just"/>
            <a:r>
              <a:rPr lang="en-US" altLang="zh-CN" sz="1800"/>
              <a:t>    cout&lt;&lt;endl;</a:t>
            </a:r>
          </a:p>
          <a:p>
            <a:pPr algn="just"/>
            <a:r>
              <a:rPr lang="en-US" altLang="zh-CN" sz="1800"/>
              <a:t>    cout&lt;&lt;"c.Smem = "&lt;&lt;c.Smem&lt;&lt;endl;</a:t>
            </a:r>
          </a:p>
          <a:p>
            <a:pPr algn="just"/>
            <a:r>
              <a:rPr lang="en-US" altLang="zh-CN" sz="1800"/>
              <a:t>    cout&lt;&lt;"c.mem = "&lt;&lt;c.mem&lt;&lt;endl;</a:t>
            </a:r>
          </a:p>
          <a:p>
            <a:pPr algn="just"/>
            <a:r>
              <a:rPr lang="en-US" altLang="zh-CN" sz="1800"/>
              <a:t>}</a:t>
            </a:r>
          </a:p>
        </p:txBody>
      </p:sp>
      <p:sp>
        <p:nvSpPr>
          <p:cNvPr id="1360900" name="AutoShape 4"/>
          <p:cNvSpPr>
            <a:spLocks/>
          </p:cNvSpPr>
          <p:nvPr/>
        </p:nvSpPr>
        <p:spPr bwMode="auto">
          <a:xfrm>
            <a:off x="4787900" y="1484313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2667"/>
              <a:gd name="adj5" fmla="val 142991"/>
              <a:gd name="adj6" fmla="val -8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360902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900" grpId="0" animBg="1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/>
              <a:t>#include&lt;iostream&gt;</a:t>
            </a:r>
          </a:p>
          <a:p>
            <a:pPr algn="just"/>
            <a:r>
              <a:rPr lang="en-US" altLang="zh-CN" sz="1800"/>
              <a:t>using namespace std ;</a:t>
            </a:r>
          </a:p>
          <a:p>
            <a:pPr algn="just"/>
            <a:r>
              <a:rPr lang="en-US" altLang="zh-CN" sz="1800"/>
              <a:t>class  counter</a:t>
            </a:r>
          </a:p>
          <a:p>
            <a:pPr algn="just"/>
            <a:r>
              <a:rPr lang="en-US" altLang="zh-CN" sz="1800"/>
              <a:t>{ public :</a:t>
            </a:r>
          </a:p>
          <a:p>
            <a:pPr algn="just"/>
            <a:r>
              <a:rPr lang="en-US" altLang="zh-CN" sz="1800"/>
              <a:t>      counter (int a) { mem = a; }</a:t>
            </a:r>
          </a:p>
          <a:p>
            <a:pPr algn="just"/>
            <a:r>
              <a:rPr lang="en-US" altLang="zh-CN" sz="1800"/>
              <a:t>      int mem;		</a:t>
            </a:r>
            <a:r>
              <a:rPr lang="en-US" altLang="zh-CN" sz="1800" i="1">
                <a:solidFill>
                  <a:schemeClr val="folHlink"/>
                </a:solidFill>
              </a:rPr>
              <a:t>//</a:t>
            </a:r>
            <a:r>
              <a:rPr lang="zh-CN" altLang="en-US" sz="1800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/>
              <a:t> 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  <a:r>
              <a:rPr lang="en-US" altLang="zh-CN" sz="1800"/>
              <a:t> </a:t>
            </a:r>
          </a:p>
          <a:p>
            <a:pPr algn="just"/>
            <a:r>
              <a:rPr lang="en-US" altLang="zh-CN" sz="1800"/>
              <a:t>int main()</a:t>
            </a:r>
          </a:p>
          <a:p>
            <a:pPr algn="just"/>
            <a:r>
              <a:rPr lang="en-US" altLang="zh-CN" sz="1800"/>
              <a:t>{  counter c(5);</a:t>
            </a:r>
          </a:p>
          <a:p>
            <a:pPr algn="just"/>
            <a:r>
              <a:rPr lang="en-US" altLang="zh-CN" sz="1800"/>
              <a:t>    int i ;</a:t>
            </a:r>
          </a:p>
          <a:p>
            <a:pPr algn="just"/>
            <a:r>
              <a:rPr lang="en-US" altLang="zh-CN" sz="1800"/>
              <a:t>    for( i = 0 ; i &lt; 5 ; i ++ )</a:t>
            </a:r>
          </a:p>
          <a:p>
            <a:pPr algn="just"/>
            <a:r>
              <a:rPr lang="en-US" altLang="zh-CN" sz="1800"/>
              <a:t>      { </a:t>
            </a:r>
            <a:r>
              <a:rPr lang="en-US" altLang="zh-CN" sz="1800" b="1">
                <a:solidFill>
                  <a:srgbClr val="0000FF"/>
                </a:solidFill>
              </a:rPr>
              <a:t>counter::Smem</a:t>
            </a:r>
            <a:r>
              <a:rPr lang="en-US" altLang="zh-CN" sz="1800"/>
              <a:t> += i ;</a:t>
            </a:r>
          </a:p>
          <a:p>
            <a:pPr algn="just"/>
            <a:r>
              <a:rPr lang="en-US" altLang="zh-CN" sz="1800"/>
              <a:t>         cout &lt;&lt; </a:t>
            </a:r>
            <a:r>
              <a:rPr lang="en-US" altLang="zh-CN" sz="1800" b="1">
                <a:solidFill>
                  <a:srgbClr val="0000FF"/>
                </a:solidFill>
              </a:rPr>
              <a:t>counter::Smem</a:t>
            </a:r>
            <a:r>
              <a:rPr lang="en-US" altLang="zh-CN" sz="1800"/>
              <a:t> &lt;&lt; '\t' ;</a:t>
            </a:r>
          </a:p>
          <a:p>
            <a:pPr algn="just"/>
            <a:r>
              <a:rPr lang="en-US" altLang="zh-CN" sz="1800"/>
              <a:t>      }</a:t>
            </a:r>
          </a:p>
          <a:p>
            <a:pPr algn="just"/>
            <a:r>
              <a:rPr lang="en-US" altLang="zh-CN" sz="1800"/>
              <a:t>    cout&lt;&lt;endl;</a:t>
            </a:r>
          </a:p>
          <a:p>
            <a:pPr algn="just"/>
            <a:r>
              <a:rPr lang="en-US" altLang="zh-CN" sz="1800"/>
              <a:t>    cout&lt;&lt;"c.Smem = "&lt;&lt;</a:t>
            </a:r>
            <a:r>
              <a:rPr lang="en-US" altLang="zh-CN" sz="1800" b="1">
                <a:solidFill>
                  <a:srgbClr val="0000FF"/>
                </a:solidFill>
              </a:rPr>
              <a:t>c.Smem</a:t>
            </a:r>
            <a:r>
              <a:rPr lang="en-US" altLang="zh-CN" sz="1800"/>
              <a:t>&lt;&lt;endl;</a:t>
            </a:r>
          </a:p>
          <a:p>
            <a:pPr algn="just"/>
            <a:r>
              <a:rPr lang="en-US" altLang="zh-CN" sz="1800"/>
              <a:t>    cout&lt;&lt;"c.mem = "&lt;&lt;</a:t>
            </a:r>
            <a:r>
              <a:rPr lang="en-US" altLang="zh-CN" sz="1800" b="1" i="1"/>
              <a:t>c.mem</a:t>
            </a:r>
            <a:r>
              <a:rPr lang="en-US" altLang="zh-CN" sz="1800"/>
              <a:t>&lt;&lt;endl;</a:t>
            </a:r>
          </a:p>
          <a:p>
            <a:pPr algn="just"/>
            <a:r>
              <a:rPr lang="en-US" altLang="zh-CN" sz="1800"/>
              <a:t>}</a:t>
            </a:r>
          </a:p>
        </p:txBody>
      </p:sp>
      <p:sp>
        <p:nvSpPr>
          <p:cNvPr id="1359877" name="AutoShape 5"/>
          <p:cNvSpPr>
            <a:spLocks/>
          </p:cNvSpPr>
          <p:nvPr/>
        </p:nvSpPr>
        <p:spPr bwMode="auto">
          <a:xfrm>
            <a:off x="5410200" y="38100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17407"/>
              <a:gd name="adj5" fmla="val 155116"/>
              <a:gd name="adj6" fmla="val -63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  <a:endParaRPr lang="zh-CN" altLang="en-US" sz="1800" b="1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静态数据成员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 rot="325654">
            <a:off x="1295400" y="4419600"/>
            <a:ext cx="23622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2971800" y="556895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8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763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5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7" grpId="0" animBg="1" autoUpdateAnimBg="0"/>
      <p:bldP spid="1359878" grpId="0" animBg="1"/>
      <p:bldP spid="1359879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 b="1"/>
              <a:t>#include&lt;iostream&gt;</a:t>
            </a:r>
          </a:p>
          <a:p>
            <a:pPr algn="just"/>
            <a:r>
              <a:rPr lang="en-US" altLang="zh-CN" sz="1800" b="1"/>
              <a:t>using namespace std ;</a:t>
            </a:r>
          </a:p>
          <a:p>
            <a:pPr algn="just"/>
            <a:r>
              <a:rPr lang="en-US" altLang="zh-CN" sz="1800" b="1"/>
              <a:t>class  counter</a:t>
            </a:r>
          </a:p>
          <a:p>
            <a:pPr algn="just"/>
            <a:r>
              <a:rPr lang="en-US" altLang="zh-CN" sz="1800" b="1"/>
              <a:t>{ public :</a:t>
            </a:r>
          </a:p>
          <a:p>
            <a:pPr algn="just"/>
            <a:r>
              <a:rPr lang="en-US" altLang="zh-CN" sz="1800" b="1"/>
              <a:t>      counter (int a) { mem = a; }</a:t>
            </a:r>
          </a:p>
          <a:p>
            <a:pPr algn="just"/>
            <a:r>
              <a:rPr lang="en-US" altLang="zh-CN" sz="1800" b="1"/>
              <a:t>      int mem;	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/>
              <a:t> 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  <a:r>
              <a:rPr lang="en-US" altLang="zh-CN" sz="1800" b="1"/>
              <a:t> </a:t>
            </a:r>
          </a:p>
          <a:p>
            <a:pPr algn="just"/>
            <a:r>
              <a:rPr lang="en-US" altLang="zh-CN" sz="1800" b="1"/>
              <a:t>int main()</a:t>
            </a:r>
          </a:p>
          <a:p>
            <a:pPr algn="just"/>
            <a:r>
              <a:rPr lang="en-US" altLang="zh-CN" sz="1800" b="1"/>
              <a:t>{  counter c(5);</a:t>
            </a:r>
          </a:p>
          <a:p>
            <a:pPr algn="just"/>
            <a:r>
              <a:rPr lang="en-US" altLang="zh-CN" sz="1800" b="1"/>
              <a:t>    int i ;</a:t>
            </a:r>
          </a:p>
          <a:p>
            <a:pPr algn="just"/>
            <a:r>
              <a:rPr lang="en-US" altLang="zh-CN" sz="1800" b="1"/>
              <a:t>    for( i = 0 ; i &lt; 5 ; i ++ )</a:t>
            </a:r>
          </a:p>
          <a:p>
            <a:pPr algn="just"/>
            <a:r>
              <a:rPr lang="en-US" altLang="zh-CN" sz="1800" b="1"/>
              <a:t>      { counter::Smem += i ;</a:t>
            </a:r>
          </a:p>
          <a:p>
            <a:pPr algn="just"/>
            <a:r>
              <a:rPr lang="en-US" altLang="zh-CN" sz="1800" b="1"/>
              <a:t>         cout &lt;&lt; counter::Smem &lt;&lt; '\t' ;</a:t>
            </a:r>
          </a:p>
          <a:p>
            <a:pPr algn="just"/>
            <a:r>
              <a:rPr lang="en-US" altLang="zh-CN" sz="1800" b="1"/>
              <a:t>      }</a:t>
            </a:r>
          </a:p>
          <a:p>
            <a:pPr algn="just"/>
            <a:r>
              <a:rPr lang="en-US" altLang="zh-CN" sz="1800" b="1"/>
              <a:t>    cout&lt;&lt;endl;</a:t>
            </a:r>
          </a:p>
          <a:p>
            <a:pPr algn="just"/>
            <a:r>
              <a:rPr lang="en-US" altLang="zh-CN" sz="1800" b="1"/>
              <a:t>    cout&lt;&lt;"c.Smem = "&lt;&lt;c.Smem&lt;&lt;endl;</a:t>
            </a:r>
          </a:p>
          <a:p>
            <a:pPr algn="just"/>
            <a:r>
              <a:rPr lang="en-US" altLang="zh-CN" sz="1800" b="1"/>
              <a:t>    cout&lt;&lt;"c.mem = "&lt;&lt;c.mem&lt;&lt;endl;</a:t>
            </a:r>
          </a:p>
          <a:p>
            <a:pPr algn="just"/>
            <a:r>
              <a:rPr lang="en-US" altLang="zh-CN" sz="1800" b="1"/>
              <a:t>}</a:t>
            </a:r>
          </a:p>
        </p:txBody>
      </p:sp>
      <p:pic>
        <p:nvPicPr>
          <p:cNvPr id="13619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850" y="4257675"/>
            <a:ext cx="45053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3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866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Text Box 2"/>
          <p:cNvSpPr txBox="1">
            <a:spLocks noChangeArrowheads="1"/>
          </p:cNvSpPr>
          <p:nvPr/>
        </p:nvSpPr>
        <p:spPr bwMode="auto">
          <a:xfrm>
            <a:off x="614363" y="2133600"/>
            <a:ext cx="7989887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静态成员函数数冠以关键字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static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指针，只能对静态数据操作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在类外调用静态成员函数用 “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作限定词，或通过对象调用</a:t>
            </a:r>
          </a:p>
        </p:txBody>
      </p:sp>
      <p:sp>
        <p:nvSpPr>
          <p:cNvPr id="1996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2534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0" grpId="0" autoUpdateAnimBg="0"/>
      <p:bldP spid="130253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5" name="Rectangle 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auto">
          <a:xfrm>
            <a:off x="914400" y="4495800"/>
            <a:ext cx="6984604" cy="36933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 dirty="0" err="1"/>
              <a:t>staDat</a:t>
            </a:r>
            <a:r>
              <a:rPr lang="en-US" altLang="zh-CN" sz="1800" b="1" i="1" dirty="0"/>
              <a:t> = </a:t>
            </a:r>
            <a:r>
              <a:rPr lang="en-US" altLang="zh-CN" sz="1800" b="1" i="1" dirty="0" err="1"/>
              <a:t>i</a:t>
            </a:r>
            <a:r>
              <a:rPr lang="en-US" altLang="zh-CN" sz="1800" b="1" i="1" dirty="0"/>
              <a:t> ;</a:t>
            </a:r>
            <a:r>
              <a:rPr lang="en-US" altLang="zh-CN" sz="1800" b="1" dirty="0"/>
              <a:t>    </a:t>
            </a:r>
            <a:r>
              <a:rPr lang="en-US" altLang="zh-CN" sz="1800" b="1" i="1" dirty="0">
                <a:solidFill>
                  <a:srgbClr val="FF0000"/>
                </a:solidFill>
              </a:rPr>
              <a:t>// </a:t>
            </a:r>
            <a:r>
              <a:rPr lang="zh-CN" altLang="en-US" sz="1800" b="1" i="1" dirty="0">
                <a:solidFill>
                  <a:srgbClr val="FF0000"/>
                </a:solidFill>
              </a:rPr>
              <a:t>错误，</a:t>
            </a:r>
            <a:r>
              <a:rPr lang="zh-CN" altLang="en-US" sz="1800" b="1" i="1">
                <a:solidFill>
                  <a:srgbClr val="FF0000"/>
                </a:solidFill>
              </a:rPr>
              <a:t>不知 </a:t>
            </a:r>
            <a:r>
              <a:rPr lang="zh-CN" altLang="en-US" sz="1800" b="1" i="1" smtClean="0">
                <a:solidFill>
                  <a:srgbClr val="FF0000"/>
                </a:solidFill>
              </a:rPr>
              <a:t>非静态数据成员</a:t>
            </a:r>
            <a:r>
              <a:rPr lang="en-US" altLang="zh-CN" sz="1800" b="1" i="1" smtClean="0">
                <a:solidFill>
                  <a:srgbClr val="FF0000"/>
                </a:solidFill>
              </a:rPr>
              <a:t>staDat</a:t>
            </a:r>
            <a:r>
              <a:rPr lang="zh-CN" altLang="en-US" sz="1800" b="1" i="1" dirty="0" smtClean="0">
                <a:solidFill>
                  <a:srgbClr val="FF0000"/>
                </a:solidFill>
              </a:rPr>
              <a:t>引自</a:t>
            </a:r>
            <a:r>
              <a:rPr lang="zh-CN" altLang="en-US" sz="1800" b="1" i="1" dirty="0">
                <a:solidFill>
                  <a:srgbClr val="FF0000"/>
                </a:solidFill>
              </a:rPr>
              <a:t>哪一个对象？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20071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356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30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autoUpdateAnimBg="0"/>
      <p:bldP spid="1303556" grpId="0" autoUpdateAnimBg="0"/>
      <p:bldP spid="1303557" grpId="0" animBg="1" autoUpdateAnimBg="0"/>
      <p:bldP spid="1303558" grpId="0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6120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</a:t>
            </a:r>
            <a:r>
              <a:rPr lang="en-US" altLang="zh-CN" sz="1800" b="1" dirty="0"/>
              <a:t>X * </a:t>
            </a:r>
            <a:r>
              <a:rPr lang="en-US" altLang="zh-CN" sz="1800" b="1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4581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ptr -&gt; staDat = i ;	</a:t>
            </a:r>
            <a:r>
              <a:rPr lang="en-US" altLang="zh-CN" sz="1800" b="1" i="1">
                <a:solidFill>
                  <a:srgbClr val="003300"/>
                </a:solidFill>
              </a:rPr>
              <a:t>// </a:t>
            </a:r>
            <a:r>
              <a:rPr lang="zh-CN" altLang="en-US" sz="1800" b="1" i="1">
                <a:solidFill>
                  <a:srgbClr val="003300"/>
                </a:solidFill>
              </a:rPr>
              <a:t>正确</a:t>
            </a:r>
          </a:p>
        </p:txBody>
      </p:sp>
      <p:sp>
        <p:nvSpPr>
          <p:cNvPr id="1304583" name="AutoShape 7"/>
          <p:cNvSpPr>
            <a:spLocks/>
          </p:cNvSpPr>
          <p:nvPr/>
        </p:nvSpPr>
        <p:spPr bwMode="auto">
          <a:xfrm>
            <a:off x="4953000" y="2133600"/>
            <a:ext cx="3333776" cy="990600"/>
          </a:xfrm>
          <a:prstGeom prst="borderCallout2">
            <a:avLst>
              <a:gd name="adj1" fmla="val 11537"/>
              <a:gd name="adj2" fmla="val -2565"/>
              <a:gd name="adj3" fmla="val 11537"/>
              <a:gd name="adj4" fmla="val -25639"/>
              <a:gd name="adj5" fmla="val 226764"/>
              <a:gd name="adj6" fmla="val -100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/>
              <a:t>类的静态成员函数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>
                <a:latin typeface="宋体" pitchFamily="2" charset="-122"/>
              </a:rPr>
              <a:t>参数</a:t>
            </a:r>
            <a:r>
              <a:rPr lang="zh-CN" altLang="en-US" sz="1800" b="1" smtClean="0">
                <a:latin typeface="宋体" pitchFamily="2" charset="-122"/>
              </a:rPr>
              <a:t>访问</a:t>
            </a:r>
            <a:r>
              <a:rPr lang="zh-CN" altLang="en-US" sz="1800" b="1" i="1" smtClean="0">
                <a:solidFill>
                  <a:srgbClr val="FF0000"/>
                </a:solidFill>
              </a:rPr>
              <a:t>非静态数据成员</a:t>
            </a:r>
            <a:endParaRPr lang="zh-CN" altLang="en-US" sz="1800" b="1" dirty="0"/>
          </a:p>
        </p:txBody>
      </p:sp>
      <p:sp>
        <p:nvSpPr>
          <p:cNvPr id="1304584" name="Oval 8"/>
          <p:cNvSpPr>
            <a:spLocks noChangeArrowheads="1"/>
          </p:cNvSpPr>
          <p:nvPr/>
        </p:nvSpPr>
        <p:spPr bwMode="auto">
          <a:xfrm>
            <a:off x="838200" y="4419600"/>
            <a:ext cx="1676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4587" name="Oval 11"/>
          <p:cNvSpPr>
            <a:spLocks noChangeArrowheads="1"/>
          </p:cNvSpPr>
          <p:nvPr/>
        </p:nvSpPr>
        <p:spPr bwMode="auto">
          <a:xfrm>
            <a:off x="3124200" y="38100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4588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1737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1738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0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0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1" grpId="0" animBg="1" autoUpdateAnimBg="0"/>
      <p:bldP spid="1304583" grpId="0" animBg="1" autoUpdateAnimBg="0"/>
      <p:bldP spid="1304584" grpId="0" animBg="1"/>
      <p:bldP spid="130458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/>
              <a:t>ptr -&gt; staDat = i ; 	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</p:txBody>
      </p:sp>
      <p:sp>
        <p:nvSpPr>
          <p:cNvPr id="202755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4848225" y="2465388"/>
            <a:ext cx="39147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/>
              <a:t>void  g()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{ X obj ;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   </a:t>
            </a:r>
            <a:r>
              <a:rPr lang="en-US" altLang="zh-CN" sz="1800" b="1"/>
              <a:t>X :: 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zh-CN" altLang="en-US" sz="1800"/>
              <a:t>   </a:t>
            </a:r>
            <a:r>
              <a:rPr lang="en-US" altLang="zh-CN" sz="1800" b="1"/>
              <a:t>obj.StaFun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4953000" y="3276600"/>
            <a:ext cx="12192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5609" name="AutoShape 9"/>
          <p:cNvSpPr>
            <a:spLocks/>
          </p:cNvSpPr>
          <p:nvPr/>
        </p:nvSpPr>
        <p:spPr bwMode="auto">
          <a:xfrm>
            <a:off x="6400800" y="1676400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9829"/>
              <a:gd name="adj5" fmla="val 183903"/>
              <a:gd name="adj6" fmla="val -315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都表示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静态成员函数的地址</a:t>
            </a:r>
            <a:r>
              <a:rPr lang="zh-CN" altLang="en-US" sz="1800" b="1"/>
              <a:t> </a:t>
            </a:r>
          </a:p>
        </p:txBody>
      </p:sp>
      <p:sp>
        <p:nvSpPr>
          <p:cNvPr id="20275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5612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2761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2762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7" grpId="0" autoUpdateAnimBg="0"/>
      <p:bldP spid="1305608" grpId="0" animBg="1"/>
      <p:bldP spid="1305609" grpId="0" animBg="1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830263" y="2133600"/>
            <a:ext cx="7483475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某商店经销一种货物。货物购进和卖出时以箱为单位，各箱的重量不一样，因此，商店需要记录目前库存的总重量。现在用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模拟商店货物购进和卖出的情况。 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30263" y="1392238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i="1">
                <a:solidFill>
                  <a:schemeClr val="folHlink"/>
                </a:solidFill>
              </a:rPr>
              <a:t>例</a:t>
            </a:r>
            <a:r>
              <a:rPr lang="en-US" altLang="zh-CN" b="1" i="1">
                <a:solidFill>
                  <a:schemeClr val="folHlink"/>
                </a:solidFill>
              </a:rPr>
              <a:t>6-21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  <p:bldP spid="13066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）是面向对象程序设计（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OOP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）实现信息封装的基础。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类是用户定义类型，也称为类类型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每个类包含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数据说明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一组操作数据或传递消息的函数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。类的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实例称为对象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14800" y="19812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790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7909" name="Rectangle 5"/>
          <p:cNvSpPr>
            <a:spLocks noChangeArrowheads="1"/>
          </p:cNvSpPr>
          <p:nvPr/>
        </p:nvSpPr>
        <p:spPr bwMode="auto">
          <a:xfrm>
            <a:off x="1600200" y="2667000"/>
            <a:ext cx="5715000" cy="18780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/>
              <a:t> 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*</a:t>
            </a:r>
            <a:r>
              <a:rPr lang="en-US" altLang="zh-CN" sz="1800" b="1" i="1"/>
              <a:t> next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auto">
          <a:xfrm>
            <a:off x="3657600" y="3443288"/>
            <a:ext cx="347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声明一个指向</a:t>
            </a:r>
            <a:r>
              <a:rPr lang="en-US" altLang="zh-CN" sz="1800" b="1" i="1">
                <a:solidFill>
                  <a:srgbClr val="008000"/>
                </a:solidFill>
              </a:rPr>
              <a:t>link</a:t>
            </a:r>
            <a:r>
              <a:rPr lang="zh-CN" altLang="en-US" sz="1800" b="1" i="1">
                <a:solidFill>
                  <a:srgbClr val="008000"/>
                </a:solidFill>
              </a:rPr>
              <a:t>类类型的指针</a:t>
            </a:r>
          </a:p>
        </p:txBody>
      </p:sp>
      <p:sp>
        <p:nvSpPr>
          <p:cNvPr id="1147911" name="Oval 7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8" grpId="0" build="p" autoUpdateAnimBg="0" advAuto="1000"/>
      <p:bldP spid="1147909" grpId="0" animBg="1" autoUpdateAnimBg="0"/>
      <p:bldP spid="1147910" grpId="0" autoUpdateAnimBg="0"/>
      <p:bldP spid="1147911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Weight() { return  weight ; } ;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4804" name="Rectangle 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0" grpId="0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5829" name="Rectangle 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animBg="1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int  Goods::total_weight = 0 ;</a:t>
            </a:r>
          </a:p>
        </p:txBody>
      </p:sp>
      <p:sp>
        <p:nvSpPr>
          <p:cNvPr id="1309700" name="AutoShape 4"/>
          <p:cNvSpPr>
            <a:spLocks/>
          </p:cNvSpPr>
          <p:nvPr/>
        </p:nvSpPr>
        <p:spPr bwMode="auto">
          <a:xfrm>
            <a:off x="5410200" y="28956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19569"/>
              <a:gd name="adj5" fmla="val 118750"/>
              <a:gd name="adj6" fmla="val -711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记录货物总重量</a:t>
            </a:r>
            <a:r>
              <a:rPr lang="zh-CN" altLang="en-US" sz="1800" b="1"/>
              <a:t> 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6854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0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static  int  TotalWeight() { return  total_weight ; } </a:t>
            </a:r>
            <a:endParaRPr lang="en-US" altLang="zh-CN" sz="1800"/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0724" name="AutoShape 4"/>
          <p:cNvSpPr>
            <a:spLocks/>
          </p:cNvSpPr>
          <p:nvPr/>
        </p:nvSpPr>
        <p:spPr bwMode="auto">
          <a:xfrm>
            <a:off x="5181600" y="34290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静态成员函数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返回货物总重量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7878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4" grpId="0" animBg="1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 </a:t>
            </a:r>
          </a:p>
        </p:txBody>
      </p:sp>
      <p:sp>
        <p:nvSpPr>
          <p:cNvPr id="1311748" name="AutoShape 4"/>
          <p:cNvSpPr>
            <a:spLocks/>
          </p:cNvSpPr>
          <p:nvPr/>
        </p:nvSpPr>
        <p:spPr bwMode="auto">
          <a:xfrm>
            <a:off x="4572000" y="35814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用于构造链表的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类指针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8902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8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2772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8375"/>
              <a:gd name="adj5" fmla="val -113069"/>
              <a:gd name="adj6" fmla="val -104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购进货物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9926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2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~ Goods() { total_weight </a:t>
            </a:r>
            <a:r>
              <a:rPr lang="en-US" altLang="zh-CN" sz="1800" b="1">
                <a:solidFill>
                  <a:srgbClr val="FF0000"/>
                </a:solidFill>
              </a:rPr>
              <a:t>-=</a:t>
            </a:r>
            <a:r>
              <a:rPr lang="en-US" altLang="zh-CN" sz="1800" b="1">
                <a:solidFill>
                  <a:srgbClr val="0000FF"/>
                </a:solidFill>
              </a:rPr>
              <a:t>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3796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33037"/>
              <a:gd name="adj5" fmla="val -82764"/>
              <a:gd name="adj6" fmla="val -124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售出货物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0950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148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1482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1990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1991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1992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3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1994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5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6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^ </a:t>
              </a:r>
            </a:p>
          </p:txBody>
        </p:sp>
        <p:sp>
          <p:nvSpPr>
            <p:cNvPr id="211997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8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9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2000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1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2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2003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2004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05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131483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1483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1988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1989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10250" y="1919288"/>
            <a:ext cx="1352550" cy="366712"/>
            <a:chOff x="3660" y="1161"/>
            <a:chExt cx="852" cy="231"/>
          </a:xfrm>
        </p:grpSpPr>
        <p:grpSp>
          <p:nvGrpSpPr>
            <p:cNvPr id="211983" name="Group 28"/>
            <p:cNvGrpSpPr>
              <a:grpSpLocks/>
            </p:cNvGrpSpPr>
            <p:nvPr/>
          </p:nvGrpSpPr>
          <p:grpSpPr bwMode="auto">
            <a:xfrm>
              <a:off x="3660" y="1161"/>
              <a:ext cx="852" cy="231"/>
              <a:chOff x="3660" y="1161"/>
              <a:chExt cx="852" cy="231"/>
            </a:xfrm>
          </p:grpSpPr>
          <p:sp>
            <p:nvSpPr>
              <p:cNvPr id="211985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1986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87" name="Text Box 31"/>
              <p:cNvSpPr txBox="1">
                <a:spLocks noChangeArrowheads="1"/>
              </p:cNvSpPr>
              <p:nvPr/>
            </p:nvSpPr>
            <p:spPr bwMode="auto">
              <a:xfrm>
                <a:off x="3660" y="116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11984" name="Line 32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1981" name="Rectangle 34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1982" name="Text Box 35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1979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1980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animBg="1" autoUpdateAnimBg="0"/>
      <p:bldP spid="1314820" grpId="0" animBg="1" autoUpdateAnimBg="0"/>
      <p:bldP spid="1314838" grpId="0" autoUpdateAnimBg="0"/>
      <p:bldP spid="1314839" grpId="0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3005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3006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3018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3019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3020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1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3022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3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4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3025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6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7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3028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9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30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3031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3032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3007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3008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3009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3016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3017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3010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3011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301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3014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1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3012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2997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5875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1315876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3000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3003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3004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3001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3002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75" grpId="0" animBg="1" autoUpdateAnimBg="0"/>
      <p:bldP spid="1315876" grpId="0" animBg="1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402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403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404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404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404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404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404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405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405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405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403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403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403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404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404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403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403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403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403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3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403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4021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4023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4024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6902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4028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4025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4026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893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1600200" y="2362200"/>
            <a:ext cx="5715000" cy="2806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folHlink"/>
                </a:solidFill>
              </a:rPr>
              <a:t>Y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8934" name="Rectangle 6"/>
          <p:cNvSpPr>
            <a:spLocks noChangeArrowheads="1"/>
          </p:cNvSpPr>
          <p:nvPr/>
        </p:nvSpPr>
        <p:spPr bwMode="auto">
          <a:xfrm>
            <a:off x="4203700" y="4205288"/>
            <a:ext cx="288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声明一个类类型数据成员</a:t>
            </a:r>
          </a:p>
        </p:txBody>
      </p:sp>
      <p:sp>
        <p:nvSpPr>
          <p:cNvPr id="1148935" name="Oval 7"/>
          <p:cNvSpPr>
            <a:spLocks noChangeArrowheads="1"/>
          </p:cNvSpPr>
          <p:nvPr/>
        </p:nvSpPr>
        <p:spPr bwMode="auto">
          <a:xfrm>
            <a:off x="2133600" y="4191000"/>
            <a:ext cx="1676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3" grpId="0" animBg="1" autoUpdateAnimBg="0"/>
      <p:bldP spid="1148934" grpId="0" autoUpdateAnimBg="0"/>
      <p:bldP spid="1148935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505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5051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5063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5064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5065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6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5067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8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9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5070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1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2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5073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4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5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076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5077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5052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5053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5054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5061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5062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5055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5056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50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</a:t>
                  </a:r>
                </a:p>
              </p:txBody>
            </p:sp>
            <p:sp>
              <p:nvSpPr>
                <p:cNvPr id="215059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5057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5045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7923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5049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5046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5047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606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6074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6075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6087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6088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6089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0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6091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3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6094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5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6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6097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8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9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6100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6101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6076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6077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6078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6085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6086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6079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6080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6082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6083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6081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6069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8947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6073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6070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6071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709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710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711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711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711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711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711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712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712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712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710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710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710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711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711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710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710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710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710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0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710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9970" name="Freeform 34"/>
          <p:cNvSpPr>
            <a:spLocks/>
          </p:cNvSpPr>
          <p:nvPr/>
        </p:nvSpPr>
        <p:spPr bwMode="auto">
          <a:xfrm>
            <a:off x="6089650" y="1438275"/>
            <a:ext cx="450850" cy="619125"/>
          </a:xfrm>
          <a:custGeom>
            <a:avLst/>
            <a:gdLst>
              <a:gd name="T0" fmla="*/ 49 w 284"/>
              <a:gd name="T1" fmla="*/ 0 h 390"/>
              <a:gd name="T2" fmla="*/ 277 w 284"/>
              <a:gd name="T3" fmla="*/ 46 h 390"/>
              <a:gd name="T4" fmla="*/ 4 w 284"/>
              <a:gd name="T5" fmla="*/ 270 h 390"/>
              <a:gd name="T6" fmla="*/ 252 w 284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4"/>
              <a:gd name="T13" fmla="*/ 0 h 390"/>
              <a:gd name="T14" fmla="*/ 284 w 284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" h="390">
                <a:moveTo>
                  <a:pt x="49" y="0"/>
                </a:moveTo>
                <a:cubicBezTo>
                  <a:pt x="167" y="4"/>
                  <a:pt x="284" y="1"/>
                  <a:pt x="277" y="46"/>
                </a:cubicBezTo>
                <a:cubicBezTo>
                  <a:pt x="270" y="91"/>
                  <a:pt x="8" y="213"/>
                  <a:pt x="4" y="270"/>
                </a:cubicBezTo>
                <a:cubicBezTo>
                  <a:pt x="0" y="327"/>
                  <a:pt x="200" y="365"/>
                  <a:pt x="252" y="390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094" name="Group 3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9972" name="Rectangle 3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7098" name="Text Box 3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7095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7096" name="Rectangle 4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7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18117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8133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8134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8135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6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8137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8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9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  </a:t>
              </a:r>
            </a:p>
          </p:txBody>
        </p:sp>
        <p:sp>
          <p:nvSpPr>
            <p:cNvPr id="218140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1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2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8143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4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5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46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8147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48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21811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1811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18120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8131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8132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8121" name="Group 27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8127" name="Group 28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8129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8130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8128" name="Line 31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22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0993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812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8123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8124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517650" y="1143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front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556000" y="128905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 98</a:t>
            </a:r>
            <a:r>
              <a:rPr lang="en-US" altLang="zh-CN" sz="1800" b="1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4038600" y="1289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45466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170</a:t>
            </a:r>
            <a:r>
              <a:rPr lang="en-US" altLang="zh-CN" sz="1800" b="1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5029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1656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55372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31       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60198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51562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565400" y="1266825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 50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048000" y="1266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21844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3" name="Line 17"/>
          <p:cNvSpPr>
            <a:spLocks noChangeShapeType="1"/>
          </p:cNvSpPr>
          <p:nvPr/>
        </p:nvSpPr>
        <p:spPr bwMode="auto">
          <a:xfrm>
            <a:off x="31750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219155" name="Group 19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9171" name="Rectangle 20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9172" name="Text Box 21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9156" name="Group 22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9167" name="Group 23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9169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9170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9168" name="Line 26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72200" y="706438"/>
            <a:ext cx="914400" cy="588962"/>
            <a:chOff x="3216" y="397"/>
            <a:chExt cx="576" cy="371"/>
          </a:xfrm>
        </p:grpSpPr>
        <p:grpSp>
          <p:nvGrpSpPr>
            <p:cNvPr id="219163" name="Group 28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9165" name="Line 2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66" name="Text Box 3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sp>
          <p:nvSpPr>
            <p:cNvPr id="219164" name="Text Box 31"/>
            <p:cNvSpPr txBox="1">
              <a:spLocks noChangeArrowheads="1"/>
            </p:cNvSpPr>
            <p:nvPr/>
          </p:nvSpPr>
          <p:spPr bwMode="auto">
            <a:xfrm>
              <a:off x="3604" y="39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</p:grpSp>
      <p:grpSp>
        <p:nvGrpSpPr>
          <p:cNvPr id="219158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2017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9162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915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9160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13230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17650" y="1011238"/>
            <a:ext cx="5645150" cy="817562"/>
            <a:chOff x="956" y="637"/>
            <a:chExt cx="3556" cy="515"/>
          </a:xfrm>
        </p:grpSpPr>
        <p:grpSp>
          <p:nvGrpSpPr>
            <p:cNvPr id="220173" name="Group 8"/>
            <p:cNvGrpSpPr>
              <a:grpSpLocks/>
            </p:cNvGrpSpPr>
            <p:nvPr/>
          </p:nvGrpSpPr>
          <p:grpSpPr bwMode="auto">
            <a:xfrm>
              <a:off x="956" y="637"/>
              <a:ext cx="3312" cy="515"/>
              <a:chOff x="956" y="637"/>
              <a:chExt cx="3312" cy="515"/>
            </a:xfrm>
          </p:grpSpPr>
          <p:sp>
            <p:nvSpPr>
              <p:cNvPr id="220179" name="Text Box 9"/>
              <p:cNvSpPr txBox="1">
                <a:spLocks noChangeArrowheads="1"/>
              </p:cNvSpPr>
              <p:nvPr/>
            </p:nvSpPr>
            <p:spPr bwMode="auto">
              <a:xfrm>
                <a:off x="956" y="91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20180" name="Rectangle 10"/>
              <p:cNvSpPr>
                <a:spLocks noChangeArrowheads="1"/>
              </p:cNvSpPr>
              <p:nvPr/>
            </p:nvSpPr>
            <p:spPr bwMode="auto">
              <a:xfrm>
                <a:off x="2240" y="100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20181" name="Line 11"/>
              <p:cNvSpPr>
                <a:spLocks noChangeShapeType="1"/>
              </p:cNvSpPr>
              <p:nvPr/>
            </p:nvSpPr>
            <p:spPr bwMode="auto">
              <a:xfrm>
                <a:off x="2544" y="10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2" name="Rectangle 12"/>
              <p:cNvSpPr>
                <a:spLocks noChangeArrowheads="1"/>
              </p:cNvSpPr>
              <p:nvPr/>
            </p:nvSpPr>
            <p:spPr bwMode="auto">
              <a:xfrm>
                <a:off x="2864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20183" name="Line 13"/>
              <p:cNvSpPr>
                <a:spLocks noChangeShapeType="1"/>
              </p:cNvSpPr>
              <p:nvPr/>
            </p:nvSpPr>
            <p:spPr bwMode="auto">
              <a:xfrm>
                <a:off x="31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4" name="Line 14"/>
              <p:cNvSpPr>
                <a:spLocks noChangeShapeType="1"/>
              </p:cNvSpPr>
              <p:nvPr/>
            </p:nvSpPr>
            <p:spPr bwMode="auto">
              <a:xfrm>
                <a:off x="2624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5" name="Rectangle 15"/>
              <p:cNvSpPr>
                <a:spLocks noChangeArrowheads="1"/>
              </p:cNvSpPr>
              <p:nvPr/>
            </p:nvSpPr>
            <p:spPr bwMode="auto">
              <a:xfrm>
                <a:off x="3488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</a:t>
                </a:r>
              </a:p>
            </p:txBody>
          </p:sp>
          <p:sp>
            <p:nvSpPr>
              <p:cNvPr id="220186" name="Line 16"/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7" name="Line 17"/>
              <p:cNvSpPr>
                <a:spLocks noChangeShapeType="1"/>
              </p:cNvSpPr>
              <p:nvPr/>
            </p:nvSpPr>
            <p:spPr bwMode="auto">
              <a:xfrm>
                <a:off x="3248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8" name="Rectangle 18"/>
              <p:cNvSpPr>
                <a:spLocks noChangeArrowheads="1"/>
              </p:cNvSpPr>
              <p:nvPr/>
            </p:nvSpPr>
            <p:spPr bwMode="auto">
              <a:xfrm>
                <a:off x="1616" y="99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20189" name="Line 19"/>
              <p:cNvSpPr>
                <a:spLocks noChangeShapeType="1"/>
              </p:cNvSpPr>
              <p:nvPr/>
            </p:nvSpPr>
            <p:spPr bwMode="auto">
              <a:xfrm>
                <a:off x="1920" y="99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0" name="Line 20"/>
              <p:cNvSpPr>
                <a:spLocks noChangeShapeType="1"/>
              </p:cNvSpPr>
              <p:nvPr/>
            </p:nvSpPr>
            <p:spPr bwMode="auto">
              <a:xfrm>
                <a:off x="1376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1" name="Line 21"/>
              <p:cNvSpPr>
                <a:spLocks noChangeShapeType="1"/>
              </p:cNvSpPr>
              <p:nvPr/>
            </p:nvSpPr>
            <p:spPr bwMode="auto">
              <a:xfrm>
                <a:off x="2000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92" name="Group 22"/>
              <p:cNvGrpSpPr>
                <a:grpSpLocks/>
              </p:cNvGrpSpPr>
              <p:nvPr/>
            </p:nvGrpSpPr>
            <p:grpSpPr bwMode="auto">
              <a:xfrm>
                <a:off x="3888" y="637"/>
                <a:ext cx="380" cy="371"/>
                <a:chOff x="2692" y="685"/>
                <a:chExt cx="188" cy="371"/>
              </a:xfrm>
            </p:grpSpPr>
            <p:sp>
              <p:nvSpPr>
                <p:cNvPr id="220193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grpSp>
          <p:nvGrpSpPr>
            <p:cNvPr id="220174" name="Group 25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008"/>
              <a:chExt cx="672" cy="144"/>
            </a:xfrm>
          </p:grpSpPr>
          <p:grpSp>
            <p:nvGrpSpPr>
              <p:cNvPr id="220175" name="Group 26"/>
              <p:cNvGrpSpPr>
                <a:grpSpLocks/>
              </p:cNvGrpSpPr>
              <p:nvPr/>
            </p:nvGrpSpPr>
            <p:grpSpPr bwMode="auto">
              <a:xfrm>
                <a:off x="3840" y="1008"/>
                <a:ext cx="672" cy="144"/>
                <a:chOff x="3840" y="1205"/>
                <a:chExt cx="672" cy="144"/>
              </a:xfrm>
            </p:grpSpPr>
            <p:sp>
              <p:nvSpPr>
                <p:cNvPr id="22017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</a:t>
                  </a:r>
                </a:p>
              </p:txBody>
            </p:sp>
            <p:sp>
              <p:nvSpPr>
                <p:cNvPr id="220178" name="Line 28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76" name="Line 29"/>
              <p:cNvSpPr>
                <a:spLocks noChangeShapeType="1"/>
              </p:cNvSpPr>
              <p:nvPr/>
            </p:nvSpPr>
            <p:spPr bwMode="auto">
              <a:xfrm>
                <a:off x="43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0171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0172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016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0170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animBg="1" autoUpdateAnimBg="0"/>
      <p:bldP spid="1323012" grpId="0" animBg="1" autoUpdateAnimBg="0"/>
      <p:bldP spid="1323013" grpId="0" autoUpdateAnimBg="0"/>
      <p:bldP spid="1323014" grpId="0" autoUpdateAnimBg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21191" name="Group 7"/>
          <p:cNvGrpSpPr>
            <a:grpSpLocks/>
          </p:cNvGrpSpPr>
          <p:nvPr/>
        </p:nvGrpSpPr>
        <p:grpSpPr bwMode="auto">
          <a:xfrm>
            <a:off x="1517650" y="1011238"/>
            <a:ext cx="5257800" cy="817562"/>
            <a:chOff x="956" y="445"/>
            <a:chExt cx="3312" cy="515"/>
          </a:xfrm>
        </p:grpSpPr>
        <p:sp>
          <p:nvSpPr>
            <p:cNvPr id="221202" name="Text Box 8"/>
            <p:cNvSpPr txBox="1">
              <a:spLocks noChangeArrowheads="1"/>
            </p:cNvSpPr>
            <p:nvPr/>
          </p:nvSpPr>
          <p:spPr bwMode="auto">
            <a:xfrm>
              <a:off x="956" y="720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1203" name="Rectangle 9"/>
            <p:cNvSpPr>
              <a:spLocks noChangeArrowheads="1"/>
            </p:cNvSpPr>
            <p:nvPr/>
          </p:nvSpPr>
          <p:spPr bwMode="auto">
            <a:xfrm>
              <a:off x="2240" y="812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1204" name="Line 10"/>
            <p:cNvSpPr>
              <a:spLocks noChangeShapeType="1"/>
            </p:cNvSpPr>
            <p:nvPr/>
          </p:nvSpPr>
          <p:spPr bwMode="auto">
            <a:xfrm>
              <a:off x="2544" y="8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5" name="Rectangle 11"/>
            <p:cNvSpPr>
              <a:spLocks noChangeArrowheads="1"/>
            </p:cNvSpPr>
            <p:nvPr/>
          </p:nvSpPr>
          <p:spPr bwMode="auto">
            <a:xfrm>
              <a:off x="2864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1206" name="Line 12"/>
            <p:cNvSpPr>
              <a:spLocks noChangeShapeType="1"/>
            </p:cNvSpPr>
            <p:nvPr/>
          </p:nvSpPr>
          <p:spPr bwMode="auto">
            <a:xfrm>
              <a:off x="316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7" name="Line 13"/>
            <p:cNvSpPr>
              <a:spLocks noChangeShapeType="1"/>
            </p:cNvSpPr>
            <p:nvPr/>
          </p:nvSpPr>
          <p:spPr bwMode="auto">
            <a:xfrm>
              <a:off x="2624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8" name="Rectangle 14"/>
            <p:cNvSpPr>
              <a:spLocks noChangeArrowheads="1"/>
            </p:cNvSpPr>
            <p:nvPr/>
          </p:nvSpPr>
          <p:spPr bwMode="auto">
            <a:xfrm>
              <a:off x="3488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1209" name="Line 15"/>
            <p:cNvSpPr>
              <a:spLocks noChangeShapeType="1"/>
            </p:cNvSpPr>
            <p:nvPr/>
          </p:nvSpPr>
          <p:spPr bwMode="auto">
            <a:xfrm>
              <a:off x="3792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0" name="Line 16"/>
            <p:cNvSpPr>
              <a:spLocks noChangeShapeType="1"/>
            </p:cNvSpPr>
            <p:nvPr/>
          </p:nvSpPr>
          <p:spPr bwMode="auto">
            <a:xfrm>
              <a:off x="3248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1" name="Rectangle 17"/>
            <p:cNvSpPr>
              <a:spLocks noChangeArrowheads="1"/>
            </p:cNvSpPr>
            <p:nvPr/>
          </p:nvSpPr>
          <p:spPr bwMode="auto">
            <a:xfrm>
              <a:off x="1616" y="79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1212" name="Line 18"/>
            <p:cNvSpPr>
              <a:spLocks noChangeShapeType="1"/>
            </p:cNvSpPr>
            <p:nvPr/>
          </p:nvSpPr>
          <p:spPr bwMode="auto">
            <a:xfrm>
              <a:off x="1920" y="7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3" name="Line 19"/>
            <p:cNvSpPr>
              <a:spLocks noChangeShapeType="1"/>
            </p:cNvSpPr>
            <p:nvPr/>
          </p:nvSpPr>
          <p:spPr bwMode="auto">
            <a:xfrm>
              <a:off x="1376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4" name="Line 20"/>
            <p:cNvSpPr>
              <a:spLocks noChangeShapeType="1"/>
            </p:cNvSpPr>
            <p:nvPr/>
          </p:nvSpPr>
          <p:spPr bwMode="auto">
            <a:xfrm>
              <a:off x="2000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1215" name="Group 21"/>
            <p:cNvGrpSpPr>
              <a:grpSpLocks/>
            </p:cNvGrpSpPr>
            <p:nvPr/>
          </p:nvGrpSpPr>
          <p:grpSpPr bwMode="auto">
            <a:xfrm>
              <a:off x="3888" y="445"/>
              <a:ext cx="380" cy="371"/>
              <a:chOff x="2692" y="685"/>
              <a:chExt cx="188" cy="371"/>
            </a:xfrm>
          </p:grpSpPr>
          <p:sp>
            <p:nvSpPr>
              <p:cNvPr id="221216" name="Line 22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17" name="Text Box 23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grpSp>
        <p:nvGrpSpPr>
          <p:cNvPr id="221192" name="Group 24"/>
          <p:cNvGrpSpPr>
            <a:grpSpLocks/>
          </p:cNvGrpSpPr>
          <p:nvPr/>
        </p:nvGrpSpPr>
        <p:grpSpPr bwMode="auto">
          <a:xfrm>
            <a:off x="6096000" y="1600200"/>
            <a:ext cx="1066800" cy="228600"/>
            <a:chOff x="3840" y="1205"/>
            <a:chExt cx="672" cy="144"/>
          </a:xfrm>
        </p:grpSpPr>
        <p:grpSp>
          <p:nvGrpSpPr>
            <p:cNvPr id="221198" name="Group 25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21200" name="Rectangle 26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1201" name="Line 27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1199" name="Line 28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193" name="Group 29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1196" name="Rectangle 30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1197" name="Text Box 31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119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1195" name="Rectangle 34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222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2223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222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2225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222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222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222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223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2235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6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37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2242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43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2238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2240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2241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2239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2213" name="Group 2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2220" name="Rectangle 2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2221" name="Text Box 2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2218" name="Line 31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9" name="Text Box 32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2215" name="Line 33"/>
          <p:cNvSpPr>
            <a:spLocks noChangeShapeType="1"/>
          </p:cNvSpPr>
          <p:nvPr/>
        </p:nvSpPr>
        <p:spPr bwMode="auto">
          <a:xfrm>
            <a:off x="2184400" y="16859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2217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3246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3247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3248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3249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3250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3251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2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3253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4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5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3256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7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8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3259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60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3261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3266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7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3262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3264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3265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3263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6107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238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3244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3245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3239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3242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324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3241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0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427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427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427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427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427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427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427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428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428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28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429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9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428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428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428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428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61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4262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4268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4269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4263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4266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7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4264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4265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1600200" y="2593975"/>
            <a:ext cx="5715000" cy="190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};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4508500" y="3505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错误</a:t>
            </a:r>
          </a:p>
        </p:txBody>
      </p:sp>
      <p:sp>
        <p:nvSpPr>
          <p:cNvPr id="1149959" name="Oval 7"/>
          <p:cNvSpPr>
            <a:spLocks noChangeArrowheads="1"/>
          </p:cNvSpPr>
          <p:nvPr/>
        </p:nvSpPr>
        <p:spPr bwMode="auto">
          <a:xfrm>
            <a:off x="2209800" y="3508375"/>
            <a:ext cx="1828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9960" name="AutoShape 8"/>
          <p:cNvSpPr>
            <a:spLocks/>
          </p:cNvSpPr>
          <p:nvPr/>
        </p:nvSpPr>
        <p:spPr bwMode="auto">
          <a:xfrm>
            <a:off x="5486400" y="1600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8352"/>
              <a:gd name="adj5" fmla="val 192426"/>
              <a:gd name="adj6" fmla="val -1222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chemeClr val="accent2"/>
                </a:solidFill>
              </a:rPr>
              <a:t>错误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无穷递归结构</a:t>
            </a:r>
          </a:p>
        </p:txBody>
      </p:sp>
      <p:sp>
        <p:nvSpPr>
          <p:cNvPr id="1149961" name="Oval 9"/>
          <p:cNvSpPr>
            <a:spLocks noChangeArrowheads="1"/>
          </p:cNvSpPr>
          <p:nvPr/>
        </p:nvSpPr>
        <p:spPr bwMode="auto">
          <a:xfrm>
            <a:off x="2362200" y="2895600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14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7" grpId="0" animBg="1" autoUpdateAnimBg="0"/>
      <p:bldP spid="1149958" grpId="0" autoUpdateAnimBg="0"/>
      <p:bldP spid="1149959" grpId="0" animBg="1"/>
      <p:bldP spid="1149960" grpId="0" animBg="1" autoUpdateAnimBg="0"/>
      <p:bldP spid="1149961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529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529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529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529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529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529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529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530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530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0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5313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14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530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5311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5312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0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8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9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5310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285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5288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5289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528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5287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630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6317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6318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6319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6320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6321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6322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3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6324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5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6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6327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8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9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6330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1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32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634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6333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633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633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334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5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6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6337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9182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9183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6311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6315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631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1329187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6313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6314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2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82" grpId="0" animBg="1"/>
      <p:bldP spid="1329183" grpId="0" animBg="1" autoUpdateAnimBg="0"/>
      <p:bldP spid="1329187" grpId="0" animBg="1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733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7341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7342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7343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7344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7345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7346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7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7348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9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0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7351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2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3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7354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5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56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7364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65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7357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7362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7363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358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9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0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7361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333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7335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0209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7340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7336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7337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7338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836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8363" name="Text Box 6"/>
            <p:cNvSpPr txBox="1">
              <a:spLocks noChangeArrowheads="1"/>
            </p:cNvSpPr>
            <p:nvPr/>
          </p:nvSpPr>
          <p:spPr bwMode="auto">
            <a:xfrm>
              <a:off x="1692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836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8365" name="Text Box 8"/>
            <p:cNvSpPr txBox="1">
              <a:spLocks noChangeArrowheads="1"/>
            </p:cNvSpPr>
            <p:nvPr/>
          </p:nvSpPr>
          <p:spPr bwMode="auto">
            <a:xfrm>
              <a:off x="1540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836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836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6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836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837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4" name="Line 17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75" name="Group 18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8380" name="Line 1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81" name="Text Box 2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8376" name="Group 21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8378" name="Rectangle 22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8379" name="Line 23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8377" name="Line 24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8357" name="Group 2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1226" name="Rectangle 2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8361" name="Text Box 2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835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8359" name="Rectangle 3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Text Box 2"/>
          <p:cNvSpPr txBox="1">
            <a:spLocks noChangeArrowheads="1"/>
          </p:cNvSpPr>
          <p:nvPr/>
        </p:nvSpPr>
        <p:spPr bwMode="auto">
          <a:xfrm>
            <a:off x="838200" y="476250"/>
            <a:ext cx="74676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 int main()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{ Goods * front = NULL , * rear = NULL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 ;  int 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do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{ cout &lt;&lt; "Please choice:\n"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cout &lt;&lt; "Key in 1 is purchase,\nKey in 2 is sale,\nKey in 0 is over.\n"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cin &gt;&gt;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switch ( choice )		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操作选择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{ case 1 :                                   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，购进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	    </a:t>
            </a:r>
            <a:r>
              <a:rPr lang="en-US" altLang="zh-CN" sz="1800"/>
              <a:t>{  cout &lt;&lt; "Input weight: 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        cin &gt;&gt; w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                purchase( front, rear, w ) ;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从表尾插入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          </a:t>
            </a:r>
            <a:r>
              <a:rPr lang="en-US" altLang="zh-CN" sz="1800"/>
              <a:t>break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	    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case 2 :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2</a:t>
            </a:r>
            <a:r>
              <a:rPr lang="zh-CN" altLang="en-US" sz="1800" i="1">
                <a:solidFill>
                  <a:srgbClr val="006600"/>
                </a:solidFill>
              </a:rPr>
              <a:t>，售出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	   </a:t>
            </a:r>
            <a:r>
              <a:rPr lang="en-US" altLang="zh-CN" sz="1800"/>
              <a:t>{ sale( front, rear ) ;    break ; }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从表头删除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   </a:t>
            </a:r>
            <a:r>
              <a:rPr lang="en-US" altLang="zh-CN" sz="1800"/>
              <a:t>case 0 :  break ;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0</a:t>
            </a:r>
            <a:r>
              <a:rPr lang="zh-CN" altLang="en-US" sz="1800" i="1">
                <a:solidFill>
                  <a:srgbClr val="006600"/>
                </a:solidFill>
              </a:rPr>
              <a:t>，结束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cout &lt;&lt; "Now total weight is:" &lt;&lt; Goods::TotalWeight() &lt;&lt; endl ;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} while ( choice )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9380" name="Rectangle 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6" grpId="0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ChangeArrowheads="1"/>
          </p:cNvSpPr>
          <p:nvPr/>
        </p:nvSpPr>
        <p:spPr bwMode="auto">
          <a:xfrm>
            <a:off x="687388" y="6858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6.3.3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友元</a:t>
            </a:r>
          </a:p>
        </p:txBody>
      </p:sp>
      <p:sp>
        <p:nvSpPr>
          <p:cNvPr id="1333251" name="Text Box 3"/>
          <p:cNvSpPr txBox="1">
            <a:spLocks noChangeArrowheads="1"/>
          </p:cNvSpPr>
          <p:nvPr/>
        </p:nvSpPr>
        <p:spPr bwMode="auto">
          <a:xfrm>
            <a:off x="1219200" y="1646238"/>
            <a:ext cx="73152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友元是对类操作的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辅助手段。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友元能够引用类中本来被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隐蔽的信息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使用友元目的是基于程序的运行效率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运算符重载的某些场合需要使用友元</a:t>
            </a:r>
            <a:endParaRPr lang="zh-CN" altLang="en-US" sz="2000" b="1">
              <a:solidFill>
                <a:srgbClr val="FF3300"/>
              </a:solidFill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友元可以是函数，也可以是类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友元关系是非传递的。即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但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不一定是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0" grpId="0" autoUpdateAnimBg="0"/>
      <p:bldP spid="1333251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Text Box 2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4" grpId="0" autoUpdateAnimBg="0"/>
      <p:bldP spid="1334275" grpId="0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>
                <a:solidFill>
                  <a:srgbClr val="0000FF"/>
                </a:solidFill>
              </a:rPr>
              <a:t>friend void FriendFun(A * , int) ;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5300" name="AutoShape 4"/>
          <p:cNvSpPr>
            <a:spLocks/>
          </p:cNvSpPr>
          <p:nvPr/>
        </p:nvSpPr>
        <p:spPr bwMode="auto">
          <a:xfrm>
            <a:off x="5791200" y="1133475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3287"/>
              <a:gd name="adj5" fmla="val 125523"/>
              <a:gd name="adj6" fmla="val -866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说明语句位置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与访问描述无关</a:t>
            </a:r>
          </a:p>
        </p:txBody>
      </p:sp>
      <p:sp>
        <p:nvSpPr>
          <p:cNvPr id="1335301" name="Oval 5"/>
          <p:cNvSpPr>
            <a:spLocks noChangeArrowheads="1"/>
          </p:cNvSpPr>
          <p:nvPr/>
        </p:nvSpPr>
        <p:spPr bwMode="auto">
          <a:xfrm>
            <a:off x="1371600" y="151447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02" name="Line 6"/>
          <p:cNvSpPr>
            <a:spLocks noChangeShapeType="1"/>
          </p:cNvSpPr>
          <p:nvPr/>
        </p:nvSpPr>
        <p:spPr bwMode="auto">
          <a:xfrm flipV="1">
            <a:off x="2362200" y="1285875"/>
            <a:ext cx="28194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5306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3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00" grpId="0" animBg="1" autoUpdateAnimBg="0"/>
      <p:bldP spid="1335301" grpId="0" animBg="1"/>
      <p:bldP spid="1335302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8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FriendFun(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A * ptr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  <a:r>
              <a:rPr lang="en-US" altLang="zh-CN" sz="2000"/>
              <a:t>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6324" name="AutoShape 4"/>
          <p:cNvSpPr>
            <a:spLocks/>
          </p:cNvSpPr>
          <p:nvPr/>
        </p:nvSpPr>
        <p:spPr bwMode="auto">
          <a:xfrm>
            <a:off x="5410200" y="2581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18810"/>
              <a:gd name="adj5" fmla="val 178301"/>
              <a:gd name="adj6" fmla="val -6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友元函数通过对象参数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访问私有数据成员</a:t>
            </a:r>
          </a:p>
        </p:txBody>
      </p:sp>
      <p:sp>
        <p:nvSpPr>
          <p:cNvPr id="1336325" name="Line 5"/>
          <p:cNvSpPr>
            <a:spLocks noChangeShapeType="1"/>
          </p:cNvSpPr>
          <p:nvPr/>
        </p:nvSpPr>
        <p:spPr bwMode="auto">
          <a:xfrm>
            <a:off x="2362200" y="2124075"/>
            <a:ext cx="2514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6329" name="Rectangle 9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4" grpId="0" animBg="1" autoUpdateAnimBg="0"/>
      <p:bldP spid="133632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8" name="AutoShape 4"/>
          <p:cNvSpPr>
            <a:spLocks/>
          </p:cNvSpPr>
          <p:nvPr/>
        </p:nvSpPr>
        <p:spPr bwMode="auto">
          <a:xfrm>
            <a:off x="5334000" y="3343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31069"/>
              <a:gd name="adj5" fmla="val 236634"/>
              <a:gd name="adj6" fmla="val -12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成员函数通过</a:t>
            </a:r>
            <a:r>
              <a:rPr lang="en-US" altLang="zh-CN" sz="1800" b="1"/>
              <a:t>this</a:t>
            </a:r>
            <a:r>
              <a:rPr lang="zh-CN" altLang="en-US" sz="1800" b="1"/>
              <a:t>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在对象上操作</a:t>
            </a:r>
          </a:p>
        </p:txBody>
      </p:sp>
      <p:sp>
        <p:nvSpPr>
          <p:cNvPr id="1337349" name="Line 5"/>
          <p:cNvSpPr>
            <a:spLocks noChangeShapeType="1"/>
          </p:cNvSpPr>
          <p:nvPr/>
        </p:nvSpPr>
        <p:spPr bwMode="auto">
          <a:xfrm>
            <a:off x="2443163" y="2124075"/>
            <a:ext cx="20574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4501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i = x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; } ;</a:t>
            </a:r>
          </a:p>
        </p:txBody>
      </p:sp>
      <p:sp>
        <p:nvSpPr>
          <p:cNvPr id="1337354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571501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可以写成：</a:t>
            </a:r>
            <a:endParaRPr lang="en-US" altLang="zh-CN" smtClean="0"/>
          </a:p>
          <a:p>
            <a:r>
              <a:rPr lang="en-US" altLang="zh-CN" smtClean="0"/>
              <a:t>this-&gt;i=x;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48" grpId="0" animBg="1" autoUpdateAnimBg="0"/>
      <p:bldP spid="13373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50981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0982" name="Rectangle 6"/>
          <p:cNvSpPr>
            <a:spLocks noChangeArrowheads="1"/>
          </p:cNvSpPr>
          <p:nvPr/>
        </p:nvSpPr>
        <p:spPr bwMode="auto">
          <a:xfrm>
            <a:off x="1600200" y="2667000"/>
            <a:ext cx="5715000" cy="2036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2000" b="1"/>
              <a:t>class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{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} </a:t>
            </a:r>
            <a:r>
              <a:rPr lang="en-US" altLang="zh-CN" sz="2000" b="1">
                <a:solidFill>
                  <a:schemeClr val="accent2"/>
                </a:solidFill>
              </a:rPr>
              <a:t>mydate</a:t>
            </a:r>
            <a:r>
              <a:rPr lang="en-US" altLang="zh-CN" sz="2000" b="1"/>
              <a:t> ;	</a:t>
            </a:r>
            <a:endParaRPr lang="en-US" altLang="en-US" sz="2000" b="1"/>
          </a:p>
        </p:txBody>
      </p:sp>
      <p:sp>
        <p:nvSpPr>
          <p:cNvPr id="1150983" name="Rectangle 7"/>
          <p:cNvSpPr>
            <a:spLocks noChangeArrowheads="1"/>
          </p:cNvSpPr>
          <p:nvPr/>
        </p:nvSpPr>
        <p:spPr bwMode="auto">
          <a:xfrm>
            <a:off x="3810000" y="43576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直接</a:t>
            </a:r>
            <a:r>
              <a:rPr lang="zh-CN" altLang="zh-CN" sz="1800" b="1" i="1">
                <a:solidFill>
                  <a:srgbClr val="008000"/>
                </a:solidFill>
              </a:rPr>
              <a:t>声明一个对象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1" grpId="0" build="p" autoUpdateAnimBg="0" advAuto="1000"/>
      <p:bldP spid="1150982" grpId="0" animBg="1" autoUpdateAnimBg="0"/>
      <p:bldP spid="1150983" grpId="0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5486400" y="3756025"/>
            <a:ext cx="2819400" cy="1492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A Aobj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FriendFun(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&amp;Aobj</a:t>
            </a:r>
            <a:r>
              <a:rPr lang="en-US" altLang="zh-CN" sz="1800"/>
              <a:t>, 5 )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Aobj.</a:t>
            </a:r>
            <a:r>
              <a:rPr lang="en-US" altLang="zh-CN" sz="1800"/>
              <a:t>MemberFun( 5 ) ;</a:t>
            </a:r>
          </a:p>
        </p:txBody>
      </p:sp>
      <p:sp>
        <p:nvSpPr>
          <p:cNvPr id="2355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8375" name="Text Box 7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FriendFun(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* ptr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x ; } ;</a:t>
            </a: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 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i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</a:p>
        </p:txBody>
      </p:sp>
      <p:sp>
        <p:nvSpPr>
          <p:cNvPr id="1338376" name="Rectangle 8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39395" name="Rectangle 3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4" grpId="0" autoUpdateAnimBg="0"/>
      <p:bldP spid="1339395" grpId="0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0420" name="AutoShape 4"/>
          <p:cNvSpPr>
            <a:spLocks/>
          </p:cNvSpPr>
          <p:nvPr/>
        </p:nvSpPr>
        <p:spPr bwMode="auto">
          <a:xfrm>
            <a:off x="5181600" y="1506538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1940"/>
              <a:gd name="adj5" fmla="val 122745"/>
              <a:gd name="adj6" fmla="val -82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说明函数 </a:t>
            </a:r>
            <a:r>
              <a:rPr lang="en-US" altLang="zh-CN" sz="1800" b="1"/>
              <a:t>Distance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是类 </a:t>
            </a:r>
            <a:r>
              <a:rPr lang="en-US" altLang="zh-CN" sz="1800" b="1"/>
              <a:t>Point </a:t>
            </a:r>
            <a:r>
              <a:rPr lang="zh-CN" altLang="en-US" sz="1800" b="1"/>
              <a:t>的友元</a:t>
            </a:r>
          </a:p>
        </p:txBody>
      </p:sp>
      <p:sp>
        <p:nvSpPr>
          <p:cNvPr id="23757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7573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0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1444" name="AutoShape 4"/>
          <p:cNvSpPr>
            <a:spLocks/>
          </p:cNvSpPr>
          <p:nvPr/>
        </p:nvSpPr>
        <p:spPr bwMode="auto">
          <a:xfrm>
            <a:off x="5867400" y="2182813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24208"/>
              <a:gd name="adj5" fmla="val 184116"/>
              <a:gd name="adj6" fmla="val -91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定义函数 </a:t>
            </a:r>
            <a:r>
              <a:rPr lang="en-US" altLang="zh-CN" sz="1800" b="1"/>
              <a:t>Distance</a:t>
            </a:r>
          </a:p>
        </p:txBody>
      </p:sp>
      <p:sp>
        <p:nvSpPr>
          <p:cNvPr id="23859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8597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4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chemeClr val="accent2"/>
                </a:solidFill>
              </a:rPr>
              <a:t>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{ double dx = a.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rgbClr val="0000FF"/>
                </a:solidFill>
              </a:rPr>
              <a:t> - b.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double dy = a.</a:t>
            </a:r>
            <a:r>
              <a:rPr lang="en-US" altLang="zh-CN" sz="1800" b="1">
                <a:solidFill>
                  <a:schemeClr val="accent2"/>
                </a:solidFill>
              </a:rPr>
              <a:t>Y</a:t>
            </a:r>
            <a:r>
              <a:rPr lang="en-US" altLang="zh-CN" sz="1800" b="1">
                <a:solidFill>
                  <a:srgbClr val="0000FF"/>
                </a:solidFill>
              </a:rPr>
              <a:t> - b.</a:t>
            </a:r>
            <a:r>
              <a:rPr lang="en-US" altLang="zh-CN" sz="1800" b="1">
                <a:solidFill>
                  <a:schemeClr val="accent2"/>
                </a:solidFill>
              </a:rPr>
              <a:t>Y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2468" name="Oval 4"/>
          <p:cNvSpPr>
            <a:spLocks noChangeArrowheads="1"/>
          </p:cNvSpPr>
          <p:nvPr/>
        </p:nvSpPr>
        <p:spPr bwMode="auto">
          <a:xfrm>
            <a:off x="2362200" y="3479800"/>
            <a:ext cx="2209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69" name="Oval 5"/>
          <p:cNvSpPr>
            <a:spLocks noChangeArrowheads="1"/>
          </p:cNvSpPr>
          <p:nvPr/>
        </p:nvSpPr>
        <p:spPr bwMode="auto">
          <a:xfrm>
            <a:off x="2133600" y="3751263"/>
            <a:ext cx="12954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70" name="AutoShape 6"/>
          <p:cNvSpPr>
            <a:spLocks/>
          </p:cNvSpPr>
          <p:nvPr/>
        </p:nvSpPr>
        <p:spPr bwMode="auto">
          <a:xfrm>
            <a:off x="5364163" y="29718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199"/>
              <a:gd name="adj5" fmla="val 110940"/>
              <a:gd name="adj6" fmla="val -82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访问私有成员</a:t>
            </a:r>
          </a:p>
        </p:txBody>
      </p:sp>
      <p:sp>
        <p:nvSpPr>
          <p:cNvPr id="23962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9623" name="Rectangle 9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8" grpId="0" animBg="1"/>
      <p:bldP spid="1342469" grpId="0" animBg="1"/>
      <p:bldP spid="1342470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</a:t>
            </a:r>
            <a:r>
              <a:rPr lang="en-US" altLang="zh-CN" sz="1800" b="1">
                <a:solidFill>
                  <a:srgbClr val="0000FF"/>
                </a:solidFill>
              </a:rPr>
              <a:t>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3492" name="AutoShape 4"/>
          <p:cNvSpPr>
            <a:spLocks/>
          </p:cNvSpPr>
          <p:nvPr/>
        </p:nvSpPr>
        <p:spPr bwMode="auto">
          <a:xfrm>
            <a:off x="5076825" y="38608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9750"/>
              <a:gd name="adj5" fmla="val 299403"/>
              <a:gd name="adj6" fmla="val -112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b="1"/>
              <a:t>调用友元函数</a:t>
            </a:r>
          </a:p>
        </p:txBody>
      </p:sp>
      <p:sp>
        <p:nvSpPr>
          <p:cNvPr id="24064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0645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2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2416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1668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445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221163"/>
            <a:ext cx="37147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Text Box 2"/>
          <p:cNvSpPr txBox="1">
            <a:spLocks noChangeArrowheads="1"/>
          </p:cNvSpPr>
          <p:nvPr/>
        </p:nvSpPr>
        <p:spPr bwMode="auto">
          <a:xfrm>
            <a:off x="1066800" y="2282825"/>
            <a:ext cx="6934200" cy="228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类的友元类，则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类的所有成员函数都是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类的友元函数</a:t>
            </a:r>
          </a:p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友元类通常设计为一种对数据操作或类之间传递消息的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辅助类</a:t>
            </a: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2426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45542" name="Rectangle 6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友元类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8" grpId="0" animBg="1" autoUpdateAnimBg="0"/>
      <p:bldP spid="134554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6563" name="Rectangle 3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4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2" grpId="0" autoUpdateAnimBg="0"/>
      <p:bldP spid="1346563" grpId="0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7588" name="AutoShape 4"/>
          <p:cNvSpPr>
            <a:spLocks/>
          </p:cNvSpPr>
          <p:nvPr/>
        </p:nvSpPr>
        <p:spPr bwMode="auto">
          <a:xfrm>
            <a:off x="4267200" y="2459038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6194"/>
              <a:gd name="adj5" fmla="val -138801"/>
              <a:gd name="adj6" fmla="val -57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是类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>
                <a:cs typeface="Times New Roman" pitchFamily="18" charset="0"/>
              </a:rPr>
              <a:t>的友元</a:t>
            </a:r>
          </a:p>
        </p:txBody>
      </p:sp>
      <p:sp>
        <p:nvSpPr>
          <p:cNvPr id="24474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4741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2006" name="Rectangle 6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i="1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1152007" name="Oval 7"/>
          <p:cNvSpPr>
            <a:spLocks noChangeArrowheads="1"/>
          </p:cNvSpPr>
          <p:nvPr/>
        </p:nvSpPr>
        <p:spPr bwMode="auto">
          <a:xfrm>
            <a:off x="914400" y="4267200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1152009" name="AutoShape 9"/>
          <p:cNvSpPr>
            <a:spLocks/>
          </p:cNvSpPr>
          <p:nvPr/>
        </p:nvSpPr>
        <p:spPr bwMode="auto">
          <a:xfrm>
            <a:off x="5105400" y="28956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227"/>
              <a:gd name="adj5" fmla="val 240366"/>
              <a:gd name="adj6" fmla="val -1289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一个空类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5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5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6" grpId="0" animBg="1" autoUpdateAnimBg="0"/>
      <p:bldP spid="1152007" grpId="0" animBg="1"/>
      <p:bldP spid="1152008" grpId="0" autoUpdateAnimBg="0"/>
      <p:bldP spid="1152009" grpId="0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8612" name="AutoShape 4"/>
          <p:cNvSpPr>
            <a:spLocks/>
          </p:cNvSpPr>
          <p:nvPr/>
        </p:nvSpPr>
        <p:spPr bwMode="auto">
          <a:xfrm>
            <a:off x="4267200" y="271621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19056"/>
              <a:gd name="adj5" fmla="val 252866"/>
              <a:gd name="adj6" fmla="val -70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的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/>
              <a:t>类数据成员</a:t>
            </a:r>
          </a:p>
        </p:txBody>
      </p:sp>
      <p:sp>
        <p:nvSpPr>
          <p:cNvPr id="24576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5765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2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x</a:t>
            </a:r>
            <a:r>
              <a:rPr lang="en-US" altLang="zh-CN" sz="1800">
                <a:cs typeface="Times New Roman" pitchFamily="18" charset="0"/>
              </a:rPr>
              <a:t>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9636" name="AutoShape 4"/>
          <p:cNvSpPr>
            <a:spLocks/>
          </p:cNvSpPr>
          <p:nvPr/>
        </p:nvSpPr>
        <p:spPr bwMode="auto">
          <a:xfrm>
            <a:off x="5791200" y="21828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435"/>
              <a:gd name="adj5" fmla="val 131250"/>
              <a:gd name="adj6" fmla="val -60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</a:t>
            </a:r>
            <a:r>
              <a:rPr lang="en-US" altLang="zh-CN" sz="1800" b="1"/>
              <a:t>A</a:t>
            </a:r>
            <a:r>
              <a:rPr lang="zh-CN" altLang="en-US" sz="1800" b="1"/>
              <a:t>类的私有数据成员</a:t>
            </a:r>
          </a:p>
        </p:txBody>
      </p:sp>
      <p:sp>
        <p:nvSpPr>
          <p:cNvPr id="24678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6789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Display ()</a:t>
            </a:r>
            <a:r>
              <a:rPr lang="en-US" altLang="zh-CN" sz="1800">
                <a:cs typeface="Times New Roman" pitchFamily="18" charset="0"/>
              </a:rPr>
              <a:t>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0660" name="AutoShape 4"/>
          <p:cNvSpPr>
            <a:spLocks/>
          </p:cNvSpPr>
          <p:nvPr/>
        </p:nvSpPr>
        <p:spPr bwMode="auto">
          <a:xfrm>
            <a:off x="5943600" y="23352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4699"/>
              <a:gd name="adj5" fmla="val 145352"/>
              <a:gd name="adj6" fmla="val -53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类的成员函数</a:t>
            </a:r>
          </a:p>
        </p:txBody>
      </p:sp>
      <p:sp>
        <p:nvSpPr>
          <p:cNvPr id="2478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7813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0" grpId="0" animBg="1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1351686" name="AutoShape 6"/>
          <p:cNvSpPr>
            <a:spLocks/>
          </p:cNvSpPr>
          <p:nvPr/>
        </p:nvSpPr>
        <p:spPr bwMode="auto">
          <a:xfrm>
            <a:off x="5715000" y="2335213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16991"/>
              <a:gd name="adj5" fmla="val 120514"/>
              <a:gd name="adj6" fmla="val -61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访问友元的成员</a:t>
            </a:r>
          </a:p>
        </p:txBody>
      </p:sp>
      <p:sp>
        <p:nvSpPr>
          <p:cNvPr id="24883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8838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516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5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5" grpId="0" animBg="1" autoUpdateAnimBg="0"/>
      <p:bldP spid="1351686" grpId="0" animBg="1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{</a:t>
            </a:r>
            <a:r>
              <a:rPr lang="en-US" altLang="zh-CN" sz="1800">
                <a:cs typeface="Times New Roman" pitchFamily="18" charset="0"/>
              </a:rPr>
              <a:t>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2709" name="AutoShape 5"/>
          <p:cNvSpPr>
            <a:spLocks/>
          </p:cNvSpPr>
          <p:nvPr/>
        </p:nvSpPr>
        <p:spPr bwMode="auto">
          <a:xfrm>
            <a:off x="5076825" y="19573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9231"/>
              <a:gd name="adj5" fmla="val 110417"/>
              <a:gd name="adj6" fmla="val -1126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B</a:t>
            </a:r>
            <a:r>
              <a:rPr lang="zh-CN" altLang="en-US" sz="1800" b="1"/>
              <a:t>类没有数据成员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仅提供对</a:t>
            </a:r>
            <a:r>
              <a:rPr lang="en-US" altLang="zh-CN" sz="1800" b="1"/>
              <a:t>A</a:t>
            </a:r>
            <a:r>
              <a:rPr lang="zh-CN" altLang="en-US" sz="1800" b="1"/>
              <a:t>类的操作</a:t>
            </a:r>
          </a:p>
        </p:txBody>
      </p:sp>
      <p:sp>
        <p:nvSpPr>
          <p:cNvPr id="249860" name="Text Box 6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9862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24986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9" grpId="0" animBg="1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类的包含 </a:t>
            </a:r>
          </a:p>
        </p:txBody>
      </p:sp>
      <p:sp>
        <p:nvSpPr>
          <p:cNvPr id="1414147" name="Text Box 3"/>
          <p:cNvSpPr txBox="1">
            <a:spLocks noChangeArrowheads="1"/>
          </p:cNvSpPr>
          <p:nvPr/>
        </p:nvSpPr>
        <p:spPr bwMode="auto">
          <a:xfrm>
            <a:off x="611188" y="1695450"/>
            <a:ext cx="8064500" cy="429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类的包含（称为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has 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）是程序设计中一种软件重用技术。即定义一个新的类时，通过编译器把另一个类 “抄”进来。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当一个类中含有已经定义的类类型成员，带参数的构造函数对数据成员初始化，须使用初始化语法形式。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构造函数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: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, … ,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	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9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4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6" grpId="0" autoUpdateAnimBg="0"/>
      <p:bldP spid="1414147" grpId="0" build="p" autoUpdateAnimBg="0" advAuto="100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B( int x, int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A aa ;	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19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B( int x, int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6196" name="AutoShape 4"/>
          <p:cNvSpPr>
            <a:spLocks/>
          </p:cNvSpPr>
          <p:nvPr/>
        </p:nvSpPr>
        <p:spPr bwMode="auto">
          <a:xfrm>
            <a:off x="4572000" y="2514600"/>
            <a:ext cx="1871663" cy="627063"/>
          </a:xfrm>
          <a:prstGeom prst="borderCallout2">
            <a:avLst>
              <a:gd name="adj1" fmla="val 18227"/>
              <a:gd name="adj2" fmla="val -4069"/>
              <a:gd name="adj3" fmla="val 18227"/>
              <a:gd name="adj4" fmla="val -37491"/>
              <a:gd name="adj5" fmla="val 328861"/>
              <a:gd name="adj6" fmla="val -144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类类型成员</a:t>
            </a:r>
          </a:p>
        </p:txBody>
      </p:sp>
      <p:sp>
        <p:nvSpPr>
          <p:cNvPr id="1416197" name="Oval 5"/>
          <p:cNvSpPr>
            <a:spLocks noChangeArrowheads="1"/>
          </p:cNvSpPr>
          <p:nvPr/>
        </p:nvSpPr>
        <p:spPr bwMode="auto">
          <a:xfrm>
            <a:off x="684213" y="134143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8" name="Line 6"/>
          <p:cNvSpPr>
            <a:spLocks noChangeShapeType="1"/>
          </p:cNvSpPr>
          <p:nvPr/>
        </p:nvSpPr>
        <p:spPr bwMode="auto">
          <a:xfrm>
            <a:off x="1692275" y="1557338"/>
            <a:ext cx="2232025" cy="1079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6" grpId="0" animBg="1" autoUpdateAnimBg="0"/>
      <p:bldP spid="1416197" grpId="0" animBg="1"/>
      <p:bldP spid="1416198" grpId="0" animBg="1"/>
      <p:bldP spid="141619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</a:t>
            </a:r>
            <a:r>
              <a:rPr lang="en-US" altLang="zh-CN" sz="1800" b="1"/>
              <a:t>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B( int x, int y ) </a:t>
            </a:r>
            <a:r>
              <a:rPr lang="en-US" altLang="zh-CN" sz="1800" b="1"/>
              <a:t>: aa(x)</a:t>
            </a:r>
            <a:r>
              <a:rPr lang="en-US" altLang="zh-CN" sz="1800"/>
              <a:t>  { b = y ;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/>
              <a:t>     </a:t>
            </a:r>
            <a:r>
              <a:rPr lang="en-US" altLang="zh-CN" sz="1800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</a:t>
            </a:r>
            <a:r>
              <a:rPr lang="en-US" altLang="zh-CN" sz="1800" b="1"/>
              <a:t>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7220" name="AutoShape 4"/>
          <p:cNvSpPr>
            <a:spLocks/>
          </p:cNvSpPr>
          <p:nvPr/>
        </p:nvSpPr>
        <p:spPr bwMode="auto">
          <a:xfrm>
            <a:off x="5940425" y="2420938"/>
            <a:ext cx="2232025" cy="627062"/>
          </a:xfrm>
          <a:prstGeom prst="borderCallout2">
            <a:avLst>
              <a:gd name="adj1" fmla="val 18227"/>
              <a:gd name="adj2" fmla="val -3412"/>
              <a:gd name="adj3" fmla="val 18227"/>
              <a:gd name="adj4" fmla="val -31866"/>
              <a:gd name="adj5" fmla="val 156963"/>
              <a:gd name="adj6" fmla="val -122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类构造函数</a:t>
            </a:r>
          </a:p>
        </p:txBody>
      </p:sp>
      <p:sp>
        <p:nvSpPr>
          <p:cNvPr id="1417221" name="Oval 5"/>
          <p:cNvSpPr>
            <a:spLocks noChangeArrowheads="1"/>
          </p:cNvSpPr>
          <p:nvPr/>
        </p:nvSpPr>
        <p:spPr bwMode="auto">
          <a:xfrm>
            <a:off x="2268538" y="3357563"/>
            <a:ext cx="935037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>
            <a:off x="3059113" y="2206625"/>
            <a:ext cx="2160587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4" name="Oval 8"/>
          <p:cNvSpPr>
            <a:spLocks noChangeArrowheads="1"/>
          </p:cNvSpPr>
          <p:nvPr/>
        </p:nvSpPr>
        <p:spPr bwMode="auto">
          <a:xfrm>
            <a:off x="827088" y="1895475"/>
            <a:ext cx="2160587" cy="4540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20" grpId="0" animBg="1" autoUpdateAnimBg="0"/>
      <p:bldP spid="1417221" grpId="0" animBg="1"/>
      <p:bldP spid="1417222" grpId="0" animBg="1"/>
      <p:bldP spid="14172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302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</a:t>
            </a:r>
            <a:r>
              <a:rPr lang="en-US" altLang="zh-CN" sz="1800" b="1" i="1"/>
              <a:t>empty e1</a:t>
            </a:r>
            <a:r>
              <a:rPr lang="en-US" altLang="zh-CN" sz="180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1153031" name="Oval 7"/>
          <p:cNvSpPr>
            <a:spLocks noChangeArrowheads="1"/>
          </p:cNvSpPr>
          <p:nvPr/>
        </p:nvSpPr>
        <p:spPr bwMode="auto">
          <a:xfrm>
            <a:off x="914400" y="4919663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3033" name="AutoShape 9"/>
          <p:cNvSpPr>
            <a:spLocks/>
          </p:cNvSpPr>
          <p:nvPr/>
        </p:nvSpPr>
        <p:spPr bwMode="auto">
          <a:xfrm>
            <a:off x="5257800" y="30480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7005"/>
              <a:gd name="adj5" fmla="val 309116"/>
              <a:gd name="adj6" fmla="val -140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31" grpId="0" animBg="1"/>
      <p:bldP spid="1153033" grpId="0" animBg="1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3"/>
          <p:cNvSpPr>
            <a:spLocks noChangeArrowheads="1"/>
          </p:cNvSpPr>
          <p:nvPr/>
        </p:nvSpPr>
        <p:spPr bwMode="auto">
          <a:xfrm>
            <a:off x="684213" y="1989138"/>
            <a:ext cx="3600450" cy="287337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79" name="Rectangle 9"/>
          <p:cNvSpPr>
            <a:spLocks noChangeArrowheads="1"/>
          </p:cNvSpPr>
          <p:nvPr/>
        </p:nvSpPr>
        <p:spPr bwMode="auto">
          <a:xfrm>
            <a:off x="684213" y="3429000"/>
            <a:ext cx="3671887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0" name="Rectangle 10"/>
          <p:cNvSpPr>
            <a:spLocks noChangeArrowheads="1"/>
          </p:cNvSpPr>
          <p:nvPr/>
        </p:nvSpPr>
        <p:spPr bwMode="auto">
          <a:xfrm>
            <a:off x="684213" y="5445125"/>
            <a:ext cx="3600450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1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aa(x)  { b = y ; }</a:t>
            </a:r>
            <a:r>
              <a:rPr lang="en-US" altLang="zh-CN" sz="1800" b="1"/>
              <a:t>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498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9275" name="AutoShape 11"/>
          <p:cNvSpPr>
            <a:spLocks/>
          </p:cNvSpPr>
          <p:nvPr/>
        </p:nvSpPr>
        <p:spPr bwMode="auto">
          <a:xfrm>
            <a:off x="5795963" y="3429000"/>
            <a:ext cx="2519362" cy="1008063"/>
          </a:xfrm>
          <a:prstGeom prst="borderCallout2">
            <a:avLst>
              <a:gd name="adj1" fmla="val 11338"/>
              <a:gd name="adj2" fmla="val -3023"/>
              <a:gd name="adj3" fmla="val 11338"/>
              <a:gd name="adj4" fmla="val -37491"/>
              <a:gd name="adj5" fmla="val 187560"/>
              <a:gd name="adj6" fmla="val -13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调用构造函数，初始化</a:t>
            </a:r>
            <a:r>
              <a:rPr lang="en-US" altLang="zh-CN" sz="1800" b="1"/>
              <a:t>objB.b </a:t>
            </a:r>
            <a:r>
              <a:rPr lang="zh-CN" altLang="en-US" sz="1800" b="1"/>
              <a:t>和 </a:t>
            </a:r>
            <a:r>
              <a:rPr lang="en-US" altLang="zh-CN" sz="1800" b="1" smtClean="0"/>
              <a:t>objB.aa.</a:t>
            </a:r>
            <a:r>
              <a:rPr lang="en-US" altLang="zh-CN" sz="1800" b="1" smtClean="0">
                <a:solidFill>
                  <a:srgbClr val="FF0000"/>
                </a:solidFill>
              </a:rPr>
              <a:t>a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75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B( int x, int y ) : aa(x)  { b = y ;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pic>
        <p:nvPicPr>
          <p:cNvPr id="14182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4365625"/>
            <a:ext cx="33289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Point p1, p2;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double dist;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0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Point p1, p2;		</a:t>
            </a:r>
            <a:r>
              <a:rPr lang="en-US" altLang="zh-CN" sz="1800" b="1" i="1">
                <a:solidFill>
                  <a:srgbClr val="006600"/>
                </a:solidFill>
              </a:rPr>
              <a:t>//Point</a:t>
            </a:r>
            <a:r>
              <a:rPr lang="zh-CN" altLang="en-US" sz="1800" b="1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/>
              <a:t>double dist;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22340" name="Oval 4"/>
          <p:cNvSpPr>
            <a:spLocks noChangeArrowheads="1"/>
          </p:cNvSpPr>
          <p:nvPr/>
        </p:nvSpPr>
        <p:spPr bwMode="auto">
          <a:xfrm>
            <a:off x="611188" y="5280025"/>
            <a:ext cx="1584325" cy="3095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2341" name="Oval 5"/>
          <p:cNvSpPr>
            <a:spLocks noChangeArrowheads="1"/>
          </p:cNvSpPr>
          <p:nvPr/>
        </p:nvSpPr>
        <p:spPr bwMode="auto">
          <a:xfrm>
            <a:off x="395288" y="1628775"/>
            <a:ext cx="1368425" cy="3603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 animBg="1"/>
      <p:bldP spid="1422341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Point p1, p2;		</a:t>
            </a:r>
            <a:r>
              <a:rPr lang="en-US" altLang="zh-CN" sz="1800" i="1">
                <a:solidFill>
                  <a:srgbClr val="006600"/>
                </a:solidFill>
              </a:rPr>
              <a:t>//Point</a:t>
            </a:r>
            <a:r>
              <a:rPr lang="zh-CN" altLang="en-US" sz="1800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double dist;</a:t>
            </a:r>
            <a:r>
              <a:rPr lang="en-US" altLang="zh-CN" sz="1800"/>
              <a:t> 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Point p1, p2;		</a:t>
            </a:r>
            <a:r>
              <a:rPr lang="en-US" altLang="zh-CN" sz="1800" i="1">
                <a:solidFill>
                  <a:srgbClr val="006600"/>
                </a:solidFill>
              </a:rPr>
              <a:t>//Point</a:t>
            </a:r>
            <a:r>
              <a:rPr lang="zh-CN" altLang="en-US" sz="1800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/>
              <a:t>double dist; 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2627313" y="981075"/>
            <a:ext cx="6292850" cy="34099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构造函数计算距离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Distance::Distance( Point xp1, Point xp2 ) : p1( xp1 ), p2( xp2 )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double x = double(p1.GetX() - p2.GetX());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double y = double(p1.GetY() - p2.GetY());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dist = sqrt(x * x + y * y);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Point mp1( 5, 10 ), mp2( 20, 30 )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Distance mdist( mp1, mp2 )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cout&lt;&lt;"The distance is "&lt;&lt;mdist.GetDis()&lt;&lt;endl;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  <a:r>
              <a:rPr lang="en-US" altLang="zh-CN" sz="1800"/>
              <a:t> </a:t>
            </a:r>
          </a:p>
        </p:txBody>
      </p:sp>
      <p:pic>
        <p:nvPicPr>
          <p:cNvPr id="14254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4581525"/>
            <a:ext cx="319881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2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285721" y="1052513"/>
            <a:ext cx="853443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类类型通常用关键字</a:t>
            </a:r>
            <a:r>
              <a:rPr lang="en-US" altLang="zh-CN" sz="2000" b="1"/>
              <a:t>class</a:t>
            </a:r>
            <a:r>
              <a:rPr lang="zh-CN" altLang="en-US" sz="2000" b="1"/>
              <a:t>定义。类的实例称为对象。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数据成员是类的属性，可以为各种合法的</a:t>
            </a:r>
            <a:r>
              <a:rPr lang="en-US" altLang="zh-CN" sz="2000" b="1"/>
              <a:t>C++</a:t>
            </a:r>
            <a:r>
              <a:rPr lang="zh-CN" altLang="en-US" sz="2000" b="1"/>
              <a:t>数据类型。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成员函数用于操作类的数据或</a:t>
            </a:r>
            <a:r>
              <a:rPr lang="zh-CN" altLang="en-US" sz="2000" b="1">
                <a:solidFill>
                  <a:srgbClr val="FF0000"/>
                </a:solidFill>
              </a:rPr>
              <a:t>在对象之间发送消息</a:t>
            </a:r>
            <a:r>
              <a:rPr lang="zh-CN" altLang="en-US" sz="2000" b="1"/>
              <a:t>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类成员由</a:t>
            </a:r>
            <a:r>
              <a:rPr lang="en-US" altLang="zh-CN" sz="2000" b="1"/>
              <a:t>private</a:t>
            </a:r>
            <a:r>
              <a:rPr lang="zh-CN" altLang="en-US" sz="2000" b="1"/>
              <a:t>、</a:t>
            </a:r>
            <a:r>
              <a:rPr lang="en-US" altLang="zh-CN" sz="2000" b="1"/>
              <a:t>protected</a:t>
            </a:r>
            <a:r>
              <a:rPr lang="zh-CN" altLang="en-US" sz="2000" b="1"/>
              <a:t>和</a:t>
            </a:r>
            <a:r>
              <a:rPr lang="en-US" altLang="zh-CN" sz="2000" b="1"/>
              <a:t>public</a:t>
            </a:r>
            <a:r>
              <a:rPr lang="zh-CN" altLang="en-US" sz="2000" b="1"/>
              <a:t>决定访问特性。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构造函数是特殊的成员函数，在创建和初始化对象时自动调用；析构函数则在对象</a:t>
            </a:r>
            <a:r>
              <a:rPr lang="zh-CN" altLang="en-US" sz="2000" b="1">
                <a:solidFill>
                  <a:srgbClr val="FF0000"/>
                </a:solidFill>
              </a:rPr>
              <a:t>作用域结束</a:t>
            </a:r>
            <a:r>
              <a:rPr lang="zh-CN" altLang="en-US" sz="2000" b="1"/>
              <a:t>时自动调用。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重载构造函数和复制构造函数提供了创建对象的不同初始化方式。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常数据成员是建立对象后约束为只读的数据成员，常成员函数不能修改数据成员的</a:t>
            </a:r>
            <a:r>
              <a:rPr lang="zh-CN" altLang="en-US" sz="2000" b="1" smtClean="0"/>
              <a:t>值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只修改常成员数据，隐含的</a:t>
            </a:r>
            <a:r>
              <a:rPr lang="en-US" altLang="zh-CN" sz="2000" b="1" smtClean="0"/>
              <a:t>this</a:t>
            </a:r>
            <a:r>
              <a:rPr lang="zh-CN" altLang="en-US" sz="2000" b="1" smtClean="0"/>
              <a:t>指针约束为常量指针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。</a:t>
            </a:r>
            <a:endParaRPr lang="zh-CN" altLang="en-US" sz="2000" b="1"/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静态成员为</a:t>
            </a:r>
            <a:r>
              <a:rPr lang="zh-CN" altLang="en-US" sz="2000" b="1">
                <a:solidFill>
                  <a:schemeClr val="accent2"/>
                </a:solidFill>
              </a:rPr>
              <a:t>同类对象共享</a:t>
            </a:r>
            <a:r>
              <a:rPr lang="zh-CN" altLang="en-US" sz="2000" b="1" smtClean="0"/>
              <a:t>机制。</a:t>
            </a:r>
            <a:r>
              <a:rPr lang="zh-CN" altLang="en-US" sz="2000" b="1"/>
              <a:t>静态成员函数用于操作静态数据成员。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一个类的友元可以访问该类各种性质的</a:t>
            </a:r>
            <a:r>
              <a:rPr lang="zh-CN" altLang="en-US" sz="2000" b="1" smtClean="0"/>
              <a:t>成员（借助实例对象）。</a:t>
            </a:r>
            <a:endParaRPr lang="zh-CN" altLang="en-US" sz="2000" b="1"/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类的包含是一种软件重用技术。</a:t>
            </a:r>
            <a:endParaRPr lang="zh-CN" altLang="en-US" sz="200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3375"/>
            <a:ext cx="1447800" cy="5334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0" grpId="0" autoUpdateAnimBg="0"/>
      <p:bldP spid="1353731" grpId="0" autoUpdateAnimBg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pic>
        <p:nvPicPr>
          <p:cNvPr id="115406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3716338"/>
            <a:ext cx="3332163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r>
              <a:rPr lang="zh-CN" altLang="en-US" sz="1800"/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test.x = 100 ;  test.y = 200 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test.print()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4" grpId="0" autoUpdateAnimBg="0"/>
      <p:bldP spid="1155075" grpId="0" build="p" autoUpdateAnimBg="0" advAuto="1000"/>
      <p:bldP spid="115507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6100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test.x</a:t>
            </a:r>
            <a:r>
              <a:rPr lang="en-US" altLang="zh-CN" sz="1800"/>
              <a:t> = 100 ;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test.y</a:t>
            </a:r>
            <a:r>
              <a:rPr lang="en-US" altLang="zh-CN" sz="1800"/>
              <a:t>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test.print()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6101" name="Oval 5"/>
          <p:cNvSpPr>
            <a:spLocks noChangeArrowheads="1"/>
          </p:cNvSpPr>
          <p:nvPr/>
        </p:nvSpPr>
        <p:spPr bwMode="auto">
          <a:xfrm>
            <a:off x="52578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2" name="Oval 6"/>
          <p:cNvSpPr>
            <a:spLocks noChangeArrowheads="1"/>
          </p:cNvSpPr>
          <p:nvPr/>
        </p:nvSpPr>
        <p:spPr bwMode="auto">
          <a:xfrm>
            <a:off x="65532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3" name="AutoShape 7"/>
          <p:cNvSpPr>
            <a:spLocks/>
          </p:cNvSpPr>
          <p:nvPr/>
        </p:nvSpPr>
        <p:spPr bwMode="auto">
          <a:xfrm>
            <a:off x="1371600" y="314166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1148"/>
              <a:gd name="adj5" fmla="val 172745"/>
              <a:gd name="adj6" fmla="val 260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公有数据成员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animBg="1"/>
      <p:bldP spid="1156102" grpId="0" animBg="1"/>
      <p:bldP spid="115610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test.x = 100 ;  test.y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test.print()</a:t>
            </a:r>
            <a:r>
              <a:rPr lang="en-US" altLang="zh-CN" sz="180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7125" name="AutoShape 5"/>
          <p:cNvSpPr>
            <a:spLocks/>
          </p:cNvSpPr>
          <p:nvPr/>
        </p:nvSpPr>
        <p:spPr bwMode="auto">
          <a:xfrm>
            <a:off x="1524000" y="3284538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28125"/>
              <a:gd name="adj5" fmla="val 207468"/>
              <a:gd name="adj6" fmla="val 20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公有成员函数</a:t>
            </a:r>
            <a:r>
              <a:rPr lang="zh-CN" altLang="en-US" sz="1800" b="1"/>
              <a:t> </a:t>
            </a:r>
          </a:p>
        </p:txBody>
      </p:sp>
      <p:sp>
        <p:nvSpPr>
          <p:cNvPr id="1157126" name="Oval 6"/>
          <p:cNvSpPr>
            <a:spLocks noChangeArrowheads="1"/>
          </p:cNvSpPr>
          <p:nvPr/>
        </p:nvSpPr>
        <p:spPr bwMode="auto">
          <a:xfrm>
            <a:off x="5334000" y="5253038"/>
            <a:ext cx="1143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5" grpId="0" animBg="1" autoUpdateAnimBg="0"/>
      <p:bldP spid="1157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1219200" y="2133600"/>
            <a:ext cx="6934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面向对象编程的程序基本单位是类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类是数据和操作数据的函数的封装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类的对象使用自己的方法完成对数据的操作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类可以隐藏数据和操作细节，对象通过类接口与外部通信 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572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类与对象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02" y="1285860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chemeClr val="accent1"/>
                </a:solidFill>
              </a:rPr>
              <a:t>该封装的封装，如函数所其处理的数据结合紧密；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algn="l"/>
            <a:r>
              <a:rPr lang="zh-CN" altLang="en-US" sz="2000" smtClean="0">
                <a:solidFill>
                  <a:schemeClr val="accent1"/>
                </a:solidFill>
              </a:rPr>
              <a:t>该分离的分离，如算法泛型于数据；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8149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9173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</a:t>
            </a:r>
            <a:r>
              <a:rPr lang="en-US" altLang="zh-CN" sz="1800" b="1">
                <a:solidFill>
                  <a:srgbClr val="0000FF"/>
                </a:solidFill>
              </a:rPr>
              <a:t>pt =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new(Tclass)</a:t>
            </a:r>
            <a:r>
              <a:rPr lang="en-US" altLang="zh-CN" sz="1800"/>
              <a:t>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9174" name="AutoShape 6"/>
          <p:cNvSpPr>
            <a:spLocks/>
          </p:cNvSpPr>
          <p:nvPr/>
        </p:nvSpPr>
        <p:spPr bwMode="auto">
          <a:xfrm>
            <a:off x="971550" y="21336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8370"/>
              <a:gd name="adj5" fmla="val 236981"/>
              <a:gd name="adj6" fmla="val 248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动态对象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0197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pt-&gt;x</a:t>
            </a:r>
            <a:r>
              <a:rPr lang="en-US" altLang="zh-CN" sz="1800"/>
              <a:t> = 100 ;   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pt-&gt;y</a:t>
            </a:r>
            <a:r>
              <a:rPr lang="en-US" altLang="zh-CN" sz="1800"/>
              <a:t>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pt-&gt;print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n-US" altLang="zh-CN" sz="180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0198" name="AutoShape 6"/>
          <p:cNvSpPr>
            <a:spLocks/>
          </p:cNvSpPr>
          <p:nvPr/>
        </p:nvSpPr>
        <p:spPr bwMode="auto">
          <a:xfrm>
            <a:off x="685800" y="32004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17537"/>
              <a:gd name="adj5" fmla="val 160245"/>
              <a:gd name="adj6" fmla="val 160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用指针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访问对象成员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1221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int add(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 * ptf</a:t>
            </a:r>
            <a:r>
              <a:rPr lang="en-US" altLang="zh-CN" sz="1800" b="1">
                <a:solidFill>
                  <a:srgbClr val="0000FF"/>
                </a:solidFill>
              </a:rPr>
              <a:t> )  { return ( ptf-&gt;x + ptf-&gt;y ) ; }</a:t>
            </a:r>
            <a:r>
              <a:rPr lang="en-US" altLang="zh-CN" sz="180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1222" name="AutoShape 6"/>
          <p:cNvSpPr>
            <a:spLocks/>
          </p:cNvSpPr>
          <p:nvPr/>
        </p:nvSpPr>
        <p:spPr bwMode="auto">
          <a:xfrm>
            <a:off x="827088" y="4581525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0815"/>
              <a:gd name="adj5" fmla="val -69097"/>
              <a:gd name="adj6" fmla="val 2169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具有类指针参数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的函数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2245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int add(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 * ptf</a:t>
            </a:r>
            <a:r>
              <a:rPr lang="en-US" altLang="zh-CN" sz="1800" b="1">
                <a:solidFill>
                  <a:srgbClr val="0000FF"/>
                </a:solidFill>
              </a:rPr>
              <a:t> )  { return ( ptf-&gt;x + ptf-&gt;y ) ; }</a:t>
            </a:r>
            <a:r>
              <a:rPr lang="en-US" altLang="zh-CN" sz="180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</a:t>
            </a:r>
            <a:r>
              <a:rPr lang="en-US" altLang="zh-CN" sz="1800" b="1">
                <a:solidFill>
                  <a:srgbClr val="0000FF"/>
                </a:solidFill>
              </a:rPr>
              <a:t>add(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&amp;test</a:t>
            </a:r>
            <a:r>
              <a:rPr lang="en-US" altLang="zh-CN" sz="1800" b="1">
                <a:solidFill>
                  <a:srgbClr val="0000FF"/>
                </a:solidFill>
              </a:rPr>
              <a:t>)</a:t>
            </a:r>
            <a:r>
              <a:rPr lang="en-US" altLang="zh-CN" sz="180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2246" name="AutoShape 6"/>
          <p:cNvSpPr>
            <a:spLocks/>
          </p:cNvSpPr>
          <p:nvPr/>
        </p:nvSpPr>
        <p:spPr bwMode="auto">
          <a:xfrm>
            <a:off x="900113" y="34290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5745"/>
              <a:gd name="adj5" fmla="val 270486"/>
              <a:gd name="adj6" fmla="val 279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传递对象地址</a:t>
            </a:r>
            <a:r>
              <a:rPr lang="zh-CN" altLang="en-US" sz="1800" b="1"/>
              <a:t> </a:t>
            </a:r>
          </a:p>
        </p:txBody>
      </p:sp>
      <p:sp>
        <p:nvSpPr>
          <p:cNvPr id="1162247" name="Line 7"/>
          <p:cNvSpPr>
            <a:spLocks noChangeShapeType="1"/>
          </p:cNvSpPr>
          <p:nvPr/>
        </p:nvSpPr>
        <p:spPr bwMode="auto">
          <a:xfrm flipH="1" flipV="1">
            <a:off x="5334000" y="3883025"/>
            <a:ext cx="893763" cy="2138363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6" grpId="0" animBg="1" autoUpdateAnimBg="0"/>
      <p:bldP spid="11622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63267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  <a:endParaRPr lang="en-US" altLang="zh-CN" sz="1800" b="1" i="1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6" grpId="0" build="p" autoUpdateAnimBg="0" advAuto="1000"/>
      <p:bldP spid="11632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377507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chemeClr val="accent1"/>
                </a:solidFill>
              </a:rPr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Simple obj1, obj2, obj3 ;</a:t>
            </a:r>
            <a:r>
              <a:rPr lang="en-US" altLang="zh-CN" sz="1800"/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8928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8920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8923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412750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995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994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2468563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098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097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098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097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6356" name="Oval 20"/>
          <p:cNvSpPr>
            <a:spLocks noChangeArrowheads="1"/>
          </p:cNvSpPr>
          <p:nvPr/>
        </p:nvSpPr>
        <p:spPr bwMode="auto">
          <a:xfrm>
            <a:off x="3429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6357" name="Oval 21"/>
          <p:cNvSpPr>
            <a:spLocks noChangeArrowheads="1"/>
          </p:cNvSpPr>
          <p:nvPr/>
        </p:nvSpPr>
        <p:spPr bwMode="auto">
          <a:xfrm>
            <a:off x="4191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62200" y="2773363"/>
            <a:ext cx="838200" cy="1447800"/>
            <a:chOff x="1440" y="1872"/>
            <a:chExt cx="528" cy="912"/>
          </a:xfrm>
        </p:grpSpPr>
        <p:sp>
          <p:nvSpPr>
            <p:cNvPr id="40972" name="Line 23"/>
            <p:cNvSpPr>
              <a:spLocks noChangeShapeType="1"/>
            </p:cNvSpPr>
            <p:nvPr/>
          </p:nvSpPr>
          <p:spPr bwMode="auto">
            <a:xfrm flipV="1">
              <a:off x="1440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24"/>
            <p:cNvSpPr>
              <a:spLocks noChangeShapeType="1"/>
            </p:cNvSpPr>
            <p:nvPr/>
          </p:nvSpPr>
          <p:spPr bwMode="auto">
            <a:xfrm flipV="1">
              <a:off x="1776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6361" name="AutoShape 25"/>
          <p:cNvSpPr>
            <a:spLocks/>
          </p:cNvSpPr>
          <p:nvPr/>
        </p:nvSpPr>
        <p:spPr bwMode="auto">
          <a:xfrm>
            <a:off x="5715000" y="762000"/>
            <a:ext cx="2286000" cy="914400"/>
          </a:xfrm>
          <a:prstGeom prst="borderCallout2">
            <a:avLst>
              <a:gd name="adj1" fmla="val 12500"/>
              <a:gd name="adj2" fmla="val -3333"/>
              <a:gd name="adj3" fmla="val 12500"/>
              <a:gd name="adj4" fmla="val -18611"/>
              <a:gd name="adj5" fmla="val 175347"/>
              <a:gd name="adj6" fmla="val -67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向哪个对象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的数据成员赋值？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6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6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6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56" grpId="0" animBg="1"/>
      <p:bldP spid="1166357" grpId="0" animBg="1"/>
      <p:bldP spid="116636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2006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2009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2002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2005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1991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1998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2001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7380" name="Text Box 20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7381" name="Rectangle 21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1167382" name="Oval 22"/>
          <p:cNvSpPr>
            <a:spLocks noChangeArrowheads="1"/>
          </p:cNvSpPr>
          <p:nvPr/>
        </p:nvSpPr>
        <p:spPr bwMode="auto">
          <a:xfrm>
            <a:off x="3124200" y="2674938"/>
            <a:ext cx="19050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3" name="Oval 23"/>
          <p:cNvSpPr>
            <a:spLocks noChangeArrowheads="1"/>
          </p:cNvSpPr>
          <p:nvPr/>
        </p:nvSpPr>
        <p:spPr bwMode="auto">
          <a:xfrm>
            <a:off x="2895600" y="4076700"/>
            <a:ext cx="6858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4" name="AutoShape 24"/>
          <p:cNvSpPr>
            <a:spLocks/>
          </p:cNvSpPr>
          <p:nvPr/>
        </p:nvSpPr>
        <p:spPr bwMode="auto">
          <a:xfrm>
            <a:off x="5562600" y="838200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11481"/>
              <a:gd name="adj5" fmla="val 166667"/>
              <a:gd name="adj6" fmla="val -40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成员函数隐含定义 </a:t>
            </a: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接受调用对象的地址</a:t>
            </a:r>
          </a:p>
        </p:txBody>
      </p:sp>
      <p:sp>
        <p:nvSpPr>
          <p:cNvPr id="1167385" name="Line 25"/>
          <p:cNvSpPr>
            <a:spLocks noChangeShapeType="1"/>
          </p:cNvSpPr>
          <p:nvPr/>
        </p:nvSpPr>
        <p:spPr bwMode="auto">
          <a:xfrm flipV="1">
            <a:off x="3429000" y="3141663"/>
            <a:ext cx="1143000" cy="10953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6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6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6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0" grpId="0" animBg="1" autoUpdateAnimBg="0"/>
      <p:bldP spid="1167381" grpId="0" animBg="1" autoUpdateAnimBg="0"/>
      <p:bldP spid="1167382" grpId="0" animBg="1"/>
      <p:bldP spid="1167383" grpId="0" animBg="1"/>
      <p:bldP spid="1167384" grpId="0" animBg="1" autoUpdateAnimBg="0"/>
      <p:bldP spid="11673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43800" y="304800"/>
            <a:ext cx="1219200" cy="1524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utoUpdateAnimBg="0"/>
      <p:bldP spid="1131523" grpId="0" autoUpdateAnimBg="0"/>
      <p:bldP spid="1131524" grpId="0" autoUpdateAnimBg="0"/>
      <p:bldP spid="113152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3029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3025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3015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3021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3016" name="Rectangle 2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3017" name="Text Box 22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8407" name="Rectangle 23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08" name="Rectangle 24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10" name="AutoShape 26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07" grpId="0" animBg="1"/>
      <p:bldP spid="1168408" grpId="0" animBg="1"/>
      <p:bldP spid="11684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7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4054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4057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4038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4050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4053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4046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4049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44041" name="Rectangle 29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AutoShape 21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可以显式使用</a:t>
            </a:r>
          </a:p>
        </p:txBody>
      </p:sp>
      <p:sp>
        <p:nvSpPr>
          <p:cNvPr id="1169433" name="Line 25"/>
          <p:cNvSpPr>
            <a:spLocks noChangeShapeType="1"/>
          </p:cNvSpPr>
          <p:nvPr/>
        </p:nvSpPr>
        <p:spPr bwMode="auto">
          <a:xfrm>
            <a:off x="5562600" y="1052513"/>
            <a:ext cx="0" cy="182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Rectangle 3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4045" name="Rectangle 31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62600" y="411162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7818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5076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506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5069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0451" name="Oval 19"/>
          <p:cNvSpPr>
            <a:spLocks noChangeArrowheads="1"/>
          </p:cNvSpPr>
          <p:nvPr/>
        </p:nvSpPr>
        <p:spPr bwMode="auto">
          <a:xfrm>
            <a:off x="685800" y="4079875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0452" name="AutoShape 20"/>
          <p:cNvSpPr>
            <a:spLocks/>
          </p:cNvSpPr>
          <p:nvPr/>
        </p:nvSpPr>
        <p:spPr bwMode="auto">
          <a:xfrm>
            <a:off x="4648200" y="1336675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30787"/>
              <a:gd name="adj5" fmla="val 276120"/>
              <a:gd name="adj6" fmla="val -120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通过调用函数的对象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指针获取对象地址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51" grpId="0" animBg="1"/>
      <p:bldP spid="117045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6098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6090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6094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44878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7122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7114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7118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2784475"/>
            <a:ext cx="5486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8146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8149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8138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8142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8145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3523" name="Oval 19"/>
          <p:cNvSpPr>
            <a:spLocks noChangeArrowheads="1"/>
          </p:cNvSpPr>
          <p:nvPr/>
        </p:nvSpPr>
        <p:spPr bwMode="auto">
          <a:xfrm>
            <a:off x="762000" y="4437112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obj1 </a:t>
            </a:r>
            <a:r>
              <a:rPr lang="zh-CN" altLang="en-US" sz="1800" b="1"/>
              <a:t>上操作</a:t>
            </a:r>
          </a:p>
        </p:txBody>
      </p:sp>
      <p:sp>
        <p:nvSpPr>
          <p:cNvPr id="1173525" name="Rectangle 21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23" grpId="0" animBg="1"/>
      <p:bldP spid="1173524" grpId="0" animBg="1" autoUpdateAnimBg="0"/>
      <p:bldP spid="117352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47974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9168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9171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9162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9164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9167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9163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50194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50197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5018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0193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0187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5572" name="Oval 20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3" name="AutoShape 21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72" grpId="0" animBg="1"/>
      <p:bldP spid="117557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1217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1215" name="Oval 19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AutoShape 20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51355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224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2238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25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326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326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3262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8643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4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43" grpId="0" animBg="1"/>
      <p:bldP spid="117864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428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429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4286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4287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54451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5310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633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578485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  <p:sp>
        <p:nvSpPr>
          <p:cNvPr id="1186833" name="AutoShape 17"/>
          <p:cNvSpPr>
            <a:spLocks noChangeArrowheads="1"/>
          </p:cNvSpPr>
          <p:nvPr/>
        </p:nvSpPr>
        <p:spPr bwMode="auto">
          <a:xfrm>
            <a:off x="2438400" y="1066800"/>
            <a:ext cx="3810000" cy="914400"/>
          </a:xfrm>
          <a:prstGeom prst="wedgeEllipseCallout">
            <a:avLst>
              <a:gd name="adj1" fmla="val -42250"/>
              <a:gd name="adj2" fmla="val 102778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anchor="ctr">
            <a:flatTx/>
          </a:bodyPr>
          <a:lstStyle/>
          <a:p>
            <a:r>
              <a:rPr lang="zh-CN" altLang="en-US" sz="1800" b="1"/>
              <a:t>成员函数拥有 </a:t>
            </a: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3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14800" y="762000"/>
            <a:ext cx="4883150" cy="31067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   int *ap ;      int  len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public: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  </a:t>
            </a:r>
            <a:r>
              <a:rPr lang="en-US" altLang="zh-CN" sz="2000" b="1">
                <a:ea typeface="华文宋体" pitchFamily="2" charset="-122"/>
              </a:rPr>
              <a:t>{ len= size ;  ap = new int[ size ] ; }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 b="1">
                <a:ea typeface="华文宋体" pitchFamily="2" charset="-122"/>
              </a:rPr>
              <a:t>Array operaor + (const Array &amp; other) ;</a:t>
            </a:r>
            <a:endParaRPr lang="en-US" altLang="zh-CN" sz="2000" b="1" i="1">
              <a:solidFill>
                <a:srgbClr val="0000FF"/>
              </a:solidFill>
              <a:ea typeface="华文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};</a:t>
            </a:r>
            <a:endParaRPr lang="en-US" altLang="zh-CN" sz="2000" b="1"/>
          </a:p>
        </p:txBody>
      </p:sp>
      <p:sp>
        <p:nvSpPr>
          <p:cNvPr id="1133574" name="Oval 6"/>
          <p:cNvSpPr>
            <a:spLocks noChangeArrowheads="1"/>
          </p:cNvSpPr>
          <p:nvPr/>
        </p:nvSpPr>
        <p:spPr bwMode="auto">
          <a:xfrm>
            <a:off x="533400" y="1752600"/>
            <a:ext cx="4038600" cy="1676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类是数据和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操作数据的函数的封装</a:t>
            </a: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3576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2963" name="Text Box 3"/>
          <p:cNvSpPr txBox="1">
            <a:spLocks noChangeArrowheads="1"/>
          </p:cNvSpPr>
          <p:nvPr/>
        </p:nvSpPr>
        <p:spPr bwMode="auto">
          <a:xfrm>
            <a:off x="995363" y="1384300"/>
            <a:ext cx="72342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构造函数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是用于创建对象的特殊成员函数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当创建对象时，系统</a:t>
            </a:r>
            <a:r>
              <a:rPr lang="zh-CN" altLang="en-US" sz="18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自动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构造函数的作用是：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为对象分配空间；对数据成员赋初值；请求其他资源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没有用户定义的构造函数时，系统提供缺省版本的构造函数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构造函数名与类名相同：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</a:t>
            </a:r>
            <a:r>
              <a:rPr lang="zh-CN" altLang="en-US" sz="2000" b="1" smtClean="0">
                <a:ea typeface="Arial Unicode MS" pitchFamily="34" charset="-122"/>
                <a:cs typeface="Arial Unicode MS" pitchFamily="34" charset="-122"/>
              </a:rPr>
              <a:t>重载：以便有多种构造方式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构造函数可以有任意类型的参数，但没有返回类型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5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8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2" grpId="0" autoUpdateAnimBg="0"/>
      <p:bldP spid="1192963" grpId="0" build="p" autoUpdateAnimBg="0" advAuto="200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828675" y="1828800"/>
            <a:ext cx="748506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析构函数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是用于取消对象的成员函数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当一个</a:t>
            </a:r>
            <a:r>
              <a:rPr lang="zh-CN" altLang="en-US" sz="180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对象作用域结束时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，系统自动调用析构函数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析构函数的作用是进行清除对象，释放内存等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没有用户定义析构函数时，系统提供缺省版本的析构函数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析构函数名为：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~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析构函数没有参数，也没有返回类型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3372" y="564357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用于释放堆内存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785794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chemeClr val="accent1"/>
                </a:solidFill>
              </a:rPr>
              <a:t>class withou pointer</a:t>
            </a:r>
          </a:p>
          <a:p>
            <a:pPr algn="l"/>
            <a:r>
              <a:rPr lang="en-US" altLang="zh-CN" smtClean="0">
                <a:solidFill>
                  <a:schemeClr val="accent1"/>
                </a:solidFill>
              </a:rPr>
              <a:t>class with pointer</a:t>
            </a:r>
          </a:p>
          <a:p>
            <a:pPr algn="l"/>
            <a:r>
              <a:rPr lang="en-US" altLang="zh-CN" smtClean="0">
                <a:solidFill>
                  <a:schemeClr val="accent1"/>
                </a:solidFill>
              </a:rPr>
              <a:t>the last require destructor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35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22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97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build="p" autoUpdateAnimBg="0" advAuto="200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8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1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1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build="p" autoUpdateAnimBg="0" advAuto="200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95400" y="1177925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6036" name="Oval 4"/>
          <p:cNvSpPr>
            <a:spLocks noChangeArrowheads="1"/>
          </p:cNvSpPr>
          <p:nvPr/>
        </p:nvSpPr>
        <p:spPr bwMode="auto">
          <a:xfrm>
            <a:off x="2133600" y="2276475"/>
            <a:ext cx="1676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37" name="AutoShape 5"/>
          <p:cNvSpPr>
            <a:spLocks/>
          </p:cNvSpPr>
          <p:nvPr/>
        </p:nvSpPr>
        <p:spPr bwMode="auto">
          <a:xfrm>
            <a:off x="5334000" y="9810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6" grpId="0" animBg="1"/>
      <p:bldP spid="119603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</a:t>
            </a:r>
            <a:r>
              <a:rPr lang="en-US" altLang="zh-CN" sz="2000" b="1"/>
              <a:t>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7059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7060" name="Oval 4"/>
          <p:cNvSpPr>
            <a:spLocks noChangeArrowheads="1"/>
          </p:cNvSpPr>
          <p:nvPr/>
        </p:nvSpPr>
        <p:spPr bwMode="auto">
          <a:xfrm>
            <a:off x="2133600" y="2636838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7061" name="AutoShape 5"/>
          <p:cNvSpPr>
            <a:spLocks/>
          </p:cNvSpPr>
          <p:nvPr/>
        </p:nvSpPr>
        <p:spPr bwMode="auto">
          <a:xfrm>
            <a:off x="5334000" y="13049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析构函数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60" grpId="0" animBg="1"/>
      <p:bldP spid="1197061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00200" y="4352925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{ int  x , y ;</a:t>
            </a:r>
            <a:r>
              <a:rPr lang="en-US" altLang="zh-CN" sz="2000"/>
              <a:t>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8084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8085" name="Rectangle 5"/>
          <p:cNvSpPr>
            <a:spLocks noChangeArrowheads="1"/>
          </p:cNvSpPr>
          <p:nvPr/>
        </p:nvSpPr>
        <p:spPr bwMode="auto">
          <a:xfrm>
            <a:off x="3733800" y="4337050"/>
            <a:ext cx="419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声明变量时开辟两个整型存储空间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00200" y="4652963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9108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600200" y="2349500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0132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69638" name="Rectangle 8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600200" y="5373688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1157" name="Rectangle 5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00200" y="2676525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</a:t>
            </a:r>
            <a:r>
              <a:rPr lang="en-US" altLang="zh-CN" sz="2000" b="1">
                <a:solidFill>
                  <a:srgbClr val="FFFFFF"/>
                </a:solidFill>
              </a:rPr>
              <a:t>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2180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Array  a(10) , b(10)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. Sort() ;     b . Sort()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= a + b ;</a:t>
            </a:r>
            <a:r>
              <a:rPr lang="en-US" altLang="zh-CN" sz="2000">
                <a:ea typeface="华文宋体" pitchFamily="2" charset="-122"/>
              </a:rPr>
              <a:t>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4597" name="Oval 5"/>
          <p:cNvSpPr>
            <a:spLocks noChangeArrowheads="1"/>
          </p:cNvSpPr>
          <p:nvPr/>
        </p:nvSpPr>
        <p:spPr bwMode="auto">
          <a:xfrm>
            <a:off x="1524000" y="3276600"/>
            <a:ext cx="3810000" cy="1752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1500000" lon="200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对象使用自己的方法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对数据操作</a:t>
            </a:r>
          </a:p>
        </p:txBody>
      </p:sp>
      <p:sp>
        <p:nvSpPr>
          <p:cNvPr id="1134598" name="Text Box 6"/>
          <p:cNvSpPr txBox="1">
            <a:spLocks noChangeArrowheads="1"/>
          </p:cNvSpPr>
          <p:nvPr/>
        </p:nvSpPr>
        <p:spPr bwMode="auto">
          <a:xfrm>
            <a:off x="4330700" y="5105400"/>
            <a:ext cx="4432300" cy="762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. Sort() ;     b . Sort() ;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调用排序方法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= a + b ;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华文宋体" pitchFamily="2" charset="-122"/>
              </a:rPr>
              <a:t>	        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数组相加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34599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46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7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3203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3205" name="Rectangle 5"/>
          <p:cNvSpPr>
            <a:spLocks noChangeArrowheads="1"/>
          </p:cNvSpPr>
          <p:nvPr/>
        </p:nvSpPr>
        <p:spPr bwMode="auto">
          <a:xfrm>
            <a:off x="3733800" y="5800725"/>
            <a:ext cx="265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变量 </a:t>
            </a:r>
            <a:r>
              <a:rPr lang="en-US" altLang="zh-CN" sz="2000" b="1" i="1">
                <a:solidFill>
                  <a:srgbClr val="008000"/>
                </a:solidFill>
              </a:rPr>
              <a:t>x, y </a:t>
            </a:r>
            <a:r>
              <a:rPr lang="zh-CN" altLang="en-US" sz="2000" b="1" i="1">
                <a:solidFill>
                  <a:srgbClr val="008000"/>
                </a:solidFill>
              </a:rPr>
              <a:t>生存期结束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简单构造函数和析构函数 </a:t>
            </a: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2438400" y="2190750"/>
            <a:ext cx="419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构造函数原型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（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）；</a:t>
            </a:r>
          </a:p>
          <a:p>
            <a:pPr algn="l">
              <a:lnSpc>
                <a:spcPct val="180000"/>
              </a:lnSpc>
            </a:pP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析构函数原型</a:t>
            </a: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~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（）；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6" grpId="0" autoUpdateAnimBg="0"/>
      <p:bldP spid="1204227" grpId="0" build="p" autoUpdateAnimBg="0" advAuto="200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Text Box 2"/>
          <p:cNvSpPr txBox="1">
            <a:spLocks noChangeArrowheads="1"/>
          </p:cNvSpPr>
          <p:nvPr/>
        </p:nvSpPr>
        <p:spPr bwMode="auto">
          <a:xfrm>
            <a:off x="685800" y="260350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		 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  <a:endParaRPr lang="en-US" altLang="zh-CN" sz="1600" b="1" i="1">
              <a:solidFill>
                <a:srgbClr val="008000"/>
              </a:solidFill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0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		 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06275" name="Rectangle 3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690563" y="3716338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sp>
        <p:nvSpPr>
          <p:cNvPr id="1206277" name="Rectangle 5"/>
          <p:cNvSpPr>
            <a:spLocks noChangeArrowheads="1"/>
          </p:cNvSpPr>
          <p:nvPr/>
        </p:nvSpPr>
        <p:spPr bwMode="auto">
          <a:xfrm>
            <a:off x="892175" y="5373688"/>
            <a:ext cx="1317625" cy="3111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d 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005263"/>
            <a:ext cx="4800600" cy="1752600"/>
            <a:chOff x="1296" y="2544"/>
            <a:chExt cx="3072" cy="1104"/>
          </a:xfrm>
        </p:grpSpPr>
        <p:sp>
          <p:nvSpPr>
            <p:cNvPr id="75784" name="AutoShape 7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0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 animBg="1" autoUpdateAnimBg="0"/>
      <p:bldP spid="1206276" grpId="0" animBg="1" autoUpdateAnimBg="0"/>
      <p:bldP spid="120627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685800" y="6219825"/>
            <a:ext cx="16002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b="1">
                <a:solidFill>
                  <a:srgbClr val="FFFFFF"/>
                </a:solidFill>
                <a:sym typeface="Symbol" pitchFamily="18" charset="2"/>
              </a:rPr>
              <a:t>}</a:t>
            </a:r>
            <a:r>
              <a:rPr lang="en-US" altLang="zh-CN" sz="1600">
                <a:sym typeface="Symbol" pitchFamily="18" charset="2"/>
              </a:rPr>
              <a:t> </a:t>
            </a:r>
          </a:p>
        </p:txBody>
      </p:sp>
      <p:sp>
        <p:nvSpPr>
          <p:cNvPr id="1207300" name="Rectangle 4"/>
          <p:cNvSpPr>
            <a:spLocks noChangeArrowheads="1"/>
          </p:cNvSpPr>
          <p:nvPr/>
        </p:nvSpPr>
        <p:spPr bwMode="auto">
          <a:xfrm>
            <a:off x="990600" y="1412875"/>
            <a:ext cx="1046163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07301" name="Rectangle 5"/>
          <p:cNvSpPr>
            <a:spLocks noChangeArrowheads="1"/>
          </p:cNvSpPr>
          <p:nvPr/>
        </p:nvSpPr>
        <p:spPr bwMode="auto">
          <a:xfrm>
            <a:off x="688975" y="39814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4281488"/>
            <a:ext cx="5030788" cy="1524000"/>
            <a:chOff x="1152" y="2688"/>
            <a:chExt cx="3169" cy="960"/>
          </a:xfrm>
        </p:grpSpPr>
        <p:sp>
          <p:nvSpPr>
            <p:cNvPr id="76808" name="AutoShape 7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作用域结束时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0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8" grpId="0" animBg="1"/>
      <p:bldP spid="1207300" grpId="0" animBg="1" autoUpdateAnimBg="0"/>
      <p:bldP spid="1207301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  <p:pic>
        <p:nvPicPr>
          <p:cNvPr id="12083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525" y="765175"/>
            <a:ext cx="422116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chemeClr val="folHlink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chemeClr val="folHlink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0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7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0372" name="Rectangle 4"/>
          <p:cNvSpPr>
            <a:spLocks noChangeArrowheads="1"/>
          </p:cNvSpPr>
          <p:nvPr/>
        </p:nvSpPr>
        <p:spPr bwMode="auto">
          <a:xfrm>
            <a:off x="890588" y="5407025"/>
            <a:ext cx="2995612" cy="2841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*pd = new ( Date );</a:t>
            </a:r>
          </a:p>
        </p:txBody>
      </p:sp>
      <p:sp>
        <p:nvSpPr>
          <p:cNvPr id="1210373" name="Rectangle 5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10374" name="Rectangle 6"/>
          <p:cNvSpPr>
            <a:spLocks noChangeArrowheads="1"/>
          </p:cNvSpPr>
          <p:nvPr/>
        </p:nvSpPr>
        <p:spPr bwMode="auto">
          <a:xfrm>
            <a:off x="690563" y="3706813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47888" y="3860800"/>
            <a:ext cx="4800600" cy="1752600"/>
            <a:chOff x="1296" y="2544"/>
            <a:chExt cx="3072" cy="1104"/>
          </a:xfrm>
        </p:grpSpPr>
        <p:sp>
          <p:nvSpPr>
            <p:cNvPr id="79881" name="AutoShape 8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9882" name="Line 9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2" grpId="0" animBg="1" autoUpdateAnimBg="0"/>
      <p:bldP spid="1210373" grpId="0" animBg="1" autoUpdateAnimBg="0"/>
      <p:bldP spid="121037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1396" name="Rectangle 4"/>
          <p:cNvSpPr>
            <a:spLocks noChangeArrowheads="1"/>
          </p:cNvSpPr>
          <p:nvPr/>
        </p:nvSpPr>
        <p:spPr bwMode="auto">
          <a:xfrm>
            <a:off x="838200" y="6072188"/>
            <a:ext cx="2995613" cy="284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delete pd ;</a:t>
            </a:r>
          </a:p>
        </p:txBody>
      </p:sp>
      <p:sp>
        <p:nvSpPr>
          <p:cNvPr id="1211397" name="Rectangle 5"/>
          <p:cNvSpPr>
            <a:spLocks noChangeArrowheads="1"/>
          </p:cNvSpPr>
          <p:nvPr/>
        </p:nvSpPr>
        <p:spPr bwMode="auto">
          <a:xfrm>
            <a:off x="990600" y="1776413"/>
            <a:ext cx="1046163" cy="28416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11398" name="Rectangle 6"/>
          <p:cNvSpPr>
            <a:spLocks noChangeArrowheads="1"/>
          </p:cNvSpPr>
          <p:nvPr/>
        </p:nvSpPr>
        <p:spPr bwMode="auto">
          <a:xfrm>
            <a:off x="688975" y="39560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4267200"/>
            <a:ext cx="5030788" cy="1524000"/>
            <a:chOff x="1152" y="2688"/>
            <a:chExt cx="3169" cy="960"/>
          </a:xfrm>
        </p:grpSpPr>
        <p:sp>
          <p:nvSpPr>
            <p:cNvPr id="80905" name="AutoShape 8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释放动态对象时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0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398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Text Box 2"/>
          <p:cNvSpPr txBox="1">
            <a:spLocks noChangeArrowheads="1"/>
          </p:cNvSpPr>
          <p:nvPr/>
        </p:nvSpPr>
        <p:spPr bwMode="auto">
          <a:xfrm>
            <a:off x="1219200" y="2590800"/>
            <a:ext cx="6705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带参数的构造函数在建立对象时，以特定的数据初始化</a:t>
            </a: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对象的数据成员</a:t>
            </a:r>
          </a:p>
        </p:txBody>
      </p:sp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7620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带参数的构造函数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18" grpId="0" autoUpdateAnimBg="0"/>
      <p:bldP spid="12124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94500" y="1382713"/>
            <a:ext cx="1587500" cy="1589087"/>
            <a:chOff x="3556" y="1541"/>
            <a:chExt cx="1000" cy="1001"/>
          </a:xfrm>
        </p:grpSpPr>
        <p:grpSp>
          <p:nvGrpSpPr>
            <p:cNvPr id="10257" name="Group 3"/>
            <p:cNvGrpSpPr>
              <a:grpSpLocks/>
            </p:cNvGrpSpPr>
            <p:nvPr/>
          </p:nvGrpSpPr>
          <p:grpSpPr bwMode="auto">
            <a:xfrm>
              <a:off x="3556" y="1541"/>
              <a:ext cx="1000" cy="1001"/>
              <a:chOff x="3556" y="1541"/>
              <a:chExt cx="1000" cy="1001"/>
            </a:xfrm>
          </p:grpSpPr>
          <p:sp>
            <p:nvSpPr>
              <p:cNvPr id="10398" name="Freeform 4"/>
              <p:cNvSpPr>
                <a:spLocks/>
              </p:cNvSpPr>
              <p:nvPr/>
            </p:nvSpPr>
            <p:spPr bwMode="auto">
              <a:xfrm>
                <a:off x="3556" y="1541"/>
                <a:ext cx="324" cy="325"/>
              </a:xfrm>
              <a:custGeom>
                <a:avLst/>
                <a:gdLst>
                  <a:gd name="T0" fmla="*/ 555 w 648"/>
                  <a:gd name="T1" fmla="*/ 0 h 648"/>
                  <a:gd name="T2" fmla="*/ 648 w 648"/>
                  <a:gd name="T3" fmla="*/ 203 h 648"/>
                  <a:gd name="T4" fmla="*/ 203 w 648"/>
                  <a:gd name="T5" fmla="*/ 648 h 648"/>
                  <a:gd name="T6" fmla="*/ 0 w 648"/>
                  <a:gd name="T7" fmla="*/ 556 h 648"/>
                  <a:gd name="T8" fmla="*/ 555 w 648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48"/>
                  <a:gd name="T17" fmla="*/ 648 w 648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48">
                    <a:moveTo>
                      <a:pt x="555" y="0"/>
                    </a:moveTo>
                    <a:lnTo>
                      <a:pt x="648" y="203"/>
                    </a:lnTo>
                    <a:lnTo>
                      <a:pt x="203" y="648"/>
                    </a:lnTo>
                    <a:lnTo>
                      <a:pt x="0" y="556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9" name="Freeform 5"/>
              <p:cNvSpPr>
                <a:spLocks/>
              </p:cNvSpPr>
              <p:nvPr/>
            </p:nvSpPr>
            <p:spPr bwMode="auto">
              <a:xfrm>
                <a:off x="3834" y="1541"/>
                <a:ext cx="445" cy="102"/>
              </a:xfrm>
              <a:custGeom>
                <a:avLst/>
                <a:gdLst>
                  <a:gd name="T0" fmla="*/ 0 w 889"/>
                  <a:gd name="T1" fmla="*/ 0 h 203"/>
                  <a:gd name="T2" fmla="*/ 93 w 889"/>
                  <a:gd name="T3" fmla="*/ 203 h 203"/>
                  <a:gd name="T4" fmla="*/ 796 w 889"/>
                  <a:gd name="T5" fmla="*/ 203 h 203"/>
                  <a:gd name="T6" fmla="*/ 889 w 889"/>
                  <a:gd name="T7" fmla="*/ 0 h 203"/>
                  <a:gd name="T8" fmla="*/ 0 w 889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3"/>
                  <a:gd name="T17" fmla="*/ 889 w 889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3">
                    <a:moveTo>
                      <a:pt x="0" y="0"/>
                    </a:moveTo>
                    <a:lnTo>
                      <a:pt x="93" y="203"/>
                    </a:lnTo>
                    <a:lnTo>
                      <a:pt x="796" y="203"/>
                    </a:lnTo>
                    <a:lnTo>
                      <a:pt x="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0" name="Freeform 6"/>
              <p:cNvSpPr>
                <a:spLocks/>
              </p:cNvSpPr>
              <p:nvPr/>
            </p:nvSpPr>
            <p:spPr bwMode="auto">
              <a:xfrm>
                <a:off x="4232" y="1541"/>
                <a:ext cx="324" cy="325"/>
              </a:xfrm>
              <a:custGeom>
                <a:avLst/>
                <a:gdLst>
                  <a:gd name="T0" fmla="*/ 93 w 649"/>
                  <a:gd name="T1" fmla="*/ 0 h 648"/>
                  <a:gd name="T2" fmla="*/ 0 w 649"/>
                  <a:gd name="T3" fmla="*/ 203 h 648"/>
                  <a:gd name="T4" fmla="*/ 445 w 649"/>
                  <a:gd name="T5" fmla="*/ 648 h 648"/>
                  <a:gd name="T6" fmla="*/ 649 w 649"/>
                  <a:gd name="T7" fmla="*/ 556 h 648"/>
                  <a:gd name="T8" fmla="*/ 93 w 649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48"/>
                  <a:gd name="T17" fmla="*/ 649 w 649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48">
                    <a:moveTo>
                      <a:pt x="93" y="0"/>
                    </a:moveTo>
                    <a:lnTo>
                      <a:pt x="0" y="203"/>
                    </a:lnTo>
                    <a:lnTo>
                      <a:pt x="445" y="648"/>
                    </a:lnTo>
                    <a:lnTo>
                      <a:pt x="649" y="55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9F7F5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1" name="Freeform 7"/>
              <p:cNvSpPr>
                <a:spLocks/>
              </p:cNvSpPr>
              <p:nvPr/>
            </p:nvSpPr>
            <p:spPr bwMode="auto">
              <a:xfrm>
                <a:off x="3556" y="2217"/>
                <a:ext cx="324" cy="325"/>
              </a:xfrm>
              <a:custGeom>
                <a:avLst/>
                <a:gdLst>
                  <a:gd name="T0" fmla="*/ 555 w 648"/>
                  <a:gd name="T1" fmla="*/ 650 h 650"/>
                  <a:gd name="T2" fmla="*/ 648 w 648"/>
                  <a:gd name="T3" fmla="*/ 446 h 650"/>
                  <a:gd name="T4" fmla="*/ 203 w 648"/>
                  <a:gd name="T5" fmla="*/ 0 h 650"/>
                  <a:gd name="T6" fmla="*/ 0 w 648"/>
                  <a:gd name="T7" fmla="*/ 93 h 650"/>
                  <a:gd name="T8" fmla="*/ 555 w 648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50"/>
                  <a:gd name="T17" fmla="*/ 648 w 648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50">
                    <a:moveTo>
                      <a:pt x="555" y="650"/>
                    </a:moveTo>
                    <a:lnTo>
                      <a:pt x="648" y="446"/>
                    </a:lnTo>
                    <a:lnTo>
                      <a:pt x="203" y="0"/>
                    </a:lnTo>
                    <a:lnTo>
                      <a:pt x="0" y="93"/>
                    </a:lnTo>
                    <a:lnTo>
                      <a:pt x="555" y="65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2" name="Freeform 8"/>
              <p:cNvSpPr>
                <a:spLocks/>
              </p:cNvSpPr>
              <p:nvPr/>
            </p:nvSpPr>
            <p:spPr bwMode="auto">
              <a:xfrm>
                <a:off x="3834" y="2440"/>
                <a:ext cx="445" cy="102"/>
              </a:xfrm>
              <a:custGeom>
                <a:avLst/>
                <a:gdLst>
                  <a:gd name="T0" fmla="*/ 0 w 889"/>
                  <a:gd name="T1" fmla="*/ 204 h 204"/>
                  <a:gd name="T2" fmla="*/ 93 w 889"/>
                  <a:gd name="T3" fmla="*/ 0 h 204"/>
                  <a:gd name="T4" fmla="*/ 796 w 889"/>
                  <a:gd name="T5" fmla="*/ 0 h 204"/>
                  <a:gd name="T6" fmla="*/ 889 w 889"/>
                  <a:gd name="T7" fmla="*/ 204 h 204"/>
                  <a:gd name="T8" fmla="*/ 0 w 889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4"/>
                  <a:gd name="T17" fmla="*/ 889 w 889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4">
                    <a:moveTo>
                      <a:pt x="0" y="204"/>
                    </a:moveTo>
                    <a:lnTo>
                      <a:pt x="93" y="0"/>
                    </a:lnTo>
                    <a:lnTo>
                      <a:pt x="796" y="0"/>
                    </a:lnTo>
                    <a:lnTo>
                      <a:pt x="889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3" name="Freeform 9"/>
              <p:cNvSpPr>
                <a:spLocks/>
              </p:cNvSpPr>
              <p:nvPr/>
            </p:nvSpPr>
            <p:spPr bwMode="auto">
              <a:xfrm>
                <a:off x="4232" y="2217"/>
                <a:ext cx="324" cy="325"/>
              </a:xfrm>
              <a:custGeom>
                <a:avLst/>
                <a:gdLst>
                  <a:gd name="T0" fmla="*/ 93 w 649"/>
                  <a:gd name="T1" fmla="*/ 650 h 650"/>
                  <a:gd name="T2" fmla="*/ 0 w 649"/>
                  <a:gd name="T3" fmla="*/ 446 h 650"/>
                  <a:gd name="T4" fmla="*/ 445 w 649"/>
                  <a:gd name="T5" fmla="*/ 0 h 650"/>
                  <a:gd name="T6" fmla="*/ 649 w 649"/>
                  <a:gd name="T7" fmla="*/ 93 h 650"/>
                  <a:gd name="T8" fmla="*/ 93 w 649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50"/>
                  <a:gd name="T17" fmla="*/ 649 w 649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50">
                    <a:moveTo>
                      <a:pt x="93" y="650"/>
                    </a:moveTo>
                    <a:lnTo>
                      <a:pt x="0" y="446"/>
                    </a:lnTo>
                    <a:lnTo>
                      <a:pt x="445" y="0"/>
                    </a:lnTo>
                    <a:lnTo>
                      <a:pt x="649" y="93"/>
                    </a:lnTo>
                    <a:lnTo>
                      <a:pt x="93" y="65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4" name="Freeform 10"/>
              <p:cNvSpPr>
                <a:spLocks/>
              </p:cNvSpPr>
              <p:nvPr/>
            </p:nvSpPr>
            <p:spPr bwMode="auto">
              <a:xfrm>
                <a:off x="3556" y="1819"/>
                <a:ext cx="102" cy="444"/>
              </a:xfrm>
              <a:custGeom>
                <a:avLst/>
                <a:gdLst>
                  <a:gd name="T0" fmla="*/ 0 w 203"/>
                  <a:gd name="T1" fmla="*/ 0 h 888"/>
                  <a:gd name="T2" fmla="*/ 0 w 203"/>
                  <a:gd name="T3" fmla="*/ 888 h 888"/>
                  <a:gd name="T4" fmla="*/ 203 w 203"/>
                  <a:gd name="T5" fmla="*/ 795 h 888"/>
                  <a:gd name="T6" fmla="*/ 203 w 203"/>
                  <a:gd name="T7" fmla="*/ 92 h 888"/>
                  <a:gd name="T8" fmla="*/ 0 w 203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888"/>
                  <a:gd name="T17" fmla="*/ 203 w 203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888">
                    <a:moveTo>
                      <a:pt x="0" y="0"/>
                    </a:moveTo>
                    <a:lnTo>
                      <a:pt x="0" y="888"/>
                    </a:lnTo>
                    <a:lnTo>
                      <a:pt x="203" y="795"/>
                    </a:lnTo>
                    <a:lnTo>
                      <a:pt x="203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5" name="Freeform 11"/>
              <p:cNvSpPr>
                <a:spLocks/>
              </p:cNvSpPr>
              <p:nvPr/>
            </p:nvSpPr>
            <p:spPr bwMode="auto">
              <a:xfrm>
                <a:off x="4455" y="1819"/>
                <a:ext cx="101" cy="444"/>
              </a:xfrm>
              <a:custGeom>
                <a:avLst/>
                <a:gdLst>
                  <a:gd name="T0" fmla="*/ 204 w 204"/>
                  <a:gd name="T1" fmla="*/ 0 h 888"/>
                  <a:gd name="T2" fmla="*/ 204 w 204"/>
                  <a:gd name="T3" fmla="*/ 888 h 888"/>
                  <a:gd name="T4" fmla="*/ 0 w 204"/>
                  <a:gd name="T5" fmla="*/ 795 h 888"/>
                  <a:gd name="T6" fmla="*/ 0 w 204"/>
                  <a:gd name="T7" fmla="*/ 92 h 888"/>
                  <a:gd name="T8" fmla="*/ 204 w 204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888"/>
                  <a:gd name="T17" fmla="*/ 204 w 204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888">
                    <a:moveTo>
                      <a:pt x="204" y="0"/>
                    </a:moveTo>
                    <a:lnTo>
                      <a:pt x="204" y="888"/>
                    </a:lnTo>
                    <a:lnTo>
                      <a:pt x="0" y="795"/>
                    </a:lnTo>
                    <a:lnTo>
                      <a:pt x="0" y="9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58" name="Group 12"/>
            <p:cNvGrpSpPr>
              <a:grpSpLocks/>
            </p:cNvGrpSpPr>
            <p:nvPr/>
          </p:nvGrpSpPr>
          <p:grpSpPr bwMode="auto">
            <a:xfrm>
              <a:off x="3656" y="1641"/>
              <a:ext cx="801" cy="801"/>
              <a:chOff x="3656" y="1641"/>
              <a:chExt cx="801" cy="801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656" y="1641"/>
                <a:ext cx="801" cy="801"/>
                <a:chOff x="3656" y="1641"/>
                <a:chExt cx="801" cy="801"/>
              </a:xfrm>
            </p:grpSpPr>
            <p:sp>
              <p:nvSpPr>
                <p:cNvPr id="10363" name="Freeform 14"/>
                <p:cNvSpPr>
                  <a:spLocks/>
                </p:cNvSpPr>
                <p:nvPr/>
              </p:nvSpPr>
              <p:spPr bwMode="auto">
                <a:xfrm>
                  <a:off x="3656" y="1641"/>
                  <a:ext cx="801" cy="801"/>
                </a:xfrm>
                <a:custGeom>
                  <a:avLst/>
                  <a:gdLst>
                    <a:gd name="T0" fmla="*/ 446 w 1603"/>
                    <a:gd name="T1" fmla="*/ 0 h 1603"/>
                    <a:gd name="T2" fmla="*/ 1157 w 1603"/>
                    <a:gd name="T3" fmla="*/ 0 h 1603"/>
                    <a:gd name="T4" fmla="*/ 1603 w 1603"/>
                    <a:gd name="T5" fmla="*/ 445 h 1603"/>
                    <a:gd name="T6" fmla="*/ 1603 w 1603"/>
                    <a:gd name="T7" fmla="*/ 1156 h 1603"/>
                    <a:gd name="T8" fmla="*/ 1157 w 1603"/>
                    <a:gd name="T9" fmla="*/ 1603 h 1603"/>
                    <a:gd name="T10" fmla="*/ 446 w 1603"/>
                    <a:gd name="T11" fmla="*/ 1603 h 1603"/>
                    <a:gd name="T12" fmla="*/ 0 w 1603"/>
                    <a:gd name="T13" fmla="*/ 1156 h 1603"/>
                    <a:gd name="T14" fmla="*/ 0 w 1603"/>
                    <a:gd name="T15" fmla="*/ 445 h 1603"/>
                    <a:gd name="T16" fmla="*/ 446 w 1603"/>
                    <a:gd name="T17" fmla="*/ 0 h 16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3"/>
                    <a:gd name="T28" fmla="*/ 0 h 1603"/>
                    <a:gd name="T29" fmla="*/ 1603 w 1603"/>
                    <a:gd name="T30" fmla="*/ 1603 h 16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3" h="1603">
                      <a:moveTo>
                        <a:pt x="446" y="0"/>
                      </a:moveTo>
                      <a:lnTo>
                        <a:pt x="1157" y="0"/>
                      </a:lnTo>
                      <a:lnTo>
                        <a:pt x="1603" y="445"/>
                      </a:lnTo>
                      <a:lnTo>
                        <a:pt x="1603" y="1156"/>
                      </a:lnTo>
                      <a:lnTo>
                        <a:pt x="1157" y="1603"/>
                      </a:lnTo>
                      <a:lnTo>
                        <a:pt x="446" y="1603"/>
                      </a:lnTo>
                      <a:lnTo>
                        <a:pt x="0" y="1156"/>
                      </a:lnTo>
                      <a:lnTo>
                        <a:pt x="0" y="445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4" name="Freeform 15"/>
                <p:cNvSpPr>
                  <a:spLocks/>
                </p:cNvSpPr>
                <p:nvPr/>
              </p:nvSpPr>
              <p:spPr bwMode="auto">
                <a:xfrm>
                  <a:off x="3671" y="1656"/>
                  <a:ext cx="771" cy="771"/>
                </a:xfrm>
                <a:custGeom>
                  <a:avLst/>
                  <a:gdLst>
                    <a:gd name="T0" fmla="*/ 429 w 1542"/>
                    <a:gd name="T1" fmla="*/ 0 h 1542"/>
                    <a:gd name="T2" fmla="*/ 1113 w 1542"/>
                    <a:gd name="T3" fmla="*/ 0 h 1542"/>
                    <a:gd name="T4" fmla="*/ 1542 w 1542"/>
                    <a:gd name="T5" fmla="*/ 429 h 1542"/>
                    <a:gd name="T6" fmla="*/ 1542 w 1542"/>
                    <a:gd name="T7" fmla="*/ 1114 h 1542"/>
                    <a:gd name="T8" fmla="*/ 1113 w 1542"/>
                    <a:gd name="T9" fmla="*/ 1542 h 1542"/>
                    <a:gd name="T10" fmla="*/ 429 w 1542"/>
                    <a:gd name="T11" fmla="*/ 1542 h 1542"/>
                    <a:gd name="T12" fmla="*/ 0 w 1542"/>
                    <a:gd name="T13" fmla="*/ 1114 h 1542"/>
                    <a:gd name="T14" fmla="*/ 0 w 1542"/>
                    <a:gd name="T15" fmla="*/ 429 h 1542"/>
                    <a:gd name="T16" fmla="*/ 429 w 1542"/>
                    <a:gd name="T17" fmla="*/ 0 h 15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42"/>
                    <a:gd name="T28" fmla="*/ 0 h 1542"/>
                    <a:gd name="T29" fmla="*/ 1542 w 1542"/>
                    <a:gd name="T30" fmla="*/ 1542 h 15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42" h="1542">
                      <a:moveTo>
                        <a:pt x="429" y="0"/>
                      </a:moveTo>
                      <a:lnTo>
                        <a:pt x="1113" y="0"/>
                      </a:lnTo>
                      <a:lnTo>
                        <a:pt x="1542" y="429"/>
                      </a:lnTo>
                      <a:lnTo>
                        <a:pt x="1542" y="1114"/>
                      </a:lnTo>
                      <a:lnTo>
                        <a:pt x="1113" y="1542"/>
                      </a:lnTo>
                      <a:lnTo>
                        <a:pt x="429" y="1542"/>
                      </a:lnTo>
                      <a:lnTo>
                        <a:pt x="0" y="1114"/>
                      </a:lnTo>
                      <a:lnTo>
                        <a:pt x="0" y="429"/>
                      </a:lnTo>
                      <a:lnTo>
                        <a:pt x="429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5" name="Freeform 16"/>
                <p:cNvSpPr>
                  <a:spLocks/>
                </p:cNvSpPr>
                <p:nvPr/>
              </p:nvSpPr>
              <p:spPr bwMode="auto">
                <a:xfrm>
                  <a:off x="3687" y="1672"/>
                  <a:ext cx="739" cy="739"/>
                </a:xfrm>
                <a:custGeom>
                  <a:avLst/>
                  <a:gdLst>
                    <a:gd name="T0" fmla="*/ 410 w 1478"/>
                    <a:gd name="T1" fmla="*/ 0 h 1479"/>
                    <a:gd name="T2" fmla="*/ 1067 w 1478"/>
                    <a:gd name="T3" fmla="*/ 0 h 1479"/>
                    <a:gd name="T4" fmla="*/ 1478 w 1478"/>
                    <a:gd name="T5" fmla="*/ 411 h 1479"/>
                    <a:gd name="T6" fmla="*/ 1478 w 1478"/>
                    <a:gd name="T7" fmla="*/ 1068 h 1479"/>
                    <a:gd name="T8" fmla="*/ 1067 w 1478"/>
                    <a:gd name="T9" fmla="*/ 1479 h 1479"/>
                    <a:gd name="T10" fmla="*/ 410 w 1478"/>
                    <a:gd name="T11" fmla="*/ 1479 h 1479"/>
                    <a:gd name="T12" fmla="*/ 0 w 1478"/>
                    <a:gd name="T13" fmla="*/ 1068 h 1479"/>
                    <a:gd name="T14" fmla="*/ 0 w 1478"/>
                    <a:gd name="T15" fmla="*/ 411 h 1479"/>
                    <a:gd name="T16" fmla="*/ 410 w 1478"/>
                    <a:gd name="T17" fmla="*/ 0 h 14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78"/>
                    <a:gd name="T28" fmla="*/ 0 h 1479"/>
                    <a:gd name="T29" fmla="*/ 1478 w 1478"/>
                    <a:gd name="T30" fmla="*/ 1479 h 14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78" h="1479">
                      <a:moveTo>
                        <a:pt x="410" y="0"/>
                      </a:moveTo>
                      <a:lnTo>
                        <a:pt x="1067" y="0"/>
                      </a:lnTo>
                      <a:lnTo>
                        <a:pt x="1478" y="411"/>
                      </a:lnTo>
                      <a:lnTo>
                        <a:pt x="1478" y="1068"/>
                      </a:lnTo>
                      <a:lnTo>
                        <a:pt x="1067" y="1479"/>
                      </a:lnTo>
                      <a:lnTo>
                        <a:pt x="410" y="1479"/>
                      </a:lnTo>
                      <a:lnTo>
                        <a:pt x="0" y="1068"/>
                      </a:lnTo>
                      <a:lnTo>
                        <a:pt x="0" y="411"/>
                      </a:lnTo>
                      <a:lnTo>
                        <a:pt x="410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66" name="Group 17"/>
                <p:cNvGrpSpPr>
                  <a:grpSpLocks/>
                </p:cNvGrpSpPr>
                <p:nvPr/>
              </p:nvGrpSpPr>
              <p:grpSpPr bwMode="auto">
                <a:xfrm>
                  <a:off x="3835" y="1813"/>
                  <a:ext cx="443" cy="450"/>
                  <a:chOff x="3835" y="1813"/>
                  <a:chExt cx="443" cy="450"/>
                </a:xfrm>
              </p:grpSpPr>
              <p:sp>
                <p:nvSpPr>
                  <p:cNvPr id="10367" name="Freeform 18"/>
                  <p:cNvSpPr>
                    <a:spLocks/>
                  </p:cNvSpPr>
                  <p:nvPr/>
                </p:nvSpPr>
                <p:spPr bwMode="auto">
                  <a:xfrm>
                    <a:off x="3835" y="1820"/>
                    <a:ext cx="443" cy="443"/>
                  </a:xfrm>
                  <a:custGeom>
                    <a:avLst/>
                    <a:gdLst>
                      <a:gd name="T0" fmla="*/ 246 w 886"/>
                      <a:gd name="T1" fmla="*/ 0 h 886"/>
                      <a:gd name="T2" fmla="*/ 640 w 886"/>
                      <a:gd name="T3" fmla="*/ 0 h 886"/>
                      <a:gd name="T4" fmla="*/ 886 w 886"/>
                      <a:gd name="T5" fmla="*/ 246 h 886"/>
                      <a:gd name="T6" fmla="*/ 886 w 886"/>
                      <a:gd name="T7" fmla="*/ 640 h 886"/>
                      <a:gd name="T8" fmla="*/ 640 w 886"/>
                      <a:gd name="T9" fmla="*/ 886 h 886"/>
                      <a:gd name="T10" fmla="*/ 246 w 886"/>
                      <a:gd name="T11" fmla="*/ 886 h 886"/>
                      <a:gd name="T12" fmla="*/ 0 w 886"/>
                      <a:gd name="T13" fmla="*/ 640 h 886"/>
                      <a:gd name="T14" fmla="*/ 0 w 886"/>
                      <a:gd name="T15" fmla="*/ 246 h 886"/>
                      <a:gd name="T16" fmla="*/ 246 w 886"/>
                      <a:gd name="T17" fmla="*/ 0 h 88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6"/>
                      <a:gd name="T28" fmla="*/ 0 h 886"/>
                      <a:gd name="T29" fmla="*/ 886 w 886"/>
                      <a:gd name="T30" fmla="*/ 886 h 88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6" h="886">
                        <a:moveTo>
                          <a:pt x="246" y="0"/>
                        </a:moveTo>
                        <a:lnTo>
                          <a:pt x="640" y="0"/>
                        </a:lnTo>
                        <a:lnTo>
                          <a:pt x="886" y="246"/>
                        </a:lnTo>
                        <a:lnTo>
                          <a:pt x="886" y="640"/>
                        </a:lnTo>
                        <a:lnTo>
                          <a:pt x="640" y="886"/>
                        </a:lnTo>
                        <a:lnTo>
                          <a:pt x="246" y="886"/>
                        </a:lnTo>
                        <a:lnTo>
                          <a:pt x="0" y="640"/>
                        </a:lnTo>
                        <a:lnTo>
                          <a:pt x="0" y="246"/>
                        </a:lnTo>
                        <a:lnTo>
                          <a:pt x="24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019"/>
                    <a:ext cx="47" cy="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69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857" y="1819"/>
                    <a:ext cx="251" cy="347"/>
                    <a:chOff x="3857" y="1819"/>
                    <a:chExt cx="251" cy="347"/>
                  </a:xfrm>
                </p:grpSpPr>
                <p:grpSp>
                  <p:nvGrpSpPr>
                    <p:cNvPr id="1038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5" y="2047"/>
                      <a:ext cx="141" cy="119"/>
                      <a:chOff x="3915" y="2047"/>
                      <a:chExt cx="141" cy="119"/>
                    </a:xfrm>
                  </p:grpSpPr>
                  <p:grpSp>
                    <p:nvGrpSpPr>
                      <p:cNvPr id="10394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5" y="2124"/>
                        <a:ext cx="48" cy="42"/>
                        <a:chOff x="3915" y="2124"/>
                        <a:chExt cx="48" cy="42"/>
                      </a:xfrm>
                    </p:grpSpPr>
                    <p:sp>
                      <p:nvSpPr>
                        <p:cNvPr id="10396" name="Oval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9" y="212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97" name="Freeform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5" y="2129"/>
                          <a:ext cx="42" cy="37"/>
                        </a:xfrm>
                        <a:custGeom>
                          <a:avLst/>
                          <a:gdLst>
                            <a:gd name="T0" fmla="*/ 52 w 83"/>
                            <a:gd name="T1" fmla="*/ 0 h 74"/>
                            <a:gd name="T2" fmla="*/ 0 w 83"/>
                            <a:gd name="T3" fmla="*/ 65 h 74"/>
                            <a:gd name="T4" fmla="*/ 9 w 83"/>
                            <a:gd name="T5" fmla="*/ 74 h 74"/>
                            <a:gd name="T6" fmla="*/ 83 w 83"/>
                            <a:gd name="T7" fmla="*/ 36 h 74"/>
                            <a:gd name="T8" fmla="*/ 52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2" y="0"/>
                              </a:moveTo>
                              <a:lnTo>
                                <a:pt x="0" y="65"/>
                              </a:lnTo>
                              <a:lnTo>
                                <a:pt x="9" y="74"/>
                              </a:lnTo>
                              <a:lnTo>
                                <a:pt x="83" y="36"/>
                              </a:lnTo>
                              <a:lnTo>
                                <a:pt x="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95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6" y="2047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5 h 173"/>
                          <a:gd name="T2" fmla="*/ 192 w 200"/>
                          <a:gd name="T3" fmla="*/ 0 h 173"/>
                          <a:gd name="T4" fmla="*/ 200 w 200"/>
                          <a:gd name="T5" fmla="*/ 8 h 173"/>
                          <a:gd name="T6" fmla="*/ 7 w 200"/>
                          <a:gd name="T7" fmla="*/ 173 h 173"/>
                          <a:gd name="T8" fmla="*/ 0 w 200"/>
                          <a:gd name="T9" fmla="*/ 165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3"/>
                          <a:gd name="T17" fmla="*/ 200 w 200"/>
                          <a:gd name="T18" fmla="*/ 173 h 1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3">
                            <a:moveTo>
                              <a:pt x="0" y="165"/>
                            </a:moveTo>
                            <a:lnTo>
                              <a:pt x="192" y="0"/>
                            </a:lnTo>
                            <a:lnTo>
                              <a:pt x="200" y="8"/>
                            </a:lnTo>
                            <a:lnTo>
                              <a:pt x="7" y="173"/>
                            </a:lnTo>
                            <a:lnTo>
                              <a:pt x="0" y="165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86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7" y="1871"/>
                      <a:ext cx="202" cy="176"/>
                      <a:chOff x="3857" y="1871"/>
                      <a:chExt cx="202" cy="176"/>
                    </a:xfrm>
                  </p:grpSpPr>
                  <p:grpSp>
                    <p:nvGrpSpPr>
                      <p:cNvPr id="10390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7" y="1871"/>
                        <a:ext cx="51" cy="47"/>
                        <a:chOff x="3857" y="1871"/>
                        <a:chExt cx="51" cy="47"/>
                      </a:xfrm>
                    </p:grpSpPr>
                    <p:sp>
                      <p:nvSpPr>
                        <p:cNvPr id="10392" name="Oval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4" y="189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93" name="Freeform 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7" y="1871"/>
                          <a:ext cx="45" cy="44"/>
                        </a:xfrm>
                        <a:custGeom>
                          <a:avLst/>
                          <a:gdLst>
                            <a:gd name="T0" fmla="*/ 60 w 92"/>
                            <a:gd name="T1" fmla="*/ 87 h 87"/>
                            <a:gd name="T2" fmla="*/ 0 w 92"/>
                            <a:gd name="T3" fmla="*/ 0 h 87"/>
                            <a:gd name="T4" fmla="*/ 92 w 92"/>
                            <a:gd name="T5" fmla="*/ 50 h 87"/>
                            <a:gd name="T6" fmla="*/ 60 w 92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2"/>
                            <a:gd name="T13" fmla="*/ 0 h 87"/>
                            <a:gd name="T14" fmla="*/ 92 w 92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2" h="87">
                              <a:moveTo>
                                <a:pt x="60" y="87"/>
                              </a:moveTo>
                              <a:lnTo>
                                <a:pt x="0" y="0"/>
                              </a:lnTo>
                              <a:lnTo>
                                <a:pt x="92" y="50"/>
                              </a:lnTo>
                              <a:lnTo>
                                <a:pt x="60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91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0" y="1910"/>
                        <a:ext cx="159" cy="137"/>
                      </a:xfrm>
                      <a:custGeom>
                        <a:avLst/>
                        <a:gdLst>
                          <a:gd name="T0" fmla="*/ 0 w 317"/>
                          <a:gd name="T1" fmla="*/ 8 h 273"/>
                          <a:gd name="T2" fmla="*/ 312 w 317"/>
                          <a:gd name="T3" fmla="*/ 273 h 273"/>
                          <a:gd name="T4" fmla="*/ 317 w 317"/>
                          <a:gd name="T5" fmla="*/ 264 h 273"/>
                          <a:gd name="T6" fmla="*/ 9 w 317"/>
                          <a:gd name="T7" fmla="*/ 0 h 273"/>
                          <a:gd name="T8" fmla="*/ 0 w 317"/>
                          <a:gd name="T9" fmla="*/ 8 h 2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3"/>
                          <a:gd name="T17" fmla="*/ 317 w 317"/>
                          <a:gd name="T18" fmla="*/ 273 h 2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3">
                            <a:moveTo>
                              <a:pt x="0" y="8"/>
                            </a:moveTo>
                            <a:lnTo>
                              <a:pt x="312" y="273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87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9" y="1819"/>
                      <a:ext cx="79" cy="345"/>
                      <a:chOff x="4029" y="1819"/>
                      <a:chExt cx="79" cy="345"/>
                    </a:xfrm>
                  </p:grpSpPr>
                  <p:sp>
                    <p:nvSpPr>
                      <p:cNvPr id="10388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9" y="2112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30 h 104"/>
                          <a:gd name="T4" fmla="*/ 0 w 32"/>
                          <a:gd name="T5" fmla="*/ 101 h 104"/>
                          <a:gd name="T6" fmla="*/ 16 w 32"/>
                          <a:gd name="T7" fmla="*/ 104 h 104"/>
                          <a:gd name="T8" fmla="*/ 32 w 32"/>
                          <a:gd name="T9" fmla="*/ 33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30"/>
                            </a:lnTo>
                            <a:lnTo>
                              <a:pt x="0" y="101"/>
                            </a:lnTo>
                            <a:lnTo>
                              <a:pt x="16" y="104"/>
                            </a:lnTo>
                            <a:lnTo>
                              <a:pt x="32" y="33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89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2" y="1819"/>
                        <a:ext cx="66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9F9F9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37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855" y="1813"/>
                    <a:ext cx="252" cy="347"/>
                    <a:chOff x="3855" y="1813"/>
                    <a:chExt cx="252" cy="347"/>
                  </a:xfrm>
                </p:grpSpPr>
                <p:grpSp>
                  <p:nvGrpSpPr>
                    <p:cNvPr id="10372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3" y="2041"/>
                      <a:ext cx="141" cy="119"/>
                      <a:chOff x="3913" y="2041"/>
                      <a:chExt cx="141" cy="119"/>
                    </a:xfrm>
                  </p:grpSpPr>
                  <p:grpSp>
                    <p:nvGrpSpPr>
                      <p:cNvPr id="10381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3" y="2119"/>
                        <a:ext cx="48" cy="41"/>
                        <a:chOff x="3913" y="2119"/>
                        <a:chExt cx="48" cy="41"/>
                      </a:xfrm>
                    </p:grpSpPr>
                    <p:sp>
                      <p:nvSpPr>
                        <p:cNvPr id="10383" name="Oval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7" y="2119"/>
                          <a:ext cx="24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84" name="Freeform 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3" y="2123"/>
                          <a:ext cx="42" cy="37"/>
                        </a:xfrm>
                        <a:custGeom>
                          <a:avLst/>
                          <a:gdLst>
                            <a:gd name="T0" fmla="*/ 53 w 83"/>
                            <a:gd name="T1" fmla="*/ 0 h 74"/>
                            <a:gd name="T2" fmla="*/ 0 w 83"/>
                            <a:gd name="T3" fmla="*/ 66 h 74"/>
                            <a:gd name="T4" fmla="*/ 8 w 83"/>
                            <a:gd name="T5" fmla="*/ 74 h 74"/>
                            <a:gd name="T6" fmla="*/ 83 w 83"/>
                            <a:gd name="T7" fmla="*/ 35 h 74"/>
                            <a:gd name="T8" fmla="*/ 53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3" y="0"/>
                              </a:moveTo>
                              <a:lnTo>
                                <a:pt x="0" y="66"/>
                              </a:lnTo>
                              <a:lnTo>
                                <a:pt x="8" y="74"/>
                              </a:lnTo>
                              <a:lnTo>
                                <a:pt x="83" y="35"/>
                              </a:lnTo>
                              <a:lnTo>
                                <a:pt x="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82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4" y="2041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4 h 172"/>
                          <a:gd name="T2" fmla="*/ 191 w 200"/>
                          <a:gd name="T3" fmla="*/ 0 h 172"/>
                          <a:gd name="T4" fmla="*/ 200 w 200"/>
                          <a:gd name="T5" fmla="*/ 6 h 172"/>
                          <a:gd name="T6" fmla="*/ 7 w 200"/>
                          <a:gd name="T7" fmla="*/ 172 h 172"/>
                          <a:gd name="T8" fmla="*/ 0 w 200"/>
                          <a:gd name="T9" fmla="*/ 164 h 17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2"/>
                          <a:gd name="T17" fmla="*/ 200 w 200"/>
                          <a:gd name="T18" fmla="*/ 172 h 17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2">
                            <a:moveTo>
                              <a:pt x="0" y="164"/>
                            </a:moveTo>
                            <a:lnTo>
                              <a:pt x="191" y="0"/>
                            </a:lnTo>
                            <a:lnTo>
                              <a:pt x="200" y="6"/>
                            </a:lnTo>
                            <a:lnTo>
                              <a:pt x="7" y="172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73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5" y="1865"/>
                      <a:ext cx="202" cy="176"/>
                      <a:chOff x="3855" y="1865"/>
                      <a:chExt cx="202" cy="176"/>
                    </a:xfrm>
                  </p:grpSpPr>
                  <p:grpSp>
                    <p:nvGrpSpPr>
                      <p:cNvPr id="1037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5" y="1865"/>
                        <a:ext cx="51" cy="47"/>
                        <a:chOff x="3855" y="1865"/>
                        <a:chExt cx="51" cy="47"/>
                      </a:xfrm>
                    </p:grpSpPr>
                    <p:sp>
                      <p:nvSpPr>
                        <p:cNvPr id="10379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3" y="1889"/>
                          <a:ext cx="23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80" name="Freeform 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5" y="1865"/>
                          <a:ext cx="46" cy="43"/>
                        </a:xfrm>
                        <a:custGeom>
                          <a:avLst/>
                          <a:gdLst>
                            <a:gd name="T0" fmla="*/ 59 w 91"/>
                            <a:gd name="T1" fmla="*/ 87 h 87"/>
                            <a:gd name="T2" fmla="*/ 0 w 91"/>
                            <a:gd name="T3" fmla="*/ 0 h 87"/>
                            <a:gd name="T4" fmla="*/ 91 w 91"/>
                            <a:gd name="T5" fmla="*/ 51 h 87"/>
                            <a:gd name="T6" fmla="*/ 59 w 91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1"/>
                            <a:gd name="T13" fmla="*/ 0 h 87"/>
                            <a:gd name="T14" fmla="*/ 91 w 91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1" h="87">
                              <a:moveTo>
                                <a:pt x="59" y="87"/>
                              </a:moveTo>
                              <a:lnTo>
                                <a:pt x="0" y="0"/>
                              </a:lnTo>
                              <a:lnTo>
                                <a:pt x="91" y="51"/>
                              </a:lnTo>
                              <a:lnTo>
                                <a:pt x="59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78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9" y="1904"/>
                        <a:ext cx="158" cy="137"/>
                      </a:xfrm>
                      <a:custGeom>
                        <a:avLst/>
                        <a:gdLst>
                          <a:gd name="T0" fmla="*/ 0 w 317"/>
                          <a:gd name="T1" fmla="*/ 8 h 275"/>
                          <a:gd name="T2" fmla="*/ 312 w 317"/>
                          <a:gd name="T3" fmla="*/ 275 h 275"/>
                          <a:gd name="T4" fmla="*/ 317 w 317"/>
                          <a:gd name="T5" fmla="*/ 264 h 275"/>
                          <a:gd name="T6" fmla="*/ 9 w 317"/>
                          <a:gd name="T7" fmla="*/ 0 h 275"/>
                          <a:gd name="T8" fmla="*/ 0 w 317"/>
                          <a:gd name="T9" fmla="*/ 8 h 2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5"/>
                          <a:gd name="T17" fmla="*/ 317 w 317"/>
                          <a:gd name="T18" fmla="*/ 275 h 27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5">
                            <a:moveTo>
                              <a:pt x="0" y="8"/>
                            </a:moveTo>
                            <a:lnTo>
                              <a:pt x="312" y="275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74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813"/>
                      <a:ext cx="80" cy="345"/>
                      <a:chOff x="4027" y="1813"/>
                      <a:chExt cx="80" cy="345"/>
                    </a:xfrm>
                  </p:grpSpPr>
                  <p:sp>
                    <p:nvSpPr>
                      <p:cNvPr id="10375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" y="2106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29 h 104"/>
                          <a:gd name="T4" fmla="*/ 0 w 32"/>
                          <a:gd name="T5" fmla="*/ 100 h 104"/>
                          <a:gd name="T6" fmla="*/ 16 w 32"/>
                          <a:gd name="T7" fmla="*/ 104 h 104"/>
                          <a:gd name="T8" fmla="*/ 32 w 32"/>
                          <a:gd name="T9" fmla="*/ 34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29"/>
                            </a:lnTo>
                            <a:lnTo>
                              <a:pt x="0" y="100"/>
                            </a:lnTo>
                            <a:lnTo>
                              <a:pt x="16" y="104"/>
                            </a:lnTo>
                            <a:lnTo>
                              <a:pt x="32" y="34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76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0" y="1813"/>
                        <a:ext cx="67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37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2025"/>
                    <a:ext cx="34" cy="3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60" name="Group 49"/>
              <p:cNvGrpSpPr>
                <a:grpSpLocks/>
              </p:cNvGrpSpPr>
              <p:nvPr/>
            </p:nvGrpSpPr>
            <p:grpSpPr bwMode="auto">
              <a:xfrm>
                <a:off x="4223" y="1771"/>
                <a:ext cx="46" cy="69"/>
                <a:chOff x="4223" y="1771"/>
                <a:chExt cx="46" cy="69"/>
              </a:xfrm>
            </p:grpSpPr>
            <p:sp>
              <p:nvSpPr>
                <p:cNvPr id="10361" name="Oval 50"/>
                <p:cNvSpPr>
                  <a:spLocks noChangeArrowheads="1"/>
                </p:cNvSpPr>
                <p:nvPr/>
              </p:nvSpPr>
              <p:spPr bwMode="auto">
                <a:xfrm>
                  <a:off x="4227" y="1771"/>
                  <a:ext cx="42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2" name="Oval 51"/>
                <p:cNvSpPr>
                  <a:spLocks noChangeArrowheads="1"/>
                </p:cNvSpPr>
                <p:nvPr/>
              </p:nvSpPr>
              <p:spPr bwMode="auto">
                <a:xfrm>
                  <a:off x="4223" y="1811"/>
                  <a:ext cx="25" cy="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1" name="Group 52"/>
              <p:cNvGrpSpPr>
                <a:grpSpLocks/>
              </p:cNvGrpSpPr>
              <p:nvPr/>
            </p:nvGrpSpPr>
            <p:grpSpPr bwMode="auto">
              <a:xfrm>
                <a:off x="3712" y="1699"/>
                <a:ext cx="689" cy="689"/>
                <a:chOff x="3712" y="1699"/>
                <a:chExt cx="689" cy="689"/>
              </a:xfrm>
            </p:grpSpPr>
            <p:grpSp>
              <p:nvGrpSpPr>
                <p:cNvPr id="10262" name="Group 53"/>
                <p:cNvGrpSpPr>
                  <a:grpSpLocks/>
                </p:cNvGrpSpPr>
                <p:nvPr/>
              </p:nvGrpSpPr>
              <p:grpSpPr bwMode="auto">
                <a:xfrm>
                  <a:off x="4015" y="1699"/>
                  <a:ext cx="83" cy="90"/>
                  <a:chOff x="4015" y="1699"/>
                  <a:chExt cx="83" cy="90"/>
                </a:xfrm>
              </p:grpSpPr>
              <p:sp>
                <p:nvSpPr>
                  <p:cNvPr id="1035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699"/>
                    <a:ext cx="13" cy="9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5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41" y="1699"/>
                    <a:ext cx="49" cy="90"/>
                    <a:chOff x="4041" y="1699"/>
                    <a:chExt cx="49" cy="90"/>
                  </a:xfrm>
                </p:grpSpPr>
                <p:sp>
                  <p:nvSpPr>
                    <p:cNvPr id="10359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4041" y="1701"/>
                      <a:ext cx="49" cy="88"/>
                    </a:xfrm>
                    <a:custGeom>
                      <a:avLst/>
                      <a:gdLst>
                        <a:gd name="T0" fmla="*/ 0 w 98"/>
                        <a:gd name="T1" fmla="*/ 0 h 177"/>
                        <a:gd name="T2" fmla="*/ 25 w 98"/>
                        <a:gd name="T3" fmla="*/ 0 h 177"/>
                        <a:gd name="T4" fmla="*/ 98 w 98"/>
                        <a:gd name="T5" fmla="*/ 177 h 177"/>
                        <a:gd name="T6" fmla="*/ 74 w 98"/>
                        <a:gd name="T7" fmla="*/ 177 h 177"/>
                        <a:gd name="T8" fmla="*/ 0 w 98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177"/>
                        <a:gd name="T17" fmla="*/ 98 w 98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177">
                          <a:moveTo>
                            <a:pt x="0" y="0"/>
                          </a:moveTo>
                          <a:lnTo>
                            <a:pt x="25" y="0"/>
                          </a:lnTo>
                          <a:lnTo>
                            <a:pt x="98" y="177"/>
                          </a:lnTo>
                          <a:lnTo>
                            <a:pt x="74" y="1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0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1" y="1699"/>
                      <a:ext cx="47" cy="8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699"/>
                    <a:ext cx="4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788"/>
                    <a:ext cx="4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078" y="169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074" y="1788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3" name="Group 62"/>
                <p:cNvGrpSpPr>
                  <a:grpSpLocks/>
                </p:cNvGrpSpPr>
                <p:nvPr/>
              </p:nvGrpSpPr>
              <p:grpSpPr bwMode="auto">
                <a:xfrm>
                  <a:off x="3854" y="2235"/>
                  <a:ext cx="99" cy="153"/>
                  <a:chOff x="3854" y="2235"/>
                  <a:chExt cx="99" cy="153"/>
                </a:xfrm>
              </p:grpSpPr>
              <p:sp>
                <p:nvSpPr>
                  <p:cNvPr id="1034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2328"/>
                    <a:ext cx="33" cy="3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4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858" y="2235"/>
                    <a:ext cx="95" cy="153"/>
                    <a:chOff x="3858" y="2235"/>
                    <a:chExt cx="95" cy="153"/>
                  </a:xfrm>
                </p:grpSpPr>
                <p:grpSp>
                  <p:nvGrpSpPr>
                    <p:cNvPr id="10342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4" y="2279"/>
                      <a:ext cx="69" cy="109"/>
                      <a:chOff x="3884" y="2279"/>
                      <a:chExt cx="69" cy="109"/>
                    </a:xfrm>
                  </p:grpSpPr>
                  <p:sp>
                    <p:nvSpPr>
                      <p:cNvPr id="1034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2371"/>
                        <a:ext cx="16" cy="1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349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4" y="2279"/>
                        <a:ext cx="69" cy="106"/>
                        <a:chOff x="3884" y="2279"/>
                        <a:chExt cx="69" cy="106"/>
                      </a:xfrm>
                    </p:grpSpPr>
                    <p:sp>
                      <p:nvSpPr>
                        <p:cNvPr id="10350" name="Freeform 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02" y="2284"/>
                          <a:ext cx="48" cy="101"/>
                        </a:xfrm>
                        <a:custGeom>
                          <a:avLst/>
                          <a:gdLst>
                            <a:gd name="T0" fmla="*/ 95 w 95"/>
                            <a:gd name="T1" fmla="*/ 18 h 203"/>
                            <a:gd name="T2" fmla="*/ 17 w 95"/>
                            <a:gd name="T3" fmla="*/ 203 h 203"/>
                            <a:gd name="T4" fmla="*/ 0 w 95"/>
                            <a:gd name="T5" fmla="*/ 185 h 203"/>
                            <a:gd name="T6" fmla="*/ 77 w 95"/>
                            <a:gd name="T7" fmla="*/ 0 h 203"/>
                            <a:gd name="T8" fmla="*/ 95 w 95"/>
                            <a:gd name="T9" fmla="*/ 18 h 20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5"/>
                            <a:gd name="T16" fmla="*/ 0 h 203"/>
                            <a:gd name="T17" fmla="*/ 95 w 95"/>
                            <a:gd name="T18" fmla="*/ 203 h 20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5" h="203">
                              <a:moveTo>
                                <a:pt x="95" y="18"/>
                              </a:moveTo>
                              <a:lnTo>
                                <a:pt x="17" y="203"/>
                              </a:lnTo>
                              <a:lnTo>
                                <a:pt x="0" y="185"/>
                              </a:lnTo>
                              <a:lnTo>
                                <a:pt x="77" y="0"/>
                              </a:lnTo>
                              <a:lnTo>
                                <a:pt x="95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51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4" y="2284"/>
                          <a:ext cx="57" cy="7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52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6" y="2279"/>
                          <a:ext cx="17" cy="1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0343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8" y="2235"/>
                      <a:ext cx="65" cy="120"/>
                      <a:chOff x="3858" y="2235"/>
                      <a:chExt cx="65" cy="120"/>
                    </a:xfrm>
                  </p:grpSpPr>
                  <p:grpSp>
                    <p:nvGrpSpPr>
                      <p:cNvPr id="10344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8" y="2239"/>
                        <a:ext cx="62" cy="116"/>
                        <a:chOff x="3858" y="2239"/>
                        <a:chExt cx="62" cy="116"/>
                      </a:xfrm>
                    </p:grpSpPr>
                    <p:sp>
                      <p:nvSpPr>
                        <p:cNvPr id="10346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2" y="2254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8 h 202"/>
                            <a:gd name="T2" fmla="*/ 17 w 96"/>
                            <a:gd name="T3" fmla="*/ 202 h 202"/>
                            <a:gd name="T4" fmla="*/ 0 w 96"/>
                            <a:gd name="T5" fmla="*/ 184 h 202"/>
                            <a:gd name="T6" fmla="*/ 78 w 96"/>
                            <a:gd name="T7" fmla="*/ 0 h 202"/>
                            <a:gd name="T8" fmla="*/ 96 w 96"/>
                            <a:gd name="T9" fmla="*/ 18 h 20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2"/>
                            <a:gd name="T17" fmla="*/ 96 w 96"/>
                            <a:gd name="T18" fmla="*/ 202 h 20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2">
                              <a:moveTo>
                                <a:pt x="96" y="18"/>
                              </a:moveTo>
                              <a:lnTo>
                                <a:pt x="17" y="202"/>
                              </a:lnTo>
                              <a:lnTo>
                                <a:pt x="0" y="184"/>
                              </a:lnTo>
                              <a:lnTo>
                                <a:pt x="78" y="0"/>
                              </a:lnTo>
                              <a:lnTo>
                                <a:pt x="96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47" name="Freeform 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8" y="2239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7 h 201"/>
                            <a:gd name="T2" fmla="*/ 18 w 96"/>
                            <a:gd name="T3" fmla="*/ 201 h 201"/>
                            <a:gd name="T4" fmla="*/ 0 w 96"/>
                            <a:gd name="T5" fmla="*/ 183 h 201"/>
                            <a:gd name="T6" fmla="*/ 79 w 96"/>
                            <a:gd name="T7" fmla="*/ 0 h 201"/>
                            <a:gd name="T8" fmla="*/ 96 w 96"/>
                            <a:gd name="T9" fmla="*/ 17 h 201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1"/>
                            <a:gd name="T17" fmla="*/ 96 w 96"/>
                            <a:gd name="T18" fmla="*/ 201 h 201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1">
                              <a:moveTo>
                                <a:pt x="96" y="17"/>
                              </a:moveTo>
                              <a:lnTo>
                                <a:pt x="18" y="201"/>
                              </a:lnTo>
                              <a:lnTo>
                                <a:pt x="0" y="183"/>
                              </a:lnTo>
                              <a:lnTo>
                                <a:pt x="79" y="0"/>
                              </a:lnTo>
                              <a:lnTo>
                                <a:pt x="9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45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3" y="2235"/>
                        <a:ext cx="30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264" name="Group 76"/>
                <p:cNvGrpSpPr>
                  <a:grpSpLocks/>
                </p:cNvGrpSpPr>
                <p:nvPr/>
              </p:nvGrpSpPr>
              <p:grpSpPr bwMode="auto">
                <a:xfrm>
                  <a:off x="4180" y="2268"/>
                  <a:ext cx="78" cy="110"/>
                  <a:chOff x="4180" y="2268"/>
                  <a:chExt cx="78" cy="110"/>
                </a:xfrm>
              </p:grpSpPr>
              <p:sp>
                <p:nvSpPr>
                  <p:cNvPr id="10335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268"/>
                    <a:ext cx="16" cy="1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6" name="Freeform 78"/>
                  <p:cNvSpPr>
                    <a:spLocks/>
                  </p:cNvSpPr>
                  <p:nvPr/>
                </p:nvSpPr>
                <p:spPr bwMode="auto">
                  <a:xfrm>
                    <a:off x="4183" y="2273"/>
                    <a:ext cx="48" cy="101"/>
                  </a:xfrm>
                  <a:custGeom>
                    <a:avLst/>
                    <a:gdLst>
                      <a:gd name="T0" fmla="*/ 0 w 95"/>
                      <a:gd name="T1" fmla="*/ 17 h 201"/>
                      <a:gd name="T2" fmla="*/ 77 w 95"/>
                      <a:gd name="T3" fmla="*/ 201 h 201"/>
                      <a:gd name="T4" fmla="*/ 95 w 95"/>
                      <a:gd name="T5" fmla="*/ 184 h 201"/>
                      <a:gd name="T6" fmla="*/ 17 w 95"/>
                      <a:gd name="T7" fmla="*/ 0 h 201"/>
                      <a:gd name="T8" fmla="*/ 0 w 95"/>
                      <a:gd name="T9" fmla="*/ 17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1"/>
                      <a:gd name="T17" fmla="*/ 95 w 95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1">
                        <a:moveTo>
                          <a:pt x="0" y="17"/>
                        </a:moveTo>
                        <a:lnTo>
                          <a:pt x="77" y="201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7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92" y="2273"/>
                    <a:ext cx="56" cy="7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8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6" y="2359"/>
                    <a:ext cx="18" cy="1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9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2336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5" name="Group 82"/>
                <p:cNvGrpSpPr>
                  <a:grpSpLocks/>
                </p:cNvGrpSpPr>
                <p:nvPr/>
              </p:nvGrpSpPr>
              <p:grpSpPr bwMode="auto">
                <a:xfrm>
                  <a:off x="4177" y="1706"/>
                  <a:ext cx="56" cy="107"/>
                  <a:chOff x="4177" y="1706"/>
                  <a:chExt cx="56" cy="107"/>
                </a:xfrm>
              </p:grpSpPr>
              <p:sp>
                <p:nvSpPr>
                  <p:cNvPr id="10332" name="Freeform 83"/>
                  <p:cNvSpPr>
                    <a:spLocks/>
                  </p:cNvSpPr>
                  <p:nvPr/>
                </p:nvSpPr>
                <p:spPr bwMode="auto">
                  <a:xfrm>
                    <a:off x="4181" y="1710"/>
                    <a:ext cx="47" cy="101"/>
                  </a:xfrm>
                  <a:custGeom>
                    <a:avLst/>
                    <a:gdLst>
                      <a:gd name="T0" fmla="*/ 96 w 96"/>
                      <a:gd name="T1" fmla="*/ 18 h 203"/>
                      <a:gd name="T2" fmla="*/ 18 w 96"/>
                      <a:gd name="T3" fmla="*/ 203 h 203"/>
                      <a:gd name="T4" fmla="*/ 0 w 96"/>
                      <a:gd name="T5" fmla="*/ 184 h 203"/>
                      <a:gd name="T6" fmla="*/ 79 w 96"/>
                      <a:gd name="T7" fmla="*/ 0 h 203"/>
                      <a:gd name="T8" fmla="*/ 96 w 96"/>
                      <a:gd name="T9" fmla="*/ 18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203"/>
                      <a:gd name="T17" fmla="*/ 96 w 96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203">
                        <a:moveTo>
                          <a:pt x="96" y="18"/>
                        </a:moveTo>
                        <a:lnTo>
                          <a:pt x="18" y="203"/>
                        </a:lnTo>
                        <a:lnTo>
                          <a:pt x="0" y="184"/>
                        </a:lnTo>
                        <a:lnTo>
                          <a:pt x="79" y="0"/>
                        </a:lnTo>
                        <a:lnTo>
                          <a:pt x="96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4177" y="1797"/>
                    <a:ext cx="16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216" y="1706"/>
                    <a:ext cx="17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6" name="Group 86"/>
                <p:cNvGrpSpPr>
                  <a:grpSpLocks/>
                </p:cNvGrpSpPr>
                <p:nvPr/>
              </p:nvGrpSpPr>
              <p:grpSpPr bwMode="auto">
                <a:xfrm>
                  <a:off x="3716" y="1999"/>
                  <a:ext cx="89" cy="84"/>
                  <a:chOff x="3716" y="1999"/>
                  <a:chExt cx="89" cy="84"/>
                </a:xfrm>
              </p:grpSpPr>
              <p:sp>
                <p:nvSpPr>
                  <p:cNvPr id="103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716" y="2062"/>
                    <a:ext cx="89" cy="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25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716" y="2008"/>
                    <a:ext cx="88" cy="49"/>
                    <a:chOff x="3716" y="2008"/>
                    <a:chExt cx="88" cy="49"/>
                  </a:xfrm>
                </p:grpSpPr>
                <p:sp>
                  <p:nvSpPr>
                    <p:cNvPr id="10330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716" y="2008"/>
                      <a:ext cx="88" cy="49"/>
                    </a:xfrm>
                    <a:custGeom>
                      <a:avLst/>
                      <a:gdLst>
                        <a:gd name="T0" fmla="*/ 178 w 178"/>
                        <a:gd name="T1" fmla="*/ 98 h 98"/>
                        <a:gd name="T2" fmla="*/ 178 w 178"/>
                        <a:gd name="T3" fmla="*/ 73 h 98"/>
                        <a:gd name="T4" fmla="*/ 0 w 178"/>
                        <a:gd name="T5" fmla="*/ 0 h 98"/>
                        <a:gd name="T6" fmla="*/ 0 w 178"/>
                        <a:gd name="T7" fmla="*/ 24 h 98"/>
                        <a:gd name="T8" fmla="*/ 178 w 178"/>
                        <a:gd name="T9" fmla="*/ 98 h 9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8"/>
                        <a:gd name="T16" fmla="*/ 0 h 98"/>
                        <a:gd name="T17" fmla="*/ 178 w 178"/>
                        <a:gd name="T18" fmla="*/ 98 h 9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8" h="98">
                          <a:moveTo>
                            <a:pt x="178" y="98"/>
                          </a:moveTo>
                          <a:lnTo>
                            <a:pt x="178" y="73"/>
                          </a:lnTo>
                          <a:lnTo>
                            <a:pt x="0" y="0"/>
                          </a:lnTo>
                          <a:lnTo>
                            <a:pt x="0" y="24"/>
                          </a:lnTo>
                          <a:lnTo>
                            <a:pt x="178" y="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31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17" y="2009"/>
                      <a:ext cx="87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2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2036"/>
                    <a:ext cx="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2039"/>
                    <a:ext cx="1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1999"/>
                    <a:ext cx="1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1999"/>
                    <a:ext cx="1" cy="2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7" name="Group 95"/>
                <p:cNvGrpSpPr>
                  <a:grpSpLocks/>
                </p:cNvGrpSpPr>
                <p:nvPr/>
              </p:nvGrpSpPr>
              <p:grpSpPr bwMode="auto">
                <a:xfrm>
                  <a:off x="3846" y="1699"/>
                  <a:ext cx="96" cy="151"/>
                  <a:chOff x="3846" y="1699"/>
                  <a:chExt cx="96" cy="151"/>
                </a:xfrm>
              </p:grpSpPr>
              <p:sp>
                <p:nvSpPr>
                  <p:cNvPr id="10317" name="Freeform 96"/>
                  <p:cNvSpPr>
                    <a:spLocks/>
                  </p:cNvSpPr>
                  <p:nvPr/>
                </p:nvSpPr>
                <p:spPr bwMode="auto">
                  <a:xfrm>
                    <a:off x="3891" y="1703"/>
                    <a:ext cx="47" cy="101"/>
                  </a:xfrm>
                  <a:custGeom>
                    <a:avLst/>
                    <a:gdLst>
                      <a:gd name="T0" fmla="*/ 0 w 95"/>
                      <a:gd name="T1" fmla="*/ 19 h 203"/>
                      <a:gd name="T2" fmla="*/ 78 w 95"/>
                      <a:gd name="T3" fmla="*/ 203 h 203"/>
                      <a:gd name="T4" fmla="*/ 95 w 95"/>
                      <a:gd name="T5" fmla="*/ 184 h 203"/>
                      <a:gd name="T6" fmla="*/ 17 w 95"/>
                      <a:gd name="T7" fmla="*/ 0 h 203"/>
                      <a:gd name="T8" fmla="*/ 0 w 95"/>
                      <a:gd name="T9" fmla="*/ 19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3"/>
                      <a:gd name="T17" fmla="*/ 95 w 95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3">
                        <a:moveTo>
                          <a:pt x="0" y="19"/>
                        </a:moveTo>
                        <a:lnTo>
                          <a:pt x="78" y="203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8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7" y="1790"/>
                    <a:ext cx="2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9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99"/>
                    <a:ext cx="20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0" name="Freeform 99"/>
                  <p:cNvSpPr>
                    <a:spLocks/>
                  </p:cNvSpPr>
                  <p:nvPr/>
                </p:nvSpPr>
                <p:spPr bwMode="auto">
                  <a:xfrm>
                    <a:off x="3852" y="1743"/>
                    <a:ext cx="77" cy="69"/>
                  </a:xfrm>
                  <a:custGeom>
                    <a:avLst/>
                    <a:gdLst>
                      <a:gd name="T0" fmla="*/ 16 w 155"/>
                      <a:gd name="T1" fmla="*/ 0 h 138"/>
                      <a:gd name="T2" fmla="*/ 155 w 155"/>
                      <a:gd name="T3" fmla="*/ 122 h 138"/>
                      <a:gd name="T4" fmla="*/ 140 w 155"/>
                      <a:gd name="T5" fmla="*/ 138 h 138"/>
                      <a:gd name="T6" fmla="*/ 0 w 155"/>
                      <a:gd name="T7" fmla="*/ 16 h 138"/>
                      <a:gd name="T8" fmla="*/ 16 w 155"/>
                      <a:gd name="T9" fmla="*/ 0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38"/>
                      <a:gd name="T17" fmla="*/ 155 w 155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38">
                        <a:moveTo>
                          <a:pt x="16" y="0"/>
                        </a:moveTo>
                        <a:lnTo>
                          <a:pt x="155" y="122"/>
                        </a:lnTo>
                        <a:lnTo>
                          <a:pt x="140" y="138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887" y="1715"/>
                    <a:ext cx="5" cy="12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2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6" y="1737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3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4" y="1832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8" name="Group 103"/>
                <p:cNvGrpSpPr>
                  <a:grpSpLocks/>
                </p:cNvGrpSpPr>
                <p:nvPr/>
              </p:nvGrpSpPr>
              <p:grpSpPr bwMode="auto">
                <a:xfrm>
                  <a:off x="3719" y="1836"/>
                  <a:ext cx="139" cy="89"/>
                  <a:chOff x="3719" y="1836"/>
                  <a:chExt cx="139" cy="89"/>
                </a:xfrm>
              </p:grpSpPr>
              <p:sp>
                <p:nvSpPr>
                  <p:cNvPr id="10310" name="Freeform 104"/>
                  <p:cNvSpPr>
                    <a:spLocks/>
                  </p:cNvSpPr>
                  <p:nvPr/>
                </p:nvSpPr>
                <p:spPr bwMode="auto">
                  <a:xfrm>
                    <a:off x="3724" y="1870"/>
                    <a:ext cx="131" cy="22"/>
                  </a:xfrm>
                  <a:custGeom>
                    <a:avLst/>
                    <a:gdLst>
                      <a:gd name="T0" fmla="*/ 0 w 262"/>
                      <a:gd name="T1" fmla="*/ 18 h 44"/>
                      <a:gd name="T2" fmla="*/ 243 w 262"/>
                      <a:gd name="T3" fmla="*/ 44 h 44"/>
                      <a:gd name="T4" fmla="*/ 262 w 262"/>
                      <a:gd name="T5" fmla="*/ 25 h 44"/>
                      <a:gd name="T6" fmla="*/ 18 w 262"/>
                      <a:gd name="T7" fmla="*/ 0 h 44"/>
                      <a:gd name="T8" fmla="*/ 0 w 262"/>
                      <a:gd name="T9" fmla="*/ 18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2"/>
                      <a:gd name="T16" fmla="*/ 0 h 44"/>
                      <a:gd name="T17" fmla="*/ 262 w 262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2" h="44">
                        <a:moveTo>
                          <a:pt x="0" y="18"/>
                        </a:moveTo>
                        <a:lnTo>
                          <a:pt x="243" y="44"/>
                        </a:lnTo>
                        <a:lnTo>
                          <a:pt x="262" y="25"/>
                        </a:lnTo>
                        <a:lnTo>
                          <a:pt x="18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759" y="1846"/>
                    <a:ext cx="62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12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719" y="1836"/>
                    <a:ext cx="139" cy="89"/>
                    <a:chOff x="3719" y="1836"/>
                    <a:chExt cx="139" cy="89"/>
                  </a:xfrm>
                </p:grpSpPr>
                <p:sp>
                  <p:nvSpPr>
                    <p:cNvPr id="10313" name="Line 1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12" y="1907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4" name="Line 10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1" y="1878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5" name="Line 1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9" y="1836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6" name="Line 1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19" y="1866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69" name="Group 111"/>
                <p:cNvGrpSpPr>
                  <a:grpSpLocks/>
                </p:cNvGrpSpPr>
                <p:nvPr/>
              </p:nvGrpSpPr>
              <p:grpSpPr bwMode="auto">
                <a:xfrm>
                  <a:off x="4267" y="1854"/>
                  <a:ext cx="131" cy="70"/>
                  <a:chOff x="4267" y="1854"/>
                  <a:chExt cx="131" cy="70"/>
                </a:xfrm>
              </p:grpSpPr>
              <p:sp>
                <p:nvSpPr>
                  <p:cNvPr id="10306" name="Freeform 112"/>
                  <p:cNvSpPr>
                    <a:spLocks/>
                  </p:cNvSpPr>
                  <p:nvPr/>
                </p:nvSpPr>
                <p:spPr bwMode="auto">
                  <a:xfrm>
                    <a:off x="4288" y="1876"/>
                    <a:ext cx="105" cy="42"/>
                  </a:xfrm>
                  <a:custGeom>
                    <a:avLst/>
                    <a:gdLst>
                      <a:gd name="T0" fmla="*/ 193 w 210"/>
                      <a:gd name="T1" fmla="*/ 0 h 84"/>
                      <a:gd name="T2" fmla="*/ 0 w 210"/>
                      <a:gd name="T3" fmla="*/ 66 h 84"/>
                      <a:gd name="T4" fmla="*/ 18 w 210"/>
                      <a:gd name="T5" fmla="*/ 84 h 84"/>
                      <a:gd name="T6" fmla="*/ 210 w 210"/>
                      <a:gd name="T7" fmla="*/ 17 h 84"/>
                      <a:gd name="T8" fmla="*/ 193 w 210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0"/>
                      <a:gd name="T16" fmla="*/ 0 h 84"/>
                      <a:gd name="T17" fmla="*/ 210 w 210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0" h="84">
                        <a:moveTo>
                          <a:pt x="193" y="0"/>
                        </a:moveTo>
                        <a:lnTo>
                          <a:pt x="0" y="66"/>
                        </a:lnTo>
                        <a:lnTo>
                          <a:pt x="18" y="84"/>
                        </a:lnTo>
                        <a:lnTo>
                          <a:pt x="210" y="17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7" name="Freeform 113"/>
                  <p:cNvSpPr>
                    <a:spLocks/>
                  </p:cNvSpPr>
                  <p:nvPr/>
                </p:nvSpPr>
                <p:spPr bwMode="auto">
                  <a:xfrm>
                    <a:off x="4273" y="1860"/>
                    <a:ext cx="104" cy="42"/>
                  </a:xfrm>
                  <a:custGeom>
                    <a:avLst/>
                    <a:gdLst>
                      <a:gd name="T0" fmla="*/ 192 w 209"/>
                      <a:gd name="T1" fmla="*/ 0 h 84"/>
                      <a:gd name="T2" fmla="*/ 0 w 209"/>
                      <a:gd name="T3" fmla="*/ 67 h 84"/>
                      <a:gd name="T4" fmla="*/ 18 w 209"/>
                      <a:gd name="T5" fmla="*/ 84 h 84"/>
                      <a:gd name="T6" fmla="*/ 209 w 209"/>
                      <a:gd name="T7" fmla="*/ 17 h 84"/>
                      <a:gd name="T8" fmla="*/ 192 w 209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0"/>
                        </a:moveTo>
                        <a:lnTo>
                          <a:pt x="0" y="67"/>
                        </a:lnTo>
                        <a:lnTo>
                          <a:pt x="18" y="84"/>
                        </a:lnTo>
                        <a:lnTo>
                          <a:pt x="209" y="17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8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4363" y="1854"/>
                    <a:ext cx="35" cy="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9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267" y="1889"/>
                    <a:ext cx="35" cy="3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0" name="Group 116"/>
                <p:cNvGrpSpPr>
                  <a:grpSpLocks/>
                </p:cNvGrpSpPr>
                <p:nvPr/>
              </p:nvGrpSpPr>
              <p:grpSpPr bwMode="auto">
                <a:xfrm>
                  <a:off x="4308" y="2007"/>
                  <a:ext cx="91" cy="69"/>
                  <a:chOff x="4308" y="2007"/>
                  <a:chExt cx="91" cy="69"/>
                </a:xfrm>
              </p:grpSpPr>
              <p:sp>
                <p:nvSpPr>
                  <p:cNvPr id="10300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01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308" y="2015"/>
                    <a:ext cx="90" cy="53"/>
                    <a:chOff x="4308" y="2015"/>
                    <a:chExt cx="90" cy="53"/>
                  </a:xfrm>
                </p:grpSpPr>
                <p:sp>
                  <p:nvSpPr>
                    <p:cNvPr id="1030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15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34"/>
                      <a:ext cx="90" cy="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56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02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1" name="Group 123"/>
                <p:cNvGrpSpPr>
                  <a:grpSpLocks/>
                </p:cNvGrpSpPr>
                <p:nvPr/>
              </p:nvGrpSpPr>
              <p:grpSpPr bwMode="auto">
                <a:xfrm>
                  <a:off x="4018" y="2295"/>
                  <a:ext cx="76" cy="91"/>
                  <a:chOff x="4018" y="2295"/>
                  <a:chExt cx="76" cy="91"/>
                </a:xfrm>
              </p:grpSpPr>
              <p:sp>
                <p:nvSpPr>
                  <p:cNvPr id="1029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38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95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4026" y="2295"/>
                    <a:ext cx="60" cy="90"/>
                    <a:chOff x="4026" y="2295"/>
                    <a:chExt cx="60" cy="90"/>
                  </a:xfrm>
                </p:grpSpPr>
                <p:sp>
                  <p:nvSpPr>
                    <p:cNvPr id="10297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6" y="2295"/>
                      <a:ext cx="13" cy="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9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4060" y="2295"/>
                      <a:ext cx="26" cy="90"/>
                    </a:xfrm>
                    <a:custGeom>
                      <a:avLst/>
                      <a:gdLst>
                        <a:gd name="T0" fmla="*/ 0 w 52"/>
                        <a:gd name="T1" fmla="*/ 0 h 181"/>
                        <a:gd name="T2" fmla="*/ 22 w 52"/>
                        <a:gd name="T3" fmla="*/ 0 h 181"/>
                        <a:gd name="T4" fmla="*/ 52 w 52"/>
                        <a:gd name="T5" fmla="*/ 181 h 181"/>
                        <a:gd name="T6" fmla="*/ 28 w 52"/>
                        <a:gd name="T7" fmla="*/ 181 h 181"/>
                        <a:gd name="T8" fmla="*/ 0 w 52"/>
                        <a:gd name="T9" fmla="*/ 0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181"/>
                        <a:gd name="T17" fmla="*/ 52 w 52"/>
                        <a:gd name="T18" fmla="*/ 181 h 18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181">
                          <a:moveTo>
                            <a:pt x="0" y="0"/>
                          </a:moveTo>
                          <a:lnTo>
                            <a:pt x="22" y="0"/>
                          </a:lnTo>
                          <a:lnTo>
                            <a:pt x="52" y="181"/>
                          </a:lnTo>
                          <a:lnTo>
                            <a:pt x="28" y="1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99" name="Line 1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0" y="2295"/>
                      <a:ext cx="19" cy="9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296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2" name="Group 130"/>
                <p:cNvGrpSpPr>
                  <a:grpSpLocks/>
                </p:cNvGrpSpPr>
                <p:nvPr/>
              </p:nvGrpSpPr>
              <p:grpSpPr bwMode="auto">
                <a:xfrm>
                  <a:off x="4237" y="2156"/>
                  <a:ext cx="164" cy="102"/>
                  <a:chOff x="4237" y="2156"/>
                  <a:chExt cx="164" cy="102"/>
                </a:xfrm>
              </p:grpSpPr>
              <p:sp>
                <p:nvSpPr>
                  <p:cNvPr id="10285" name="Freeform 131"/>
                  <p:cNvSpPr>
                    <a:spLocks/>
                  </p:cNvSpPr>
                  <p:nvPr/>
                </p:nvSpPr>
                <p:spPr bwMode="auto">
                  <a:xfrm>
                    <a:off x="4244" y="2210"/>
                    <a:ext cx="105" cy="42"/>
                  </a:xfrm>
                  <a:custGeom>
                    <a:avLst/>
                    <a:gdLst>
                      <a:gd name="T0" fmla="*/ 192 w 209"/>
                      <a:gd name="T1" fmla="*/ 84 h 84"/>
                      <a:gd name="T2" fmla="*/ 0 w 209"/>
                      <a:gd name="T3" fmla="*/ 17 h 84"/>
                      <a:gd name="T4" fmla="*/ 18 w 209"/>
                      <a:gd name="T5" fmla="*/ 0 h 84"/>
                      <a:gd name="T6" fmla="*/ 209 w 209"/>
                      <a:gd name="T7" fmla="*/ 67 h 84"/>
                      <a:gd name="T8" fmla="*/ 192 w 209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84"/>
                        </a:moveTo>
                        <a:lnTo>
                          <a:pt x="0" y="17"/>
                        </a:lnTo>
                        <a:lnTo>
                          <a:pt x="18" y="0"/>
                        </a:lnTo>
                        <a:lnTo>
                          <a:pt x="209" y="67"/>
                        </a:lnTo>
                        <a:lnTo>
                          <a:pt x="192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86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237" y="2156"/>
                    <a:ext cx="164" cy="102"/>
                    <a:chOff x="4237" y="2156"/>
                    <a:chExt cx="164" cy="102"/>
                  </a:xfrm>
                </p:grpSpPr>
                <p:sp>
                  <p:nvSpPr>
                    <p:cNvPr id="10287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4275" y="2179"/>
                      <a:ext cx="105" cy="42"/>
                    </a:xfrm>
                    <a:custGeom>
                      <a:avLst/>
                      <a:gdLst>
                        <a:gd name="T0" fmla="*/ 192 w 209"/>
                        <a:gd name="T1" fmla="*/ 84 h 84"/>
                        <a:gd name="T2" fmla="*/ 0 w 209"/>
                        <a:gd name="T3" fmla="*/ 17 h 84"/>
                        <a:gd name="T4" fmla="*/ 19 w 209"/>
                        <a:gd name="T5" fmla="*/ 0 h 84"/>
                        <a:gd name="T6" fmla="*/ 209 w 209"/>
                        <a:gd name="T7" fmla="*/ 67 h 84"/>
                        <a:gd name="T8" fmla="*/ 192 w 209"/>
                        <a:gd name="T9" fmla="*/ 84 h 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9"/>
                        <a:gd name="T16" fmla="*/ 0 h 84"/>
                        <a:gd name="T17" fmla="*/ 209 w 209"/>
                        <a:gd name="T18" fmla="*/ 84 h 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9" h="84">
                          <a:moveTo>
                            <a:pt x="192" y="84"/>
                          </a:moveTo>
                          <a:lnTo>
                            <a:pt x="0" y="17"/>
                          </a:lnTo>
                          <a:lnTo>
                            <a:pt x="19" y="0"/>
                          </a:lnTo>
                          <a:lnTo>
                            <a:pt x="209" y="67"/>
                          </a:lnTo>
                          <a:lnTo>
                            <a:pt x="192" y="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8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9" y="2163"/>
                      <a:ext cx="136" cy="73"/>
                      <a:chOff x="4259" y="2163"/>
                      <a:chExt cx="136" cy="73"/>
                    </a:xfrm>
                  </p:grpSpPr>
                  <p:sp>
                    <p:nvSpPr>
                      <p:cNvPr id="10292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1" y="2163"/>
                        <a:ext cx="104" cy="42"/>
                      </a:xfrm>
                      <a:custGeom>
                        <a:avLst/>
                        <a:gdLst>
                          <a:gd name="T0" fmla="*/ 193 w 209"/>
                          <a:gd name="T1" fmla="*/ 84 h 84"/>
                          <a:gd name="T2" fmla="*/ 0 w 209"/>
                          <a:gd name="T3" fmla="*/ 18 h 84"/>
                          <a:gd name="T4" fmla="*/ 19 w 209"/>
                          <a:gd name="T5" fmla="*/ 0 h 84"/>
                          <a:gd name="T6" fmla="*/ 209 w 209"/>
                          <a:gd name="T7" fmla="*/ 67 h 84"/>
                          <a:gd name="T8" fmla="*/ 193 w 209"/>
                          <a:gd name="T9" fmla="*/ 84 h 8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9"/>
                          <a:gd name="T16" fmla="*/ 0 h 84"/>
                          <a:gd name="T17" fmla="*/ 209 w 209"/>
                          <a:gd name="T18" fmla="*/ 84 h 8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9" h="84">
                            <a:moveTo>
                              <a:pt x="193" y="84"/>
                            </a:moveTo>
                            <a:lnTo>
                              <a:pt x="0" y="18"/>
                            </a:lnTo>
                            <a:lnTo>
                              <a:pt x="19" y="0"/>
                            </a:lnTo>
                            <a:lnTo>
                              <a:pt x="209" y="67"/>
                            </a:lnTo>
                            <a:lnTo>
                              <a:pt x="193" y="8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59" y="2194"/>
                        <a:ext cx="105" cy="42"/>
                      </a:xfrm>
                      <a:custGeom>
                        <a:avLst/>
                        <a:gdLst>
                          <a:gd name="T0" fmla="*/ 191 w 208"/>
                          <a:gd name="T1" fmla="*/ 85 h 85"/>
                          <a:gd name="T2" fmla="*/ 0 w 208"/>
                          <a:gd name="T3" fmla="*/ 19 h 85"/>
                          <a:gd name="T4" fmla="*/ 18 w 208"/>
                          <a:gd name="T5" fmla="*/ 0 h 85"/>
                          <a:gd name="T6" fmla="*/ 208 w 208"/>
                          <a:gd name="T7" fmla="*/ 68 h 85"/>
                          <a:gd name="T8" fmla="*/ 191 w 208"/>
                          <a:gd name="T9" fmla="*/ 85 h 8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8"/>
                          <a:gd name="T16" fmla="*/ 0 h 85"/>
                          <a:gd name="T17" fmla="*/ 208 w 208"/>
                          <a:gd name="T18" fmla="*/ 85 h 8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8" h="85">
                            <a:moveTo>
                              <a:pt x="191" y="85"/>
                            </a:moveTo>
                            <a:lnTo>
                              <a:pt x="0" y="19"/>
                            </a:lnTo>
                            <a:lnTo>
                              <a:pt x="18" y="0"/>
                            </a:lnTo>
                            <a:lnTo>
                              <a:pt x="208" y="68"/>
                            </a:lnTo>
                            <a:lnTo>
                              <a:pt x="191" y="8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7" y="2156"/>
                      <a:ext cx="164" cy="102"/>
                      <a:chOff x="4237" y="2156"/>
                      <a:chExt cx="164" cy="102"/>
                    </a:xfrm>
                  </p:grpSpPr>
                  <p:sp>
                    <p:nvSpPr>
                      <p:cNvPr id="1029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7" y="2156"/>
                        <a:ext cx="68" cy="6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1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33" y="2190"/>
                        <a:ext cx="68" cy="6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273" name="Group 140"/>
                <p:cNvGrpSpPr>
                  <a:grpSpLocks/>
                </p:cNvGrpSpPr>
                <p:nvPr/>
              </p:nvGrpSpPr>
              <p:grpSpPr bwMode="auto">
                <a:xfrm>
                  <a:off x="3712" y="2159"/>
                  <a:ext cx="160" cy="127"/>
                  <a:chOff x="3712" y="2159"/>
                  <a:chExt cx="160" cy="127"/>
                </a:xfrm>
              </p:grpSpPr>
              <p:sp>
                <p:nvSpPr>
                  <p:cNvPr id="10274" name="Freeform 141"/>
                  <p:cNvSpPr>
                    <a:spLocks/>
                  </p:cNvSpPr>
                  <p:nvPr/>
                </p:nvSpPr>
                <p:spPr bwMode="auto">
                  <a:xfrm>
                    <a:off x="3737" y="2181"/>
                    <a:ext cx="105" cy="42"/>
                  </a:xfrm>
                  <a:custGeom>
                    <a:avLst/>
                    <a:gdLst>
                      <a:gd name="T0" fmla="*/ 17 w 208"/>
                      <a:gd name="T1" fmla="*/ 84 h 84"/>
                      <a:gd name="T2" fmla="*/ 208 w 208"/>
                      <a:gd name="T3" fmla="*/ 18 h 84"/>
                      <a:gd name="T4" fmla="*/ 191 w 208"/>
                      <a:gd name="T5" fmla="*/ 0 h 84"/>
                      <a:gd name="T6" fmla="*/ 0 w 208"/>
                      <a:gd name="T7" fmla="*/ 67 h 84"/>
                      <a:gd name="T8" fmla="*/ 17 w 208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8"/>
                      <a:gd name="T16" fmla="*/ 0 h 84"/>
                      <a:gd name="T17" fmla="*/ 208 w 208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8" h="84">
                        <a:moveTo>
                          <a:pt x="17" y="84"/>
                        </a:moveTo>
                        <a:lnTo>
                          <a:pt x="208" y="18"/>
                        </a:lnTo>
                        <a:lnTo>
                          <a:pt x="191" y="0"/>
                        </a:lnTo>
                        <a:lnTo>
                          <a:pt x="0" y="67"/>
                        </a:lnTo>
                        <a:lnTo>
                          <a:pt x="17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75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712" y="2159"/>
                    <a:ext cx="160" cy="127"/>
                    <a:chOff x="3712" y="2159"/>
                    <a:chExt cx="160" cy="127"/>
                  </a:xfrm>
                </p:grpSpPr>
                <p:grpSp>
                  <p:nvGrpSpPr>
                    <p:cNvPr id="10276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9" y="2165"/>
                      <a:ext cx="140" cy="76"/>
                      <a:chOff x="3719" y="2165"/>
                      <a:chExt cx="140" cy="76"/>
                    </a:xfrm>
                  </p:grpSpPr>
                  <p:sp>
                    <p:nvSpPr>
                      <p:cNvPr id="10283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9" y="2165"/>
                        <a:ext cx="107" cy="43"/>
                      </a:xfrm>
                      <a:custGeom>
                        <a:avLst/>
                        <a:gdLst>
                          <a:gd name="T0" fmla="*/ 18 w 214"/>
                          <a:gd name="T1" fmla="*/ 86 h 86"/>
                          <a:gd name="T2" fmla="*/ 214 w 214"/>
                          <a:gd name="T3" fmla="*/ 18 h 86"/>
                          <a:gd name="T4" fmla="*/ 196 w 214"/>
                          <a:gd name="T5" fmla="*/ 0 h 86"/>
                          <a:gd name="T6" fmla="*/ 0 w 214"/>
                          <a:gd name="T7" fmla="*/ 68 h 86"/>
                          <a:gd name="T8" fmla="*/ 18 w 214"/>
                          <a:gd name="T9" fmla="*/ 86 h 8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86"/>
                          <a:gd name="T17" fmla="*/ 214 w 214"/>
                          <a:gd name="T18" fmla="*/ 86 h 8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86">
                            <a:moveTo>
                              <a:pt x="18" y="86"/>
                            </a:moveTo>
                            <a:lnTo>
                              <a:pt x="214" y="18"/>
                            </a:lnTo>
                            <a:lnTo>
                              <a:pt x="196" y="0"/>
                            </a:lnTo>
                            <a:lnTo>
                              <a:pt x="0" y="68"/>
                            </a:lnTo>
                            <a:lnTo>
                              <a:pt x="18" y="8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4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2197"/>
                        <a:ext cx="108" cy="44"/>
                      </a:xfrm>
                      <a:custGeom>
                        <a:avLst/>
                        <a:gdLst>
                          <a:gd name="T0" fmla="*/ 18 w 215"/>
                          <a:gd name="T1" fmla="*/ 87 h 87"/>
                          <a:gd name="T2" fmla="*/ 215 w 215"/>
                          <a:gd name="T3" fmla="*/ 18 h 87"/>
                          <a:gd name="T4" fmla="*/ 197 w 215"/>
                          <a:gd name="T5" fmla="*/ 0 h 87"/>
                          <a:gd name="T6" fmla="*/ 0 w 215"/>
                          <a:gd name="T7" fmla="*/ 69 h 87"/>
                          <a:gd name="T8" fmla="*/ 18 w 215"/>
                          <a:gd name="T9" fmla="*/ 87 h 8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5"/>
                          <a:gd name="T16" fmla="*/ 0 h 87"/>
                          <a:gd name="T17" fmla="*/ 215 w 215"/>
                          <a:gd name="T18" fmla="*/ 87 h 8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5" h="87">
                            <a:moveTo>
                              <a:pt x="18" y="87"/>
                            </a:moveTo>
                            <a:lnTo>
                              <a:pt x="215" y="18"/>
                            </a:lnTo>
                            <a:lnTo>
                              <a:pt x="197" y="0"/>
                            </a:lnTo>
                            <a:lnTo>
                              <a:pt x="0" y="69"/>
                            </a:lnTo>
                            <a:lnTo>
                              <a:pt x="18" y="8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7" name="Line 1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11" y="2159"/>
                      <a:ext cx="61" cy="6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8" name="Line 1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12" y="2193"/>
                      <a:ext cx="62" cy="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79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9" y="2208"/>
                      <a:ext cx="98" cy="74"/>
                      <a:chOff x="3769" y="2208"/>
                      <a:chExt cx="98" cy="74"/>
                    </a:xfrm>
                  </p:grpSpPr>
                  <p:sp>
                    <p:nvSpPr>
                      <p:cNvPr id="10281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4" y="2208"/>
                        <a:ext cx="73" cy="74"/>
                      </a:xfrm>
                      <a:custGeom>
                        <a:avLst/>
                        <a:gdLst>
                          <a:gd name="T0" fmla="*/ 0 w 147"/>
                          <a:gd name="T1" fmla="*/ 133 h 148"/>
                          <a:gd name="T2" fmla="*/ 134 w 147"/>
                          <a:gd name="T3" fmla="*/ 0 h 148"/>
                          <a:gd name="T4" fmla="*/ 147 w 147"/>
                          <a:gd name="T5" fmla="*/ 16 h 148"/>
                          <a:gd name="T6" fmla="*/ 15 w 147"/>
                          <a:gd name="T7" fmla="*/ 148 h 148"/>
                          <a:gd name="T8" fmla="*/ 0 w 147"/>
                          <a:gd name="T9" fmla="*/ 133 h 1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"/>
                          <a:gd name="T16" fmla="*/ 0 h 148"/>
                          <a:gd name="T17" fmla="*/ 147 w 147"/>
                          <a:gd name="T18" fmla="*/ 148 h 1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" h="148">
                            <a:moveTo>
                              <a:pt x="0" y="133"/>
                            </a:moveTo>
                            <a:lnTo>
                              <a:pt x="134" y="0"/>
                            </a:lnTo>
                            <a:lnTo>
                              <a:pt x="147" y="16"/>
                            </a:lnTo>
                            <a:lnTo>
                              <a:pt x="15" y="148"/>
                            </a:lnTo>
                            <a:lnTo>
                              <a:pt x="0" y="13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2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9" y="2210"/>
                        <a:ext cx="91" cy="3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80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7" y="2269"/>
                      <a:ext cx="19" cy="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135746" name="Group 152"/>
          <p:cNvGrpSpPr>
            <a:grpSpLocks/>
          </p:cNvGrpSpPr>
          <p:nvPr/>
        </p:nvGrpSpPr>
        <p:grpSpPr bwMode="auto">
          <a:xfrm>
            <a:off x="5397500" y="2159000"/>
            <a:ext cx="1220788" cy="2428875"/>
            <a:chOff x="1010" y="1542"/>
            <a:chExt cx="962" cy="1914"/>
          </a:xfrm>
        </p:grpSpPr>
        <p:sp>
          <p:nvSpPr>
            <p:cNvPr id="10251" name="Freeform 153"/>
            <p:cNvSpPr>
              <a:spLocks/>
            </p:cNvSpPr>
            <p:nvPr/>
          </p:nvSpPr>
          <p:spPr bwMode="auto">
            <a:xfrm>
              <a:off x="1316" y="1649"/>
              <a:ext cx="377" cy="418"/>
            </a:xfrm>
            <a:custGeom>
              <a:avLst/>
              <a:gdLst>
                <a:gd name="T0" fmla="*/ 393 w 754"/>
                <a:gd name="T1" fmla="*/ 193 h 836"/>
                <a:gd name="T2" fmla="*/ 327 w 754"/>
                <a:gd name="T3" fmla="*/ 107 h 836"/>
                <a:gd name="T4" fmla="*/ 234 w 754"/>
                <a:gd name="T5" fmla="*/ 43 h 836"/>
                <a:gd name="T6" fmla="*/ 152 w 754"/>
                <a:gd name="T7" fmla="*/ 0 h 836"/>
                <a:gd name="T8" fmla="*/ 86 w 754"/>
                <a:gd name="T9" fmla="*/ 11 h 836"/>
                <a:gd name="T10" fmla="*/ 38 w 754"/>
                <a:gd name="T11" fmla="*/ 59 h 836"/>
                <a:gd name="T12" fmla="*/ 0 w 754"/>
                <a:gd name="T13" fmla="*/ 204 h 836"/>
                <a:gd name="T14" fmla="*/ 15 w 754"/>
                <a:gd name="T15" fmla="*/ 371 h 836"/>
                <a:gd name="T16" fmla="*/ 54 w 754"/>
                <a:gd name="T17" fmla="*/ 531 h 836"/>
                <a:gd name="T18" fmla="*/ 97 w 754"/>
                <a:gd name="T19" fmla="*/ 654 h 836"/>
                <a:gd name="T20" fmla="*/ 180 w 754"/>
                <a:gd name="T21" fmla="*/ 783 h 836"/>
                <a:gd name="T22" fmla="*/ 251 w 754"/>
                <a:gd name="T23" fmla="*/ 836 h 836"/>
                <a:gd name="T24" fmla="*/ 348 w 754"/>
                <a:gd name="T25" fmla="*/ 836 h 836"/>
                <a:gd name="T26" fmla="*/ 447 w 754"/>
                <a:gd name="T27" fmla="*/ 800 h 836"/>
                <a:gd name="T28" fmla="*/ 496 w 754"/>
                <a:gd name="T29" fmla="*/ 707 h 836"/>
                <a:gd name="T30" fmla="*/ 523 w 754"/>
                <a:gd name="T31" fmla="*/ 590 h 836"/>
                <a:gd name="T32" fmla="*/ 513 w 754"/>
                <a:gd name="T33" fmla="*/ 445 h 836"/>
                <a:gd name="T34" fmla="*/ 742 w 754"/>
                <a:gd name="T35" fmla="*/ 462 h 836"/>
                <a:gd name="T36" fmla="*/ 754 w 754"/>
                <a:gd name="T37" fmla="*/ 397 h 836"/>
                <a:gd name="T38" fmla="*/ 492 w 754"/>
                <a:gd name="T39" fmla="*/ 371 h 836"/>
                <a:gd name="T40" fmla="*/ 426 w 754"/>
                <a:gd name="T41" fmla="*/ 221 h 836"/>
                <a:gd name="T42" fmla="*/ 393 w 754"/>
                <a:gd name="T43" fmla="*/ 193 h 8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54"/>
                <a:gd name="T67" fmla="*/ 0 h 836"/>
                <a:gd name="T68" fmla="*/ 754 w 754"/>
                <a:gd name="T69" fmla="*/ 836 h 8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54" h="836">
                  <a:moveTo>
                    <a:pt x="393" y="193"/>
                  </a:moveTo>
                  <a:lnTo>
                    <a:pt x="327" y="107"/>
                  </a:lnTo>
                  <a:lnTo>
                    <a:pt x="234" y="43"/>
                  </a:lnTo>
                  <a:lnTo>
                    <a:pt x="152" y="0"/>
                  </a:lnTo>
                  <a:lnTo>
                    <a:pt x="86" y="11"/>
                  </a:lnTo>
                  <a:lnTo>
                    <a:pt x="38" y="59"/>
                  </a:lnTo>
                  <a:lnTo>
                    <a:pt x="0" y="204"/>
                  </a:lnTo>
                  <a:lnTo>
                    <a:pt x="15" y="371"/>
                  </a:lnTo>
                  <a:lnTo>
                    <a:pt x="54" y="531"/>
                  </a:lnTo>
                  <a:lnTo>
                    <a:pt x="97" y="654"/>
                  </a:lnTo>
                  <a:lnTo>
                    <a:pt x="180" y="783"/>
                  </a:lnTo>
                  <a:lnTo>
                    <a:pt x="251" y="836"/>
                  </a:lnTo>
                  <a:lnTo>
                    <a:pt x="348" y="836"/>
                  </a:lnTo>
                  <a:lnTo>
                    <a:pt x="447" y="800"/>
                  </a:lnTo>
                  <a:lnTo>
                    <a:pt x="496" y="707"/>
                  </a:lnTo>
                  <a:lnTo>
                    <a:pt x="523" y="590"/>
                  </a:lnTo>
                  <a:lnTo>
                    <a:pt x="513" y="445"/>
                  </a:lnTo>
                  <a:lnTo>
                    <a:pt x="742" y="462"/>
                  </a:lnTo>
                  <a:lnTo>
                    <a:pt x="754" y="397"/>
                  </a:lnTo>
                  <a:lnTo>
                    <a:pt x="492" y="371"/>
                  </a:lnTo>
                  <a:lnTo>
                    <a:pt x="426" y="221"/>
                  </a:lnTo>
                  <a:lnTo>
                    <a:pt x="393" y="1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154"/>
            <p:cNvSpPr>
              <a:spLocks/>
            </p:cNvSpPr>
            <p:nvPr/>
          </p:nvSpPr>
          <p:spPr bwMode="auto">
            <a:xfrm>
              <a:off x="1010" y="1542"/>
              <a:ext cx="433" cy="670"/>
            </a:xfrm>
            <a:custGeom>
              <a:avLst/>
              <a:gdLst>
                <a:gd name="T0" fmla="*/ 507 w 868"/>
                <a:gd name="T1" fmla="*/ 31 h 1340"/>
                <a:gd name="T2" fmla="*/ 616 w 868"/>
                <a:gd name="T3" fmla="*/ 0 h 1340"/>
                <a:gd name="T4" fmla="*/ 703 w 868"/>
                <a:gd name="T5" fmla="*/ 4 h 1340"/>
                <a:gd name="T6" fmla="*/ 769 w 868"/>
                <a:gd name="T7" fmla="*/ 52 h 1340"/>
                <a:gd name="T8" fmla="*/ 814 w 868"/>
                <a:gd name="T9" fmla="*/ 128 h 1340"/>
                <a:gd name="T10" fmla="*/ 797 w 868"/>
                <a:gd name="T11" fmla="*/ 207 h 1340"/>
                <a:gd name="T12" fmla="*/ 736 w 868"/>
                <a:gd name="T13" fmla="*/ 207 h 1340"/>
                <a:gd name="T14" fmla="*/ 753 w 868"/>
                <a:gd name="T15" fmla="*/ 143 h 1340"/>
                <a:gd name="T16" fmla="*/ 703 w 868"/>
                <a:gd name="T17" fmla="*/ 85 h 1340"/>
                <a:gd name="T18" fmla="*/ 655 w 868"/>
                <a:gd name="T19" fmla="*/ 64 h 1340"/>
                <a:gd name="T20" fmla="*/ 573 w 868"/>
                <a:gd name="T21" fmla="*/ 85 h 1340"/>
                <a:gd name="T22" fmla="*/ 606 w 868"/>
                <a:gd name="T23" fmla="*/ 150 h 1340"/>
                <a:gd name="T24" fmla="*/ 616 w 868"/>
                <a:gd name="T25" fmla="*/ 207 h 1340"/>
                <a:gd name="T26" fmla="*/ 606 w 868"/>
                <a:gd name="T27" fmla="*/ 257 h 1340"/>
                <a:gd name="T28" fmla="*/ 523 w 868"/>
                <a:gd name="T29" fmla="*/ 278 h 1340"/>
                <a:gd name="T30" fmla="*/ 436 w 868"/>
                <a:gd name="T31" fmla="*/ 262 h 1340"/>
                <a:gd name="T32" fmla="*/ 419 w 868"/>
                <a:gd name="T33" fmla="*/ 224 h 1340"/>
                <a:gd name="T34" fmla="*/ 327 w 868"/>
                <a:gd name="T35" fmla="*/ 326 h 1340"/>
                <a:gd name="T36" fmla="*/ 272 w 868"/>
                <a:gd name="T37" fmla="*/ 438 h 1340"/>
                <a:gd name="T38" fmla="*/ 197 w 868"/>
                <a:gd name="T39" fmla="*/ 583 h 1340"/>
                <a:gd name="T40" fmla="*/ 147 w 868"/>
                <a:gd name="T41" fmla="*/ 712 h 1340"/>
                <a:gd name="T42" fmla="*/ 126 w 868"/>
                <a:gd name="T43" fmla="*/ 835 h 1340"/>
                <a:gd name="T44" fmla="*/ 142 w 868"/>
                <a:gd name="T45" fmla="*/ 900 h 1340"/>
                <a:gd name="T46" fmla="*/ 230 w 868"/>
                <a:gd name="T47" fmla="*/ 981 h 1340"/>
                <a:gd name="T48" fmla="*/ 409 w 868"/>
                <a:gd name="T49" fmla="*/ 1050 h 1340"/>
                <a:gd name="T50" fmla="*/ 507 w 868"/>
                <a:gd name="T51" fmla="*/ 1081 h 1340"/>
                <a:gd name="T52" fmla="*/ 606 w 868"/>
                <a:gd name="T53" fmla="*/ 1098 h 1340"/>
                <a:gd name="T54" fmla="*/ 753 w 868"/>
                <a:gd name="T55" fmla="*/ 1157 h 1340"/>
                <a:gd name="T56" fmla="*/ 861 w 868"/>
                <a:gd name="T57" fmla="*/ 1195 h 1340"/>
                <a:gd name="T58" fmla="*/ 868 w 868"/>
                <a:gd name="T59" fmla="*/ 1269 h 1340"/>
                <a:gd name="T60" fmla="*/ 814 w 868"/>
                <a:gd name="T61" fmla="*/ 1323 h 1340"/>
                <a:gd name="T62" fmla="*/ 748 w 868"/>
                <a:gd name="T63" fmla="*/ 1340 h 1340"/>
                <a:gd name="T64" fmla="*/ 649 w 868"/>
                <a:gd name="T65" fmla="*/ 1291 h 1340"/>
                <a:gd name="T66" fmla="*/ 419 w 868"/>
                <a:gd name="T67" fmla="*/ 1173 h 1340"/>
                <a:gd name="T68" fmla="*/ 230 w 868"/>
                <a:gd name="T69" fmla="*/ 1093 h 1340"/>
                <a:gd name="T70" fmla="*/ 98 w 868"/>
                <a:gd name="T71" fmla="*/ 1002 h 1340"/>
                <a:gd name="T72" fmla="*/ 10 w 868"/>
                <a:gd name="T73" fmla="*/ 921 h 1340"/>
                <a:gd name="T74" fmla="*/ 0 w 868"/>
                <a:gd name="T75" fmla="*/ 824 h 1340"/>
                <a:gd name="T76" fmla="*/ 48 w 868"/>
                <a:gd name="T77" fmla="*/ 695 h 1340"/>
                <a:gd name="T78" fmla="*/ 147 w 868"/>
                <a:gd name="T79" fmla="*/ 502 h 1340"/>
                <a:gd name="T80" fmla="*/ 239 w 868"/>
                <a:gd name="T81" fmla="*/ 342 h 1340"/>
                <a:gd name="T82" fmla="*/ 355 w 868"/>
                <a:gd name="T83" fmla="*/ 176 h 1340"/>
                <a:gd name="T84" fmla="*/ 442 w 868"/>
                <a:gd name="T85" fmla="*/ 79 h 1340"/>
                <a:gd name="T86" fmla="*/ 551 w 868"/>
                <a:gd name="T87" fmla="*/ 31 h 1340"/>
                <a:gd name="T88" fmla="*/ 507 w 868"/>
                <a:gd name="T89" fmla="*/ 31 h 13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8"/>
                <a:gd name="T136" fmla="*/ 0 h 1340"/>
                <a:gd name="T137" fmla="*/ 868 w 868"/>
                <a:gd name="T138" fmla="*/ 1340 h 13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8" h="1340">
                  <a:moveTo>
                    <a:pt x="507" y="31"/>
                  </a:moveTo>
                  <a:lnTo>
                    <a:pt x="616" y="0"/>
                  </a:lnTo>
                  <a:lnTo>
                    <a:pt x="703" y="4"/>
                  </a:lnTo>
                  <a:lnTo>
                    <a:pt x="769" y="52"/>
                  </a:lnTo>
                  <a:lnTo>
                    <a:pt x="814" y="128"/>
                  </a:lnTo>
                  <a:lnTo>
                    <a:pt x="797" y="207"/>
                  </a:lnTo>
                  <a:lnTo>
                    <a:pt x="736" y="207"/>
                  </a:lnTo>
                  <a:lnTo>
                    <a:pt x="753" y="143"/>
                  </a:lnTo>
                  <a:lnTo>
                    <a:pt x="703" y="85"/>
                  </a:lnTo>
                  <a:lnTo>
                    <a:pt x="655" y="64"/>
                  </a:lnTo>
                  <a:lnTo>
                    <a:pt x="573" y="85"/>
                  </a:lnTo>
                  <a:lnTo>
                    <a:pt x="606" y="150"/>
                  </a:lnTo>
                  <a:lnTo>
                    <a:pt x="616" y="207"/>
                  </a:lnTo>
                  <a:lnTo>
                    <a:pt x="606" y="257"/>
                  </a:lnTo>
                  <a:lnTo>
                    <a:pt x="523" y="278"/>
                  </a:lnTo>
                  <a:lnTo>
                    <a:pt x="436" y="262"/>
                  </a:lnTo>
                  <a:lnTo>
                    <a:pt x="419" y="224"/>
                  </a:lnTo>
                  <a:lnTo>
                    <a:pt x="327" y="326"/>
                  </a:lnTo>
                  <a:lnTo>
                    <a:pt x="272" y="438"/>
                  </a:lnTo>
                  <a:lnTo>
                    <a:pt x="197" y="583"/>
                  </a:lnTo>
                  <a:lnTo>
                    <a:pt x="147" y="712"/>
                  </a:lnTo>
                  <a:lnTo>
                    <a:pt x="126" y="835"/>
                  </a:lnTo>
                  <a:lnTo>
                    <a:pt x="142" y="900"/>
                  </a:lnTo>
                  <a:lnTo>
                    <a:pt x="230" y="981"/>
                  </a:lnTo>
                  <a:lnTo>
                    <a:pt x="409" y="1050"/>
                  </a:lnTo>
                  <a:lnTo>
                    <a:pt x="507" y="1081"/>
                  </a:lnTo>
                  <a:lnTo>
                    <a:pt x="606" y="1098"/>
                  </a:lnTo>
                  <a:lnTo>
                    <a:pt x="753" y="1157"/>
                  </a:lnTo>
                  <a:lnTo>
                    <a:pt x="861" y="1195"/>
                  </a:lnTo>
                  <a:lnTo>
                    <a:pt x="868" y="1269"/>
                  </a:lnTo>
                  <a:lnTo>
                    <a:pt x="814" y="1323"/>
                  </a:lnTo>
                  <a:lnTo>
                    <a:pt x="748" y="1340"/>
                  </a:lnTo>
                  <a:lnTo>
                    <a:pt x="649" y="1291"/>
                  </a:lnTo>
                  <a:lnTo>
                    <a:pt x="419" y="1173"/>
                  </a:lnTo>
                  <a:lnTo>
                    <a:pt x="230" y="1093"/>
                  </a:lnTo>
                  <a:lnTo>
                    <a:pt x="98" y="1002"/>
                  </a:lnTo>
                  <a:lnTo>
                    <a:pt x="10" y="921"/>
                  </a:lnTo>
                  <a:lnTo>
                    <a:pt x="0" y="824"/>
                  </a:lnTo>
                  <a:lnTo>
                    <a:pt x="48" y="695"/>
                  </a:lnTo>
                  <a:lnTo>
                    <a:pt x="147" y="502"/>
                  </a:lnTo>
                  <a:lnTo>
                    <a:pt x="239" y="342"/>
                  </a:lnTo>
                  <a:lnTo>
                    <a:pt x="355" y="176"/>
                  </a:lnTo>
                  <a:lnTo>
                    <a:pt x="442" y="79"/>
                  </a:lnTo>
                  <a:lnTo>
                    <a:pt x="551" y="31"/>
                  </a:lnTo>
                  <a:lnTo>
                    <a:pt x="507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155"/>
            <p:cNvSpPr>
              <a:spLocks/>
            </p:cNvSpPr>
            <p:nvPr/>
          </p:nvSpPr>
          <p:spPr bwMode="auto">
            <a:xfrm>
              <a:off x="1419" y="2097"/>
              <a:ext cx="227" cy="629"/>
            </a:xfrm>
            <a:custGeom>
              <a:avLst/>
              <a:gdLst>
                <a:gd name="T0" fmla="*/ 29 w 454"/>
                <a:gd name="T1" fmla="*/ 97 h 1258"/>
                <a:gd name="T2" fmla="*/ 45 w 454"/>
                <a:gd name="T3" fmla="*/ 33 h 1258"/>
                <a:gd name="T4" fmla="*/ 116 w 454"/>
                <a:gd name="T5" fmla="*/ 0 h 1258"/>
                <a:gd name="T6" fmla="*/ 180 w 454"/>
                <a:gd name="T7" fmla="*/ 0 h 1258"/>
                <a:gd name="T8" fmla="*/ 263 w 454"/>
                <a:gd name="T9" fmla="*/ 48 h 1258"/>
                <a:gd name="T10" fmla="*/ 340 w 454"/>
                <a:gd name="T11" fmla="*/ 161 h 1258"/>
                <a:gd name="T12" fmla="*/ 395 w 454"/>
                <a:gd name="T13" fmla="*/ 278 h 1258"/>
                <a:gd name="T14" fmla="*/ 421 w 454"/>
                <a:gd name="T15" fmla="*/ 438 h 1258"/>
                <a:gd name="T16" fmla="*/ 444 w 454"/>
                <a:gd name="T17" fmla="*/ 626 h 1258"/>
                <a:gd name="T18" fmla="*/ 454 w 454"/>
                <a:gd name="T19" fmla="*/ 808 h 1258"/>
                <a:gd name="T20" fmla="*/ 454 w 454"/>
                <a:gd name="T21" fmla="*/ 1043 h 1258"/>
                <a:gd name="T22" fmla="*/ 421 w 454"/>
                <a:gd name="T23" fmla="*/ 1189 h 1258"/>
                <a:gd name="T24" fmla="*/ 362 w 454"/>
                <a:gd name="T25" fmla="*/ 1241 h 1258"/>
                <a:gd name="T26" fmla="*/ 258 w 454"/>
                <a:gd name="T27" fmla="*/ 1258 h 1258"/>
                <a:gd name="T28" fmla="*/ 149 w 454"/>
                <a:gd name="T29" fmla="*/ 1253 h 1258"/>
                <a:gd name="T30" fmla="*/ 93 w 454"/>
                <a:gd name="T31" fmla="*/ 1189 h 1258"/>
                <a:gd name="T32" fmla="*/ 62 w 454"/>
                <a:gd name="T33" fmla="*/ 1076 h 1258"/>
                <a:gd name="T34" fmla="*/ 33 w 454"/>
                <a:gd name="T35" fmla="*/ 964 h 1258"/>
                <a:gd name="T36" fmla="*/ 12 w 454"/>
                <a:gd name="T37" fmla="*/ 760 h 1258"/>
                <a:gd name="T38" fmla="*/ 0 w 454"/>
                <a:gd name="T39" fmla="*/ 531 h 1258"/>
                <a:gd name="T40" fmla="*/ 0 w 454"/>
                <a:gd name="T41" fmla="*/ 262 h 1258"/>
                <a:gd name="T42" fmla="*/ 29 w 454"/>
                <a:gd name="T43" fmla="*/ 145 h 1258"/>
                <a:gd name="T44" fmla="*/ 29 w 454"/>
                <a:gd name="T45" fmla="*/ 97 h 12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4"/>
                <a:gd name="T70" fmla="*/ 0 h 1258"/>
                <a:gd name="T71" fmla="*/ 454 w 454"/>
                <a:gd name="T72" fmla="*/ 1258 h 12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4" h="1258">
                  <a:moveTo>
                    <a:pt x="29" y="97"/>
                  </a:moveTo>
                  <a:lnTo>
                    <a:pt x="45" y="33"/>
                  </a:lnTo>
                  <a:lnTo>
                    <a:pt x="116" y="0"/>
                  </a:lnTo>
                  <a:lnTo>
                    <a:pt x="180" y="0"/>
                  </a:lnTo>
                  <a:lnTo>
                    <a:pt x="263" y="48"/>
                  </a:lnTo>
                  <a:lnTo>
                    <a:pt x="340" y="161"/>
                  </a:lnTo>
                  <a:lnTo>
                    <a:pt x="395" y="278"/>
                  </a:lnTo>
                  <a:lnTo>
                    <a:pt x="421" y="438"/>
                  </a:lnTo>
                  <a:lnTo>
                    <a:pt x="444" y="626"/>
                  </a:lnTo>
                  <a:lnTo>
                    <a:pt x="454" y="808"/>
                  </a:lnTo>
                  <a:lnTo>
                    <a:pt x="454" y="1043"/>
                  </a:lnTo>
                  <a:lnTo>
                    <a:pt x="421" y="1189"/>
                  </a:lnTo>
                  <a:lnTo>
                    <a:pt x="362" y="1241"/>
                  </a:lnTo>
                  <a:lnTo>
                    <a:pt x="258" y="1258"/>
                  </a:lnTo>
                  <a:lnTo>
                    <a:pt x="149" y="1253"/>
                  </a:lnTo>
                  <a:lnTo>
                    <a:pt x="93" y="1189"/>
                  </a:lnTo>
                  <a:lnTo>
                    <a:pt x="62" y="1076"/>
                  </a:lnTo>
                  <a:lnTo>
                    <a:pt x="33" y="964"/>
                  </a:lnTo>
                  <a:lnTo>
                    <a:pt x="12" y="760"/>
                  </a:lnTo>
                  <a:lnTo>
                    <a:pt x="0" y="531"/>
                  </a:lnTo>
                  <a:lnTo>
                    <a:pt x="0" y="262"/>
                  </a:lnTo>
                  <a:lnTo>
                    <a:pt x="29" y="145"/>
                  </a:lnTo>
                  <a:lnTo>
                    <a:pt x="29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156"/>
            <p:cNvSpPr>
              <a:spLocks/>
            </p:cNvSpPr>
            <p:nvPr/>
          </p:nvSpPr>
          <p:spPr bwMode="auto">
            <a:xfrm>
              <a:off x="1523" y="2115"/>
              <a:ext cx="347" cy="483"/>
            </a:xfrm>
            <a:custGeom>
              <a:avLst/>
              <a:gdLst>
                <a:gd name="T0" fmla="*/ 38 w 693"/>
                <a:gd name="T1" fmla="*/ 0 h 967"/>
                <a:gd name="T2" fmla="*/ 180 w 693"/>
                <a:gd name="T3" fmla="*/ 17 h 967"/>
                <a:gd name="T4" fmla="*/ 327 w 693"/>
                <a:gd name="T5" fmla="*/ 43 h 967"/>
                <a:gd name="T6" fmla="*/ 480 w 693"/>
                <a:gd name="T7" fmla="*/ 129 h 967"/>
                <a:gd name="T8" fmla="*/ 589 w 693"/>
                <a:gd name="T9" fmla="*/ 193 h 967"/>
                <a:gd name="T10" fmla="*/ 660 w 693"/>
                <a:gd name="T11" fmla="*/ 286 h 967"/>
                <a:gd name="T12" fmla="*/ 693 w 693"/>
                <a:gd name="T13" fmla="*/ 338 h 967"/>
                <a:gd name="T14" fmla="*/ 627 w 693"/>
                <a:gd name="T15" fmla="*/ 495 h 967"/>
                <a:gd name="T16" fmla="*/ 523 w 693"/>
                <a:gd name="T17" fmla="*/ 591 h 967"/>
                <a:gd name="T18" fmla="*/ 398 w 693"/>
                <a:gd name="T19" fmla="*/ 660 h 967"/>
                <a:gd name="T20" fmla="*/ 332 w 693"/>
                <a:gd name="T21" fmla="*/ 703 h 967"/>
                <a:gd name="T22" fmla="*/ 218 w 693"/>
                <a:gd name="T23" fmla="*/ 724 h 967"/>
                <a:gd name="T24" fmla="*/ 213 w 693"/>
                <a:gd name="T25" fmla="*/ 767 h 967"/>
                <a:gd name="T26" fmla="*/ 300 w 693"/>
                <a:gd name="T27" fmla="*/ 805 h 967"/>
                <a:gd name="T28" fmla="*/ 426 w 693"/>
                <a:gd name="T29" fmla="*/ 838 h 967"/>
                <a:gd name="T30" fmla="*/ 544 w 693"/>
                <a:gd name="T31" fmla="*/ 902 h 967"/>
                <a:gd name="T32" fmla="*/ 497 w 693"/>
                <a:gd name="T33" fmla="*/ 950 h 967"/>
                <a:gd name="T34" fmla="*/ 447 w 693"/>
                <a:gd name="T35" fmla="*/ 967 h 967"/>
                <a:gd name="T36" fmla="*/ 376 w 693"/>
                <a:gd name="T37" fmla="*/ 896 h 967"/>
                <a:gd name="T38" fmla="*/ 267 w 693"/>
                <a:gd name="T39" fmla="*/ 853 h 967"/>
                <a:gd name="T40" fmla="*/ 180 w 693"/>
                <a:gd name="T41" fmla="*/ 822 h 967"/>
                <a:gd name="T42" fmla="*/ 180 w 693"/>
                <a:gd name="T43" fmla="*/ 757 h 967"/>
                <a:gd name="T44" fmla="*/ 196 w 693"/>
                <a:gd name="T45" fmla="*/ 688 h 967"/>
                <a:gd name="T46" fmla="*/ 251 w 693"/>
                <a:gd name="T47" fmla="*/ 660 h 967"/>
                <a:gd name="T48" fmla="*/ 426 w 693"/>
                <a:gd name="T49" fmla="*/ 591 h 967"/>
                <a:gd name="T50" fmla="*/ 523 w 693"/>
                <a:gd name="T51" fmla="*/ 484 h 967"/>
                <a:gd name="T52" fmla="*/ 594 w 693"/>
                <a:gd name="T53" fmla="*/ 371 h 967"/>
                <a:gd name="T54" fmla="*/ 577 w 693"/>
                <a:gd name="T55" fmla="*/ 317 h 967"/>
                <a:gd name="T56" fmla="*/ 523 w 693"/>
                <a:gd name="T57" fmla="*/ 253 h 967"/>
                <a:gd name="T58" fmla="*/ 393 w 693"/>
                <a:gd name="T59" fmla="*/ 162 h 967"/>
                <a:gd name="T60" fmla="*/ 234 w 693"/>
                <a:gd name="T61" fmla="*/ 129 h 967"/>
                <a:gd name="T62" fmla="*/ 130 w 693"/>
                <a:gd name="T63" fmla="*/ 124 h 967"/>
                <a:gd name="T64" fmla="*/ 38 w 693"/>
                <a:gd name="T65" fmla="*/ 124 h 967"/>
                <a:gd name="T66" fmla="*/ 0 w 693"/>
                <a:gd name="T67" fmla="*/ 65 h 967"/>
                <a:gd name="T68" fmla="*/ 38 w 693"/>
                <a:gd name="T69" fmla="*/ 0 h 9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3"/>
                <a:gd name="T106" fmla="*/ 0 h 967"/>
                <a:gd name="T107" fmla="*/ 693 w 693"/>
                <a:gd name="T108" fmla="*/ 967 h 9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3" h="967">
                  <a:moveTo>
                    <a:pt x="38" y="0"/>
                  </a:moveTo>
                  <a:lnTo>
                    <a:pt x="180" y="17"/>
                  </a:lnTo>
                  <a:lnTo>
                    <a:pt x="327" y="43"/>
                  </a:lnTo>
                  <a:lnTo>
                    <a:pt x="480" y="129"/>
                  </a:lnTo>
                  <a:lnTo>
                    <a:pt x="589" y="193"/>
                  </a:lnTo>
                  <a:lnTo>
                    <a:pt x="660" y="286"/>
                  </a:lnTo>
                  <a:lnTo>
                    <a:pt x="693" y="338"/>
                  </a:lnTo>
                  <a:lnTo>
                    <a:pt x="627" y="495"/>
                  </a:lnTo>
                  <a:lnTo>
                    <a:pt x="523" y="591"/>
                  </a:lnTo>
                  <a:lnTo>
                    <a:pt x="398" y="660"/>
                  </a:lnTo>
                  <a:lnTo>
                    <a:pt x="332" y="703"/>
                  </a:lnTo>
                  <a:lnTo>
                    <a:pt x="218" y="724"/>
                  </a:lnTo>
                  <a:lnTo>
                    <a:pt x="213" y="767"/>
                  </a:lnTo>
                  <a:lnTo>
                    <a:pt x="300" y="805"/>
                  </a:lnTo>
                  <a:lnTo>
                    <a:pt x="426" y="838"/>
                  </a:lnTo>
                  <a:lnTo>
                    <a:pt x="544" y="902"/>
                  </a:lnTo>
                  <a:lnTo>
                    <a:pt x="497" y="950"/>
                  </a:lnTo>
                  <a:lnTo>
                    <a:pt x="447" y="967"/>
                  </a:lnTo>
                  <a:lnTo>
                    <a:pt x="376" y="896"/>
                  </a:lnTo>
                  <a:lnTo>
                    <a:pt x="267" y="853"/>
                  </a:lnTo>
                  <a:lnTo>
                    <a:pt x="180" y="822"/>
                  </a:lnTo>
                  <a:lnTo>
                    <a:pt x="180" y="757"/>
                  </a:lnTo>
                  <a:lnTo>
                    <a:pt x="196" y="688"/>
                  </a:lnTo>
                  <a:lnTo>
                    <a:pt x="251" y="660"/>
                  </a:lnTo>
                  <a:lnTo>
                    <a:pt x="426" y="591"/>
                  </a:lnTo>
                  <a:lnTo>
                    <a:pt x="523" y="484"/>
                  </a:lnTo>
                  <a:lnTo>
                    <a:pt x="594" y="371"/>
                  </a:lnTo>
                  <a:lnTo>
                    <a:pt x="577" y="317"/>
                  </a:lnTo>
                  <a:lnTo>
                    <a:pt x="523" y="253"/>
                  </a:lnTo>
                  <a:lnTo>
                    <a:pt x="393" y="162"/>
                  </a:lnTo>
                  <a:lnTo>
                    <a:pt x="234" y="129"/>
                  </a:lnTo>
                  <a:lnTo>
                    <a:pt x="130" y="124"/>
                  </a:lnTo>
                  <a:lnTo>
                    <a:pt x="38" y="124"/>
                  </a:lnTo>
                  <a:lnTo>
                    <a:pt x="0" y="6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57"/>
            <p:cNvSpPr>
              <a:spLocks/>
            </p:cNvSpPr>
            <p:nvPr/>
          </p:nvSpPr>
          <p:spPr bwMode="auto">
            <a:xfrm>
              <a:off x="1551" y="2662"/>
              <a:ext cx="421" cy="781"/>
            </a:xfrm>
            <a:custGeom>
              <a:avLst/>
              <a:gdLst>
                <a:gd name="T0" fmla="*/ 98 w 843"/>
                <a:gd name="T1" fmla="*/ 0 h 1562"/>
                <a:gd name="T2" fmla="*/ 22 w 843"/>
                <a:gd name="T3" fmla="*/ 0 h 1562"/>
                <a:gd name="T4" fmla="*/ 0 w 843"/>
                <a:gd name="T5" fmla="*/ 112 h 1562"/>
                <a:gd name="T6" fmla="*/ 55 w 843"/>
                <a:gd name="T7" fmla="*/ 178 h 1562"/>
                <a:gd name="T8" fmla="*/ 230 w 843"/>
                <a:gd name="T9" fmla="*/ 333 h 1562"/>
                <a:gd name="T10" fmla="*/ 383 w 843"/>
                <a:gd name="T11" fmla="*/ 531 h 1562"/>
                <a:gd name="T12" fmla="*/ 482 w 843"/>
                <a:gd name="T13" fmla="*/ 736 h 1562"/>
                <a:gd name="T14" fmla="*/ 497 w 843"/>
                <a:gd name="T15" fmla="*/ 869 h 1562"/>
                <a:gd name="T16" fmla="*/ 492 w 843"/>
                <a:gd name="T17" fmla="*/ 966 h 1562"/>
                <a:gd name="T18" fmla="*/ 449 w 843"/>
                <a:gd name="T19" fmla="*/ 1186 h 1562"/>
                <a:gd name="T20" fmla="*/ 393 w 843"/>
                <a:gd name="T21" fmla="*/ 1364 h 1562"/>
                <a:gd name="T22" fmla="*/ 345 w 843"/>
                <a:gd name="T23" fmla="*/ 1466 h 1562"/>
                <a:gd name="T24" fmla="*/ 334 w 843"/>
                <a:gd name="T25" fmla="*/ 1530 h 1562"/>
                <a:gd name="T26" fmla="*/ 383 w 843"/>
                <a:gd name="T27" fmla="*/ 1530 h 1562"/>
                <a:gd name="T28" fmla="*/ 459 w 843"/>
                <a:gd name="T29" fmla="*/ 1509 h 1562"/>
                <a:gd name="T30" fmla="*/ 482 w 843"/>
                <a:gd name="T31" fmla="*/ 1514 h 1562"/>
                <a:gd name="T32" fmla="*/ 640 w 843"/>
                <a:gd name="T33" fmla="*/ 1524 h 1562"/>
                <a:gd name="T34" fmla="*/ 761 w 843"/>
                <a:gd name="T35" fmla="*/ 1562 h 1562"/>
                <a:gd name="T36" fmla="*/ 804 w 843"/>
                <a:gd name="T37" fmla="*/ 1540 h 1562"/>
                <a:gd name="T38" fmla="*/ 843 w 843"/>
                <a:gd name="T39" fmla="*/ 1459 h 1562"/>
                <a:gd name="T40" fmla="*/ 804 w 843"/>
                <a:gd name="T41" fmla="*/ 1417 h 1562"/>
                <a:gd name="T42" fmla="*/ 624 w 843"/>
                <a:gd name="T43" fmla="*/ 1412 h 1562"/>
                <a:gd name="T44" fmla="*/ 497 w 843"/>
                <a:gd name="T45" fmla="*/ 1428 h 1562"/>
                <a:gd name="T46" fmla="*/ 433 w 843"/>
                <a:gd name="T47" fmla="*/ 1459 h 1562"/>
                <a:gd name="T48" fmla="*/ 443 w 843"/>
                <a:gd name="T49" fmla="*/ 1385 h 1562"/>
                <a:gd name="T50" fmla="*/ 508 w 843"/>
                <a:gd name="T51" fmla="*/ 1271 h 1562"/>
                <a:gd name="T52" fmla="*/ 563 w 843"/>
                <a:gd name="T53" fmla="*/ 1095 h 1562"/>
                <a:gd name="T54" fmla="*/ 607 w 843"/>
                <a:gd name="T55" fmla="*/ 945 h 1562"/>
                <a:gd name="T56" fmla="*/ 574 w 843"/>
                <a:gd name="T57" fmla="*/ 773 h 1562"/>
                <a:gd name="T58" fmla="*/ 525 w 843"/>
                <a:gd name="T59" fmla="*/ 590 h 1562"/>
                <a:gd name="T60" fmla="*/ 426 w 843"/>
                <a:gd name="T61" fmla="*/ 381 h 1562"/>
                <a:gd name="T62" fmla="*/ 284 w 843"/>
                <a:gd name="T63" fmla="*/ 188 h 1562"/>
                <a:gd name="T64" fmla="*/ 164 w 843"/>
                <a:gd name="T65" fmla="*/ 48 h 1562"/>
                <a:gd name="T66" fmla="*/ 98 w 843"/>
                <a:gd name="T67" fmla="*/ 0 h 15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43"/>
                <a:gd name="T103" fmla="*/ 0 h 1562"/>
                <a:gd name="T104" fmla="*/ 843 w 843"/>
                <a:gd name="T105" fmla="*/ 1562 h 15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43" h="1562">
                  <a:moveTo>
                    <a:pt x="98" y="0"/>
                  </a:moveTo>
                  <a:lnTo>
                    <a:pt x="22" y="0"/>
                  </a:lnTo>
                  <a:lnTo>
                    <a:pt x="0" y="112"/>
                  </a:lnTo>
                  <a:lnTo>
                    <a:pt x="55" y="178"/>
                  </a:lnTo>
                  <a:lnTo>
                    <a:pt x="230" y="333"/>
                  </a:lnTo>
                  <a:lnTo>
                    <a:pt x="383" y="531"/>
                  </a:lnTo>
                  <a:lnTo>
                    <a:pt x="482" y="736"/>
                  </a:lnTo>
                  <a:lnTo>
                    <a:pt x="497" y="869"/>
                  </a:lnTo>
                  <a:lnTo>
                    <a:pt x="492" y="966"/>
                  </a:lnTo>
                  <a:lnTo>
                    <a:pt x="449" y="1186"/>
                  </a:lnTo>
                  <a:lnTo>
                    <a:pt x="393" y="1364"/>
                  </a:lnTo>
                  <a:lnTo>
                    <a:pt x="345" y="1466"/>
                  </a:lnTo>
                  <a:lnTo>
                    <a:pt x="334" y="1530"/>
                  </a:lnTo>
                  <a:lnTo>
                    <a:pt x="383" y="1530"/>
                  </a:lnTo>
                  <a:lnTo>
                    <a:pt x="459" y="1509"/>
                  </a:lnTo>
                  <a:lnTo>
                    <a:pt x="482" y="1514"/>
                  </a:lnTo>
                  <a:lnTo>
                    <a:pt x="640" y="1524"/>
                  </a:lnTo>
                  <a:lnTo>
                    <a:pt x="761" y="1562"/>
                  </a:lnTo>
                  <a:lnTo>
                    <a:pt x="804" y="1540"/>
                  </a:lnTo>
                  <a:lnTo>
                    <a:pt x="843" y="1459"/>
                  </a:lnTo>
                  <a:lnTo>
                    <a:pt x="804" y="1417"/>
                  </a:lnTo>
                  <a:lnTo>
                    <a:pt x="624" y="1412"/>
                  </a:lnTo>
                  <a:lnTo>
                    <a:pt x="497" y="1428"/>
                  </a:lnTo>
                  <a:lnTo>
                    <a:pt x="433" y="1459"/>
                  </a:lnTo>
                  <a:lnTo>
                    <a:pt x="443" y="1385"/>
                  </a:lnTo>
                  <a:lnTo>
                    <a:pt x="508" y="1271"/>
                  </a:lnTo>
                  <a:lnTo>
                    <a:pt x="563" y="1095"/>
                  </a:lnTo>
                  <a:lnTo>
                    <a:pt x="607" y="945"/>
                  </a:lnTo>
                  <a:lnTo>
                    <a:pt x="574" y="773"/>
                  </a:lnTo>
                  <a:lnTo>
                    <a:pt x="525" y="590"/>
                  </a:lnTo>
                  <a:lnTo>
                    <a:pt x="426" y="381"/>
                  </a:lnTo>
                  <a:lnTo>
                    <a:pt x="284" y="188"/>
                  </a:lnTo>
                  <a:lnTo>
                    <a:pt x="164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158"/>
            <p:cNvSpPr>
              <a:spLocks/>
            </p:cNvSpPr>
            <p:nvPr/>
          </p:nvSpPr>
          <p:spPr bwMode="auto">
            <a:xfrm>
              <a:off x="1286" y="2660"/>
              <a:ext cx="284" cy="796"/>
            </a:xfrm>
            <a:custGeom>
              <a:avLst/>
              <a:gdLst>
                <a:gd name="T0" fmla="*/ 393 w 567"/>
                <a:gd name="T1" fmla="*/ 0 h 1591"/>
                <a:gd name="T2" fmla="*/ 322 w 567"/>
                <a:gd name="T3" fmla="*/ 150 h 1591"/>
                <a:gd name="T4" fmla="*/ 272 w 567"/>
                <a:gd name="T5" fmla="*/ 369 h 1591"/>
                <a:gd name="T6" fmla="*/ 213 w 567"/>
                <a:gd name="T7" fmla="*/ 612 h 1591"/>
                <a:gd name="T8" fmla="*/ 158 w 567"/>
                <a:gd name="T9" fmla="*/ 857 h 1591"/>
                <a:gd name="T10" fmla="*/ 158 w 567"/>
                <a:gd name="T11" fmla="*/ 948 h 1591"/>
                <a:gd name="T12" fmla="*/ 213 w 567"/>
                <a:gd name="T13" fmla="*/ 1110 h 1591"/>
                <a:gd name="T14" fmla="*/ 289 w 567"/>
                <a:gd name="T15" fmla="*/ 1195 h 1591"/>
                <a:gd name="T16" fmla="*/ 360 w 567"/>
                <a:gd name="T17" fmla="*/ 1302 h 1591"/>
                <a:gd name="T18" fmla="*/ 409 w 567"/>
                <a:gd name="T19" fmla="*/ 1382 h 1591"/>
                <a:gd name="T20" fmla="*/ 388 w 567"/>
                <a:gd name="T21" fmla="*/ 1420 h 1591"/>
                <a:gd name="T22" fmla="*/ 262 w 567"/>
                <a:gd name="T23" fmla="*/ 1436 h 1591"/>
                <a:gd name="T24" fmla="*/ 59 w 567"/>
                <a:gd name="T25" fmla="*/ 1467 h 1591"/>
                <a:gd name="T26" fmla="*/ 0 w 567"/>
                <a:gd name="T27" fmla="*/ 1517 h 1591"/>
                <a:gd name="T28" fmla="*/ 49 w 567"/>
                <a:gd name="T29" fmla="*/ 1560 h 1591"/>
                <a:gd name="T30" fmla="*/ 163 w 567"/>
                <a:gd name="T31" fmla="*/ 1591 h 1591"/>
                <a:gd name="T32" fmla="*/ 295 w 567"/>
                <a:gd name="T33" fmla="*/ 1527 h 1591"/>
                <a:gd name="T34" fmla="*/ 393 w 567"/>
                <a:gd name="T35" fmla="*/ 1484 h 1591"/>
                <a:gd name="T36" fmla="*/ 518 w 567"/>
                <a:gd name="T37" fmla="*/ 1467 h 1591"/>
                <a:gd name="T38" fmla="*/ 567 w 567"/>
                <a:gd name="T39" fmla="*/ 1453 h 1591"/>
                <a:gd name="T40" fmla="*/ 551 w 567"/>
                <a:gd name="T41" fmla="*/ 1398 h 1591"/>
                <a:gd name="T42" fmla="*/ 409 w 567"/>
                <a:gd name="T43" fmla="*/ 1260 h 1591"/>
                <a:gd name="T44" fmla="*/ 327 w 567"/>
                <a:gd name="T45" fmla="*/ 1115 h 1591"/>
                <a:gd name="T46" fmla="*/ 256 w 567"/>
                <a:gd name="T47" fmla="*/ 1017 h 1591"/>
                <a:gd name="T48" fmla="*/ 246 w 567"/>
                <a:gd name="T49" fmla="*/ 922 h 1591"/>
                <a:gd name="T50" fmla="*/ 279 w 567"/>
                <a:gd name="T51" fmla="*/ 762 h 1591"/>
                <a:gd name="T52" fmla="*/ 355 w 567"/>
                <a:gd name="T53" fmla="*/ 595 h 1591"/>
                <a:gd name="T54" fmla="*/ 437 w 567"/>
                <a:gd name="T55" fmla="*/ 312 h 1591"/>
                <a:gd name="T56" fmla="*/ 508 w 567"/>
                <a:gd name="T57" fmla="*/ 145 h 1591"/>
                <a:gd name="T58" fmla="*/ 501 w 567"/>
                <a:gd name="T59" fmla="*/ 48 h 1591"/>
                <a:gd name="T60" fmla="*/ 437 w 567"/>
                <a:gd name="T61" fmla="*/ 0 h 1591"/>
                <a:gd name="T62" fmla="*/ 393 w 567"/>
                <a:gd name="T63" fmla="*/ 0 h 15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67"/>
                <a:gd name="T97" fmla="*/ 0 h 1591"/>
                <a:gd name="T98" fmla="*/ 567 w 567"/>
                <a:gd name="T99" fmla="*/ 1591 h 15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67" h="1591">
                  <a:moveTo>
                    <a:pt x="393" y="0"/>
                  </a:moveTo>
                  <a:lnTo>
                    <a:pt x="322" y="150"/>
                  </a:lnTo>
                  <a:lnTo>
                    <a:pt x="272" y="369"/>
                  </a:lnTo>
                  <a:lnTo>
                    <a:pt x="213" y="612"/>
                  </a:lnTo>
                  <a:lnTo>
                    <a:pt x="158" y="857"/>
                  </a:lnTo>
                  <a:lnTo>
                    <a:pt x="158" y="948"/>
                  </a:lnTo>
                  <a:lnTo>
                    <a:pt x="213" y="1110"/>
                  </a:lnTo>
                  <a:lnTo>
                    <a:pt x="289" y="1195"/>
                  </a:lnTo>
                  <a:lnTo>
                    <a:pt x="360" y="1302"/>
                  </a:lnTo>
                  <a:lnTo>
                    <a:pt x="409" y="1382"/>
                  </a:lnTo>
                  <a:lnTo>
                    <a:pt x="388" y="1420"/>
                  </a:lnTo>
                  <a:lnTo>
                    <a:pt x="262" y="1436"/>
                  </a:lnTo>
                  <a:lnTo>
                    <a:pt x="59" y="1467"/>
                  </a:lnTo>
                  <a:lnTo>
                    <a:pt x="0" y="1517"/>
                  </a:lnTo>
                  <a:lnTo>
                    <a:pt x="49" y="1560"/>
                  </a:lnTo>
                  <a:lnTo>
                    <a:pt x="163" y="1591"/>
                  </a:lnTo>
                  <a:lnTo>
                    <a:pt x="295" y="1527"/>
                  </a:lnTo>
                  <a:lnTo>
                    <a:pt x="393" y="1484"/>
                  </a:lnTo>
                  <a:lnTo>
                    <a:pt x="518" y="1467"/>
                  </a:lnTo>
                  <a:lnTo>
                    <a:pt x="567" y="1453"/>
                  </a:lnTo>
                  <a:lnTo>
                    <a:pt x="551" y="1398"/>
                  </a:lnTo>
                  <a:lnTo>
                    <a:pt x="409" y="1260"/>
                  </a:lnTo>
                  <a:lnTo>
                    <a:pt x="327" y="1115"/>
                  </a:lnTo>
                  <a:lnTo>
                    <a:pt x="256" y="1017"/>
                  </a:lnTo>
                  <a:lnTo>
                    <a:pt x="246" y="922"/>
                  </a:lnTo>
                  <a:lnTo>
                    <a:pt x="279" y="762"/>
                  </a:lnTo>
                  <a:lnTo>
                    <a:pt x="355" y="595"/>
                  </a:lnTo>
                  <a:lnTo>
                    <a:pt x="437" y="312"/>
                  </a:lnTo>
                  <a:lnTo>
                    <a:pt x="508" y="145"/>
                  </a:lnTo>
                  <a:lnTo>
                    <a:pt x="501" y="48"/>
                  </a:lnTo>
                  <a:lnTo>
                    <a:pt x="437" y="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5748" name="Group 159"/>
          <p:cNvGrpSpPr>
            <a:grpSpLocks/>
          </p:cNvGrpSpPr>
          <p:nvPr/>
        </p:nvGrpSpPr>
        <p:grpSpPr bwMode="auto">
          <a:xfrm>
            <a:off x="5029200" y="1219200"/>
            <a:ext cx="1981200" cy="701675"/>
            <a:chOff x="2482" y="1478"/>
            <a:chExt cx="830" cy="442"/>
          </a:xfrm>
        </p:grpSpPr>
        <p:grpSp>
          <p:nvGrpSpPr>
            <p:cNvPr id="10247" name="Group 160"/>
            <p:cNvGrpSpPr>
              <a:grpSpLocks/>
            </p:cNvGrpSpPr>
            <p:nvPr/>
          </p:nvGrpSpPr>
          <p:grpSpPr bwMode="auto">
            <a:xfrm>
              <a:off x="3137" y="1541"/>
              <a:ext cx="175" cy="235"/>
              <a:chOff x="1589" y="1383"/>
              <a:chExt cx="175" cy="235"/>
            </a:xfrm>
          </p:grpSpPr>
          <p:sp>
            <p:nvSpPr>
              <p:cNvPr id="10249" name="Freeform 161"/>
              <p:cNvSpPr>
                <a:spLocks/>
              </p:cNvSpPr>
              <p:nvPr/>
            </p:nvSpPr>
            <p:spPr bwMode="auto">
              <a:xfrm>
                <a:off x="1623" y="1383"/>
                <a:ext cx="141" cy="163"/>
              </a:xfrm>
              <a:custGeom>
                <a:avLst/>
                <a:gdLst>
                  <a:gd name="T0" fmla="*/ 33 w 280"/>
                  <a:gd name="T1" fmla="*/ 15 h 327"/>
                  <a:gd name="T2" fmla="*/ 108 w 280"/>
                  <a:gd name="T3" fmla="*/ 0 h 327"/>
                  <a:gd name="T4" fmla="*/ 181 w 280"/>
                  <a:gd name="T5" fmla="*/ 5 h 327"/>
                  <a:gd name="T6" fmla="*/ 247 w 280"/>
                  <a:gd name="T7" fmla="*/ 37 h 327"/>
                  <a:gd name="T8" fmla="*/ 280 w 280"/>
                  <a:gd name="T9" fmla="*/ 96 h 327"/>
                  <a:gd name="T10" fmla="*/ 280 w 280"/>
                  <a:gd name="T11" fmla="*/ 144 h 327"/>
                  <a:gd name="T12" fmla="*/ 247 w 280"/>
                  <a:gd name="T13" fmla="*/ 208 h 327"/>
                  <a:gd name="T14" fmla="*/ 191 w 280"/>
                  <a:gd name="T15" fmla="*/ 246 h 327"/>
                  <a:gd name="T16" fmla="*/ 108 w 280"/>
                  <a:gd name="T17" fmla="*/ 246 h 327"/>
                  <a:gd name="T18" fmla="*/ 59 w 280"/>
                  <a:gd name="T19" fmla="*/ 277 h 327"/>
                  <a:gd name="T20" fmla="*/ 42 w 280"/>
                  <a:gd name="T21" fmla="*/ 327 h 327"/>
                  <a:gd name="T22" fmla="*/ 0 w 280"/>
                  <a:gd name="T23" fmla="*/ 310 h 327"/>
                  <a:gd name="T24" fmla="*/ 16 w 280"/>
                  <a:gd name="T25" fmla="*/ 246 h 327"/>
                  <a:gd name="T26" fmla="*/ 75 w 280"/>
                  <a:gd name="T27" fmla="*/ 208 h 327"/>
                  <a:gd name="T28" fmla="*/ 174 w 280"/>
                  <a:gd name="T29" fmla="*/ 198 h 327"/>
                  <a:gd name="T30" fmla="*/ 214 w 280"/>
                  <a:gd name="T31" fmla="*/ 160 h 327"/>
                  <a:gd name="T32" fmla="*/ 224 w 280"/>
                  <a:gd name="T33" fmla="*/ 101 h 327"/>
                  <a:gd name="T34" fmla="*/ 181 w 280"/>
                  <a:gd name="T35" fmla="*/ 48 h 327"/>
                  <a:gd name="T36" fmla="*/ 115 w 280"/>
                  <a:gd name="T37" fmla="*/ 48 h 327"/>
                  <a:gd name="T38" fmla="*/ 42 w 280"/>
                  <a:gd name="T39" fmla="*/ 65 h 327"/>
                  <a:gd name="T40" fmla="*/ 16 w 280"/>
                  <a:gd name="T41" fmla="*/ 48 h 327"/>
                  <a:gd name="T42" fmla="*/ 33 w 280"/>
                  <a:gd name="T43" fmla="*/ 15 h 32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0"/>
                  <a:gd name="T67" fmla="*/ 0 h 327"/>
                  <a:gd name="T68" fmla="*/ 280 w 280"/>
                  <a:gd name="T69" fmla="*/ 327 h 32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0" h="327">
                    <a:moveTo>
                      <a:pt x="33" y="15"/>
                    </a:moveTo>
                    <a:lnTo>
                      <a:pt x="108" y="0"/>
                    </a:lnTo>
                    <a:lnTo>
                      <a:pt x="181" y="5"/>
                    </a:lnTo>
                    <a:lnTo>
                      <a:pt x="247" y="37"/>
                    </a:lnTo>
                    <a:lnTo>
                      <a:pt x="280" y="96"/>
                    </a:lnTo>
                    <a:lnTo>
                      <a:pt x="280" y="144"/>
                    </a:lnTo>
                    <a:lnTo>
                      <a:pt x="247" y="208"/>
                    </a:lnTo>
                    <a:lnTo>
                      <a:pt x="191" y="246"/>
                    </a:lnTo>
                    <a:lnTo>
                      <a:pt x="108" y="246"/>
                    </a:lnTo>
                    <a:lnTo>
                      <a:pt x="59" y="277"/>
                    </a:lnTo>
                    <a:lnTo>
                      <a:pt x="42" y="327"/>
                    </a:lnTo>
                    <a:lnTo>
                      <a:pt x="0" y="310"/>
                    </a:lnTo>
                    <a:lnTo>
                      <a:pt x="16" y="246"/>
                    </a:lnTo>
                    <a:lnTo>
                      <a:pt x="75" y="208"/>
                    </a:lnTo>
                    <a:lnTo>
                      <a:pt x="174" y="198"/>
                    </a:lnTo>
                    <a:lnTo>
                      <a:pt x="214" y="160"/>
                    </a:lnTo>
                    <a:lnTo>
                      <a:pt x="224" y="101"/>
                    </a:lnTo>
                    <a:lnTo>
                      <a:pt x="181" y="48"/>
                    </a:lnTo>
                    <a:lnTo>
                      <a:pt x="115" y="48"/>
                    </a:lnTo>
                    <a:lnTo>
                      <a:pt x="42" y="65"/>
                    </a:lnTo>
                    <a:lnTo>
                      <a:pt x="16" y="48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Freeform 162"/>
              <p:cNvSpPr>
                <a:spLocks/>
              </p:cNvSpPr>
              <p:nvPr/>
            </p:nvSpPr>
            <p:spPr bwMode="auto">
              <a:xfrm>
                <a:off x="1589" y="1573"/>
                <a:ext cx="44" cy="45"/>
              </a:xfrm>
              <a:custGeom>
                <a:avLst/>
                <a:gdLst>
                  <a:gd name="T0" fmla="*/ 87 w 87"/>
                  <a:gd name="T1" fmla="*/ 5 h 89"/>
                  <a:gd name="T2" fmla="*/ 43 w 87"/>
                  <a:gd name="T3" fmla="*/ 0 h 89"/>
                  <a:gd name="T4" fmla="*/ 13 w 87"/>
                  <a:gd name="T5" fmla="*/ 33 h 89"/>
                  <a:gd name="T6" fmla="*/ 0 w 87"/>
                  <a:gd name="T7" fmla="*/ 84 h 89"/>
                  <a:gd name="T8" fmla="*/ 43 w 87"/>
                  <a:gd name="T9" fmla="*/ 89 h 89"/>
                  <a:gd name="T10" fmla="*/ 79 w 87"/>
                  <a:gd name="T11" fmla="*/ 66 h 89"/>
                  <a:gd name="T12" fmla="*/ 87 w 87"/>
                  <a:gd name="T13" fmla="*/ 5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89"/>
                  <a:gd name="T23" fmla="*/ 87 w 87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89">
                    <a:moveTo>
                      <a:pt x="87" y="5"/>
                    </a:moveTo>
                    <a:lnTo>
                      <a:pt x="43" y="0"/>
                    </a:lnTo>
                    <a:lnTo>
                      <a:pt x="13" y="33"/>
                    </a:lnTo>
                    <a:lnTo>
                      <a:pt x="0" y="84"/>
                    </a:lnTo>
                    <a:lnTo>
                      <a:pt x="43" y="89"/>
                    </a:lnTo>
                    <a:lnTo>
                      <a:pt x="79" y="66"/>
                    </a:lnTo>
                    <a:lnTo>
                      <a:pt x="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779" name="Text Box 163"/>
            <p:cNvSpPr txBox="1">
              <a:spLocks noChangeArrowheads="1"/>
            </p:cNvSpPr>
            <p:nvPr/>
          </p:nvSpPr>
          <p:spPr bwMode="auto">
            <a:xfrm>
              <a:off x="2482" y="1478"/>
              <a:ext cx="6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i="1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几点</a:t>
              </a:r>
            </a:p>
            <a:p>
              <a:pPr algn="l">
                <a:defRPr/>
              </a:pPr>
              <a:r>
                <a:rPr lang="zh-CN" altLang="en-US" sz="2000" b="1" i="1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如何调整</a:t>
              </a:r>
            </a:p>
          </p:txBody>
        </p:sp>
      </p:grpSp>
      <p:sp>
        <p:nvSpPr>
          <p:cNvPr id="1135780" name="Rectangle 164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通信</a:t>
            </a:r>
          </a:p>
        </p:txBody>
      </p:sp>
      <p:sp>
        <p:nvSpPr>
          <p:cNvPr id="1135781" name="Rectangle 165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78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		 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 		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008000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>
                <a:cs typeface="Times New Roman" pitchFamily="18" charset="0"/>
              </a:rPr>
              <a:t> </a:t>
            </a:r>
            <a:r>
              <a:rPr lang="en-US" altLang="zh-CN" sz="1800" b="1">
                <a:cs typeface="Times New Roman" pitchFamily="18" charset="0"/>
              </a:rPr>
              <a:t>{ 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}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pic>
        <p:nvPicPr>
          <p:cNvPr id="12144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3933825"/>
            <a:ext cx="51133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 		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DDDDDD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DDDDDD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b="1">
                <a:solidFill>
                  <a:srgbClr val="DDDDDD"/>
                </a:solidFill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{</a:t>
            </a:r>
            <a:r>
              <a:rPr lang="en-US" altLang="zh-CN" sz="1800" b="1"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cs typeface="Times New Roman" pitchFamily="18" charset="0"/>
              </a:rPr>
              <a:t>  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 }</a:t>
            </a:r>
          </a:p>
        </p:txBody>
      </p:sp>
      <p:sp>
        <p:nvSpPr>
          <p:cNvPr id="1215493" name="Rectangle 5"/>
          <p:cNvSpPr>
            <a:spLocks noChangeArrowheads="1"/>
          </p:cNvSpPr>
          <p:nvPr/>
        </p:nvSpPr>
        <p:spPr bwMode="auto">
          <a:xfrm>
            <a:off x="533400" y="334645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Date:: Date(int y, int m, int d)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}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3429000" y="3429000"/>
            <a:ext cx="2819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5495" name="AutoShape 7"/>
          <p:cNvSpPr>
            <a:spLocks/>
          </p:cNvSpPr>
          <p:nvPr/>
        </p:nvSpPr>
        <p:spPr bwMode="auto">
          <a:xfrm>
            <a:off x="6324600" y="15240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991"/>
              <a:gd name="adj5" fmla="val 200523"/>
              <a:gd name="adj6" fmla="val -85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用初始式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对数据成员置值</a:t>
            </a:r>
          </a:p>
        </p:txBody>
      </p:sp>
      <p:sp>
        <p:nvSpPr>
          <p:cNvPr id="8499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3" grpId="0" animBg="1" autoUpdateAnimBg="0"/>
      <p:bldP spid="1215494" grpId="0" animBg="1"/>
      <p:bldP spid="121549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ChangeArrowheads="1"/>
          </p:cNvSpPr>
          <p:nvPr/>
        </p:nvSpPr>
        <p:spPr bwMode="auto">
          <a:xfrm>
            <a:off x="533400" y="228600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Date:: Date(int y, int m, int d) </a:t>
            </a:r>
            <a:r>
              <a:rPr lang="en-US" altLang="zh-CN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} </a:t>
            </a:r>
          </a:p>
        </p:txBody>
      </p:sp>
      <p:sp>
        <p:nvSpPr>
          <p:cNvPr id="1216515" name="Rectangle 3"/>
          <p:cNvSpPr>
            <a:spLocks noChangeArrowheads="1"/>
          </p:cNvSpPr>
          <p:nvPr/>
        </p:nvSpPr>
        <p:spPr bwMode="auto">
          <a:xfrm>
            <a:off x="533400" y="3573463"/>
            <a:ext cx="8077200" cy="22891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使用“初始式”的构造函数形式为：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构造函数名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):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), … ,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	{  /* …… */  }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初始式”可以调用类类型成员或基类构造函数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5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Text Box 2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609600" y="4552950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7540" name="AutoShape 4"/>
          <p:cNvSpPr>
            <a:spLocks/>
          </p:cNvSpPr>
          <p:nvPr/>
        </p:nvSpPr>
        <p:spPr bwMode="auto">
          <a:xfrm>
            <a:off x="3505200" y="2724150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24759"/>
              <a:gd name="adj5" fmla="val 300782"/>
              <a:gd name="adj6" fmla="val -91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类类型数据成员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8" grpId="0" autoUpdateAnimBg="0"/>
      <p:bldP spid="1217539" grpId="0" animBg="1"/>
      <p:bldP spid="1217540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33400" y="5391150"/>
            <a:ext cx="2879725" cy="342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3400" y="31162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2362200" y="3040063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589" name="AutoShape 5"/>
          <p:cNvSpPr>
            <a:spLocks/>
          </p:cNvSpPr>
          <p:nvPr/>
        </p:nvSpPr>
        <p:spPr bwMode="auto">
          <a:xfrm>
            <a:off x="4800600" y="1577975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7333"/>
              <a:gd name="adj5" fmla="val 151912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首先调用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成员类构造函数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8" grpId="0" animBg="1"/>
      <p:bldP spid="1219589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1773238"/>
            <a:ext cx="3733800" cy="3587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0118" name="Rectangle 5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0119" name="Text Box 6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011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714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1147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1148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533400" y="314483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3124200" y="3068638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1221643" name="AutoShape 11"/>
          <p:cNvSpPr>
            <a:spLocks/>
          </p:cNvSpPr>
          <p:nvPr/>
        </p:nvSpPr>
        <p:spPr bwMode="auto">
          <a:xfrm>
            <a:off x="4343400" y="719138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13417"/>
              <a:gd name="adj5" fmla="val 268560"/>
              <a:gd name="adj6" fmla="val -43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再初始化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自身数据成员</a:t>
            </a:r>
          </a:p>
        </p:txBody>
      </p:sp>
      <p:sp>
        <p:nvSpPr>
          <p:cNvPr id="9114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9" grpId="0" animBg="1"/>
      <p:bldP spid="1221643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2169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2170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533400" y="564038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2165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2167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2168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21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89600" y="1295400"/>
            <a:ext cx="1168400" cy="427038"/>
            <a:chOff x="2384" y="1507"/>
            <a:chExt cx="736" cy="269"/>
          </a:xfrm>
        </p:grpSpPr>
        <p:grpSp>
          <p:nvGrpSpPr>
            <p:cNvPr id="11435" name="Group 3"/>
            <p:cNvGrpSpPr>
              <a:grpSpLocks/>
            </p:cNvGrpSpPr>
            <p:nvPr/>
          </p:nvGrpSpPr>
          <p:grpSpPr bwMode="auto">
            <a:xfrm>
              <a:off x="2945" y="1541"/>
              <a:ext cx="175" cy="235"/>
              <a:chOff x="1589" y="1383"/>
              <a:chExt cx="175" cy="235"/>
            </a:xfrm>
          </p:grpSpPr>
          <p:sp>
            <p:nvSpPr>
              <p:cNvPr id="11437" name="Freeform 4"/>
              <p:cNvSpPr>
                <a:spLocks/>
              </p:cNvSpPr>
              <p:nvPr/>
            </p:nvSpPr>
            <p:spPr bwMode="auto">
              <a:xfrm>
                <a:off x="1623" y="1383"/>
                <a:ext cx="141" cy="163"/>
              </a:xfrm>
              <a:custGeom>
                <a:avLst/>
                <a:gdLst>
                  <a:gd name="T0" fmla="*/ 33 w 280"/>
                  <a:gd name="T1" fmla="*/ 15 h 327"/>
                  <a:gd name="T2" fmla="*/ 108 w 280"/>
                  <a:gd name="T3" fmla="*/ 0 h 327"/>
                  <a:gd name="T4" fmla="*/ 181 w 280"/>
                  <a:gd name="T5" fmla="*/ 5 h 327"/>
                  <a:gd name="T6" fmla="*/ 247 w 280"/>
                  <a:gd name="T7" fmla="*/ 37 h 327"/>
                  <a:gd name="T8" fmla="*/ 280 w 280"/>
                  <a:gd name="T9" fmla="*/ 96 h 327"/>
                  <a:gd name="T10" fmla="*/ 280 w 280"/>
                  <a:gd name="T11" fmla="*/ 144 h 327"/>
                  <a:gd name="T12" fmla="*/ 247 w 280"/>
                  <a:gd name="T13" fmla="*/ 208 h 327"/>
                  <a:gd name="T14" fmla="*/ 191 w 280"/>
                  <a:gd name="T15" fmla="*/ 246 h 327"/>
                  <a:gd name="T16" fmla="*/ 108 w 280"/>
                  <a:gd name="T17" fmla="*/ 246 h 327"/>
                  <a:gd name="T18" fmla="*/ 59 w 280"/>
                  <a:gd name="T19" fmla="*/ 277 h 327"/>
                  <a:gd name="T20" fmla="*/ 42 w 280"/>
                  <a:gd name="T21" fmla="*/ 327 h 327"/>
                  <a:gd name="T22" fmla="*/ 0 w 280"/>
                  <a:gd name="T23" fmla="*/ 310 h 327"/>
                  <a:gd name="T24" fmla="*/ 16 w 280"/>
                  <a:gd name="T25" fmla="*/ 246 h 327"/>
                  <a:gd name="T26" fmla="*/ 75 w 280"/>
                  <a:gd name="T27" fmla="*/ 208 h 327"/>
                  <a:gd name="T28" fmla="*/ 174 w 280"/>
                  <a:gd name="T29" fmla="*/ 198 h 327"/>
                  <a:gd name="T30" fmla="*/ 214 w 280"/>
                  <a:gd name="T31" fmla="*/ 160 h 327"/>
                  <a:gd name="T32" fmla="*/ 224 w 280"/>
                  <a:gd name="T33" fmla="*/ 101 h 327"/>
                  <a:gd name="T34" fmla="*/ 181 w 280"/>
                  <a:gd name="T35" fmla="*/ 48 h 327"/>
                  <a:gd name="T36" fmla="*/ 115 w 280"/>
                  <a:gd name="T37" fmla="*/ 48 h 327"/>
                  <a:gd name="T38" fmla="*/ 42 w 280"/>
                  <a:gd name="T39" fmla="*/ 65 h 327"/>
                  <a:gd name="T40" fmla="*/ 16 w 280"/>
                  <a:gd name="T41" fmla="*/ 48 h 327"/>
                  <a:gd name="T42" fmla="*/ 33 w 280"/>
                  <a:gd name="T43" fmla="*/ 15 h 32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0"/>
                  <a:gd name="T67" fmla="*/ 0 h 327"/>
                  <a:gd name="T68" fmla="*/ 280 w 280"/>
                  <a:gd name="T69" fmla="*/ 327 h 32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0" h="327">
                    <a:moveTo>
                      <a:pt x="33" y="15"/>
                    </a:moveTo>
                    <a:lnTo>
                      <a:pt x="108" y="0"/>
                    </a:lnTo>
                    <a:lnTo>
                      <a:pt x="181" y="5"/>
                    </a:lnTo>
                    <a:lnTo>
                      <a:pt x="247" y="37"/>
                    </a:lnTo>
                    <a:lnTo>
                      <a:pt x="280" y="96"/>
                    </a:lnTo>
                    <a:lnTo>
                      <a:pt x="280" y="144"/>
                    </a:lnTo>
                    <a:lnTo>
                      <a:pt x="247" y="208"/>
                    </a:lnTo>
                    <a:lnTo>
                      <a:pt x="191" y="246"/>
                    </a:lnTo>
                    <a:lnTo>
                      <a:pt x="108" y="246"/>
                    </a:lnTo>
                    <a:lnTo>
                      <a:pt x="59" y="277"/>
                    </a:lnTo>
                    <a:lnTo>
                      <a:pt x="42" y="327"/>
                    </a:lnTo>
                    <a:lnTo>
                      <a:pt x="0" y="310"/>
                    </a:lnTo>
                    <a:lnTo>
                      <a:pt x="16" y="246"/>
                    </a:lnTo>
                    <a:lnTo>
                      <a:pt x="75" y="208"/>
                    </a:lnTo>
                    <a:lnTo>
                      <a:pt x="174" y="198"/>
                    </a:lnTo>
                    <a:lnTo>
                      <a:pt x="214" y="160"/>
                    </a:lnTo>
                    <a:lnTo>
                      <a:pt x="224" y="101"/>
                    </a:lnTo>
                    <a:lnTo>
                      <a:pt x="181" y="48"/>
                    </a:lnTo>
                    <a:lnTo>
                      <a:pt x="115" y="48"/>
                    </a:lnTo>
                    <a:lnTo>
                      <a:pt x="42" y="65"/>
                    </a:lnTo>
                    <a:lnTo>
                      <a:pt x="16" y="48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8" name="Freeform 5"/>
              <p:cNvSpPr>
                <a:spLocks/>
              </p:cNvSpPr>
              <p:nvPr/>
            </p:nvSpPr>
            <p:spPr bwMode="auto">
              <a:xfrm>
                <a:off x="1589" y="1573"/>
                <a:ext cx="44" cy="45"/>
              </a:xfrm>
              <a:custGeom>
                <a:avLst/>
                <a:gdLst>
                  <a:gd name="T0" fmla="*/ 87 w 87"/>
                  <a:gd name="T1" fmla="*/ 5 h 89"/>
                  <a:gd name="T2" fmla="*/ 43 w 87"/>
                  <a:gd name="T3" fmla="*/ 0 h 89"/>
                  <a:gd name="T4" fmla="*/ 13 w 87"/>
                  <a:gd name="T5" fmla="*/ 33 h 89"/>
                  <a:gd name="T6" fmla="*/ 0 w 87"/>
                  <a:gd name="T7" fmla="*/ 84 h 89"/>
                  <a:gd name="T8" fmla="*/ 43 w 87"/>
                  <a:gd name="T9" fmla="*/ 89 h 89"/>
                  <a:gd name="T10" fmla="*/ 79 w 87"/>
                  <a:gd name="T11" fmla="*/ 66 h 89"/>
                  <a:gd name="T12" fmla="*/ 87 w 87"/>
                  <a:gd name="T13" fmla="*/ 5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89"/>
                  <a:gd name="T23" fmla="*/ 87 w 87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89">
                    <a:moveTo>
                      <a:pt x="87" y="5"/>
                    </a:moveTo>
                    <a:lnTo>
                      <a:pt x="43" y="0"/>
                    </a:lnTo>
                    <a:lnTo>
                      <a:pt x="13" y="33"/>
                    </a:lnTo>
                    <a:lnTo>
                      <a:pt x="0" y="84"/>
                    </a:lnTo>
                    <a:lnTo>
                      <a:pt x="43" y="89"/>
                    </a:lnTo>
                    <a:lnTo>
                      <a:pt x="79" y="66"/>
                    </a:lnTo>
                    <a:lnTo>
                      <a:pt x="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646" name="Text Box 6"/>
            <p:cNvSpPr txBox="1">
              <a:spLocks noChangeArrowheads="1"/>
            </p:cNvSpPr>
            <p:nvPr/>
          </p:nvSpPr>
          <p:spPr bwMode="auto">
            <a:xfrm>
              <a:off x="2384" y="1507"/>
              <a:ext cx="4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 sz="20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构造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97500" y="2159000"/>
            <a:ext cx="1093788" cy="2684463"/>
            <a:chOff x="1490" y="1344"/>
            <a:chExt cx="862" cy="2112"/>
          </a:xfrm>
        </p:grpSpPr>
        <p:sp>
          <p:nvSpPr>
            <p:cNvPr id="11428" name="Freeform 8"/>
            <p:cNvSpPr>
              <a:spLocks/>
            </p:cNvSpPr>
            <p:nvPr/>
          </p:nvSpPr>
          <p:spPr bwMode="auto">
            <a:xfrm flipH="1">
              <a:off x="1816" y="2097"/>
              <a:ext cx="227" cy="629"/>
            </a:xfrm>
            <a:custGeom>
              <a:avLst/>
              <a:gdLst>
                <a:gd name="T0" fmla="*/ 29 w 454"/>
                <a:gd name="T1" fmla="*/ 97 h 1258"/>
                <a:gd name="T2" fmla="*/ 45 w 454"/>
                <a:gd name="T3" fmla="*/ 33 h 1258"/>
                <a:gd name="T4" fmla="*/ 116 w 454"/>
                <a:gd name="T5" fmla="*/ 0 h 1258"/>
                <a:gd name="T6" fmla="*/ 180 w 454"/>
                <a:gd name="T7" fmla="*/ 0 h 1258"/>
                <a:gd name="T8" fmla="*/ 263 w 454"/>
                <a:gd name="T9" fmla="*/ 48 h 1258"/>
                <a:gd name="T10" fmla="*/ 340 w 454"/>
                <a:gd name="T11" fmla="*/ 161 h 1258"/>
                <a:gd name="T12" fmla="*/ 395 w 454"/>
                <a:gd name="T13" fmla="*/ 278 h 1258"/>
                <a:gd name="T14" fmla="*/ 421 w 454"/>
                <a:gd name="T15" fmla="*/ 438 h 1258"/>
                <a:gd name="T16" fmla="*/ 444 w 454"/>
                <a:gd name="T17" fmla="*/ 626 h 1258"/>
                <a:gd name="T18" fmla="*/ 454 w 454"/>
                <a:gd name="T19" fmla="*/ 808 h 1258"/>
                <a:gd name="T20" fmla="*/ 454 w 454"/>
                <a:gd name="T21" fmla="*/ 1043 h 1258"/>
                <a:gd name="T22" fmla="*/ 421 w 454"/>
                <a:gd name="T23" fmla="*/ 1189 h 1258"/>
                <a:gd name="T24" fmla="*/ 362 w 454"/>
                <a:gd name="T25" fmla="*/ 1241 h 1258"/>
                <a:gd name="T26" fmla="*/ 258 w 454"/>
                <a:gd name="T27" fmla="*/ 1258 h 1258"/>
                <a:gd name="T28" fmla="*/ 149 w 454"/>
                <a:gd name="T29" fmla="*/ 1253 h 1258"/>
                <a:gd name="T30" fmla="*/ 93 w 454"/>
                <a:gd name="T31" fmla="*/ 1189 h 1258"/>
                <a:gd name="T32" fmla="*/ 62 w 454"/>
                <a:gd name="T33" fmla="*/ 1076 h 1258"/>
                <a:gd name="T34" fmla="*/ 33 w 454"/>
                <a:gd name="T35" fmla="*/ 964 h 1258"/>
                <a:gd name="T36" fmla="*/ 12 w 454"/>
                <a:gd name="T37" fmla="*/ 760 h 1258"/>
                <a:gd name="T38" fmla="*/ 0 w 454"/>
                <a:gd name="T39" fmla="*/ 531 h 1258"/>
                <a:gd name="T40" fmla="*/ 0 w 454"/>
                <a:gd name="T41" fmla="*/ 262 h 1258"/>
                <a:gd name="T42" fmla="*/ 29 w 454"/>
                <a:gd name="T43" fmla="*/ 145 h 1258"/>
                <a:gd name="T44" fmla="*/ 29 w 454"/>
                <a:gd name="T45" fmla="*/ 97 h 12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4"/>
                <a:gd name="T70" fmla="*/ 0 h 1258"/>
                <a:gd name="T71" fmla="*/ 454 w 454"/>
                <a:gd name="T72" fmla="*/ 1258 h 12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4" h="1258">
                  <a:moveTo>
                    <a:pt x="29" y="97"/>
                  </a:moveTo>
                  <a:lnTo>
                    <a:pt x="45" y="33"/>
                  </a:lnTo>
                  <a:lnTo>
                    <a:pt x="116" y="0"/>
                  </a:lnTo>
                  <a:lnTo>
                    <a:pt x="180" y="0"/>
                  </a:lnTo>
                  <a:lnTo>
                    <a:pt x="263" y="48"/>
                  </a:lnTo>
                  <a:lnTo>
                    <a:pt x="340" y="161"/>
                  </a:lnTo>
                  <a:lnTo>
                    <a:pt x="395" y="278"/>
                  </a:lnTo>
                  <a:lnTo>
                    <a:pt x="421" y="438"/>
                  </a:lnTo>
                  <a:lnTo>
                    <a:pt x="444" y="626"/>
                  </a:lnTo>
                  <a:lnTo>
                    <a:pt x="454" y="808"/>
                  </a:lnTo>
                  <a:lnTo>
                    <a:pt x="454" y="1043"/>
                  </a:lnTo>
                  <a:lnTo>
                    <a:pt x="421" y="1189"/>
                  </a:lnTo>
                  <a:lnTo>
                    <a:pt x="362" y="1241"/>
                  </a:lnTo>
                  <a:lnTo>
                    <a:pt x="258" y="1258"/>
                  </a:lnTo>
                  <a:lnTo>
                    <a:pt x="149" y="1253"/>
                  </a:lnTo>
                  <a:lnTo>
                    <a:pt x="93" y="1189"/>
                  </a:lnTo>
                  <a:lnTo>
                    <a:pt x="62" y="1076"/>
                  </a:lnTo>
                  <a:lnTo>
                    <a:pt x="33" y="964"/>
                  </a:lnTo>
                  <a:lnTo>
                    <a:pt x="12" y="760"/>
                  </a:lnTo>
                  <a:lnTo>
                    <a:pt x="0" y="531"/>
                  </a:lnTo>
                  <a:lnTo>
                    <a:pt x="0" y="262"/>
                  </a:lnTo>
                  <a:lnTo>
                    <a:pt x="29" y="145"/>
                  </a:lnTo>
                  <a:lnTo>
                    <a:pt x="29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29" name="Group 9"/>
            <p:cNvGrpSpPr>
              <a:grpSpLocks/>
            </p:cNvGrpSpPr>
            <p:nvPr/>
          </p:nvGrpSpPr>
          <p:grpSpPr bwMode="auto">
            <a:xfrm>
              <a:off x="1490" y="1344"/>
              <a:ext cx="862" cy="2112"/>
              <a:chOff x="1490" y="1344"/>
              <a:chExt cx="862" cy="2112"/>
            </a:xfrm>
          </p:grpSpPr>
          <p:sp>
            <p:nvSpPr>
              <p:cNvPr id="11430" name="Freeform 10"/>
              <p:cNvSpPr>
                <a:spLocks/>
              </p:cNvSpPr>
              <p:nvPr/>
            </p:nvSpPr>
            <p:spPr bwMode="auto">
              <a:xfrm flipH="1">
                <a:off x="1769" y="1649"/>
                <a:ext cx="377" cy="418"/>
              </a:xfrm>
              <a:custGeom>
                <a:avLst/>
                <a:gdLst>
                  <a:gd name="T0" fmla="*/ 393 w 754"/>
                  <a:gd name="T1" fmla="*/ 193 h 836"/>
                  <a:gd name="T2" fmla="*/ 327 w 754"/>
                  <a:gd name="T3" fmla="*/ 107 h 836"/>
                  <a:gd name="T4" fmla="*/ 234 w 754"/>
                  <a:gd name="T5" fmla="*/ 43 h 836"/>
                  <a:gd name="T6" fmla="*/ 152 w 754"/>
                  <a:gd name="T7" fmla="*/ 0 h 836"/>
                  <a:gd name="T8" fmla="*/ 86 w 754"/>
                  <a:gd name="T9" fmla="*/ 11 h 836"/>
                  <a:gd name="T10" fmla="*/ 38 w 754"/>
                  <a:gd name="T11" fmla="*/ 59 h 836"/>
                  <a:gd name="T12" fmla="*/ 0 w 754"/>
                  <a:gd name="T13" fmla="*/ 204 h 836"/>
                  <a:gd name="T14" fmla="*/ 15 w 754"/>
                  <a:gd name="T15" fmla="*/ 371 h 836"/>
                  <a:gd name="T16" fmla="*/ 54 w 754"/>
                  <a:gd name="T17" fmla="*/ 531 h 836"/>
                  <a:gd name="T18" fmla="*/ 97 w 754"/>
                  <a:gd name="T19" fmla="*/ 654 h 836"/>
                  <a:gd name="T20" fmla="*/ 180 w 754"/>
                  <a:gd name="T21" fmla="*/ 783 h 836"/>
                  <a:gd name="T22" fmla="*/ 251 w 754"/>
                  <a:gd name="T23" fmla="*/ 836 h 836"/>
                  <a:gd name="T24" fmla="*/ 348 w 754"/>
                  <a:gd name="T25" fmla="*/ 836 h 836"/>
                  <a:gd name="T26" fmla="*/ 447 w 754"/>
                  <a:gd name="T27" fmla="*/ 800 h 836"/>
                  <a:gd name="T28" fmla="*/ 496 w 754"/>
                  <a:gd name="T29" fmla="*/ 707 h 836"/>
                  <a:gd name="T30" fmla="*/ 523 w 754"/>
                  <a:gd name="T31" fmla="*/ 590 h 836"/>
                  <a:gd name="T32" fmla="*/ 513 w 754"/>
                  <a:gd name="T33" fmla="*/ 445 h 836"/>
                  <a:gd name="T34" fmla="*/ 742 w 754"/>
                  <a:gd name="T35" fmla="*/ 462 h 836"/>
                  <a:gd name="T36" fmla="*/ 754 w 754"/>
                  <a:gd name="T37" fmla="*/ 397 h 836"/>
                  <a:gd name="T38" fmla="*/ 492 w 754"/>
                  <a:gd name="T39" fmla="*/ 371 h 836"/>
                  <a:gd name="T40" fmla="*/ 426 w 754"/>
                  <a:gd name="T41" fmla="*/ 221 h 836"/>
                  <a:gd name="T42" fmla="*/ 393 w 754"/>
                  <a:gd name="T43" fmla="*/ 193 h 8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54"/>
                  <a:gd name="T67" fmla="*/ 0 h 836"/>
                  <a:gd name="T68" fmla="*/ 754 w 754"/>
                  <a:gd name="T69" fmla="*/ 836 h 8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54" h="836">
                    <a:moveTo>
                      <a:pt x="393" y="193"/>
                    </a:moveTo>
                    <a:lnTo>
                      <a:pt x="327" y="107"/>
                    </a:lnTo>
                    <a:lnTo>
                      <a:pt x="234" y="43"/>
                    </a:lnTo>
                    <a:lnTo>
                      <a:pt x="152" y="0"/>
                    </a:lnTo>
                    <a:lnTo>
                      <a:pt x="86" y="11"/>
                    </a:lnTo>
                    <a:lnTo>
                      <a:pt x="38" y="59"/>
                    </a:lnTo>
                    <a:lnTo>
                      <a:pt x="0" y="204"/>
                    </a:lnTo>
                    <a:lnTo>
                      <a:pt x="15" y="371"/>
                    </a:lnTo>
                    <a:lnTo>
                      <a:pt x="54" y="531"/>
                    </a:lnTo>
                    <a:lnTo>
                      <a:pt x="97" y="654"/>
                    </a:lnTo>
                    <a:lnTo>
                      <a:pt x="180" y="783"/>
                    </a:lnTo>
                    <a:lnTo>
                      <a:pt x="251" y="836"/>
                    </a:lnTo>
                    <a:lnTo>
                      <a:pt x="348" y="836"/>
                    </a:lnTo>
                    <a:lnTo>
                      <a:pt x="447" y="800"/>
                    </a:lnTo>
                    <a:lnTo>
                      <a:pt x="496" y="707"/>
                    </a:lnTo>
                    <a:lnTo>
                      <a:pt x="523" y="590"/>
                    </a:lnTo>
                    <a:lnTo>
                      <a:pt x="513" y="445"/>
                    </a:lnTo>
                    <a:lnTo>
                      <a:pt x="742" y="462"/>
                    </a:lnTo>
                    <a:lnTo>
                      <a:pt x="754" y="397"/>
                    </a:lnTo>
                    <a:lnTo>
                      <a:pt x="492" y="371"/>
                    </a:lnTo>
                    <a:lnTo>
                      <a:pt x="426" y="221"/>
                    </a:lnTo>
                    <a:lnTo>
                      <a:pt x="393" y="1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1" name="Freeform 11"/>
              <p:cNvSpPr>
                <a:spLocks/>
              </p:cNvSpPr>
              <p:nvPr/>
            </p:nvSpPr>
            <p:spPr bwMode="auto">
              <a:xfrm flipH="1">
                <a:off x="1592" y="2115"/>
                <a:ext cx="347" cy="483"/>
              </a:xfrm>
              <a:custGeom>
                <a:avLst/>
                <a:gdLst>
                  <a:gd name="T0" fmla="*/ 38 w 693"/>
                  <a:gd name="T1" fmla="*/ 0 h 967"/>
                  <a:gd name="T2" fmla="*/ 180 w 693"/>
                  <a:gd name="T3" fmla="*/ 17 h 967"/>
                  <a:gd name="T4" fmla="*/ 327 w 693"/>
                  <a:gd name="T5" fmla="*/ 43 h 967"/>
                  <a:gd name="T6" fmla="*/ 480 w 693"/>
                  <a:gd name="T7" fmla="*/ 129 h 967"/>
                  <a:gd name="T8" fmla="*/ 589 w 693"/>
                  <a:gd name="T9" fmla="*/ 193 h 967"/>
                  <a:gd name="T10" fmla="*/ 660 w 693"/>
                  <a:gd name="T11" fmla="*/ 286 h 967"/>
                  <a:gd name="T12" fmla="*/ 693 w 693"/>
                  <a:gd name="T13" fmla="*/ 338 h 967"/>
                  <a:gd name="T14" fmla="*/ 627 w 693"/>
                  <a:gd name="T15" fmla="*/ 495 h 967"/>
                  <a:gd name="T16" fmla="*/ 523 w 693"/>
                  <a:gd name="T17" fmla="*/ 591 h 967"/>
                  <a:gd name="T18" fmla="*/ 398 w 693"/>
                  <a:gd name="T19" fmla="*/ 660 h 967"/>
                  <a:gd name="T20" fmla="*/ 332 w 693"/>
                  <a:gd name="T21" fmla="*/ 703 h 967"/>
                  <a:gd name="T22" fmla="*/ 218 w 693"/>
                  <a:gd name="T23" fmla="*/ 724 h 967"/>
                  <a:gd name="T24" fmla="*/ 213 w 693"/>
                  <a:gd name="T25" fmla="*/ 767 h 967"/>
                  <a:gd name="T26" fmla="*/ 300 w 693"/>
                  <a:gd name="T27" fmla="*/ 805 h 967"/>
                  <a:gd name="T28" fmla="*/ 426 w 693"/>
                  <a:gd name="T29" fmla="*/ 838 h 967"/>
                  <a:gd name="T30" fmla="*/ 544 w 693"/>
                  <a:gd name="T31" fmla="*/ 902 h 967"/>
                  <a:gd name="T32" fmla="*/ 497 w 693"/>
                  <a:gd name="T33" fmla="*/ 950 h 967"/>
                  <a:gd name="T34" fmla="*/ 447 w 693"/>
                  <a:gd name="T35" fmla="*/ 967 h 967"/>
                  <a:gd name="T36" fmla="*/ 376 w 693"/>
                  <a:gd name="T37" fmla="*/ 896 h 967"/>
                  <a:gd name="T38" fmla="*/ 267 w 693"/>
                  <a:gd name="T39" fmla="*/ 853 h 967"/>
                  <a:gd name="T40" fmla="*/ 180 w 693"/>
                  <a:gd name="T41" fmla="*/ 822 h 967"/>
                  <a:gd name="T42" fmla="*/ 180 w 693"/>
                  <a:gd name="T43" fmla="*/ 757 h 967"/>
                  <a:gd name="T44" fmla="*/ 196 w 693"/>
                  <a:gd name="T45" fmla="*/ 688 h 967"/>
                  <a:gd name="T46" fmla="*/ 251 w 693"/>
                  <a:gd name="T47" fmla="*/ 660 h 967"/>
                  <a:gd name="T48" fmla="*/ 426 w 693"/>
                  <a:gd name="T49" fmla="*/ 591 h 967"/>
                  <a:gd name="T50" fmla="*/ 523 w 693"/>
                  <a:gd name="T51" fmla="*/ 484 h 967"/>
                  <a:gd name="T52" fmla="*/ 594 w 693"/>
                  <a:gd name="T53" fmla="*/ 371 h 967"/>
                  <a:gd name="T54" fmla="*/ 577 w 693"/>
                  <a:gd name="T55" fmla="*/ 317 h 967"/>
                  <a:gd name="T56" fmla="*/ 523 w 693"/>
                  <a:gd name="T57" fmla="*/ 253 h 967"/>
                  <a:gd name="T58" fmla="*/ 393 w 693"/>
                  <a:gd name="T59" fmla="*/ 162 h 967"/>
                  <a:gd name="T60" fmla="*/ 234 w 693"/>
                  <a:gd name="T61" fmla="*/ 129 h 967"/>
                  <a:gd name="T62" fmla="*/ 130 w 693"/>
                  <a:gd name="T63" fmla="*/ 124 h 967"/>
                  <a:gd name="T64" fmla="*/ 38 w 693"/>
                  <a:gd name="T65" fmla="*/ 124 h 967"/>
                  <a:gd name="T66" fmla="*/ 0 w 693"/>
                  <a:gd name="T67" fmla="*/ 65 h 967"/>
                  <a:gd name="T68" fmla="*/ 38 w 693"/>
                  <a:gd name="T69" fmla="*/ 0 h 9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93"/>
                  <a:gd name="T106" fmla="*/ 0 h 967"/>
                  <a:gd name="T107" fmla="*/ 693 w 693"/>
                  <a:gd name="T108" fmla="*/ 967 h 96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93" h="967">
                    <a:moveTo>
                      <a:pt x="38" y="0"/>
                    </a:moveTo>
                    <a:lnTo>
                      <a:pt x="180" y="17"/>
                    </a:lnTo>
                    <a:lnTo>
                      <a:pt x="327" y="43"/>
                    </a:lnTo>
                    <a:lnTo>
                      <a:pt x="480" y="129"/>
                    </a:lnTo>
                    <a:lnTo>
                      <a:pt x="589" y="193"/>
                    </a:lnTo>
                    <a:lnTo>
                      <a:pt x="660" y="286"/>
                    </a:lnTo>
                    <a:lnTo>
                      <a:pt x="693" y="338"/>
                    </a:lnTo>
                    <a:lnTo>
                      <a:pt x="627" y="495"/>
                    </a:lnTo>
                    <a:lnTo>
                      <a:pt x="523" y="591"/>
                    </a:lnTo>
                    <a:lnTo>
                      <a:pt x="398" y="660"/>
                    </a:lnTo>
                    <a:lnTo>
                      <a:pt x="332" y="703"/>
                    </a:lnTo>
                    <a:lnTo>
                      <a:pt x="218" y="724"/>
                    </a:lnTo>
                    <a:lnTo>
                      <a:pt x="213" y="767"/>
                    </a:lnTo>
                    <a:lnTo>
                      <a:pt x="300" y="805"/>
                    </a:lnTo>
                    <a:lnTo>
                      <a:pt x="426" y="838"/>
                    </a:lnTo>
                    <a:lnTo>
                      <a:pt x="544" y="902"/>
                    </a:lnTo>
                    <a:lnTo>
                      <a:pt x="497" y="950"/>
                    </a:lnTo>
                    <a:lnTo>
                      <a:pt x="447" y="967"/>
                    </a:lnTo>
                    <a:lnTo>
                      <a:pt x="376" y="896"/>
                    </a:lnTo>
                    <a:lnTo>
                      <a:pt x="267" y="853"/>
                    </a:lnTo>
                    <a:lnTo>
                      <a:pt x="180" y="822"/>
                    </a:lnTo>
                    <a:lnTo>
                      <a:pt x="180" y="757"/>
                    </a:lnTo>
                    <a:lnTo>
                      <a:pt x="196" y="688"/>
                    </a:lnTo>
                    <a:lnTo>
                      <a:pt x="251" y="660"/>
                    </a:lnTo>
                    <a:lnTo>
                      <a:pt x="426" y="591"/>
                    </a:lnTo>
                    <a:lnTo>
                      <a:pt x="523" y="484"/>
                    </a:lnTo>
                    <a:lnTo>
                      <a:pt x="594" y="371"/>
                    </a:lnTo>
                    <a:lnTo>
                      <a:pt x="577" y="317"/>
                    </a:lnTo>
                    <a:lnTo>
                      <a:pt x="523" y="253"/>
                    </a:lnTo>
                    <a:lnTo>
                      <a:pt x="393" y="162"/>
                    </a:lnTo>
                    <a:lnTo>
                      <a:pt x="234" y="129"/>
                    </a:lnTo>
                    <a:lnTo>
                      <a:pt x="130" y="124"/>
                    </a:lnTo>
                    <a:lnTo>
                      <a:pt x="38" y="124"/>
                    </a:lnTo>
                    <a:lnTo>
                      <a:pt x="0" y="6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2" name="Freeform 12"/>
              <p:cNvSpPr>
                <a:spLocks/>
              </p:cNvSpPr>
              <p:nvPr/>
            </p:nvSpPr>
            <p:spPr bwMode="auto">
              <a:xfrm flipH="1">
                <a:off x="1490" y="2662"/>
                <a:ext cx="421" cy="781"/>
              </a:xfrm>
              <a:custGeom>
                <a:avLst/>
                <a:gdLst>
                  <a:gd name="T0" fmla="*/ 98 w 843"/>
                  <a:gd name="T1" fmla="*/ 0 h 1562"/>
                  <a:gd name="T2" fmla="*/ 22 w 843"/>
                  <a:gd name="T3" fmla="*/ 0 h 1562"/>
                  <a:gd name="T4" fmla="*/ 0 w 843"/>
                  <a:gd name="T5" fmla="*/ 112 h 1562"/>
                  <a:gd name="T6" fmla="*/ 55 w 843"/>
                  <a:gd name="T7" fmla="*/ 178 h 1562"/>
                  <a:gd name="T8" fmla="*/ 230 w 843"/>
                  <a:gd name="T9" fmla="*/ 333 h 1562"/>
                  <a:gd name="T10" fmla="*/ 383 w 843"/>
                  <a:gd name="T11" fmla="*/ 531 h 1562"/>
                  <a:gd name="T12" fmla="*/ 482 w 843"/>
                  <a:gd name="T13" fmla="*/ 736 h 1562"/>
                  <a:gd name="T14" fmla="*/ 497 w 843"/>
                  <a:gd name="T15" fmla="*/ 869 h 1562"/>
                  <a:gd name="T16" fmla="*/ 492 w 843"/>
                  <a:gd name="T17" fmla="*/ 966 h 1562"/>
                  <a:gd name="T18" fmla="*/ 449 w 843"/>
                  <a:gd name="T19" fmla="*/ 1186 h 1562"/>
                  <a:gd name="T20" fmla="*/ 393 w 843"/>
                  <a:gd name="T21" fmla="*/ 1364 h 1562"/>
                  <a:gd name="T22" fmla="*/ 345 w 843"/>
                  <a:gd name="T23" fmla="*/ 1466 h 1562"/>
                  <a:gd name="T24" fmla="*/ 334 w 843"/>
                  <a:gd name="T25" fmla="*/ 1530 h 1562"/>
                  <a:gd name="T26" fmla="*/ 383 w 843"/>
                  <a:gd name="T27" fmla="*/ 1530 h 1562"/>
                  <a:gd name="T28" fmla="*/ 459 w 843"/>
                  <a:gd name="T29" fmla="*/ 1509 h 1562"/>
                  <a:gd name="T30" fmla="*/ 482 w 843"/>
                  <a:gd name="T31" fmla="*/ 1514 h 1562"/>
                  <a:gd name="T32" fmla="*/ 640 w 843"/>
                  <a:gd name="T33" fmla="*/ 1524 h 1562"/>
                  <a:gd name="T34" fmla="*/ 761 w 843"/>
                  <a:gd name="T35" fmla="*/ 1562 h 1562"/>
                  <a:gd name="T36" fmla="*/ 804 w 843"/>
                  <a:gd name="T37" fmla="*/ 1540 h 1562"/>
                  <a:gd name="T38" fmla="*/ 843 w 843"/>
                  <a:gd name="T39" fmla="*/ 1459 h 1562"/>
                  <a:gd name="T40" fmla="*/ 804 w 843"/>
                  <a:gd name="T41" fmla="*/ 1417 h 1562"/>
                  <a:gd name="T42" fmla="*/ 624 w 843"/>
                  <a:gd name="T43" fmla="*/ 1412 h 1562"/>
                  <a:gd name="T44" fmla="*/ 497 w 843"/>
                  <a:gd name="T45" fmla="*/ 1428 h 1562"/>
                  <a:gd name="T46" fmla="*/ 433 w 843"/>
                  <a:gd name="T47" fmla="*/ 1459 h 1562"/>
                  <a:gd name="T48" fmla="*/ 443 w 843"/>
                  <a:gd name="T49" fmla="*/ 1385 h 1562"/>
                  <a:gd name="T50" fmla="*/ 508 w 843"/>
                  <a:gd name="T51" fmla="*/ 1271 h 1562"/>
                  <a:gd name="T52" fmla="*/ 563 w 843"/>
                  <a:gd name="T53" fmla="*/ 1095 h 1562"/>
                  <a:gd name="T54" fmla="*/ 607 w 843"/>
                  <a:gd name="T55" fmla="*/ 945 h 1562"/>
                  <a:gd name="T56" fmla="*/ 574 w 843"/>
                  <a:gd name="T57" fmla="*/ 773 h 1562"/>
                  <a:gd name="T58" fmla="*/ 525 w 843"/>
                  <a:gd name="T59" fmla="*/ 590 h 1562"/>
                  <a:gd name="T60" fmla="*/ 426 w 843"/>
                  <a:gd name="T61" fmla="*/ 381 h 1562"/>
                  <a:gd name="T62" fmla="*/ 284 w 843"/>
                  <a:gd name="T63" fmla="*/ 188 h 1562"/>
                  <a:gd name="T64" fmla="*/ 164 w 843"/>
                  <a:gd name="T65" fmla="*/ 48 h 1562"/>
                  <a:gd name="T66" fmla="*/ 98 w 843"/>
                  <a:gd name="T67" fmla="*/ 0 h 15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43"/>
                  <a:gd name="T103" fmla="*/ 0 h 1562"/>
                  <a:gd name="T104" fmla="*/ 843 w 843"/>
                  <a:gd name="T105" fmla="*/ 1562 h 15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43" h="1562">
                    <a:moveTo>
                      <a:pt x="98" y="0"/>
                    </a:moveTo>
                    <a:lnTo>
                      <a:pt x="22" y="0"/>
                    </a:lnTo>
                    <a:lnTo>
                      <a:pt x="0" y="112"/>
                    </a:lnTo>
                    <a:lnTo>
                      <a:pt x="55" y="178"/>
                    </a:lnTo>
                    <a:lnTo>
                      <a:pt x="230" y="333"/>
                    </a:lnTo>
                    <a:lnTo>
                      <a:pt x="383" y="531"/>
                    </a:lnTo>
                    <a:lnTo>
                      <a:pt x="482" y="736"/>
                    </a:lnTo>
                    <a:lnTo>
                      <a:pt x="497" y="869"/>
                    </a:lnTo>
                    <a:lnTo>
                      <a:pt x="492" y="966"/>
                    </a:lnTo>
                    <a:lnTo>
                      <a:pt x="449" y="1186"/>
                    </a:lnTo>
                    <a:lnTo>
                      <a:pt x="393" y="1364"/>
                    </a:lnTo>
                    <a:lnTo>
                      <a:pt x="345" y="1466"/>
                    </a:lnTo>
                    <a:lnTo>
                      <a:pt x="334" y="1530"/>
                    </a:lnTo>
                    <a:lnTo>
                      <a:pt x="383" y="1530"/>
                    </a:lnTo>
                    <a:lnTo>
                      <a:pt x="459" y="1509"/>
                    </a:lnTo>
                    <a:lnTo>
                      <a:pt x="482" y="1514"/>
                    </a:lnTo>
                    <a:lnTo>
                      <a:pt x="640" y="1524"/>
                    </a:lnTo>
                    <a:lnTo>
                      <a:pt x="761" y="1562"/>
                    </a:lnTo>
                    <a:lnTo>
                      <a:pt x="804" y="1540"/>
                    </a:lnTo>
                    <a:lnTo>
                      <a:pt x="843" y="1459"/>
                    </a:lnTo>
                    <a:lnTo>
                      <a:pt x="804" y="1417"/>
                    </a:lnTo>
                    <a:lnTo>
                      <a:pt x="624" y="1412"/>
                    </a:lnTo>
                    <a:lnTo>
                      <a:pt x="497" y="1428"/>
                    </a:lnTo>
                    <a:lnTo>
                      <a:pt x="433" y="1459"/>
                    </a:lnTo>
                    <a:lnTo>
                      <a:pt x="443" y="1385"/>
                    </a:lnTo>
                    <a:lnTo>
                      <a:pt x="508" y="1271"/>
                    </a:lnTo>
                    <a:lnTo>
                      <a:pt x="563" y="1095"/>
                    </a:lnTo>
                    <a:lnTo>
                      <a:pt x="607" y="945"/>
                    </a:lnTo>
                    <a:lnTo>
                      <a:pt x="574" y="773"/>
                    </a:lnTo>
                    <a:lnTo>
                      <a:pt x="525" y="590"/>
                    </a:lnTo>
                    <a:lnTo>
                      <a:pt x="426" y="381"/>
                    </a:lnTo>
                    <a:lnTo>
                      <a:pt x="284" y="188"/>
                    </a:lnTo>
                    <a:lnTo>
                      <a:pt x="164" y="4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3" name="Freeform 13"/>
              <p:cNvSpPr>
                <a:spLocks/>
              </p:cNvSpPr>
              <p:nvPr/>
            </p:nvSpPr>
            <p:spPr bwMode="auto">
              <a:xfrm flipH="1">
                <a:off x="1892" y="2660"/>
                <a:ext cx="284" cy="796"/>
              </a:xfrm>
              <a:custGeom>
                <a:avLst/>
                <a:gdLst>
                  <a:gd name="T0" fmla="*/ 393 w 567"/>
                  <a:gd name="T1" fmla="*/ 0 h 1591"/>
                  <a:gd name="T2" fmla="*/ 322 w 567"/>
                  <a:gd name="T3" fmla="*/ 150 h 1591"/>
                  <a:gd name="T4" fmla="*/ 272 w 567"/>
                  <a:gd name="T5" fmla="*/ 369 h 1591"/>
                  <a:gd name="T6" fmla="*/ 213 w 567"/>
                  <a:gd name="T7" fmla="*/ 612 h 1591"/>
                  <a:gd name="T8" fmla="*/ 158 w 567"/>
                  <a:gd name="T9" fmla="*/ 857 h 1591"/>
                  <a:gd name="T10" fmla="*/ 158 w 567"/>
                  <a:gd name="T11" fmla="*/ 948 h 1591"/>
                  <a:gd name="T12" fmla="*/ 213 w 567"/>
                  <a:gd name="T13" fmla="*/ 1110 h 1591"/>
                  <a:gd name="T14" fmla="*/ 289 w 567"/>
                  <a:gd name="T15" fmla="*/ 1195 h 1591"/>
                  <a:gd name="T16" fmla="*/ 360 w 567"/>
                  <a:gd name="T17" fmla="*/ 1302 h 1591"/>
                  <a:gd name="T18" fmla="*/ 409 w 567"/>
                  <a:gd name="T19" fmla="*/ 1382 h 1591"/>
                  <a:gd name="T20" fmla="*/ 388 w 567"/>
                  <a:gd name="T21" fmla="*/ 1420 h 1591"/>
                  <a:gd name="T22" fmla="*/ 262 w 567"/>
                  <a:gd name="T23" fmla="*/ 1436 h 1591"/>
                  <a:gd name="T24" fmla="*/ 59 w 567"/>
                  <a:gd name="T25" fmla="*/ 1467 h 1591"/>
                  <a:gd name="T26" fmla="*/ 0 w 567"/>
                  <a:gd name="T27" fmla="*/ 1517 h 1591"/>
                  <a:gd name="T28" fmla="*/ 49 w 567"/>
                  <a:gd name="T29" fmla="*/ 1560 h 1591"/>
                  <a:gd name="T30" fmla="*/ 163 w 567"/>
                  <a:gd name="T31" fmla="*/ 1591 h 1591"/>
                  <a:gd name="T32" fmla="*/ 295 w 567"/>
                  <a:gd name="T33" fmla="*/ 1527 h 1591"/>
                  <a:gd name="T34" fmla="*/ 393 w 567"/>
                  <a:gd name="T35" fmla="*/ 1484 h 1591"/>
                  <a:gd name="T36" fmla="*/ 518 w 567"/>
                  <a:gd name="T37" fmla="*/ 1467 h 1591"/>
                  <a:gd name="T38" fmla="*/ 567 w 567"/>
                  <a:gd name="T39" fmla="*/ 1453 h 1591"/>
                  <a:gd name="T40" fmla="*/ 551 w 567"/>
                  <a:gd name="T41" fmla="*/ 1398 h 1591"/>
                  <a:gd name="T42" fmla="*/ 409 w 567"/>
                  <a:gd name="T43" fmla="*/ 1260 h 1591"/>
                  <a:gd name="T44" fmla="*/ 327 w 567"/>
                  <a:gd name="T45" fmla="*/ 1115 h 1591"/>
                  <a:gd name="T46" fmla="*/ 256 w 567"/>
                  <a:gd name="T47" fmla="*/ 1017 h 1591"/>
                  <a:gd name="T48" fmla="*/ 246 w 567"/>
                  <a:gd name="T49" fmla="*/ 922 h 1591"/>
                  <a:gd name="T50" fmla="*/ 279 w 567"/>
                  <a:gd name="T51" fmla="*/ 762 h 1591"/>
                  <a:gd name="T52" fmla="*/ 355 w 567"/>
                  <a:gd name="T53" fmla="*/ 595 h 1591"/>
                  <a:gd name="T54" fmla="*/ 437 w 567"/>
                  <a:gd name="T55" fmla="*/ 312 h 1591"/>
                  <a:gd name="T56" fmla="*/ 508 w 567"/>
                  <a:gd name="T57" fmla="*/ 145 h 1591"/>
                  <a:gd name="T58" fmla="*/ 501 w 567"/>
                  <a:gd name="T59" fmla="*/ 48 h 1591"/>
                  <a:gd name="T60" fmla="*/ 437 w 567"/>
                  <a:gd name="T61" fmla="*/ 0 h 1591"/>
                  <a:gd name="T62" fmla="*/ 393 w 567"/>
                  <a:gd name="T63" fmla="*/ 0 h 159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67"/>
                  <a:gd name="T97" fmla="*/ 0 h 1591"/>
                  <a:gd name="T98" fmla="*/ 567 w 567"/>
                  <a:gd name="T99" fmla="*/ 1591 h 159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67" h="1591">
                    <a:moveTo>
                      <a:pt x="393" y="0"/>
                    </a:moveTo>
                    <a:lnTo>
                      <a:pt x="322" y="150"/>
                    </a:lnTo>
                    <a:lnTo>
                      <a:pt x="272" y="369"/>
                    </a:lnTo>
                    <a:lnTo>
                      <a:pt x="213" y="612"/>
                    </a:lnTo>
                    <a:lnTo>
                      <a:pt x="158" y="857"/>
                    </a:lnTo>
                    <a:lnTo>
                      <a:pt x="158" y="948"/>
                    </a:lnTo>
                    <a:lnTo>
                      <a:pt x="213" y="1110"/>
                    </a:lnTo>
                    <a:lnTo>
                      <a:pt x="289" y="1195"/>
                    </a:lnTo>
                    <a:lnTo>
                      <a:pt x="360" y="1302"/>
                    </a:lnTo>
                    <a:lnTo>
                      <a:pt x="409" y="1382"/>
                    </a:lnTo>
                    <a:lnTo>
                      <a:pt x="388" y="1420"/>
                    </a:lnTo>
                    <a:lnTo>
                      <a:pt x="262" y="1436"/>
                    </a:lnTo>
                    <a:lnTo>
                      <a:pt x="59" y="1467"/>
                    </a:lnTo>
                    <a:lnTo>
                      <a:pt x="0" y="1517"/>
                    </a:lnTo>
                    <a:lnTo>
                      <a:pt x="49" y="1560"/>
                    </a:lnTo>
                    <a:lnTo>
                      <a:pt x="163" y="1591"/>
                    </a:lnTo>
                    <a:lnTo>
                      <a:pt x="295" y="1527"/>
                    </a:lnTo>
                    <a:lnTo>
                      <a:pt x="393" y="1484"/>
                    </a:lnTo>
                    <a:lnTo>
                      <a:pt x="518" y="1467"/>
                    </a:lnTo>
                    <a:lnTo>
                      <a:pt x="567" y="1453"/>
                    </a:lnTo>
                    <a:lnTo>
                      <a:pt x="551" y="1398"/>
                    </a:lnTo>
                    <a:lnTo>
                      <a:pt x="409" y="1260"/>
                    </a:lnTo>
                    <a:lnTo>
                      <a:pt x="327" y="1115"/>
                    </a:lnTo>
                    <a:lnTo>
                      <a:pt x="256" y="1017"/>
                    </a:lnTo>
                    <a:lnTo>
                      <a:pt x="246" y="922"/>
                    </a:lnTo>
                    <a:lnTo>
                      <a:pt x="279" y="762"/>
                    </a:lnTo>
                    <a:lnTo>
                      <a:pt x="355" y="595"/>
                    </a:lnTo>
                    <a:lnTo>
                      <a:pt x="437" y="312"/>
                    </a:lnTo>
                    <a:lnTo>
                      <a:pt x="508" y="145"/>
                    </a:lnTo>
                    <a:lnTo>
                      <a:pt x="501" y="48"/>
                    </a:lnTo>
                    <a:lnTo>
                      <a:pt x="437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4" name="Freeform 14"/>
              <p:cNvSpPr>
                <a:spLocks/>
              </p:cNvSpPr>
              <p:nvPr/>
            </p:nvSpPr>
            <p:spPr bwMode="auto">
              <a:xfrm>
                <a:off x="1968" y="1344"/>
                <a:ext cx="384" cy="864"/>
              </a:xfrm>
              <a:custGeom>
                <a:avLst/>
                <a:gdLst>
                  <a:gd name="T0" fmla="*/ 20 w 893"/>
                  <a:gd name="T1" fmla="*/ 1807 h 1821"/>
                  <a:gd name="T2" fmla="*/ 0 w 893"/>
                  <a:gd name="T3" fmla="*/ 1717 h 1821"/>
                  <a:gd name="T4" fmla="*/ 49 w 893"/>
                  <a:gd name="T5" fmla="*/ 1644 h 1821"/>
                  <a:gd name="T6" fmla="*/ 212 w 893"/>
                  <a:gd name="T7" fmla="*/ 1559 h 1821"/>
                  <a:gd name="T8" fmla="*/ 355 w 893"/>
                  <a:gd name="T9" fmla="*/ 1464 h 1821"/>
                  <a:gd name="T10" fmla="*/ 493 w 893"/>
                  <a:gd name="T11" fmla="*/ 1306 h 1821"/>
                  <a:gd name="T12" fmla="*/ 681 w 893"/>
                  <a:gd name="T13" fmla="*/ 1088 h 1821"/>
                  <a:gd name="T14" fmla="*/ 730 w 893"/>
                  <a:gd name="T15" fmla="*/ 1001 h 1821"/>
                  <a:gd name="T16" fmla="*/ 755 w 893"/>
                  <a:gd name="T17" fmla="*/ 915 h 1821"/>
                  <a:gd name="T18" fmla="*/ 744 w 893"/>
                  <a:gd name="T19" fmla="*/ 830 h 1821"/>
                  <a:gd name="T20" fmla="*/ 700 w 893"/>
                  <a:gd name="T21" fmla="*/ 672 h 1821"/>
                  <a:gd name="T22" fmla="*/ 593 w 893"/>
                  <a:gd name="T23" fmla="*/ 473 h 1821"/>
                  <a:gd name="T24" fmla="*/ 474 w 893"/>
                  <a:gd name="T25" fmla="*/ 362 h 1821"/>
                  <a:gd name="T26" fmla="*/ 370 w 893"/>
                  <a:gd name="T27" fmla="*/ 300 h 1821"/>
                  <a:gd name="T28" fmla="*/ 286 w 893"/>
                  <a:gd name="T29" fmla="*/ 291 h 1821"/>
                  <a:gd name="T30" fmla="*/ 242 w 893"/>
                  <a:gd name="T31" fmla="*/ 300 h 1821"/>
                  <a:gd name="T32" fmla="*/ 237 w 893"/>
                  <a:gd name="T33" fmla="*/ 258 h 1821"/>
                  <a:gd name="T34" fmla="*/ 340 w 893"/>
                  <a:gd name="T35" fmla="*/ 243 h 1821"/>
                  <a:gd name="T36" fmla="*/ 458 w 893"/>
                  <a:gd name="T37" fmla="*/ 243 h 1821"/>
                  <a:gd name="T38" fmla="*/ 374 w 893"/>
                  <a:gd name="T39" fmla="*/ 147 h 1821"/>
                  <a:gd name="T40" fmla="*/ 325 w 893"/>
                  <a:gd name="T41" fmla="*/ 71 h 1821"/>
                  <a:gd name="T42" fmla="*/ 360 w 893"/>
                  <a:gd name="T43" fmla="*/ 43 h 1821"/>
                  <a:gd name="T44" fmla="*/ 493 w 893"/>
                  <a:gd name="T45" fmla="*/ 172 h 1821"/>
                  <a:gd name="T46" fmla="*/ 518 w 893"/>
                  <a:gd name="T47" fmla="*/ 191 h 1821"/>
                  <a:gd name="T48" fmla="*/ 493 w 893"/>
                  <a:gd name="T49" fmla="*/ 90 h 1821"/>
                  <a:gd name="T50" fmla="*/ 474 w 893"/>
                  <a:gd name="T51" fmla="*/ 14 h 1821"/>
                  <a:gd name="T52" fmla="*/ 493 w 893"/>
                  <a:gd name="T53" fmla="*/ 0 h 1821"/>
                  <a:gd name="T54" fmla="*/ 537 w 893"/>
                  <a:gd name="T55" fmla="*/ 14 h 1821"/>
                  <a:gd name="T56" fmla="*/ 577 w 893"/>
                  <a:gd name="T57" fmla="*/ 191 h 1821"/>
                  <a:gd name="T58" fmla="*/ 597 w 893"/>
                  <a:gd name="T59" fmla="*/ 187 h 1821"/>
                  <a:gd name="T60" fmla="*/ 597 w 893"/>
                  <a:gd name="T61" fmla="*/ 47 h 1821"/>
                  <a:gd name="T62" fmla="*/ 637 w 893"/>
                  <a:gd name="T63" fmla="*/ 33 h 1821"/>
                  <a:gd name="T64" fmla="*/ 665 w 893"/>
                  <a:gd name="T65" fmla="*/ 57 h 1821"/>
                  <a:gd name="T66" fmla="*/ 651 w 893"/>
                  <a:gd name="T67" fmla="*/ 243 h 1821"/>
                  <a:gd name="T68" fmla="*/ 642 w 893"/>
                  <a:gd name="T69" fmla="*/ 319 h 1821"/>
                  <a:gd name="T70" fmla="*/ 665 w 893"/>
                  <a:gd name="T71" fmla="*/ 473 h 1821"/>
                  <a:gd name="T72" fmla="*/ 744 w 893"/>
                  <a:gd name="T73" fmla="*/ 634 h 1821"/>
                  <a:gd name="T74" fmla="*/ 828 w 893"/>
                  <a:gd name="T75" fmla="*/ 820 h 1821"/>
                  <a:gd name="T76" fmla="*/ 893 w 893"/>
                  <a:gd name="T77" fmla="*/ 958 h 1821"/>
                  <a:gd name="T78" fmla="*/ 888 w 893"/>
                  <a:gd name="T79" fmla="*/ 1029 h 1821"/>
                  <a:gd name="T80" fmla="*/ 770 w 893"/>
                  <a:gd name="T81" fmla="*/ 1159 h 1821"/>
                  <a:gd name="T82" fmla="*/ 607 w 893"/>
                  <a:gd name="T83" fmla="*/ 1320 h 1821"/>
                  <a:gd name="T84" fmla="*/ 474 w 893"/>
                  <a:gd name="T85" fmla="*/ 1478 h 1821"/>
                  <a:gd name="T86" fmla="*/ 311 w 893"/>
                  <a:gd name="T87" fmla="*/ 1688 h 1821"/>
                  <a:gd name="T88" fmla="*/ 177 w 893"/>
                  <a:gd name="T89" fmla="*/ 1792 h 1821"/>
                  <a:gd name="T90" fmla="*/ 74 w 893"/>
                  <a:gd name="T91" fmla="*/ 1821 h 1821"/>
                  <a:gd name="T92" fmla="*/ 20 w 893"/>
                  <a:gd name="T93" fmla="*/ 1807 h 182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93"/>
                  <a:gd name="T142" fmla="*/ 0 h 1821"/>
                  <a:gd name="T143" fmla="*/ 893 w 893"/>
                  <a:gd name="T144" fmla="*/ 1821 h 182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93" h="1821">
                    <a:moveTo>
                      <a:pt x="20" y="1807"/>
                    </a:moveTo>
                    <a:lnTo>
                      <a:pt x="0" y="1717"/>
                    </a:lnTo>
                    <a:lnTo>
                      <a:pt x="49" y="1644"/>
                    </a:lnTo>
                    <a:lnTo>
                      <a:pt x="212" y="1559"/>
                    </a:lnTo>
                    <a:lnTo>
                      <a:pt x="355" y="1464"/>
                    </a:lnTo>
                    <a:lnTo>
                      <a:pt x="493" y="1306"/>
                    </a:lnTo>
                    <a:lnTo>
                      <a:pt x="681" y="1088"/>
                    </a:lnTo>
                    <a:lnTo>
                      <a:pt x="730" y="1001"/>
                    </a:lnTo>
                    <a:lnTo>
                      <a:pt x="755" y="915"/>
                    </a:lnTo>
                    <a:lnTo>
                      <a:pt x="744" y="830"/>
                    </a:lnTo>
                    <a:lnTo>
                      <a:pt x="700" y="672"/>
                    </a:lnTo>
                    <a:lnTo>
                      <a:pt x="593" y="473"/>
                    </a:lnTo>
                    <a:lnTo>
                      <a:pt x="474" y="362"/>
                    </a:lnTo>
                    <a:lnTo>
                      <a:pt x="370" y="300"/>
                    </a:lnTo>
                    <a:lnTo>
                      <a:pt x="286" y="291"/>
                    </a:lnTo>
                    <a:lnTo>
                      <a:pt x="242" y="300"/>
                    </a:lnTo>
                    <a:lnTo>
                      <a:pt x="237" y="258"/>
                    </a:lnTo>
                    <a:lnTo>
                      <a:pt x="340" y="243"/>
                    </a:lnTo>
                    <a:lnTo>
                      <a:pt x="458" y="243"/>
                    </a:lnTo>
                    <a:lnTo>
                      <a:pt x="374" y="147"/>
                    </a:lnTo>
                    <a:lnTo>
                      <a:pt x="325" y="71"/>
                    </a:lnTo>
                    <a:lnTo>
                      <a:pt x="360" y="43"/>
                    </a:lnTo>
                    <a:lnTo>
                      <a:pt x="493" y="172"/>
                    </a:lnTo>
                    <a:lnTo>
                      <a:pt x="518" y="191"/>
                    </a:lnTo>
                    <a:lnTo>
                      <a:pt x="493" y="90"/>
                    </a:lnTo>
                    <a:lnTo>
                      <a:pt x="474" y="14"/>
                    </a:lnTo>
                    <a:lnTo>
                      <a:pt x="493" y="0"/>
                    </a:lnTo>
                    <a:lnTo>
                      <a:pt x="537" y="14"/>
                    </a:lnTo>
                    <a:lnTo>
                      <a:pt x="577" y="191"/>
                    </a:lnTo>
                    <a:lnTo>
                      <a:pt x="597" y="187"/>
                    </a:lnTo>
                    <a:lnTo>
                      <a:pt x="597" y="47"/>
                    </a:lnTo>
                    <a:lnTo>
                      <a:pt x="637" y="33"/>
                    </a:lnTo>
                    <a:lnTo>
                      <a:pt x="665" y="57"/>
                    </a:lnTo>
                    <a:lnTo>
                      <a:pt x="651" y="243"/>
                    </a:lnTo>
                    <a:lnTo>
                      <a:pt x="642" y="319"/>
                    </a:lnTo>
                    <a:lnTo>
                      <a:pt x="665" y="473"/>
                    </a:lnTo>
                    <a:lnTo>
                      <a:pt x="744" y="634"/>
                    </a:lnTo>
                    <a:lnTo>
                      <a:pt x="828" y="820"/>
                    </a:lnTo>
                    <a:lnTo>
                      <a:pt x="893" y="958"/>
                    </a:lnTo>
                    <a:lnTo>
                      <a:pt x="888" y="1029"/>
                    </a:lnTo>
                    <a:lnTo>
                      <a:pt x="770" y="1159"/>
                    </a:lnTo>
                    <a:lnTo>
                      <a:pt x="607" y="1320"/>
                    </a:lnTo>
                    <a:lnTo>
                      <a:pt x="474" y="1478"/>
                    </a:lnTo>
                    <a:lnTo>
                      <a:pt x="311" y="1688"/>
                    </a:lnTo>
                    <a:lnTo>
                      <a:pt x="177" y="1792"/>
                    </a:lnTo>
                    <a:lnTo>
                      <a:pt x="74" y="1821"/>
                    </a:lnTo>
                    <a:lnTo>
                      <a:pt x="20" y="180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6794500" y="1382713"/>
            <a:ext cx="1587500" cy="1589087"/>
            <a:chOff x="3556" y="1541"/>
            <a:chExt cx="1000" cy="1001"/>
          </a:xfrm>
        </p:grpSpPr>
        <p:grpSp>
          <p:nvGrpSpPr>
            <p:cNvPr id="11279" name="Group 16"/>
            <p:cNvGrpSpPr>
              <a:grpSpLocks/>
            </p:cNvGrpSpPr>
            <p:nvPr/>
          </p:nvGrpSpPr>
          <p:grpSpPr bwMode="auto">
            <a:xfrm>
              <a:off x="3556" y="1541"/>
              <a:ext cx="1000" cy="1001"/>
              <a:chOff x="3556" y="1541"/>
              <a:chExt cx="1000" cy="1001"/>
            </a:xfrm>
          </p:grpSpPr>
          <p:sp>
            <p:nvSpPr>
              <p:cNvPr id="11420" name="Freeform 17"/>
              <p:cNvSpPr>
                <a:spLocks/>
              </p:cNvSpPr>
              <p:nvPr/>
            </p:nvSpPr>
            <p:spPr bwMode="auto">
              <a:xfrm>
                <a:off x="3556" y="1541"/>
                <a:ext cx="324" cy="325"/>
              </a:xfrm>
              <a:custGeom>
                <a:avLst/>
                <a:gdLst>
                  <a:gd name="T0" fmla="*/ 555 w 648"/>
                  <a:gd name="T1" fmla="*/ 0 h 648"/>
                  <a:gd name="T2" fmla="*/ 648 w 648"/>
                  <a:gd name="T3" fmla="*/ 203 h 648"/>
                  <a:gd name="T4" fmla="*/ 203 w 648"/>
                  <a:gd name="T5" fmla="*/ 648 h 648"/>
                  <a:gd name="T6" fmla="*/ 0 w 648"/>
                  <a:gd name="T7" fmla="*/ 556 h 648"/>
                  <a:gd name="T8" fmla="*/ 555 w 648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48"/>
                  <a:gd name="T17" fmla="*/ 648 w 648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48">
                    <a:moveTo>
                      <a:pt x="555" y="0"/>
                    </a:moveTo>
                    <a:lnTo>
                      <a:pt x="648" y="203"/>
                    </a:lnTo>
                    <a:lnTo>
                      <a:pt x="203" y="648"/>
                    </a:lnTo>
                    <a:lnTo>
                      <a:pt x="0" y="556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1" name="Freeform 18"/>
              <p:cNvSpPr>
                <a:spLocks/>
              </p:cNvSpPr>
              <p:nvPr/>
            </p:nvSpPr>
            <p:spPr bwMode="auto">
              <a:xfrm>
                <a:off x="3834" y="1541"/>
                <a:ext cx="445" cy="102"/>
              </a:xfrm>
              <a:custGeom>
                <a:avLst/>
                <a:gdLst>
                  <a:gd name="T0" fmla="*/ 0 w 889"/>
                  <a:gd name="T1" fmla="*/ 0 h 203"/>
                  <a:gd name="T2" fmla="*/ 93 w 889"/>
                  <a:gd name="T3" fmla="*/ 203 h 203"/>
                  <a:gd name="T4" fmla="*/ 796 w 889"/>
                  <a:gd name="T5" fmla="*/ 203 h 203"/>
                  <a:gd name="T6" fmla="*/ 889 w 889"/>
                  <a:gd name="T7" fmla="*/ 0 h 203"/>
                  <a:gd name="T8" fmla="*/ 0 w 889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3"/>
                  <a:gd name="T17" fmla="*/ 889 w 889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3">
                    <a:moveTo>
                      <a:pt x="0" y="0"/>
                    </a:moveTo>
                    <a:lnTo>
                      <a:pt x="93" y="203"/>
                    </a:lnTo>
                    <a:lnTo>
                      <a:pt x="796" y="203"/>
                    </a:lnTo>
                    <a:lnTo>
                      <a:pt x="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2" name="Freeform 19"/>
              <p:cNvSpPr>
                <a:spLocks/>
              </p:cNvSpPr>
              <p:nvPr/>
            </p:nvSpPr>
            <p:spPr bwMode="auto">
              <a:xfrm>
                <a:off x="4232" y="1541"/>
                <a:ext cx="324" cy="325"/>
              </a:xfrm>
              <a:custGeom>
                <a:avLst/>
                <a:gdLst>
                  <a:gd name="T0" fmla="*/ 93 w 649"/>
                  <a:gd name="T1" fmla="*/ 0 h 648"/>
                  <a:gd name="T2" fmla="*/ 0 w 649"/>
                  <a:gd name="T3" fmla="*/ 203 h 648"/>
                  <a:gd name="T4" fmla="*/ 445 w 649"/>
                  <a:gd name="T5" fmla="*/ 648 h 648"/>
                  <a:gd name="T6" fmla="*/ 649 w 649"/>
                  <a:gd name="T7" fmla="*/ 556 h 648"/>
                  <a:gd name="T8" fmla="*/ 93 w 649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48"/>
                  <a:gd name="T17" fmla="*/ 649 w 649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48">
                    <a:moveTo>
                      <a:pt x="93" y="0"/>
                    </a:moveTo>
                    <a:lnTo>
                      <a:pt x="0" y="203"/>
                    </a:lnTo>
                    <a:lnTo>
                      <a:pt x="445" y="648"/>
                    </a:lnTo>
                    <a:lnTo>
                      <a:pt x="649" y="55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9F7F5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3" name="Freeform 20"/>
              <p:cNvSpPr>
                <a:spLocks/>
              </p:cNvSpPr>
              <p:nvPr/>
            </p:nvSpPr>
            <p:spPr bwMode="auto">
              <a:xfrm>
                <a:off x="3556" y="2217"/>
                <a:ext cx="324" cy="325"/>
              </a:xfrm>
              <a:custGeom>
                <a:avLst/>
                <a:gdLst>
                  <a:gd name="T0" fmla="*/ 555 w 648"/>
                  <a:gd name="T1" fmla="*/ 650 h 650"/>
                  <a:gd name="T2" fmla="*/ 648 w 648"/>
                  <a:gd name="T3" fmla="*/ 446 h 650"/>
                  <a:gd name="T4" fmla="*/ 203 w 648"/>
                  <a:gd name="T5" fmla="*/ 0 h 650"/>
                  <a:gd name="T6" fmla="*/ 0 w 648"/>
                  <a:gd name="T7" fmla="*/ 93 h 650"/>
                  <a:gd name="T8" fmla="*/ 555 w 648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50"/>
                  <a:gd name="T17" fmla="*/ 648 w 648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50">
                    <a:moveTo>
                      <a:pt x="555" y="650"/>
                    </a:moveTo>
                    <a:lnTo>
                      <a:pt x="648" y="446"/>
                    </a:lnTo>
                    <a:lnTo>
                      <a:pt x="203" y="0"/>
                    </a:lnTo>
                    <a:lnTo>
                      <a:pt x="0" y="93"/>
                    </a:lnTo>
                    <a:lnTo>
                      <a:pt x="555" y="65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4" name="Freeform 21"/>
              <p:cNvSpPr>
                <a:spLocks/>
              </p:cNvSpPr>
              <p:nvPr/>
            </p:nvSpPr>
            <p:spPr bwMode="auto">
              <a:xfrm>
                <a:off x="3834" y="2440"/>
                <a:ext cx="445" cy="102"/>
              </a:xfrm>
              <a:custGeom>
                <a:avLst/>
                <a:gdLst>
                  <a:gd name="T0" fmla="*/ 0 w 889"/>
                  <a:gd name="T1" fmla="*/ 204 h 204"/>
                  <a:gd name="T2" fmla="*/ 93 w 889"/>
                  <a:gd name="T3" fmla="*/ 0 h 204"/>
                  <a:gd name="T4" fmla="*/ 796 w 889"/>
                  <a:gd name="T5" fmla="*/ 0 h 204"/>
                  <a:gd name="T6" fmla="*/ 889 w 889"/>
                  <a:gd name="T7" fmla="*/ 204 h 204"/>
                  <a:gd name="T8" fmla="*/ 0 w 889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4"/>
                  <a:gd name="T17" fmla="*/ 889 w 889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4">
                    <a:moveTo>
                      <a:pt x="0" y="204"/>
                    </a:moveTo>
                    <a:lnTo>
                      <a:pt x="93" y="0"/>
                    </a:lnTo>
                    <a:lnTo>
                      <a:pt x="796" y="0"/>
                    </a:lnTo>
                    <a:lnTo>
                      <a:pt x="889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5" name="Freeform 22"/>
              <p:cNvSpPr>
                <a:spLocks/>
              </p:cNvSpPr>
              <p:nvPr/>
            </p:nvSpPr>
            <p:spPr bwMode="auto">
              <a:xfrm>
                <a:off x="4232" y="2217"/>
                <a:ext cx="324" cy="325"/>
              </a:xfrm>
              <a:custGeom>
                <a:avLst/>
                <a:gdLst>
                  <a:gd name="T0" fmla="*/ 93 w 649"/>
                  <a:gd name="T1" fmla="*/ 650 h 650"/>
                  <a:gd name="T2" fmla="*/ 0 w 649"/>
                  <a:gd name="T3" fmla="*/ 446 h 650"/>
                  <a:gd name="T4" fmla="*/ 445 w 649"/>
                  <a:gd name="T5" fmla="*/ 0 h 650"/>
                  <a:gd name="T6" fmla="*/ 649 w 649"/>
                  <a:gd name="T7" fmla="*/ 93 h 650"/>
                  <a:gd name="T8" fmla="*/ 93 w 649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50"/>
                  <a:gd name="T17" fmla="*/ 649 w 649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50">
                    <a:moveTo>
                      <a:pt x="93" y="650"/>
                    </a:moveTo>
                    <a:lnTo>
                      <a:pt x="0" y="446"/>
                    </a:lnTo>
                    <a:lnTo>
                      <a:pt x="445" y="0"/>
                    </a:lnTo>
                    <a:lnTo>
                      <a:pt x="649" y="93"/>
                    </a:lnTo>
                    <a:lnTo>
                      <a:pt x="93" y="65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6" name="Freeform 23"/>
              <p:cNvSpPr>
                <a:spLocks/>
              </p:cNvSpPr>
              <p:nvPr/>
            </p:nvSpPr>
            <p:spPr bwMode="auto">
              <a:xfrm>
                <a:off x="3556" y="1819"/>
                <a:ext cx="102" cy="444"/>
              </a:xfrm>
              <a:custGeom>
                <a:avLst/>
                <a:gdLst>
                  <a:gd name="T0" fmla="*/ 0 w 203"/>
                  <a:gd name="T1" fmla="*/ 0 h 888"/>
                  <a:gd name="T2" fmla="*/ 0 w 203"/>
                  <a:gd name="T3" fmla="*/ 888 h 888"/>
                  <a:gd name="T4" fmla="*/ 203 w 203"/>
                  <a:gd name="T5" fmla="*/ 795 h 888"/>
                  <a:gd name="T6" fmla="*/ 203 w 203"/>
                  <a:gd name="T7" fmla="*/ 92 h 888"/>
                  <a:gd name="T8" fmla="*/ 0 w 203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888"/>
                  <a:gd name="T17" fmla="*/ 203 w 203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888">
                    <a:moveTo>
                      <a:pt x="0" y="0"/>
                    </a:moveTo>
                    <a:lnTo>
                      <a:pt x="0" y="888"/>
                    </a:lnTo>
                    <a:lnTo>
                      <a:pt x="203" y="795"/>
                    </a:lnTo>
                    <a:lnTo>
                      <a:pt x="203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7" name="Freeform 24"/>
              <p:cNvSpPr>
                <a:spLocks/>
              </p:cNvSpPr>
              <p:nvPr/>
            </p:nvSpPr>
            <p:spPr bwMode="auto">
              <a:xfrm>
                <a:off x="4455" y="1819"/>
                <a:ext cx="101" cy="444"/>
              </a:xfrm>
              <a:custGeom>
                <a:avLst/>
                <a:gdLst>
                  <a:gd name="T0" fmla="*/ 204 w 204"/>
                  <a:gd name="T1" fmla="*/ 0 h 888"/>
                  <a:gd name="T2" fmla="*/ 204 w 204"/>
                  <a:gd name="T3" fmla="*/ 888 h 888"/>
                  <a:gd name="T4" fmla="*/ 0 w 204"/>
                  <a:gd name="T5" fmla="*/ 795 h 888"/>
                  <a:gd name="T6" fmla="*/ 0 w 204"/>
                  <a:gd name="T7" fmla="*/ 92 h 888"/>
                  <a:gd name="T8" fmla="*/ 204 w 204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888"/>
                  <a:gd name="T17" fmla="*/ 204 w 204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888">
                    <a:moveTo>
                      <a:pt x="204" y="0"/>
                    </a:moveTo>
                    <a:lnTo>
                      <a:pt x="204" y="888"/>
                    </a:lnTo>
                    <a:lnTo>
                      <a:pt x="0" y="795"/>
                    </a:lnTo>
                    <a:lnTo>
                      <a:pt x="0" y="9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25"/>
            <p:cNvGrpSpPr>
              <a:grpSpLocks/>
            </p:cNvGrpSpPr>
            <p:nvPr/>
          </p:nvGrpSpPr>
          <p:grpSpPr bwMode="auto">
            <a:xfrm>
              <a:off x="3656" y="1641"/>
              <a:ext cx="801" cy="801"/>
              <a:chOff x="3656" y="1641"/>
              <a:chExt cx="801" cy="801"/>
            </a:xfrm>
          </p:grpSpPr>
          <p:grpSp>
            <p:nvGrpSpPr>
              <p:cNvPr id="11281" name="Group 26"/>
              <p:cNvGrpSpPr>
                <a:grpSpLocks/>
              </p:cNvGrpSpPr>
              <p:nvPr/>
            </p:nvGrpSpPr>
            <p:grpSpPr bwMode="auto">
              <a:xfrm>
                <a:off x="3656" y="1641"/>
                <a:ext cx="801" cy="801"/>
                <a:chOff x="3656" y="1641"/>
                <a:chExt cx="801" cy="801"/>
              </a:xfrm>
            </p:grpSpPr>
            <p:sp>
              <p:nvSpPr>
                <p:cNvPr id="11385" name="Freeform 27"/>
                <p:cNvSpPr>
                  <a:spLocks/>
                </p:cNvSpPr>
                <p:nvPr/>
              </p:nvSpPr>
              <p:spPr bwMode="auto">
                <a:xfrm>
                  <a:off x="3656" y="1641"/>
                  <a:ext cx="801" cy="801"/>
                </a:xfrm>
                <a:custGeom>
                  <a:avLst/>
                  <a:gdLst>
                    <a:gd name="T0" fmla="*/ 446 w 1603"/>
                    <a:gd name="T1" fmla="*/ 0 h 1603"/>
                    <a:gd name="T2" fmla="*/ 1157 w 1603"/>
                    <a:gd name="T3" fmla="*/ 0 h 1603"/>
                    <a:gd name="T4" fmla="*/ 1603 w 1603"/>
                    <a:gd name="T5" fmla="*/ 445 h 1603"/>
                    <a:gd name="T6" fmla="*/ 1603 w 1603"/>
                    <a:gd name="T7" fmla="*/ 1156 h 1603"/>
                    <a:gd name="T8" fmla="*/ 1157 w 1603"/>
                    <a:gd name="T9" fmla="*/ 1603 h 1603"/>
                    <a:gd name="T10" fmla="*/ 446 w 1603"/>
                    <a:gd name="T11" fmla="*/ 1603 h 1603"/>
                    <a:gd name="T12" fmla="*/ 0 w 1603"/>
                    <a:gd name="T13" fmla="*/ 1156 h 1603"/>
                    <a:gd name="T14" fmla="*/ 0 w 1603"/>
                    <a:gd name="T15" fmla="*/ 445 h 1603"/>
                    <a:gd name="T16" fmla="*/ 446 w 1603"/>
                    <a:gd name="T17" fmla="*/ 0 h 16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3"/>
                    <a:gd name="T28" fmla="*/ 0 h 1603"/>
                    <a:gd name="T29" fmla="*/ 1603 w 1603"/>
                    <a:gd name="T30" fmla="*/ 1603 h 16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3" h="1603">
                      <a:moveTo>
                        <a:pt x="446" y="0"/>
                      </a:moveTo>
                      <a:lnTo>
                        <a:pt x="1157" y="0"/>
                      </a:lnTo>
                      <a:lnTo>
                        <a:pt x="1603" y="445"/>
                      </a:lnTo>
                      <a:lnTo>
                        <a:pt x="1603" y="1156"/>
                      </a:lnTo>
                      <a:lnTo>
                        <a:pt x="1157" y="1603"/>
                      </a:lnTo>
                      <a:lnTo>
                        <a:pt x="446" y="1603"/>
                      </a:lnTo>
                      <a:lnTo>
                        <a:pt x="0" y="1156"/>
                      </a:lnTo>
                      <a:lnTo>
                        <a:pt x="0" y="445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6" name="Freeform 28"/>
                <p:cNvSpPr>
                  <a:spLocks/>
                </p:cNvSpPr>
                <p:nvPr/>
              </p:nvSpPr>
              <p:spPr bwMode="auto">
                <a:xfrm>
                  <a:off x="3671" y="1656"/>
                  <a:ext cx="771" cy="771"/>
                </a:xfrm>
                <a:custGeom>
                  <a:avLst/>
                  <a:gdLst>
                    <a:gd name="T0" fmla="*/ 429 w 1542"/>
                    <a:gd name="T1" fmla="*/ 0 h 1542"/>
                    <a:gd name="T2" fmla="*/ 1113 w 1542"/>
                    <a:gd name="T3" fmla="*/ 0 h 1542"/>
                    <a:gd name="T4" fmla="*/ 1542 w 1542"/>
                    <a:gd name="T5" fmla="*/ 429 h 1542"/>
                    <a:gd name="T6" fmla="*/ 1542 w 1542"/>
                    <a:gd name="T7" fmla="*/ 1114 h 1542"/>
                    <a:gd name="T8" fmla="*/ 1113 w 1542"/>
                    <a:gd name="T9" fmla="*/ 1542 h 1542"/>
                    <a:gd name="T10" fmla="*/ 429 w 1542"/>
                    <a:gd name="T11" fmla="*/ 1542 h 1542"/>
                    <a:gd name="T12" fmla="*/ 0 w 1542"/>
                    <a:gd name="T13" fmla="*/ 1114 h 1542"/>
                    <a:gd name="T14" fmla="*/ 0 w 1542"/>
                    <a:gd name="T15" fmla="*/ 429 h 1542"/>
                    <a:gd name="T16" fmla="*/ 429 w 1542"/>
                    <a:gd name="T17" fmla="*/ 0 h 15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42"/>
                    <a:gd name="T28" fmla="*/ 0 h 1542"/>
                    <a:gd name="T29" fmla="*/ 1542 w 1542"/>
                    <a:gd name="T30" fmla="*/ 1542 h 15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42" h="1542">
                      <a:moveTo>
                        <a:pt x="429" y="0"/>
                      </a:moveTo>
                      <a:lnTo>
                        <a:pt x="1113" y="0"/>
                      </a:lnTo>
                      <a:lnTo>
                        <a:pt x="1542" y="429"/>
                      </a:lnTo>
                      <a:lnTo>
                        <a:pt x="1542" y="1114"/>
                      </a:lnTo>
                      <a:lnTo>
                        <a:pt x="1113" y="1542"/>
                      </a:lnTo>
                      <a:lnTo>
                        <a:pt x="429" y="1542"/>
                      </a:lnTo>
                      <a:lnTo>
                        <a:pt x="0" y="1114"/>
                      </a:lnTo>
                      <a:lnTo>
                        <a:pt x="0" y="429"/>
                      </a:lnTo>
                      <a:lnTo>
                        <a:pt x="429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7" name="Freeform 29"/>
                <p:cNvSpPr>
                  <a:spLocks/>
                </p:cNvSpPr>
                <p:nvPr/>
              </p:nvSpPr>
              <p:spPr bwMode="auto">
                <a:xfrm>
                  <a:off x="3687" y="1672"/>
                  <a:ext cx="739" cy="739"/>
                </a:xfrm>
                <a:custGeom>
                  <a:avLst/>
                  <a:gdLst>
                    <a:gd name="T0" fmla="*/ 410 w 1478"/>
                    <a:gd name="T1" fmla="*/ 0 h 1479"/>
                    <a:gd name="T2" fmla="*/ 1067 w 1478"/>
                    <a:gd name="T3" fmla="*/ 0 h 1479"/>
                    <a:gd name="T4" fmla="*/ 1478 w 1478"/>
                    <a:gd name="T5" fmla="*/ 411 h 1479"/>
                    <a:gd name="T6" fmla="*/ 1478 w 1478"/>
                    <a:gd name="T7" fmla="*/ 1068 h 1479"/>
                    <a:gd name="T8" fmla="*/ 1067 w 1478"/>
                    <a:gd name="T9" fmla="*/ 1479 h 1479"/>
                    <a:gd name="T10" fmla="*/ 410 w 1478"/>
                    <a:gd name="T11" fmla="*/ 1479 h 1479"/>
                    <a:gd name="T12" fmla="*/ 0 w 1478"/>
                    <a:gd name="T13" fmla="*/ 1068 h 1479"/>
                    <a:gd name="T14" fmla="*/ 0 w 1478"/>
                    <a:gd name="T15" fmla="*/ 411 h 1479"/>
                    <a:gd name="T16" fmla="*/ 410 w 1478"/>
                    <a:gd name="T17" fmla="*/ 0 h 14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78"/>
                    <a:gd name="T28" fmla="*/ 0 h 1479"/>
                    <a:gd name="T29" fmla="*/ 1478 w 1478"/>
                    <a:gd name="T30" fmla="*/ 1479 h 14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78" h="1479">
                      <a:moveTo>
                        <a:pt x="410" y="0"/>
                      </a:moveTo>
                      <a:lnTo>
                        <a:pt x="1067" y="0"/>
                      </a:lnTo>
                      <a:lnTo>
                        <a:pt x="1478" y="411"/>
                      </a:lnTo>
                      <a:lnTo>
                        <a:pt x="1478" y="1068"/>
                      </a:lnTo>
                      <a:lnTo>
                        <a:pt x="1067" y="1479"/>
                      </a:lnTo>
                      <a:lnTo>
                        <a:pt x="410" y="1479"/>
                      </a:lnTo>
                      <a:lnTo>
                        <a:pt x="0" y="1068"/>
                      </a:lnTo>
                      <a:lnTo>
                        <a:pt x="0" y="411"/>
                      </a:lnTo>
                      <a:lnTo>
                        <a:pt x="410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88" name="Group 30"/>
                <p:cNvGrpSpPr>
                  <a:grpSpLocks/>
                </p:cNvGrpSpPr>
                <p:nvPr/>
              </p:nvGrpSpPr>
              <p:grpSpPr bwMode="auto">
                <a:xfrm>
                  <a:off x="3835" y="1813"/>
                  <a:ext cx="443" cy="450"/>
                  <a:chOff x="3835" y="1813"/>
                  <a:chExt cx="443" cy="450"/>
                </a:xfrm>
              </p:grpSpPr>
              <p:sp>
                <p:nvSpPr>
                  <p:cNvPr id="11389" name="Freeform 31"/>
                  <p:cNvSpPr>
                    <a:spLocks/>
                  </p:cNvSpPr>
                  <p:nvPr/>
                </p:nvSpPr>
                <p:spPr bwMode="auto">
                  <a:xfrm>
                    <a:off x="3835" y="1820"/>
                    <a:ext cx="443" cy="443"/>
                  </a:xfrm>
                  <a:custGeom>
                    <a:avLst/>
                    <a:gdLst>
                      <a:gd name="T0" fmla="*/ 246 w 886"/>
                      <a:gd name="T1" fmla="*/ 0 h 886"/>
                      <a:gd name="T2" fmla="*/ 640 w 886"/>
                      <a:gd name="T3" fmla="*/ 0 h 886"/>
                      <a:gd name="T4" fmla="*/ 886 w 886"/>
                      <a:gd name="T5" fmla="*/ 246 h 886"/>
                      <a:gd name="T6" fmla="*/ 886 w 886"/>
                      <a:gd name="T7" fmla="*/ 640 h 886"/>
                      <a:gd name="T8" fmla="*/ 640 w 886"/>
                      <a:gd name="T9" fmla="*/ 886 h 886"/>
                      <a:gd name="T10" fmla="*/ 246 w 886"/>
                      <a:gd name="T11" fmla="*/ 886 h 886"/>
                      <a:gd name="T12" fmla="*/ 0 w 886"/>
                      <a:gd name="T13" fmla="*/ 640 h 886"/>
                      <a:gd name="T14" fmla="*/ 0 w 886"/>
                      <a:gd name="T15" fmla="*/ 246 h 886"/>
                      <a:gd name="T16" fmla="*/ 246 w 886"/>
                      <a:gd name="T17" fmla="*/ 0 h 88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6"/>
                      <a:gd name="T28" fmla="*/ 0 h 886"/>
                      <a:gd name="T29" fmla="*/ 886 w 886"/>
                      <a:gd name="T30" fmla="*/ 886 h 88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6" h="886">
                        <a:moveTo>
                          <a:pt x="246" y="0"/>
                        </a:moveTo>
                        <a:lnTo>
                          <a:pt x="640" y="0"/>
                        </a:lnTo>
                        <a:lnTo>
                          <a:pt x="886" y="246"/>
                        </a:lnTo>
                        <a:lnTo>
                          <a:pt x="886" y="640"/>
                        </a:lnTo>
                        <a:lnTo>
                          <a:pt x="640" y="886"/>
                        </a:lnTo>
                        <a:lnTo>
                          <a:pt x="246" y="886"/>
                        </a:lnTo>
                        <a:lnTo>
                          <a:pt x="0" y="640"/>
                        </a:lnTo>
                        <a:lnTo>
                          <a:pt x="0" y="246"/>
                        </a:lnTo>
                        <a:lnTo>
                          <a:pt x="24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9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019"/>
                    <a:ext cx="47" cy="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9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857" y="1819"/>
                    <a:ext cx="251" cy="347"/>
                    <a:chOff x="3857" y="1819"/>
                    <a:chExt cx="251" cy="347"/>
                  </a:xfrm>
                </p:grpSpPr>
                <p:grpSp>
                  <p:nvGrpSpPr>
                    <p:cNvPr id="11407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5" y="2047"/>
                      <a:ext cx="141" cy="119"/>
                      <a:chOff x="3915" y="2047"/>
                      <a:chExt cx="141" cy="119"/>
                    </a:xfrm>
                  </p:grpSpPr>
                  <p:grpSp>
                    <p:nvGrpSpPr>
                      <p:cNvPr id="11416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5" y="2124"/>
                        <a:ext cx="48" cy="42"/>
                        <a:chOff x="3915" y="2124"/>
                        <a:chExt cx="48" cy="42"/>
                      </a:xfrm>
                    </p:grpSpPr>
                    <p:sp>
                      <p:nvSpPr>
                        <p:cNvPr id="11418" name="Oval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9" y="212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19" name="Freeform 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5" y="2129"/>
                          <a:ext cx="42" cy="37"/>
                        </a:xfrm>
                        <a:custGeom>
                          <a:avLst/>
                          <a:gdLst>
                            <a:gd name="T0" fmla="*/ 52 w 83"/>
                            <a:gd name="T1" fmla="*/ 0 h 74"/>
                            <a:gd name="T2" fmla="*/ 0 w 83"/>
                            <a:gd name="T3" fmla="*/ 65 h 74"/>
                            <a:gd name="T4" fmla="*/ 9 w 83"/>
                            <a:gd name="T5" fmla="*/ 74 h 74"/>
                            <a:gd name="T6" fmla="*/ 83 w 83"/>
                            <a:gd name="T7" fmla="*/ 36 h 74"/>
                            <a:gd name="T8" fmla="*/ 52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2" y="0"/>
                              </a:moveTo>
                              <a:lnTo>
                                <a:pt x="0" y="65"/>
                              </a:lnTo>
                              <a:lnTo>
                                <a:pt x="9" y="74"/>
                              </a:lnTo>
                              <a:lnTo>
                                <a:pt x="83" y="36"/>
                              </a:lnTo>
                              <a:lnTo>
                                <a:pt x="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17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6" y="2047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5 h 173"/>
                          <a:gd name="T2" fmla="*/ 192 w 200"/>
                          <a:gd name="T3" fmla="*/ 0 h 173"/>
                          <a:gd name="T4" fmla="*/ 200 w 200"/>
                          <a:gd name="T5" fmla="*/ 8 h 173"/>
                          <a:gd name="T6" fmla="*/ 7 w 200"/>
                          <a:gd name="T7" fmla="*/ 173 h 173"/>
                          <a:gd name="T8" fmla="*/ 0 w 200"/>
                          <a:gd name="T9" fmla="*/ 165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3"/>
                          <a:gd name="T17" fmla="*/ 200 w 200"/>
                          <a:gd name="T18" fmla="*/ 173 h 1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3">
                            <a:moveTo>
                              <a:pt x="0" y="165"/>
                            </a:moveTo>
                            <a:lnTo>
                              <a:pt x="192" y="0"/>
                            </a:lnTo>
                            <a:lnTo>
                              <a:pt x="200" y="8"/>
                            </a:lnTo>
                            <a:lnTo>
                              <a:pt x="7" y="173"/>
                            </a:lnTo>
                            <a:lnTo>
                              <a:pt x="0" y="165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408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7" y="1871"/>
                      <a:ext cx="202" cy="176"/>
                      <a:chOff x="3857" y="1871"/>
                      <a:chExt cx="202" cy="176"/>
                    </a:xfrm>
                  </p:grpSpPr>
                  <p:grpSp>
                    <p:nvGrpSpPr>
                      <p:cNvPr id="11412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7" y="1871"/>
                        <a:ext cx="51" cy="47"/>
                        <a:chOff x="3857" y="1871"/>
                        <a:chExt cx="51" cy="47"/>
                      </a:xfrm>
                    </p:grpSpPr>
                    <p:sp>
                      <p:nvSpPr>
                        <p:cNvPr id="11414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4" y="189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15" name="Freeform 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7" y="1871"/>
                          <a:ext cx="45" cy="44"/>
                        </a:xfrm>
                        <a:custGeom>
                          <a:avLst/>
                          <a:gdLst>
                            <a:gd name="T0" fmla="*/ 60 w 92"/>
                            <a:gd name="T1" fmla="*/ 87 h 87"/>
                            <a:gd name="T2" fmla="*/ 0 w 92"/>
                            <a:gd name="T3" fmla="*/ 0 h 87"/>
                            <a:gd name="T4" fmla="*/ 92 w 92"/>
                            <a:gd name="T5" fmla="*/ 50 h 87"/>
                            <a:gd name="T6" fmla="*/ 60 w 92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2"/>
                            <a:gd name="T13" fmla="*/ 0 h 87"/>
                            <a:gd name="T14" fmla="*/ 92 w 92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2" h="87">
                              <a:moveTo>
                                <a:pt x="60" y="87"/>
                              </a:moveTo>
                              <a:lnTo>
                                <a:pt x="0" y="0"/>
                              </a:lnTo>
                              <a:lnTo>
                                <a:pt x="92" y="50"/>
                              </a:lnTo>
                              <a:lnTo>
                                <a:pt x="60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13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0" y="1910"/>
                        <a:ext cx="159" cy="137"/>
                      </a:xfrm>
                      <a:custGeom>
                        <a:avLst/>
                        <a:gdLst>
                          <a:gd name="T0" fmla="*/ 0 w 317"/>
                          <a:gd name="T1" fmla="*/ 8 h 273"/>
                          <a:gd name="T2" fmla="*/ 312 w 317"/>
                          <a:gd name="T3" fmla="*/ 273 h 273"/>
                          <a:gd name="T4" fmla="*/ 317 w 317"/>
                          <a:gd name="T5" fmla="*/ 264 h 273"/>
                          <a:gd name="T6" fmla="*/ 9 w 317"/>
                          <a:gd name="T7" fmla="*/ 0 h 273"/>
                          <a:gd name="T8" fmla="*/ 0 w 317"/>
                          <a:gd name="T9" fmla="*/ 8 h 2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3"/>
                          <a:gd name="T17" fmla="*/ 317 w 317"/>
                          <a:gd name="T18" fmla="*/ 273 h 2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3">
                            <a:moveTo>
                              <a:pt x="0" y="8"/>
                            </a:moveTo>
                            <a:lnTo>
                              <a:pt x="312" y="273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409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9" y="1819"/>
                      <a:ext cx="79" cy="345"/>
                      <a:chOff x="4029" y="1819"/>
                      <a:chExt cx="79" cy="345"/>
                    </a:xfrm>
                  </p:grpSpPr>
                  <p:sp>
                    <p:nvSpPr>
                      <p:cNvPr id="11410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9" y="2112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30 h 104"/>
                          <a:gd name="T4" fmla="*/ 0 w 32"/>
                          <a:gd name="T5" fmla="*/ 101 h 104"/>
                          <a:gd name="T6" fmla="*/ 16 w 32"/>
                          <a:gd name="T7" fmla="*/ 104 h 104"/>
                          <a:gd name="T8" fmla="*/ 32 w 32"/>
                          <a:gd name="T9" fmla="*/ 33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30"/>
                            </a:lnTo>
                            <a:lnTo>
                              <a:pt x="0" y="101"/>
                            </a:lnTo>
                            <a:lnTo>
                              <a:pt x="16" y="104"/>
                            </a:lnTo>
                            <a:lnTo>
                              <a:pt x="32" y="33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411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2" y="1819"/>
                        <a:ext cx="66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9F9F9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39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55" y="1813"/>
                    <a:ext cx="252" cy="347"/>
                    <a:chOff x="3855" y="1813"/>
                    <a:chExt cx="252" cy="347"/>
                  </a:xfrm>
                </p:grpSpPr>
                <p:grpSp>
                  <p:nvGrpSpPr>
                    <p:cNvPr id="1139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3" y="2041"/>
                      <a:ext cx="141" cy="119"/>
                      <a:chOff x="3913" y="2041"/>
                      <a:chExt cx="141" cy="119"/>
                    </a:xfrm>
                  </p:grpSpPr>
                  <p:grpSp>
                    <p:nvGrpSpPr>
                      <p:cNvPr id="11403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3" y="2119"/>
                        <a:ext cx="48" cy="41"/>
                        <a:chOff x="3913" y="2119"/>
                        <a:chExt cx="48" cy="41"/>
                      </a:xfrm>
                    </p:grpSpPr>
                    <p:sp>
                      <p:nvSpPr>
                        <p:cNvPr id="11405" name="Oval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7" y="2119"/>
                          <a:ext cx="24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06" name="Freeform 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3" y="2123"/>
                          <a:ext cx="42" cy="37"/>
                        </a:xfrm>
                        <a:custGeom>
                          <a:avLst/>
                          <a:gdLst>
                            <a:gd name="T0" fmla="*/ 53 w 83"/>
                            <a:gd name="T1" fmla="*/ 0 h 74"/>
                            <a:gd name="T2" fmla="*/ 0 w 83"/>
                            <a:gd name="T3" fmla="*/ 66 h 74"/>
                            <a:gd name="T4" fmla="*/ 8 w 83"/>
                            <a:gd name="T5" fmla="*/ 74 h 74"/>
                            <a:gd name="T6" fmla="*/ 83 w 83"/>
                            <a:gd name="T7" fmla="*/ 35 h 74"/>
                            <a:gd name="T8" fmla="*/ 53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3" y="0"/>
                              </a:moveTo>
                              <a:lnTo>
                                <a:pt x="0" y="66"/>
                              </a:lnTo>
                              <a:lnTo>
                                <a:pt x="8" y="74"/>
                              </a:lnTo>
                              <a:lnTo>
                                <a:pt x="83" y="35"/>
                              </a:lnTo>
                              <a:lnTo>
                                <a:pt x="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04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4" y="2041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4 h 172"/>
                          <a:gd name="T2" fmla="*/ 191 w 200"/>
                          <a:gd name="T3" fmla="*/ 0 h 172"/>
                          <a:gd name="T4" fmla="*/ 200 w 200"/>
                          <a:gd name="T5" fmla="*/ 6 h 172"/>
                          <a:gd name="T6" fmla="*/ 7 w 200"/>
                          <a:gd name="T7" fmla="*/ 172 h 172"/>
                          <a:gd name="T8" fmla="*/ 0 w 200"/>
                          <a:gd name="T9" fmla="*/ 164 h 17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2"/>
                          <a:gd name="T17" fmla="*/ 200 w 200"/>
                          <a:gd name="T18" fmla="*/ 172 h 17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2">
                            <a:moveTo>
                              <a:pt x="0" y="164"/>
                            </a:moveTo>
                            <a:lnTo>
                              <a:pt x="191" y="0"/>
                            </a:lnTo>
                            <a:lnTo>
                              <a:pt x="200" y="6"/>
                            </a:lnTo>
                            <a:lnTo>
                              <a:pt x="7" y="172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95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5" y="1865"/>
                      <a:ext cx="202" cy="176"/>
                      <a:chOff x="3855" y="1865"/>
                      <a:chExt cx="202" cy="176"/>
                    </a:xfrm>
                  </p:grpSpPr>
                  <p:grpSp>
                    <p:nvGrpSpPr>
                      <p:cNvPr id="11399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5" y="1865"/>
                        <a:ext cx="51" cy="47"/>
                        <a:chOff x="3855" y="1865"/>
                        <a:chExt cx="51" cy="47"/>
                      </a:xfrm>
                    </p:grpSpPr>
                    <p:sp>
                      <p:nvSpPr>
                        <p:cNvPr id="11401" name="Oval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3" y="1889"/>
                          <a:ext cx="23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02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5" y="1865"/>
                          <a:ext cx="46" cy="43"/>
                        </a:xfrm>
                        <a:custGeom>
                          <a:avLst/>
                          <a:gdLst>
                            <a:gd name="T0" fmla="*/ 59 w 91"/>
                            <a:gd name="T1" fmla="*/ 87 h 87"/>
                            <a:gd name="T2" fmla="*/ 0 w 91"/>
                            <a:gd name="T3" fmla="*/ 0 h 87"/>
                            <a:gd name="T4" fmla="*/ 91 w 91"/>
                            <a:gd name="T5" fmla="*/ 51 h 87"/>
                            <a:gd name="T6" fmla="*/ 59 w 91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1"/>
                            <a:gd name="T13" fmla="*/ 0 h 87"/>
                            <a:gd name="T14" fmla="*/ 91 w 91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1" h="87">
                              <a:moveTo>
                                <a:pt x="59" y="87"/>
                              </a:moveTo>
                              <a:lnTo>
                                <a:pt x="0" y="0"/>
                              </a:lnTo>
                              <a:lnTo>
                                <a:pt x="91" y="51"/>
                              </a:lnTo>
                              <a:lnTo>
                                <a:pt x="59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00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9" y="1904"/>
                        <a:ext cx="158" cy="137"/>
                      </a:xfrm>
                      <a:custGeom>
                        <a:avLst/>
                        <a:gdLst>
                          <a:gd name="T0" fmla="*/ 0 w 317"/>
                          <a:gd name="T1" fmla="*/ 8 h 275"/>
                          <a:gd name="T2" fmla="*/ 312 w 317"/>
                          <a:gd name="T3" fmla="*/ 275 h 275"/>
                          <a:gd name="T4" fmla="*/ 317 w 317"/>
                          <a:gd name="T5" fmla="*/ 264 h 275"/>
                          <a:gd name="T6" fmla="*/ 9 w 317"/>
                          <a:gd name="T7" fmla="*/ 0 h 275"/>
                          <a:gd name="T8" fmla="*/ 0 w 317"/>
                          <a:gd name="T9" fmla="*/ 8 h 2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5"/>
                          <a:gd name="T17" fmla="*/ 317 w 317"/>
                          <a:gd name="T18" fmla="*/ 275 h 27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5">
                            <a:moveTo>
                              <a:pt x="0" y="8"/>
                            </a:moveTo>
                            <a:lnTo>
                              <a:pt x="312" y="275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9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813"/>
                      <a:ext cx="80" cy="345"/>
                      <a:chOff x="4027" y="1813"/>
                      <a:chExt cx="80" cy="345"/>
                    </a:xfrm>
                  </p:grpSpPr>
                  <p:sp>
                    <p:nvSpPr>
                      <p:cNvPr id="11397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" y="2106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29 h 104"/>
                          <a:gd name="T4" fmla="*/ 0 w 32"/>
                          <a:gd name="T5" fmla="*/ 100 h 104"/>
                          <a:gd name="T6" fmla="*/ 16 w 32"/>
                          <a:gd name="T7" fmla="*/ 104 h 104"/>
                          <a:gd name="T8" fmla="*/ 32 w 32"/>
                          <a:gd name="T9" fmla="*/ 34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29"/>
                            </a:lnTo>
                            <a:lnTo>
                              <a:pt x="0" y="100"/>
                            </a:lnTo>
                            <a:lnTo>
                              <a:pt x="16" y="104"/>
                            </a:lnTo>
                            <a:lnTo>
                              <a:pt x="32" y="34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98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0" y="1813"/>
                        <a:ext cx="67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139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2025"/>
                    <a:ext cx="34" cy="3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282" name="Group 62"/>
              <p:cNvGrpSpPr>
                <a:grpSpLocks/>
              </p:cNvGrpSpPr>
              <p:nvPr/>
            </p:nvGrpSpPr>
            <p:grpSpPr bwMode="auto">
              <a:xfrm>
                <a:off x="4223" y="1771"/>
                <a:ext cx="46" cy="69"/>
                <a:chOff x="4223" y="1771"/>
                <a:chExt cx="46" cy="69"/>
              </a:xfrm>
            </p:grpSpPr>
            <p:sp>
              <p:nvSpPr>
                <p:cNvPr id="11383" name="Oval 63"/>
                <p:cNvSpPr>
                  <a:spLocks noChangeArrowheads="1"/>
                </p:cNvSpPr>
                <p:nvPr/>
              </p:nvSpPr>
              <p:spPr bwMode="auto">
                <a:xfrm>
                  <a:off x="4227" y="1771"/>
                  <a:ext cx="42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4" name="Oval 64"/>
                <p:cNvSpPr>
                  <a:spLocks noChangeArrowheads="1"/>
                </p:cNvSpPr>
                <p:nvPr/>
              </p:nvSpPr>
              <p:spPr bwMode="auto">
                <a:xfrm>
                  <a:off x="4223" y="1811"/>
                  <a:ext cx="25" cy="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" name="Group 65"/>
              <p:cNvGrpSpPr>
                <a:grpSpLocks/>
              </p:cNvGrpSpPr>
              <p:nvPr/>
            </p:nvGrpSpPr>
            <p:grpSpPr bwMode="auto">
              <a:xfrm>
                <a:off x="3712" y="1699"/>
                <a:ext cx="689" cy="689"/>
                <a:chOff x="3712" y="1699"/>
                <a:chExt cx="689" cy="689"/>
              </a:xfrm>
            </p:grpSpPr>
            <p:grpSp>
              <p:nvGrpSpPr>
                <p:cNvPr id="11284" name="Group 66"/>
                <p:cNvGrpSpPr>
                  <a:grpSpLocks/>
                </p:cNvGrpSpPr>
                <p:nvPr/>
              </p:nvGrpSpPr>
              <p:grpSpPr bwMode="auto">
                <a:xfrm>
                  <a:off x="4015" y="1699"/>
                  <a:ext cx="83" cy="90"/>
                  <a:chOff x="4015" y="1699"/>
                  <a:chExt cx="83" cy="90"/>
                </a:xfrm>
              </p:grpSpPr>
              <p:sp>
                <p:nvSpPr>
                  <p:cNvPr id="113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699"/>
                    <a:ext cx="13" cy="9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7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041" y="1699"/>
                    <a:ext cx="49" cy="90"/>
                    <a:chOff x="4041" y="1699"/>
                    <a:chExt cx="49" cy="90"/>
                  </a:xfrm>
                </p:grpSpPr>
                <p:sp>
                  <p:nvSpPr>
                    <p:cNvPr id="11381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041" y="1701"/>
                      <a:ext cx="49" cy="88"/>
                    </a:xfrm>
                    <a:custGeom>
                      <a:avLst/>
                      <a:gdLst>
                        <a:gd name="T0" fmla="*/ 0 w 98"/>
                        <a:gd name="T1" fmla="*/ 0 h 177"/>
                        <a:gd name="T2" fmla="*/ 25 w 98"/>
                        <a:gd name="T3" fmla="*/ 0 h 177"/>
                        <a:gd name="T4" fmla="*/ 98 w 98"/>
                        <a:gd name="T5" fmla="*/ 177 h 177"/>
                        <a:gd name="T6" fmla="*/ 74 w 98"/>
                        <a:gd name="T7" fmla="*/ 177 h 177"/>
                        <a:gd name="T8" fmla="*/ 0 w 98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177"/>
                        <a:gd name="T17" fmla="*/ 98 w 98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177">
                          <a:moveTo>
                            <a:pt x="0" y="0"/>
                          </a:moveTo>
                          <a:lnTo>
                            <a:pt x="25" y="0"/>
                          </a:lnTo>
                          <a:lnTo>
                            <a:pt x="98" y="177"/>
                          </a:lnTo>
                          <a:lnTo>
                            <a:pt x="74" y="1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2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1" y="1699"/>
                      <a:ext cx="47" cy="8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699"/>
                    <a:ext cx="4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788"/>
                    <a:ext cx="4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078" y="169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074" y="1788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5" name="Group 75"/>
                <p:cNvGrpSpPr>
                  <a:grpSpLocks/>
                </p:cNvGrpSpPr>
                <p:nvPr/>
              </p:nvGrpSpPr>
              <p:grpSpPr bwMode="auto">
                <a:xfrm>
                  <a:off x="3854" y="2235"/>
                  <a:ext cx="99" cy="153"/>
                  <a:chOff x="3854" y="2235"/>
                  <a:chExt cx="99" cy="153"/>
                </a:xfrm>
              </p:grpSpPr>
              <p:sp>
                <p:nvSpPr>
                  <p:cNvPr id="1136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2328"/>
                    <a:ext cx="33" cy="3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858" y="2235"/>
                    <a:ext cx="95" cy="153"/>
                    <a:chOff x="3858" y="2235"/>
                    <a:chExt cx="95" cy="153"/>
                  </a:xfrm>
                </p:grpSpPr>
                <p:grpSp>
                  <p:nvGrpSpPr>
                    <p:cNvPr id="11364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4" y="2279"/>
                      <a:ext cx="69" cy="109"/>
                      <a:chOff x="3884" y="2279"/>
                      <a:chExt cx="69" cy="109"/>
                    </a:xfrm>
                  </p:grpSpPr>
                  <p:sp>
                    <p:nvSpPr>
                      <p:cNvPr id="11370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2371"/>
                        <a:ext cx="16" cy="1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1371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4" y="2279"/>
                        <a:ext cx="69" cy="106"/>
                        <a:chOff x="3884" y="2279"/>
                        <a:chExt cx="69" cy="106"/>
                      </a:xfrm>
                    </p:grpSpPr>
                    <p:sp>
                      <p:nvSpPr>
                        <p:cNvPr id="11372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02" y="2284"/>
                          <a:ext cx="48" cy="101"/>
                        </a:xfrm>
                        <a:custGeom>
                          <a:avLst/>
                          <a:gdLst>
                            <a:gd name="T0" fmla="*/ 95 w 95"/>
                            <a:gd name="T1" fmla="*/ 18 h 203"/>
                            <a:gd name="T2" fmla="*/ 17 w 95"/>
                            <a:gd name="T3" fmla="*/ 203 h 203"/>
                            <a:gd name="T4" fmla="*/ 0 w 95"/>
                            <a:gd name="T5" fmla="*/ 185 h 203"/>
                            <a:gd name="T6" fmla="*/ 77 w 95"/>
                            <a:gd name="T7" fmla="*/ 0 h 203"/>
                            <a:gd name="T8" fmla="*/ 95 w 95"/>
                            <a:gd name="T9" fmla="*/ 18 h 20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5"/>
                            <a:gd name="T16" fmla="*/ 0 h 203"/>
                            <a:gd name="T17" fmla="*/ 95 w 95"/>
                            <a:gd name="T18" fmla="*/ 203 h 20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5" h="203">
                              <a:moveTo>
                                <a:pt x="95" y="18"/>
                              </a:moveTo>
                              <a:lnTo>
                                <a:pt x="17" y="203"/>
                              </a:lnTo>
                              <a:lnTo>
                                <a:pt x="0" y="185"/>
                              </a:lnTo>
                              <a:lnTo>
                                <a:pt x="77" y="0"/>
                              </a:lnTo>
                              <a:lnTo>
                                <a:pt x="95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73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4" y="2284"/>
                          <a:ext cx="57" cy="7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74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6" y="2279"/>
                          <a:ext cx="17" cy="1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1365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8" y="2235"/>
                      <a:ext cx="65" cy="120"/>
                      <a:chOff x="3858" y="2235"/>
                      <a:chExt cx="65" cy="120"/>
                    </a:xfrm>
                  </p:grpSpPr>
                  <p:grpSp>
                    <p:nvGrpSpPr>
                      <p:cNvPr id="11366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8" y="2239"/>
                        <a:ext cx="62" cy="116"/>
                        <a:chOff x="3858" y="2239"/>
                        <a:chExt cx="62" cy="116"/>
                      </a:xfrm>
                    </p:grpSpPr>
                    <p:sp>
                      <p:nvSpPr>
                        <p:cNvPr id="11368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2" y="2254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8 h 202"/>
                            <a:gd name="T2" fmla="*/ 17 w 96"/>
                            <a:gd name="T3" fmla="*/ 202 h 202"/>
                            <a:gd name="T4" fmla="*/ 0 w 96"/>
                            <a:gd name="T5" fmla="*/ 184 h 202"/>
                            <a:gd name="T6" fmla="*/ 78 w 96"/>
                            <a:gd name="T7" fmla="*/ 0 h 202"/>
                            <a:gd name="T8" fmla="*/ 96 w 96"/>
                            <a:gd name="T9" fmla="*/ 18 h 20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2"/>
                            <a:gd name="T17" fmla="*/ 96 w 96"/>
                            <a:gd name="T18" fmla="*/ 202 h 20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2">
                              <a:moveTo>
                                <a:pt x="96" y="18"/>
                              </a:moveTo>
                              <a:lnTo>
                                <a:pt x="17" y="202"/>
                              </a:lnTo>
                              <a:lnTo>
                                <a:pt x="0" y="184"/>
                              </a:lnTo>
                              <a:lnTo>
                                <a:pt x="78" y="0"/>
                              </a:lnTo>
                              <a:lnTo>
                                <a:pt x="96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9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8" y="2239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7 h 201"/>
                            <a:gd name="T2" fmla="*/ 18 w 96"/>
                            <a:gd name="T3" fmla="*/ 201 h 201"/>
                            <a:gd name="T4" fmla="*/ 0 w 96"/>
                            <a:gd name="T5" fmla="*/ 183 h 201"/>
                            <a:gd name="T6" fmla="*/ 79 w 96"/>
                            <a:gd name="T7" fmla="*/ 0 h 201"/>
                            <a:gd name="T8" fmla="*/ 96 w 96"/>
                            <a:gd name="T9" fmla="*/ 17 h 201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1"/>
                            <a:gd name="T17" fmla="*/ 96 w 96"/>
                            <a:gd name="T18" fmla="*/ 201 h 201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1">
                              <a:moveTo>
                                <a:pt x="96" y="17"/>
                              </a:moveTo>
                              <a:lnTo>
                                <a:pt x="18" y="201"/>
                              </a:lnTo>
                              <a:lnTo>
                                <a:pt x="0" y="183"/>
                              </a:lnTo>
                              <a:lnTo>
                                <a:pt x="79" y="0"/>
                              </a:lnTo>
                              <a:lnTo>
                                <a:pt x="9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367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3" y="2235"/>
                        <a:ext cx="30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286" name="Group 89"/>
                <p:cNvGrpSpPr>
                  <a:grpSpLocks/>
                </p:cNvGrpSpPr>
                <p:nvPr/>
              </p:nvGrpSpPr>
              <p:grpSpPr bwMode="auto">
                <a:xfrm>
                  <a:off x="4180" y="2268"/>
                  <a:ext cx="78" cy="110"/>
                  <a:chOff x="4180" y="2268"/>
                  <a:chExt cx="78" cy="110"/>
                </a:xfrm>
              </p:grpSpPr>
              <p:sp>
                <p:nvSpPr>
                  <p:cNvPr id="11357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268"/>
                    <a:ext cx="16" cy="1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8" name="Freeform 91"/>
                  <p:cNvSpPr>
                    <a:spLocks/>
                  </p:cNvSpPr>
                  <p:nvPr/>
                </p:nvSpPr>
                <p:spPr bwMode="auto">
                  <a:xfrm>
                    <a:off x="4183" y="2273"/>
                    <a:ext cx="48" cy="101"/>
                  </a:xfrm>
                  <a:custGeom>
                    <a:avLst/>
                    <a:gdLst>
                      <a:gd name="T0" fmla="*/ 0 w 95"/>
                      <a:gd name="T1" fmla="*/ 17 h 201"/>
                      <a:gd name="T2" fmla="*/ 77 w 95"/>
                      <a:gd name="T3" fmla="*/ 201 h 201"/>
                      <a:gd name="T4" fmla="*/ 95 w 95"/>
                      <a:gd name="T5" fmla="*/ 184 h 201"/>
                      <a:gd name="T6" fmla="*/ 17 w 95"/>
                      <a:gd name="T7" fmla="*/ 0 h 201"/>
                      <a:gd name="T8" fmla="*/ 0 w 95"/>
                      <a:gd name="T9" fmla="*/ 17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1"/>
                      <a:gd name="T17" fmla="*/ 95 w 95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1">
                        <a:moveTo>
                          <a:pt x="0" y="17"/>
                        </a:moveTo>
                        <a:lnTo>
                          <a:pt x="77" y="201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9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92" y="2273"/>
                    <a:ext cx="56" cy="7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0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6" y="2359"/>
                    <a:ext cx="18" cy="1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1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2336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7" name="Group 95"/>
                <p:cNvGrpSpPr>
                  <a:grpSpLocks/>
                </p:cNvGrpSpPr>
                <p:nvPr/>
              </p:nvGrpSpPr>
              <p:grpSpPr bwMode="auto">
                <a:xfrm>
                  <a:off x="4177" y="1706"/>
                  <a:ext cx="56" cy="107"/>
                  <a:chOff x="4177" y="1706"/>
                  <a:chExt cx="56" cy="107"/>
                </a:xfrm>
              </p:grpSpPr>
              <p:sp>
                <p:nvSpPr>
                  <p:cNvPr id="11354" name="Freeform 96"/>
                  <p:cNvSpPr>
                    <a:spLocks/>
                  </p:cNvSpPr>
                  <p:nvPr/>
                </p:nvSpPr>
                <p:spPr bwMode="auto">
                  <a:xfrm>
                    <a:off x="4181" y="1710"/>
                    <a:ext cx="47" cy="101"/>
                  </a:xfrm>
                  <a:custGeom>
                    <a:avLst/>
                    <a:gdLst>
                      <a:gd name="T0" fmla="*/ 96 w 96"/>
                      <a:gd name="T1" fmla="*/ 18 h 203"/>
                      <a:gd name="T2" fmla="*/ 18 w 96"/>
                      <a:gd name="T3" fmla="*/ 203 h 203"/>
                      <a:gd name="T4" fmla="*/ 0 w 96"/>
                      <a:gd name="T5" fmla="*/ 184 h 203"/>
                      <a:gd name="T6" fmla="*/ 79 w 96"/>
                      <a:gd name="T7" fmla="*/ 0 h 203"/>
                      <a:gd name="T8" fmla="*/ 96 w 96"/>
                      <a:gd name="T9" fmla="*/ 18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203"/>
                      <a:gd name="T17" fmla="*/ 96 w 96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203">
                        <a:moveTo>
                          <a:pt x="96" y="18"/>
                        </a:moveTo>
                        <a:lnTo>
                          <a:pt x="18" y="203"/>
                        </a:lnTo>
                        <a:lnTo>
                          <a:pt x="0" y="184"/>
                        </a:lnTo>
                        <a:lnTo>
                          <a:pt x="79" y="0"/>
                        </a:lnTo>
                        <a:lnTo>
                          <a:pt x="96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177" y="1797"/>
                    <a:ext cx="16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216" y="1706"/>
                    <a:ext cx="17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8" name="Group 99"/>
                <p:cNvGrpSpPr>
                  <a:grpSpLocks/>
                </p:cNvGrpSpPr>
                <p:nvPr/>
              </p:nvGrpSpPr>
              <p:grpSpPr bwMode="auto">
                <a:xfrm>
                  <a:off x="3716" y="1999"/>
                  <a:ext cx="89" cy="84"/>
                  <a:chOff x="3716" y="1999"/>
                  <a:chExt cx="89" cy="84"/>
                </a:xfrm>
              </p:grpSpPr>
              <p:sp>
                <p:nvSpPr>
                  <p:cNvPr id="1134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716" y="2062"/>
                    <a:ext cx="89" cy="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4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716" y="2008"/>
                    <a:ext cx="88" cy="49"/>
                    <a:chOff x="3716" y="2008"/>
                    <a:chExt cx="88" cy="49"/>
                  </a:xfrm>
                </p:grpSpPr>
                <p:sp>
                  <p:nvSpPr>
                    <p:cNvPr id="1135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3716" y="2008"/>
                      <a:ext cx="88" cy="49"/>
                    </a:xfrm>
                    <a:custGeom>
                      <a:avLst/>
                      <a:gdLst>
                        <a:gd name="T0" fmla="*/ 178 w 178"/>
                        <a:gd name="T1" fmla="*/ 98 h 98"/>
                        <a:gd name="T2" fmla="*/ 178 w 178"/>
                        <a:gd name="T3" fmla="*/ 73 h 98"/>
                        <a:gd name="T4" fmla="*/ 0 w 178"/>
                        <a:gd name="T5" fmla="*/ 0 h 98"/>
                        <a:gd name="T6" fmla="*/ 0 w 178"/>
                        <a:gd name="T7" fmla="*/ 24 h 98"/>
                        <a:gd name="T8" fmla="*/ 178 w 178"/>
                        <a:gd name="T9" fmla="*/ 98 h 9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8"/>
                        <a:gd name="T16" fmla="*/ 0 h 98"/>
                        <a:gd name="T17" fmla="*/ 178 w 178"/>
                        <a:gd name="T18" fmla="*/ 98 h 9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8" h="98">
                          <a:moveTo>
                            <a:pt x="178" y="98"/>
                          </a:moveTo>
                          <a:lnTo>
                            <a:pt x="178" y="73"/>
                          </a:lnTo>
                          <a:lnTo>
                            <a:pt x="0" y="0"/>
                          </a:lnTo>
                          <a:lnTo>
                            <a:pt x="0" y="24"/>
                          </a:lnTo>
                          <a:lnTo>
                            <a:pt x="178" y="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3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17" y="2009"/>
                      <a:ext cx="87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48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2036"/>
                    <a:ext cx="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2039"/>
                    <a:ext cx="1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1999"/>
                    <a:ext cx="1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1999"/>
                    <a:ext cx="1" cy="2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9" name="Group 108"/>
                <p:cNvGrpSpPr>
                  <a:grpSpLocks/>
                </p:cNvGrpSpPr>
                <p:nvPr/>
              </p:nvGrpSpPr>
              <p:grpSpPr bwMode="auto">
                <a:xfrm>
                  <a:off x="3846" y="1699"/>
                  <a:ext cx="96" cy="151"/>
                  <a:chOff x="3846" y="1699"/>
                  <a:chExt cx="96" cy="151"/>
                </a:xfrm>
              </p:grpSpPr>
              <p:sp>
                <p:nvSpPr>
                  <p:cNvPr id="11339" name="Freeform 109"/>
                  <p:cNvSpPr>
                    <a:spLocks/>
                  </p:cNvSpPr>
                  <p:nvPr/>
                </p:nvSpPr>
                <p:spPr bwMode="auto">
                  <a:xfrm>
                    <a:off x="3891" y="1703"/>
                    <a:ext cx="47" cy="101"/>
                  </a:xfrm>
                  <a:custGeom>
                    <a:avLst/>
                    <a:gdLst>
                      <a:gd name="T0" fmla="*/ 0 w 95"/>
                      <a:gd name="T1" fmla="*/ 19 h 203"/>
                      <a:gd name="T2" fmla="*/ 78 w 95"/>
                      <a:gd name="T3" fmla="*/ 203 h 203"/>
                      <a:gd name="T4" fmla="*/ 95 w 95"/>
                      <a:gd name="T5" fmla="*/ 184 h 203"/>
                      <a:gd name="T6" fmla="*/ 17 w 95"/>
                      <a:gd name="T7" fmla="*/ 0 h 203"/>
                      <a:gd name="T8" fmla="*/ 0 w 95"/>
                      <a:gd name="T9" fmla="*/ 19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3"/>
                      <a:gd name="T17" fmla="*/ 95 w 95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3">
                        <a:moveTo>
                          <a:pt x="0" y="19"/>
                        </a:moveTo>
                        <a:lnTo>
                          <a:pt x="78" y="203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0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7" y="1790"/>
                    <a:ext cx="2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1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99"/>
                    <a:ext cx="20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2" name="Freeform 112"/>
                  <p:cNvSpPr>
                    <a:spLocks/>
                  </p:cNvSpPr>
                  <p:nvPr/>
                </p:nvSpPr>
                <p:spPr bwMode="auto">
                  <a:xfrm>
                    <a:off x="3852" y="1743"/>
                    <a:ext cx="77" cy="69"/>
                  </a:xfrm>
                  <a:custGeom>
                    <a:avLst/>
                    <a:gdLst>
                      <a:gd name="T0" fmla="*/ 16 w 155"/>
                      <a:gd name="T1" fmla="*/ 0 h 138"/>
                      <a:gd name="T2" fmla="*/ 155 w 155"/>
                      <a:gd name="T3" fmla="*/ 122 h 138"/>
                      <a:gd name="T4" fmla="*/ 140 w 155"/>
                      <a:gd name="T5" fmla="*/ 138 h 138"/>
                      <a:gd name="T6" fmla="*/ 0 w 155"/>
                      <a:gd name="T7" fmla="*/ 16 h 138"/>
                      <a:gd name="T8" fmla="*/ 16 w 155"/>
                      <a:gd name="T9" fmla="*/ 0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38"/>
                      <a:gd name="T17" fmla="*/ 155 w 155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38">
                        <a:moveTo>
                          <a:pt x="16" y="0"/>
                        </a:moveTo>
                        <a:lnTo>
                          <a:pt x="155" y="122"/>
                        </a:lnTo>
                        <a:lnTo>
                          <a:pt x="140" y="138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887" y="1715"/>
                    <a:ext cx="5" cy="12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4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6" y="1737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5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4" y="1832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0" name="Group 116"/>
                <p:cNvGrpSpPr>
                  <a:grpSpLocks/>
                </p:cNvGrpSpPr>
                <p:nvPr/>
              </p:nvGrpSpPr>
              <p:grpSpPr bwMode="auto">
                <a:xfrm>
                  <a:off x="3719" y="1836"/>
                  <a:ext cx="139" cy="89"/>
                  <a:chOff x="3719" y="1836"/>
                  <a:chExt cx="139" cy="89"/>
                </a:xfrm>
              </p:grpSpPr>
              <p:sp>
                <p:nvSpPr>
                  <p:cNvPr id="11332" name="Freeform 117"/>
                  <p:cNvSpPr>
                    <a:spLocks/>
                  </p:cNvSpPr>
                  <p:nvPr/>
                </p:nvSpPr>
                <p:spPr bwMode="auto">
                  <a:xfrm>
                    <a:off x="3724" y="1870"/>
                    <a:ext cx="131" cy="22"/>
                  </a:xfrm>
                  <a:custGeom>
                    <a:avLst/>
                    <a:gdLst>
                      <a:gd name="T0" fmla="*/ 0 w 262"/>
                      <a:gd name="T1" fmla="*/ 18 h 44"/>
                      <a:gd name="T2" fmla="*/ 243 w 262"/>
                      <a:gd name="T3" fmla="*/ 44 h 44"/>
                      <a:gd name="T4" fmla="*/ 262 w 262"/>
                      <a:gd name="T5" fmla="*/ 25 h 44"/>
                      <a:gd name="T6" fmla="*/ 18 w 262"/>
                      <a:gd name="T7" fmla="*/ 0 h 44"/>
                      <a:gd name="T8" fmla="*/ 0 w 262"/>
                      <a:gd name="T9" fmla="*/ 18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2"/>
                      <a:gd name="T16" fmla="*/ 0 h 44"/>
                      <a:gd name="T17" fmla="*/ 262 w 262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2" h="44">
                        <a:moveTo>
                          <a:pt x="0" y="18"/>
                        </a:moveTo>
                        <a:lnTo>
                          <a:pt x="243" y="44"/>
                        </a:lnTo>
                        <a:lnTo>
                          <a:pt x="262" y="25"/>
                        </a:lnTo>
                        <a:lnTo>
                          <a:pt x="18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759" y="1846"/>
                    <a:ext cx="62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34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719" y="1836"/>
                    <a:ext cx="139" cy="89"/>
                    <a:chOff x="3719" y="1836"/>
                    <a:chExt cx="139" cy="89"/>
                  </a:xfrm>
                </p:grpSpPr>
                <p:sp>
                  <p:nvSpPr>
                    <p:cNvPr id="11335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12" y="1907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6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1" y="1878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7" name="Line 1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9" y="1836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8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19" y="1866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291" name="Group 124"/>
                <p:cNvGrpSpPr>
                  <a:grpSpLocks/>
                </p:cNvGrpSpPr>
                <p:nvPr/>
              </p:nvGrpSpPr>
              <p:grpSpPr bwMode="auto">
                <a:xfrm>
                  <a:off x="4267" y="1854"/>
                  <a:ext cx="131" cy="70"/>
                  <a:chOff x="4267" y="1854"/>
                  <a:chExt cx="131" cy="70"/>
                </a:xfrm>
              </p:grpSpPr>
              <p:sp>
                <p:nvSpPr>
                  <p:cNvPr id="11328" name="Freeform 125"/>
                  <p:cNvSpPr>
                    <a:spLocks/>
                  </p:cNvSpPr>
                  <p:nvPr/>
                </p:nvSpPr>
                <p:spPr bwMode="auto">
                  <a:xfrm>
                    <a:off x="4288" y="1876"/>
                    <a:ext cx="105" cy="42"/>
                  </a:xfrm>
                  <a:custGeom>
                    <a:avLst/>
                    <a:gdLst>
                      <a:gd name="T0" fmla="*/ 193 w 210"/>
                      <a:gd name="T1" fmla="*/ 0 h 84"/>
                      <a:gd name="T2" fmla="*/ 0 w 210"/>
                      <a:gd name="T3" fmla="*/ 66 h 84"/>
                      <a:gd name="T4" fmla="*/ 18 w 210"/>
                      <a:gd name="T5" fmla="*/ 84 h 84"/>
                      <a:gd name="T6" fmla="*/ 210 w 210"/>
                      <a:gd name="T7" fmla="*/ 17 h 84"/>
                      <a:gd name="T8" fmla="*/ 193 w 210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0"/>
                      <a:gd name="T16" fmla="*/ 0 h 84"/>
                      <a:gd name="T17" fmla="*/ 210 w 210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0" h="84">
                        <a:moveTo>
                          <a:pt x="193" y="0"/>
                        </a:moveTo>
                        <a:lnTo>
                          <a:pt x="0" y="66"/>
                        </a:lnTo>
                        <a:lnTo>
                          <a:pt x="18" y="84"/>
                        </a:lnTo>
                        <a:lnTo>
                          <a:pt x="210" y="17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9" name="Freeform 126"/>
                  <p:cNvSpPr>
                    <a:spLocks/>
                  </p:cNvSpPr>
                  <p:nvPr/>
                </p:nvSpPr>
                <p:spPr bwMode="auto">
                  <a:xfrm>
                    <a:off x="4273" y="1860"/>
                    <a:ext cx="104" cy="42"/>
                  </a:xfrm>
                  <a:custGeom>
                    <a:avLst/>
                    <a:gdLst>
                      <a:gd name="T0" fmla="*/ 192 w 209"/>
                      <a:gd name="T1" fmla="*/ 0 h 84"/>
                      <a:gd name="T2" fmla="*/ 0 w 209"/>
                      <a:gd name="T3" fmla="*/ 67 h 84"/>
                      <a:gd name="T4" fmla="*/ 18 w 209"/>
                      <a:gd name="T5" fmla="*/ 84 h 84"/>
                      <a:gd name="T6" fmla="*/ 209 w 209"/>
                      <a:gd name="T7" fmla="*/ 17 h 84"/>
                      <a:gd name="T8" fmla="*/ 192 w 209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0"/>
                        </a:moveTo>
                        <a:lnTo>
                          <a:pt x="0" y="67"/>
                        </a:lnTo>
                        <a:lnTo>
                          <a:pt x="18" y="84"/>
                        </a:lnTo>
                        <a:lnTo>
                          <a:pt x="209" y="17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363" y="1854"/>
                    <a:ext cx="35" cy="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267" y="1889"/>
                    <a:ext cx="35" cy="3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2" name="Group 129"/>
                <p:cNvGrpSpPr>
                  <a:grpSpLocks/>
                </p:cNvGrpSpPr>
                <p:nvPr/>
              </p:nvGrpSpPr>
              <p:grpSpPr bwMode="auto">
                <a:xfrm>
                  <a:off x="4308" y="2007"/>
                  <a:ext cx="91" cy="69"/>
                  <a:chOff x="4308" y="2007"/>
                  <a:chExt cx="91" cy="69"/>
                </a:xfrm>
              </p:grpSpPr>
              <p:sp>
                <p:nvSpPr>
                  <p:cNvPr id="11322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23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4308" y="2015"/>
                    <a:ext cx="90" cy="53"/>
                    <a:chOff x="4308" y="2015"/>
                    <a:chExt cx="90" cy="53"/>
                  </a:xfrm>
                </p:grpSpPr>
                <p:sp>
                  <p:nvSpPr>
                    <p:cNvPr id="1132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15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6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34"/>
                      <a:ext cx="90" cy="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7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56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24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3" name="Group 136"/>
                <p:cNvGrpSpPr>
                  <a:grpSpLocks/>
                </p:cNvGrpSpPr>
                <p:nvPr/>
              </p:nvGrpSpPr>
              <p:grpSpPr bwMode="auto">
                <a:xfrm>
                  <a:off x="4018" y="2295"/>
                  <a:ext cx="76" cy="91"/>
                  <a:chOff x="4018" y="2295"/>
                  <a:chExt cx="76" cy="91"/>
                </a:xfrm>
              </p:grpSpPr>
              <p:sp>
                <p:nvSpPr>
                  <p:cNvPr id="11316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38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1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026" y="2295"/>
                    <a:ext cx="60" cy="90"/>
                    <a:chOff x="4026" y="2295"/>
                    <a:chExt cx="60" cy="90"/>
                  </a:xfrm>
                </p:grpSpPr>
                <p:sp>
                  <p:nvSpPr>
                    <p:cNvPr id="1131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6" y="2295"/>
                      <a:ext cx="13" cy="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0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4060" y="2295"/>
                      <a:ext cx="26" cy="90"/>
                    </a:xfrm>
                    <a:custGeom>
                      <a:avLst/>
                      <a:gdLst>
                        <a:gd name="T0" fmla="*/ 0 w 52"/>
                        <a:gd name="T1" fmla="*/ 0 h 181"/>
                        <a:gd name="T2" fmla="*/ 22 w 52"/>
                        <a:gd name="T3" fmla="*/ 0 h 181"/>
                        <a:gd name="T4" fmla="*/ 52 w 52"/>
                        <a:gd name="T5" fmla="*/ 181 h 181"/>
                        <a:gd name="T6" fmla="*/ 28 w 52"/>
                        <a:gd name="T7" fmla="*/ 181 h 181"/>
                        <a:gd name="T8" fmla="*/ 0 w 52"/>
                        <a:gd name="T9" fmla="*/ 0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181"/>
                        <a:gd name="T17" fmla="*/ 52 w 52"/>
                        <a:gd name="T18" fmla="*/ 181 h 18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181">
                          <a:moveTo>
                            <a:pt x="0" y="0"/>
                          </a:moveTo>
                          <a:lnTo>
                            <a:pt x="22" y="0"/>
                          </a:lnTo>
                          <a:lnTo>
                            <a:pt x="52" y="181"/>
                          </a:lnTo>
                          <a:lnTo>
                            <a:pt x="28" y="1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1" name="Line 1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0" y="2295"/>
                      <a:ext cx="19" cy="9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1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4" name="Group 143"/>
                <p:cNvGrpSpPr>
                  <a:grpSpLocks/>
                </p:cNvGrpSpPr>
                <p:nvPr/>
              </p:nvGrpSpPr>
              <p:grpSpPr bwMode="auto">
                <a:xfrm>
                  <a:off x="4237" y="2156"/>
                  <a:ext cx="164" cy="102"/>
                  <a:chOff x="4237" y="2156"/>
                  <a:chExt cx="164" cy="102"/>
                </a:xfrm>
              </p:grpSpPr>
              <p:sp>
                <p:nvSpPr>
                  <p:cNvPr id="11307" name="Freeform 144"/>
                  <p:cNvSpPr>
                    <a:spLocks/>
                  </p:cNvSpPr>
                  <p:nvPr/>
                </p:nvSpPr>
                <p:spPr bwMode="auto">
                  <a:xfrm>
                    <a:off x="4244" y="2210"/>
                    <a:ext cx="105" cy="42"/>
                  </a:xfrm>
                  <a:custGeom>
                    <a:avLst/>
                    <a:gdLst>
                      <a:gd name="T0" fmla="*/ 192 w 209"/>
                      <a:gd name="T1" fmla="*/ 84 h 84"/>
                      <a:gd name="T2" fmla="*/ 0 w 209"/>
                      <a:gd name="T3" fmla="*/ 17 h 84"/>
                      <a:gd name="T4" fmla="*/ 18 w 209"/>
                      <a:gd name="T5" fmla="*/ 0 h 84"/>
                      <a:gd name="T6" fmla="*/ 209 w 209"/>
                      <a:gd name="T7" fmla="*/ 67 h 84"/>
                      <a:gd name="T8" fmla="*/ 192 w 209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84"/>
                        </a:moveTo>
                        <a:lnTo>
                          <a:pt x="0" y="17"/>
                        </a:lnTo>
                        <a:lnTo>
                          <a:pt x="18" y="0"/>
                        </a:lnTo>
                        <a:lnTo>
                          <a:pt x="209" y="67"/>
                        </a:lnTo>
                        <a:lnTo>
                          <a:pt x="192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08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237" y="2156"/>
                    <a:ext cx="164" cy="102"/>
                    <a:chOff x="4237" y="2156"/>
                    <a:chExt cx="164" cy="102"/>
                  </a:xfrm>
                </p:grpSpPr>
                <p:sp>
                  <p:nvSpPr>
                    <p:cNvPr id="11309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4275" y="2179"/>
                      <a:ext cx="105" cy="42"/>
                    </a:xfrm>
                    <a:custGeom>
                      <a:avLst/>
                      <a:gdLst>
                        <a:gd name="T0" fmla="*/ 192 w 209"/>
                        <a:gd name="T1" fmla="*/ 84 h 84"/>
                        <a:gd name="T2" fmla="*/ 0 w 209"/>
                        <a:gd name="T3" fmla="*/ 17 h 84"/>
                        <a:gd name="T4" fmla="*/ 19 w 209"/>
                        <a:gd name="T5" fmla="*/ 0 h 84"/>
                        <a:gd name="T6" fmla="*/ 209 w 209"/>
                        <a:gd name="T7" fmla="*/ 67 h 84"/>
                        <a:gd name="T8" fmla="*/ 192 w 209"/>
                        <a:gd name="T9" fmla="*/ 84 h 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9"/>
                        <a:gd name="T16" fmla="*/ 0 h 84"/>
                        <a:gd name="T17" fmla="*/ 209 w 209"/>
                        <a:gd name="T18" fmla="*/ 84 h 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9" h="84">
                          <a:moveTo>
                            <a:pt x="192" y="84"/>
                          </a:moveTo>
                          <a:lnTo>
                            <a:pt x="0" y="17"/>
                          </a:lnTo>
                          <a:lnTo>
                            <a:pt x="19" y="0"/>
                          </a:lnTo>
                          <a:lnTo>
                            <a:pt x="209" y="67"/>
                          </a:lnTo>
                          <a:lnTo>
                            <a:pt x="192" y="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10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9" y="2163"/>
                      <a:ext cx="136" cy="73"/>
                      <a:chOff x="4259" y="2163"/>
                      <a:chExt cx="136" cy="73"/>
                    </a:xfrm>
                  </p:grpSpPr>
                  <p:sp>
                    <p:nvSpPr>
                      <p:cNvPr id="1131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1" y="2163"/>
                        <a:ext cx="104" cy="42"/>
                      </a:xfrm>
                      <a:custGeom>
                        <a:avLst/>
                        <a:gdLst>
                          <a:gd name="T0" fmla="*/ 193 w 209"/>
                          <a:gd name="T1" fmla="*/ 84 h 84"/>
                          <a:gd name="T2" fmla="*/ 0 w 209"/>
                          <a:gd name="T3" fmla="*/ 18 h 84"/>
                          <a:gd name="T4" fmla="*/ 19 w 209"/>
                          <a:gd name="T5" fmla="*/ 0 h 84"/>
                          <a:gd name="T6" fmla="*/ 209 w 209"/>
                          <a:gd name="T7" fmla="*/ 67 h 84"/>
                          <a:gd name="T8" fmla="*/ 193 w 209"/>
                          <a:gd name="T9" fmla="*/ 84 h 8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9"/>
                          <a:gd name="T16" fmla="*/ 0 h 84"/>
                          <a:gd name="T17" fmla="*/ 209 w 209"/>
                          <a:gd name="T18" fmla="*/ 84 h 8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9" h="84">
                            <a:moveTo>
                              <a:pt x="193" y="84"/>
                            </a:moveTo>
                            <a:lnTo>
                              <a:pt x="0" y="18"/>
                            </a:lnTo>
                            <a:lnTo>
                              <a:pt x="19" y="0"/>
                            </a:lnTo>
                            <a:lnTo>
                              <a:pt x="209" y="67"/>
                            </a:lnTo>
                            <a:lnTo>
                              <a:pt x="193" y="8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1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59" y="2194"/>
                        <a:ext cx="105" cy="42"/>
                      </a:xfrm>
                      <a:custGeom>
                        <a:avLst/>
                        <a:gdLst>
                          <a:gd name="T0" fmla="*/ 191 w 208"/>
                          <a:gd name="T1" fmla="*/ 85 h 85"/>
                          <a:gd name="T2" fmla="*/ 0 w 208"/>
                          <a:gd name="T3" fmla="*/ 19 h 85"/>
                          <a:gd name="T4" fmla="*/ 18 w 208"/>
                          <a:gd name="T5" fmla="*/ 0 h 85"/>
                          <a:gd name="T6" fmla="*/ 208 w 208"/>
                          <a:gd name="T7" fmla="*/ 68 h 85"/>
                          <a:gd name="T8" fmla="*/ 191 w 208"/>
                          <a:gd name="T9" fmla="*/ 85 h 8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8"/>
                          <a:gd name="T16" fmla="*/ 0 h 85"/>
                          <a:gd name="T17" fmla="*/ 208 w 208"/>
                          <a:gd name="T18" fmla="*/ 85 h 8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8" h="85">
                            <a:moveTo>
                              <a:pt x="191" y="85"/>
                            </a:moveTo>
                            <a:lnTo>
                              <a:pt x="0" y="19"/>
                            </a:lnTo>
                            <a:lnTo>
                              <a:pt x="18" y="0"/>
                            </a:lnTo>
                            <a:lnTo>
                              <a:pt x="208" y="68"/>
                            </a:lnTo>
                            <a:lnTo>
                              <a:pt x="191" y="8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11" name="Group 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7" y="2156"/>
                      <a:ext cx="164" cy="102"/>
                      <a:chOff x="4237" y="2156"/>
                      <a:chExt cx="164" cy="102"/>
                    </a:xfrm>
                  </p:grpSpPr>
                  <p:sp>
                    <p:nvSpPr>
                      <p:cNvPr id="11312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7" y="2156"/>
                        <a:ext cx="68" cy="6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13" name="Line 1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33" y="2190"/>
                        <a:ext cx="68" cy="6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295" name="Group 153"/>
                <p:cNvGrpSpPr>
                  <a:grpSpLocks/>
                </p:cNvGrpSpPr>
                <p:nvPr/>
              </p:nvGrpSpPr>
              <p:grpSpPr bwMode="auto">
                <a:xfrm>
                  <a:off x="3712" y="2159"/>
                  <a:ext cx="160" cy="127"/>
                  <a:chOff x="3712" y="2159"/>
                  <a:chExt cx="160" cy="127"/>
                </a:xfrm>
              </p:grpSpPr>
              <p:sp>
                <p:nvSpPr>
                  <p:cNvPr id="11296" name="Freeform 154"/>
                  <p:cNvSpPr>
                    <a:spLocks/>
                  </p:cNvSpPr>
                  <p:nvPr/>
                </p:nvSpPr>
                <p:spPr bwMode="auto">
                  <a:xfrm>
                    <a:off x="3737" y="2181"/>
                    <a:ext cx="105" cy="42"/>
                  </a:xfrm>
                  <a:custGeom>
                    <a:avLst/>
                    <a:gdLst>
                      <a:gd name="T0" fmla="*/ 17 w 208"/>
                      <a:gd name="T1" fmla="*/ 84 h 84"/>
                      <a:gd name="T2" fmla="*/ 208 w 208"/>
                      <a:gd name="T3" fmla="*/ 18 h 84"/>
                      <a:gd name="T4" fmla="*/ 191 w 208"/>
                      <a:gd name="T5" fmla="*/ 0 h 84"/>
                      <a:gd name="T6" fmla="*/ 0 w 208"/>
                      <a:gd name="T7" fmla="*/ 67 h 84"/>
                      <a:gd name="T8" fmla="*/ 17 w 208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8"/>
                      <a:gd name="T16" fmla="*/ 0 h 84"/>
                      <a:gd name="T17" fmla="*/ 208 w 208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8" h="84">
                        <a:moveTo>
                          <a:pt x="17" y="84"/>
                        </a:moveTo>
                        <a:lnTo>
                          <a:pt x="208" y="18"/>
                        </a:lnTo>
                        <a:lnTo>
                          <a:pt x="191" y="0"/>
                        </a:lnTo>
                        <a:lnTo>
                          <a:pt x="0" y="67"/>
                        </a:lnTo>
                        <a:lnTo>
                          <a:pt x="17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9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3712" y="2159"/>
                    <a:ext cx="160" cy="127"/>
                    <a:chOff x="3712" y="2159"/>
                    <a:chExt cx="160" cy="127"/>
                  </a:xfrm>
                </p:grpSpPr>
                <p:grpSp>
                  <p:nvGrpSpPr>
                    <p:cNvPr id="11298" name="Group 1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9" y="2165"/>
                      <a:ext cx="140" cy="76"/>
                      <a:chOff x="3719" y="2165"/>
                      <a:chExt cx="140" cy="76"/>
                    </a:xfrm>
                  </p:grpSpPr>
                  <p:sp>
                    <p:nvSpPr>
                      <p:cNvPr id="11305" name="Freeform 1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9" y="2165"/>
                        <a:ext cx="107" cy="43"/>
                      </a:xfrm>
                      <a:custGeom>
                        <a:avLst/>
                        <a:gdLst>
                          <a:gd name="T0" fmla="*/ 18 w 214"/>
                          <a:gd name="T1" fmla="*/ 86 h 86"/>
                          <a:gd name="T2" fmla="*/ 214 w 214"/>
                          <a:gd name="T3" fmla="*/ 18 h 86"/>
                          <a:gd name="T4" fmla="*/ 196 w 214"/>
                          <a:gd name="T5" fmla="*/ 0 h 86"/>
                          <a:gd name="T6" fmla="*/ 0 w 214"/>
                          <a:gd name="T7" fmla="*/ 68 h 86"/>
                          <a:gd name="T8" fmla="*/ 18 w 214"/>
                          <a:gd name="T9" fmla="*/ 86 h 8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86"/>
                          <a:gd name="T17" fmla="*/ 214 w 214"/>
                          <a:gd name="T18" fmla="*/ 86 h 8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86">
                            <a:moveTo>
                              <a:pt x="18" y="86"/>
                            </a:moveTo>
                            <a:lnTo>
                              <a:pt x="214" y="18"/>
                            </a:lnTo>
                            <a:lnTo>
                              <a:pt x="196" y="0"/>
                            </a:lnTo>
                            <a:lnTo>
                              <a:pt x="0" y="68"/>
                            </a:lnTo>
                            <a:lnTo>
                              <a:pt x="18" y="8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06" name="Freeform 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2197"/>
                        <a:ext cx="108" cy="44"/>
                      </a:xfrm>
                      <a:custGeom>
                        <a:avLst/>
                        <a:gdLst>
                          <a:gd name="T0" fmla="*/ 18 w 215"/>
                          <a:gd name="T1" fmla="*/ 87 h 87"/>
                          <a:gd name="T2" fmla="*/ 215 w 215"/>
                          <a:gd name="T3" fmla="*/ 18 h 87"/>
                          <a:gd name="T4" fmla="*/ 197 w 215"/>
                          <a:gd name="T5" fmla="*/ 0 h 87"/>
                          <a:gd name="T6" fmla="*/ 0 w 215"/>
                          <a:gd name="T7" fmla="*/ 69 h 87"/>
                          <a:gd name="T8" fmla="*/ 18 w 215"/>
                          <a:gd name="T9" fmla="*/ 87 h 8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5"/>
                          <a:gd name="T16" fmla="*/ 0 h 87"/>
                          <a:gd name="T17" fmla="*/ 215 w 215"/>
                          <a:gd name="T18" fmla="*/ 87 h 8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5" h="87">
                            <a:moveTo>
                              <a:pt x="18" y="87"/>
                            </a:moveTo>
                            <a:lnTo>
                              <a:pt x="215" y="18"/>
                            </a:lnTo>
                            <a:lnTo>
                              <a:pt x="197" y="0"/>
                            </a:lnTo>
                            <a:lnTo>
                              <a:pt x="0" y="69"/>
                            </a:lnTo>
                            <a:lnTo>
                              <a:pt x="18" y="8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299" name="Line 15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11" y="2159"/>
                      <a:ext cx="61" cy="6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00" name="Line 16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12" y="2193"/>
                      <a:ext cx="62" cy="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01" name="Group 1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9" y="2208"/>
                      <a:ext cx="98" cy="74"/>
                      <a:chOff x="3769" y="2208"/>
                      <a:chExt cx="98" cy="74"/>
                    </a:xfrm>
                  </p:grpSpPr>
                  <p:sp>
                    <p:nvSpPr>
                      <p:cNvPr id="11303" name="Freeform 1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4" y="2208"/>
                        <a:ext cx="73" cy="74"/>
                      </a:xfrm>
                      <a:custGeom>
                        <a:avLst/>
                        <a:gdLst>
                          <a:gd name="T0" fmla="*/ 0 w 147"/>
                          <a:gd name="T1" fmla="*/ 133 h 148"/>
                          <a:gd name="T2" fmla="*/ 134 w 147"/>
                          <a:gd name="T3" fmla="*/ 0 h 148"/>
                          <a:gd name="T4" fmla="*/ 147 w 147"/>
                          <a:gd name="T5" fmla="*/ 16 h 148"/>
                          <a:gd name="T6" fmla="*/ 15 w 147"/>
                          <a:gd name="T7" fmla="*/ 148 h 148"/>
                          <a:gd name="T8" fmla="*/ 0 w 147"/>
                          <a:gd name="T9" fmla="*/ 133 h 1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"/>
                          <a:gd name="T16" fmla="*/ 0 h 148"/>
                          <a:gd name="T17" fmla="*/ 147 w 147"/>
                          <a:gd name="T18" fmla="*/ 148 h 1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" h="148">
                            <a:moveTo>
                              <a:pt x="0" y="133"/>
                            </a:moveTo>
                            <a:lnTo>
                              <a:pt x="134" y="0"/>
                            </a:lnTo>
                            <a:lnTo>
                              <a:pt x="147" y="16"/>
                            </a:lnTo>
                            <a:lnTo>
                              <a:pt x="15" y="148"/>
                            </a:lnTo>
                            <a:lnTo>
                              <a:pt x="0" y="13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04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9" y="2210"/>
                        <a:ext cx="91" cy="3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02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7" y="2269"/>
                      <a:ext cx="19" cy="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136641" name="Group 165"/>
          <p:cNvGrpSpPr>
            <a:grpSpLocks/>
          </p:cNvGrpSpPr>
          <p:nvPr/>
        </p:nvGrpSpPr>
        <p:grpSpPr bwMode="auto">
          <a:xfrm>
            <a:off x="990600" y="1676400"/>
            <a:ext cx="2743200" cy="3200400"/>
            <a:chOff x="624" y="1056"/>
            <a:chExt cx="1728" cy="2016"/>
          </a:xfrm>
        </p:grpSpPr>
        <p:sp>
          <p:nvSpPr>
            <p:cNvPr id="11276" name="Text Box 166"/>
            <p:cNvSpPr txBox="1">
              <a:spLocks noChangeArrowheads="1"/>
            </p:cNvSpPr>
            <p:nvPr/>
          </p:nvSpPr>
          <p:spPr bwMode="auto">
            <a:xfrm>
              <a:off x="624" y="1056"/>
              <a:ext cx="172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000"/>
                <a:t>class  </a:t>
              </a:r>
              <a:r>
                <a:rPr lang="zh-CN" altLang="en-US" sz="2000">
                  <a:solidFill>
                    <a:schemeClr val="hlink"/>
                  </a:solidFill>
                </a:rPr>
                <a:t>钟</a:t>
              </a:r>
              <a:endParaRPr lang="zh-CN" altLang="en-US" sz="2000"/>
            </a:p>
            <a:p>
              <a:pPr algn="l">
                <a:lnSpc>
                  <a:spcPct val="150000"/>
                </a:lnSpc>
              </a:pPr>
              <a:r>
                <a:rPr lang="zh-CN" altLang="en-US" sz="2000"/>
                <a:t> </a:t>
              </a:r>
              <a:r>
                <a:rPr lang="en-US" altLang="zh-CN" sz="2000"/>
                <a:t>{ private :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2000"/>
                <a:t>          </a:t>
              </a:r>
              <a:r>
                <a:rPr lang="zh-CN" altLang="en-US" sz="2000"/>
                <a:t>钟的构造</a:t>
              </a:r>
              <a:r>
                <a:rPr lang="en-US" altLang="zh-CN" sz="2000"/>
                <a:t>;</a:t>
              </a:r>
            </a:p>
          </p:txBody>
        </p:sp>
        <p:sp>
          <p:nvSpPr>
            <p:cNvPr id="11277" name="Rectangle 167"/>
            <p:cNvSpPr>
              <a:spLocks noChangeArrowheads="1"/>
            </p:cNvSpPr>
            <p:nvPr/>
          </p:nvSpPr>
          <p:spPr bwMode="auto">
            <a:xfrm>
              <a:off x="624" y="2006"/>
              <a:ext cx="1400" cy="826"/>
            </a:xfrm>
            <a:prstGeom prst="rect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    </a:t>
              </a:r>
              <a:r>
                <a:rPr lang="en-US" altLang="zh-CN" sz="2000" b="1"/>
                <a:t>public :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         </a:t>
              </a:r>
              <a:r>
                <a:rPr lang="zh-CN" altLang="en-US" sz="2000" b="1"/>
                <a:t>读取时间值 </a:t>
              </a:r>
              <a:r>
                <a:rPr lang="en-US" altLang="zh-CN" sz="2000" b="1"/>
                <a:t>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         </a:t>
              </a:r>
              <a:r>
                <a:rPr lang="zh-CN" altLang="en-US" sz="2000" b="1"/>
                <a:t>调整时间值 </a:t>
              </a:r>
              <a:r>
                <a:rPr lang="en-US" altLang="zh-CN" sz="2000" b="1"/>
                <a:t>;</a:t>
              </a:r>
            </a:p>
          </p:txBody>
        </p:sp>
        <p:sp>
          <p:nvSpPr>
            <p:cNvPr id="11278" name="Rectangle 168"/>
            <p:cNvSpPr>
              <a:spLocks noChangeArrowheads="1"/>
            </p:cNvSpPr>
            <p:nvPr/>
          </p:nvSpPr>
          <p:spPr bwMode="auto">
            <a:xfrm>
              <a:off x="649" y="2822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};</a:t>
              </a:r>
            </a:p>
          </p:txBody>
        </p:sp>
      </p:grpSp>
      <p:sp>
        <p:nvSpPr>
          <p:cNvPr id="1136809" name="Oval 169"/>
          <p:cNvSpPr>
            <a:spLocks noChangeArrowheads="1"/>
          </p:cNvSpPr>
          <p:nvPr/>
        </p:nvSpPr>
        <p:spPr bwMode="auto">
          <a:xfrm>
            <a:off x="2590800" y="4724400"/>
            <a:ext cx="4038600" cy="129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对象通过类接口与外部通信</a:t>
            </a:r>
          </a:p>
        </p:txBody>
      </p:sp>
      <p:grpSp>
        <p:nvGrpSpPr>
          <p:cNvPr id="1136642" name="Group 170"/>
          <p:cNvGrpSpPr>
            <a:grpSpLocks/>
          </p:cNvGrpSpPr>
          <p:nvPr/>
        </p:nvGrpSpPr>
        <p:grpSpPr bwMode="auto">
          <a:xfrm>
            <a:off x="3505200" y="3657600"/>
            <a:ext cx="1752600" cy="228600"/>
            <a:chOff x="2208" y="2304"/>
            <a:chExt cx="1104" cy="144"/>
          </a:xfrm>
        </p:grpSpPr>
        <p:sp>
          <p:nvSpPr>
            <p:cNvPr id="11274" name="AutoShape 171"/>
            <p:cNvSpPr>
              <a:spLocks noChangeArrowheads="1"/>
            </p:cNvSpPr>
            <p:nvPr/>
          </p:nvSpPr>
          <p:spPr bwMode="auto">
            <a:xfrm>
              <a:off x="2784" y="2304"/>
              <a:ext cx="528" cy="144"/>
            </a:xfrm>
            <a:custGeom>
              <a:avLst/>
              <a:gdLst>
                <a:gd name="T0" fmla="*/ 396 w 21600"/>
                <a:gd name="T1" fmla="*/ 0 h 21600"/>
                <a:gd name="T2" fmla="*/ 0 w 21600"/>
                <a:gd name="T3" fmla="*/ 72 h 21600"/>
                <a:gd name="T4" fmla="*/ 396 w 21600"/>
                <a:gd name="T5" fmla="*/ 144 h 21600"/>
                <a:gd name="T6" fmla="*/ 528 w 21600"/>
                <a:gd name="T7" fmla="*/ 7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3D0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AutoShape 172"/>
            <p:cNvSpPr>
              <a:spLocks noChangeArrowheads="1"/>
            </p:cNvSpPr>
            <p:nvPr/>
          </p:nvSpPr>
          <p:spPr bwMode="auto">
            <a:xfrm flipH="1" flipV="1">
              <a:off x="2208" y="2304"/>
              <a:ext cx="528" cy="144"/>
            </a:xfrm>
            <a:custGeom>
              <a:avLst/>
              <a:gdLst>
                <a:gd name="T0" fmla="*/ 396 w 21600"/>
                <a:gd name="T1" fmla="*/ 0 h 21600"/>
                <a:gd name="T2" fmla="*/ 0 w 21600"/>
                <a:gd name="T3" fmla="*/ 72 h 21600"/>
                <a:gd name="T4" fmla="*/ 396 w 21600"/>
                <a:gd name="T5" fmla="*/ 144 h 21600"/>
                <a:gd name="T6" fmla="*/ 528 w 21600"/>
                <a:gd name="T7" fmla="*/ 7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3D0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813" name="Rectangle 173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通信</a:t>
            </a:r>
          </a:p>
        </p:txBody>
      </p:sp>
      <p:sp>
        <p:nvSpPr>
          <p:cNvPr id="1136814" name="Rectangle 17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3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0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3193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3194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533400" y="34083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</a:t>
            </a:r>
            <a:r>
              <a:rPr lang="en-US" altLang="zh-CN" sz="1800"/>
              <a:t>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3191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3192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319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4218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533400" y="3695700"/>
            <a:ext cx="6400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5532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FFFFFF"/>
                </a:solidFill>
              </a:rPr>
              <a:t>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</a:t>
            </a:r>
            <a:r>
              <a:rPr lang="en-US" altLang="zh-CN" sz="1800"/>
              <a:t>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4213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421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23813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pic>
        <p:nvPicPr>
          <p:cNvPr id="12247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5" y="4365625"/>
            <a:ext cx="3433763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1236663" y="2335213"/>
            <a:ext cx="7080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与一般函数一样，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允许重载构造函数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若类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具有一个或多个构造函数，创建类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的对象时，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根据参数的类型和个数进行匹配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2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0" grpId="0" autoUpdateAnimBg="0"/>
      <p:bldP spid="1225731" grpId="0" build="p" autoUpdateAnimBg="0" advAuto="200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6755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{ X  a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}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7779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a ;</a:t>
            </a:r>
            <a:r>
              <a:rPr lang="en-US" altLang="zh-CN" sz="1800"/>
              <a:t>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3771900" y="423545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X()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8803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3841750" y="4540250"/>
            <a:ext cx="2355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X(int)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9828" name="Rectangle 4"/>
          <p:cNvSpPr>
            <a:spLocks noChangeArrowheads="1"/>
          </p:cNvSpPr>
          <p:nvPr/>
        </p:nvSpPr>
        <p:spPr bwMode="auto">
          <a:xfrm>
            <a:off x="4222750" y="4845050"/>
            <a:ext cx="2901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X(int, char)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0851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30852" name="Rectangle 4"/>
          <p:cNvSpPr>
            <a:spLocks noChangeArrowheads="1"/>
          </p:cNvSpPr>
          <p:nvPr/>
        </p:nvSpPr>
        <p:spPr bwMode="auto">
          <a:xfrm>
            <a:off x="4222750" y="5085184"/>
            <a:ext cx="3282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zh-CN" sz="1800" b="1" i="1" dirty="0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 dirty="0">
                <a:solidFill>
                  <a:srgbClr val="008000"/>
                </a:solidFill>
              </a:rPr>
              <a:t>X(double, char)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2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1875" name="Text Box 3"/>
          <p:cNvSpPr txBox="1">
            <a:spLocks noChangeArrowheads="1"/>
          </p:cNvSpPr>
          <p:nvPr/>
        </p:nvSpPr>
        <p:spPr bwMode="auto">
          <a:xfrm>
            <a:off x="1447800" y="1292225"/>
            <a:ext cx="54864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构造函数可以使用缺省参数，但谨防二义性</a:t>
            </a:r>
          </a:p>
          <a:p>
            <a:pPr algn="l">
              <a:lnSpc>
                <a:spcPct val="110000"/>
              </a:lnSpc>
              <a:buFontTx/>
              <a:buChar char="•"/>
            </a:pPr>
            <a:endParaRPr lang="zh-CN" altLang="en-US" sz="2000"/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9900"/>
                </a:solidFill>
              </a:rPr>
              <a:t>例：</a:t>
            </a:r>
          </a:p>
          <a:p>
            <a:pPr algn="l">
              <a:lnSpc>
                <a:spcPct val="20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X( int  i = 0 )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X  one(10)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正确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		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   </a:t>
            </a:r>
            <a:r>
              <a:rPr lang="en-US" altLang="zh-CN" sz="1800"/>
              <a:t>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1638300" y="5033963"/>
            <a:ext cx="952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two ;</a:t>
            </a:r>
          </a:p>
        </p:txBody>
      </p:sp>
      <p:sp>
        <p:nvSpPr>
          <p:cNvPr id="1231877" name="Rectangle 5"/>
          <p:cNvSpPr>
            <a:spLocks noChangeArrowheads="1"/>
          </p:cNvSpPr>
          <p:nvPr/>
        </p:nvSpPr>
        <p:spPr bwMode="auto">
          <a:xfrm>
            <a:off x="3173413" y="5033963"/>
            <a:ext cx="50577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二义性。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X::X()</a:t>
            </a:r>
            <a:r>
              <a:rPr lang="zh-CN" altLang="en-US" sz="1800" b="1" i="1">
                <a:solidFill>
                  <a:srgbClr val="008000"/>
                </a:solidFill>
              </a:rPr>
              <a:t>，还是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X::X(int  = 0) ?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autoUpdateAnimBg="0"/>
      <p:bldP spid="1231876" grpId="0" autoUpdateAnimBg="0"/>
      <p:bldP spid="1231877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8095</TotalTime>
  <Words>23280</Words>
  <Application>Microsoft Office PowerPoint</Application>
  <PresentationFormat>全屏显示(4:3)</PresentationFormat>
  <Paragraphs>6246</Paragraphs>
  <Slides>258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258</vt:i4>
      </vt:variant>
    </vt:vector>
  </HeadingPairs>
  <TitlesOfParts>
    <vt:vector size="260" baseType="lpstr">
      <vt:lpstr>Strategic</vt:lpstr>
      <vt:lpstr>BMP 图象</vt:lpstr>
      <vt:lpstr>第6章 类与对象 </vt:lpstr>
      <vt:lpstr>第6章 类与对象 </vt:lpstr>
      <vt:lpstr>6.1  类与对象 </vt:lpstr>
      <vt:lpstr>6.1  类与对象</vt:lpstr>
      <vt:lpstr>6.1  类与对象</vt:lpstr>
      <vt:lpstr>6.1 类与对象</vt:lpstr>
      <vt:lpstr>6.1  类与对象</vt:lpstr>
      <vt:lpstr>6.1  类与对象</vt:lpstr>
      <vt:lpstr>6.1  类与对象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幻灯片 157</vt:lpstr>
      <vt:lpstr>6.3  类的其他成员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幻灯片 245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幻灯片 256</vt:lpstr>
      <vt:lpstr>小结</vt:lpstr>
      <vt:lpstr>幻灯片 258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245</cp:revision>
  <dcterms:created xsi:type="dcterms:W3CDTF">2002-08-30T17:00:15Z</dcterms:created>
  <dcterms:modified xsi:type="dcterms:W3CDTF">2020-11-01T04:03:48Z</dcterms:modified>
</cp:coreProperties>
</file>