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E0DD-5DD5-4950-875F-046B7F30541D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D251-CABF-4C9D-BC72-B6388B3F78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46124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3315" name="文本占位符 1461250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C207C5-99FD-4D95-8F84-97993E9EE69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46329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4339" name="文本占位符 1463298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4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94C564-F414-49EE-B702-EDC89BD484AA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4653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5363" name="文本占位符 1465346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53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895E20-BA81-4055-A34D-892659AB27C6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46739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6387" name="文本占位符 1467394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5B7EC-A9BF-492D-9CE2-61A45059F79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46944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文本占位符 1469442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FAEF0D-B376-4473-985F-390EB24B8DE1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4714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8435" name="文本占位符 1471490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C9A7C7-0311-45FC-9D36-6C3A54D955EF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4735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9459" name="文本占位符 1473538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F49C7E-AC4F-4808-B089-F9FED68626A1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4755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20483" name="文本占位符 1475586"/>
          <p:cNvSpPr>
            <a:spLocks noGrp="1" noChangeArrowheads="1"/>
          </p:cNvSpPr>
          <p:nvPr>
            <p:ph type="body" idx="4294967295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48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B9CA2F-E32E-402A-AAB8-4ACA8CF23052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47763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2150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71F66C-CF08-4C7B-A937-AFA001F8E33A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51E8-1B23-4D92-AF96-FB21E0DC979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1376-F9C8-4247-AB7E-DE82CD6CF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utiao.com/i685994429691356826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5" name="标题 1460225"/>
          <p:cNvSpPr>
            <a:spLocks noGrp="1" noChangeArrowheads="1"/>
          </p:cNvSpPr>
          <p:nvPr>
            <p:ph type="ctrTitle"/>
          </p:nvPr>
        </p:nvSpPr>
        <p:spPr>
          <a:xfrm>
            <a:off x="304800" y="2590800"/>
            <a:ext cx="8534400" cy="1447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mtClean="0">
                <a:latin typeface="隶书" pitchFamily="49" charset="-122"/>
              </a:rPr>
              <a:t>第十三章 </a:t>
            </a:r>
            <a:r>
              <a:rPr lang="en-US" altLang="zh-CN" smtClean="0">
                <a:latin typeface="隶书" pitchFamily="49" charset="-122"/>
              </a:rPr>
              <a:t/>
            </a:r>
            <a:br>
              <a:rPr lang="en-US" altLang="zh-CN" smtClean="0">
                <a:latin typeface="隶书" pitchFamily="49" charset="-122"/>
              </a:rPr>
            </a:br>
            <a:r>
              <a:rPr lang="en-US" altLang="zh-CN" smtClean="0">
                <a:latin typeface="隶书" pitchFamily="49" charset="-122"/>
              </a:rPr>
              <a:t>MFC</a:t>
            </a:r>
            <a:r>
              <a:rPr lang="zh-CN" altLang="en-US" smtClean="0">
                <a:latin typeface="隶书" pitchFamily="49" charset="-122"/>
              </a:rPr>
              <a:t>库与</a:t>
            </a:r>
            <a:r>
              <a:rPr lang="en-US" altLang="zh-CN" smtClean="0">
                <a:latin typeface="隶书" pitchFamily="49" charset="-122"/>
              </a:rPr>
              <a:t>Windows</a:t>
            </a:r>
            <a:r>
              <a:rPr lang="zh-CN" altLang="en-US" smtClean="0">
                <a:latin typeface="隶书" pitchFamily="49" charset="-122"/>
              </a:rPr>
              <a:t>程序开发概述</a:t>
            </a:r>
          </a:p>
        </p:txBody>
      </p:sp>
      <p:sp>
        <p:nvSpPr>
          <p:cNvPr id="3075" name="副标题 1460226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429125"/>
            <a:ext cx="6400800" cy="7651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清华大学  郑  莉</a:t>
            </a:r>
          </a:p>
        </p:txBody>
      </p:sp>
      <p:sp>
        <p:nvSpPr>
          <p:cNvPr id="3076" name="矩形 1460227"/>
          <p:cNvSpPr>
            <a:spLocks noChangeArrowheads="1"/>
          </p:cNvSpPr>
          <p:nvPr/>
        </p:nvSpPr>
        <p:spPr bwMode="auto"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zh-CN" sz="4000">
                <a:latin typeface="楷体_GB2312" pitchFamily="49" charset="-122"/>
                <a:ea typeface="楷体_GB2312" pitchFamily="49" charset="-122"/>
              </a:rPr>
              <a:t>C++语言程序设计</a:t>
            </a:r>
            <a:endParaRPr lang="en-US" altLang="zh-CN" sz="4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15370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smtClean="0"/>
              <a:t>// </a:t>
            </a:r>
            <a:r>
              <a:rPr lang="en-US" altLang="zh-CN" sz="1800" smtClean="0"/>
              <a:t>OnCommand --</a:t>
            </a:r>
            <a:r>
              <a:rPr lang="zh-CN" altLang="en-US" sz="1800" smtClean="0"/>
              <a:t>专门处理</a:t>
            </a:r>
            <a:r>
              <a:rPr lang="en-US" altLang="zh-CN" sz="1800" smtClean="0"/>
              <a:t>WM_COMMAND</a:t>
            </a:r>
          </a:p>
          <a:p>
            <a:pPr>
              <a:buNone/>
            </a:pPr>
            <a:r>
              <a:rPr lang="en-US" altLang="zh-CN" sz="1800" smtClean="0"/>
              <a:t>LONG </a:t>
            </a:r>
            <a:r>
              <a:rPr lang="en-US" altLang="zh-CN" sz="1800" smtClean="0"/>
              <a:t>OnCommand(HWND hWnd, UINT message,</a:t>
            </a:r>
          </a:p>
          <a:p>
            <a:pPr>
              <a:buNone/>
            </a:pPr>
            <a:r>
              <a:rPr lang="en-US" altLang="zh-CN" sz="1800" smtClean="0"/>
              <a:t>               WPARAM wParam, LPARAM lParam)</a:t>
            </a:r>
          </a:p>
          <a:p>
            <a:pPr>
              <a:buNone/>
            </a:pPr>
            <a:r>
              <a:rPr lang="en-US" altLang="zh-CN" sz="1800" smtClean="0"/>
              <a:t>{</a:t>
            </a:r>
          </a:p>
          <a:p>
            <a:pPr>
              <a:buNone/>
            </a:pPr>
            <a:r>
              <a:rPr lang="en-US" altLang="zh-CN" sz="1800" smtClean="0"/>
              <a:t>    int i;</a:t>
            </a:r>
          </a:p>
          <a:p>
            <a:pPr>
              <a:buNone/>
            </a:pPr>
            <a:r>
              <a:rPr lang="en-US" altLang="zh-CN" sz="1800" smtClean="0"/>
              <a:t>    for(i=0; i &lt; dim(_commandEntries); i++) { //</a:t>
            </a:r>
          </a:p>
          <a:p>
            <a:pPr>
              <a:buNone/>
            </a:pPr>
            <a:r>
              <a:rPr lang="en-US" altLang="zh-CN" sz="1800" smtClean="0"/>
              <a:t>        if (LOWORD(wParam) == _commandEntries[i].nMessage)</a:t>
            </a:r>
          </a:p>
          <a:p>
            <a:pPr>
              <a:buNone/>
            </a:pPr>
            <a:r>
              <a:rPr lang="en-US" altLang="zh-CN" sz="1800" smtClean="0"/>
              <a:t>            return((*_commandEntries[i].pfn)(hWnd, message, wParam, lParam));</a:t>
            </a:r>
          </a:p>
          <a:p>
            <a:pPr>
              <a:buNone/>
            </a:pPr>
            <a:r>
              <a:rPr lang="en-US" altLang="zh-CN" sz="1800" smtClean="0"/>
              <a:t>    }</a:t>
            </a:r>
          </a:p>
          <a:p>
            <a:pPr>
              <a:buNone/>
            </a:pPr>
            <a:r>
              <a:rPr lang="en-US" altLang="zh-CN" sz="1800" smtClean="0"/>
              <a:t>    return(DefWindowProc(hWnd, message, wParam, lParam));</a:t>
            </a:r>
          </a:p>
          <a:p>
            <a:pPr>
              <a:buNone/>
            </a:pPr>
            <a:r>
              <a:rPr lang="en-US" altLang="zh-CN" sz="1800" smtClean="0"/>
              <a:t>}</a:t>
            </a:r>
          </a:p>
          <a:p>
            <a:pPr>
              <a:buNone/>
            </a:pPr>
            <a:r>
              <a:rPr lang="en-US" altLang="zh-CN" sz="1800" smtClean="0"/>
              <a:t>LONG </a:t>
            </a:r>
            <a:r>
              <a:rPr lang="en-US" altLang="zh-CN" sz="1800" smtClean="0"/>
              <a:t>OnCreate(HWND hWnd, UINT wMsg, UINT wParam, LONG lParam)</a:t>
            </a:r>
          </a:p>
          <a:p>
            <a:pPr>
              <a:buNone/>
            </a:pPr>
            <a:r>
              <a:rPr lang="en-US" altLang="zh-CN" sz="1800" smtClean="0"/>
              <a:t>{</a:t>
            </a:r>
          </a:p>
          <a:p>
            <a:pPr>
              <a:buNone/>
            </a:pPr>
            <a:r>
              <a:rPr lang="en-US" altLang="zh-CN" sz="1800" smtClean="0"/>
              <a:t>    ...</a:t>
            </a:r>
          </a:p>
          <a:p>
            <a:pPr>
              <a:buNone/>
            </a:pPr>
            <a:r>
              <a:rPr lang="en-US" altLang="zh-CN" sz="1800" smtClean="0"/>
              <a:t>}</a:t>
            </a:r>
          </a:p>
          <a:p>
            <a:pPr>
              <a:buNone/>
            </a:pPr>
            <a:r>
              <a:rPr lang="en-US" altLang="zh-CN" sz="1800" smtClean="0"/>
              <a:t>LONG </a:t>
            </a:r>
            <a:r>
              <a:rPr lang="en-US" altLang="zh-CN" sz="1800" smtClean="0"/>
              <a:t>OnAbout(HWND hWnd, UINT wMsg, UINT wParam, LONG lParam)</a:t>
            </a:r>
          </a:p>
          <a:p>
            <a:pPr>
              <a:buNone/>
            </a:pPr>
            <a:r>
              <a:rPr lang="en-US" altLang="zh-CN" sz="1800" smtClean="0"/>
              <a:t>{</a:t>
            </a:r>
          </a:p>
          <a:p>
            <a:pPr>
              <a:buNone/>
            </a:pPr>
            <a:r>
              <a:rPr lang="en-US" altLang="zh-CN" sz="1800" smtClean="0"/>
              <a:t>...</a:t>
            </a:r>
          </a:p>
          <a:p>
            <a:pPr>
              <a:buNone/>
            </a:pPr>
            <a:r>
              <a:rPr lang="en-US" altLang="zh-CN" sz="1800" smtClean="0"/>
              <a:t>}</a:t>
            </a:r>
            <a:endParaRPr lang="en-US" altLang="zh-CN" sz="1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>
              <a:buNone/>
            </a:pPr>
            <a:r>
              <a:rPr lang="zh-CN" altLang="en-US" smtClean="0"/>
              <a:t>这么一来，</a:t>
            </a:r>
            <a:r>
              <a:rPr lang="en-US" altLang="zh-CN" smtClean="0"/>
              <a:t>WndProc </a:t>
            </a:r>
            <a:r>
              <a:rPr lang="zh-CN" altLang="en-US" smtClean="0"/>
              <a:t>和</a:t>
            </a:r>
            <a:r>
              <a:rPr lang="en-US" altLang="zh-CN" smtClean="0"/>
              <a:t>OnCommand </a:t>
            </a:r>
            <a:r>
              <a:rPr lang="zh-CN" altLang="en-US" smtClean="0"/>
              <a:t>永远不必改变，每有新要处理的消息，只要在</a:t>
            </a:r>
            <a:r>
              <a:rPr lang="en-US" altLang="zh-CN" smtClean="0"/>
              <a:t>_messageEntries[ ] </a:t>
            </a:r>
            <a:r>
              <a:rPr lang="zh-CN" altLang="en-US" smtClean="0"/>
              <a:t>和</a:t>
            </a:r>
            <a:r>
              <a:rPr lang="en-US" altLang="zh-CN" smtClean="0"/>
              <a:t>_commandEntries[ ] </a:t>
            </a:r>
            <a:r>
              <a:rPr lang="zh-CN" altLang="en-US" smtClean="0"/>
              <a:t>两个数组中加上新元素，并针对新消息撰写新的处理例程即可。这种观念以及作法就是</a:t>
            </a:r>
            <a:r>
              <a:rPr lang="en-US" altLang="zh-CN" smtClean="0"/>
              <a:t>MFC </a:t>
            </a:r>
            <a:r>
              <a:rPr lang="zh-CN" altLang="en-US" smtClean="0"/>
              <a:t>的</a:t>
            </a:r>
            <a:r>
              <a:rPr lang="en-US" altLang="zh-CN" smtClean="0"/>
              <a:t>Message Map </a:t>
            </a:r>
            <a:r>
              <a:rPr lang="zh-CN" altLang="en-US" smtClean="0"/>
              <a:t>的雏形。</a:t>
            </a:r>
            <a:r>
              <a:rPr lang="en-US" altLang="zh-CN" smtClean="0"/>
              <a:t>MFC </a:t>
            </a:r>
            <a:r>
              <a:rPr lang="zh-CN" altLang="en-US" smtClean="0"/>
              <a:t>把其中的动作包装得更好</a:t>
            </a:r>
            <a:r>
              <a:rPr lang="zh-CN" altLang="en-US" smtClean="0"/>
              <a:t>更</a:t>
            </a:r>
            <a:r>
              <a:rPr lang="zh-CN" altLang="en-US" smtClean="0"/>
              <a:t>精致</a:t>
            </a:r>
            <a:r>
              <a:rPr lang="zh-CN" altLang="en-US" smtClean="0"/>
              <a:t>（当然因此也就更复杂得多），成为一张庞大的消息地图；程序一旦获得消息，</a:t>
            </a:r>
          </a:p>
          <a:p>
            <a:pPr marL="0">
              <a:buNone/>
            </a:pPr>
            <a:r>
              <a:rPr lang="zh-CN" altLang="en-US" smtClean="0"/>
              <a:t>就可以按图上溯，直到被处理为止。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2800" smtClean="0">
                <a:hlinkClick r:id="rId2"/>
              </a:rPr>
              <a:t>https://</a:t>
            </a:r>
            <a:r>
              <a:rPr lang="en-US" altLang="zh-CN" sz="2800" smtClean="0">
                <a:hlinkClick r:id="rId2"/>
              </a:rPr>
              <a:t>www.toutiao.com/i6859944296913568263</a:t>
            </a:r>
            <a:r>
              <a:rPr lang="en-US" altLang="zh-CN" sz="2800" smtClean="0">
                <a:hlinkClick r:id="rId2"/>
              </a:rPr>
              <a:t>/</a:t>
            </a:r>
            <a:endParaRPr lang="en-US" altLang="zh-CN" sz="2800" smtClean="0"/>
          </a:p>
          <a:p>
            <a:pPr>
              <a:buNone/>
            </a:pPr>
            <a:r>
              <a:rPr lang="en-US" altLang="zh-CN" sz="2800" smtClean="0"/>
              <a:t>#include &lt;windows.h&gt;</a:t>
            </a:r>
            <a:endParaRPr lang="zh-CN" altLang="en-US" sz="2800" smtClean="0"/>
          </a:p>
          <a:p>
            <a:pPr>
              <a:buNone/>
            </a:pPr>
            <a:r>
              <a:rPr lang="en-US" altLang="zh-CN" sz="2800" smtClean="0"/>
              <a:t>#include &lt;stdio.h&gt;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</a:t>
            </a:r>
          </a:p>
          <a:p>
            <a:pPr>
              <a:buNone/>
            </a:pPr>
            <a:r>
              <a:rPr lang="en-US" altLang="zh-CN" sz="2800" smtClean="0"/>
              <a:t>// </a:t>
            </a:r>
            <a:r>
              <a:rPr lang="zh-CN" altLang="en-US" sz="2800" smtClean="0"/>
              <a:t>声明消息响应函数声明宏</a:t>
            </a:r>
          </a:p>
          <a:p>
            <a:pPr>
              <a:buNone/>
            </a:pPr>
            <a:r>
              <a:rPr lang="en-US" altLang="zh-CN" sz="2800" smtClean="0"/>
              <a:t>#define MY_MESSAGE_DECLARE                                    \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static LRESULT OnChar(HWND, UINT, WPARAM, LPARAM);        \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static LRESULT OnLButtonDown(HWND, UINT, WPARAM, LPARAM); \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static LRESULT OnPaint(HWND, UINT, WPARAM, LPARAM);       \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static LRESULT OnDestroy(HWND, UINT, WPARAM, LPARAM);     \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/>
              <a:t>static LRESULT OnTimer(HWND, UINT, WPARAM, LPARAM);       \</a:t>
            </a:r>
            <a:endParaRPr lang="zh-CN" altLang="en-US" sz="2800" smtClean="0"/>
          </a:p>
          <a:p>
            <a:pPr>
              <a:buNone/>
            </a:pPr>
            <a:endParaRPr lang="zh-CN" altLang="en-US" sz="2800" smtClean="0"/>
          </a:p>
          <a:p>
            <a:pPr>
              <a:buNone/>
            </a:pPr>
            <a:endParaRPr lang="en-US" altLang="zh-CN" sz="2800" smtClean="0"/>
          </a:p>
          <a:p>
            <a:pPr>
              <a:buNone/>
            </a:pPr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714348" y="71435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用宏将模块化内容分写到头文件（确保稳定）和实现文件（用于添加和更新）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mtClean="0"/>
              <a:t>// </a:t>
            </a:r>
            <a:r>
              <a:rPr lang="zh-CN" altLang="en-US" smtClean="0"/>
              <a:t>消息映射数组定义宏</a:t>
            </a:r>
          </a:p>
          <a:p>
            <a:pPr>
              <a:buNone/>
            </a:pPr>
            <a:r>
              <a:rPr lang="en-US" altLang="zh-CN" smtClean="0"/>
              <a:t>#define MY_MESSAGE_MAP                    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tagMESSAGEMAP MessageMaps[] = {       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WM_CHAR,        CMyWnd::OnChar,       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WM_LBUTTONDOWN, CMyWnd::OnLButtonDown,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WM_PAINT,       CMyWnd::OnPaint,      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WM_DESTROY,     CMyWnd::OnDestroy,     \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WM_TIMER,       CMyWnd::OnTimer,       \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};                                                                </a:t>
            </a:r>
            <a:endParaRPr lang="zh-CN" altLang="en-US" smtClean="0"/>
          </a:p>
          <a:p>
            <a:pPr>
              <a:buNone/>
            </a:pPr>
            <a:r>
              <a:rPr lang="zh-CN" altLang="en-US" smtClean="0"/>
              <a:t> </a:t>
            </a:r>
          </a:p>
          <a:p>
            <a:pPr>
              <a:buNone/>
            </a:pPr>
            <a:r>
              <a:rPr lang="en-US" altLang="zh-CN" smtClean="0"/>
              <a:t>#include "miniMFC.h"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CMyApp theApp;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5" name="标题 14704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MFC</a:t>
            </a:r>
            <a:r>
              <a:rPr lang="zh-CN" altLang="en-US" smtClean="0"/>
              <a:t>库</a:t>
            </a:r>
          </a:p>
        </p:txBody>
      </p:sp>
      <p:sp>
        <p:nvSpPr>
          <p:cNvPr id="8195" name="文本占位符 147046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类库是一个可以在应用程序中使用的相互关联的类的集合。</a:t>
            </a:r>
          </a:p>
          <a:p>
            <a:pPr eaLnBrk="1" hangingPunct="1"/>
            <a:r>
              <a:rPr lang="en-US" altLang="zh-CN" smtClean="0"/>
              <a:t>MFC</a:t>
            </a:r>
            <a:r>
              <a:rPr lang="zh-CN" altLang="en-US" smtClean="0"/>
              <a:t>库</a:t>
            </a:r>
            <a:r>
              <a:rPr lang="en-US" altLang="zh-CN" smtClean="0"/>
              <a:t>——Microsoft </a:t>
            </a:r>
            <a:r>
              <a:rPr lang="zh-CN" altLang="en-US" smtClean="0"/>
              <a:t>基本类库是一个</a:t>
            </a:r>
            <a:r>
              <a:rPr lang="en-US" altLang="zh-CN" smtClean="0"/>
              <a:t>Windows</a:t>
            </a:r>
            <a:r>
              <a:rPr lang="zh-CN" altLang="en-US" smtClean="0"/>
              <a:t>应用程序框架，它定义了应用程序的结构，并实现了标准的用户接口：</a:t>
            </a:r>
          </a:p>
          <a:p>
            <a:pPr lvl="1" eaLnBrk="1" hangingPunct="1"/>
            <a:r>
              <a:rPr lang="zh-CN" altLang="en-US" smtClean="0"/>
              <a:t>管理窗口、菜单、对话框，实现基本的输入</a:t>
            </a:r>
            <a:r>
              <a:rPr lang="en-US" altLang="zh-CN" smtClean="0"/>
              <a:t>/</a:t>
            </a:r>
            <a:r>
              <a:rPr lang="zh-CN" altLang="en-US" smtClean="0"/>
              <a:t>输出和数据存储。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3" name="标题 14725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应用程序框架</a:t>
            </a:r>
          </a:p>
        </p:txBody>
      </p:sp>
      <p:sp>
        <p:nvSpPr>
          <p:cNvPr id="9219" name="文本占位符 14725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应用程序框架是一种类库的超集</a:t>
            </a:r>
          </a:p>
          <a:p>
            <a:pPr eaLnBrk="1" hangingPunct="1"/>
            <a:r>
              <a:rPr lang="zh-CN" altLang="en-US" smtClean="0"/>
              <a:t>在程序运行时，流程的控制多数是由框架实现的。</a:t>
            </a:r>
          </a:p>
          <a:p>
            <a:pPr eaLnBrk="1" hangingPunct="1"/>
            <a:r>
              <a:rPr lang="zh-CN" altLang="en-US" smtClean="0"/>
              <a:t>应用</a:t>
            </a:r>
            <a:r>
              <a:rPr lang="en-US" altLang="zh-CN" smtClean="0"/>
              <a:t>MFC</a:t>
            </a:r>
            <a:r>
              <a:rPr lang="zh-CN" altLang="en-US" smtClean="0"/>
              <a:t>框架来构造应用程序时，程序员的角色就是提供应用程序专用的代码，并指定这些代码是用来响应哪些消息和命令的，以使框架能够在消息和代码间建立联系。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1" name="标题 14745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"</a:t>
            </a:r>
            <a:r>
              <a:rPr lang="zh-CN" altLang="en-US" smtClean="0"/>
              <a:t>文档一视图</a:t>
            </a:r>
            <a:r>
              <a:rPr lang="en-US" altLang="zh-CN" smtClean="0"/>
              <a:t>"</a:t>
            </a:r>
            <a:r>
              <a:rPr lang="zh-CN" altLang="en-US" smtClean="0"/>
              <a:t>结构</a:t>
            </a:r>
          </a:p>
        </p:txBody>
      </p:sp>
      <p:sp>
        <p:nvSpPr>
          <p:cNvPr id="10243" name="文本占位符 14745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应用程序框架的核心是</a:t>
            </a:r>
            <a:r>
              <a:rPr lang="en-US" altLang="zh-CN" smtClean="0"/>
              <a:t>"</a:t>
            </a:r>
            <a:r>
              <a:rPr lang="zh-CN" altLang="en-US" smtClean="0"/>
              <a:t>文档一视图</a:t>
            </a:r>
            <a:r>
              <a:rPr lang="en-US" altLang="zh-CN" smtClean="0"/>
              <a:t>"</a:t>
            </a:r>
            <a:r>
              <a:rPr lang="zh-CN" altLang="en-US" smtClean="0"/>
              <a:t>结构。</a:t>
            </a:r>
            <a:r>
              <a:rPr lang="en-US" altLang="zh-CN" smtClean="0"/>
              <a:t>MFC</a:t>
            </a:r>
            <a:r>
              <a:rPr lang="zh-CN" altLang="en-US" smtClean="0"/>
              <a:t>通过</a:t>
            </a:r>
            <a:r>
              <a:rPr lang="en-US" altLang="zh-CN" smtClean="0"/>
              <a:t>"</a:t>
            </a:r>
            <a:r>
              <a:rPr lang="zh-CN" altLang="en-US" smtClean="0"/>
              <a:t>文档一视图</a:t>
            </a:r>
            <a:r>
              <a:rPr lang="en-US" altLang="zh-CN" smtClean="0"/>
              <a:t>"</a:t>
            </a:r>
            <a:r>
              <a:rPr lang="zh-CN" altLang="en-US" smtClean="0"/>
              <a:t>结构为应用程序提供一种将数据与视图相分离的存储方式。</a:t>
            </a:r>
          </a:p>
          <a:p>
            <a:pPr lvl="1" eaLnBrk="1" hangingPunct="1"/>
            <a:r>
              <a:rPr lang="zh-CN" altLang="en-US" smtClean="0"/>
              <a:t>文档类的作用是将应程序的数据保存在文档类对象中，以及从磁盘文件中读或向磁盘文件中写数据。</a:t>
            </a:r>
          </a:p>
          <a:p>
            <a:pPr lvl="1" eaLnBrk="1" hangingPunct="1"/>
            <a:r>
              <a:rPr lang="zh-CN" altLang="en-US" smtClean="0"/>
              <a:t>视图类的作用是显示数据和编辑数据。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69" name="标题 1476609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smtClean="0"/>
              <a:t>使用</a:t>
            </a:r>
            <a:r>
              <a:rPr lang="en-US" altLang="zh-CN" sz="4000" smtClean="0"/>
              <a:t>Visual C++</a:t>
            </a:r>
            <a:r>
              <a:rPr lang="zh-CN" altLang="en-US" sz="4000" smtClean="0"/>
              <a:t>开发</a:t>
            </a:r>
            <a:r>
              <a:rPr lang="en-US" altLang="zh-CN" sz="4000" smtClean="0"/>
              <a:t>Windows</a:t>
            </a:r>
            <a:r>
              <a:rPr lang="zh-CN" altLang="en-US" sz="4000" smtClean="0"/>
              <a:t>程序</a:t>
            </a:r>
          </a:p>
        </p:txBody>
      </p:sp>
      <p:sp>
        <p:nvSpPr>
          <p:cNvPr id="11267" name="文本占位符 1476610"/>
          <p:cNvSpPr>
            <a:spLocks noGrp="1" noChangeArrowheads="1"/>
          </p:cNvSpPr>
          <p:nvPr>
            <p:ph idx="1"/>
          </p:nvPr>
        </p:nvSpPr>
        <p:spPr>
          <a:xfrm>
            <a:off x="1524000" y="1524000"/>
            <a:ext cx="6781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建立一个应用程序框架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观察自动生成的应用程序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构造应用程序的用户接口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将菜单映射到消息处理函数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将工具栏按钮映射到命令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测试自己编写的消息处理函数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增加对话框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初始化、验证和提取对话框中的数据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创建新增的类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添加现成的组件到应用程序中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实现自己的文档类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实现</a:t>
            </a:r>
            <a:r>
              <a:rPr lang="en-US" altLang="zh-CN" sz="2000" smtClean="0"/>
              <a:t>Open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Save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Save As</a:t>
            </a:r>
            <a:r>
              <a:rPr lang="zh-CN" altLang="en-US" sz="2000" smtClean="0"/>
              <a:t>命令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实现视图类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改进缺省的打印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增加屏幕滚动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创建表单视图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创建数据库表单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smtClean="0"/>
              <a:t>构造（</a:t>
            </a:r>
            <a:r>
              <a:rPr lang="en-US" altLang="zh-CN" sz="2000" smtClean="0"/>
              <a:t>Build</a:t>
            </a:r>
            <a:r>
              <a:rPr lang="zh-CN" altLang="en-US" sz="2000" smtClean="0"/>
              <a:t>）、测试和调试应用程序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3" name="标题 14622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本章主要内容</a:t>
            </a:r>
          </a:p>
        </p:txBody>
      </p:sp>
      <p:sp>
        <p:nvSpPr>
          <p:cNvPr id="4099" name="文本占位符 14622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2425" eaLnBrk="1" hangingPunct="1">
              <a:lnSpc>
                <a:spcPct val="130000"/>
              </a:lnSpc>
            </a:pPr>
            <a:r>
              <a:rPr lang="en-US" altLang="zh-CN" smtClean="0"/>
              <a:t>Windows</a:t>
            </a:r>
            <a:r>
              <a:rPr lang="zh-CN" altLang="en-US" smtClean="0"/>
              <a:t>程序的基本结构</a:t>
            </a:r>
          </a:p>
          <a:p>
            <a:pPr marL="352425" eaLnBrk="1" hangingPunct="1">
              <a:lnSpc>
                <a:spcPct val="130000"/>
              </a:lnSpc>
            </a:pPr>
            <a:r>
              <a:rPr lang="en-US" altLang="zh-CN" smtClean="0"/>
              <a:t>MFC</a:t>
            </a:r>
            <a:r>
              <a:rPr lang="zh-CN" altLang="en-US" smtClean="0"/>
              <a:t>库简介</a:t>
            </a:r>
          </a:p>
          <a:p>
            <a:pPr marL="352425" eaLnBrk="1" hangingPunct="1">
              <a:lnSpc>
                <a:spcPct val="13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Visual C++</a:t>
            </a:r>
            <a:r>
              <a:rPr lang="zh-CN" altLang="en-US" smtClean="0"/>
              <a:t>开发</a:t>
            </a:r>
            <a:r>
              <a:rPr lang="en-US" altLang="zh-CN" smtClean="0"/>
              <a:t>Windows</a:t>
            </a:r>
            <a:r>
              <a:rPr lang="zh-CN" altLang="en-US" smtClean="0"/>
              <a:t>程序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464321"/>
          <p:cNvSpPr>
            <a:spLocks noChangeArrowheads="1"/>
          </p:cNvSpPr>
          <p:nvPr/>
        </p:nvSpPr>
        <p:spPr bwMode="auto">
          <a:xfrm>
            <a:off x="6705600" y="4941888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8482" name="标题 14643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Windows</a:t>
            </a:r>
            <a:r>
              <a:rPr lang="zh-CN" altLang="en-US" smtClean="0"/>
              <a:t>程序的基本结构</a:t>
            </a:r>
          </a:p>
        </p:txBody>
      </p:sp>
      <p:grpSp>
        <p:nvGrpSpPr>
          <p:cNvPr id="2" name="组合 1464323"/>
          <p:cNvGrpSpPr>
            <a:grpSpLocks/>
          </p:cNvGrpSpPr>
          <p:nvPr/>
        </p:nvGrpSpPr>
        <p:grpSpPr bwMode="auto">
          <a:xfrm>
            <a:off x="304800" y="1676400"/>
            <a:ext cx="8577263" cy="4724400"/>
            <a:chOff x="192" y="960"/>
            <a:chExt cx="5403" cy="3216"/>
          </a:xfrm>
        </p:grpSpPr>
        <p:sp>
          <p:nvSpPr>
            <p:cNvPr id="5129" name="流程图: 终止 1464324"/>
            <p:cNvSpPr>
              <a:spLocks noChangeArrowheads="1"/>
            </p:cNvSpPr>
            <p:nvPr/>
          </p:nvSpPr>
          <p:spPr bwMode="auto">
            <a:xfrm>
              <a:off x="624" y="960"/>
              <a:ext cx="1056" cy="24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开始执行</a:t>
              </a:r>
            </a:p>
          </p:txBody>
        </p:sp>
        <p:sp>
          <p:nvSpPr>
            <p:cNvPr id="5130" name="流程图: 过程 1464325"/>
            <p:cNvSpPr>
              <a:spLocks noChangeArrowheads="1"/>
            </p:cNvSpPr>
            <p:nvPr/>
          </p:nvSpPr>
          <p:spPr bwMode="auto">
            <a:xfrm>
              <a:off x="624" y="1344"/>
              <a:ext cx="1056" cy="19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初始化应用</a:t>
              </a:r>
            </a:p>
          </p:txBody>
        </p:sp>
        <p:sp>
          <p:nvSpPr>
            <p:cNvPr id="5131" name="流程图: 过程 1464326"/>
            <p:cNvSpPr>
              <a:spLocks noChangeArrowheads="1"/>
            </p:cNvSpPr>
            <p:nvPr/>
          </p:nvSpPr>
          <p:spPr bwMode="auto">
            <a:xfrm>
              <a:off x="624" y="1680"/>
              <a:ext cx="1056" cy="38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初始化和创建应用窗口</a:t>
              </a:r>
            </a:p>
          </p:txBody>
        </p:sp>
        <p:sp>
          <p:nvSpPr>
            <p:cNvPr id="5132" name="流程图: 过程 1464327"/>
            <p:cNvSpPr>
              <a:spLocks noChangeArrowheads="1"/>
            </p:cNvSpPr>
            <p:nvPr/>
          </p:nvSpPr>
          <p:spPr bwMode="auto">
            <a:xfrm>
              <a:off x="528" y="2256"/>
              <a:ext cx="1248" cy="57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进入消息循环并从消息队列得到一个消息</a:t>
              </a:r>
            </a:p>
          </p:txBody>
        </p:sp>
        <p:sp>
          <p:nvSpPr>
            <p:cNvPr id="5133" name="流程图: 决策 1464328"/>
            <p:cNvSpPr>
              <a:spLocks noChangeArrowheads="1"/>
            </p:cNvSpPr>
            <p:nvPr/>
          </p:nvSpPr>
          <p:spPr bwMode="auto">
            <a:xfrm>
              <a:off x="192" y="3048"/>
              <a:ext cx="1920" cy="62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当前消息是否“退出”</a:t>
              </a:r>
              <a:r>
                <a:rPr lang="en-US" altLang="zh-CN" sz="1800">
                  <a:ea typeface="宋体" pitchFamily="2" charset="-122"/>
                </a:rPr>
                <a:t>?</a:t>
              </a:r>
            </a:p>
          </p:txBody>
        </p:sp>
        <p:sp>
          <p:nvSpPr>
            <p:cNvPr id="5134" name="流程图: 终止 1464329"/>
            <p:cNvSpPr>
              <a:spLocks noChangeArrowheads="1"/>
            </p:cNvSpPr>
            <p:nvPr/>
          </p:nvSpPr>
          <p:spPr bwMode="auto">
            <a:xfrm>
              <a:off x="624" y="3936"/>
              <a:ext cx="1056" cy="24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终止执行</a:t>
              </a:r>
            </a:p>
          </p:txBody>
        </p:sp>
        <p:sp>
          <p:nvSpPr>
            <p:cNvPr id="5135" name="流程图: 决策 1464330"/>
            <p:cNvSpPr>
              <a:spLocks noChangeArrowheads="1"/>
            </p:cNvSpPr>
            <p:nvPr/>
          </p:nvSpPr>
          <p:spPr bwMode="auto">
            <a:xfrm>
              <a:off x="2352" y="3024"/>
              <a:ext cx="1920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>
                  <a:ea typeface="宋体" pitchFamily="2" charset="-122"/>
                </a:rPr>
                <a:t>程序是否定义了对此消息的处理</a:t>
              </a:r>
            </a:p>
          </p:txBody>
        </p:sp>
        <p:sp>
          <p:nvSpPr>
            <p:cNvPr id="5136" name="流程图: 过程 1464331"/>
            <p:cNvSpPr>
              <a:spLocks noChangeArrowheads="1"/>
            </p:cNvSpPr>
            <p:nvPr/>
          </p:nvSpPr>
          <p:spPr bwMode="auto">
            <a:xfrm>
              <a:off x="2616" y="3936"/>
              <a:ext cx="139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进行默认处理</a:t>
              </a:r>
            </a:p>
          </p:txBody>
        </p:sp>
        <p:sp>
          <p:nvSpPr>
            <p:cNvPr id="5137" name="流程图: 过程 1464332"/>
            <p:cNvSpPr>
              <a:spLocks noChangeArrowheads="1"/>
            </p:cNvSpPr>
            <p:nvPr/>
          </p:nvSpPr>
          <p:spPr bwMode="auto">
            <a:xfrm>
              <a:off x="4512" y="3168"/>
              <a:ext cx="864" cy="38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ea typeface="宋体" pitchFamily="2" charset="-122"/>
                </a:rPr>
                <a:t>处理消息</a:t>
              </a:r>
            </a:p>
          </p:txBody>
        </p:sp>
        <p:sp>
          <p:nvSpPr>
            <p:cNvPr id="5138" name="直接连接符 1464333"/>
            <p:cNvSpPr>
              <a:spLocks noChangeShapeType="1"/>
            </p:cNvSpPr>
            <p:nvPr/>
          </p:nvSpPr>
          <p:spPr bwMode="auto">
            <a:xfrm>
              <a:off x="1152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直接连接符 1464334"/>
            <p:cNvSpPr>
              <a:spLocks noChangeShapeType="1"/>
            </p:cNvSpPr>
            <p:nvPr/>
          </p:nvSpPr>
          <p:spPr bwMode="auto">
            <a:xfrm>
              <a:off x="1152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直接连接符 1464335"/>
            <p:cNvSpPr>
              <a:spLocks noChangeShapeType="1"/>
            </p:cNvSpPr>
            <p:nvPr/>
          </p:nvSpPr>
          <p:spPr bwMode="auto">
            <a:xfrm>
              <a:off x="115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直接连接符 1464336"/>
            <p:cNvSpPr>
              <a:spLocks noChangeShapeType="1"/>
            </p:cNvSpPr>
            <p:nvPr/>
          </p:nvSpPr>
          <p:spPr bwMode="auto">
            <a:xfrm>
              <a:off x="115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直接连接符 1464337"/>
            <p:cNvSpPr>
              <a:spLocks noChangeShapeType="1"/>
            </p:cNvSpPr>
            <p:nvPr/>
          </p:nvSpPr>
          <p:spPr bwMode="auto">
            <a:xfrm>
              <a:off x="1152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直接连接符 1464338"/>
            <p:cNvSpPr>
              <a:spLocks noChangeShapeType="1"/>
            </p:cNvSpPr>
            <p:nvPr/>
          </p:nvSpPr>
          <p:spPr bwMode="auto">
            <a:xfrm>
              <a:off x="2095" y="3360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直接连接符 1464339"/>
            <p:cNvSpPr>
              <a:spLocks noChangeShapeType="1"/>
            </p:cNvSpPr>
            <p:nvPr/>
          </p:nvSpPr>
          <p:spPr bwMode="auto">
            <a:xfrm>
              <a:off x="4261" y="3360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直接连接符 1464340"/>
            <p:cNvSpPr>
              <a:spLocks noChangeShapeType="1"/>
            </p:cNvSpPr>
            <p:nvPr/>
          </p:nvSpPr>
          <p:spPr bwMode="auto">
            <a:xfrm>
              <a:off x="3312" y="3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任意多边形 1464341"/>
            <p:cNvSpPr>
              <a:spLocks noChangeArrowheads="1"/>
            </p:cNvSpPr>
            <p:nvPr/>
          </p:nvSpPr>
          <p:spPr bwMode="auto">
            <a:xfrm>
              <a:off x="1779" y="2506"/>
              <a:ext cx="3816" cy="1545"/>
            </a:xfrm>
            <a:custGeom>
              <a:avLst/>
              <a:gdLst>
                <a:gd name="T0" fmla="*/ 2248 w 3816"/>
                <a:gd name="T1" fmla="*/ 1545 h 1545"/>
                <a:gd name="T2" fmla="*/ 3816 w 3816"/>
                <a:gd name="T3" fmla="*/ 1545 h 1545"/>
                <a:gd name="T4" fmla="*/ 3816 w 3816"/>
                <a:gd name="T5" fmla="*/ 0 h 1545"/>
                <a:gd name="T6" fmla="*/ 0 w 3816"/>
                <a:gd name="T7" fmla="*/ 0 h 15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6"/>
                <a:gd name="T13" fmla="*/ 0 h 1545"/>
                <a:gd name="T14" fmla="*/ 3816 w 3816"/>
                <a:gd name="T15" fmla="*/ 1545 h 15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6" h="1545">
                  <a:moveTo>
                    <a:pt x="2248" y="1545"/>
                  </a:moveTo>
                  <a:lnTo>
                    <a:pt x="3816" y="1545"/>
                  </a:lnTo>
                  <a:lnTo>
                    <a:pt x="381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直接连接符 1464342"/>
            <p:cNvSpPr>
              <a:spLocks noChangeShapeType="1"/>
            </p:cNvSpPr>
            <p:nvPr/>
          </p:nvSpPr>
          <p:spPr bwMode="auto">
            <a:xfrm>
              <a:off x="5373" y="3360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文本框 1464343"/>
          <p:cNvSpPr txBox="1">
            <a:spLocks noChangeArrowheads="1"/>
          </p:cNvSpPr>
          <p:nvPr/>
        </p:nvSpPr>
        <p:spPr bwMode="auto">
          <a:xfrm>
            <a:off x="3200400" y="4800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否</a:t>
            </a:r>
          </a:p>
        </p:txBody>
      </p:sp>
      <p:sp>
        <p:nvSpPr>
          <p:cNvPr id="5126" name="文本框 1464344"/>
          <p:cNvSpPr txBox="1">
            <a:spLocks noChangeArrowheads="1"/>
          </p:cNvSpPr>
          <p:nvPr/>
        </p:nvSpPr>
        <p:spPr bwMode="auto">
          <a:xfrm>
            <a:off x="5334000" y="56388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否</a:t>
            </a:r>
          </a:p>
        </p:txBody>
      </p:sp>
      <p:sp>
        <p:nvSpPr>
          <p:cNvPr id="5127" name="文本框 1464345"/>
          <p:cNvSpPr txBox="1">
            <a:spLocks noChangeArrowheads="1"/>
          </p:cNvSpPr>
          <p:nvPr/>
        </p:nvSpPr>
        <p:spPr bwMode="auto">
          <a:xfrm>
            <a:off x="1981200" y="5562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是</a:t>
            </a:r>
          </a:p>
        </p:txBody>
      </p:sp>
      <p:sp>
        <p:nvSpPr>
          <p:cNvPr id="5128" name="文本框 1464346"/>
          <p:cNvSpPr txBox="1">
            <a:spLocks noChangeArrowheads="1"/>
          </p:cNvSpPr>
          <p:nvPr/>
        </p:nvSpPr>
        <p:spPr bwMode="auto">
          <a:xfrm>
            <a:off x="6477000" y="46482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29" name="标题 14663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WinMain()</a:t>
            </a:r>
            <a:r>
              <a:rPr lang="zh-CN" altLang="en-US" smtClean="0"/>
              <a:t>函数</a:t>
            </a:r>
          </a:p>
        </p:txBody>
      </p:sp>
      <p:sp>
        <p:nvSpPr>
          <p:cNvPr id="6147" name="文本占位符 14663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初始化应用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初始化和创建应用窗口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进入应用程序的消息循环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7" name="标题 14684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窗口过程</a:t>
            </a:r>
            <a:r>
              <a:rPr lang="en-US" altLang="zh-CN" smtClean="0"/>
              <a:t>WndProc()</a:t>
            </a:r>
          </a:p>
        </p:txBody>
      </p:sp>
      <p:sp>
        <p:nvSpPr>
          <p:cNvPr id="7171" name="文本占位符 14684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8001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执行窗口的消息处理：</a:t>
            </a:r>
          </a:p>
          <a:p>
            <a:pPr marL="0" indent="8001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分析消息信息，决定应用程序如何处理消息或响应一个事件。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414338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一个</a:t>
            </a:r>
            <a:r>
              <a:rPr lang="en-US" altLang="zh-CN" smtClean="0"/>
              <a:t>switch……case</a:t>
            </a:r>
            <a:r>
              <a:rPr lang="zh-CN" altLang="en-US" smtClean="0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消息映射（</a:t>
            </a:r>
            <a:r>
              <a:rPr lang="en-US" altLang="zh-CN" smtClean="0"/>
              <a:t>Message Map</a:t>
            </a:r>
            <a:r>
              <a:rPr lang="zh-CN" altLang="en-US" smtClean="0"/>
              <a:t>）的雏形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-360000">
              <a:lnSpc>
                <a:spcPct val="120000"/>
              </a:lnSpc>
              <a:buNone/>
            </a:pPr>
            <a:r>
              <a:rPr lang="zh-CN" altLang="en-US" smtClean="0"/>
              <a:t>        有没有</a:t>
            </a:r>
            <a:r>
              <a:rPr lang="zh-CN" altLang="en-US" smtClean="0"/>
              <a:t>可能把窗口函数的内容设计得更模块化、更一般化些？下面是一种</a:t>
            </a:r>
            <a:r>
              <a:rPr lang="zh-CN" altLang="en-US" smtClean="0"/>
              <a:t>作法</a:t>
            </a:r>
            <a:r>
              <a:rPr lang="zh-CN" altLang="en-US" smtClean="0"/>
              <a:t>。首先</a:t>
            </a:r>
            <a:r>
              <a:rPr lang="zh-CN" altLang="en-US" smtClean="0"/>
              <a:t>，定义一个</a:t>
            </a:r>
            <a:r>
              <a:rPr lang="en-US" altLang="zh-CN" i="1" smtClean="0"/>
              <a:t>MSGMAP_ENTRY </a:t>
            </a:r>
            <a:r>
              <a:rPr lang="zh-CN" altLang="en-US" i="1" smtClean="0"/>
              <a:t>结构和一个</a:t>
            </a:r>
            <a:r>
              <a:rPr lang="en-US" altLang="zh-CN" i="1" smtClean="0"/>
              <a:t>dim </a:t>
            </a:r>
            <a:r>
              <a:rPr lang="zh-CN" altLang="en-US" i="1" smtClean="0"/>
              <a:t>宏：</a:t>
            </a:r>
          </a:p>
          <a:p>
            <a:pPr>
              <a:buNone/>
            </a:pPr>
            <a:r>
              <a:rPr lang="en-US" altLang="zh-CN" smtClean="0"/>
              <a:t>struct MSGMAP_ENTRY {</a:t>
            </a:r>
          </a:p>
          <a:p>
            <a:pPr>
              <a:buNone/>
            </a:pPr>
            <a:r>
              <a:rPr lang="en-US" altLang="zh-CN" smtClean="0"/>
              <a:t>        UINT </a:t>
            </a:r>
            <a:r>
              <a:rPr lang="en-US" altLang="zh-CN" smtClean="0"/>
              <a:t>nMessage;</a:t>
            </a:r>
          </a:p>
          <a:p>
            <a:pPr>
              <a:buNone/>
            </a:pPr>
            <a:r>
              <a:rPr lang="en-US" altLang="zh-CN" smtClean="0"/>
              <a:t>        LONG </a:t>
            </a:r>
            <a:r>
              <a:rPr lang="en-US" altLang="zh-CN" smtClean="0"/>
              <a:t>(*pfn)(HWND, UINT, WPARAM, LPARAM);</a:t>
            </a:r>
          </a:p>
          <a:p>
            <a:pPr>
              <a:buNone/>
            </a:pPr>
            <a:r>
              <a:rPr lang="en-US" altLang="zh-CN" smtClean="0"/>
              <a:t>};</a:t>
            </a:r>
          </a:p>
          <a:p>
            <a:pPr>
              <a:buNone/>
            </a:pPr>
            <a:r>
              <a:rPr lang="en-US" altLang="zh-CN" smtClean="0"/>
              <a:t>#define dim(x) (sizeof(x) / </a:t>
            </a:r>
            <a:r>
              <a:rPr lang="en-US" altLang="zh-CN" smtClean="0"/>
              <a:t>sizeof(x[0</a:t>
            </a:r>
            <a:r>
              <a:rPr lang="en-US" altLang="zh-CN" smtClean="0"/>
              <a:t>]))</a:t>
            </a:r>
          </a:p>
          <a:p>
            <a:pPr marL="0">
              <a:lnSpc>
                <a:spcPct val="120000"/>
              </a:lnSpc>
              <a:buNone/>
            </a:pPr>
            <a:r>
              <a:rPr lang="zh-CN" altLang="en-US" sz="3100" smtClean="0"/>
              <a:t>请注意</a:t>
            </a:r>
            <a:r>
              <a:rPr lang="en-US" altLang="zh-CN" sz="3100" smtClean="0"/>
              <a:t>MSGMAP_ENTRY </a:t>
            </a:r>
            <a:r>
              <a:rPr lang="zh-CN" altLang="en-US" sz="3100" smtClean="0"/>
              <a:t>的第二元素</a:t>
            </a:r>
            <a:r>
              <a:rPr lang="en-US" altLang="zh-CN" sz="3100" smtClean="0"/>
              <a:t>pfn </a:t>
            </a:r>
            <a:r>
              <a:rPr lang="zh-CN" altLang="en-US" sz="3100" smtClean="0"/>
              <a:t>是一个函数指针，我准备以此指针所指之函数处理</a:t>
            </a:r>
            <a:r>
              <a:rPr lang="en-US" altLang="zh-CN" sz="3100" smtClean="0"/>
              <a:t>nMessage </a:t>
            </a:r>
            <a:r>
              <a:rPr lang="zh-CN" altLang="en-US" sz="3100" smtClean="0"/>
              <a:t>消息。这正是对象导向观念中把「资料」和「处理资料的方法</a:t>
            </a:r>
            <a:r>
              <a:rPr lang="zh-CN" altLang="en-US" sz="3100" smtClean="0"/>
              <a:t>」</a:t>
            </a:r>
            <a:r>
              <a:rPr lang="zh-CN" altLang="en-US" sz="3100" smtClean="0"/>
              <a:t>封装起来</a:t>
            </a:r>
            <a:r>
              <a:rPr lang="zh-CN" altLang="en-US" sz="3100" smtClean="0"/>
              <a:t>的一种具体实现，只不过我们用的不是</a:t>
            </a:r>
            <a:r>
              <a:rPr lang="en-US" altLang="zh-CN" sz="3100" smtClean="0"/>
              <a:t>C++ </a:t>
            </a:r>
            <a:r>
              <a:rPr lang="zh-CN" altLang="en-US" sz="3100" smtClean="0"/>
              <a:t>语言。</a:t>
            </a:r>
            <a:endParaRPr lang="en-US" altLang="zh-CN" sz="310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621508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https://www.toutiao.com/i6859920854780740100/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585789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消息映射结构体数据</a:t>
            </a:r>
            <a:r>
              <a:rPr lang="en-US" altLang="zh-CN" smtClean="0"/>
              <a:t>+for</a:t>
            </a:r>
            <a:r>
              <a:rPr lang="zh-CN" altLang="en-US" smtClean="0"/>
              <a:t>循环取代</a:t>
            </a:r>
            <a:r>
              <a:rPr lang="en-US" altLang="zh-CN" smtClean="0"/>
              <a:t>switch</a:t>
            </a:r>
            <a:r>
              <a:rPr lang="zh-CN" altLang="en-US" smtClean="0"/>
              <a:t>的消息响应结构，实现模块化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lnSpc>
                <a:spcPct val="120000"/>
              </a:lnSpc>
              <a:buNone/>
            </a:pPr>
            <a:r>
              <a:rPr lang="zh-CN" altLang="en-US" smtClean="0"/>
              <a:t>接下来，组织两个数组</a:t>
            </a:r>
            <a:r>
              <a:rPr lang="en-US" altLang="zh-CN" i="1" smtClean="0"/>
              <a:t>_messageEntries[ ] </a:t>
            </a:r>
            <a:r>
              <a:rPr lang="zh-CN" altLang="en-US" i="1" smtClean="0"/>
              <a:t>和</a:t>
            </a:r>
            <a:r>
              <a:rPr lang="en-US" altLang="zh-CN" i="1" smtClean="0"/>
              <a:t>_commandEntries[ ]</a:t>
            </a:r>
            <a:r>
              <a:rPr lang="zh-CN" altLang="en-US" i="1" smtClean="0"/>
              <a:t>，把程序中欲处理的消</a:t>
            </a:r>
          </a:p>
          <a:p>
            <a:pPr marL="0">
              <a:lnSpc>
                <a:spcPct val="120000"/>
              </a:lnSpc>
              <a:buNone/>
            </a:pPr>
            <a:r>
              <a:rPr lang="zh-CN" altLang="en-US" smtClean="0"/>
              <a:t>息以及消息处理例程的关联性建立</a:t>
            </a:r>
            <a:r>
              <a:rPr lang="zh-CN" altLang="en-US" smtClean="0"/>
              <a:t>起来</a:t>
            </a:r>
            <a:r>
              <a:rPr lang="zh-CN" altLang="en-US" smtClean="0"/>
              <a:t>：</a:t>
            </a:r>
            <a:endParaRPr lang="en-US" altLang="zh-CN" smtClean="0"/>
          </a:p>
          <a:p>
            <a:pPr>
              <a:buNone/>
            </a:pPr>
            <a:r>
              <a:rPr lang="en-US" altLang="zh-CN" sz="2800" smtClean="0">
                <a:solidFill>
                  <a:schemeClr val="accent1"/>
                </a:solidFill>
              </a:rPr>
              <a:t>// </a:t>
            </a:r>
            <a:r>
              <a:rPr lang="zh-CN" altLang="en-US" sz="2800" smtClean="0">
                <a:solidFill>
                  <a:schemeClr val="accent1"/>
                </a:solidFill>
              </a:rPr>
              <a:t>消息与处理例程之对照表格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accent1"/>
                </a:solidFill>
              </a:rPr>
              <a:t>struct MSGMAP_ENTRY _messageEntries[] =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accent1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WM_CREATE, OnCreate,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WM_PAINT, OnPaint,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WM_SIZE, OnSize,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WM_COMMAND, OnCommand,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WM_SETFOCUS, OnSetFocus,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WM_CLOSE, OnClose,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WM_DESTROY, OnDestroy,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accent1"/>
                </a:solidFill>
              </a:rPr>
              <a:t>} </a:t>
            </a:r>
            <a:r>
              <a:rPr lang="en-US" altLang="zh-CN" sz="2800" smtClean="0">
                <a:solidFill>
                  <a:schemeClr val="accent1"/>
                </a:solidFill>
              </a:rPr>
              <a:t>; </a:t>
            </a:r>
            <a:r>
              <a:rPr lang="en-US" altLang="zh-CN" sz="2800" smtClean="0">
                <a:solidFill>
                  <a:schemeClr val="accent1"/>
                </a:solidFill>
              </a:rPr>
              <a:t>       </a:t>
            </a:r>
            <a:r>
              <a:rPr lang="zh-CN" altLang="en-US" sz="2800" smtClean="0"/>
              <a:t>↑                      ↑</a:t>
            </a:r>
            <a:endParaRPr lang="zh-CN" altLang="en-US" sz="2800" smtClean="0"/>
          </a:p>
          <a:p>
            <a:pPr>
              <a:buNone/>
            </a:pPr>
            <a:r>
              <a:rPr lang="zh-CN" altLang="en-US" sz="2800" smtClean="0"/>
              <a:t>        这</a:t>
            </a:r>
            <a:r>
              <a:rPr lang="zh-CN" altLang="en-US" sz="2800" smtClean="0"/>
              <a:t>是</a:t>
            </a:r>
            <a:r>
              <a:rPr lang="zh-CN" altLang="en-US" sz="2800" smtClean="0"/>
              <a:t>消息 </a:t>
            </a:r>
            <a:r>
              <a:rPr lang="zh-CN" altLang="en-US" sz="2800" smtClean="0"/>
              <a:t>     这</a:t>
            </a:r>
            <a:r>
              <a:rPr lang="zh-CN" altLang="en-US" sz="2800" smtClean="0"/>
              <a:t>是消息处理例程</a:t>
            </a:r>
            <a:endParaRPr lang="en-US" altLang="zh-CN" sz="31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// Command-ID</a:t>
            </a:r>
          </a:p>
          <a:p>
            <a:pPr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struct MSGMAP_ENTRY _commandEntries =</a:t>
            </a:r>
          </a:p>
          <a:p>
            <a:pPr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{</a:t>
            </a:r>
          </a:p>
          <a:p>
            <a:pPr lvl="2"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IDM_ABOUT, OnAbout,</a:t>
            </a:r>
          </a:p>
          <a:p>
            <a:pPr lvl="2"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IDM_FILEOPEN, OnFileOpen,</a:t>
            </a:r>
          </a:p>
          <a:p>
            <a:pPr lvl="2"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IDM_SAVEAS, OnSaveAs,</a:t>
            </a:r>
          </a:p>
          <a:p>
            <a:pPr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} ;</a:t>
            </a:r>
          </a:p>
          <a:p>
            <a:pPr>
              <a:buNone/>
            </a:pPr>
            <a:r>
              <a:rPr lang="zh-CN" altLang="en-US" sz="1600" smtClean="0"/>
              <a:t>  这</a:t>
            </a:r>
            <a:r>
              <a:rPr lang="zh-CN" altLang="en-US" sz="1600" smtClean="0"/>
              <a:t>是</a:t>
            </a:r>
            <a:r>
              <a:rPr lang="en-US" altLang="zh-CN" sz="1600" smtClean="0"/>
              <a:t>WM_COMMAND </a:t>
            </a:r>
            <a:r>
              <a:rPr lang="zh-CN" altLang="en-US" sz="1600" smtClean="0"/>
              <a:t>命令</a:t>
            </a:r>
            <a:r>
              <a:rPr lang="zh-CN" altLang="en-US" sz="1600" smtClean="0"/>
              <a:t>项        这</a:t>
            </a:r>
            <a:r>
              <a:rPr lang="zh-CN" altLang="en-US" sz="1600" smtClean="0"/>
              <a:t>是命令处理例程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2071670" y="4786322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3893339" y="4679165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58579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于是窗口函数可以这么</a:t>
            </a:r>
            <a:r>
              <a:rPr lang="zh-CN" altLang="en-US" sz="2000" smtClean="0"/>
              <a:t>设计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//---------------------------------</a:t>
            </a:r>
          </a:p>
          <a:p>
            <a:pPr>
              <a:buNone/>
            </a:pPr>
            <a:r>
              <a:rPr lang="en-US" altLang="zh-CN" sz="2000" smtClean="0"/>
              <a:t>// </a:t>
            </a:r>
            <a:r>
              <a:rPr lang="zh-CN" altLang="en-US" sz="2000" smtClean="0"/>
              <a:t>窗口函数</a:t>
            </a:r>
          </a:p>
          <a:p>
            <a:pPr>
              <a:buNone/>
            </a:pPr>
            <a:r>
              <a:rPr lang="en-US" altLang="zh-CN" sz="2000" smtClean="0"/>
              <a:t>//---------------------------------</a:t>
            </a:r>
          </a:p>
          <a:p>
            <a:pPr>
              <a:buNone/>
            </a:pPr>
            <a:r>
              <a:rPr lang="en-US" altLang="zh-CN" sz="2000" smtClean="0"/>
              <a:t>LRESULT CALLBACK WndProc(HWND hWnd, UINT message,</a:t>
            </a:r>
          </a:p>
          <a:p>
            <a:pPr>
              <a:buNone/>
            </a:pPr>
            <a:r>
              <a:rPr lang="en-US" altLang="zh-CN" sz="2000" smtClean="0"/>
              <a:t>                         WPARAM wParam, LPARAM lParam)</a:t>
            </a:r>
          </a:p>
          <a:p>
            <a:pPr>
              <a:buNone/>
            </a:pPr>
            <a:r>
              <a:rPr lang="en-US" altLang="zh-CN" sz="2000" smtClean="0"/>
              <a:t>{</a:t>
            </a:r>
          </a:p>
          <a:p>
            <a:pPr>
              <a:buNone/>
            </a:pPr>
            <a:r>
              <a:rPr lang="en-US" altLang="zh-CN" sz="2000" smtClean="0"/>
              <a:t>    int i;</a:t>
            </a:r>
          </a:p>
          <a:p>
            <a:pPr>
              <a:buNone/>
            </a:pPr>
            <a:r>
              <a:rPr lang="en-US" altLang="zh-CN" sz="2000" smtClean="0"/>
              <a:t>    for(i=0; i &lt; dim(_messageEntries); i++) { // </a:t>
            </a:r>
            <a:r>
              <a:rPr lang="zh-CN" altLang="en-US" sz="2000" smtClean="0"/>
              <a:t>消息对照表</a:t>
            </a:r>
          </a:p>
          <a:p>
            <a:pPr>
              <a:buNone/>
            </a:pPr>
            <a:r>
              <a:rPr lang="zh-CN" altLang="en-US" sz="2000" smtClean="0"/>
              <a:t>        </a:t>
            </a:r>
            <a:r>
              <a:rPr lang="en-US" altLang="zh-CN" sz="2000" smtClean="0"/>
              <a:t>if (message == _messageEntries[i].nMessage)</a:t>
            </a:r>
          </a:p>
          <a:p>
            <a:pPr>
              <a:buNone/>
            </a:pPr>
            <a:r>
              <a:rPr lang="en-US" altLang="zh-CN" sz="2000" smtClean="0"/>
              <a:t>            return((*_messageEntries[i].pfn)(hWnd, message, wParam, lParam));</a:t>
            </a:r>
          </a:p>
          <a:p>
            <a:pPr>
              <a:buNone/>
            </a:pPr>
            <a:r>
              <a:rPr lang="en-US" altLang="zh-CN" sz="2000" smtClean="0"/>
              <a:t>    }</a:t>
            </a:r>
          </a:p>
          <a:p>
            <a:pPr>
              <a:buNone/>
            </a:pPr>
            <a:r>
              <a:rPr lang="en-US" altLang="zh-CN" sz="2000" smtClean="0"/>
              <a:t>    return(DefWindowProc(hWnd, message, wParam, lParam));</a:t>
            </a:r>
          </a:p>
          <a:p>
            <a:pPr>
              <a:buNone/>
            </a:pPr>
            <a:r>
              <a:rPr lang="en-US" altLang="zh-CN" sz="2000" smtClean="0"/>
              <a:t>}</a:t>
            </a:r>
            <a:endParaRPr lang="en-US" altLang="zh-CN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1198</Words>
  <Application>Microsoft Office PowerPoint</Application>
  <PresentationFormat>全屏显示(4:3)</PresentationFormat>
  <Paragraphs>161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第十三章  MFC库与Windows程序开发概述</vt:lpstr>
      <vt:lpstr>本章主要内容</vt:lpstr>
      <vt:lpstr>Windows程序的基本结构</vt:lpstr>
      <vt:lpstr>WinMain()函数</vt:lpstr>
      <vt:lpstr>窗口过程WndProc()</vt:lpstr>
      <vt:lpstr>消息映射（Message Map）的雏形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MFC库</vt:lpstr>
      <vt:lpstr>应用程序框架</vt:lpstr>
      <vt:lpstr>"文档一视图"结构</vt:lpstr>
      <vt:lpstr>使用Visual C++开发Windows程序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第十三章  MFC库与Windows程序开发概述</dc:title>
  <dc:creator>wwuhnwu01</dc:creator>
  <cp:lastModifiedBy>wwuhnwu01</cp:lastModifiedBy>
  <cp:revision>9</cp:revision>
  <dcterms:created xsi:type="dcterms:W3CDTF">2020-03-31T13:55:59Z</dcterms:created>
  <dcterms:modified xsi:type="dcterms:W3CDTF">2020-11-02T05:00:06Z</dcterms:modified>
</cp:coreProperties>
</file>