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
  </p:notesMasterIdLst>
  <p:handoutMasterIdLst>
    <p:handoutMasterId r:id="rId9"/>
  </p:handoutMasterIdLst>
  <p:sldIdLst>
    <p:sldId id="258" r:id="rId2"/>
    <p:sldId id="259" r:id="rId3"/>
    <p:sldId id="260" r:id="rId4"/>
    <p:sldId id="261" r:id="rId5"/>
    <p:sldId id="262" r:id="rId6"/>
    <p:sldId id="263" r:id="rId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27" autoAdjust="0"/>
  </p:normalViewPr>
  <p:slideViewPr>
    <p:cSldViewPr snapToGrid="0" snapToObjects="1">
      <p:cViewPr varScale="1">
        <p:scale>
          <a:sx n="54" d="100"/>
          <a:sy n="54" d="100"/>
        </p:scale>
        <p:origin x="-9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4" d="100"/>
          <a:sy n="54" d="100"/>
        </p:scale>
        <p:origin x="-185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ABCD166-1FF6-44E3-8D7E-F5B9B03457FE}"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BABBDA-4667-40AD-A20C-EB2E79616E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r>
              <a:rPr lang="zh-CN" altLang="zh-CN"/>
              <a:t>计算机网络讲义</a:t>
            </a: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zh-CN" altLang="zh-CN"/>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pPr>
              <a:defRPr/>
            </a:pPr>
            <a:fld id="{DB1B9BE9-610C-4503-80C1-90143C7FE1B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1455C593-0471-40F8-99E7-670A4B067452}" type="slidenum">
              <a:rPr lang="en-US" altLang="zh-CN" smtClean="0"/>
              <a:pPr>
                <a:buFont typeface="Arial" pitchFamily="34" charset="0"/>
                <a:buNone/>
              </a:pPr>
              <a:t>1</a:t>
            </a:fld>
            <a:endParaRPr lang="en-US" altLang="zh-CN" smtClean="0"/>
          </a:p>
        </p:txBody>
      </p:sp>
      <p:sp>
        <p:nvSpPr>
          <p:cNvPr id="472067" name="Rectangle 2"/>
          <p:cNvSpPr>
            <a:spLocks noRot="1" noChangeArrowheads="1" noTextEdit="1"/>
          </p:cNvSpPr>
          <p:nvPr>
            <p:ph type="sldImg"/>
          </p:nvPr>
        </p:nvSpPr>
        <p:spPr bwMode="auto">
          <a:noFill/>
          <a:ln>
            <a:solidFill>
              <a:srgbClr val="000000"/>
            </a:solidFill>
            <a:miter lim="800000"/>
            <a:headEnd/>
            <a:tailEnd/>
          </a:ln>
        </p:spPr>
      </p:sp>
      <p:sp>
        <p:nvSpPr>
          <p:cNvPr id="472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a:buFont typeface="Arial" pitchFamily="34" charset="0"/>
              <a:buNone/>
            </a:pPr>
            <a:fld id="{1A31C488-8149-4056-B2D3-CA2E303A92C6}" type="slidenum">
              <a:rPr lang="en-US" altLang="zh-CN" smtClean="0"/>
              <a:pPr>
                <a:buFont typeface="Arial" pitchFamily="34" charset="0"/>
                <a:buNone/>
              </a:pPr>
              <a:t>2</a:t>
            </a:fld>
            <a:endParaRPr lang="en-US" altLang="zh-CN" smtClean="0"/>
          </a:p>
        </p:txBody>
      </p:sp>
      <p:sp>
        <p:nvSpPr>
          <p:cNvPr id="476163" name="Rectangle 2"/>
          <p:cNvSpPr>
            <a:spLocks noRot="1" noChangeArrowheads="1" noTextEdit="1"/>
          </p:cNvSpPr>
          <p:nvPr>
            <p:ph type="sldImg"/>
          </p:nvPr>
        </p:nvSpPr>
        <p:spPr bwMode="auto">
          <a:noFill/>
          <a:ln>
            <a:solidFill>
              <a:srgbClr val="000000"/>
            </a:solidFill>
            <a:miter lim="800000"/>
            <a:headEnd/>
            <a:tailEnd/>
          </a:ln>
        </p:spPr>
      </p:sp>
      <p:sp>
        <p:nvSpPr>
          <p:cNvPr id="476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0A7CABA-DF35-4C66-8AC3-2453F10E0C79}"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58C80B-CE8C-4D68-9CE3-B5304883C0C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FF7CC9-A7E4-49BC-B565-7DCCB6E1A1BB}"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5EDCBD-E1BF-4914-8020-C6D8798AE3A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957ABD6-3957-4298-9DF2-75F6E515AE2A}"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E26310-7392-475D-ACEE-D614AC0649F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2C83BF-6010-43CC-B565-4C1B5C10A99D}"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4B8F8D-743B-4CD5-B02F-00249EAB49C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917E491-3A7B-4EB2-9CD2-C5CA8CAE6833}" type="datetimeFigureOut">
              <a:rPr lang="zh-CN" altLang="en-US"/>
              <a:pPr>
                <a:defRPr/>
              </a:pPr>
              <a:t>2020/11/2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99AAA0-EF70-4087-BDBA-26DA08B71F6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F08643-902B-45AF-87DF-2BBA526CCB3F}"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479059-A2D6-4556-8861-A6F26CB4612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C98D5F4-C0BA-440A-82B3-D50F6855F180}" type="datetimeFigureOut">
              <a:rPr lang="zh-CN" altLang="en-US"/>
              <a:pPr>
                <a:defRPr/>
              </a:pPr>
              <a:t>2020/11/2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AEE0D3-1738-497E-9AC9-6BDA065CCDB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1C923C-A4E9-495B-8C66-15C470EB0B6C}" type="datetimeFigureOut">
              <a:rPr lang="zh-CN" altLang="en-US"/>
              <a:pPr>
                <a:defRPr/>
              </a:pPr>
              <a:t>2020/11/2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C7569C-BD77-4DFB-A9BF-0FCAC9673B1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C669926-866E-4ECD-8A10-C332E44C4808}" type="datetimeFigureOut">
              <a:rPr lang="zh-CN" altLang="en-US"/>
              <a:pPr>
                <a:defRPr/>
              </a:pPr>
              <a:t>2020/11/2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A4D62E-6CD1-437B-8EBA-F314629CED0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25FAE45-DA31-4ADD-BBCC-D0A267F3BA0B}"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524899-7D7E-4D26-811E-235ACBA23AC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4A45909-0D39-4CE0-BB81-59240A98C520}" type="datetimeFigureOut">
              <a:rPr lang="zh-CN" altLang="en-US"/>
              <a:pPr>
                <a:defRPr/>
              </a:pPr>
              <a:t>2020/11/2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E7FE20-376C-4C2A-BDD0-4BAEA55B7C1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BE936A7-C05B-4331-A386-9A2A6199E9E1}" type="datetimeFigureOut">
              <a:rPr lang="zh-CN" altLang="en-US"/>
              <a:pPr>
                <a:defRPr/>
              </a:pPr>
              <a:t>2020/11/2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0E3E430-CBE3-453C-9678-5E789DBC56F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spcBef>
                <a:spcPts val="3000"/>
              </a:spcBef>
              <a:spcAft>
                <a:spcPts val="3000"/>
              </a:spcAft>
            </a:pPr>
            <a:r>
              <a:rPr lang="zh-CN" altLang="en-US" smtClean="0">
                <a:latin typeface="方正大标宋简体" pitchFamily="2" charset="-122"/>
                <a:ea typeface="方正大标宋简体" pitchFamily="2" charset="-122"/>
              </a:rPr>
              <a:t>数据库</a:t>
            </a:r>
            <a:r>
              <a:rPr lang="zh-CN" altLang="en-US" smtClean="0">
                <a:latin typeface="方正大标宋简体" pitchFamily="2" charset="-122"/>
                <a:ea typeface="方正大标宋简体" pitchFamily="2" charset="-122"/>
              </a:rPr>
              <a:t>编程</a:t>
            </a:r>
          </a:p>
        </p:txBody>
      </p:sp>
      <p:sp>
        <p:nvSpPr>
          <p:cNvPr id="305155" name="Rectangle 3"/>
          <p:cNvSpPr>
            <a:spLocks noGrp="1" noChangeArrowheads="1"/>
          </p:cNvSpPr>
          <p:nvPr>
            <p:ph idx="1"/>
          </p:nvPr>
        </p:nvSpPr>
        <p:spPr/>
        <p:txBody>
          <a:bodyPr/>
          <a:lstStyle/>
          <a:p>
            <a:r>
              <a:rPr lang="zh-CN" altLang="en-US" sz="2800" smtClean="0">
                <a:ea typeface="方正楷体简体" pitchFamily="2" charset="-122"/>
              </a:rPr>
              <a:t>数据库技术是当今世界范围内最为热门的一大技术。通常情况下，数据库是网络计算的后台支柱。因此，数据库技术无论在现在还是在将来都是一门不可或缺的商业应用技术。运用</a:t>
            </a:r>
            <a:r>
              <a:rPr lang="en-US" altLang="zh-CN" sz="2800" smtClean="0">
                <a:ea typeface="方正楷体简体" pitchFamily="2" charset="-122"/>
              </a:rPr>
              <a:t>Visual C++</a:t>
            </a:r>
            <a:r>
              <a:rPr lang="zh-CN" altLang="en-US" sz="2800" smtClean="0">
                <a:ea typeface="方正楷体简体" pitchFamily="2" charset="-122"/>
              </a:rPr>
              <a:t>中的数据库编程，可以方便地管理数据库中的数据。本章向读者介绍数据库编程技术，内容包括数据库基础、</a:t>
            </a:r>
            <a:r>
              <a:rPr lang="en-US" altLang="zh-CN" sz="2800" smtClean="0">
                <a:ea typeface="方正楷体简体" pitchFamily="2" charset="-122"/>
              </a:rPr>
              <a:t>ODBC</a:t>
            </a:r>
            <a:r>
              <a:rPr lang="zh-CN" altLang="en-US" sz="2800" smtClean="0">
                <a:ea typeface="方正楷体简体" pitchFamily="2" charset="-122"/>
              </a:rPr>
              <a:t>数据库编程、</a:t>
            </a:r>
            <a:r>
              <a:rPr lang="en-US" altLang="zh-CN" sz="2800" smtClean="0">
                <a:ea typeface="方正楷体简体" pitchFamily="2" charset="-122"/>
              </a:rPr>
              <a:t>ADO</a:t>
            </a:r>
            <a:r>
              <a:rPr lang="zh-CN" altLang="en-US" sz="2800" smtClean="0">
                <a:ea typeface="方正楷体简体" pitchFamily="2" charset="-122"/>
              </a:rPr>
              <a:t>数据库编程。</a:t>
            </a:r>
          </a:p>
          <a:p>
            <a:r>
              <a:rPr lang="zh-CN" altLang="en-US" sz="2800" smtClean="0">
                <a:ea typeface="方正楷体简体" pitchFamily="2" charset="-122"/>
              </a:rPr>
              <a:t>通过本章的学习，读者可以熟练地使用数据库编程技术管理数据库中的数据。</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spcBef>
                <a:spcPts val="3000"/>
              </a:spcBef>
              <a:spcAft>
                <a:spcPts val="3000"/>
              </a:spcAft>
            </a:pPr>
            <a:r>
              <a:rPr lang="en-US" altLang="zh-CN" smtClean="0">
                <a:latin typeface="方正大标宋简体" pitchFamily="2" charset="-122"/>
                <a:ea typeface="方正大标宋简体" pitchFamily="2" charset="-122"/>
              </a:rPr>
              <a:t>3</a:t>
            </a:r>
            <a:r>
              <a:rPr lang="zh-CN" altLang="en-US" smtClean="0">
                <a:latin typeface="方正大标宋简体" pitchFamily="2" charset="-122"/>
                <a:ea typeface="方正大标宋简体" pitchFamily="2" charset="-122"/>
              </a:rPr>
              <a:t>．数据库管理系统</a:t>
            </a:r>
          </a:p>
        </p:txBody>
      </p:sp>
      <p:sp>
        <p:nvSpPr>
          <p:cNvPr id="309251" name="Rectangle 3"/>
          <p:cNvSpPr>
            <a:spLocks noGrp="1" noChangeArrowheads="1"/>
          </p:cNvSpPr>
          <p:nvPr>
            <p:ph idx="1"/>
          </p:nvPr>
        </p:nvSpPr>
        <p:spPr/>
        <p:txBody>
          <a:bodyPr/>
          <a:lstStyle/>
          <a:p>
            <a:r>
              <a:rPr lang="zh-CN" altLang="en-US" smtClean="0">
                <a:ea typeface="方正楷体简体" pitchFamily="2" charset="-122"/>
              </a:rPr>
              <a:t>数据库管理系统（</a:t>
            </a:r>
            <a:r>
              <a:rPr lang="en-US" altLang="zh-CN" smtClean="0">
                <a:ea typeface="方正楷体简体" pitchFamily="2" charset="-122"/>
              </a:rPr>
              <a:t>Database Management System</a:t>
            </a:r>
            <a:r>
              <a:rPr lang="zh-CN" altLang="en-US" smtClean="0">
                <a:ea typeface="方正楷体简体" pitchFamily="2" charset="-122"/>
              </a:rPr>
              <a:t>，</a:t>
            </a:r>
            <a:r>
              <a:rPr lang="en-US" altLang="zh-CN" smtClean="0">
                <a:ea typeface="方正楷体简体" pitchFamily="2" charset="-122"/>
              </a:rPr>
              <a:t>DBMS</a:t>
            </a:r>
            <a:r>
              <a:rPr lang="zh-CN" altLang="en-US" smtClean="0">
                <a:ea typeface="方正楷体简体" pitchFamily="2" charset="-122"/>
              </a:rPr>
              <a:t>）是一种管理和操作数据库的软件，主要用于建立、使用和维护数据库。例如，</a:t>
            </a:r>
            <a:r>
              <a:rPr lang="en-US" altLang="zh-CN" smtClean="0">
                <a:ea typeface="方正楷体简体" pitchFamily="2" charset="-122"/>
              </a:rPr>
              <a:t>Oracle</a:t>
            </a:r>
            <a:r>
              <a:rPr lang="zh-CN" altLang="en-US" smtClean="0">
                <a:ea typeface="方正楷体简体" pitchFamily="2" charset="-122"/>
              </a:rPr>
              <a:t>、</a:t>
            </a:r>
            <a:r>
              <a:rPr lang="en-US" altLang="zh-CN" smtClean="0">
                <a:ea typeface="方正楷体简体" pitchFamily="2" charset="-122"/>
              </a:rPr>
              <a:t>Access</a:t>
            </a:r>
            <a:r>
              <a:rPr lang="zh-CN" altLang="en-US" smtClean="0">
                <a:ea typeface="方正楷体简体" pitchFamily="2" charset="-122"/>
              </a:rPr>
              <a:t>、</a:t>
            </a:r>
            <a:r>
              <a:rPr lang="en-US" altLang="zh-CN" smtClean="0">
                <a:ea typeface="方正楷体简体" pitchFamily="2" charset="-122"/>
              </a:rPr>
              <a:t>Sybase</a:t>
            </a:r>
            <a:r>
              <a:rPr lang="zh-CN" altLang="en-US" smtClean="0">
                <a:ea typeface="方正楷体简体" pitchFamily="2" charset="-122"/>
              </a:rPr>
              <a:t>和</a:t>
            </a:r>
            <a:r>
              <a:rPr lang="en-US" altLang="zh-CN" smtClean="0">
                <a:ea typeface="方正楷体简体" pitchFamily="2" charset="-122"/>
              </a:rPr>
              <a:t>SQL Server</a:t>
            </a:r>
            <a:r>
              <a:rPr lang="zh-CN" altLang="en-US" smtClean="0">
                <a:ea typeface="方正楷体简体" pitchFamily="2" charset="-122"/>
              </a:rPr>
              <a:t>等都是</a:t>
            </a:r>
            <a:r>
              <a:rPr lang="en-US" altLang="zh-CN" smtClean="0">
                <a:ea typeface="方正楷体简体" pitchFamily="2" charset="-122"/>
              </a:rPr>
              <a:t>DBMS</a:t>
            </a:r>
            <a:r>
              <a:rPr lang="zh-CN" altLang="en-US" smtClean="0">
                <a:ea typeface="方正楷体简体" pitchFamily="2" charset="-122"/>
              </a:rPr>
              <a:t>。</a:t>
            </a:r>
            <a:r>
              <a:rPr lang="en-US" altLang="zh-CN" smtClean="0">
                <a:ea typeface="方正楷体简体" pitchFamily="2" charset="-122"/>
              </a:rPr>
              <a:t>DBMS</a:t>
            </a:r>
            <a:r>
              <a:rPr lang="zh-CN" altLang="en-US" smtClean="0">
                <a:ea typeface="方正楷体简体" pitchFamily="2" charset="-122"/>
              </a:rPr>
              <a:t>对数据进行统一的管理，以保证数据的安全性和完整性。从计算机软件系统的构成来看，</a:t>
            </a:r>
            <a:r>
              <a:rPr lang="en-US" altLang="zh-CN" smtClean="0">
                <a:ea typeface="方正楷体简体" pitchFamily="2" charset="-122"/>
              </a:rPr>
              <a:t>DBMS</a:t>
            </a:r>
            <a:r>
              <a:rPr lang="zh-CN" altLang="en-US" smtClean="0">
                <a:ea typeface="方正楷体简体" pitchFamily="2" charset="-122"/>
              </a:rPr>
              <a:t>是介于用户和操作系统之间的一组软件，如图下所示。</a:t>
            </a:r>
          </a:p>
        </p:txBody>
      </p:sp>
      <p:pic>
        <p:nvPicPr>
          <p:cNvPr id="309252" name="Picture 4"/>
          <p:cNvPicPr>
            <a:picLocks noChangeAspect="1" noChangeArrowheads="1"/>
          </p:cNvPicPr>
          <p:nvPr/>
        </p:nvPicPr>
        <p:blipFill>
          <a:blip r:embed="rId3"/>
          <a:srcRect/>
          <a:stretch>
            <a:fillRect/>
          </a:stretch>
        </p:blipFill>
        <p:spPr bwMode="auto">
          <a:xfrm>
            <a:off x="2500298" y="3071810"/>
            <a:ext cx="4752975" cy="133191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spcBef>
                <a:spcPts val="3000"/>
              </a:spcBef>
              <a:spcAft>
                <a:spcPts val="3000"/>
              </a:spcAft>
            </a:pPr>
            <a:r>
              <a:rPr lang="en-US" altLang="zh-CN" smtClean="0">
                <a:latin typeface="方正大标宋简体" pitchFamily="2" charset="-122"/>
                <a:ea typeface="方正大标宋简体" pitchFamily="2" charset="-122"/>
              </a:rPr>
              <a:t>4</a:t>
            </a:r>
            <a:r>
              <a:rPr lang="zh-CN" altLang="en-US" smtClean="0">
                <a:latin typeface="方正大标宋简体" pitchFamily="2" charset="-122"/>
                <a:ea typeface="方正大标宋简体" pitchFamily="2" charset="-122"/>
              </a:rPr>
              <a:t>．数据库系统</a:t>
            </a:r>
          </a:p>
        </p:txBody>
      </p:sp>
      <p:sp>
        <p:nvSpPr>
          <p:cNvPr id="310275" name="Rectangle 3"/>
          <p:cNvSpPr>
            <a:spLocks noGrp="1" noChangeArrowheads="1"/>
          </p:cNvSpPr>
          <p:nvPr>
            <p:ph idx="1"/>
          </p:nvPr>
        </p:nvSpPr>
        <p:spPr/>
        <p:txBody>
          <a:bodyPr/>
          <a:lstStyle/>
          <a:p>
            <a:r>
              <a:rPr lang="zh-CN" altLang="en-US" smtClean="0">
                <a:ea typeface="方正楷体简体" pitchFamily="2" charset="-122"/>
              </a:rPr>
              <a:t>数据库系统（</a:t>
            </a:r>
            <a:r>
              <a:rPr lang="en-US" altLang="zh-CN" smtClean="0">
                <a:ea typeface="方正楷体简体" pitchFamily="2" charset="-122"/>
              </a:rPr>
              <a:t>Database System</a:t>
            </a:r>
            <a:r>
              <a:rPr lang="zh-CN" altLang="en-US" smtClean="0">
                <a:ea typeface="方正楷体简体" pitchFamily="2" charset="-122"/>
              </a:rPr>
              <a:t>，</a:t>
            </a:r>
            <a:r>
              <a:rPr lang="en-US" altLang="zh-CN" smtClean="0">
                <a:ea typeface="方正楷体简体" pitchFamily="2" charset="-122"/>
              </a:rPr>
              <a:t>DBS</a:t>
            </a:r>
            <a:r>
              <a:rPr lang="zh-CN" altLang="en-US" smtClean="0">
                <a:ea typeface="方正楷体简体" pitchFamily="2" charset="-122"/>
              </a:rPr>
              <a:t>）是由计算机硬件、操作系统、数据库管理系统以及在它支持下建立起来的数据库、应用程序、用户和维护人员组成的一个整体。目前使用最广泛的数据库系统是关系型数据库。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spcBef>
                <a:spcPts val="3000"/>
              </a:spcBef>
              <a:spcAft>
                <a:spcPts val="3000"/>
              </a:spcAft>
            </a:pPr>
            <a:r>
              <a:rPr lang="en-US" altLang="zh-CN" smtClean="0">
                <a:latin typeface="方正大标宋简体" pitchFamily="2" charset="-122"/>
                <a:ea typeface="方正大标宋简体" pitchFamily="2" charset="-122"/>
              </a:rPr>
              <a:t>12.4  </a:t>
            </a:r>
            <a:r>
              <a:rPr lang="zh-CN" altLang="en-US" smtClean="0">
                <a:latin typeface="方正大标宋简体" pitchFamily="2" charset="-122"/>
                <a:ea typeface="方正大标宋简体" pitchFamily="2" charset="-122"/>
              </a:rPr>
              <a:t>结构化查询语言（</a:t>
            </a:r>
            <a:r>
              <a:rPr lang="en-US" altLang="zh-CN" smtClean="0">
                <a:latin typeface="方正大标宋简体" pitchFamily="2" charset="-122"/>
                <a:ea typeface="方正大标宋简体" pitchFamily="2" charset="-122"/>
              </a:rPr>
              <a:t>SQL</a:t>
            </a:r>
            <a:r>
              <a:rPr lang="zh-CN" altLang="en-US" smtClean="0">
                <a:latin typeface="方正大标宋简体" pitchFamily="2" charset="-122"/>
                <a:ea typeface="方正大标宋简体" pitchFamily="2" charset="-122"/>
              </a:rPr>
              <a:t>）</a:t>
            </a:r>
          </a:p>
        </p:txBody>
      </p:sp>
      <p:sp>
        <p:nvSpPr>
          <p:cNvPr id="311299" name="Rectangle 3"/>
          <p:cNvSpPr>
            <a:spLocks noGrp="1" noChangeArrowheads="1"/>
          </p:cNvSpPr>
          <p:nvPr>
            <p:ph idx="1"/>
          </p:nvPr>
        </p:nvSpPr>
        <p:spPr/>
        <p:txBody>
          <a:bodyPr/>
          <a:lstStyle/>
          <a:p>
            <a:r>
              <a:rPr lang="en-US" altLang="zh-CN" smtClean="0">
                <a:ea typeface="方正楷体简体" pitchFamily="2" charset="-122"/>
              </a:rPr>
              <a:t>SQL</a:t>
            </a:r>
            <a:r>
              <a:rPr lang="zh-CN" altLang="en-US" smtClean="0">
                <a:ea typeface="方正楷体简体" pitchFamily="2" charset="-122"/>
              </a:rPr>
              <a:t>（</a:t>
            </a:r>
            <a:r>
              <a:rPr lang="en-US" altLang="zh-CN" smtClean="0">
                <a:ea typeface="方正楷体简体" pitchFamily="2" charset="-122"/>
              </a:rPr>
              <a:t>Structured Quary Language</a:t>
            </a:r>
            <a:r>
              <a:rPr lang="zh-CN" altLang="en-US" smtClean="0">
                <a:ea typeface="方正楷体简体" pitchFamily="2" charset="-122"/>
              </a:rPr>
              <a:t>），即结构化查询语言。</a:t>
            </a:r>
            <a:r>
              <a:rPr lang="en-US" altLang="zh-CN" smtClean="0">
                <a:ea typeface="方正楷体简体" pitchFamily="2" charset="-122"/>
              </a:rPr>
              <a:t>SQL</a:t>
            </a:r>
            <a:r>
              <a:rPr lang="zh-CN" altLang="en-US" smtClean="0">
                <a:ea typeface="方正楷体简体" pitchFamily="2" charset="-122"/>
              </a:rPr>
              <a:t>语言结构简洁，功能强大，简单易学。因此，</a:t>
            </a:r>
            <a:r>
              <a:rPr lang="en-US" altLang="zh-CN" smtClean="0">
                <a:ea typeface="方正楷体简体" pitchFamily="2" charset="-122"/>
              </a:rPr>
              <a:t>SQL</a:t>
            </a:r>
            <a:r>
              <a:rPr lang="zh-CN" altLang="en-US" smtClean="0">
                <a:ea typeface="方正楷体简体" pitchFamily="2" charset="-122"/>
              </a:rPr>
              <a:t>语言得到了广泛应用。下面对</a:t>
            </a:r>
            <a:r>
              <a:rPr lang="en-US" altLang="zh-CN" smtClean="0">
                <a:ea typeface="方正楷体简体" pitchFamily="2" charset="-122"/>
              </a:rPr>
              <a:t>SQL</a:t>
            </a:r>
            <a:r>
              <a:rPr lang="zh-CN" altLang="en-US" smtClean="0">
                <a:ea typeface="方正楷体简体" pitchFamily="2" charset="-122"/>
              </a:rPr>
              <a:t>语言进行详细介绍。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spcBef>
                <a:spcPts val="3000"/>
              </a:spcBef>
              <a:spcAft>
                <a:spcPts val="3000"/>
              </a:spcAft>
            </a:pPr>
            <a:r>
              <a:rPr lang="en-US" altLang="zh-CN" smtClean="0">
                <a:latin typeface="方正大标宋简体" pitchFamily="2" charset="-122"/>
                <a:ea typeface="方正大标宋简体" pitchFamily="2" charset="-122"/>
              </a:rPr>
              <a:t>12.4.1  SQL</a:t>
            </a:r>
            <a:r>
              <a:rPr lang="zh-CN" altLang="en-US" smtClean="0">
                <a:latin typeface="方正大标宋简体" pitchFamily="2" charset="-122"/>
                <a:ea typeface="方正大标宋简体" pitchFamily="2" charset="-122"/>
              </a:rPr>
              <a:t>语言的分类</a:t>
            </a:r>
          </a:p>
        </p:txBody>
      </p:sp>
      <p:sp>
        <p:nvSpPr>
          <p:cNvPr id="312323" name="Rectangle 3"/>
          <p:cNvSpPr>
            <a:spLocks noGrp="1" noChangeArrowheads="1"/>
          </p:cNvSpPr>
          <p:nvPr>
            <p:ph idx="1"/>
          </p:nvPr>
        </p:nvSpPr>
        <p:spPr/>
        <p:txBody>
          <a:bodyPr/>
          <a:lstStyle/>
          <a:p>
            <a:pPr>
              <a:lnSpc>
                <a:spcPct val="90000"/>
              </a:lnSpc>
            </a:pPr>
            <a:r>
              <a:rPr lang="zh-CN" altLang="en-US" sz="2000" smtClean="0">
                <a:ea typeface="方正楷体简体" pitchFamily="2" charset="-122"/>
              </a:rPr>
              <a:t>根据</a:t>
            </a:r>
            <a:r>
              <a:rPr lang="en-US" altLang="zh-CN" sz="2000" smtClean="0">
                <a:ea typeface="方正楷体简体" pitchFamily="2" charset="-122"/>
              </a:rPr>
              <a:t>SQL</a:t>
            </a:r>
            <a:r>
              <a:rPr lang="zh-CN" altLang="en-US" sz="2000" smtClean="0">
                <a:ea typeface="方正楷体简体" pitchFamily="2" charset="-122"/>
              </a:rPr>
              <a:t>语言的执行功能，可以将其分为</a:t>
            </a:r>
            <a:r>
              <a:rPr lang="en-US" altLang="zh-CN" sz="2000" smtClean="0">
                <a:ea typeface="方正楷体简体" pitchFamily="2" charset="-122"/>
              </a:rPr>
              <a:t>4</a:t>
            </a:r>
            <a:r>
              <a:rPr lang="zh-CN" altLang="en-US" sz="2000" smtClean="0">
                <a:ea typeface="方正楷体简体" pitchFamily="2" charset="-122"/>
              </a:rPr>
              <a:t>类。</a:t>
            </a:r>
          </a:p>
          <a:p>
            <a:pPr>
              <a:lnSpc>
                <a:spcPct val="90000"/>
              </a:lnSpc>
            </a:pPr>
            <a:r>
              <a:rPr lang="en-US" altLang="zh-CN" sz="2000" smtClean="0">
                <a:latin typeface="方正大标宋简体" pitchFamily="2" charset="-122"/>
                <a:ea typeface="方正大标宋简体" pitchFamily="2" charset="-122"/>
              </a:rPr>
              <a:t>1</a:t>
            </a:r>
            <a:r>
              <a:rPr lang="zh-CN" altLang="en-US" sz="2000" smtClean="0">
                <a:latin typeface="方正大标宋简体" pitchFamily="2" charset="-122"/>
                <a:ea typeface="方正大标宋简体" pitchFamily="2" charset="-122"/>
              </a:rPr>
              <a:t>．数据定义语言</a:t>
            </a:r>
          </a:p>
          <a:p>
            <a:pPr>
              <a:lnSpc>
                <a:spcPct val="90000"/>
              </a:lnSpc>
            </a:pPr>
            <a:r>
              <a:rPr lang="zh-CN" altLang="en-US" sz="2000" smtClean="0">
                <a:ea typeface="方正楷体简体" pitchFamily="2" charset="-122"/>
              </a:rPr>
              <a:t>数据定义语言（</a:t>
            </a:r>
            <a:r>
              <a:rPr lang="en-US" altLang="zh-CN" sz="2000" smtClean="0">
                <a:ea typeface="方正楷体简体" pitchFamily="2" charset="-122"/>
              </a:rPr>
              <a:t>Data Definition Language</a:t>
            </a:r>
            <a:r>
              <a:rPr lang="zh-CN" altLang="en-US" sz="2000" smtClean="0">
                <a:ea typeface="方正楷体简体" pitchFamily="2" charset="-122"/>
              </a:rPr>
              <a:t>，</a:t>
            </a:r>
            <a:r>
              <a:rPr lang="en-US" altLang="zh-CN" sz="2000" smtClean="0">
                <a:ea typeface="方正楷体简体" pitchFamily="2" charset="-122"/>
              </a:rPr>
              <a:t>DDL</a:t>
            </a:r>
            <a:r>
              <a:rPr lang="zh-CN" altLang="en-US" sz="2000" smtClean="0">
                <a:ea typeface="方正楷体简体" pitchFamily="2" charset="-122"/>
              </a:rPr>
              <a:t>）完成数据的定义。</a:t>
            </a:r>
            <a:r>
              <a:rPr lang="en-US" altLang="zh-CN" sz="2000" smtClean="0">
                <a:ea typeface="方正楷体简体" pitchFamily="2" charset="-122"/>
              </a:rPr>
              <a:t>DDL</a:t>
            </a:r>
            <a:r>
              <a:rPr lang="zh-CN" altLang="en-US" sz="2000" smtClean="0">
                <a:ea typeface="方正楷体简体" pitchFamily="2" charset="-122"/>
              </a:rPr>
              <a:t>主要用于创建、修改和删除表、视图和索引。</a:t>
            </a:r>
          </a:p>
          <a:p>
            <a:pPr>
              <a:lnSpc>
                <a:spcPct val="90000"/>
              </a:lnSpc>
            </a:pPr>
            <a:r>
              <a:rPr lang="en-US" altLang="zh-CN" sz="2000" smtClean="0">
                <a:latin typeface="宋体" pitchFamily="2" charset="-122"/>
              </a:rPr>
              <a:t>2</a:t>
            </a:r>
            <a:r>
              <a:rPr lang="zh-CN" altLang="en-US" sz="2000" smtClean="0">
                <a:latin typeface="宋体" pitchFamily="2" charset="-122"/>
              </a:rPr>
              <a:t>．查询语言</a:t>
            </a:r>
          </a:p>
          <a:p>
            <a:pPr>
              <a:lnSpc>
                <a:spcPct val="90000"/>
              </a:lnSpc>
            </a:pPr>
            <a:r>
              <a:rPr lang="zh-CN" altLang="en-US" sz="2000" smtClean="0"/>
              <a:t>查询语言（</a:t>
            </a:r>
            <a:r>
              <a:rPr lang="en-US" altLang="zh-CN" sz="2000" smtClean="0"/>
              <a:t>Quary Language</a:t>
            </a:r>
            <a:r>
              <a:rPr lang="zh-CN" altLang="en-US" sz="2000" smtClean="0"/>
              <a:t>，</a:t>
            </a:r>
            <a:r>
              <a:rPr lang="en-US" altLang="zh-CN" sz="2000" smtClean="0"/>
              <a:t>QL</a:t>
            </a:r>
            <a:r>
              <a:rPr lang="zh-CN" altLang="en-US" sz="2000" smtClean="0"/>
              <a:t>）完成数据的查询功能。</a:t>
            </a:r>
            <a:r>
              <a:rPr lang="en-US" altLang="zh-CN" sz="2000" smtClean="0"/>
              <a:t>QL</a:t>
            </a:r>
            <a:r>
              <a:rPr lang="zh-CN" altLang="en-US" sz="2000" smtClean="0"/>
              <a:t>主要用于单表查询、连接查询、嵌套查询以及集合查询等不同的查询操作。</a:t>
            </a:r>
            <a:endParaRPr lang="zh-CN" altLang="en-US" sz="2000" b="1" smtClean="0"/>
          </a:p>
          <a:p>
            <a:pPr>
              <a:lnSpc>
                <a:spcPct val="90000"/>
              </a:lnSpc>
            </a:pPr>
            <a:r>
              <a:rPr lang="en-US" altLang="zh-CN" sz="2000" smtClean="0">
                <a:latin typeface="宋体" pitchFamily="2" charset="-122"/>
              </a:rPr>
              <a:t>3</a:t>
            </a:r>
            <a:r>
              <a:rPr lang="zh-CN" altLang="en-US" sz="2000" smtClean="0">
                <a:latin typeface="宋体" pitchFamily="2" charset="-122"/>
              </a:rPr>
              <a:t>．数据操纵语言</a:t>
            </a:r>
          </a:p>
          <a:p>
            <a:pPr>
              <a:lnSpc>
                <a:spcPct val="90000"/>
              </a:lnSpc>
            </a:pPr>
            <a:r>
              <a:rPr lang="zh-CN" altLang="en-US" sz="2000" smtClean="0"/>
              <a:t>数据操纵语言（</a:t>
            </a:r>
            <a:r>
              <a:rPr lang="en-US" altLang="zh-CN" sz="2000" smtClean="0"/>
              <a:t>Data Manipulation Language</a:t>
            </a:r>
            <a:r>
              <a:rPr lang="zh-CN" altLang="en-US" sz="2000" smtClean="0"/>
              <a:t>，</a:t>
            </a:r>
            <a:r>
              <a:rPr lang="en-US" altLang="zh-CN" sz="2000" smtClean="0"/>
              <a:t>DML</a:t>
            </a:r>
            <a:r>
              <a:rPr lang="zh-CN" altLang="en-US" sz="2000" smtClean="0"/>
              <a:t>）完成数据库中添加、修改、删除存储在数据库中的数据对象。</a:t>
            </a:r>
            <a:endParaRPr lang="zh-CN" altLang="en-US" sz="2000" b="1" smtClean="0"/>
          </a:p>
          <a:p>
            <a:pPr>
              <a:lnSpc>
                <a:spcPct val="90000"/>
              </a:lnSpc>
            </a:pPr>
            <a:r>
              <a:rPr lang="en-US" altLang="zh-CN" sz="2000" smtClean="0">
                <a:latin typeface="宋体" pitchFamily="2" charset="-122"/>
              </a:rPr>
              <a:t>4</a:t>
            </a:r>
            <a:r>
              <a:rPr lang="zh-CN" altLang="en-US" sz="2000" smtClean="0">
                <a:latin typeface="宋体" pitchFamily="2" charset="-122"/>
              </a:rPr>
              <a:t>．数据控制语言</a:t>
            </a:r>
          </a:p>
          <a:p>
            <a:pPr>
              <a:lnSpc>
                <a:spcPct val="90000"/>
              </a:lnSpc>
            </a:pPr>
            <a:r>
              <a:rPr lang="zh-CN" altLang="en-US" sz="2000" smtClean="0"/>
              <a:t>数据控制语言（</a:t>
            </a:r>
            <a:r>
              <a:rPr lang="en-US" altLang="zh-CN" sz="2000" smtClean="0"/>
              <a:t>Data Control Language</a:t>
            </a:r>
            <a:r>
              <a:rPr lang="zh-CN" altLang="en-US" sz="2000" smtClean="0"/>
              <a:t>，</a:t>
            </a:r>
            <a:r>
              <a:rPr lang="en-US" altLang="zh-CN" sz="2000" smtClean="0"/>
              <a:t>DCL</a:t>
            </a:r>
            <a:r>
              <a:rPr lang="zh-CN" altLang="en-US" sz="2000" smtClean="0"/>
              <a:t>）用于控制访问数据库的用户，还可以控制用户对数据库的访问类型。另外，</a:t>
            </a:r>
            <a:r>
              <a:rPr lang="en-US" altLang="zh-CN" sz="2000" smtClean="0"/>
              <a:t>DCL</a:t>
            </a:r>
            <a:r>
              <a:rPr lang="zh-CN" altLang="en-US" sz="2000" smtClean="0"/>
              <a:t>还可以用于对数据库的监控。</a:t>
            </a:r>
            <a:endParaRPr lang="zh-CN" altLang="en-US" sz="2000" smtClean="0">
              <a:ea typeface="方正楷体简体" pitchFamily="2" charset="-122"/>
            </a:endParaRPr>
          </a:p>
          <a:p>
            <a:pPr>
              <a:lnSpc>
                <a:spcPct val="90000"/>
              </a:lnSpc>
            </a:pPr>
            <a:endParaRPr lang="en-US" altLang="zh-CN" sz="2000" smtClean="0">
              <a:ea typeface="方正楷体简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spcBef>
                <a:spcPts val="3000"/>
              </a:spcBef>
              <a:spcAft>
                <a:spcPts val="3000"/>
              </a:spcAft>
            </a:pPr>
            <a:r>
              <a:rPr lang="en-US" altLang="zh-CN" smtClean="0">
                <a:latin typeface="方正大标宋简体" pitchFamily="2" charset="-122"/>
                <a:ea typeface="方正大标宋简体" pitchFamily="2" charset="-122"/>
              </a:rPr>
              <a:t>12.4.2  SQL</a:t>
            </a:r>
            <a:r>
              <a:rPr lang="zh-CN" altLang="en-US" smtClean="0">
                <a:latin typeface="方正大标宋简体" pitchFamily="2" charset="-122"/>
                <a:ea typeface="方正大标宋简体" pitchFamily="2" charset="-122"/>
              </a:rPr>
              <a:t>语言的数据类型</a:t>
            </a:r>
          </a:p>
        </p:txBody>
      </p:sp>
      <p:sp>
        <p:nvSpPr>
          <p:cNvPr id="313347" name="Rectangle 3"/>
          <p:cNvSpPr>
            <a:spLocks noGrp="1" noChangeArrowheads="1"/>
          </p:cNvSpPr>
          <p:nvPr>
            <p:ph idx="1"/>
          </p:nvPr>
        </p:nvSpPr>
        <p:spPr/>
        <p:txBody>
          <a:bodyPr/>
          <a:lstStyle/>
          <a:p>
            <a:r>
              <a:rPr lang="zh-CN" altLang="en-US" smtClean="0">
                <a:ea typeface="方正楷体简体" pitchFamily="2" charset="-122"/>
              </a:rPr>
              <a:t>数据库的基本组成单位是表，而表又是由数据组成的。表中每个字段的数据都需要说明它的数据类型。</a:t>
            </a:r>
            <a:r>
              <a:rPr lang="en-US" altLang="zh-CN" smtClean="0">
                <a:ea typeface="方正楷体简体" pitchFamily="2" charset="-122"/>
              </a:rPr>
              <a:t>SQL</a:t>
            </a:r>
            <a:r>
              <a:rPr lang="zh-CN" altLang="en-US" smtClean="0">
                <a:ea typeface="方正楷体简体" pitchFamily="2" charset="-122"/>
              </a:rPr>
              <a:t>语言中常用的数据类型如下表所示。</a:t>
            </a:r>
          </a:p>
        </p:txBody>
      </p:sp>
      <p:pic>
        <p:nvPicPr>
          <p:cNvPr id="313348" name="Picture 4"/>
          <p:cNvPicPr>
            <a:picLocks noChangeAspect="1" noChangeArrowheads="1"/>
          </p:cNvPicPr>
          <p:nvPr/>
        </p:nvPicPr>
        <p:blipFill>
          <a:blip r:embed="rId2"/>
          <a:srcRect/>
          <a:stretch>
            <a:fillRect/>
          </a:stretch>
        </p:blipFill>
        <p:spPr bwMode="auto">
          <a:xfrm>
            <a:off x="971550" y="2565400"/>
            <a:ext cx="7488238" cy="3622675"/>
          </a:xfrm>
          <a:prstGeom prst="rect">
            <a:avLst/>
          </a:prstGeom>
          <a:noFill/>
          <a:ln w="9525" algn="ctr">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1332</TotalTime>
  <Pages>0</Pages>
  <Words>483</Words>
  <Characters>0</Characters>
  <Application>Microsoft PowerPoint</Application>
  <DocSecurity>0</DocSecurity>
  <PresentationFormat>全屏显示(4:3)</PresentationFormat>
  <Lines>0</Lines>
  <Paragraphs>23</Paragraphs>
  <Slides>6</Slides>
  <Notes>2</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数据库编程</vt:lpstr>
      <vt:lpstr>3．数据库管理系统</vt:lpstr>
      <vt:lpstr>4．数据库系统</vt:lpstr>
      <vt:lpstr>12.4  结构化查询语言（SQL）</vt:lpstr>
      <vt:lpstr>12.4.1  SQL语言的分类</vt:lpstr>
      <vt:lpstr>12.4.2  SQL语言的数据类型</vt:lpstr>
    </vt:vector>
  </TitlesOfParts>
  <Company>Shanghai JiaoTong UNIV.</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subject>程序设计</dc:subject>
  <dc:creator>翁惠玉</dc:creator>
  <dc:description>演示用</dc:description>
  <cp:lastModifiedBy>wwuhnwu01</cp:lastModifiedBy>
  <cp:revision>475</cp:revision>
  <dcterms:created xsi:type="dcterms:W3CDTF">2002-03-09T00:08:02Z</dcterms:created>
  <dcterms:modified xsi:type="dcterms:W3CDTF">2020-11-02T03:24:33Z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2052-8.1.0.3442</vt:lpwstr>
  </property>
</Properties>
</file>