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388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slides/slide221.xml" ContentType="application/vnd.openxmlformats-officedocument.presentationml.slide+xml"/>
  <Override PartName="/ppt/slides/slide319.xml" ContentType="application/vnd.openxmlformats-officedocument.presentationml.slide+xml"/>
  <Override PartName="/ppt/slides/slide366.xml" ContentType="application/vnd.openxmlformats-officedocument.presentationml.slide+xml"/>
  <Override PartName="/ppt/slides/slide158.xml" ContentType="application/vnd.openxmlformats-officedocument.presentationml.slide+xml"/>
  <Override PartName="/ppt/slides/slide344.xml" ContentType="application/vnd.openxmlformats-officedocument.presentationml.slide+xml"/>
  <Override PartName="/ppt/slides/slide391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333.xml" ContentType="application/vnd.openxmlformats-officedocument.presentationml.slide+xml"/>
  <Override PartName="/ppt/slides/slide380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259.xml" ContentType="application/vnd.openxmlformats-officedocument.presentationml.slide+xml"/>
  <Override PartName="/ppt/slides/slide32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s/slide300.xml" ContentType="application/vnd.openxmlformats-officedocument.presentationml.slide+xml"/>
  <Override PartName="/ppt/slides/slide311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theme/theme2.xml" ContentType="application/vnd.openxmlformats-officedocument.them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s/slide262.xml" ContentType="application/vnd.openxmlformats-officedocument.presentationml.slide+xml"/>
  <Override PartName="/ppt/slides/slide273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slides/slide349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slides/slide327.xml" ContentType="application/vnd.openxmlformats-officedocument.presentationml.slide+xml"/>
  <Override PartName="/ppt/slides/slide338.xml" ContentType="application/vnd.openxmlformats-officedocument.presentationml.slide+xml"/>
  <Override PartName="/ppt/slides/slide374.xml" ContentType="application/vnd.openxmlformats-officedocument.presentationml.slide+xml"/>
  <Override PartName="/ppt/slides/slide385.xml" ContentType="application/vnd.openxmlformats-officedocument.presentationml.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316.xml" ContentType="application/vnd.openxmlformats-officedocument.presentationml.slide+xml"/>
  <Override PartName="/ppt/slides/slide363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305.xml" ContentType="application/vnd.openxmlformats-officedocument.presentationml.slide+xml"/>
  <Override PartName="/ppt/slides/slide352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78.xml" ContentType="application/vnd.openxmlformats-officedocument.presentationml.slide+xml"/>
  <Override PartName="/ppt/slides/slide289.xml" ContentType="application/vnd.openxmlformats-officedocument.presentationml.slide+xml"/>
  <Override PartName="/ppt/slides/slide330.xml" ContentType="application/vnd.openxmlformats-officedocument.presentationml.slide+xml"/>
  <Override PartName="/ppt/slides/slide341.xml" ContentType="application/vnd.openxmlformats-officedocument.presentationml.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67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slides/slide281.xml" ContentType="application/vnd.openxmlformats-officedocument.presentationml.slide+xml"/>
  <Override PartName="/ppt/slides/slide292.xml" ContentType="application/vnd.openxmlformats-officedocument.presentationml.slide+xml"/>
  <Override PartName="/ppt/slides/slide379.xml" ContentType="application/vnd.openxmlformats-officedocument.presentationml.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slides/slide357.xml" ContentType="application/vnd.openxmlformats-officedocument.presentationml.slide+xml"/>
  <Override PartName="/ppt/slides/slide368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346.xml" ContentType="application/vnd.openxmlformats-officedocument.presentationml.slide+xml"/>
  <Override PartName="/ppt/slides/slide393.xml" ContentType="application/vnd.openxmlformats-officedocument.presentationml.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335.xml" ContentType="application/vnd.openxmlformats-officedocument.presentationml.slide+xml"/>
  <Override PartName="/ppt/slides/slide382.xml" ContentType="application/vnd.openxmlformats-officedocument.presentationml.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slides/slide324.xml" ContentType="application/vnd.openxmlformats-officedocument.presentationml.slide+xml"/>
  <Override PartName="/ppt/slides/slide371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297.xml" ContentType="application/vnd.openxmlformats-officedocument.presentationml.slide+xml"/>
  <Override PartName="/ppt/slides/slide302.xml" ContentType="application/vnd.openxmlformats-officedocument.presentationml.slide+xml"/>
  <Override PartName="/ppt/slides/slide313.xml" ContentType="application/vnd.openxmlformats-officedocument.presentationml.slide+xml"/>
  <Override PartName="/ppt/slides/slide360.xml" ContentType="application/vnd.openxmlformats-officedocument.presentationml.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s/slide264.xml" ContentType="application/vnd.openxmlformats-officedocument.presentationml.slide+xml"/>
  <Override PartName="/ppt/slides/slide275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s/slide242.xml" ContentType="application/vnd.openxmlformats-officedocument.presentationml.slide+xml"/>
  <Override PartName="/ppt/slides/slide329.xml" ContentType="application/vnd.openxmlformats-officedocument.presentationml.slide+xml"/>
  <Override PartName="/ppt/slides/slide376.xml" ContentType="application/vnd.openxmlformats-officedocument.presentationml.slide+xml"/>
  <Override PartName="/ppt/slides/slide38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231.xml" ContentType="application/vnd.openxmlformats-officedocument.presentationml.slide+xml"/>
  <Override PartName="/ppt/slides/slide318.xml" ContentType="application/vnd.openxmlformats-officedocument.presentationml.slide+xml"/>
  <Override PartName="/ppt/slides/slide365.xml" ContentType="application/vnd.openxmlformats-officedocument.presentationml.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slides/slide307.xml" ContentType="application/vnd.openxmlformats-officedocument.presentationml.slide+xml"/>
  <Override PartName="/ppt/slides/slide354.xml" ContentType="application/vnd.openxmlformats-officedocument.presentationml.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332.xml" ContentType="application/vnd.openxmlformats-officedocument.presentationml.slide+xml"/>
  <Override PartName="/ppt/slides/slide343.xml" ContentType="application/vnd.openxmlformats-officedocument.presentationml.slide+xml"/>
  <Override PartName="/ppt/slides/slide390.xml" ContentType="application/vnd.openxmlformats-officedocument.presentationml.slide+xml"/>
  <Override PartName="/ppt/slides/slide87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69.xml" ContentType="application/vnd.openxmlformats-officedocument.presentationml.slide+xml"/>
  <Override PartName="/ppt/slides/slide32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slides/slide31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slides/slide283.xml" ContentType="application/vnd.openxmlformats-officedocument.presentationml.slide+xml"/>
  <Override PartName="/ppt/slides/slide294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slides/slide348.xml" ContentType="application/vnd.openxmlformats-officedocument.presentationml.slide+xml"/>
  <Override PartName="/ppt/slides/slide359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slides/slide337.xml" ContentType="application/vnd.openxmlformats-officedocument.presentationml.slide+xml"/>
  <Override PartName="/ppt/slides/slide384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326.xml" ContentType="application/vnd.openxmlformats-officedocument.presentationml.slide+xml"/>
  <Override PartName="/ppt/slides/slide373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299.xml" ContentType="application/vnd.openxmlformats-officedocument.presentationml.slide+xml"/>
  <Override PartName="/ppt/slides/slide304.xml" ContentType="application/vnd.openxmlformats-officedocument.presentationml.slide+xml"/>
  <Override PartName="/ppt/slides/slide315.xml" ContentType="application/vnd.openxmlformats-officedocument.presentationml.slide+xml"/>
  <Override PartName="/ppt/slides/slide351.xml" ContentType="application/vnd.openxmlformats-officedocument.presentationml.slide+xml"/>
  <Override PartName="/ppt/slides/slide362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slides/slide34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s/slide378.xml" ContentType="application/vnd.openxmlformats-officedocument.presentationml.slide+xml"/>
  <Override PartName="/ppt/slides/slide389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slides/slide367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309.xml" ContentType="application/vnd.openxmlformats-officedocument.presentationml.slide+xml"/>
  <Override PartName="/ppt/slides/slide356.xml" ContentType="application/vnd.openxmlformats-officedocument.presentationml.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345.xml" ContentType="application/vnd.openxmlformats-officedocument.presentationml.slide+xml"/>
  <Override PartName="/ppt/slides/slide392.xml" ContentType="application/vnd.openxmlformats-officedocument.presentationml.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323.xml" ContentType="application/vnd.openxmlformats-officedocument.presentationml.slide+xml"/>
  <Override PartName="/ppt/slides/slide334.xml" ContentType="application/vnd.openxmlformats-officedocument.presentationml.slide+xml"/>
  <Override PartName="/ppt/slides/slide370.xml" ContentType="application/vnd.openxmlformats-officedocument.presentationml.slide+xml"/>
  <Override PartName="/ppt/slides/slide381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slides/slide31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s/slide296.xml" ContentType="application/vnd.openxmlformats-officedocument.presentationml.slide+xml"/>
  <Override PartName="/ppt/slides/slide30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slides/slide339.xml" ContentType="application/vnd.openxmlformats-officedocument.presentationml.slide+xml"/>
  <Override PartName="/ppt/slides/slide386.xml" ContentType="application/vnd.openxmlformats-officedocument.presentationml.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s/slide328.xml" ContentType="application/vnd.openxmlformats-officedocument.presentationml.slide+xml"/>
  <Override PartName="/ppt/slides/slide375.xml" ContentType="application/vnd.openxmlformats-officedocument.presentationml.slide+xml"/>
  <Override PartName="/ppt/slides/slide167.xml" ContentType="application/vnd.openxmlformats-officedocument.presentationml.slide+xml"/>
  <Override PartName="/ppt/slides/slide306.xml" ContentType="application/vnd.openxmlformats-officedocument.presentationml.slide+xml"/>
  <Override PartName="/ppt/slides/slide317.xml" ContentType="application/vnd.openxmlformats-officedocument.presentationml.slide+xml"/>
  <Override PartName="/ppt/slides/slide353.xml" ContentType="application/vnd.openxmlformats-officedocument.presentationml.slide+xml"/>
  <Override PartName="/ppt/slides/slide364.xml" ContentType="application/vnd.openxmlformats-officedocument.presentationml.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34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slides/slide33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slides/slide32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slides/slide369.xml" ContentType="application/vnd.openxmlformats-officedocument.presentationml.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slides/slide358.xml" ContentType="application/vnd.openxmlformats-officedocument.presentationml.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347.xml" ContentType="application/vnd.openxmlformats-officedocument.presentationml.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s/slide325.xml" ContentType="application/vnd.openxmlformats-officedocument.presentationml.slide+xml"/>
  <Override PartName="/ppt/slides/slide336.xml" ContentType="application/vnd.openxmlformats-officedocument.presentationml.slide+xml"/>
  <Override PartName="/ppt/slides/slide372.xml" ContentType="application/vnd.openxmlformats-officedocument.presentationml.slide+xml"/>
  <Override PartName="/ppt/slides/slide383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314.xml" ContentType="application/vnd.openxmlformats-officedocument.presentationml.slide+xml"/>
  <Override PartName="/ppt/slides/slide361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slides/slide303.xml" ContentType="application/vnd.openxmlformats-officedocument.presentationml.slide+xml"/>
  <Override PartName="/ppt/slides/slide350.xml" ContentType="application/vnd.openxmlformats-officedocument.presentationml.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377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69.xml" ContentType="application/vnd.openxmlformats-officedocument.presentationml.slide+xml"/>
  <Override PartName="/ppt/slides/slide308.xml" ContentType="application/vnd.openxmlformats-officedocument.presentationml.slide+xml"/>
  <Override PartName="/ppt/slides/slide355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5"/>
  </p:notesMasterIdLst>
  <p:sldIdLst>
    <p:sldId id="561" r:id="rId2"/>
    <p:sldId id="811" r:id="rId3"/>
    <p:sldId id="812" r:id="rId4"/>
    <p:sldId id="813" r:id="rId5"/>
    <p:sldId id="814" r:id="rId6"/>
    <p:sldId id="815" r:id="rId7"/>
    <p:sldId id="816" r:id="rId8"/>
    <p:sldId id="817" r:id="rId9"/>
    <p:sldId id="818" r:id="rId10"/>
    <p:sldId id="819" r:id="rId11"/>
    <p:sldId id="820" r:id="rId12"/>
    <p:sldId id="821" r:id="rId13"/>
    <p:sldId id="822" r:id="rId14"/>
    <p:sldId id="823" r:id="rId15"/>
    <p:sldId id="824" r:id="rId16"/>
    <p:sldId id="825" r:id="rId17"/>
    <p:sldId id="826" r:id="rId18"/>
    <p:sldId id="827" r:id="rId19"/>
    <p:sldId id="828" r:id="rId20"/>
    <p:sldId id="829" r:id="rId21"/>
    <p:sldId id="830" r:id="rId22"/>
    <p:sldId id="831" r:id="rId23"/>
    <p:sldId id="832" r:id="rId24"/>
    <p:sldId id="833" r:id="rId25"/>
    <p:sldId id="834" r:id="rId26"/>
    <p:sldId id="835" r:id="rId27"/>
    <p:sldId id="836" r:id="rId28"/>
    <p:sldId id="837" r:id="rId29"/>
    <p:sldId id="874" r:id="rId30"/>
    <p:sldId id="875" r:id="rId31"/>
    <p:sldId id="838" r:id="rId32"/>
    <p:sldId id="839" r:id="rId33"/>
    <p:sldId id="840" r:id="rId34"/>
    <p:sldId id="841" r:id="rId35"/>
    <p:sldId id="842" r:id="rId36"/>
    <p:sldId id="843" r:id="rId37"/>
    <p:sldId id="844" r:id="rId38"/>
    <p:sldId id="845" r:id="rId39"/>
    <p:sldId id="846" r:id="rId40"/>
    <p:sldId id="847" r:id="rId41"/>
    <p:sldId id="848" r:id="rId42"/>
    <p:sldId id="849" r:id="rId43"/>
    <p:sldId id="850" r:id="rId44"/>
    <p:sldId id="851" r:id="rId45"/>
    <p:sldId id="852" r:id="rId46"/>
    <p:sldId id="853" r:id="rId47"/>
    <p:sldId id="854" r:id="rId48"/>
    <p:sldId id="855" r:id="rId49"/>
    <p:sldId id="856" r:id="rId50"/>
    <p:sldId id="857" r:id="rId51"/>
    <p:sldId id="858" r:id="rId52"/>
    <p:sldId id="859" r:id="rId53"/>
    <p:sldId id="860" r:id="rId54"/>
    <p:sldId id="861" r:id="rId55"/>
    <p:sldId id="862" r:id="rId56"/>
    <p:sldId id="863" r:id="rId57"/>
    <p:sldId id="864" r:id="rId58"/>
    <p:sldId id="865" r:id="rId59"/>
    <p:sldId id="866" r:id="rId60"/>
    <p:sldId id="867" r:id="rId61"/>
    <p:sldId id="868" r:id="rId62"/>
    <p:sldId id="869" r:id="rId63"/>
    <p:sldId id="870" r:id="rId64"/>
    <p:sldId id="871" r:id="rId65"/>
    <p:sldId id="872" r:id="rId66"/>
    <p:sldId id="873" r:id="rId67"/>
    <p:sldId id="876" r:id="rId68"/>
    <p:sldId id="258" r:id="rId69"/>
    <p:sldId id="259" r:id="rId70"/>
    <p:sldId id="260" r:id="rId71"/>
    <p:sldId id="261" r:id="rId72"/>
    <p:sldId id="262" r:id="rId73"/>
    <p:sldId id="263" r:id="rId74"/>
    <p:sldId id="264" r:id="rId75"/>
    <p:sldId id="560" r:id="rId76"/>
    <p:sldId id="265" r:id="rId77"/>
    <p:sldId id="266" r:id="rId78"/>
    <p:sldId id="267" r:id="rId79"/>
    <p:sldId id="268" r:id="rId80"/>
    <p:sldId id="269" r:id="rId81"/>
    <p:sldId id="270" r:id="rId82"/>
    <p:sldId id="877" r:id="rId83"/>
    <p:sldId id="878" r:id="rId84"/>
    <p:sldId id="879" r:id="rId85"/>
    <p:sldId id="880" r:id="rId86"/>
    <p:sldId id="799" r:id="rId87"/>
    <p:sldId id="800" r:id="rId88"/>
    <p:sldId id="271" r:id="rId89"/>
    <p:sldId id="272" r:id="rId90"/>
    <p:sldId id="273" r:id="rId91"/>
    <p:sldId id="274" r:id="rId92"/>
    <p:sldId id="275" r:id="rId93"/>
    <p:sldId id="276" r:id="rId94"/>
    <p:sldId id="277" r:id="rId95"/>
    <p:sldId id="278" r:id="rId96"/>
    <p:sldId id="279" r:id="rId97"/>
    <p:sldId id="280" r:id="rId98"/>
    <p:sldId id="281" r:id="rId99"/>
    <p:sldId id="282" r:id="rId100"/>
    <p:sldId id="283" r:id="rId101"/>
    <p:sldId id="284" r:id="rId102"/>
    <p:sldId id="285" r:id="rId103"/>
    <p:sldId id="286" r:id="rId104"/>
    <p:sldId id="287" r:id="rId105"/>
    <p:sldId id="288" r:id="rId106"/>
    <p:sldId id="289" r:id="rId107"/>
    <p:sldId id="290" r:id="rId108"/>
    <p:sldId id="291" r:id="rId109"/>
    <p:sldId id="292" r:id="rId110"/>
    <p:sldId id="293" r:id="rId111"/>
    <p:sldId id="294" r:id="rId112"/>
    <p:sldId id="295" r:id="rId113"/>
    <p:sldId id="296" r:id="rId114"/>
    <p:sldId id="297" r:id="rId115"/>
    <p:sldId id="298" r:id="rId116"/>
    <p:sldId id="299" r:id="rId117"/>
    <p:sldId id="300" r:id="rId118"/>
    <p:sldId id="301" r:id="rId119"/>
    <p:sldId id="302" r:id="rId120"/>
    <p:sldId id="303" r:id="rId121"/>
    <p:sldId id="304" r:id="rId122"/>
    <p:sldId id="305" r:id="rId123"/>
    <p:sldId id="306" r:id="rId124"/>
    <p:sldId id="801" r:id="rId125"/>
    <p:sldId id="307" r:id="rId126"/>
    <p:sldId id="308" r:id="rId127"/>
    <p:sldId id="309" r:id="rId128"/>
    <p:sldId id="310" r:id="rId129"/>
    <p:sldId id="311" r:id="rId130"/>
    <p:sldId id="312" r:id="rId131"/>
    <p:sldId id="313" r:id="rId132"/>
    <p:sldId id="314" r:id="rId133"/>
    <p:sldId id="315" r:id="rId134"/>
    <p:sldId id="316" r:id="rId135"/>
    <p:sldId id="317" r:id="rId136"/>
    <p:sldId id="318" r:id="rId137"/>
    <p:sldId id="319" r:id="rId138"/>
    <p:sldId id="320" r:id="rId139"/>
    <p:sldId id="321" r:id="rId140"/>
    <p:sldId id="322" r:id="rId141"/>
    <p:sldId id="323" r:id="rId142"/>
    <p:sldId id="324" r:id="rId143"/>
    <p:sldId id="325" r:id="rId144"/>
    <p:sldId id="326" r:id="rId145"/>
    <p:sldId id="327" r:id="rId146"/>
    <p:sldId id="328" r:id="rId147"/>
    <p:sldId id="329" r:id="rId148"/>
    <p:sldId id="330" r:id="rId149"/>
    <p:sldId id="331" r:id="rId150"/>
    <p:sldId id="332" r:id="rId151"/>
    <p:sldId id="333" r:id="rId152"/>
    <p:sldId id="334" r:id="rId153"/>
    <p:sldId id="335" r:id="rId154"/>
    <p:sldId id="336" r:id="rId155"/>
    <p:sldId id="337" r:id="rId156"/>
    <p:sldId id="338" r:id="rId157"/>
    <p:sldId id="339" r:id="rId158"/>
    <p:sldId id="340" r:id="rId159"/>
    <p:sldId id="341" r:id="rId160"/>
    <p:sldId id="342" r:id="rId161"/>
    <p:sldId id="343" r:id="rId162"/>
    <p:sldId id="344" r:id="rId163"/>
    <p:sldId id="345" r:id="rId164"/>
    <p:sldId id="346" r:id="rId165"/>
    <p:sldId id="347" r:id="rId166"/>
    <p:sldId id="348" r:id="rId167"/>
    <p:sldId id="349" r:id="rId168"/>
    <p:sldId id="350" r:id="rId169"/>
    <p:sldId id="351" r:id="rId170"/>
    <p:sldId id="352" r:id="rId171"/>
    <p:sldId id="353" r:id="rId172"/>
    <p:sldId id="354" r:id="rId173"/>
    <p:sldId id="355" r:id="rId174"/>
    <p:sldId id="356" r:id="rId175"/>
    <p:sldId id="357" r:id="rId176"/>
    <p:sldId id="358" r:id="rId177"/>
    <p:sldId id="359" r:id="rId178"/>
    <p:sldId id="360" r:id="rId179"/>
    <p:sldId id="361" r:id="rId180"/>
    <p:sldId id="362" r:id="rId181"/>
    <p:sldId id="363" r:id="rId182"/>
    <p:sldId id="364" r:id="rId183"/>
    <p:sldId id="365" r:id="rId184"/>
    <p:sldId id="366" r:id="rId185"/>
    <p:sldId id="367" r:id="rId186"/>
    <p:sldId id="368" r:id="rId187"/>
    <p:sldId id="369" r:id="rId188"/>
    <p:sldId id="370" r:id="rId189"/>
    <p:sldId id="371" r:id="rId190"/>
    <p:sldId id="372" r:id="rId191"/>
    <p:sldId id="373" r:id="rId192"/>
    <p:sldId id="374" r:id="rId193"/>
    <p:sldId id="375" r:id="rId194"/>
    <p:sldId id="808" r:id="rId195"/>
    <p:sldId id="802" r:id="rId196"/>
    <p:sldId id="803" r:id="rId197"/>
    <p:sldId id="804" r:id="rId198"/>
    <p:sldId id="805" r:id="rId199"/>
    <p:sldId id="806" r:id="rId200"/>
    <p:sldId id="807" r:id="rId201"/>
    <p:sldId id="376" r:id="rId202"/>
    <p:sldId id="377" r:id="rId203"/>
    <p:sldId id="378" r:id="rId204"/>
    <p:sldId id="379" r:id="rId205"/>
    <p:sldId id="380" r:id="rId206"/>
    <p:sldId id="381" r:id="rId207"/>
    <p:sldId id="382" r:id="rId208"/>
    <p:sldId id="383" r:id="rId209"/>
    <p:sldId id="384" r:id="rId210"/>
    <p:sldId id="385" r:id="rId211"/>
    <p:sldId id="386" r:id="rId212"/>
    <p:sldId id="387" r:id="rId213"/>
    <p:sldId id="388" r:id="rId214"/>
    <p:sldId id="389" r:id="rId215"/>
    <p:sldId id="390" r:id="rId216"/>
    <p:sldId id="391" r:id="rId217"/>
    <p:sldId id="392" r:id="rId218"/>
    <p:sldId id="393" r:id="rId219"/>
    <p:sldId id="394" r:id="rId220"/>
    <p:sldId id="395" r:id="rId221"/>
    <p:sldId id="396" r:id="rId222"/>
    <p:sldId id="397" r:id="rId223"/>
    <p:sldId id="398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798" r:id="rId245"/>
    <p:sldId id="419" r:id="rId246"/>
    <p:sldId id="420" r:id="rId247"/>
    <p:sldId id="421" r:id="rId248"/>
    <p:sldId id="422" r:id="rId249"/>
    <p:sldId id="423" r:id="rId250"/>
    <p:sldId id="424" r:id="rId251"/>
    <p:sldId id="425" r:id="rId252"/>
    <p:sldId id="426" r:id="rId253"/>
    <p:sldId id="427" r:id="rId254"/>
    <p:sldId id="428" r:id="rId255"/>
    <p:sldId id="429" r:id="rId256"/>
    <p:sldId id="430" r:id="rId257"/>
    <p:sldId id="431" r:id="rId258"/>
    <p:sldId id="432" r:id="rId259"/>
    <p:sldId id="433" r:id="rId260"/>
    <p:sldId id="434" r:id="rId261"/>
    <p:sldId id="435" r:id="rId262"/>
    <p:sldId id="436" r:id="rId263"/>
    <p:sldId id="781" r:id="rId264"/>
    <p:sldId id="437" r:id="rId265"/>
    <p:sldId id="438" r:id="rId266"/>
    <p:sldId id="782" r:id="rId267"/>
    <p:sldId id="783" r:id="rId268"/>
    <p:sldId id="439" r:id="rId269"/>
    <p:sldId id="440" r:id="rId270"/>
    <p:sldId id="441" r:id="rId271"/>
    <p:sldId id="442" r:id="rId272"/>
    <p:sldId id="443" r:id="rId273"/>
    <p:sldId id="444" r:id="rId274"/>
    <p:sldId id="445" r:id="rId275"/>
    <p:sldId id="446" r:id="rId276"/>
    <p:sldId id="447" r:id="rId277"/>
    <p:sldId id="448" r:id="rId278"/>
    <p:sldId id="449" r:id="rId279"/>
    <p:sldId id="450" r:id="rId280"/>
    <p:sldId id="451" r:id="rId281"/>
    <p:sldId id="809" r:id="rId282"/>
    <p:sldId id="452" r:id="rId283"/>
    <p:sldId id="453" r:id="rId284"/>
    <p:sldId id="454" r:id="rId285"/>
    <p:sldId id="455" r:id="rId286"/>
    <p:sldId id="456" r:id="rId287"/>
    <p:sldId id="457" r:id="rId288"/>
    <p:sldId id="458" r:id="rId289"/>
    <p:sldId id="459" r:id="rId290"/>
    <p:sldId id="460" r:id="rId291"/>
    <p:sldId id="461" r:id="rId292"/>
    <p:sldId id="462" r:id="rId293"/>
    <p:sldId id="463" r:id="rId294"/>
    <p:sldId id="464" r:id="rId295"/>
    <p:sldId id="465" r:id="rId296"/>
    <p:sldId id="466" r:id="rId297"/>
    <p:sldId id="467" r:id="rId298"/>
    <p:sldId id="468" r:id="rId299"/>
    <p:sldId id="469" r:id="rId300"/>
    <p:sldId id="470" r:id="rId301"/>
    <p:sldId id="471" r:id="rId302"/>
    <p:sldId id="472" r:id="rId303"/>
    <p:sldId id="473" r:id="rId304"/>
    <p:sldId id="474" r:id="rId305"/>
    <p:sldId id="475" r:id="rId306"/>
    <p:sldId id="476" r:id="rId307"/>
    <p:sldId id="477" r:id="rId308"/>
    <p:sldId id="478" r:id="rId309"/>
    <p:sldId id="479" r:id="rId310"/>
    <p:sldId id="480" r:id="rId311"/>
    <p:sldId id="481" r:id="rId312"/>
    <p:sldId id="482" r:id="rId313"/>
    <p:sldId id="483" r:id="rId314"/>
    <p:sldId id="484" r:id="rId315"/>
    <p:sldId id="485" r:id="rId316"/>
    <p:sldId id="486" r:id="rId317"/>
    <p:sldId id="487" r:id="rId318"/>
    <p:sldId id="488" r:id="rId319"/>
    <p:sldId id="489" r:id="rId320"/>
    <p:sldId id="490" r:id="rId321"/>
    <p:sldId id="491" r:id="rId322"/>
    <p:sldId id="492" r:id="rId323"/>
    <p:sldId id="493" r:id="rId324"/>
    <p:sldId id="494" r:id="rId325"/>
    <p:sldId id="495" r:id="rId326"/>
    <p:sldId id="496" r:id="rId327"/>
    <p:sldId id="497" r:id="rId328"/>
    <p:sldId id="498" r:id="rId329"/>
    <p:sldId id="499" r:id="rId330"/>
    <p:sldId id="500" r:id="rId331"/>
    <p:sldId id="501" r:id="rId332"/>
    <p:sldId id="502" r:id="rId333"/>
    <p:sldId id="503" r:id="rId334"/>
    <p:sldId id="504" r:id="rId335"/>
    <p:sldId id="505" r:id="rId336"/>
    <p:sldId id="506" r:id="rId337"/>
    <p:sldId id="507" r:id="rId338"/>
    <p:sldId id="508" r:id="rId339"/>
    <p:sldId id="509" r:id="rId340"/>
    <p:sldId id="510" r:id="rId341"/>
    <p:sldId id="511" r:id="rId342"/>
    <p:sldId id="512" r:id="rId343"/>
    <p:sldId id="513" r:id="rId344"/>
    <p:sldId id="514" r:id="rId345"/>
    <p:sldId id="515" r:id="rId346"/>
    <p:sldId id="516" r:id="rId347"/>
    <p:sldId id="517" r:id="rId348"/>
    <p:sldId id="518" r:id="rId349"/>
    <p:sldId id="519" r:id="rId350"/>
    <p:sldId id="520" r:id="rId351"/>
    <p:sldId id="521" r:id="rId352"/>
    <p:sldId id="522" r:id="rId353"/>
    <p:sldId id="523" r:id="rId354"/>
    <p:sldId id="524" r:id="rId355"/>
    <p:sldId id="525" r:id="rId356"/>
    <p:sldId id="526" r:id="rId357"/>
    <p:sldId id="527" r:id="rId358"/>
    <p:sldId id="528" r:id="rId359"/>
    <p:sldId id="529" r:id="rId360"/>
    <p:sldId id="530" r:id="rId361"/>
    <p:sldId id="531" r:id="rId362"/>
    <p:sldId id="532" r:id="rId363"/>
    <p:sldId id="533" r:id="rId364"/>
    <p:sldId id="534" r:id="rId365"/>
    <p:sldId id="535" r:id="rId366"/>
    <p:sldId id="536" r:id="rId367"/>
    <p:sldId id="537" r:id="rId368"/>
    <p:sldId id="538" r:id="rId369"/>
    <p:sldId id="539" r:id="rId370"/>
    <p:sldId id="540" r:id="rId371"/>
    <p:sldId id="541" r:id="rId372"/>
    <p:sldId id="542" r:id="rId373"/>
    <p:sldId id="543" r:id="rId374"/>
    <p:sldId id="544" r:id="rId375"/>
    <p:sldId id="797" r:id="rId376"/>
    <p:sldId id="545" r:id="rId377"/>
    <p:sldId id="546" r:id="rId378"/>
    <p:sldId id="547" r:id="rId379"/>
    <p:sldId id="548" r:id="rId380"/>
    <p:sldId id="549" r:id="rId381"/>
    <p:sldId id="550" r:id="rId382"/>
    <p:sldId id="551" r:id="rId383"/>
    <p:sldId id="552" r:id="rId384"/>
    <p:sldId id="553" r:id="rId385"/>
    <p:sldId id="554" r:id="rId386"/>
    <p:sldId id="555" r:id="rId387"/>
    <p:sldId id="556" r:id="rId388"/>
    <p:sldId id="557" r:id="rId389"/>
    <p:sldId id="558" r:id="rId390"/>
    <p:sldId id="559" r:id="rId391"/>
    <p:sldId id="789" r:id="rId392"/>
    <p:sldId id="780" r:id="rId393"/>
    <p:sldId id="795" r:id="rId39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0000CC"/>
    <a:srgbClr val="FFFFFF"/>
    <a:srgbClr val="FF3300"/>
    <a:srgbClr val="FF6699"/>
    <a:srgbClr val="CC3300"/>
    <a:srgbClr val="FFCCCC"/>
    <a:srgbClr val="FF99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247" autoAdjust="0"/>
    <p:restoredTop sz="92805" autoAdjust="0"/>
  </p:normalViewPr>
  <p:slideViewPr>
    <p:cSldViewPr>
      <p:cViewPr>
        <p:scale>
          <a:sx n="50" d="100"/>
          <a:sy n="50" d="100"/>
        </p:scale>
        <p:origin x="-677" y="-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18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398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viewProps" Target="view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4.xml"/><Relationship Id="rId2" Type="http://schemas.openxmlformats.org/officeDocument/2006/relationships/slide" Target="slides/slide83.xml"/><Relationship Id="rId1" Type="http://schemas.openxmlformats.org/officeDocument/2006/relationships/slide" Target="slides/slide82.xml"/><Relationship Id="rId4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37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7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7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7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37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37F8BA-413E-4447-A4D1-5106AEF9E3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0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1031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2000" y="6102350"/>
            <a:ext cx="684213" cy="755650"/>
          </a:xfrm>
          <a:prstGeom prst="rect">
            <a:avLst/>
          </a:prstGeom>
          <a:noFill/>
        </p:spPr>
      </p:pic>
      <p:sp>
        <p:nvSpPr>
          <p:cNvPr id="4105" name="Rectangle 1033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129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18275"/>
            <a:ext cx="242887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2016</a:t>
            </a:r>
            <a:endParaRPr lang="en-US" altLang="zh-CN" sz="1000" b="1" dirty="0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6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 descr="129">
            <a:hlinkClick r:id="rId7" action="ppaction://hlinksldjump"/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8383588" y="6096000"/>
            <a:ext cx="684212" cy="755650"/>
          </a:xfrm>
          <a:prstGeom prst="rect">
            <a:avLst/>
          </a:prstGeom>
          <a:noFill/>
        </p:spPr>
      </p:pic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0" y="647700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t">
              <a:lnSpc>
                <a:spcPct val="140000"/>
              </a:lnSpc>
              <a:buClr>
                <a:schemeClr val="bg1"/>
              </a:buClr>
            </a:pPr>
            <a:r>
              <a:rPr lang="zh-CN" altLang="en-US" sz="1000" b="1" dirty="0">
                <a:solidFill>
                  <a:schemeClr val="bg2"/>
                </a:solidFill>
                <a:latin typeface="宋体" pitchFamily="2" charset="-122"/>
              </a:rPr>
              <a:t>华南理工大学计算机学院 周霭如 </a:t>
            </a:r>
            <a:r>
              <a:rPr lang="en-US" altLang="zh-CN" sz="1000" b="1" dirty="0" smtClean="0">
                <a:solidFill>
                  <a:schemeClr val="bg2"/>
                </a:solidFill>
                <a:latin typeface="宋体" pitchFamily="2" charset="-122"/>
              </a:rPr>
              <a:t>2016</a:t>
            </a:r>
            <a:endParaRPr lang="en-US" altLang="zh-CN" sz="1000" b="1" dirty="0">
              <a:solidFill>
                <a:schemeClr val="bg2"/>
              </a:solidFill>
              <a:latin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7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1000">
          <a:solidFill>
            <a:srgbClr val="ECE6C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95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C++&#31243;&#24207;&#35774;&#35745;&#22522;&#30784;&#35838;&#20214;2&#29256;(&#20363;&#39064;&#32534;&#21495;)/c++&#65288;5&#65289;/5-&#31867;&#19982;&#23545;&#35937;(5.2).ppt" TargetMode="External"/><Relationship Id="rId13" Type="http://schemas.openxmlformats.org/officeDocument/2006/relationships/hyperlink" Target="../C++&#31243;&#24207;&#35774;&#35745;&#22522;&#30784;&#35838;&#20214;2&#29256;(&#20363;&#39064;&#32534;&#21495;)/c++&#65288;5&#65289;/5-&#31867;&#19982;&#23545;&#35937;(&#23567;&#32467;).ppt" TargetMode="External"/><Relationship Id="rId18" Type="http://schemas.openxmlformats.org/officeDocument/2006/relationships/slide" Target="slide124.xml"/><Relationship Id="rId3" Type="http://schemas.openxmlformats.org/officeDocument/2006/relationships/slideLayout" Target="../slideLayouts/slideLayout1.xml"/><Relationship Id="rId21" Type="http://schemas.openxmlformats.org/officeDocument/2006/relationships/oleObject" Target="../embeddings/oleObject6.bin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.png"/><Relationship Id="rId2" Type="http://schemas.openxmlformats.org/officeDocument/2006/relationships/vmlDrawing" Target="../drawings/vmlDrawing1.vml"/><Relationship Id="rId16" Type="http://schemas.openxmlformats.org/officeDocument/2006/relationships/hyperlink" Target="0-&#39044;&#22791;&#30693;&#35782;.ppt" TargetMode="External"/><Relationship Id="rId20" Type="http://schemas.openxmlformats.org/officeDocument/2006/relationships/slide" Target="slide392.xml"/><Relationship Id="rId1" Type="http://schemas.openxmlformats.org/officeDocument/2006/relationships/themeOverride" Target="../theme/themeOverride1.xml"/><Relationship Id="rId6" Type="http://schemas.openxmlformats.org/officeDocument/2006/relationships/slide" Target="slide2.xml"/><Relationship Id="rId11" Type="http://schemas.openxmlformats.org/officeDocument/2006/relationships/hyperlink" Target="../C++&#31243;&#24207;&#35774;&#35745;&#22522;&#30784;&#35838;&#20214;2&#29256;(&#20363;&#39064;&#32534;&#21495;)/c++&#65288;5&#65289;/5-&#31867;&#19982;&#23545;&#35937;(5.3).ppt" TargetMode="External"/><Relationship Id="rId5" Type="http://schemas.openxmlformats.org/officeDocument/2006/relationships/slide" Target="slide68.xml"/><Relationship Id="rId15" Type="http://schemas.openxmlformats.org/officeDocument/2006/relationships/oleObject" Target="../embeddings/oleObject4.bin"/><Relationship Id="rId10" Type="http://schemas.openxmlformats.org/officeDocument/2006/relationships/oleObject" Target="../embeddings/oleObject2.bin"/><Relationship Id="rId19" Type="http://schemas.openxmlformats.org/officeDocument/2006/relationships/oleObject" Target="../embeddings/oleObject5.bin"/><Relationship Id="rId4" Type="http://schemas.openxmlformats.org/officeDocument/2006/relationships/image" Target="../media/image3.jpeg"/><Relationship Id="rId9" Type="http://schemas.openxmlformats.org/officeDocument/2006/relationships/slide" Target="slide31.xml"/><Relationship Id="rId14" Type="http://schemas.openxmlformats.org/officeDocument/2006/relationships/slide" Target="slide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418" name="Picture 2" descr="face2"/>
          <p:cNvPicPr>
            <a:picLocks noChangeAspect="1" noChangeArrowheads="1"/>
          </p:cNvPicPr>
          <p:nvPr/>
        </p:nvPicPr>
        <p:blipFill>
          <a:blip r:embed="rId4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28423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1828800" y="533400"/>
            <a:ext cx="5561013" cy="838200"/>
          </a:xfrm>
          <a:prstGeom prst="rect">
            <a:avLst/>
          </a:prstGeom>
          <a:noFill/>
          <a:ln/>
        </p:spPr>
        <p:txBody>
          <a:bodyPr/>
          <a:lstStyle/>
          <a:p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lang="zh-CN" altLang="en-US" sz="4000" b="1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章 </a:t>
            </a:r>
            <a:r>
              <a:rPr lang="zh-CN" altLang="en-US" sz="4000" b="1" dirty="0" smtClean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集合与结构 </a:t>
            </a:r>
            <a:endParaRPr lang="zh-CN" altLang="en-US" sz="4000" b="1" dirty="0">
              <a:solidFill>
                <a:srgbClr val="CC3300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828437" name="Group 21"/>
          <p:cNvGrpSpPr>
            <a:grpSpLocks/>
          </p:cNvGrpSpPr>
          <p:nvPr/>
        </p:nvGrpSpPr>
        <p:grpSpPr bwMode="auto">
          <a:xfrm>
            <a:off x="1219200" y="2214554"/>
            <a:ext cx="6705600" cy="468313"/>
            <a:chOff x="768" y="1577"/>
            <a:chExt cx="4224" cy="295"/>
          </a:xfrm>
        </p:grpSpPr>
        <p:sp>
          <p:nvSpPr>
            <p:cNvPr id="828424" name="Rectangle 8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8" y="1577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5.1 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6" action="ppaction://hlinksldjump"/>
                </a:rPr>
                <a:t>位运算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1" name="Object 15"/>
            <p:cNvGraphicFramePr>
              <a:graphicFrameLocks noChangeAspect="1"/>
            </p:cNvGraphicFramePr>
            <p:nvPr/>
          </p:nvGraphicFramePr>
          <p:xfrm>
            <a:off x="1536" y="1610"/>
            <a:ext cx="227" cy="229"/>
          </p:xfrm>
          <a:graphic>
            <a:graphicData uri="http://schemas.openxmlformats.org/presentationml/2006/ole">
              <p:oleObj spid="_x0000_s828431" name="BMP 图象" r:id="rId7" imgW="1276190" imgH="1286055" progId="PBrush">
                <p:embed/>
              </p:oleObj>
            </a:graphicData>
          </a:graphic>
        </p:graphicFrame>
      </p:grpSp>
      <p:grpSp>
        <p:nvGrpSpPr>
          <p:cNvPr id="828438" name="Group 22"/>
          <p:cNvGrpSpPr>
            <a:grpSpLocks/>
          </p:cNvGrpSpPr>
          <p:nvPr/>
        </p:nvGrpSpPr>
        <p:grpSpPr bwMode="auto">
          <a:xfrm>
            <a:off x="1219200" y="2741291"/>
            <a:ext cx="6705600" cy="468312"/>
            <a:chOff x="768" y="1914"/>
            <a:chExt cx="4224" cy="295"/>
          </a:xfrm>
        </p:grpSpPr>
        <p:sp>
          <p:nvSpPr>
            <p:cNvPr id="828425" name="Rectangle 9">
              <a:hlinkClick r:id="rId8" action="ppaction://hlinkpres?slideindex=1&amp;slidetitle=5.2  类与对象 "/>
            </p:cNvPr>
            <p:cNvSpPr>
              <a:spLocks noChangeArrowheads="1"/>
            </p:cNvSpPr>
            <p:nvPr/>
          </p:nvSpPr>
          <p:spPr bwMode="auto">
            <a:xfrm>
              <a:off x="768" y="191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>
                <a:lnSpc>
                  <a:spcPct val="140000"/>
                </a:lnSpc>
              </a:pP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5.2 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9" action="ppaction://hlinksldjump"/>
                </a:rPr>
                <a:t>集合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2" name="Object 16"/>
            <p:cNvGraphicFramePr>
              <a:graphicFrameLocks noChangeAspect="1"/>
            </p:cNvGraphicFramePr>
            <p:nvPr/>
          </p:nvGraphicFramePr>
          <p:xfrm>
            <a:off x="1536" y="1947"/>
            <a:ext cx="227" cy="229"/>
          </p:xfrm>
          <a:graphic>
            <a:graphicData uri="http://schemas.openxmlformats.org/presentationml/2006/ole">
              <p:oleObj spid="_x0000_s828432" name="BMP 图象" r:id="rId10" imgW="1276190" imgH="1286055" progId="PBrush">
                <p:embed/>
              </p:oleObj>
            </a:graphicData>
          </a:graphic>
        </p:graphicFrame>
      </p:grpSp>
      <p:grpSp>
        <p:nvGrpSpPr>
          <p:cNvPr id="828439" name="Group 23"/>
          <p:cNvGrpSpPr>
            <a:grpSpLocks/>
          </p:cNvGrpSpPr>
          <p:nvPr/>
        </p:nvGrpSpPr>
        <p:grpSpPr bwMode="auto">
          <a:xfrm>
            <a:off x="1219200" y="3268027"/>
            <a:ext cx="6705600" cy="468313"/>
            <a:chOff x="768" y="2251"/>
            <a:chExt cx="4224" cy="295"/>
          </a:xfrm>
        </p:grpSpPr>
        <p:sp>
          <p:nvSpPr>
            <p:cNvPr id="828426" name="Rectangle 10">
              <a:hlinkClick r:id="rId11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2251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5.3 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5" action="ppaction://hlinksldjump"/>
                </a:rPr>
                <a:t>结构 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3" name="Object 17"/>
            <p:cNvGraphicFramePr>
              <a:graphicFrameLocks noChangeAspect="1"/>
            </p:cNvGraphicFramePr>
            <p:nvPr/>
          </p:nvGraphicFramePr>
          <p:xfrm>
            <a:off x="1536" y="2284"/>
            <a:ext cx="227" cy="229"/>
          </p:xfrm>
          <a:graphic>
            <a:graphicData uri="http://schemas.openxmlformats.org/presentationml/2006/ole">
              <p:oleObj spid="_x0000_s828433" name="BMP 图象" r:id="rId12" imgW="1276190" imgH="1286055" progId="PBrush">
                <p:embed/>
              </p:oleObj>
            </a:graphicData>
          </a:graphic>
        </p:graphicFrame>
      </p:grpSp>
      <p:grpSp>
        <p:nvGrpSpPr>
          <p:cNvPr id="828442" name="Group 26"/>
          <p:cNvGrpSpPr>
            <a:grpSpLocks/>
          </p:cNvGrpSpPr>
          <p:nvPr/>
        </p:nvGrpSpPr>
        <p:grpSpPr bwMode="auto">
          <a:xfrm>
            <a:off x="1219200" y="3794764"/>
            <a:ext cx="6705600" cy="468312"/>
            <a:chOff x="768" y="3264"/>
            <a:chExt cx="4224" cy="295"/>
          </a:xfrm>
        </p:grpSpPr>
        <p:sp>
          <p:nvSpPr>
            <p:cNvPr id="828429" name="Rectangle 13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5.4 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4" action="ppaction://hlinksldjump"/>
                </a:rPr>
                <a:t>结构数组 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828436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828436" name="BMP 图象" r:id="rId15" imgW="1276190" imgH="1286055" progId="PBrush">
                <p:embed/>
              </p:oleObj>
            </a:graphicData>
          </a:graphic>
        </p:graphicFrame>
      </p:grpSp>
      <p:pic>
        <p:nvPicPr>
          <p:cNvPr id="828445" name="Picture 29" descr="129">
            <a:hlinkClick r:id="rId16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951788" y="5735638"/>
            <a:ext cx="1116012" cy="1116012"/>
          </a:xfrm>
          <a:prstGeom prst="rect">
            <a:avLst/>
          </a:prstGeom>
          <a:noFill/>
        </p:spPr>
      </p:pic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1214414" y="4321500"/>
            <a:ext cx="6705600" cy="468312"/>
            <a:chOff x="768" y="3264"/>
            <a:chExt cx="4224" cy="295"/>
          </a:xfrm>
        </p:grpSpPr>
        <p:sp>
          <p:nvSpPr>
            <p:cNvPr id="18" name="Rectangle 13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en-US" altLang="zh-CN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5.5  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18" action="ppaction://hlinksldjump"/>
                </a:rPr>
                <a:t>链表 </a:t>
              </a:r>
              <a:endParaRPr lang="zh-CN" altLang="en-US" sz="2000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828437" name="BMP 图象" r:id="rId19" imgW="1276190" imgH="1286055" progId="PBrush">
                <p:embed/>
              </p:oleObj>
            </a:graphicData>
          </a:graphic>
        </p:graphicFrame>
      </p:grpSp>
      <p:grpSp>
        <p:nvGrpSpPr>
          <p:cNvPr id="20" name="Group 26"/>
          <p:cNvGrpSpPr>
            <a:grpSpLocks/>
          </p:cNvGrpSpPr>
          <p:nvPr/>
        </p:nvGrpSpPr>
        <p:grpSpPr bwMode="auto">
          <a:xfrm>
            <a:off x="1223986" y="4848234"/>
            <a:ext cx="6705600" cy="468312"/>
            <a:chOff x="768" y="3264"/>
            <a:chExt cx="4224" cy="295"/>
          </a:xfrm>
        </p:grpSpPr>
        <p:sp>
          <p:nvSpPr>
            <p:cNvPr id="21" name="Rectangle 13">
              <a:hlinkClick r:id="rId13" action="ppaction://hlinkpres?slideindex=1&amp;slidetitle=PowerPoint 演示文稿"/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4224" cy="295"/>
            </a:xfrm>
            <a:prstGeom prst="rect">
              <a:avLst/>
            </a:prstGeom>
            <a:solidFill>
              <a:srgbClr val="CC33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algn="l"/>
              <a:r>
                <a:rPr lang="en-US" altLang="zh-CN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		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  <a:hlinkClick r:id="rId20" action="ppaction://hlinksldjump"/>
                </a:rPr>
                <a:t>小结</a:t>
              </a:r>
              <a:r>
                <a:rPr lang="zh-CN" altLang="en-US" sz="2000" b="1" dirty="0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22" name="Object 20"/>
            <p:cNvGraphicFramePr>
              <a:graphicFrameLocks noChangeAspect="1"/>
            </p:cNvGraphicFramePr>
            <p:nvPr/>
          </p:nvGraphicFramePr>
          <p:xfrm>
            <a:off x="1536" y="3297"/>
            <a:ext cx="227" cy="229"/>
          </p:xfrm>
          <a:graphic>
            <a:graphicData uri="http://schemas.openxmlformats.org/presentationml/2006/ole">
              <p:oleObj spid="_x0000_s828438" name="BMP 图象" r:id="rId21" imgW="1276190" imgH="1286055" progId="PBrush">
                <p:embed/>
              </p:oleObj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8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82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5.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右移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按右操作数指定位数，将左操作数按位向右移动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3429000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&lt;&lt;“-12&gt;&gt;2="&lt;&lt;(-12&gt;&gt;2)&lt;&lt;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365625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-12&gt;&gt;2=-3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270" name="矩形 9"/>
          <p:cNvSpPr>
            <a:spLocks noChangeArrowheads="1"/>
          </p:cNvSpPr>
          <p:nvPr/>
        </p:nvSpPr>
        <p:spPr bwMode="auto">
          <a:xfrm>
            <a:off x="539750" y="1916113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对于一个整数，每右移一位就相当于整除以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9750" y="2606675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做算术右移时，不会移动符号位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/>
      <p:bldP spid="8" grpId="0" animBg="1"/>
      <p:bldP spid="11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608013" y="914400"/>
            <a:ext cx="24511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[ 1 ]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[ 2 ]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 salary</a:t>
            </a:r>
          </a:p>
        </p:txBody>
      </p:sp>
      <p:grpSp>
        <p:nvGrpSpPr>
          <p:cNvPr id="54375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375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3757" name="Group 13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4375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75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3761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3762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[ 1 ]</a:t>
              </a:r>
            </a:p>
          </p:txBody>
        </p:sp>
        <p:sp>
          <p:nvSpPr>
            <p:cNvPr id="543763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43764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4376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376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376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376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6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377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377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77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377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3780" name="Rectangle 36"/>
          <p:cNvSpPr>
            <a:spLocks noChangeArrowheads="1"/>
          </p:cNvSpPr>
          <p:nvPr/>
        </p:nvSpPr>
        <p:spPr bwMode="auto">
          <a:xfrm>
            <a:off x="1143000" y="43434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81" name="Rectangle 37"/>
          <p:cNvSpPr>
            <a:spLocks noChangeArrowheads="1"/>
          </p:cNvSpPr>
          <p:nvPr/>
        </p:nvSpPr>
        <p:spPr bwMode="auto">
          <a:xfrm>
            <a:off x="1143000" y="2971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82" name="Rectangle 38"/>
          <p:cNvSpPr>
            <a:spLocks noChangeArrowheads="1"/>
          </p:cNvSpPr>
          <p:nvPr/>
        </p:nvSpPr>
        <p:spPr bwMode="auto">
          <a:xfrm>
            <a:off x="6934200" y="3429000"/>
            <a:ext cx="133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C0000"/>
                </a:solidFill>
              </a:rPr>
              <a:t>&amp;allone[2]</a:t>
            </a:r>
          </a:p>
        </p:txBody>
      </p:sp>
      <p:sp>
        <p:nvSpPr>
          <p:cNvPr id="543783" name="Rectangle 39"/>
          <p:cNvSpPr>
            <a:spLocks noChangeArrowheads="1"/>
          </p:cNvSpPr>
          <p:nvPr/>
        </p:nvSpPr>
        <p:spPr bwMode="auto">
          <a:xfrm>
            <a:off x="6934200" y="3910013"/>
            <a:ext cx="1338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&amp;allone[1]</a:t>
            </a:r>
          </a:p>
        </p:txBody>
      </p:sp>
      <p:sp>
        <p:nvSpPr>
          <p:cNvPr id="54378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82" grpId="0" autoUpdateAnimBg="0"/>
      <p:bldP spid="543783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608013" y="914400"/>
            <a:ext cx="22352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3066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grpSp>
        <p:nvGrpSpPr>
          <p:cNvPr id="544773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5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6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7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8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79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4780" name="Group 12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44781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782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4783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4784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4785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478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4787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88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89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90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9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4792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4793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4794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4795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479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3725863" y="746125"/>
            <a:ext cx="4518025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[ 2 ]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[ 3 ]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.salary &lt; allone[3] . salary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sym typeface="Symbol" pitchFamily="18" charset="2"/>
              </a:rPr>
              <a:t>不交换</a:t>
            </a:r>
            <a:endParaRPr lang="zh-CN" altLang="en-US" sz="2000" b="1">
              <a:sym typeface="Symbol" pitchFamily="18" charset="2"/>
            </a:endParaRPr>
          </a:p>
        </p:txBody>
      </p:sp>
      <p:grpSp>
        <p:nvGrpSpPr>
          <p:cNvPr id="545798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5799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1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2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3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4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5805" name="Group 13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45806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5807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5809" name="Group 17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5810" name="Group 18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5811" name="Group 19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5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581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5818" name="Line 26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5819" name="Line 27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5820" name="Text Box 28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5824" name="Rectangle 32"/>
          <p:cNvSpPr>
            <a:spLocks noChangeArrowheads="1"/>
          </p:cNvSpPr>
          <p:nvPr/>
        </p:nvSpPr>
        <p:spPr bwMode="auto">
          <a:xfrm>
            <a:off x="1143000" y="4800600"/>
            <a:ext cx="3733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5" name="Rectangle 33"/>
          <p:cNvSpPr>
            <a:spLocks noChangeArrowheads="1"/>
          </p:cNvSpPr>
          <p:nvPr/>
        </p:nvSpPr>
        <p:spPr bwMode="auto">
          <a:xfrm>
            <a:off x="1143000" y="2971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6" name="Rectangle 34"/>
          <p:cNvSpPr>
            <a:spLocks noChangeArrowheads="1"/>
          </p:cNvSpPr>
          <p:nvPr/>
        </p:nvSpPr>
        <p:spPr bwMode="auto">
          <a:xfrm>
            <a:off x="1143000" y="38862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582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45830" name="Rectangle 38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609600" y="1354138"/>
            <a:ext cx="21494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5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5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45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7" grpId="0" build="p" autoUpdateAnimBg="0" advAuto="200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46821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3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4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5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6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7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6828" name="Group 12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46829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0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6831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6832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6833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6834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6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6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3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684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6841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6842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6843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6847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608013" y="914400"/>
            <a:ext cx="21637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3066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3725863" y="762000"/>
            <a:ext cx="4591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[ 3 ]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[ 4 ]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 </a:t>
            </a:r>
            <a:r>
              <a:rPr lang="en-US" altLang="zh-CN" sz="2000" b="1">
                <a:solidFill>
                  <a:srgbClr val="FF33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ym typeface="Symbol" pitchFamily="18" charset="2"/>
              </a:rPr>
              <a:t> allone[4] .salary</a:t>
            </a:r>
          </a:p>
        </p:txBody>
      </p:sp>
      <p:grpSp>
        <p:nvGrpSpPr>
          <p:cNvPr id="547846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7847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48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49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0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1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2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7853" name="Group 13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47854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7855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7856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7857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7858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[ 3 ]</a:t>
              </a:r>
            </a:p>
          </p:txBody>
        </p:sp>
        <p:sp>
          <p:nvSpPr>
            <p:cNvPr id="547859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pa[ 4 ]</a:t>
              </a:r>
            </a:p>
          </p:txBody>
        </p:sp>
      </p:grpSp>
      <p:sp>
        <p:nvSpPr>
          <p:cNvPr id="547860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47861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7862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7863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7864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5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6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7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8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7869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7870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7871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7872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47876" name="Group 36"/>
          <p:cNvGrpSpPr>
            <a:grpSpLocks/>
          </p:cNvGrpSpPr>
          <p:nvPr/>
        </p:nvGrpSpPr>
        <p:grpSpPr bwMode="auto">
          <a:xfrm>
            <a:off x="1143000" y="2971800"/>
            <a:ext cx="3733800" cy="2743200"/>
            <a:chOff x="720" y="1872"/>
            <a:chExt cx="2352" cy="1728"/>
          </a:xfrm>
        </p:grpSpPr>
        <p:sp>
          <p:nvSpPr>
            <p:cNvPr id="547877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2352" cy="28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878" name="Rectangle 38"/>
            <p:cNvSpPr>
              <a:spLocks noChangeArrowheads="1"/>
            </p:cNvSpPr>
            <p:nvPr/>
          </p:nvSpPr>
          <p:spPr bwMode="auto">
            <a:xfrm>
              <a:off x="720" y="1872"/>
              <a:ext cx="2352" cy="86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787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47882" name="Rectangle 42"/>
          <p:cNvSpPr>
            <a:spLocks noChangeArrowheads="1"/>
          </p:cNvSpPr>
          <p:nvPr/>
        </p:nvSpPr>
        <p:spPr bwMode="auto">
          <a:xfrm>
            <a:off x="608013" y="914400"/>
            <a:ext cx="21637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7883" name="Text Box 43"/>
          <p:cNvSpPr txBox="1">
            <a:spLocks noChangeArrowheads="1"/>
          </p:cNvSpPr>
          <p:nvPr/>
        </p:nvSpPr>
        <p:spPr bwMode="auto">
          <a:xfrm>
            <a:off x="609600" y="1354138"/>
            <a:ext cx="22336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7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4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5" grpId="0" build="p" autoUpdateAnimBg="0" advAuto="2000"/>
      <p:bldP spid="54786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4887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887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8877" name="Group 13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4887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7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888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888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888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888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8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8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889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889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889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889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48900" name="Group 36"/>
          <p:cNvGrpSpPr>
            <a:grpSpLocks/>
          </p:cNvGrpSpPr>
          <p:nvPr/>
        </p:nvGrpSpPr>
        <p:grpSpPr bwMode="auto">
          <a:xfrm>
            <a:off x="1143000" y="2971800"/>
            <a:ext cx="3733800" cy="2743200"/>
            <a:chOff x="720" y="1872"/>
            <a:chExt cx="2352" cy="1728"/>
          </a:xfrm>
        </p:grpSpPr>
        <p:sp>
          <p:nvSpPr>
            <p:cNvPr id="548901" name="Rectangle 37"/>
            <p:cNvSpPr>
              <a:spLocks noChangeArrowheads="1"/>
            </p:cNvSpPr>
            <p:nvPr/>
          </p:nvSpPr>
          <p:spPr bwMode="auto">
            <a:xfrm>
              <a:off x="720" y="3312"/>
              <a:ext cx="2352" cy="28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8902" name="Rectangle 38"/>
            <p:cNvSpPr>
              <a:spLocks noChangeArrowheads="1"/>
            </p:cNvSpPr>
            <p:nvPr/>
          </p:nvSpPr>
          <p:spPr bwMode="auto">
            <a:xfrm>
              <a:off x="720" y="1872"/>
              <a:ext cx="2352" cy="86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8903" name="Rectangle 39"/>
          <p:cNvSpPr>
            <a:spLocks noChangeArrowheads="1"/>
          </p:cNvSpPr>
          <p:nvPr/>
        </p:nvSpPr>
        <p:spPr bwMode="auto">
          <a:xfrm>
            <a:off x="6934200" y="4419600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&amp;allone[4]</a:t>
            </a:r>
          </a:p>
        </p:txBody>
      </p:sp>
      <p:sp>
        <p:nvSpPr>
          <p:cNvPr id="548904" name="Rectangle 40"/>
          <p:cNvSpPr>
            <a:spLocks noChangeArrowheads="1"/>
          </p:cNvSpPr>
          <p:nvPr/>
        </p:nvSpPr>
        <p:spPr bwMode="auto">
          <a:xfrm>
            <a:off x="6934200" y="4876800"/>
            <a:ext cx="1338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&amp;allone[3]</a:t>
            </a:r>
          </a:p>
        </p:txBody>
      </p:sp>
      <p:sp>
        <p:nvSpPr>
          <p:cNvPr id="548905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48908" name="Rectangle 4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609600" y="1354138"/>
            <a:ext cx="23780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3725863" y="762000"/>
            <a:ext cx="4591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[ 3 ]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[ 4 ]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 </a:t>
            </a:r>
            <a:r>
              <a:rPr lang="en-US" altLang="zh-CN" sz="2000" b="1">
                <a:solidFill>
                  <a:srgbClr val="FF33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ym typeface="Symbol" pitchFamily="18" charset="2"/>
              </a:rPr>
              <a:t> allone[4] .salary</a:t>
            </a:r>
          </a:p>
        </p:txBody>
      </p:sp>
      <p:grpSp>
        <p:nvGrpSpPr>
          <p:cNvPr id="548911" name="Group 4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8912" name="Rectangle 4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[ 3 ]</a:t>
              </a:r>
            </a:p>
          </p:txBody>
        </p:sp>
        <p:sp>
          <p:nvSpPr>
            <p:cNvPr id="548913" name="Rectangle 4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pa[ 4 ]</a:t>
              </a:r>
            </a:p>
          </p:txBody>
        </p:sp>
      </p:grpSp>
      <p:sp>
        <p:nvSpPr>
          <p:cNvPr id="548914" name="AutoShape 5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3" grpId="0" autoUpdateAnimBg="0"/>
      <p:bldP spid="548904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49893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9894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5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6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7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9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9900" name="Group 12"/>
          <p:cNvGrpSpPr>
            <a:grpSpLocks/>
          </p:cNvGrpSpPr>
          <p:nvPr/>
        </p:nvGrpSpPr>
        <p:grpSpPr bwMode="auto">
          <a:xfrm>
            <a:off x="6781800" y="4800600"/>
            <a:ext cx="1600200" cy="914400"/>
            <a:chOff x="4272" y="1056"/>
            <a:chExt cx="1008" cy="576"/>
          </a:xfrm>
        </p:grpSpPr>
        <p:sp>
          <p:nvSpPr>
            <p:cNvPr id="549901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902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9903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9904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9905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990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9907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08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09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10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1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9912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9913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14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9915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991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49922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[ 4 ]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[ 5 ]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allone[5] . salary</a:t>
            </a:r>
          </a:p>
        </p:txBody>
      </p:sp>
      <p:grpSp>
        <p:nvGrpSpPr>
          <p:cNvPr id="550918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0919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0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1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2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3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4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0925" name="Group 13"/>
          <p:cNvGrpSpPr>
            <a:grpSpLocks/>
          </p:cNvGrpSpPr>
          <p:nvPr/>
        </p:nvGrpSpPr>
        <p:grpSpPr bwMode="auto">
          <a:xfrm>
            <a:off x="6781800" y="4800600"/>
            <a:ext cx="1600200" cy="914400"/>
            <a:chOff x="4272" y="1056"/>
            <a:chExt cx="1008" cy="576"/>
          </a:xfrm>
        </p:grpSpPr>
        <p:sp>
          <p:nvSpPr>
            <p:cNvPr id="550926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7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0928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50929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0930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[ 4 ]</a:t>
              </a:r>
            </a:p>
          </p:txBody>
        </p:sp>
        <p:sp>
          <p:nvSpPr>
            <p:cNvPr id="550931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pa[ 5 ]</a:t>
              </a:r>
            </a:p>
          </p:txBody>
        </p:sp>
      </p:grpSp>
      <p:sp>
        <p:nvSpPr>
          <p:cNvPr id="550932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0933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0934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0935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0936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37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38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39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40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41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0942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0943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0944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0948" name="Rectangle 36"/>
          <p:cNvSpPr>
            <a:spLocks noChangeArrowheads="1"/>
          </p:cNvSpPr>
          <p:nvPr/>
        </p:nvSpPr>
        <p:spPr bwMode="auto">
          <a:xfrm>
            <a:off x="1143000" y="29718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49" name="Rectangle 37"/>
          <p:cNvSpPr>
            <a:spLocks noChangeArrowheads="1"/>
          </p:cNvSpPr>
          <p:nvPr/>
        </p:nvSpPr>
        <p:spPr bwMode="auto">
          <a:xfrm>
            <a:off x="1143000" y="48006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095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0953" name="Rectangle 41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0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0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7" grpId="0" build="p" autoUpdateAnimBg="0" advAuto="2000"/>
      <p:bldP spid="55093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1941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[ 4 ]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[ 5 ]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allone[3]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allone[5] . salary</a:t>
            </a:r>
          </a:p>
        </p:txBody>
      </p:sp>
      <p:grpSp>
        <p:nvGrpSpPr>
          <p:cNvPr id="551942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1943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4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5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6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48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1949" name="Group 13"/>
          <p:cNvGrpSpPr>
            <a:grpSpLocks/>
          </p:cNvGrpSpPr>
          <p:nvPr/>
        </p:nvGrpSpPr>
        <p:grpSpPr bwMode="auto">
          <a:xfrm>
            <a:off x="6781800" y="4800600"/>
            <a:ext cx="1600200" cy="914400"/>
            <a:chOff x="4272" y="1056"/>
            <a:chExt cx="1008" cy="576"/>
          </a:xfrm>
        </p:grpSpPr>
        <p:sp>
          <p:nvSpPr>
            <p:cNvPr id="551950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1951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</a:t>
            </a:r>
          </a:p>
        </p:txBody>
      </p:sp>
      <p:grpSp>
        <p:nvGrpSpPr>
          <p:cNvPr id="551953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1954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[ 4 ]</a:t>
              </a:r>
            </a:p>
          </p:txBody>
        </p:sp>
        <p:sp>
          <p:nvSpPr>
            <p:cNvPr id="551955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pa[ 5 ]</a:t>
              </a:r>
            </a:p>
          </p:txBody>
        </p:sp>
      </p:grpSp>
      <p:sp>
        <p:nvSpPr>
          <p:cNvPr id="551956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1960" name="Rectangle 24"/>
          <p:cNvSpPr>
            <a:spLocks noChangeArrowheads="1"/>
          </p:cNvSpPr>
          <p:nvPr/>
        </p:nvSpPr>
        <p:spPr bwMode="auto">
          <a:xfrm>
            <a:off x="6934200" y="48768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&amp;allone[5]</a:t>
            </a:r>
          </a:p>
        </p:txBody>
      </p:sp>
      <p:sp>
        <p:nvSpPr>
          <p:cNvPr id="551961" name="Rectangle 25"/>
          <p:cNvSpPr>
            <a:spLocks noChangeArrowheads="1"/>
          </p:cNvSpPr>
          <p:nvPr/>
        </p:nvSpPr>
        <p:spPr bwMode="auto">
          <a:xfrm>
            <a:off x="6934200" y="53340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&amp;allone[3]</a:t>
            </a:r>
          </a:p>
        </p:txBody>
      </p:sp>
      <p:grpSp>
        <p:nvGrpSpPr>
          <p:cNvPr id="551962" name="Group 2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1963" name="Group 2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1964" name="Group 2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1965" name="Rectangle 2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6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7" name="Line 3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8" name="Line 3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69" name="Line 3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1970" name="Line 3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1971" name="Line 3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2" name="Line 3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1973" name="Text Box 3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1974" name="Rectangle 38"/>
          <p:cNvSpPr>
            <a:spLocks noChangeArrowheads="1"/>
          </p:cNvSpPr>
          <p:nvPr/>
        </p:nvSpPr>
        <p:spPr bwMode="auto">
          <a:xfrm>
            <a:off x="1143000" y="29718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75" name="Rectangle 39"/>
          <p:cNvSpPr>
            <a:spLocks noChangeArrowheads="1"/>
          </p:cNvSpPr>
          <p:nvPr/>
        </p:nvSpPr>
        <p:spPr bwMode="auto">
          <a:xfrm>
            <a:off x="1143000" y="48006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76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1979" name="Rectangle 43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0" grpId="0" autoUpdateAnimBg="0"/>
      <p:bldP spid="551961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52965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2966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67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68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69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0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1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2972" name="Group 12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52973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2974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2975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2976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2977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2978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2979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3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2984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2985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2986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2987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299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52994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6.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按位取反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单目运算。对操作数按位做逻辑非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133600"/>
            <a:ext cx="55435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    ~10		 ~ 00001010</a:t>
            </a:r>
            <a:endParaRPr lang="zh-CN" altLang="en-US" sz="2400" b="1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24075" y="2565400"/>
            <a:ext cx="360363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42988" y="2852738"/>
            <a:ext cx="4321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-11  	           11110101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&lt;&lt;"~10="&lt;&lt;(~10)&lt;&lt;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14900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~10=-11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2297" name="矩形 10"/>
          <p:cNvSpPr>
            <a:spLocks noChangeArrowheads="1"/>
          </p:cNvSpPr>
          <p:nvPr/>
        </p:nvSpPr>
        <p:spPr bwMode="auto">
          <a:xfrm>
            <a:off x="468313" y="3398838"/>
            <a:ext cx="7559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i="1">
                <a:solidFill>
                  <a:srgbClr val="006600"/>
                </a:solidFill>
              </a:rPr>
              <a:t>负数在计算机中用补码表示。</a:t>
            </a:r>
            <a:r>
              <a:rPr lang="en-US" altLang="zh-CN" sz="2400" b="1" i="1">
                <a:solidFill>
                  <a:srgbClr val="006600"/>
                </a:solidFill>
              </a:rPr>
              <a:t>11110101</a:t>
            </a:r>
            <a:r>
              <a:rPr lang="zh-CN" altLang="en-US" sz="2400" b="1" i="1">
                <a:solidFill>
                  <a:srgbClr val="006600"/>
                </a:solidFill>
              </a:rPr>
              <a:t>是</a:t>
            </a:r>
            <a:r>
              <a:rPr lang="en-US" altLang="zh-CN" sz="2400" b="1" i="1">
                <a:solidFill>
                  <a:srgbClr val="006600"/>
                </a:solidFill>
              </a:rPr>
              <a:t>-11</a:t>
            </a:r>
            <a:r>
              <a:rPr lang="zh-CN" altLang="en-US" sz="2400" b="1" i="1">
                <a:solidFill>
                  <a:srgbClr val="006600"/>
                </a:solidFill>
              </a:rPr>
              <a:t>的补码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  <p:bldP spid="1229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3725863" y="762000"/>
            <a:ext cx="4591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[ 0 ]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[ 1 ]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.salary</a:t>
            </a:r>
          </a:p>
        </p:txBody>
      </p:sp>
      <p:grpSp>
        <p:nvGrpSpPr>
          <p:cNvPr id="55399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399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3997" name="Group 13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99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4001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4002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[ 0 ]</a:t>
              </a:r>
            </a:p>
          </p:txBody>
        </p:sp>
        <p:sp>
          <p:nvSpPr>
            <p:cNvPr id="554003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54004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400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400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400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400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0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401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401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401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401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4020" name="Rectangle 36"/>
          <p:cNvSpPr>
            <a:spLocks noChangeArrowheads="1"/>
          </p:cNvSpPr>
          <p:nvPr/>
        </p:nvSpPr>
        <p:spPr bwMode="auto">
          <a:xfrm>
            <a:off x="1143000" y="43434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21" name="Rectangle 37"/>
          <p:cNvSpPr>
            <a:spLocks noChangeArrowheads="1"/>
          </p:cNvSpPr>
          <p:nvPr/>
        </p:nvSpPr>
        <p:spPr bwMode="auto">
          <a:xfrm>
            <a:off x="1143000" y="34290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022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4025" name="Rectangle 41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4026" name="Text Box 42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3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55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9" grpId="0" build="p" autoUpdateAnimBg="0" advAuto="2000"/>
      <p:bldP spid="55400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3725863" y="762000"/>
            <a:ext cx="45180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[ 0 ]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[ 1 ]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.salary</a:t>
            </a:r>
          </a:p>
        </p:txBody>
      </p:sp>
      <p:grpSp>
        <p:nvGrpSpPr>
          <p:cNvPr id="555014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5015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6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7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8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9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0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5021" name="Group 13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55022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3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5024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5025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5026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[ 0 ]</a:t>
              </a:r>
            </a:p>
          </p:txBody>
        </p:sp>
        <p:sp>
          <p:nvSpPr>
            <p:cNvPr id="555027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55028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5032" name="Group 2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5033" name="Group 2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5034" name="Group 2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5035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6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7" name="Line 2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8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39" name="Line 3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5040" name="Line 3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5041" name="Line 3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5042" name="Line 3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5043" name="Text Box 3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5044" name="Rectangle 36"/>
          <p:cNvSpPr>
            <a:spLocks noChangeArrowheads="1"/>
          </p:cNvSpPr>
          <p:nvPr/>
        </p:nvSpPr>
        <p:spPr bwMode="auto">
          <a:xfrm>
            <a:off x="1143000" y="43434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45" name="Rectangle 37"/>
          <p:cNvSpPr>
            <a:spLocks noChangeArrowheads="1"/>
          </p:cNvSpPr>
          <p:nvPr/>
        </p:nvSpPr>
        <p:spPr bwMode="auto">
          <a:xfrm>
            <a:off x="1143000" y="34290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5046" name="Rectangle 38"/>
          <p:cNvSpPr>
            <a:spLocks noChangeArrowheads="1"/>
          </p:cNvSpPr>
          <p:nvPr/>
        </p:nvSpPr>
        <p:spPr bwMode="auto">
          <a:xfrm>
            <a:off x="6934200" y="3032125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&amp;allone[2]</a:t>
            </a:r>
          </a:p>
        </p:txBody>
      </p:sp>
      <p:sp>
        <p:nvSpPr>
          <p:cNvPr id="555047" name="Rectangle 39"/>
          <p:cNvSpPr>
            <a:spLocks noChangeArrowheads="1"/>
          </p:cNvSpPr>
          <p:nvPr/>
        </p:nvSpPr>
        <p:spPr bwMode="auto">
          <a:xfrm>
            <a:off x="6934200" y="35052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&amp;allone[0]</a:t>
            </a:r>
          </a:p>
        </p:txBody>
      </p:sp>
      <p:sp>
        <p:nvSpPr>
          <p:cNvPr id="555048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5051" name="Rectangle 43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609600" y="1354138"/>
            <a:ext cx="25939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46" grpId="0" autoUpdateAnimBg="0"/>
      <p:bldP spid="555047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56037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6038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39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0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1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2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3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6044" name="Group 12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56045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046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6047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6048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6049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6050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605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2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605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6057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058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6059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606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6066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6067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3757613" y="762000"/>
            <a:ext cx="45593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[ 1 ]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[ 2 ]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.salary &lt; allone[1] .salary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sym typeface="Symbol" pitchFamily="18" charset="2"/>
              </a:rPr>
              <a:t>不交换</a:t>
            </a:r>
            <a:endParaRPr lang="zh-CN" altLang="en-US" sz="2000" b="1">
              <a:sym typeface="Symbol" pitchFamily="18" charset="2"/>
            </a:endParaRPr>
          </a:p>
        </p:txBody>
      </p:sp>
      <p:grpSp>
        <p:nvGrpSpPr>
          <p:cNvPr id="557062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7063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4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5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6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7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68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7069" name="Group 13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57070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7071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7072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7073" name="Group 17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7074" name="Group 18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7075" name="Group 19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7076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7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7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7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8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7081" name="Line 25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7082" name="Line 26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7083" name="Line 27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7084" name="Text Box 28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7088" name="Rectangle 32"/>
          <p:cNvSpPr>
            <a:spLocks noChangeArrowheads="1"/>
          </p:cNvSpPr>
          <p:nvPr/>
        </p:nvSpPr>
        <p:spPr bwMode="auto">
          <a:xfrm>
            <a:off x="1143000" y="3886200"/>
            <a:ext cx="3733800" cy="18288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8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7092" name="Rectangle 36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7093" name="Text Box 37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7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7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57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 build="p" autoUpdateAnimBg="0" advAuto="200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58085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8086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87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88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89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90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91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8092" name="Group 12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58093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8094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8095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8096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8097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8098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8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3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8104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8105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8106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8107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811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8114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8115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94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[ 2 ]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[ 3 ]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allone[4] . salary</a:t>
            </a:r>
          </a:p>
        </p:txBody>
      </p:sp>
      <p:grpSp>
        <p:nvGrpSpPr>
          <p:cNvPr id="55911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5911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59118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9119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9120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59121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59122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[ 2 ]</a:t>
              </a:r>
            </a:p>
          </p:txBody>
        </p:sp>
        <p:sp>
          <p:nvSpPr>
            <p:cNvPr id="559123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pa[ 3 ]</a:t>
              </a:r>
            </a:p>
          </p:txBody>
        </p:sp>
      </p:grpSp>
      <p:sp>
        <p:nvSpPr>
          <p:cNvPr id="559124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9125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59126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59127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59128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29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0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1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2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9133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9134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9135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9136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59140" name="Rectangle 36"/>
          <p:cNvSpPr>
            <a:spLocks noChangeArrowheads="1"/>
          </p:cNvSpPr>
          <p:nvPr/>
        </p:nvSpPr>
        <p:spPr bwMode="auto">
          <a:xfrm>
            <a:off x="1143000" y="5257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41" name="Rectangle 37"/>
          <p:cNvSpPr>
            <a:spLocks noChangeArrowheads="1"/>
          </p:cNvSpPr>
          <p:nvPr/>
        </p:nvSpPr>
        <p:spPr bwMode="auto">
          <a:xfrm>
            <a:off x="1143000" y="2979738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1143000" y="3886200"/>
            <a:ext cx="3733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43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59146" name="Rectangle 42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59147" name="Text Box 43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59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9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 build="p" autoUpdateAnimBg="0" advAuto="2000"/>
      <p:bldP spid="55912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942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[ 2 ]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[ 3 ]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allone[4] . salary</a:t>
            </a:r>
          </a:p>
        </p:txBody>
      </p:sp>
      <p:grpSp>
        <p:nvGrpSpPr>
          <p:cNvPr id="560134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0135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8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39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40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0141" name="Group 13"/>
          <p:cNvGrpSpPr>
            <a:grpSpLocks/>
          </p:cNvGrpSpPr>
          <p:nvPr/>
        </p:nvGrpSpPr>
        <p:grpSpPr bwMode="auto">
          <a:xfrm>
            <a:off x="6781800" y="3886200"/>
            <a:ext cx="1600200" cy="914400"/>
            <a:chOff x="4272" y="1056"/>
            <a:chExt cx="1008" cy="576"/>
          </a:xfrm>
        </p:grpSpPr>
        <p:sp>
          <p:nvSpPr>
            <p:cNvPr id="560142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0143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0144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0145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60146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[ 2 ]</a:t>
              </a:r>
            </a:p>
          </p:txBody>
        </p:sp>
        <p:sp>
          <p:nvSpPr>
            <p:cNvPr id="560147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pa[ 3 ]</a:t>
              </a:r>
            </a:p>
          </p:txBody>
        </p:sp>
      </p:grpSp>
      <p:sp>
        <p:nvSpPr>
          <p:cNvPr id="560148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0152" name="Group 2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0153" name="Group 2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0154" name="Group 2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0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6" name="Line 2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7" name="Line 2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8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59" name="Line 3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0160" name="Line 3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0161" name="Line 3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0162" name="Line 3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0163" name="Text Box 3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0164" name="Rectangle 36"/>
          <p:cNvSpPr>
            <a:spLocks noChangeArrowheads="1"/>
          </p:cNvSpPr>
          <p:nvPr/>
        </p:nvSpPr>
        <p:spPr bwMode="auto">
          <a:xfrm>
            <a:off x="1143000" y="5257800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5" name="Rectangle 37"/>
          <p:cNvSpPr>
            <a:spLocks noChangeArrowheads="1"/>
          </p:cNvSpPr>
          <p:nvPr/>
        </p:nvSpPr>
        <p:spPr bwMode="auto">
          <a:xfrm>
            <a:off x="1143000" y="2979738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6" name="Rectangle 38"/>
          <p:cNvSpPr>
            <a:spLocks noChangeArrowheads="1"/>
          </p:cNvSpPr>
          <p:nvPr/>
        </p:nvSpPr>
        <p:spPr bwMode="auto">
          <a:xfrm>
            <a:off x="1143000" y="3886200"/>
            <a:ext cx="3733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67" name="Rectangle 39"/>
          <p:cNvSpPr>
            <a:spLocks noChangeArrowheads="1"/>
          </p:cNvSpPr>
          <p:nvPr/>
        </p:nvSpPr>
        <p:spPr bwMode="auto">
          <a:xfrm>
            <a:off x="6934200" y="3962400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&amp;allone[4]</a:t>
            </a:r>
          </a:p>
        </p:txBody>
      </p:sp>
      <p:sp>
        <p:nvSpPr>
          <p:cNvPr id="560168" name="Rectangle 40"/>
          <p:cNvSpPr>
            <a:spLocks noChangeArrowheads="1"/>
          </p:cNvSpPr>
          <p:nvPr/>
        </p:nvSpPr>
        <p:spPr bwMode="auto">
          <a:xfrm>
            <a:off x="6934200" y="4435475"/>
            <a:ext cx="1338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&amp;allone[1]</a:t>
            </a:r>
          </a:p>
        </p:txBody>
      </p:sp>
      <p:sp>
        <p:nvSpPr>
          <p:cNvPr id="560169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0173" name="Text Box 4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7" grpId="0" autoUpdateAnimBg="0"/>
      <p:bldP spid="560168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61157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1158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59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0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1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2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1164" name="Group 12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61165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6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1167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1168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1169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1170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117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2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117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1177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1178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1179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118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61186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1187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6228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[ 3 ]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[ 4 ]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 &lt; allone[5] . salary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不交换</a:t>
            </a:r>
          </a:p>
        </p:txBody>
      </p:sp>
      <p:grpSp>
        <p:nvGrpSpPr>
          <p:cNvPr id="562182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2183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4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5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6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7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88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2189" name="Group 13"/>
          <p:cNvGrpSpPr>
            <a:grpSpLocks/>
          </p:cNvGrpSpPr>
          <p:nvPr/>
        </p:nvGrpSpPr>
        <p:grpSpPr bwMode="auto">
          <a:xfrm>
            <a:off x="6781800" y="4343400"/>
            <a:ext cx="1600200" cy="914400"/>
            <a:chOff x="4272" y="1056"/>
            <a:chExt cx="1008" cy="576"/>
          </a:xfrm>
        </p:grpSpPr>
        <p:sp>
          <p:nvSpPr>
            <p:cNvPr id="562190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2191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2192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2193" name="Group 17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2194" name="Group 18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2195" name="Group 19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2196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19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19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19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20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2201" name="Line 25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2202" name="Line 26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2203" name="Line 27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2204" name="Text Box 28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2208" name="Rectangle 32"/>
          <p:cNvSpPr>
            <a:spLocks noChangeArrowheads="1"/>
          </p:cNvSpPr>
          <p:nvPr/>
        </p:nvSpPr>
        <p:spPr bwMode="auto">
          <a:xfrm>
            <a:off x="1143000" y="2979738"/>
            <a:ext cx="3733800" cy="4572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209" name="Rectangle 33"/>
          <p:cNvSpPr>
            <a:spLocks noChangeArrowheads="1"/>
          </p:cNvSpPr>
          <p:nvPr/>
        </p:nvSpPr>
        <p:spPr bwMode="auto">
          <a:xfrm>
            <a:off x="1143000" y="3886200"/>
            <a:ext cx="3733800" cy="13716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22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62213" name="Rectangle 37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62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62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1" grpId="0" build="p" autoUpdateAnimBg="0" advAuto="200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6837363" y="2424113"/>
            <a:ext cx="1450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b="1" i="1">
                <a:solidFill>
                  <a:srgbClr val="0000FF"/>
                </a:solidFill>
                <a:sym typeface="Symbol" pitchFamily="18" charset="2"/>
              </a:rPr>
              <a:t>排序结果：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08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09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10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11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12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3213" name="Text Box 13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3214" name="Group 1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3215" name="Group 1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3216" name="Group 1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3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18" name="Line 1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19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2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2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322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3223" name="Line 2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3224" name="Line 2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3225" name="Text Box 2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3229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  <p:sp>
        <p:nvSpPr>
          <p:cNvPr id="563232" name="Rectangle 32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3233" name="Text Box 33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5" grpId="0" build="p" autoUpdateAnimBg="0" advAuto="2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7.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位运算的复合赋值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位运算的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个复合赋值与其他复合赋值的操作形式一致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1916113"/>
            <a:ext cx="773747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例如，若有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int a, b ;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</a:rPr>
              <a:t>则</a:t>
            </a:r>
            <a:r>
              <a:rPr lang="en-US" altLang="zh-CN" sz="2400" b="1">
                <a:solidFill>
                  <a:srgbClr val="000000"/>
                </a:solidFill>
              </a:rPr>
              <a:t>	a&amp;=b		</a:t>
            </a:r>
            <a:r>
              <a:rPr lang="zh-CN" altLang="en-US" sz="2400" b="1" i="1">
                <a:solidFill>
                  <a:srgbClr val="006600"/>
                </a:solidFill>
              </a:rPr>
              <a:t>等价于</a:t>
            </a:r>
            <a:r>
              <a:rPr lang="en-US" altLang="zh-CN" sz="2400" b="1">
                <a:solidFill>
                  <a:srgbClr val="000000"/>
                </a:solidFill>
              </a:rPr>
              <a:t>	a=a&amp;b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a|=b		</a:t>
            </a:r>
            <a:r>
              <a:rPr lang="zh-CN" altLang="en-US" sz="2400" b="1" i="1">
                <a:solidFill>
                  <a:srgbClr val="006600"/>
                </a:solidFill>
              </a:rPr>
              <a:t>等价于  </a:t>
            </a:r>
            <a:r>
              <a:rPr lang="en-US" altLang="zh-CN" sz="2400" b="1">
                <a:solidFill>
                  <a:srgbClr val="000000"/>
                </a:solidFill>
              </a:rPr>
              <a:t>	a=a|b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a^=b		</a:t>
            </a:r>
            <a:r>
              <a:rPr lang="zh-CN" altLang="en-US" sz="2400" b="1" i="1">
                <a:solidFill>
                  <a:srgbClr val="006600"/>
                </a:solidFill>
              </a:rPr>
              <a:t>等价于  </a:t>
            </a:r>
            <a:r>
              <a:rPr lang="en-US" altLang="zh-CN" sz="2400" b="1">
                <a:solidFill>
                  <a:srgbClr val="000000"/>
                </a:solidFill>
              </a:rPr>
              <a:t>	a=a^b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a&lt;&lt;=b		</a:t>
            </a:r>
            <a:r>
              <a:rPr lang="zh-CN" altLang="en-US" sz="2400" b="1" i="1">
                <a:solidFill>
                  <a:srgbClr val="006600"/>
                </a:solidFill>
              </a:rPr>
              <a:t>等价于</a:t>
            </a:r>
            <a:r>
              <a:rPr lang="en-US" altLang="zh-CN" sz="2400" b="1">
                <a:solidFill>
                  <a:srgbClr val="000000"/>
                </a:solidFill>
              </a:rPr>
              <a:t>	a=a&lt;&lt;b</a:t>
            </a:r>
            <a:endParaRPr lang="zh-CN" altLang="en-US" sz="2400" b="1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	a&gt;&gt;=b		</a:t>
            </a:r>
            <a:r>
              <a:rPr lang="zh-CN" altLang="en-US" sz="2400" b="1" i="1">
                <a:solidFill>
                  <a:srgbClr val="006600"/>
                </a:solidFill>
              </a:rPr>
              <a:t>等价于</a:t>
            </a:r>
            <a:r>
              <a:rPr lang="en-US" altLang="zh-CN" sz="2400" b="1">
                <a:solidFill>
                  <a:srgbClr val="000000"/>
                </a:solidFill>
              </a:rPr>
              <a:t>	a=a&gt;&gt;b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64229" name="Text Box 5"/>
          <p:cNvSpPr txBox="1">
            <a:spLocks noChangeArrowheads="1"/>
          </p:cNvSpPr>
          <p:nvPr/>
        </p:nvSpPr>
        <p:spPr bwMode="auto">
          <a:xfrm>
            <a:off x="6838950" y="2424113"/>
            <a:ext cx="14493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b="1" i="1">
                <a:solidFill>
                  <a:srgbClr val="0000FF"/>
                </a:solidFill>
                <a:sym typeface="Symbol" pitchFamily="18" charset="2"/>
              </a:rPr>
              <a:t>排序结果：</a:t>
            </a:r>
          </a:p>
        </p:txBody>
      </p:sp>
      <p:grpSp>
        <p:nvGrpSpPr>
          <p:cNvPr id="564230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64231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2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3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4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5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236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&amp;allone[5]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&amp;allone[3]</a:t>
            </a:r>
          </a:p>
        </p:txBody>
      </p:sp>
      <p:grpSp>
        <p:nvGrpSpPr>
          <p:cNvPr id="564238" name="Group 14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64239" name="Group 15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4240" name="Group 16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4241" name="Rectangle 17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2" name="Line 18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3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4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5" name="Line 21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4246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4247" name="Line 23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248" name="Line 24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4249" name="Text Box 25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609600" y="1836738"/>
            <a:ext cx="10064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3.  </a:t>
            </a:r>
            <a:r>
              <a:rPr lang="zh-CN" altLang="en-US" sz="2000" b="1"/>
              <a:t>输出</a:t>
            </a:r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3106738" y="914400"/>
            <a:ext cx="60372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for ( k = 0; k&lt;6; k++)</a:t>
            </a:r>
          </a:p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{ cout&lt;&lt;pa[k]-&gt;name&lt;&lt;pa[k]-&gt;id&lt;&lt;pa[k]-&gt;salary; }</a:t>
            </a:r>
          </a:p>
        </p:txBody>
      </p:sp>
      <p:sp>
        <p:nvSpPr>
          <p:cNvPr id="56425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564258" name="Rectangle 34"/>
          <p:cNvSpPr>
            <a:spLocks noChangeArrowheads="1"/>
          </p:cNvSpPr>
          <p:nvPr/>
        </p:nvSpPr>
        <p:spPr bwMode="auto">
          <a:xfrm>
            <a:off x="608013" y="914400"/>
            <a:ext cx="20224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609600" y="1354138"/>
            <a:ext cx="23780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56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53" grpId="0" autoUpdateAnimBg="0"/>
      <p:bldP spid="564254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700088" y="1036638"/>
            <a:ext cx="7681912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/>
              <a:t>	</a:t>
            </a:r>
            <a:r>
              <a:rPr lang="zh-CN" altLang="en-US" sz="2000" b="1"/>
              <a:t>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  </a:t>
            </a:r>
            <a:r>
              <a:rPr lang="en-US" altLang="zh-CN" sz="2000" b="1"/>
              <a:t>person * pa[6] = { &amp;allone[0] , &amp;allone[1] , &amp;allone[2] ,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	     &amp;allone[3] , &amp;allone[4] , &amp;allone[5] };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person * temp;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	</a:t>
            </a:r>
            <a:r>
              <a:rPr lang="zh-CN" altLang="en-US" sz="2000" b="1"/>
              <a:t>：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for  ( i = 1 ;  i &lt; 6 ;  i + +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{  for ( int  j = 0 ;  j &lt;= 5 - i ;  j + +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{  if  ( pa [ j ] -&gt; salary &gt; pa [ j+1 ] -&gt; salary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{  temp = pa [ j ] ; 	 pa [ j ] = pa [ j+1 ] ;	 pa [ j+1 ] = temp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  }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  }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}</a:t>
            </a:r>
          </a:p>
        </p:txBody>
      </p:sp>
      <p:sp>
        <p:nvSpPr>
          <p:cNvPr id="565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65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65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65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5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65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65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65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565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565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65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65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 build="p" autoUpdateAnimBg="0" advAuto="100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66275" name="Group 3"/>
          <p:cNvGrpSpPr>
            <a:grpSpLocks/>
          </p:cNvGrpSpPr>
          <p:nvPr/>
        </p:nvGrpSpPr>
        <p:grpSpPr bwMode="auto">
          <a:xfrm>
            <a:off x="457200" y="2632075"/>
            <a:ext cx="4419600" cy="3082925"/>
            <a:chOff x="336" y="1467"/>
            <a:chExt cx="2784" cy="1942"/>
          </a:xfrm>
        </p:grpSpPr>
        <p:grpSp>
          <p:nvGrpSpPr>
            <p:cNvPr id="566276" name="Group 4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66277" name="Group 5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66278" name="Rectangle 6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79" name="Line 7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0" name="Line 8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1" name="Line 9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2" name="Line 10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6283" name="Line 11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6284" name="Line 12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85" name="Line 13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6286" name="Text Box 14"/>
            <p:cNvSpPr txBox="1">
              <a:spLocks noChangeArrowheads="1"/>
            </p:cNvSpPr>
            <p:nvPr/>
          </p:nvSpPr>
          <p:spPr bwMode="auto">
            <a:xfrm>
              <a:off x="336" y="1467"/>
              <a:ext cx="2765" cy="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allone       name             id             salary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[ 0 ] 	   Jone 	         12345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 13916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  27519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  42876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 23987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  12335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66287" name="Group 15"/>
          <p:cNvGrpSpPr>
            <a:grpSpLocks/>
          </p:cNvGrpSpPr>
          <p:nvPr/>
        </p:nvGrpSpPr>
        <p:grpSpPr bwMode="auto">
          <a:xfrm>
            <a:off x="6248400" y="2633663"/>
            <a:ext cx="2133600" cy="3081337"/>
            <a:chOff x="3936" y="1659"/>
            <a:chExt cx="1344" cy="1941"/>
          </a:xfrm>
        </p:grpSpPr>
        <p:grpSp>
          <p:nvGrpSpPr>
            <p:cNvPr id="566288" name="Group 16"/>
            <p:cNvGrpSpPr>
              <a:grpSpLocks/>
            </p:cNvGrpSpPr>
            <p:nvPr/>
          </p:nvGrpSpPr>
          <p:grpSpPr bwMode="auto">
            <a:xfrm>
              <a:off x="4272" y="1872"/>
              <a:ext cx="1008" cy="1728"/>
              <a:chOff x="3840" y="1872"/>
              <a:chExt cx="1008" cy="1728"/>
            </a:xfrm>
          </p:grpSpPr>
          <p:sp>
            <p:nvSpPr>
              <p:cNvPr id="566289" name="Rectangle 17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1008" cy="172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0" name="Line 18"/>
              <p:cNvSpPr>
                <a:spLocks noChangeShapeType="1"/>
              </p:cNvSpPr>
              <p:nvPr/>
            </p:nvSpPr>
            <p:spPr bwMode="auto">
              <a:xfrm>
                <a:off x="3840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1" name="Line 19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2" name="Line 20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3" name="Line 21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6294" name="Line 22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6295" name="Text Box 23"/>
            <p:cNvSpPr txBox="1">
              <a:spLocks noChangeArrowheads="1"/>
            </p:cNvSpPr>
            <p:nvPr/>
          </p:nvSpPr>
          <p:spPr bwMode="auto">
            <a:xfrm>
              <a:off x="3936" y="1659"/>
              <a:ext cx="970" cy="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pa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[ 0 ]	     0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[ 1 ]      	     1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[ 2 ]      	     2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[ 3 ]      	     3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[ 4 ]      	     4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[ 5 ]      	     5</a:t>
              </a:r>
            </a:p>
          </p:txBody>
        </p:sp>
      </p:grp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4391025" y="609600"/>
            <a:ext cx="4478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/>
              <a:t>若索引数组说明为：</a:t>
            </a:r>
          </a:p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/>
              <a:t>	</a:t>
            </a:r>
            <a:r>
              <a:rPr lang="en-US" altLang="zh-CN" sz="2000" b="1"/>
              <a:t>int   pa [ 6 ] = { 0, 1, 2, 3, 4 , 5 };</a:t>
            </a:r>
          </a:p>
        </p:txBody>
      </p:sp>
      <p:sp>
        <p:nvSpPr>
          <p:cNvPr id="566297" name="AutoShape 25"/>
          <p:cNvSpPr>
            <a:spLocks noChangeArrowheads="1"/>
          </p:cNvSpPr>
          <p:nvPr/>
        </p:nvSpPr>
        <p:spPr bwMode="auto">
          <a:xfrm>
            <a:off x="1778000" y="1173163"/>
            <a:ext cx="2322513" cy="1055687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b="1" i="1">
                <a:solidFill>
                  <a:srgbClr val="FF0000"/>
                </a:solidFill>
              </a:rPr>
              <a:t>想一想</a:t>
            </a:r>
            <a:endParaRPr lang="zh-CN" altLang="en-US" b="1" i="1"/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4367213" y="1828800"/>
            <a:ext cx="38766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程序</a:t>
            </a:r>
            <a:r>
              <a:rPr lang="zh-CN" altLang="zh-CN" sz="2000" b="1">
                <a:solidFill>
                  <a:schemeClr val="accent2"/>
                </a:solidFill>
              </a:rPr>
              <a:t>该如何修改？ 请你试一试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6630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75"/>
                                        <p:tgtEl>
                                          <p:spTgt spid="56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96" grpId="0" autoUpdateAnimBg="0"/>
      <p:bldP spid="566297" grpId="0" animBg="1" autoUpdateAnimBg="0"/>
      <p:bldP spid="566298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Text Box 2"/>
          <p:cNvSpPr txBox="1">
            <a:spLocks noChangeArrowheads="1"/>
          </p:cNvSpPr>
          <p:nvPr/>
        </p:nvSpPr>
        <p:spPr bwMode="auto">
          <a:xfrm>
            <a:off x="1219200" y="2193925"/>
            <a:ext cx="68580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程序对数据的表示，不但要求存放基本信息，还要表示与其它数据元素的关系</a:t>
            </a:r>
          </a:p>
          <a:p>
            <a:pPr algn="l">
              <a:lnSpc>
                <a:spcPct val="2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ea typeface="Arial Unicode MS" pitchFamily="34" charset="-122"/>
                <a:cs typeface="Arial Unicode MS" pitchFamily="34" charset="-122"/>
              </a:rPr>
              <a:t> 线性表是最简单的数据组织形式</a:t>
            </a:r>
          </a:p>
        </p:txBody>
      </p:sp>
      <p:sp>
        <p:nvSpPr>
          <p:cNvPr id="13783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  <p:sp>
        <p:nvSpPr>
          <p:cNvPr id="1378308" name="Rectangle 4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7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6" grpId="0" autoUpdateAnimBg="0"/>
      <p:bldP spid="1378308" grpId="0" build="p" autoUpdateAnimBg="0" advAuto="100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66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609600" y="11668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68327" name="Line 7"/>
          <p:cNvSpPr>
            <a:spLocks noChangeShapeType="1"/>
          </p:cNvSpPr>
          <p:nvPr/>
        </p:nvSpPr>
        <p:spPr bwMode="auto">
          <a:xfrm>
            <a:off x="17526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28" name="Group 8"/>
          <p:cNvGrpSpPr>
            <a:grpSpLocks/>
          </p:cNvGrpSpPr>
          <p:nvPr/>
        </p:nvGrpSpPr>
        <p:grpSpPr bwMode="auto">
          <a:xfrm>
            <a:off x="2362200" y="1744663"/>
            <a:ext cx="1066800" cy="1530350"/>
            <a:chOff x="1536" y="1929"/>
            <a:chExt cx="672" cy="964"/>
          </a:xfrm>
        </p:grpSpPr>
        <p:grpSp>
          <p:nvGrpSpPr>
            <p:cNvPr id="568329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68330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1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2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33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68334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8335" name="Group 15"/>
          <p:cNvGrpSpPr>
            <a:grpSpLocks/>
          </p:cNvGrpSpPr>
          <p:nvPr/>
        </p:nvGrpSpPr>
        <p:grpSpPr bwMode="auto">
          <a:xfrm>
            <a:off x="4038600" y="1744663"/>
            <a:ext cx="1066800" cy="1509712"/>
            <a:chOff x="2544" y="1929"/>
            <a:chExt cx="672" cy="951"/>
          </a:xfrm>
        </p:grpSpPr>
        <p:grpSp>
          <p:nvGrpSpPr>
            <p:cNvPr id="568336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68337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8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39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40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68341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8342" name="Group 22"/>
          <p:cNvGrpSpPr>
            <a:grpSpLocks/>
          </p:cNvGrpSpPr>
          <p:nvPr/>
        </p:nvGrpSpPr>
        <p:grpSpPr bwMode="auto">
          <a:xfrm>
            <a:off x="5715000" y="1744663"/>
            <a:ext cx="1066800" cy="1509712"/>
            <a:chOff x="3744" y="1929"/>
            <a:chExt cx="672" cy="951"/>
          </a:xfrm>
        </p:grpSpPr>
        <p:grpSp>
          <p:nvGrpSpPr>
            <p:cNvPr id="568343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68344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45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46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47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68348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8349" name="Group 29"/>
          <p:cNvGrpSpPr>
            <a:grpSpLocks/>
          </p:cNvGrpSpPr>
          <p:nvPr/>
        </p:nvGrpSpPr>
        <p:grpSpPr bwMode="auto">
          <a:xfrm>
            <a:off x="7391400" y="1744663"/>
            <a:ext cx="1066800" cy="1509712"/>
            <a:chOff x="4752" y="1929"/>
            <a:chExt cx="672" cy="951"/>
          </a:xfrm>
        </p:grpSpPr>
        <p:grpSp>
          <p:nvGrpSpPr>
            <p:cNvPr id="568350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68351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52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53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8354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68355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8356" name="Line 36"/>
          <p:cNvSpPr>
            <a:spLocks noChangeShapeType="1"/>
          </p:cNvSpPr>
          <p:nvPr/>
        </p:nvSpPr>
        <p:spPr bwMode="auto">
          <a:xfrm>
            <a:off x="34290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7" name="Line 37"/>
          <p:cNvSpPr>
            <a:spLocks noChangeShapeType="1"/>
          </p:cNvSpPr>
          <p:nvPr/>
        </p:nvSpPr>
        <p:spPr bwMode="auto">
          <a:xfrm>
            <a:off x="51054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8358" name="Line 38"/>
          <p:cNvSpPr>
            <a:spLocks noChangeShapeType="1"/>
          </p:cNvSpPr>
          <p:nvPr/>
        </p:nvSpPr>
        <p:spPr bwMode="auto">
          <a:xfrm>
            <a:off x="67818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8359" name="Group 39"/>
          <p:cNvGrpSpPr>
            <a:grpSpLocks/>
          </p:cNvGrpSpPr>
          <p:nvPr/>
        </p:nvGrpSpPr>
        <p:grpSpPr bwMode="auto">
          <a:xfrm>
            <a:off x="685800" y="1700213"/>
            <a:ext cx="1066800" cy="792162"/>
            <a:chOff x="480" y="2032"/>
            <a:chExt cx="672" cy="499"/>
          </a:xfrm>
        </p:grpSpPr>
        <p:grpSp>
          <p:nvGrpSpPr>
            <p:cNvPr id="568360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68361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8362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68363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68364" name="Oval 44"/>
          <p:cNvSpPr>
            <a:spLocks noChangeArrowheads="1"/>
          </p:cNvSpPr>
          <p:nvPr/>
        </p:nvSpPr>
        <p:spPr bwMode="auto">
          <a:xfrm>
            <a:off x="3886200" y="2005013"/>
            <a:ext cx="1371600" cy="1295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65" name="AutoShape 45"/>
          <p:cNvSpPr>
            <a:spLocks/>
          </p:cNvSpPr>
          <p:nvPr/>
        </p:nvSpPr>
        <p:spPr bwMode="auto">
          <a:xfrm>
            <a:off x="6400800" y="404813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597"/>
              <a:gd name="adj5" fmla="val 272917"/>
              <a:gd name="adj6" fmla="val -10872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8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56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6" grpId="0" autoUpdateAnimBg="0"/>
      <p:bldP spid="568327" grpId="0" animBg="1"/>
      <p:bldP spid="568356" grpId="0" animBg="1"/>
      <p:bldP spid="568357" grpId="0" animBg="1"/>
      <p:bldP spid="568358" grpId="0" animBg="1"/>
      <p:bldP spid="568364" grpId="0" animBg="1"/>
      <p:bldP spid="568365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90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69350" name="Text Box 6"/>
          <p:cNvSpPr txBox="1">
            <a:spLocks noChangeArrowheads="1"/>
          </p:cNvSpPr>
          <p:nvPr/>
        </p:nvSpPr>
        <p:spPr bwMode="auto">
          <a:xfrm>
            <a:off x="609600" y="11668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69351" name="Line 7"/>
          <p:cNvSpPr>
            <a:spLocks noChangeShapeType="1"/>
          </p:cNvSpPr>
          <p:nvPr/>
        </p:nvSpPr>
        <p:spPr bwMode="auto">
          <a:xfrm>
            <a:off x="17526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9352" name="Group 8"/>
          <p:cNvGrpSpPr>
            <a:grpSpLocks/>
          </p:cNvGrpSpPr>
          <p:nvPr/>
        </p:nvGrpSpPr>
        <p:grpSpPr bwMode="auto">
          <a:xfrm>
            <a:off x="2362200" y="1744663"/>
            <a:ext cx="1066800" cy="1530350"/>
            <a:chOff x="1536" y="1929"/>
            <a:chExt cx="672" cy="964"/>
          </a:xfrm>
        </p:grpSpPr>
        <p:grpSp>
          <p:nvGrpSpPr>
            <p:cNvPr id="569353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69354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55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56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57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69358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4038600" y="1744663"/>
            <a:ext cx="1066800" cy="1509712"/>
            <a:chOff x="2544" y="1929"/>
            <a:chExt cx="672" cy="951"/>
          </a:xfrm>
        </p:grpSpPr>
        <p:grpSp>
          <p:nvGrpSpPr>
            <p:cNvPr id="569360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69361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62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63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64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69365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69366" name="Group 22"/>
          <p:cNvGrpSpPr>
            <a:grpSpLocks/>
          </p:cNvGrpSpPr>
          <p:nvPr/>
        </p:nvGrpSpPr>
        <p:grpSpPr bwMode="auto">
          <a:xfrm>
            <a:off x="5715000" y="1744663"/>
            <a:ext cx="1066800" cy="1509712"/>
            <a:chOff x="3744" y="1929"/>
            <a:chExt cx="672" cy="951"/>
          </a:xfrm>
        </p:grpSpPr>
        <p:grpSp>
          <p:nvGrpSpPr>
            <p:cNvPr id="569367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69368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69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70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71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69372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69373" name="Group 29"/>
          <p:cNvGrpSpPr>
            <a:grpSpLocks/>
          </p:cNvGrpSpPr>
          <p:nvPr/>
        </p:nvGrpSpPr>
        <p:grpSpPr bwMode="auto">
          <a:xfrm>
            <a:off x="7391400" y="1744663"/>
            <a:ext cx="1066800" cy="1509712"/>
            <a:chOff x="4752" y="1929"/>
            <a:chExt cx="672" cy="951"/>
          </a:xfrm>
        </p:grpSpPr>
        <p:grpSp>
          <p:nvGrpSpPr>
            <p:cNvPr id="569374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69375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76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77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9378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69379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69380" name="Line 36"/>
          <p:cNvSpPr>
            <a:spLocks noChangeShapeType="1"/>
          </p:cNvSpPr>
          <p:nvPr/>
        </p:nvSpPr>
        <p:spPr bwMode="auto">
          <a:xfrm>
            <a:off x="34290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9381" name="Line 37"/>
          <p:cNvSpPr>
            <a:spLocks noChangeShapeType="1"/>
          </p:cNvSpPr>
          <p:nvPr/>
        </p:nvSpPr>
        <p:spPr bwMode="auto">
          <a:xfrm>
            <a:off x="51054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69382" name="Line 38"/>
          <p:cNvSpPr>
            <a:spLocks noChangeShapeType="1"/>
          </p:cNvSpPr>
          <p:nvPr/>
        </p:nvSpPr>
        <p:spPr bwMode="auto">
          <a:xfrm>
            <a:off x="67818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69383" name="Group 39"/>
          <p:cNvGrpSpPr>
            <a:grpSpLocks/>
          </p:cNvGrpSpPr>
          <p:nvPr/>
        </p:nvGrpSpPr>
        <p:grpSpPr bwMode="auto">
          <a:xfrm>
            <a:off x="685800" y="1700213"/>
            <a:ext cx="1066800" cy="792162"/>
            <a:chOff x="480" y="2032"/>
            <a:chExt cx="672" cy="499"/>
          </a:xfrm>
        </p:grpSpPr>
        <p:grpSp>
          <p:nvGrpSpPr>
            <p:cNvPr id="569384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69385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9386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69387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69388" name="Oval 44"/>
          <p:cNvSpPr>
            <a:spLocks noChangeArrowheads="1"/>
          </p:cNvSpPr>
          <p:nvPr/>
        </p:nvSpPr>
        <p:spPr bwMode="auto">
          <a:xfrm>
            <a:off x="3886200" y="2462213"/>
            <a:ext cx="13716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89" name="AutoShape 45"/>
          <p:cNvSpPr>
            <a:spLocks/>
          </p:cNvSpPr>
          <p:nvPr/>
        </p:nvSpPr>
        <p:spPr bwMode="auto">
          <a:xfrm>
            <a:off x="6400800" y="404813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2023"/>
              <a:gd name="adj5" fmla="val 349741"/>
              <a:gd name="adj6" fmla="val -77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数据元素信息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88" grpId="0" animBg="1"/>
      <p:bldP spid="569389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14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609600" y="11668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70375" name="Line 7"/>
          <p:cNvSpPr>
            <a:spLocks noChangeShapeType="1"/>
          </p:cNvSpPr>
          <p:nvPr/>
        </p:nvSpPr>
        <p:spPr bwMode="auto">
          <a:xfrm>
            <a:off x="17526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0376" name="Group 8"/>
          <p:cNvGrpSpPr>
            <a:grpSpLocks/>
          </p:cNvGrpSpPr>
          <p:nvPr/>
        </p:nvGrpSpPr>
        <p:grpSpPr bwMode="auto">
          <a:xfrm>
            <a:off x="2362200" y="1744663"/>
            <a:ext cx="1066800" cy="1530350"/>
            <a:chOff x="1536" y="1929"/>
            <a:chExt cx="672" cy="964"/>
          </a:xfrm>
        </p:grpSpPr>
        <p:grpSp>
          <p:nvGrpSpPr>
            <p:cNvPr id="570377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70378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79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80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381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70383" name="Group 15"/>
          <p:cNvGrpSpPr>
            <a:grpSpLocks/>
          </p:cNvGrpSpPr>
          <p:nvPr/>
        </p:nvGrpSpPr>
        <p:grpSpPr bwMode="auto">
          <a:xfrm>
            <a:off x="4038600" y="1744663"/>
            <a:ext cx="1066800" cy="1509712"/>
            <a:chOff x="2544" y="1929"/>
            <a:chExt cx="672" cy="951"/>
          </a:xfrm>
        </p:grpSpPr>
        <p:grpSp>
          <p:nvGrpSpPr>
            <p:cNvPr id="570384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70385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86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87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388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70389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70390" name="Group 22"/>
          <p:cNvGrpSpPr>
            <a:grpSpLocks/>
          </p:cNvGrpSpPr>
          <p:nvPr/>
        </p:nvGrpSpPr>
        <p:grpSpPr bwMode="auto">
          <a:xfrm>
            <a:off x="5715000" y="1744663"/>
            <a:ext cx="1066800" cy="1509712"/>
            <a:chOff x="3744" y="1929"/>
            <a:chExt cx="672" cy="951"/>
          </a:xfrm>
        </p:grpSpPr>
        <p:grpSp>
          <p:nvGrpSpPr>
            <p:cNvPr id="570391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70392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93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394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395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70396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70397" name="Group 29"/>
          <p:cNvGrpSpPr>
            <a:grpSpLocks/>
          </p:cNvGrpSpPr>
          <p:nvPr/>
        </p:nvGrpSpPr>
        <p:grpSpPr bwMode="auto">
          <a:xfrm>
            <a:off x="7391400" y="1744663"/>
            <a:ext cx="1066800" cy="1509712"/>
            <a:chOff x="4752" y="1929"/>
            <a:chExt cx="672" cy="951"/>
          </a:xfrm>
        </p:grpSpPr>
        <p:grpSp>
          <p:nvGrpSpPr>
            <p:cNvPr id="570398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70399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400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401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0402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70403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70404" name="Line 36"/>
          <p:cNvSpPr>
            <a:spLocks noChangeShapeType="1"/>
          </p:cNvSpPr>
          <p:nvPr/>
        </p:nvSpPr>
        <p:spPr bwMode="auto">
          <a:xfrm>
            <a:off x="34290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5" name="Line 37"/>
          <p:cNvSpPr>
            <a:spLocks noChangeShapeType="1"/>
          </p:cNvSpPr>
          <p:nvPr/>
        </p:nvSpPr>
        <p:spPr bwMode="auto">
          <a:xfrm>
            <a:off x="51054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0406" name="Line 38"/>
          <p:cNvSpPr>
            <a:spLocks noChangeShapeType="1"/>
          </p:cNvSpPr>
          <p:nvPr/>
        </p:nvSpPr>
        <p:spPr bwMode="auto">
          <a:xfrm>
            <a:off x="6781800" y="2339975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0407" name="Group 39"/>
          <p:cNvGrpSpPr>
            <a:grpSpLocks/>
          </p:cNvGrpSpPr>
          <p:nvPr/>
        </p:nvGrpSpPr>
        <p:grpSpPr bwMode="auto">
          <a:xfrm>
            <a:off x="685800" y="1700213"/>
            <a:ext cx="1066800" cy="792162"/>
            <a:chOff x="480" y="2032"/>
            <a:chExt cx="672" cy="499"/>
          </a:xfrm>
        </p:grpSpPr>
        <p:grpSp>
          <p:nvGrpSpPr>
            <p:cNvPr id="570408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70409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0410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70411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70412" name="Oval 44"/>
          <p:cNvSpPr>
            <a:spLocks noChangeArrowheads="1"/>
          </p:cNvSpPr>
          <p:nvPr/>
        </p:nvSpPr>
        <p:spPr bwMode="auto">
          <a:xfrm>
            <a:off x="3886200" y="2081213"/>
            <a:ext cx="13716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413" name="AutoShape 45"/>
          <p:cNvSpPr>
            <a:spLocks/>
          </p:cNvSpPr>
          <p:nvPr/>
        </p:nvSpPr>
        <p:spPr bwMode="auto">
          <a:xfrm>
            <a:off x="6400800" y="404813"/>
            <a:ext cx="1219200" cy="609600"/>
          </a:xfrm>
          <a:prstGeom prst="borderCallout2">
            <a:avLst>
              <a:gd name="adj1" fmla="val 18750"/>
              <a:gd name="adj2" fmla="val -6250"/>
              <a:gd name="adj3" fmla="val 18750"/>
              <a:gd name="adj4" fmla="val -30338"/>
              <a:gd name="adj5" fmla="val 271616"/>
              <a:gd name="adj6" fmla="val -10729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元素关系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12" grpId="0" animBg="1"/>
      <p:bldP spid="570413" grpId="0" animBg="1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38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04800" y="533400"/>
            <a:ext cx="56388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楷体_GB2312" pitchFamily="49" charset="-122"/>
              </a:rPr>
              <a:t>5.5 </a:t>
            </a: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链表</a:t>
            </a:r>
          </a:p>
        </p:txBody>
      </p:sp>
      <p:sp>
        <p:nvSpPr>
          <p:cNvPr id="571398" name="Text Box 6"/>
          <p:cNvSpPr txBox="1">
            <a:spLocks noChangeArrowheads="1"/>
          </p:cNvSpPr>
          <p:nvPr/>
        </p:nvSpPr>
        <p:spPr bwMode="auto">
          <a:xfrm>
            <a:off x="609600" y="119697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</a:rPr>
              <a:t>1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动态链表存储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571399" name="Line 7"/>
          <p:cNvSpPr>
            <a:spLocks noChangeShapeType="1"/>
          </p:cNvSpPr>
          <p:nvPr/>
        </p:nvSpPr>
        <p:spPr bwMode="auto">
          <a:xfrm>
            <a:off x="17526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1400" name="Group 8"/>
          <p:cNvGrpSpPr>
            <a:grpSpLocks/>
          </p:cNvGrpSpPr>
          <p:nvPr/>
        </p:nvGrpSpPr>
        <p:grpSpPr bwMode="auto">
          <a:xfrm>
            <a:off x="2362200" y="1774825"/>
            <a:ext cx="1066800" cy="1530350"/>
            <a:chOff x="1536" y="1929"/>
            <a:chExt cx="672" cy="964"/>
          </a:xfrm>
        </p:grpSpPr>
        <p:grpSp>
          <p:nvGrpSpPr>
            <p:cNvPr id="571401" name="Group 9"/>
            <p:cNvGrpSpPr>
              <a:grpSpLocks/>
            </p:cNvGrpSpPr>
            <p:nvPr/>
          </p:nvGrpSpPr>
          <p:grpSpPr bwMode="auto">
            <a:xfrm>
              <a:off x="1536" y="2160"/>
              <a:ext cx="672" cy="720"/>
              <a:chOff x="2016" y="2160"/>
              <a:chExt cx="672" cy="720"/>
            </a:xfrm>
          </p:grpSpPr>
          <p:sp>
            <p:nvSpPr>
              <p:cNvPr id="571402" name="Rectangle 10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03" name="Line 11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04" name="Line 12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05" name="Text Box 13"/>
            <p:cNvSpPr txBox="1">
              <a:spLocks noChangeArrowheads="1"/>
            </p:cNvSpPr>
            <p:nvPr/>
          </p:nvSpPr>
          <p:spPr bwMode="auto">
            <a:xfrm>
              <a:off x="1536" y="2178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3208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Chen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2046</a:t>
              </a:r>
            </a:p>
          </p:txBody>
        </p:sp>
        <p:sp>
          <p:nvSpPr>
            <p:cNvPr id="571406" name="Text Box 14"/>
            <p:cNvSpPr txBox="1">
              <a:spLocks noChangeArrowheads="1"/>
            </p:cNvSpPr>
            <p:nvPr/>
          </p:nvSpPr>
          <p:spPr bwMode="auto">
            <a:xfrm>
              <a:off x="1632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3010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4038600" y="1774825"/>
            <a:ext cx="1066800" cy="1509713"/>
            <a:chOff x="2544" y="1929"/>
            <a:chExt cx="672" cy="951"/>
          </a:xfrm>
        </p:grpSpPr>
        <p:grpSp>
          <p:nvGrpSpPr>
            <p:cNvPr id="571408" name="Group 16"/>
            <p:cNvGrpSpPr>
              <a:grpSpLocks/>
            </p:cNvGrpSpPr>
            <p:nvPr/>
          </p:nvGrpSpPr>
          <p:grpSpPr bwMode="auto">
            <a:xfrm>
              <a:off x="2544" y="2160"/>
              <a:ext cx="672" cy="720"/>
              <a:chOff x="2016" y="2160"/>
              <a:chExt cx="672" cy="720"/>
            </a:xfrm>
          </p:grpSpPr>
          <p:sp>
            <p:nvSpPr>
              <p:cNvPr id="571409" name="Rectangle 17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0" name="Line 18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1" name="Line 19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12" name="Text Box 20"/>
            <p:cNvSpPr txBox="1">
              <a:spLocks noChangeArrowheads="1"/>
            </p:cNvSpPr>
            <p:nvPr/>
          </p:nvSpPr>
          <p:spPr bwMode="auto">
            <a:xfrm>
              <a:off x="25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4016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Li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3205</a:t>
              </a:r>
            </a:p>
          </p:txBody>
        </p:sp>
        <p:sp>
          <p:nvSpPr>
            <p:cNvPr id="571413" name="Text Box 21"/>
            <p:cNvSpPr txBox="1">
              <a:spLocks noChangeArrowheads="1"/>
            </p:cNvSpPr>
            <p:nvPr/>
          </p:nvSpPr>
          <p:spPr bwMode="auto">
            <a:xfrm>
              <a:off x="26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3208</a:t>
              </a:r>
            </a:p>
          </p:txBody>
        </p:sp>
      </p:grpSp>
      <p:grpSp>
        <p:nvGrpSpPr>
          <p:cNvPr id="571414" name="Group 22"/>
          <p:cNvGrpSpPr>
            <a:grpSpLocks/>
          </p:cNvGrpSpPr>
          <p:nvPr/>
        </p:nvGrpSpPr>
        <p:grpSpPr bwMode="auto">
          <a:xfrm>
            <a:off x="5715000" y="1774825"/>
            <a:ext cx="1066800" cy="1509713"/>
            <a:chOff x="3744" y="1929"/>
            <a:chExt cx="672" cy="951"/>
          </a:xfrm>
        </p:grpSpPr>
        <p:grpSp>
          <p:nvGrpSpPr>
            <p:cNvPr id="571415" name="Group 23"/>
            <p:cNvGrpSpPr>
              <a:grpSpLocks/>
            </p:cNvGrpSpPr>
            <p:nvPr/>
          </p:nvGrpSpPr>
          <p:grpSpPr bwMode="auto">
            <a:xfrm>
              <a:off x="3744" y="2160"/>
              <a:ext cx="672" cy="720"/>
              <a:chOff x="2016" y="2160"/>
              <a:chExt cx="672" cy="720"/>
            </a:xfrm>
          </p:grpSpPr>
          <p:sp>
            <p:nvSpPr>
              <p:cNvPr id="571416" name="Rectangle 24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7" name="Line 25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18" name="Line 26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19" name="Text Box 27"/>
            <p:cNvSpPr txBox="1">
              <a:spLocks noChangeArrowheads="1"/>
            </p:cNvSpPr>
            <p:nvPr/>
          </p:nvSpPr>
          <p:spPr bwMode="auto">
            <a:xfrm>
              <a:off x="3744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4048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Zhang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1045</a:t>
              </a:r>
            </a:p>
          </p:txBody>
        </p:sp>
        <p:sp>
          <p:nvSpPr>
            <p:cNvPr id="571420" name="Text Box 28"/>
            <p:cNvSpPr txBox="1">
              <a:spLocks noChangeArrowheads="1"/>
            </p:cNvSpPr>
            <p:nvPr/>
          </p:nvSpPr>
          <p:spPr bwMode="auto">
            <a:xfrm>
              <a:off x="3840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4016</a:t>
              </a:r>
            </a:p>
          </p:txBody>
        </p:sp>
      </p:grpSp>
      <p:grpSp>
        <p:nvGrpSpPr>
          <p:cNvPr id="571421" name="Group 29"/>
          <p:cNvGrpSpPr>
            <a:grpSpLocks/>
          </p:cNvGrpSpPr>
          <p:nvPr/>
        </p:nvGrpSpPr>
        <p:grpSpPr bwMode="auto">
          <a:xfrm>
            <a:off x="7391400" y="1774825"/>
            <a:ext cx="1066800" cy="1509713"/>
            <a:chOff x="4752" y="1929"/>
            <a:chExt cx="672" cy="951"/>
          </a:xfrm>
        </p:grpSpPr>
        <p:grpSp>
          <p:nvGrpSpPr>
            <p:cNvPr id="571422" name="Group 30"/>
            <p:cNvGrpSpPr>
              <a:grpSpLocks/>
            </p:cNvGrpSpPr>
            <p:nvPr/>
          </p:nvGrpSpPr>
          <p:grpSpPr bwMode="auto">
            <a:xfrm>
              <a:off x="4752" y="2160"/>
              <a:ext cx="672" cy="720"/>
              <a:chOff x="2016" y="2160"/>
              <a:chExt cx="672" cy="720"/>
            </a:xfrm>
          </p:grpSpPr>
          <p:sp>
            <p:nvSpPr>
              <p:cNvPr id="571423" name="Rectangle 31"/>
              <p:cNvSpPr>
                <a:spLocks noChangeArrowheads="1"/>
              </p:cNvSpPr>
              <p:nvPr/>
            </p:nvSpPr>
            <p:spPr bwMode="auto">
              <a:xfrm>
                <a:off x="2016" y="2160"/>
                <a:ext cx="672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24" name="Line 32"/>
              <p:cNvSpPr>
                <a:spLocks noChangeShapeType="1"/>
              </p:cNvSpPr>
              <p:nvPr/>
            </p:nvSpPr>
            <p:spPr bwMode="auto">
              <a:xfrm>
                <a:off x="2016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25" name="Line 33"/>
              <p:cNvSpPr>
                <a:spLocks noChangeShapeType="1"/>
              </p:cNvSpPr>
              <p:nvPr/>
            </p:nvSpPr>
            <p:spPr bwMode="auto">
              <a:xfrm>
                <a:off x="2016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1426" name="Text Box 34"/>
            <p:cNvSpPr txBox="1">
              <a:spLocks noChangeArrowheads="1"/>
            </p:cNvSpPr>
            <p:nvPr/>
          </p:nvSpPr>
          <p:spPr bwMode="auto">
            <a:xfrm>
              <a:off x="4752" y="2160"/>
              <a:ext cx="672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en-US" altLang="zh-CN" sz="1800" b="1" i="1">
                  <a:solidFill>
                    <a:srgbClr val="0000FF"/>
                  </a:solidFill>
                </a:rPr>
                <a:t>NULL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Wang</a:t>
              </a:r>
            </a:p>
            <a:p>
              <a:pPr>
                <a:spcBef>
                  <a:spcPct val="40000"/>
                </a:spcBef>
              </a:pPr>
              <a:r>
                <a:rPr lang="en-US" altLang="zh-CN" sz="1800" b="1"/>
                <a:t>1650</a:t>
              </a:r>
            </a:p>
          </p:txBody>
        </p:sp>
        <p:sp>
          <p:nvSpPr>
            <p:cNvPr id="571427" name="Text Box 35"/>
            <p:cNvSpPr txBox="1">
              <a:spLocks noChangeArrowheads="1"/>
            </p:cNvSpPr>
            <p:nvPr/>
          </p:nvSpPr>
          <p:spPr bwMode="auto">
            <a:xfrm>
              <a:off x="4848" y="19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1800" b="1">
                  <a:solidFill>
                    <a:srgbClr val="0000FF"/>
                  </a:solidFill>
                </a:rPr>
                <a:t>4048</a:t>
              </a:r>
            </a:p>
          </p:txBody>
        </p:sp>
      </p:grpSp>
      <p:sp>
        <p:nvSpPr>
          <p:cNvPr id="571428" name="Line 36"/>
          <p:cNvSpPr>
            <a:spLocks noChangeShapeType="1"/>
          </p:cNvSpPr>
          <p:nvPr/>
        </p:nvSpPr>
        <p:spPr bwMode="auto">
          <a:xfrm>
            <a:off x="34290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429" name="Line 37"/>
          <p:cNvSpPr>
            <a:spLocks noChangeShapeType="1"/>
          </p:cNvSpPr>
          <p:nvPr/>
        </p:nvSpPr>
        <p:spPr bwMode="auto">
          <a:xfrm>
            <a:off x="51054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1430" name="Line 38"/>
          <p:cNvSpPr>
            <a:spLocks noChangeShapeType="1"/>
          </p:cNvSpPr>
          <p:nvPr/>
        </p:nvSpPr>
        <p:spPr bwMode="auto">
          <a:xfrm>
            <a:off x="6781800" y="2370138"/>
            <a:ext cx="609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71431" name="Group 39"/>
          <p:cNvGrpSpPr>
            <a:grpSpLocks/>
          </p:cNvGrpSpPr>
          <p:nvPr/>
        </p:nvGrpSpPr>
        <p:grpSpPr bwMode="auto">
          <a:xfrm>
            <a:off x="685800" y="1730375"/>
            <a:ext cx="1066800" cy="792163"/>
            <a:chOff x="480" y="2032"/>
            <a:chExt cx="672" cy="499"/>
          </a:xfrm>
        </p:grpSpPr>
        <p:grpSp>
          <p:nvGrpSpPr>
            <p:cNvPr id="571432" name="Group 40"/>
            <p:cNvGrpSpPr>
              <a:grpSpLocks/>
            </p:cNvGrpSpPr>
            <p:nvPr/>
          </p:nvGrpSpPr>
          <p:grpSpPr bwMode="auto">
            <a:xfrm>
              <a:off x="480" y="2291"/>
              <a:ext cx="672" cy="240"/>
              <a:chOff x="384" y="2160"/>
              <a:chExt cx="672" cy="240"/>
            </a:xfrm>
          </p:grpSpPr>
          <p:sp>
            <p:nvSpPr>
              <p:cNvPr id="571433" name="Rectangle 41"/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672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1434" name="Text Box 42"/>
              <p:cNvSpPr txBox="1">
                <a:spLocks noChangeArrowheads="1"/>
              </p:cNvSpPr>
              <p:nvPr/>
            </p:nvSpPr>
            <p:spPr bwMode="auto">
              <a:xfrm>
                <a:off x="480" y="2160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1800" b="1" i="1">
                    <a:solidFill>
                      <a:srgbClr val="0000FF"/>
                    </a:solidFill>
                  </a:rPr>
                  <a:t>3010</a:t>
                </a:r>
              </a:p>
            </p:txBody>
          </p:sp>
        </p:grpSp>
        <p:sp>
          <p:nvSpPr>
            <p:cNvPr id="571435" name="Text Box 43"/>
            <p:cNvSpPr txBox="1">
              <a:spLocks noChangeArrowheads="1"/>
            </p:cNvSpPr>
            <p:nvPr/>
          </p:nvSpPr>
          <p:spPr bwMode="auto">
            <a:xfrm>
              <a:off x="598" y="2032"/>
              <a:ext cx="410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head</a:t>
              </a:r>
              <a:endParaRPr lang="en-US" altLang="zh-CN" sz="1800" b="1">
                <a:solidFill>
                  <a:srgbClr val="CC0000"/>
                </a:solidFill>
              </a:endParaRPr>
            </a:p>
          </p:txBody>
        </p:sp>
      </p:grpSp>
      <p:sp>
        <p:nvSpPr>
          <p:cNvPr id="571436" name="Text Box 44"/>
          <p:cNvSpPr txBox="1">
            <a:spLocks noChangeArrowheads="1"/>
          </p:cNvSpPr>
          <p:nvPr/>
        </p:nvSpPr>
        <p:spPr bwMode="auto">
          <a:xfrm>
            <a:off x="1127125" y="3787775"/>
            <a:ext cx="27590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/>
              <a:t>结点数据类型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struct node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{ char name[20] ;  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double salary ;  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   node * next ;  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} ; </a:t>
            </a:r>
          </a:p>
        </p:txBody>
      </p:sp>
      <p:sp>
        <p:nvSpPr>
          <p:cNvPr id="571437" name="Text Box 45"/>
          <p:cNvSpPr txBox="1">
            <a:spLocks noChangeArrowheads="1"/>
          </p:cNvSpPr>
          <p:nvPr/>
        </p:nvSpPr>
        <p:spPr bwMode="auto">
          <a:xfrm>
            <a:off x="5013325" y="3787775"/>
            <a:ext cx="27590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单向链表结点数据类型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struct node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{ dataType data ;  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   node * next ;  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 i="1">
                <a:solidFill>
                  <a:srgbClr val="0000FF"/>
                </a:solidFill>
              </a:rPr>
              <a:t>}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36" grpId="0" autoUpdateAnimBg="0"/>
      <p:bldP spid="571437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24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utoUpdateAnimBg="0"/>
      <p:bldP spid="572422" grpId="0" autoUpdateAnimBg="0"/>
      <p:bldP spid="57242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8" y="1831975"/>
            <a:ext cx="8208962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/>
              <a:t> 当一个整数的二进制串中只有一个数位为</a:t>
            </a:r>
            <a:r>
              <a:rPr lang="en-US" altLang="zh-CN" sz="2400" b="1"/>
              <a:t>1</a:t>
            </a:r>
            <a:r>
              <a:rPr lang="zh-CN" altLang="en-US" sz="2400" b="1"/>
              <a:t>时，称为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掩码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C00000"/>
                </a:solidFill>
              </a:rPr>
              <a:t> </a:t>
            </a:r>
            <a:r>
              <a:rPr lang="en-US" altLang="zh-CN" sz="2400" b="1"/>
              <a:t> </a:t>
            </a:r>
            <a:r>
              <a:rPr lang="zh-CN" altLang="en-US" sz="2400" b="1"/>
              <a:t>程序中通常借助掩码对数据按位进行测试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9750" y="1033463"/>
            <a:ext cx="906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掩码</a:t>
            </a:r>
            <a:endParaRPr lang="zh-CN" altLang="en-US" sz="2800" b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1625" y="4060825"/>
          <a:ext cx="6096000" cy="376044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3446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3447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{ int data ;   node * next ; }</a:t>
            </a:r>
            <a:r>
              <a:rPr lang="en-US" altLang="zh-CN" sz="2000">
                <a:solidFill>
                  <a:srgbClr val="0000FF"/>
                </a:solidFill>
              </a:rPr>
              <a:t>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3448" name="AutoShape 8"/>
          <p:cNvSpPr>
            <a:spLocks/>
          </p:cNvSpPr>
          <p:nvPr/>
        </p:nvSpPr>
        <p:spPr bwMode="auto">
          <a:xfrm>
            <a:off x="1219200" y="2057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36954"/>
              <a:gd name="adj5" fmla="val -206773"/>
              <a:gd name="adj6" fmla="val 2384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结构类型</a:t>
            </a:r>
          </a:p>
        </p:txBody>
      </p:sp>
      <p:sp>
        <p:nvSpPr>
          <p:cNvPr id="57344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 animBg="1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13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node * head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4472" name="AutoShape 8"/>
          <p:cNvSpPr>
            <a:spLocks/>
          </p:cNvSpPr>
          <p:nvPr/>
        </p:nvSpPr>
        <p:spPr bwMode="auto">
          <a:xfrm>
            <a:off x="1219200" y="20574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36292"/>
              <a:gd name="adj5" fmla="val -136199"/>
              <a:gd name="adj6" fmla="val 23574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头指针</a:t>
            </a:r>
          </a:p>
        </p:txBody>
      </p:sp>
      <p:sp>
        <p:nvSpPr>
          <p:cNvPr id="5744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 animBg="1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{ 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575496" name="AutoShape 8"/>
          <p:cNvSpPr>
            <a:spLocks/>
          </p:cNvSpPr>
          <p:nvPr/>
        </p:nvSpPr>
        <p:spPr bwMode="auto">
          <a:xfrm>
            <a:off x="990600" y="2362200"/>
            <a:ext cx="2133600" cy="990600"/>
          </a:xfrm>
          <a:prstGeom prst="borderCallout2">
            <a:avLst>
              <a:gd name="adj1" fmla="val 11537"/>
              <a:gd name="adj2" fmla="val 103569"/>
              <a:gd name="adj3" fmla="val 11537"/>
              <a:gd name="adj4" fmla="val 119644"/>
              <a:gd name="adj5" fmla="val -73880"/>
              <a:gd name="adj6" fmla="val 1710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建立链表函数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返回头指针</a:t>
            </a:r>
          </a:p>
        </p:txBody>
      </p:sp>
      <p:sp>
        <p:nvSpPr>
          <p:cNvPr id="57549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6" grpId="0" animBg="1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6518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</a:t>
            </a:r>
            <a:r>
              <a:rPr lang="en-US" altLang="zh-CN" sz="2000" b="1">
                <a:solidFill>
                  <a:srgbClr val="0000FF"/>
                </a:solidFill>
              </a:rPr>
              <a:t>node * s, * p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6520" name="AutoShape 8"/>
          <p:cNvSpPr>
            <a:spLocks/>
          </p:cNvSpPr>
          <p:nvPr/>
        </p:nvSpPr>
        <p:spPr bwMode="auto">
          <a:xfrm>
            <a:off x="1600200" y="28956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47148"/>
              <a:gd name="adj5" fmla="val -151301"/>
              <a:gd name="adj6" fmla="val 28157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声明局部量</a:t>
            </a:r>
          </a:p>
        </p:txBody>
      </p:sp>
      <p:sp>
        <p:nvSpPr>
          <p:cNvPr id="57652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20" grpId="0" animBg="1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684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7544" name="AutoShape 8"/>
          <p:cNvSpPr>
            <a:spLocks/>
          </p:cNvSpPr>
          <p:nvPr/>
        </p:nvSpPr>
        <p:spPr bwMode="auto">
          <a:xfrm>
            <a:off x="1295400" y="28956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22417"/>
              <a:gd name="adj5" fmla="val -87241"/>
              <a:gd name="adj6" fmla="val 181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建立第一个结点</a:t>
            </a:r>
          </a:p>
        </p:txBody>
      </p:sp>
      <p:sp>
        <p:nvSpPr>
          <p:cNvPr id="57754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4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8566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8567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8568" name="AutoShape 8"/>
          <p:cNvSpPr>
            <a:spLocks/>
          </p:cNvSpPr>
          <p:nvPr/>
        </p:nvSpPr>
        <p:spPr bwMode="auto">
          <a:xfrm>
            <a:off x="1066800" y="3429000"/>
            <a:ext cx="2057400" cy="533400"/>
          </a:xfrm>
          <a:prstGeom prst="borderCallout2">
            <a:avLst>
              <a:gd name="adj1" fmla="val 21431"/>
              <a:gd name="adj2" fmla="val 103704"/>
              <a:gd name="adj3" fmla="val 21431"/>
              <a:gd name="adj4" fmla="val 121606"/>
              <a:gd name="adj5" fmla="val -104167"/>
              <a:gd name="adj6" fmla="val 179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1800" b="1"/>
              <a:t>链表头指针初始化</a:t>
            </a:r>
          </a:p>
        </p:txBody>
      </p:sp>
      <p:sp>
        <p:nvSpPr>
          <p:cNvPr id="57856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8" grpId="0" animBg="1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9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8290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79592" name="AutoShape 8"/>
          <p:cNvSpPr>
            <a:spLocks/>
          </p:cNvSpPr>
          <p:nvPr/>
        </p:nvSpPr>
        <p:spPr bwMode="auto">
          <a:xfrm>
            <a:off x="1295400" y="2667000"/>
            <a:ext cx="1600200" cy="990600"/>
          </a:xfrm>
          <a:prstGeom prst="borderCallout2">
            <a:avLst>
              <a:gd name="adj1" fmla="val 11537"/>
              <a:gd name="adj2" fmla="val 104764"/>
              <a:gd name="adj3" fmla="val 11537"/>
              <a:gd name="adj4" fmla="val 129662"/>
              <a:gd name="adj5" fmla="val 80287"/>
              <a:gd name="adj6" fmla="val 2093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向链表</a:t>
            </a: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/>
              <a:t>插入新结点</a:t>
            </a:r>
          </a:p>
        </p:txBody>
      </p:sp>
      <p:sp>
        <p:nvSpPr>
          <p:cNvPr id="57959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2" grpId="0" animBg="1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80616" name="AutoShape 8"/>
          <p:cNvSpPr>
            <a:spLocks/>
          </p:cNvSpPr>
          <p:nvPr/>
        </p:nvSpPr>
        <p:spPr bwMode="auto">
          <a:xfrm>
            <a:off x="1219200" y="2895600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23833"/>
              <a:gd name="adj5" fmla="val 310606"/>
              <a:gd name="adj6" fmla="val 18741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释放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值为 </a:t>
            </a:r>
            <a:r>
              <a:rPr lang="en-US" altLang="zh-CN" sz="1800" b="1"/>
              <a:t>0 </a:t>
            </a:r>
            <a:r>
              <a:rPr lang="zh-CN" altLang="en-US" sz="1800" b="1"/>
              <a:t>的结点 </a:t>
            </a:r>
          </a:p>
        </p:txBody>
      </p:sp>
      <p:sp>
        <p:nvSpPr>
          <p:cNvPr id="58061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6" grpId="0" animBg="1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．建立和遍历链表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</a:t>
            </a:r>
          </a:p>
        </p:txBody>
      </p:sp>
      <p:sp>
        <p:nvSpPr>
          <p:cNvPr id="581638" name="Text Box 6"/>
          <p:cNvSpPr txBox="1">
            <a:spLocks noChangeArrowheads="1"/>
          </p:cNvSpPr>
          <p:nvPr/>
        </p:nvSpPr>
        <p:spPr bwMode="auto">
          <a:xfrm>
            <a:off x="527050" y="2193925"/>
            <a:ext cx="3757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建立链表的过程：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生成头结点；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while</a:t>
            </a:r>
            <a:r>
              <a:rPr lang="zh-CN" altLang="en-US" sz="2000" b="1"/>
              <a:t>（未结束）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</a:t>
            </a:r>
            <a:r>
              <a:rPr lang="zh-CN" altLang="en-US" sz="2000" b="1"/>
              <a:t>生成新结点；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把新结点插入链表；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</p:txBody>
      </p:sp>
      <p:sp>
        <p:nvSpPr>
          <p:cNvPr id="581639" name="Text Box 7"/>
          <p:cNvSpPr txBox="1">
            <a:spLocks noChangeArrowheads="1"/>
          </p:cNvSpPr>
          <p:nvPr/>
        </p:nvSpPr>
        <p:spPr bwMode="auto">
          <a:xfrm>
            <a:off x="4648200" y="304800"/>
            <a:ext cx="4191000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struct node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int data ;   node * next ; }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head ;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node * CreateList()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{ node * s, * p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head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p -&gt; next = NULL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delete 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0000FF"/>
                </a:solidFill>
              </a:rPr>
              <a:t>return ( head )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581640" name="AutoShape 8"/>
          <p:cNvSpPr>
            <a:spLocks/>
          </p:cNvSpPr>
          <p:nvPr/>
        </p:nvSpPr>
        <p:spPr bwMode="auto">
          <a:xfrm>
            <a:off x="1295400" y="3733800"/>
            <a:ext cx="1828800" cy="533400"/>
          </a:xfrm>
          <a:prstGeom prst="borderCallout2">
            <a:avLst>
              <a:gd name="adj1" fmla="val 21431"/>
              <a:gd name="adj2" fmla="val 104167"/>
              <a:gd name="adj3" fmla="val 21431"/>
              <a:gd name="adj4" fmla="val 124829"/>
              <a:gd name="adj5" fmla="val 456250"/>
              <a:gd name="adj6" fmla="val 19106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返回头指针 </a:t>
            </a:r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0" grpId="0" animBg="1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= NULL ;</a:t>
            </a:r>
          </a:p>
        </p:txBody>
      </p:sp>
      <p:sp>
        <p:nvSpPr>
          <p:cNvPr id="5826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82571" y="1125538"/>
            <a:ext cx="7632701" cy="42465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#include&lt;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iostream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&gt;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using namespace std;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(unsigned value);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void main()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{ unsigned x;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&lt;&lt;"Enter an unsigned integer: ";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cin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&gt;&gt;x;</a:t>
            </a:r>
            <a:endParaRPr lang="en-US" altLang="zh-CN" sz="2000" b="1" dirty="0"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+mn-ea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(x);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+mn-ea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+mn-ea"/>
                <a:cs typeface="Courier New" pitchFamily="49" charset="0"/>
              </a:rPr>
              <a:t>调用函数，以二进制形式输出正整数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+mn-ea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+mn-ea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15363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7" grpId="0"/>
      <p:bldP spid="1536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3429000" y="1295400"/>
            <a:ext cx="228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Text Box 6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= NULL ;</a:t>
            </a:r>
          </a:p>
        </p:txBody>
      </p:sp>
      <p:grpSp>
        <p:nvGrpSpPr>
          <p:cNvPr id="583687" name="Group 7"/>
          <p:cNvGrpSpPr>
            <a:grpSpLocks/>
          </p:cNvGrpSpPr>
          <p:nvPr/>
        </p:nvGrpSpPr>
        <p:grpSpPr bwMode="auto">
          <a:xfrm>
            <a:off x="1524000" y="5013325"/>
            <a:ext cx="762000" cy="304800"/>
            <a:chOff x="1632" y="2928"/>
            <a:chExt cx="480" cy="192"/>
          </a:xfrm>
        </p:grpSpPr>
        <p:sp>
          <p:nvSpPr>
            <p:cNvPr id="583688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689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83690" name="Group 10"/>
          <p:cNvGrpSpPr>
            <a:grpSpLocks/>
          </p:cNvGrpSpPr>
          <p:nvPr/>
        </p:nvGrpSpPr>
        <p:grpSpPr bwMode="auto">
          <a:xfrm>
            <a:off x="820738" y="4937125"/>
            <a:ext cx="703262" cy="396875"/>
            <a:chOff x="517" y="3110"/>
            <a:chExt cx="443" cy="250"/>
          </a:xfrm>
        </p:grpSpPr>
        <p:sp>
          <p:nvSpPr>
            <p:cNvPr id="583691" name="Line 11"/>
            <p:cNvSpPr>
              <a:spLocks noChangeShapeType="1"/>
            </p:cNvSpPr>
            <p:nvPr/>
          </p:nvSpPr>
          <p:spPr bwMode="auto">
            <a:xfrm>
              <a:off x="720" y="325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692" name="Text Box 12"/>
            <p:cNvSpPr txBox="1">
              <a:spLocks noChangeArrowheads="1"/>
            </p:cNvSpPr>
            <p:nvPr/>
          </p:nvSpPr>
          <p:spPr bwMode="auto">
            <a:xfrm>
              <a:off x="517" y="3110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</p:grpSp>
      <p:sp>
        <p:nvSpPr>
          <p:cNvPr id="58369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3429000" y="1752600"/>
            <a:ext cx="228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= NULL ;</a:t>
            </a:r>
          </a:p>
        </p:txBody>
      </p:sp>
      <p:grpSp>
        <p:nvGrpSpPr>
          <p:cNvPr id="584711" name="Group 7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4712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4714" name="Line 10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15" name="Text Box 11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4716" name="Text Box 12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4717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6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ChangeArrowheads="1"/>
          </p:cNvSpPr>
          <p:nvPr/>
        </p:nvSpPr>
        <p:spPr bwMode="auto">
          <a:xfrm>
            <a:off x="3429000" y="2057400"/>
            <a:ext cx="2286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3581400" y="1219200"/>
            <a:ext cx="2057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= new node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cin &gt;&gt; s-&gt;data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= NULL ;</a:t>
            </a:r>
          </a:p>
        </p:txBody>
      </p:sp>
      <p:grpSp>
        <p:nvGrpSpPr>
          <p:cNvPr id="585735" name="Group 7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5736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5737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5738" name="Line 10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574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757" name="Group 5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6758" name="Rectangle 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6759" name="Line 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6760" name="Line 8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6761" name="Text Box 9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6762" name="Text Box 10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6763" name="Text Box 11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6764" name="Text Box 12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8676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4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3200400" y="457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7782" name="Group 6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7783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7784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7785" name="Line 9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7786" name="Text Box 10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7787" name="Text Box 11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7788" name="Text Box 12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7789" name="Text Box 13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8779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ChangeArrowheads="1"/>
          </p:cNvSpPr>
          <p:nvPr/>
        </p:nvSpPr>
        <p:spPr bwMode="auto">
          <a:xfrm>
            <a:off x="3200400" y="838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8806" name="Group 6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8807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8808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8809" name="Line 9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8810" name="Text Box 10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8812" name="Text Box 12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8813" name="Text Box 13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FFFFFF"/>
                </a:solidFill>
              </a:rPr>
              <a:t>{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FFFFFF"/>
                </a:solidFill>
              </a:rPr>
              <a:t>if ( head == NULL )</a:t>
            </a:r>
            <a:r>
              <a:rPr lang="en-US" altLang="zh-CN" sz="2000"/>
              <a:t>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8881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3200400" y="1143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9830" name="Group 6"/>
          <p:cNvGrpSpPr>
            <a:grpSpLocks/>
          </p:cNvGrpSpPr>
          <p:nvPr/>
        </p:nvGrpSpPr>
        <p:grpSpPr bwMode="auto">
          <a:xfrm>
            <a:off x="1524000" y="5011738"/>
            <a:ext cx="762000" cy="304800"/>
            <a:chOff x="1632" y="2928"/>
            <a:chExt cx="480" cy="192"/>
          </a:xfrm>
        </p:grpSpPr>
        <p:sp>
          <p:nvSpPr>
            <p:cNvPr id="589831" name="Rectangle 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9832" name="Line 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833" name="Line 9"/>
          <p:cNvSpPr>
            <a:spLocks noChangeShapeType="1"/>
          </p:cNvSpPr>
          <p:nvPr/>
        </p:nvSpPr>
        <p:spPr bwMode="auto">
          <a:xfrm>
            <a:off x="1143000" y="5164138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9834" name="Text Box 10"/>
          <p:cNvSpPr txBox="1">
            <a:spLocks noChangeArrowheads="1"/>
          </p:cNvSpPr>
          <p:nvPr/>
        </p:nvSpPr>
        <p:spPr bwMode="auto">
          <a:xfrm>
            <a:off x="820738" y="4935538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89835" name="Text Box 11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89836" name="Text Box 12"/>
          <p:cNvSpPr txBox="1">
            <a:spLocks noChangeArrowheads="1"/>
          </p:cNvSpPr>
          <p:nvPr/>
        </p:nvSpPr>
        <p:spPr bwMode="auto">
          <a:xfrm>
            <a:off x="757238" y="4267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89837" name="Text Box 13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589838" name="Group 14"/>
          <p:cNvGrpSpPr>
            <a:grpSpLocks/>
          </p:cNvGrpSpPr>
          <p:nvPr/>
        </p:nvGrpSpPr>
        <p:grpSpPr bwMode="auto">
          <a:xfrm>
            <a:off x="1143000" y="4648200"/>
            <a:ext cx="381000" cy="381000"/>
            <a:chOff x="720" y="2928"/>
            <a:chExt cx="240" cy="240"/>
          </a:xfrm>
        </p:grpSpPr>
        <p:sp>
          <p:nvSpPr>
            <p:cNvPr id="589839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9840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984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590855" name="Group 7"/>
          <p:cNvGrpSpPr>
            <a:grpSpLocks/>
          </p:cNvGrpSpPr>
          <p:nvPr/>
        </p:nvGrpSpPr>
        <p:grpSpPr bwMode="auto">
          <a:xfrm>
            <a:off x="1524000" y="4997450"/>
            <a:ext cx="762000" cy="304800"/>
            <a:chOff x="1632" y="2928"/>
            <a:chExt cx="480" cy="192"/>
          </a:xfrm>
        </p:grpSpPr>
        <p:sp>
          <p:nvSpPr>
            <p:cNvPr id="590856" name="Rectangle 8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857" name="Line 9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0858" name="Line 10"/>
          <p:cNvSpPr>
            <a:spLocks noChangeShapeType="1"/>
          </p:cNvSpPr>
          <p:nvPr/>
        </p:nvSpPr>
        <p:spPr bwMode="auto">
          <a:xfrm>
            <a:off x="1143000" y="514985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0859" name="Text Box 11"/>
          <p:cNvSpPr txBox="1">
            <a:spLocks noChangeArrowheads="1"/>
          </p:cNvSpPr>
          <p:nvPr/>
        </p:nvSpPr>
        <p:spPr bwMode="auto">
          <a:xfrm>
            <a:off x="820738" y="492125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590860" name="Text Box 12"/>
          <p:cNvSpPr txBox="1">
            <a:spLocks noChangeArrowheads="1"/>
          </p:cNvSpPr>
          <p:nvPr/>
        </p:nvSpPr>
        <p:spPr bwMode="auto">
          <a:xfrm>
            <a:off x="1600200" y="498157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en-US" sz="1800"/>
              <a:t>1</a:t>
            </a:r>
            <a:endParaRPr lang="en-US" altLang="zh-CN" sz="1800"/>
          </a:p>
        </p:txBody>
      </p:sp>
      <p:sp>
        <p:nvSpPr>
          <p:cNvPr id="590861" name="Text Box 13"/>
          <p:cNvSpPr txBox="1">
            <a:spLocks noChangeArrowheads="1"/>
          </p:cNvSpPr>
          <p:nvPr/>
        </p:nvSpPr>
        <p:spPr bwMode="auto">
          <a:xfrm>
            <a:off x="757238" y="4221163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0862" name="Group 14"/>
          <p:cNvGrpSpPr>
            <a:grpSpLocks/>
          </p:cNvGrpSpPr>
          <p:nvPr/>
        </p:nvGrpSpPr>
        <p:grpSpPr bwMode="auto">
          <a:xfrm>
            <a:off x="1143000" y="4648200"/>
            <a:ext cx="381000" cy="381000"/>
            <a:chOff x="720" y="2928"/>
            <a:chExt cx="240" cy="240"/>
          </a:xfrm>
        </p:grpSpPr>
        <p:sp>
          <p:nvSpPr>
            <p:cNvPr id="590863" name="Line 15"/>
            <p:cNvSpPr>
              <a:spLocks noChangeShapeType="1"/>
            </p:cNvSpPr>
            <p:nvPr/>
          </p:nvSpPr>
          <p:spPr bwMode="auto">
            <a:xfrm>
              <a:off x="720" y="3168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0864" name="Line 16"/>
            <p:cNvSpPr>
              <a:spLocks noChangeShapeType="1"/>
            </p:cNvSpPr>
            <p:nvPr/>
          </p:nvSpPr>
          <p:spPr bwMode="auto">
            <a:xfrm>
              <a:off x="720" y="292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0865" name="Text Box 17"/>
          <p:cNvSpPr txBox="1">
            <a:spLocks noChangeArrowheads="1"/>
          </p:cNvSpPr>
          <p:nvPr/>
        </p:nvSpPr>
        <p:spPr bwMode="auto">
          <a:xfrm>
            <a:off x="1804988" y="4252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590866" name="Line 18"/>
          <p:cNvSpPr>
            <a:spLocks noChangeShapeType="1"/>
          </p:cNvSpPr>
          <p:nvPr/>
        </p:nvSpPr>
        <p:spPr bwMode="auto">
          <a:xfrm>
            <a:off x="1903413" y="4648200"/>
            <a:ext cx="1587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0867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5" grpId="0" autoUpdateAnimBg="0"/>
      <p:bldP spid="59086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ChangeArrowheads="1"/>
          </p:cNvSpPr>
          <p:nvPr/>
        </p:nvSpPr>
        <p:spPr bwMode="auto">
          <a:xfrm>
            <a:off x="3200400" y="2133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187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1882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1883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188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1885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1886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1887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1889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1890" name="Line 18"/>
          <p:cNvSpPr>
            <a:spLocks noChangeShapeType="1"/>
          </p:cNvSpPr>
          <p:nvPr/>
        </p:nvSpPr>
        <p:spPr bwMode="auto">
          <a:xfrm flipV="1">
            <a:off x="2133600" y="49530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189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3200400" y="2133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290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2905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2906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290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2911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2912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2914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2915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2917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2918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26297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void bitDisplay(unsigned value)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{ 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unsigned c;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unsigned bitMask=1&lt;&lt;31;			// 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掩码，最高位置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1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cout&lt;&lt;value&lt;&lt;'=';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for(c=1;c&lt;=32;c++)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{ 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	cout&lt;&lt;(value&amp;bitMask?'1':'0');	// 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输出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value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的最高位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1600" b="1" smtClean="0">
                <a:latin typeface="+mn-lt"/>
                <a:cs typeface="Courier New" pitchFamily="49" charset="0"/>
              </a:rPr>
              <a:t>		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value&lt;&lt;=1;			// value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左移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1</a:t>
            </a:r>
            <a:r>
              <a:rPr lang="zh-CN" altLang="en-US" sz="1600" b="1" smtClean="0">
                <a:latin typeface="+mn-lt"/>
                <a:cs typeface="Courier New" pitchFamily="49" charset="0"/>
              </a:rPr>
              <a:t>位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1600" b="1" smtClean="0">
                <a:latin typeface="+mn-lt"/>
                <a:cs typeface="Courier New" pitchFamily="49" charset="0"/>
              </a:rPr>
              <a:t>		</a:t>
            </a:r>
            <a:r>
              <a:rPr lang="en-US" altLang="zh-CN" sz="1600" b="1" smtClean="0">
                <a:latin typeface="+mn-lt"/>
                <a:cs typeface="Courier New" pitchFamily="49" charset="0"/>
              </a:rPr>
              <a:t>if(c%8==0)   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		cout&lt;&lt;' ';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}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	cout&lt;&lt;endl;</a:t>
            </a: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1600" b="1" smtClean="0">
                <a:latin typeface="+mn-lt"/>
                <a:cs typeface="Courier New" pitchFamily="49" charset="0"/>
              </a:rPr>
              <a:t>}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  <p:sp>
        <p:nvSpPr>
          <p:cNvPr id="16387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14942" y="100010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86380" y="1643050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25942" y="100010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97346" y="1625888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143504" y="2285992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10800000">
            <a:off x="6572264" y="1500174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 animBg="1"/>
      <p:bldP spid="11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3929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3930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3932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3933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3934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3935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3936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3937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3938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3939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3940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3941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42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3943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2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495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4953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4954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4955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956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4957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4958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4960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4961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4962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964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4967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3200400" y="1524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</a:t>
            </a:r>
            <a:r>
              <a:rPr lang="en-US" altLang="zh-CN" sz="2000" b="1">
                <a:solidFill>
                  <a:srgbClr val="FFFFFF"/>
                </a:solidFill>
              </a:rPr>
              <a:t>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5977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5978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5979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5980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5981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5983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5984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5985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5986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5987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5988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5989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5990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>
            <a:off x="2360613" y="4800600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599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9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7001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7002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7003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700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7005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7006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grpSp>
        <p:nvGrpSpPr>
          <p:cNvPr id="597007" name="Group 15"/>
          <p:cNvGrpSpPr>
            <a:grpSpLocks/>
          </p:cNvGrpSpPr>
          <p:nvPr/>
        </p:nvGrpSpPr>
        <p:grpSpPr bwMode="auto">
          <a:xfrm>
            <a:off x="1951038" y="3871913"/>
            <a:ext cx="307975" cy="776287"/>
            <a:chOff x="1949" y="2679"/>
            <a:chExt cx="194" cy="489"/>
          </a:xfrm>
        </p:grpSpPr>
        <p:sp>
          <p:nvSpPr>
            <p:cNvPr id="597008" name="Text Box 16"/>
            <p:cNvSpPr txBox="1">
              <a:spLocks noChangeArrowheads="1"/>
            </p:cNvSpPr>
            <p:nvPr/>
          </p:nvSpPr>
          <p:spPr bwMode="auto">
            <a:xfrm>
              <a:off x="1949" y="267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sp>
          <p:nvSpPr>
            <p:cNvPr id="597009" name="Line 17"/>
            <p:cNvSpPr>
              <a:spLocks noChangeShapeType="1"/>
            </p:cNvSpPr>
            <p:nvPr/>
          </p:nvSpPr>
          <p:spPr bwMode="auto">
            <a:xfrm>
              <a:off x="2063" y="2928"/>
              <a:ext cx="1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7010" name="Group 18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7011" name="Rectangle 1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12" name="Line 2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7014" name="Text Box 22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360613" y="4800600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701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59802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2024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598025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598026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59802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802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8029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598030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598031" name="Text Box 15"/>
          <p:cNvSpPr txBox="1">
            <a:spLocks noChangeArrowheads="1"/>
          </p:cNvSpPr>
          <p:nvPr/>
        </p:nvSpPr>
        <p:spPr bwMode="auto">
          <a:xfrm>
            <a:off x="1951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598032" name="Group 16"/>
          <p:cNvGrpSpPr>
            <a:grpSpLocks/>
          </p:cNvGrpSpPr>
          <p:nvPr/>
        </p:nvGrpSpPr>
        <p:grpSpPr bwMode="auto">
          <a:xfrm>
            <a:off x="2743200" y="5334000"/>
            <a:ext cx="762000" cy="304800"/>
            <a:chOff x="1632" y="2928"/>
            <a:chExt cx="480" cy="192"/>
          </a:xfrm>
        </p:grpSpPr>
        <p:sp>
          <p:nvSpPr>
            <p:cNvPr id="598033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34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8035" name="Line 19"/>
          <p:cNvSpPr>
            <a:spLocks noChangeShapeType="1"/>
          </p:cNvSpPr>
          <p:nvPr/>
        </p:nvSpPr>
        <p:spPr bwMode="auto">
          <a:xfrm>
            <a:off x="2362200" y="54864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6" name="Text Box 20"/>
          <p:cNvSpPr txBox="1">
            <a:spLocks noChangeArrowheads="1"/>
          </p:cNvSpPr>
          <p:nvPr/>
        </p:nvSpPr>
        <p:spPr bwMode="auto">
          <a:xfrm>
            <a:off x="2824163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598037" name="Line 21"/>
          <p:cNvSpPr>
            <a:spLocks noChangeShapeType="1"/>
          </p:cNvSpPr>
          <p:nvPr/>
        </p:nvSpPr>
        <p:spPr bwMode="auto">
          <a:xfrm>
            <a:off x="2360613" y="4800600"/>
            <a:ext cx="5334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8" name="Line 22"/>
          <p:cNvSpPr>
            <a:spLocks noChangeShapeType="1"/>
          </p:cNvSpPr>
          <p:nvPr/>
        </p:nvSpPr>
        <p:spPr bwMode="auto">
          <a:xfrm>
            <a:off x="2362200" y="4191000"/>
            <a:ext cx="9144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803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3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599047" name="Group 7"/>
          <p:cNvGrpSpPr>
            <a:grpSpLocks/>
          </p:cNvGrpSpPr>
          <p:nvPr/>
        </p:nvGrpSpPr>
        <p:grpSpPr bwMode="auto">
          <a:xfrm>
            <a:off x="757238" y="3871913"/>
            <a:ext cx="2900362" cy="1782762"/>
            <a:chOff x="477" y="2439"/>
            <a:chExt cx="1827" cy="1123"/>
          </a:xfrm>
        </p:grpSpPr>
        <p:sp>
          <p:nvSpPr>
            <p:cNvPr id="599048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9049" name="Text Box 9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grpSp>
          <p:nvGrpSpPr>
            <p:cNvPr id="599050" name="Group 10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599051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5990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05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99054" name="Text Box 14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599055" name="Text Box 15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599056" name="Text Box 16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599057" name="Group 17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599058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9059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9060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9061" name="Text Box 21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599062" name="Line 22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9063" name="Line 23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9064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757238" y="3871913"/>
            <a:ext cx="2900362" cy="1782762"/>
            <a:chOff x="477" y="2439"/>
            <a:chExt cx="1827" cy="1123"/>
          </a:xfrm>
        </p:grpSpPr>
        <p:sp>
          <p:nvSpPr>
            <p:cNvPr id="600072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073" name="Text Box 9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grpSp>
          <p:nvGrpSpPr>
            <p:cNvPr id="600074" name="Group 10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0075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00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007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0078" name="Text Box 14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0079" name="Text Box 15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0080" name="Text Box 16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0081" name="Group 17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0082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0083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0084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085" name="Text Box 21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0086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087" name="Line 23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0088" name="Group 24"/>
          <p:cNvGrpSpPr>
            <a:grpSpLocks/>
          </p:cNvGrpSpPr>
          <p:nvPr/>
        </p:nvGrpSpPr>
        <p:grpSpPr bwMode="auto">
          <a:xfrm>
            <a:off x="3886200" y="5334000"/>
            <a:ext cx="762000" cy="304800"/>
            <a:chOff x="1632" y="2928"/>
            <a:chExt cx="480" cy="192"/>
          </a:xfrm>
        </p:grpSpPr>
        <p:sp>
          <p:nvSpPr>
            <p:cNvPr id="600089" name="Rectangle 2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090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091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8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3106738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grpSp>
        <p:nvGrpSpPr>
          <p:cNvPr id="601096" name="Group 8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1097" name="Line 9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1098" name="Group 10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1099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11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110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1102" name="Text Box 14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1103" name="Text Box 15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1104" name="Text Box 16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1105" name="Group 17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1106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1107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1108" name="Line 20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109" name="Text Box 21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1110" name="Line 22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1111" name="Line 23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1112" name="Group 24"/>
          <p:cNvGrpSpPr>
            <a:grpSpLocks/>
          </p:cNvGrpSpPr>
          <p:nvPr/>
        </p:nvGrpSpPr>
        <p:grpSpPr bwMode="auto">
          <a:xfrm>
            <a:off x="3886200" y="5334000"/>
            <a:ext cx="762000" cy="304800"/>
            <a:chOff x="1632" y="2928"/>
            <a:chExt cx="480" cy="192"/>
          </a:xfrm>
        </p:grpSpPr>
        <p:sp>
          <p:nvSpPr>
            <p:cNvPr id="601113" name="Rectangle 2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114" name="Line 2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1115" name="Text Box 27"/>
          <p:cNvSpPr txBox="1">
            <a:spLocks noChangeArrowheads="1"/>
          </p:cNvSpPr>
          <p:nvPr/>
        </p:nvSpPr>
        <p:spPr bwMode="auto">
          <a:xfrm>
            <a:off x="3978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1116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5" grpId="0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2119" name="Group 7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2120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2121" name="Group 9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2122" name="Group 1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21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12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2125" name="Text Box 13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2127" name="Text Box 15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2128" name="Group 16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2129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2130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2131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2132" name="Text Box 20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2133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2134" name="Group 22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2135" name="Text Box 23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2136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2137" name="Group 25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2138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2139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2140" name="Text Box 28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2141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3200400" y="1524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</a:t>
            </a:r>
            <a:r>
              <a:rPr lang="en-US" altLang="zh-CN" sz="2000" b="1">
                <a:solidFill>
                  <a:srgbClr val="FFFFFF"/>
                </a:solidFill>
              </a:rPr>
              <a:t>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3143" name="Group 7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3144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3145" name="Group 9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3146" name="Group 1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31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3148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3149" name="Text Box 13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3151" name="Text Box 15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3152" name="Group 16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3153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3154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3156" name="Text Box 20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3157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3158" name="Group 22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3159" name="Text Box 23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3160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3161" name="Group 25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3162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3163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3164" name="Text Box 28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3165" name="Line 29"/>
          <p:cNvSpPr>
            <a:spLocks noChangeShapeType="1"/>
          </p:cNvSpPr>
          <p:nvPr/>
        </p:nvSpPr>
        <p:spPr bwMode="auto">
          <a:xfrm>
            <a:off x="35052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316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3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17452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7454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7455" name="直接箭头连接符 9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grpSp>
        <p:nvGrpSpPr>
          <p:cNvPr id="604167" name="Group 7"/>
          <p:cNvGrpSpPr>
            <a:grpSpLocks/>
          </p:cNvGrpSpPr>
          <p:nvPr/>
        </p:nvGrpSpPr>
        <p:grpSpPr bwMode="auto">
          <a:xfrm>
            <a:off x="757238" y="3871913"/>
            <a:ext cx="2900362" cy="1127125"/>
            <a:chOff x="477" y="2439"/>
            <a:chExt cx="1827" cy="710"/>
          </a:xfrm>
        </p:grpSpPr>
        <p:sp>
          <p:nvSpPr>
            <p:cNvPr id="604168" name="Line 8"/>
            <p:cNvSpPr>
              <a:spLocks noChangeShapeType="1"/>
            </p:cNvSpPr>
            <p:nvPr/>
          </p:nvSpPr>
          <p:spPr bwMode="auto">
            <a:xfrm>
              <a:off x="864" y="302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169" name="Group 9"/>
            <p:cNvGrpSpPr>
              <a:grpSpLocks/>
            </p:cNvGrpSpPr>
            <p:nvPr/>
          </p:nvGrpSpPr>
          <p:grpSpPr bwMode="auto">
            <a:xfrm>
              <a:off x="1104" y="2918"/>
              <a:ext cx="480" cy="231"/>
              <a:chOff x="960" y="3138"/>
              <a:chExt cx="480" cy="231"/>
            </a:xfrm>
          </p:grpSpPr>
          <p:grpSp>
            <p:nvGrpSpPr>
              <p:cNvPr id="604170" name="Group 1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04171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4172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04173" name="Text Box 13"/>
              <p:cNvSpPr txBox="1">
                <a:spLocks noChangeArrowheads="1"/>
              </p:cNvSpPr>
              <p:nvPr/>
            </p:nvSpPr>
            <p:spPr bwMode="auto">
              <a:xfrm>
                <a:off x="1018" y="3138"/>
                <a:ext cx="18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1800"/>
                  <a:t>1</a:t>
                </a:r>
                <a:endParaRPr lang="en-US" altLang="zh-CN" sz="1800"/>
              </a:p>
            </p:txBody>
          </p:sp>
        </p:grpSp>
        <p:sp>
          <p:nvSpPr>
            <p:cNvPr id="604174" name="Text Box 14"/>
            <p:cNvSpPr txBox="1">
              <a:spLocks noChangeArrowheads="1"/>
            </p:cNvSpPr>
            <p:nvPr/>
          </p:nvSpPr>
          <p:spPr bwMode="auto">
            <a:xfrm>
              <a:off x="477" y="288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sp>
          <p:nvSpPr>
            <p:cNvPr id="604175" name="Text Box 15"/>
            <p:cNvSpPr txBox="1">
              <a:spLocks noChangeArrowheads="1"/>
            </p:cNvSpPr>
            <p:nvPr/>
          </p:nvSpPr>
          <p:spPr bwMode="auto">
            <a:xfrm>
              <a:off x="1949" y="243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grpSp>
          <p:nvGrpSpPr>
            <p:cNvPr id="604176" name="Group 16"/>
            <p:cNvGrpSpPr>
              <a:grpSpLocks/>
            </p:cNvGrpSpPr>
            <p:nvPr/>
          </p:nvGrpSpPr>
          <p:grpSpPr bwMode="auto">
            <a:xfrm>
              <a:off x="1824" y="2928"/>
              <a:ext cx="480" cy="192"/>
              <a:chOff x="1632" y="2928"/>
              <a:chExt cx="480" cy="192"/>
            </a:xfrm>
          </p:grpSpPr>
          <p:sp>
            <p:nvSpPr>
              <p:cNvPr id="604177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178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>
              <a:off x="1536" y="302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1868" y="291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3</a:t>
              </a:r>
            </a:p>
          </p:txBody>
        </p:sp>
        <p:sp>
          <p:nvSpPr>
            <p:cNvPr id="604181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0" cy="24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4182" name="Group 22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4184" name="Line 24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4185" name="Group 25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4186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4187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4188" name="Text Box 28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4189" name="Line 29"/>
          <p:cNvSpPr>
            <a:spLocks noChangeShapeType="1"/>
          </p:cNvSpPr>
          <p:nvPr/>
        </p:nvSpPr>
        <p:spPr bwMode="auto">
          <a:xfrm>
            <a:off x="35052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419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519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5192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5193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519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519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3094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5199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20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5202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03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grpSp>
        <p:nvGrpSpPr>
          <p:cNvPr id="605204" name="Group 20"/>
          <p:cNvGrpSpPr>
            <a:grpSpLocks/>
          </p:cNvGrpSpPr>
          <p:nvPr/>
        </p:nvGrpSpPr>
        <p:grpSpPr bwMode="auto">
          <a:xfrm>
            <a:off x="3106738" y="5257800"/>
            <a:ext cx="1541462" cy="427038"/>
            <a:chOff x="1957" y="3312"/>
            <a:chExt cx="971" cy="269"/>
          </a:xfrm>
        </p:grpSpPr>
        <p:sp>
          <p:nvSpPr>
            <p:cNvPr id="605205" name="Text Box 21"/>
            <p:cNvSpPr txBox="1">
              <a:spLocks noChangeArrowheads="1"/>
            </p:cNvSpPr>
            <p:nvPr/>
          </p:nvSpPr>
          <p:spPr bwMode="auto">
            <a:xfrm>
              <a:off x="1957" y="3312"/>
              <a:ext cx="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s</a:t>
              </a:r>
            </a:p>
          </p:txBody>
        </p:sp>
        <p:sp>
          <p:nvSpPr>
            <p:cNvPr id="605206" name="Line 22"/>
            <p:cNvSpPr>
              <a:spLocks noChangeShapeType="1"/>
            </p:cNvSpPr>
            <p:nvPr/>
          </p:nvSpPr>
          <p:spPr bwMode="auto">
            <a:xfrm>
              <a:off x="216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05207" name="Group 23"/>
            <p:cNvGrpSpPr>
              <a:grpSpLocks/>
            </p:cNvGrpSpPr>
            <p:nvPr/>
          </p:nvGrpSpPr>
          <p:grpSpPr bwMode="auto">
            <a:xfrm>
              <a:off x="2448" y="3360"/>
              <a:ext cx="480" cy="192"/>
              <a:chOff x="1632" y="2928"/>
              <a:chExt cx="480" cy="192"/>
            </a:xfrm>
          </p:grpSpPr>
          <p:sp>
            <p:nvSpPr>
              <p:cNvPr id="605208" name="Rectangle 2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5209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5210" name="Text Box 26"/>
            <p:cNvSpPr txBox="1">
              <a:spLocks noChangeArrowheads="1"/>
            </p:cNvSpPr>
            <p:nvPr/>
          </p:nvSpPr>
          <p:spPr bwMode="auto">
            <a:xfrm>
              <a:off x="2506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5</a:t>
              </a:r>
            </a:p>
          </p:txBody>
        </p:sp>
      </p:grpSp>
      <p:sp>
        <p:nvSpPr>
          <p:cNvPr id="605211" name="Line 27"/>
          <p:cNvSpPr>
            <a:spLocks noChangeShapeType="1"/>
          </p:cNvSpPr>
          <p:nvPr/>
        </p:nvSpPr>
        <p:spPr bwMode="auto">
          <a:xfrm>
            <a:off x="35052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12" name="Line 28"/>
          <p:cNvSpPr>
            <a:spLocks noChangeShapeType="1"/>
          </p:cNvSpPr>
          <p:nvPr/>
        </p:nvSpPr>
        <p:spPr bwMode="auto">
          <a:xfrm>
            <a:off x="3429000" y="4191000"/>
            <a:ext cx="838200" cy="1143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5213" name="Rectangle 2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6216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6217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621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621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6220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6223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6224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622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6226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6227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6228" name="Text Box 20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6229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6230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6231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6232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6233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6234" name="Line 26"/>
          <p:cNvSpPr>
            <a:spLocks noChangeShapeType="1"/>
          </p:cNvSpPr>
          <p:nvPr/>
        </p:nvSpPr>
        <p:spPr bwMode="auto">
          <a:xfrm flipV="1">
            <a:off x="4419600" y="49530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6235" name="Line 27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6236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723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40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7241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72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72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7244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7246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7247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7248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49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50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7251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7252" name="Text Box 20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7253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54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7255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56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57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7258" name="Line 26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7259" name="Line 27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7260" name="Group 28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2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63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7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59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8264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8265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826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8267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8269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8270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8273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74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8275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8276" name="Text Box 20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8277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8278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8279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828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1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8283" name="Line 27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8284" name="Group 28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08285" name="Rectangle 2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8286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7" name="Text Box 31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08288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87" grpId="0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09287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9288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09289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09290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9291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9292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09293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09295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09296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9297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298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9299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09300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9301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09302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09305" name="Line 25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9310" name="Line 30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311" name="Text Box 31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09312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3200400" y="15240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031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</a:t>
            </a:r>
            <a:r>
              <a:rPr lang="en-US" altLang="zh-CN" sz="2000" b="1">
                <a:solidFill>
                  <a:srgbClr val="FFFFFF"/>
                </a:solidFill>
              </a:rPr>
              <a:t>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031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0312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0313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031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031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0316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0317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0318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032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0322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23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0327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30" name="Line 26"/>
          <p:cNvSpPr>
            <a:spLocks noChangeShapeType="1"/>
          </p:cNvSpPr>
          <p:nvPr/>
        </p:nvSpPr>
        <p:spPr bwMode="auto">
          <a:xfrm>
            <a:off x="47244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0331" name="Text Box 27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0332" name="Line 28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0333" name="Group 29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0335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10337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3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1337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133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133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1341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1343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1347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1348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1349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1350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1351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1352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11353" name="Line 25"/>
          <p:cNvSpPr>
            <a:spLocks noChangeShapeType="1"/>
          </p:cNvSpPr>
          <p:nvPr/>
        </p:nvSpPr>
        <p:spPr bwMode="auto">
          <a:xfrm>
            <a:off x="4419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1354" name="Line 26"/>
          <p:cNvSpPr>
            <a:spLocks noChangeShapeType="1"/>
          </p:cNvSpPr>
          <p:nvPr/>
        </p:nvSpPr>
        <p:spPr bwMode="auto">
          <a:xfrm>
            <a:off x="47244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1355" name="Text Box 27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1356" name="Line 28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1357" name="Group 29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11358" name="Rectangle 3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1359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11361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3200400" y="1828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235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2359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2361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236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236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2364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2365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2366" name="Text Box 14"/>
          <p:cNvSpPr txBox="1">
            <a:spLocks noChangeArrowheads="1"/>
          </p:cNvSpPr>
          <p:nvPr/>
        </p:nvSpPr>
        <p:spPr bwMode="auto">
          <a:xfrm>
            <a:off x="4291013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69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1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2372" name="Line 20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75" name="Line 23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376" name="Text Box 24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sp>
        <p:nvSpPr>
          <p:cNvPr id="612377" name="Line 25"/>
          <p:cNvSpPr>
            <a:spLocks noChangeShapeType="1"/>
          </p:cNvSpPr>
          <p:nvPr/>
        </p:nvSpPr>
        <p:spPr bwMode="auto">
          <a:xfrm>
            <a:off x="4724400" y="4800600"/>
            <a:ext cx="457200" cy="533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>
            <a:off x="4572000" y="4267200"/>
            <a:ext cx="914400" cy="1066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2379" name="Text Box 27"/>
          <p:cNvSpPr txBox="1">
            <a:spLocks noChangeArrowheads="1"/>
          </p:cNvSpPr>
          <p:nvPr/>
        </p:nvSpPr>
        <p:spPr bwMode="auto">
          <a:xfrm>
            <a:off x="4310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46482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2381" name="Group 29"/>
          <p:cNvGrpSpPr>
            <a:grpSpLocks/>
          </p:cNvGrpSpPr>
          <p:nvPr/>
        </p:nvGrpSpPr>
        <p:grpSpPr bwMode="auto">
          <a:xfrm>
            <a:off x="5105400" y="5334000"/>
            <a:ext cx="762000" cy="304800"/>
            <a:chOff x="1632" y="2928"/>
            <a:chExt cx="480" cy="192"/>
          </a:xfrm>
        </p:grpSpPr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2383" name="Line 3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2384" name="Text Box 32"/>
          <p:cNvSpPr txBox="1">
            <a:spLocks noChangeArrowheads="1"/>
          </p:cNvSpPr>
          <p:nvPr/>
        </p:nvSpPr>
        <p:spPr bwMode="auto">
          <a:xfrm>
            <a:off x="51974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7</a:t>
            </a:r>
          </a:p>
        </p:txBody>
      </p:sp>
      <p:sp>
        <p:nvSpPr>
          <p:cNvPr id="61238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7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8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3383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3384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3385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338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3387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3388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3389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3390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3391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3392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3393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3394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3395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3397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3398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3399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3400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3401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3402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3403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3404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3405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3406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3407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3408" name="Line 32"/>
          <p:cNvSpPr>
            <a:spLocks noChangeShapeType="1"/>
          </p:cNvSpPr>
          <p:nvPr/>
        </p:nvSpPr>
        <p:spPr bwMode="auto">
          <a:xfrm flipV="1">
            <a:off x="5562600" y="49530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3409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34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18476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8478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8479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3200400" y="22098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4407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08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4409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4410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411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412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4413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4414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4415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4416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17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18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4419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4420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4421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22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4423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24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4427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4428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4429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4430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4431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4432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4433" name="Line 33"/>
          <p:cNvSpPr>
            <a:spLocks noChangeShapeType="1"/>
          </p:cNvSpPr>
          <p:nvPr/>
        </p:nvSpPr>
        <p:spPr bwMode="auto">
          <a:xfrm>
            <a:off x="5715000" y="54864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4434" name="Group 34"/>
          <p:cNvGrpSpPr>
            <a:grpSpLocks/>
          </p:cNvGrpSpPr>
          <p:nvPr/>
        </p:nvGrpSpPr>
        <p:grpSpPr bwMode="auto">
          <a:xfrm>
            <a:off x="6172200" y="5334000"/>
            <a:ext cx="762000" cy="304800"/>
            <a:chOff x="1632" y="2928"/>
            <a:chExt cx="480" cy="192"/>
          </a:xfrm>
        </p:grpSpPr>
        <p:sp>
          <p:nvSpPr>
            <p:cNvPr id="614435" name="Rectangle 3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36" name="Line 3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37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3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3200400" y="25146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3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 if ( head == NULL )              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head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  else  p-&gt;next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    </a:t>
            </a:r>
            <a:r>
              <a:rPr lang="en-US" altLang="zh-CN" sz="2000"/>
              <a:t>p = s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s = new node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FFFFFF"/>
                </a:solidFill>
              </a:rPr>
              <a:t>cin &gt;&gt; s-&gt;data ;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5431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5432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5433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543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43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5436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5437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5439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5440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41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442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443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5444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5445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5446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5447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48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449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5450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5451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5452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5453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454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5455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5456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5457" name="Group 33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5458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5459" name="Group 35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5460" name="Rectangle 3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5461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5462" name="Text Box 38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5463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62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3" name="Text Box 5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6455" name="Line 7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6456" name="Group 8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6457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645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5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6460" name="Text Box 12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6461" name="Text Box 13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6462" name="Text Box 14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6463" name="Group 15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6464" name="Rectangle 1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65" name="Line 1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6466" name="Line 18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67" name="Text Box 19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6468" name="Text Box 20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6469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6470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6471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472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6473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6475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6476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6477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78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6479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6480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6481" name="Group 33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6482" name="Line 34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6483" name="Group 35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6484" name="Rectangle 3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85" name="Line 3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6486" name="Text Box 38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648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4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3200400" y="533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7479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7480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7481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7482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7483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484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7485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7486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7487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7488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7489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90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7491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492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7493" name="Text Box 21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7494" name="Line 22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7495" name="Group 23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7496" name="Rectangle 24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7497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7498" name="Text Box 26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7499" name="Group 27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7500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7501" name="Group 29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7502" name="Rectangle 3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503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7504" name="Text Box 32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7505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7506" name="Group 34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7507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7508" name="Group 36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7509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510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7511" name="Text Box 39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7512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3200400" y="1981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8503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2733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8504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8505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8506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850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850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8509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8510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8511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8512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8513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514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8515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516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8517" name="Text Box 21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8518" name="Line 22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8519" name="Group 23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8520" name="Rectangle 24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8521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8522" name="Text Box 26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8523" name="Group 27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8524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8525" name="Group 29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8526" name="Rectangle 3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8527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8528" name="Text Box 32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8529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8530" name="Group 34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8531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8532" name="Group 36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8533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8534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8535" name="Text Box 39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8536" name="Text Box 40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618537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6" grpId="0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3200400" y="23622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19527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return ( head ) ;</a:t>
            </a:r>
          </a:p>
        </p:txBody>
      </p:sp>
      <p:sp>
        <p:nvSpPr>
          <p:cNvPr id="619528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9529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19530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19531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9532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9533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19534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19535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19536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19537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538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9539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9540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19541" name="Text Box 21"/>
          <p:cNvSpPr txBox="1">
            <a:spLocks noChangeArrowheads="1"/>
          </p:cNvSpPr>
          <p:nvPr/>
        </p:nvSpPr>
        <p:spPr bwMode="auto">
          <a:xfrm>
            <a:off x="5453063" y="5257800"/>
            <a:ext cx="27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19542" name="Line 22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9543" name="Group 23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19544" name="Rectangle 24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9545" name="Line 25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9546" name="Text Box 26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19547" name="Group 27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19548" name="Line 28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9549" name="Group 29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19550" name="Rectangle 3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9551" name="Line 3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9552" name="Text Box 32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19553" name="Line 33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19554" name="Group 34"/>
          <p:cNvGrpSpPr>
            <a:grpSpLocks/>
          </p:cNvGrpSpPr>
          <p:nvPr/>
        </p:nvGrpSpPr>
        <p:grpSpPr bwMode="auto">
          <a:xfrm>
            <a:off x="5715000" y="5334000"/>
            <a:ext cx="1219200" cy="304800"/>
            <a:chOff x="3600" y="3360"/>
            <a:chExt cx="768" cy="192"/>
          </a:xfrm>
        </p:grpSpPr>
        <p:sp>
          <p:nvSpPr>
            <p:cNvPr id="619555" name="Line 35"/>
            <p:cNvSpPr>
              <a:spLocks noChangeShapeType="1"/>
            </p:cNvSpPr>
            <p:nvPr/>
          </p:nvSpPr>
          <p:spPr bwMode="auto">
            <a:xfrm>
              <a:off x="3600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19556" name="Group 36"/>
            <p:cNvGrpSpPr>
              <a:grpSpLocks/>
            </p:cNvGrpSpPr>
            <p:nvPr/>
          </p:nvGrpSpPr>
          <p:grpSpPr bwMode="auto">
            <a:xfrm>
              <a:off x="3888" y="3360"/>
              <a:ext cx="480" cy="192"/>
              <a:chOff x="1632" y="2928"/>
              <a:chExt cx="480" cy="192"/>
            </a:xfrm>
          </p:grpSpPr>
          <p:sp>
            <p:nvSpPr>
              <p:cNvPr id="619557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9558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9559" name="Text Box 39"/>
          <p:cNvSpPr txBox="1">
            <a:spLocks noChangeArrowheads="1"/>
          </p:cNvSpPr>
          <p:nvPr/>
        </p:nvSpPr>
        <p:spPr bwMode="auto">
          <a:xfrm>
            <a:off x="6264275" y="53181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619560" name="Text Box 40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 useBgFill="1">
        <p:nvSpPr>
          <p:cNvPr id="619561" name="Rectangle 41"/>
          <p:cNvSpPr>
            <a:spLocks noChangeArrowheads="1"/>
          </p:cNvSpPr>
          <p:nvPr/>
        </p:nvSpPr>
        <p:spPr bwMode="auto">
          <a:xfrm>
            <a:off x="5029200" y="5105400"/>
            <a:ext cx="2590800" cy="762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6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1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ChangeArrowheads="1"/>
          </p:cNvSpPr>
          <p:nvPr/>
        </p:nvSpPr>
        <p:spPr bwMode="auto">
          <a:xfrm>
            <a:off x="3200400" y="2819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0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620552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0553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20554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20555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0556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0557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20558" name="Text Box 14"/>
          <p:cNvSpPr txBox="1">
            <a:spLocks noChangeArrowheads="1"/>
          </p:cNvSpPr>
          <p:nvPr/>
        </p:nvSpPr>
        <p:spPr bwMode="auto">
          <a:xfrm>
            <a:off x="757238" y="45720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</a:t>
            </a:r>
          </a:p>
        </p:txBody>
      </p:sp>
      <p:sp>
        <p:nvSpPr>
          <p:cNvPr id="620559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20560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20561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562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0563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64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0566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20567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0568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0569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20570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20571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0572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20573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0574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0575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20576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77" name="Text Box 33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620578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ChangeArrowheads="1"/>
          </p:cNvSpPr>
          <p:nvPr/>
        </p:nvSpPr>
        <p:spPr bwMode="auto">
          <a:xfrm>
            <a:off x="3200400" y="2819400"/>
            <a:ext cx="30480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3276600" y="457200"/>
            <a:ext cx="28956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/>
              <a:t>while ( s-&gt;data != 0 )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{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: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  }</a:t>
            </a:r>
          </a:p>
        </p:txBody>
      </p:sp>
      <p:sp>
        <p:nvSpPr>
          <p:cNvPr id="621575" name="Text Box 7"/>
          <p:cNvSpPr txBox="1">
            <a:spLocks noChangeArrowheads="1"/>
          </p:cNvSpPr>
          <p:nvPr/>
        </p:nvSpPr>
        <p:spPr bwMode="auto">
          <a:xfrm>
            <a:off x="3260725" y="1827213"/>
            <a:ext cx="2184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/>
              <a:t>p -&gt; next = NULL ;</a:t>
            </a:r>
          </a:p>
          <a:p>
            <a:pPr algn="l">
              <a:lnSpc>
                <a:spcPct val="140000"/>
              </a:lnSpc>
            </a:pPr>
            <a:r>
              <a:rPr lang="en-US" altLang="zh-CN" sz="2000"/>
              <a:t>delete  s ;</a:t>
            </a:r>
          </a:p>
          <a:p>
            <a:pPr algn="l">
              <a:lnSpc>
                <a:spcPct val="14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return ( head ) ;</a:t>
            </a:r>
          </a:p>
        </p:txBody>
      </p:sp>
      <p:sp>
        <p:nvSpPr>
          <p:cNvPr id="621576" name="Line 8"/>
          <p:cNvSpPr>
            <a:spLocks noChangeShapeType="1"/>
          </p:cNvSpPr>
          <p:nvPr/>
        </p:nvSpPr>
        <p:spPr bwMode="auto">
          <a:xfrm>
            <a:off x="1371600" y="4800600"/>
            <a:ext cx="381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1577" name="Group 9"/>
          <p:cNvGrpSpPr>
            <a:grpSpLocks/>
          </p:cNvGrpSpPr>
          <p:nvPr/>
        </p:nvGrpSpPr>
        <p:grpSpPr bwMode="auto">
          <a:xfrm>
            <a:off x="1752600" y="4632325"/>
            <a:ext cx="762000" cy="366713"/>
            <a:chOff x="960" y="3138"/>
            <a:chExt cx="480" cy="231"/>
          </a:xfrm>
        </p:grpSpPr>
        <p:grpSp>
          <p:nvGrpSpPr>
            <p:cNvPr id="621578" name="Group 10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621579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1580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1581" name="Text Box 13"/>
            <p:cNvSpPr txBox="1">
              <a:spLocks noChangeArrowheads="1"/>
            </p:cNvSpPr>
            <p:nvPr/>
          </p:nvSpPr>
          <p:spPr bwMode="auto">
            <a:xfrm>
              <a:off x="1018" y="3138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1800"/>
                <a:t>1</a:t>
              </a:r>
              <a:endParaRPr lang="en-US" altLang="zh-CN" sz="1800"/>
            </a:p>
          </p:txBody>
        </p:sp>
      </p:grp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742950" y="457200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621583" name="Text Box 15"/>
          <p:cNvSpPr txBox="1">
            <a:spLocks noChangeArrowheads="1"/>
          </p:cNvSpPr>
          <p:nvPr/>
        </p:nvSpPr>
        <p:spPr bwMode="auto">
          <a:xfrm>
            <a:off x="5380038" y="387191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grpSp>
        <p:nvGrpSpPr>
          <p:cNvPr id="621584" name="Group 16"/>
          <p:cNvGrpSpPr>
            <a:grpSpLocks/>
          </p:cNvGrpSpPr>
          <p:nvPr/>
        </p:nvGrpSpPr>
        <p:grpSpPr bwMode="auto">
          <a:xfrm>
            <a:off x="2895600" y="4648200"/>
            <a:ext cx="762000" cy="304800"/>
            <a:chOff x="1632" y="2928"/>
            <a:chExt cx="480" cy="192"/>
          </a:xfrm>
        </p:grpSpPr>
        <p:sp>
          <p:nvSpPr>
            <p:cNvPr id="621585" name="Rectangle 1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86" name="Line 1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1587" name="Line 19"/>
          <p:cNvSpPr>
            <a:spLocks noChangeShapeType="1"/>
          </p:cNvSpPr>
          <p:nvPr/>
        </p:nvSpPr>
        <p:spPr bwMode="auto">
          <a:xfrm>
            <a:off x="2438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588" name="Text Box 20"/>
          <p:cNvSpPr txBox="1">
            <a:spLocks noChangeArrowheads="1"/>
          </p:cNvSpPr>
          <p:nvPr/>
        </p:nvSpPr>
        <p:spPr bwMode="auto">
          <a:xfrm>
            <a:off x="2965450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3</a:t>
            </a:r>
          </a:p>
        </p:txBody>
      </p:sp>
      <p:sp>
        <p:nvSpPr>
          <p:cNvPr id="621589" name="Line 21"/>
          <p:cNvSpPr>
            <a:spLocks noChangeShapeType="1"/>
          </p:cNvSpPr>
          <p:nvPr/>
        </p:nvSpPr>
        <p:spPr bwMode="auto">
          <a:xfrm>
            <a:off x="3581400" y="4800600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1590" name="Group 22"/>
          <p:cNvGrpSpPr>
            <a:grpSpLocks/>
          </p:cNvGrpSpPr>
          <p:nvPr/>
        </p:nvGrpSpPr>
        <p:grpSpPr bwMode="auto">
          <a:xfrm>
            <a:off x="4038600" y="4648200"/>
            <a:ext cx="762000" cy="304800"/>
            <a:chOff x="1632" y="2928"/>
            <a:chExt cx="480" cy="192"/>
          </a:xfrm>
        </p:grpSpPr>
        <p:sp>
          <p:nvSpPr>
            <p:cNvPr id="621591" name="Rectangle 23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1593" name="Text Box 25"/>
          <p:cNvSpPr txBox="1">
            <a:spLocks noChangeArrowheads="1"/>
          </p:cNvSpPr>
          <p:nvPr/>
        </p:nvSpPr>
        <p:spPr bwMode="auto">
          <a:xfrm>
            <a:off x="4130675" y="4632325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5</a:t>
            </a:r>
          </a:p>
        </p:txBody>
      </p:sp>
      <p:grpSp>
        <p:nvGrpSpPr>
          <p:cNvPr id="621594" name="Group 26"/>
          <p:cNvGrpSpPr>
            <a:grpSpLocks/>
          </p:cNvGrpSpPr>
          <p:nvPr/>
        </p:nvGrpSpPr>
        <p:grpSpPr bwMode="auto">
          <a:xfrm>
            <a:off x="4724400" y="4632325"/>
            <a:ext cx="1219200" cy="366713"/>
            <a:chOff x="2928" y="3350"/>
            <a:chExt cx="768" cy="231"/>
          </a:xfrm>
        </p:grpSpPr>
        <p:sp>
          <p:nvSpPr>
            <p:cNvPr id="621595" name="Line 27"/>
            <p:cNvSpPr>
              <a:spLocks noChangeShapeType="1"/>
            </p:cNvSpPr>
            <p:nvPr/>
          </p:nvSpPr>
          <p:spPr bwMode="auto">
            <a:xfrm>
              <a:off x="2928" y="345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1596" name="Group 28"/>
            <p:cNvGrpSpPr>
              <a:grpSpLocks/>
            </p:cNvGrpSpPr>
            <p:nvPr/>
          </p:nvGrpSpPr>
          <p:grpSpPr bwMode="auto">
            <a:xfrm>
              <a:off x="3216" y="3360"/>
              <a:ext cx="480" cy="192"/>
              <a:chOff x="1632" y="2928"/>
              <a:chExt cx="480" cy="192"/>
            </a:xfrm>
          </p:grpSpPr>
          <p:sp>
            <p:nvSpPr>
              <p:cNvPr id="621597" name="Rectangle 2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1598" name="Line 3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1599" name="Text Box 31"/>
            <p:cNvSpPr txBox="1">
              <a:spLocks noChangeArrowheads="1"/>
            </p:cNvSpPr>
            <p:nvPr/>
          </p:nvSpPr>
          <p:spPr bwMode="auto">
            <a:xfrm>
              <a:off x="3274" y="3350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1800"/>
                <a:t>7</a:t>
              </a:r>
            </a:p>
          </p:txBody>
        </p:sp>
      </p:grpSp>
      <p:sp>
        <p:nvSpPr>
          <p:cNvPr id="621600" name="Line 32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601" name="Text Box 33"/>
          <p:cNvSpPr txBox="1">
            <a:spLocks noChangeArrowheads="1"/>
          </p:cNvSpPr>
          <p:nvPr/>
        </p:nvSpPr>
        <p:spPr bwMode="auto">
          <a:xfrm>
            <a:off x="5622925" y="4633913"/>
            <a:ext cx="3286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</a:p>
        </p:txBody>
      </p:sp>
      <p:sp>
        <p:nvSpPr>
          <p:cNvPr id="621602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259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2599" name="Text Box 7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s ;</a:t>
            </a:r>
          </a:p>
        </p:txBody>
      </p:sp>
      <p:grpSp>
        <p:nvGrpSpPr>
          <p:cNvPr id="622600" name="Group 8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245" y="2400"/>
            <a:chExt cx="3272" cy="289"/>
          </a:xfrm>
        </p:grpSpPr>
        <p:sp>
          <p:nvSpPr>
            <p:cNvPr id="622601" name="Line 9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2602" name="Group 10"/>
            <p:cNvGrpSpPr>
              <a:grpSpLocks/>
            </p:cNvGrpSpPr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622603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260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605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2606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2607" name="Text Box 15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2608" name="Group 16"/>
            <p:cNvGrpSpPr>
              <a:grpSpLocks/>
            </p:cNvGrpSpPr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622609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0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2611" name="Line 19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612" name="Text Box 20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2613" name="Line 21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2614" name="Group 22"/>
            <p:cNvGrpSpPr>
              <a:grpSpLocks/>
            </p:cNvGrpSpPr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622615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16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2617" name="Text Box 25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2618" name="Group 26"/>
            <p:cNvGrpSpPr>
              <a:grpSpLocks/>
            </p:cNvGrpSpPr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622619" name="Group 27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2620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2621" name="Group 29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262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62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262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2625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2626" name="Group 34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2627" name="Group 35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2628" name="Group 36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2629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630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2631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2632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2633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2634" name="Text Box 42"/>
            <p:cNvSpPr txBox="1">
              <a:spLocks noChangeArrowheads="1"/>
            </p:cNvSpPr>
            <p:nvPr/>
          </p:nvSpPr>
          <p:spPr bwMode="auto">
            <a:xfrm>
              <a:off x="1815" y="3024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622635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4" grpId="0" autoUpdateAnimBg="0"/>
      <p:bldP spid="622598" grpId="0" autoUpdateAnimBg="0"/>
      <p:bldP spid="622599" grpId="0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3276600" y="2362200"/>
            <a:ext cx="2438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362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3624" name="Text Box 8"/>
          <p:cNvSpPr txBox="1">
            <a:spLocks noChangeArrowheads="1"/>
          </p:cNvSpPr>
          <p:nvPr/>
        </p:nvSpPr>
        <p:spPr bwMode="auto">
          <a:xfrm>
            <a:off x="3352800" y="2238375"/>
            <a:ext cx="20415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s ;</a:t>
            </a:r>
          </a:p>
        </p:txBody>
      </p:sp>
      <p:grpSp>
        <p:nvGrpSpPr>
          <p:cNvPr id="623625" name="Group 9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245" y="2400"/>
            <a:chExt cx="3272" cy="289"/>
          </a:xfrm>
        </p:grpSpPr>
        <p:sp>
          <p:nvSpPr>
            <p:cNvPr id="623626" name="Line 10"/>
            <p:cNvSpPr>
              <a:spLocks noChangeShapeType="1"/>
            </p:cNvSpPr>
            <p:nvPr/>
          </p:nvSpPr>
          <p:spPr bwMode="auto">
            <a:xfrm>
              <a:off x="1632" y="2544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3627" name="Group 11"/>
            <p:cNvGrpSpPr>
              <a:grpSpLocks/>
            </p:cNvGrpSpPr>
            <p:nvPr/>
          </p:nvGrpSpPr>
          <p:grpSpPr bwMode="auto">
            <a:xfrm>
              <a:off x="1872" y="2429"/>
              <a:ext cx="480" cy="250"/>
              <a:chOff x="960" y="3129"/>
              <a:chExt cx="480" cy="250"/>
            </a:xfrm>
          </p:grpSpPr>
          <p:grpSp>
            <p:nvGrpSpPr>
              <p:cNvPr id="623628" name="Group 12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36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630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3631" name="Text Box 15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1245" y="2400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3633" name="Group 17"/>
            <p:cNvGrpSpPr>
              <a:grpSpLocks/>
            </p:cNvGrpSpPr>
            <p:nvPr/>
          </p:nvGrpSpPr>
          <p:grpSpPr bwMode="auto">
            <a:xfrm>
              <a:off x="2592" y="2448"/>
              <a:ext cx="480" cy="192"/>
              <a:chOff x="1632" y="2928"/>
              <a:chExt cx="480" cy="192"/>
            </a:xfrm>
          </p:grpSpPr>
          <p:sp>
            <p:nvSpPr>
              <p:cNvPr id="623634" name="Rectangle 1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3635" name="Line 1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3636" name="Line 20"/>
            <p:cNvSpPr>
              <a:spLocks noChangeShapeType="1"/>
            </p:cNvSpPr>
            <p:nvPr/>
          </p:nvSpPr>
          <p:spPr bwMode="auto">
            <a:xfrm>
              <a:off x="230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37" name="Text Box 21"/>
            <p:cNvSpPr txBox="1">
              <a:spLocks noChangeArrowheads="1"/>
            </p:cNvSpPr>
            <p:nvPr/>
          </p:nvSpPr>
          <p:spPr bwMode="auto">
            <a:xfrm>
              <a:off x="2632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3638" name="Line 22"/>
            <p:cNvSpPr>
              <a:spLocks noChangeShapeType="1"/>
            </p:cNvSpPr>
            <p:nvPr/>
          </p:nvSpPr>
          <p:spPr bwMode="auto">
            <a:xfrm>
              <a:off x="3024" y="254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3639" name="Group 23"/>
            <p:cNvGrpSpPr>
              <a:grpSpLocks/>
            </p:cNvGrpSpPr>
            <p:nvPr/>
          </p:nvGrpSpPr>
          <p:grpSpPr bwMode="auto">
            <a:xfrm>
              <a:off x="3312" y="2448"/>
              <a:ext cx="480" cy="192"/>
              <a:chOff x="1632" y="2928"/>
              <a:chExt cx="480" cy="192"/>
            </a:xfrm>
          </p:grpSpPr>
          <p:sp>
            <p:nvSpPr>
              <p:cNvPr id="623640" name="Rectangle 2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3641" name="Line 2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3642" name="Text Box 26"/>
            <p:cNvSpPr txBox="1">
              <a:spLocks noChangeArrowheads="1"/>
            </p:cNvSpPr>
            <p:nvPr/>
          </p:nvSpPr>
          <p:spPr bwMode="auto">
            <a:xfrm>
              <a:off x="3366" y="24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3643" name="Group 27"/>
            <p:cNvGrpSpPr>
              <a:grpSpLocks/>
            </p:cNvGrpSpPr>
            <p:nvPr/>
          </p:nvGrpSpPr>
          <p:grpSpPr bwMode="auto">
            <a:xfrm>
              <a:off x="3744" y="2429"/>
              <a:ext cx="773" cy="260"/>
              <a:chOff x="3744" y="2429"/>
              <a:chExt cx="773" cy="260"/>
            </a:xfrm>
          </p:grpSpPr>
          <p:grpSp>
            <p:nvGrpSpPr>
              <p:cNvPr id="623644" name="Group 28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3645" name="Line 29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3646" name="Group 30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364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64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36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3650" name="Text Box 34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3651" name="Group 35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3652" name="Group 36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3653" name="Group 37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365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655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3656" name="Line 40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3657" name="Text Box 41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3658" name="Text Box 42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3659" name="Text Box 43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3660" name="Group 44"/>
          <p:cNvGrpSpPr>
            <a:grpSpLocks/>
          </p:cNvGrpSpPr>
          <p:nvPr/>
        </p:nvGrpSpPr>
        <p:grpSpPr bwMode="auto">
          <a:xfrm>
            <a:off x="3198813" y="4419600"/>
            <a:ext cx="458787" cy="533400"/>
            <a:chOff x="2015" y="2784"/>
            <a:chExt cx="289" cy="336"/>
          </a:xfrm>
        </p:grpSpPr>
        <p:sp>
          <p:nvSpPr>
            <p:cNvPr id="623661" name="Line 45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62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63" name="Line 47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6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19500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19502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19503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3276600" y="2743200"/>
            <a:ext cx="2438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s ;</a:t>
            </a:r>
          </a:p>
        </p:txBody>
      </p:sp>
      <p:grpSp>
        <p:nvGrpSpPr>
          <p:cNvPr id="624649" name="Group 9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677" y="2601"/>
            <a:chExt cx="3272" cy="289"/>
          </a:xfrm>
        </p:grpSpPr>
        <p:grpSp>
          <p:nvGrpSpPr>
            <p:cNvPr id="624650" name="Group 10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4651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46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65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4654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4655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4656" name="Group 16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4657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658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4659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60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4661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4662" name="Group 22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4663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664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4665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4666" name="Group 26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4667" name="Group 27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4668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4669" name="Group 29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46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67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467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4673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4674" name="Group 34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4675" name="Group 35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4676" name="Group 36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46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678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4679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4680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4681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4682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4683" name="Group 43"/>
          <p:cNvGrpSpPr>
            <a:grpSpLocks/>
          </p:cNvGrpSpPr>
          <p:nvPr/>
        </p:nvGrpSpPr>
        <p:grpSpPr bwMode="auto">
          <a:xfrm>
            <a:off x="3198813" y="4419600"/>
            <a:ext cx="458787" cy="533400"/>
            <a:chOff x="2015" y="2784"/>
            <a:chExt cx="289" cy="336"/>
          </a:xfrm>
        </p:grpSpPr>
        <p:sp>
          <p:nvSpPr>
            <p:cNvPr id="624684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85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86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4687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ChangeArrowheads="1"/>
          </p:cNvSpPr>
          <p:nvPr/>
        </p:nvSpPr>
        <p:spPr bwMode="auto">
          <a:xfrm>
            <a:off x="3276600" y="2743200"/>
            <a:ext cx="24384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567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s ;</a:t>
            </a:r>
          </a:p>
        </p:txBody>
      </p:sp>
      <p:grpSp>
        <p:nvGrpSpPr>
          <p:cNvPr id="625673" name="Group 9"/>
          <p:cNvGrpSpPr>
            <a:grpSpLocks/>
          </p:cNvGrpSpPr>
          <p:nvPr/>
        </p:nvGrpSpPr>
        <p:grpSpPr bwMode="auto">
          <a:xfrm>
            <a:off x="2662238" y="4129088"/>
            <a:ext cx="5194300" cy="458787"/>
            <a:chOff x="1677" y="2601"/>
            <a:chExt cx="3272" cy="289"/>
          </a:xfrm>
        </p:grpSpPr>
        <p:grpSp>
          <p:nvGrpSpPr>
            <p:cNvPr id="625674" name="Group 10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5675" name="Group 11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56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67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5678" name="Text Box 14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5679" name="Text Box 15"/>
            <p:cNvSpPr txBox="1">
              <a:spLocks noChangeArrowheads="1"/>
            </p:cNvSpPr>
            <p:nvPr/>
          </p:nvSpPr>
          <p:spPr bwMode="auto">
            <a:xfrm>
              <a:off x="1677" y="2601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grpSp>
          <p:nvGrpSpPr>
            <p:cNvPr id="625680" name="Group 16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5681" name="Rectangle 1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682" name="Line 1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5683" name="Line 19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684" name="Text Box 20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5685" name="Line 21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5686" name="Group 22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5687" name="Rectangle 23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688" name="Line 24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5689" name="Text Box 25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5690" name="Group 26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5691" name="Group 27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5692" name="Line 28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5693" name="Group 29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569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6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6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5697" name="Text Box 33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</p:grpSp>
      <p:grpSp>
        <p:nvGrpSpPr>
          <p:cNvPr id="625698" name="Group 34"/>
          <p:cNvGrpSpPr>
            <a:grpSpLocks/>
          </p:cNvGrpSpPr>
          <p:nvPr/>
        </p:nvGrpSpPr>
        <p:grpSpPr bwMode="auto">
          <a:xfrm>
            <a:off x="1716088" y="4754563"/>
            <a:ext cx="1560512" cy="457200"/>
            <a:chOff x="1081" y="2995"/>
            <a:chExt cx="983" cy="288"/>
          </a:xfrm>
        </p:grpSpPr>
        <p:grpSp>
          <p:nvGrpSpPr>
            <p:cNvPr id="625699" name="Group 35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5700" name="Group 36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5701" name="Rectangle 3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702" name="Line 3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5703" name="Line 39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704" name="Text Box 40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5705" name="Text Box 41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625706" name="Text Box 42"/>
            <p:cNvSpPr txBox="1">
              <a:spLocks noChangeArrowheads="1"/>
            </p:cNvSpPr>
            <p:nvPr/>
          </p:nvSpPr>
          <p:spPr bwMode="auto">
            <a:xfrm>
              <a:off x="1841" y="3024"/>
              <a:ext cx="15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625707" name="Group 43"/>
          <p:cNvGrpSpPr>
            <a:grpSpLocks/>
          </p:cNvGrpSpPr>
          <p:nvPr/>
        </p:nvGrpSpPr>
        <p:grpSpPr bwMode="auto">
          <a:xfrm>
            <a:off x="3198813" y="4419600"/>
            <a:ext cx="458787" cy="533400"/>
            <a:chOff x="2015" y="2784"/>
            <a:chExt cx="289" cy="336"/>
          </a:xfrm>
        </p:grpSpPr>
        <p:sp>
          <p:nvSpPr>
            <p:cNvPr id="625708" name="Line 44"/>
            <p:cNvSpPr>
              <a:spLocks noChangeShapeType="1"/>
            </p:cNvSpPr>
            <p:nvPr/>
          </p:nvSpPr>
          <p:spPr bwMode="auto">
            <a:xfrm>
              <a:off x="2015" y="3119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709" name="Line 45"/>
            <p:cNvSpPr>
              <a:spLocks noChangeShapeType="1"/>
            </p:cNvSpPr>
            <p:nvPr/>
          </p:nvSpPr>
          <p:spPr bwMode="auto">
            <a:xfrm>
              <a:off x="2160" y="2784"/>
              <a:ext cx="0" cy="3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710" name="Line 46"/>
            <p:cNvSpPr>
              <a:spLocks noChangeShapeType="1"/>
            </p:cNvSpPr>
            <p:nvPr/>
          </p:nvSpPr>
          <p:spPr bwMode="auto">
            <a:xfrm>
              <a:off x="2160" y="2784"/>
              <a:ext cx="14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711" name="Line 47"/>
          <p:cNvSpPr>
            <a:spLocks noChangeShapeType="1"/>
          </p:cNvSpPr>
          <p:nvPr/>
        </p:nvSpPr>
        <p:spPr bwMode="auto">
          <a:xfrm>
            <a:off x="2895600" y="4494213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5712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5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11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在表头插入结点 </a:t>
            </a:r>
          </a:p>
        </p:txBody>
      </p:sp>
      <p:sp>
        <p:nvSpPr>
          <p:cNvPr id="62669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6695" name="Text Box 7"/>
          <p:cNvSpPr txBox="1">
            <a:spLocks noChangeArrowheads="1"/>
          </p:cNvSpPr>
          <p:nvPr/>
        </p:nvSpPr>
        <p:spPr bwMode="auto">
          <a:xfrm>
            <a:off x="3352800" y="2238375"/>
            <a:ext cx="1952625" cy="885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 -&gt; next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s ;</a:t>
            </a:r>
          </a:p>
        </p:txBody>
      </p:sp>
      <p:grpSp>
        <p:nvGrpSpPr>
          <p:cNvPr id="626696" name="Group 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6697" name="Group 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6698" name="Group 1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66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700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6701" name="Line 1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02" name="Text Box 1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6703" name="Group 1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6704" name="Group 1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6705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706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6707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6708" name="Text Box 2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6709" name="Group 2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6710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11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12" name="Line 2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6713" name="Text Box 2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6714" name="Line 2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6715" name="Group 2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6716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717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6718" name="Text Box 3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6719" name="Group 3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6720" name="Group 3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6721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6722" name="Group 3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672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7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672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6726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6727" name="Line 3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6728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771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p -&gt; next  = s ;</a:t>
            </a:r>
          </a:p>
        </p:txBody>
      </p:sp>
      <p:grpSp>
        <p:nvGrpSpPr>
          <p:cNvPr id="627720" name="Group 8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27721" name="Group 9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7722" name="Group 10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7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72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7725" name="Line 13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26" name="Text Box 14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7727" name="Text Box 15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1824" y="3024"/>
              <a:ext cx="189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>
                  <a:solidFill>
                    <a:srgbClr val="CC0000"/>
                  </a:solidFill>
                </a:rPr>
                <a:t>^</a:t>
              </a:r>
            </a:p>
          </p:txBody>
        </p:sp>
      </p:grpSp>
      <p:grpSp>
        <p:nvGrpSpPr>
          <p:cNvPr id="627729" name="Group 17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7730" name="Group 18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7731" name="Group 19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7732" name="Rectangle 2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733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7734" name="Line 2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35" name="Text Box 2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7736" name="Group 24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7737" name="Group 25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7738" name="Rectangle 2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739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7740" name="Text Box 2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7741" name="Text Box 2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7742" name="Group 30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7743" name="Rectangle 3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44" name="Line 3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7745" name="Line 3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7746" name="Text Box 3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7747" name="Line 3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7748" name="Group 36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7749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7750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7751" name="Text Box 3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7752" name="Group 40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7753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7754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7755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77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75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775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7759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7760" name="Line 4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7761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7762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776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2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62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7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4" grpId="0" autoUpdateAnimBg="0"/>
      <p:bldP spid="627719" grpId="0" autoUpdateAnimBg="0"/>
      <p:bldP spid="627761" grpId="0" autoUpdateAnimBg="0"/>
      <p:bldP spid="627762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3200400" y="19812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p -&gt; next  = s ;</a:t>
            </a:r>
          </a:p>
        </p:txBody>
      </p:sp>
      <p:grpSp>
        <p:nvGrpSpPr>
          <p:cNvPr id="628745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28746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8747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8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4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28753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28754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8755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8756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8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9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0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8761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8762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8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64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65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8766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8767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87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7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8773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877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6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8777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8778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877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8780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87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7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87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8785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86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8789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90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629769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29770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29771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97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7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74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75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9776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29777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29778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29779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629780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97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3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84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29785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629786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9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8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9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9790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29791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9792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3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795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9797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9798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9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800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29801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629802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9803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2980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980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80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98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9809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0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9812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9813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814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630793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30794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30795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0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79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798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799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0800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30801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30802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30803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630804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08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06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07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08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0809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630810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0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12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13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0814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30815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0816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17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18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19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grpSp>
          <p:nvGrpSpPr>
            <p:cNvPr id="630820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0821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2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23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30824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630825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082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0827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082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082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08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0831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0832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3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0834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0835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0836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37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8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1815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631817" name="Group 9"/>
          <p:cNvGrpSpPr>
            <a:grpSpLocks/>
          </p:cNvGrpSpPr>
          <p:nvPr/>
        </p:nvGrpSpPr>
        <p:grpSpPr bwMode="auto">
          <a:xfrm>
            <a:off x="4576763" y="5167313"/>
            <a:ext cx="1560512" cy="457200"/>
            <a:chOff x="1081" y="2995"/>
            <a:chExt cx="983" cy="288"/>
          </a:xfrm>
        </p:grpSpPr>
        <p:grpSp>
          <p:nvGrpSpPr>
            <p:cNvPr id="631818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88"/>
              <a:chOff x="1081" y="2928"/>
              <a:chExt cx="983" cy="288"/>
            </a:xfrm>
          </p:grpSpPr>
          <p:grpSp>
            <p:nvGrpSpPr>
              <p:cNvPr id="631819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1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2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22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23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1824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4</a:t>
                </a:r>
              </a:p>
            </p:txBody>
          </p:sp>
        </p:grpSp>
        <p:sp>
          <p:nvSpPr>
            <p:cNvPr id="631825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631826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31827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631828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18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0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1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32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1833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631834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183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6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7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1838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631839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1840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1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2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43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grpSp>
          <p:nvGrpSpPr>
            <p:cNvPr id="631844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1845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6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7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631848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631849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1850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31851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185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8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18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1855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1856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57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1859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1860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61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62" name="Line 54"/>
          <p:cNvSpPr>
            <a:spLocks noChangeShapeType="1"/>
          </p:cNvSpPr>
          <p:nvPr/>
        </p:nvSpPr>
        <p:spPr bwMode="auto">
          <a:xfrm>
            <a:off x="5410200" y="44958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1863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2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之后插入*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p -&gt; next  = s ;</a:t>
            </a:r>
          </a:p>
        </p:txBody>
      </p:sp>
      <p:grpSp>
        <p:nvGrpSpPr>
          <p:cNvPr id="632840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632841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28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2846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284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2851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32852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632853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63285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63285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63286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6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6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2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632865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28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8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86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287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632871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28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7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287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287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287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386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3863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q -&gt; next  = s ;</a:t>
            </a:r>
          </a:p>
        </p:txBody>
      </p:sp>
      <p:sp>
        <p:nvSpPr>
          <p:cNvPr id="633864" name="Line 8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3865" name="Group 9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3866" name="Group 10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3867" name="Rectangle 1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68" name="Line 1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869" name="Text Box 13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3870" name="Text Box 14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3871" name="Line 15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2" name="Text Box 16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3873" name="Line 17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3874" name="Text Box 18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3875" name="Group 19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3876" name="Group 20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3877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78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879" name="Text Box 23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3880" name="Line 24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3881" name="Group 25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3882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83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884" name="Text Box 28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3885" name="Text Box 29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3886" name="Group 30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3887" name="Group 31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3888" name="Rectangle 3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889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3890" name="Line 34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891" name="Text Box 35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3892" name="Group 36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3893" name="Group 37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389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895" name="Line 3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3896" name="Text Box 40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3897" name="Text Box 41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3898" name="Line 42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3899" name="Group 43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3900" name="Rectangle 44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3901" name="Line 45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3902" name="Text Box 46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3903" name="Line 47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3904" name="Line 48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3905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AutoShape 8"/>
          <p:cNvSpPr>
            <a:spLocks/>
          </p:cNvSpPr>
          <p:nvPr/>
        </p:nvSpPr>
        <p:spPr bwMode="auto">
          <a:xfrm>
            <a:off x="5786446" y="1643050"/>
            <a:ext cx="1600200" cy="990600"/>
          </a:xfrm>
          <a:prstGeom prst="borderCallout2">
            <a:avLst>
              <a:gd name="adj1" fmla="val 39092"/>
              <a:gd name="adj2" fmla="val -140"/>
              <a:gd name="adj3" fmla="val 39092"/>
              <a:gd name="adj4" fmla="val -16180"/>
              <a:gd name="adj5" fmla="val 209793"/>
              <a:gd name="adj6" fmla="val -977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 dirty="0" smtClean="0"/>
              <a:t>前驱结点</a:t>
            </a:r>
            <a:endParaRPr lang="en-US" altLang="zh-CN" sz="18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指针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3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3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3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3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63" grpId="0" autoUpdateAnimBg="0"/>
      <p:bldP spid="633864" grpId="0" animBg="1"/>
      <p:bldP spid="633870" grpId="0" autoUpdateAnimBg="0"/>
      <p:bldP spid="633871" grpId="0" animBg="1"/>
      <p:bldP spid="633872" grpId="0" autoUpdateAnimBg="0"/>
      <p:bldP spid="633873" grpId="0" animBg="1"/>
      <p:bldP spid="633874" grpId="0" autoUpdateAnimBg="0"/>
      <p:bldP spid="47" grpId="0"/>
      <p:bldP spid="4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0524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0526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0527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ChangeArrowheads="1"/>
          </p:cNvSpPr>
          <p:nvPr/>
        </p:nvSpPr>
        <p:spPr bwMode="auto">
          <a:xfrm>
            <a:off x="3200400" y="19812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488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4888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q -&gt; next  = s ;</a:t>
            </a:r>
          </a:p>
        </p:txBody>
      </p:sp>
      <p:sp>
        <p:nvSpPr>
          <p:cNvPr id="634889" name="Line 9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4890" name="Group 10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4891" name="Group 11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4892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893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894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4895" name="Text Box 15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4896" name="Line 16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4897" name="Text Box 17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4898" name="Line 18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4899" name="Text Box 19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4900" name="Group 20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4901" name="Group 21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4902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03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904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4905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4906" name="Group 26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4907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08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909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4910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4911" name="Group 31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4912" name="Group 32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49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91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4915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16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4917" name="Group 37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4918" name="Group 38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4919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920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4921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4922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4923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4924" name="Group 44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4925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4926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4927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4928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29" name="Line 49"/>
            <p:cNvSpPr>
              <a:spLocks noChangeShapeType="1"/>
            </p:cNvSpPr>
            <p:nvPr/>
          </p:nvSpPr>
          <p:spPr bwMode="auto">
            <a:xfrm>
              <a:off x="277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4930" name="Group 50"/>
          <p:cNvGrpSpPr>
            <a:grpSpLocks/>
          </p:cNvGrpSpPr>
          <p:nvPr/>
        </p:nvGrpSpPr>
        <p:grpSpPr bwMode="auto">
          <a:xfrm>
            <a:off x="4953000" y="4648200"/>
            <a:ext cx="304800" cy="838200"/>
            <a:chOff x="3792" y="2880"/>
            <a:chExt cx="192" cy="528"/>
          </a:xfrm>
        </p:grpSpPr>
        <p:sp>
          <p:nvSpPr>
            <p:cNvPr id="634931" name="Line 51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32" name="Line 52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33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4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591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5912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next  = s ;</a:t>
            </a:r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5914" name="Group 10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5915" name="Group 11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5916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17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18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5920" name="Line 16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21" name="Text Box 17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5922" name="Line 18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5923" name="Text Box 19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5924" name="Group 20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5925" name="Group 21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5926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28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5929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5930" name="Group 26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5931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32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33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5934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5935" name="Group 31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5936" name="Group 32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59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93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939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40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5941" name="Group 37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5942" name="Group 38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5943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944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5945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5946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5947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5948" name="Group 44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5949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950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951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5952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4953000" y="4648200"/>
            <a:ext cx="304800" cy="838200"/>
            <a:chOff x="3792" y="2880"/>
            <a:chExt cx="192" cy="528"/>
          </a:xfrm>
        </p:grpSpPr>
        <p:sp>
          <p:nvSpPr>
            <p:cNvPr id="635954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55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5956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ChangeArrowheads="1"/>
          </p:cNvSpPr>
          <p:nvPr/>
        </p:nvSpPr>
        <p:spPr bwMode="auto">
          <a:xfrm>
            <a:off x="3200400" y="2514600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6935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 -&gt; next  = s ;</a:t>
            </a:r>
          </a:p>
        </p:txBody>
      </p:sp>
      <p:sp>
        <p:nvSpPr>
          <p:cNvPr id="636937" name="Line 9"/>
          <p:cNvSpPr>
            <a:spLocks noChangeShapeType="1"/>
          </p:cNvSpPr>
          <p:nvPr/>
        </p:nvSpPr>
        <p:spPr bwMode="auto">
          <a:xfrm>
            <a:off x="3810000" y="5440363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36938" name="Group 10"/>
          <p:cNvGrpSpPr>
            <a:grpSpLocks/>
          </p:cNvGrpSpPr>
          <p:nvPr/>
        </p:nvGrpSpPr>
        <p:grpSpPr bwMode="auto">
          <a:xfrm>
            <a:off x="4267200" y="5257800"/>
            <a:ext cx="762000" cy="396875"/>
            <a:chOff x="2688" y="3312"/>
            <a:chExt cx="480" cy="250"/>
          </a:xfrm>
        </p:grpSpPr>
        <p:grpSp>
          <p:nvGrpSpPr>
            <p:cNvPr id="636939" name="Group 11"/>
            <p:cNvGrpSpPr>
              <a:grpSpLocks/>
            </p:cNvGrpSpPr>
            <p:nvPr/>
          </p:nvGrpSpPr>
          <p:grpSpPr bwMode="auto">
            <a:xfrm>
              <a:off x="2688" y="3331"/>
              <a:ext cx="480" cy="192"/>
              <a:chOff x="1632" y="2928"/>
              <a:chExt cx="480" cy="192"/>
            </a:xfrm>
          </p:grpSpPr>
          <p:sp>
            <p:nvSpPr>
              <p:cNvPr id="636940" name="Rectangle 1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41" name="Line 1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42" name="Text Box 14"/>
            <p:cNvSpPr txBox="1">
              <a:spLocks noChangeArrowheads="1"/>
            </p:cNvSpPr>
            <p:nvPr/>
          </p:nvSpPr>
          <p:spPr bwMode="auto">
            <a:xfrm>
              <a:off x="2742" y="3312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</p:grpSp>
      <p:sp>
        <p:nvSpPr>
          <p:cNvPr id="636943" name="Text Box 15"/>
          <p:cNvSpPr txBox="1">
            <a:spLocks noChangeArrowheads="1"/>
          </p:cNvSpPr>
          <p:nvPr/>
        </p:nvSpPr>
        <p:spPr bwMode="auto">
          <a:xfrm>
            <a:off x="5081588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6944" name="Line 16"/>
          <p:cNvSpPr>
            <a:spLocks noChangeShapeType="1"/>
          </p:cNvSpPr>
          <p:nvPr/>
        </p:nvSpPr>
        <p:spPr bwMode="auto">
          <a:xfrm>
            <a:off x="5218113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6945" name="Text Box 17"/>
          <p:cNvSpPr txBox="1">
            <a:spLocks noChangeArrowheads="1"/>
          </p:cNvSpPr>
          <p:nvPr/>
        </p:nvSpPr>
        <p:spPr bwMode="auto">
          <a:xfrm>
            <a:off x="3865563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6946" name="Line 18"/>
          <p:cNvSpPr>
            <a:spLocks noChangeShapeType="1"/>
          </p:cNvSpPr>
          <p:nvPr/>
        </p:nvSpPr>
        <p:spPr bwMode="auto">
          <a:xfrm>
            <a:off x="4078288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6947" name="Text Box 19"/>
          <p:cNvSpPr txBox="1">
            <a:spLocks noChangeArrowheads="1"/>
          </p:cNvSpPr>
          <p:nvPr/>
        </p:nvSpPr>
        <p:spPr bwMode="auto">
          <a:xfrm>
            <a:off x="3519488" y="5257800"/>
            <a:ext cx="2794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s</a:t>
            </a:r>
          </a:p>
        </p:txBody>
      </p:sp>
      <p:grpSp>
        <p:nvGrpSpPr>
          <p:cNvPr id="636948" name="Group 20"/>
          <p:cNvGrpSpPr>
            <a:grpSpLocks/>
          </p:cNvGrpSpPr>
          <p:nvPr/>
        </p:nvGrpSpPr>
        <p:grpSpPr bwMode="auto">
          <a:xfrm>
            <a:off x="1600200" y="4252913"/>
            <a:ext cx="6311900" cy="473075"/>
            <a:chOff x="1008" y="2679"/>
            <a:chExt cx="3976" cy="298"/>
          </a:xfrm>
        </p:grpSpPr>
        <p:grpSp>
          <p:nvGrpSpPr>
            <p:cNvPr id="636949" name="Group 21"/>
            <p:cNvGrpSpPr>
              <a:grpSpLocks/>
            </p:cNvGrpSpPr>
            <p:nvPr/>
          </p:nvGrpSpPr>
          <p:grpSpPr bwMode="auto">
            <a:xfrm>
              <a:off x="3779" y="2727"/>
              <a:ext cx="480" cy="192"/>
              <a:chOff x="1632" y="2928"/>
              <a:chExt cx="480" cy="192"/>
            </a:xfrm>
          </p:grpSpPr>
          <p:sp>
            <p:nvSpPr>
              <p:cNvPr id="636950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51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52" name="Text Box 24"/>
            <p:cNvSpPr txBox="1">
              <a:spLocks noChangeArrowheads="1"/>
            </p:cNvSpPr>
            <p:nvPr/>
          </p:nvSpPr>
          <p:spPr bwMode="auto">
            <a:xfrm>
              <a:off x="383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6953" name="Line 25"/>
            <p:cNvSpPr>
              <a:spLocks noChangeShapeType="1"/>
            </p:cNvSpPr>
            <p:nvPr/>
          </p:nvSpPr>
          <p:spPr bwMode="auto">
            <a:xfrm>
              <a:off x="4211" y="2823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6954" name="Group 26"/>
            <p:cNvGrpSpPr>
              <a:grpSpLocks/>
            </p:cNvGrpSpPr>
            <p:nvPr/>
          </p:nvGrpSpPr>
          <p:grpSpPr bwMode="auto">
            <a:xfrm>
              <a:off x="4499" y="2727"/>
              <a:ext cx="480" cy="192"/>
              <a:chOff x="1632" y="2928"/>
              <a:chExt cx="480" cy="192"/>
            </a:xfrm>
          </p:grpSpPr>
          <p:sp>
            <p:nvSpPr>
              <p:cNvPr id="636955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56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57" name="Text Box 29"/>
            <p:cNvSpPr txBox="1">
              <a:spLocks noChangeArrowheads="1"/>
            </p:cNvSpPr>
            <p:nvPr/>
          </p:nvSpPr>
          <p:spPr bwMode="auto">
            <a:xfrm>
              <a:off x="4553" y="2708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6958" name="Text Box 30"/>
            <p:cNvSpPr txBox="1">
              <a:spLocks noChangeArrowheads="1"/>
            </p:cNvSpPr>
            <p:nvPr/>
          </p:nvSpPr>
          <p:spPr bwMode="auto">
            <a:xfrm>
              <a:off x="4777" y="2718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6959" name="Group 31"/>
            <p:cNvGrpSpPr>
              <a:grpSpLocks/>
            </p:cNvGrpSpPr>
            <p:nvPr/>
          </p:nvGrpSpPr>
          <p:grpSpPr bwMode="auto">
            <a:xfrm>
              <a:off x="1379" y="2727"/>
              <a:ext cx="720" cy="250"/>
              <a:chOff x="1344" y="3033"/>
              <a:chExt cx="720" cy="250"/>
            </a:xfrm>
          </p:grpSpPr>
          <p:grpSp>
            <p:nvGrpSpPr>
              <p:cNvPr id="636960" name="Group 32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69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962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6963" name="Line 35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64" name="Text Box 36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636965" name="Group 37"/>
            <p:cNvGrpSpPr>
              <a:grpSpLocks/>
            </p:cNvGrpSpPr>
            <p:nvPr/>
          </p:nvGrpSpPr>
          <p:grpSpPr bwMode="auto">
            <a:xfrm>
              <a:off x="2339" y="2708"/>
              <a:ext cx="480" cy="250"/>
              <a:chOff x="960" y="3129"/>
              <a:chExt cx="480" cy="250"/>
            </a:xfrm>
          </p:grpSpPr>
          <p:grpSp>
            <p:nvGrpSpPr>
              <p:cNvPr id="636966" name="Group 38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6967" name="Rectangle 39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968" name="Line 40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6969" name="Text Box 41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6970" name="Text Box 42"/>
            <p:cNvSpPr txBox="1">
              <a:spLocks noChangeArrowheads="1"/>
            </p:cNvSpPr>
            <p:nvPr/>
          </p:nvSpPr>
          <p:spPr bwMode="auto">
            <a:xfrm>
              <a:off x="1008" y="2679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</a:t>
              </a:r>
            </a:p>
          </p:txBody>
        </p:sp>
        <p:sp>
          <p:nvSpPr>
            <p:cNvPr id="636971" name="Line 43"/>
            <p:cNvSpPr>
              <a:spLocks noChangeShapeType="1"/>
            </p:cNvSpPr>
            <p:nvPr/>
          </p:nvSpPr>
          <p:spPr bwMode="auto">
            <a:xfrm>
              <a:off x="2051" y="281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6972" name="Group 44"/>
            <p:cNvGrpSpPr>
              <a:grpSpLocks/>
            </p:cNvGrpSpPr>
            <p:nvPr/>
          </p:nvGrpSpPr>
          <p:grpSpPr bwMode="auto">
            <a:xfrm>
              <a:off x="3059" y="2736"/>
              <a:ext cx="480" cy="192"/>
              <a:chOff x="1632" y="2928"/>
              <a:chExt cx="480" cy="192"/>
            </a:xfrm>
          </p:grpSpPr>
          <p:sp>
            <p:nvSpPr>
              <p:cNvPr id="636973" name="Rectangle 4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6974" name="Line 4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6975" name="Text Box 47"/>
            <p:cNvSpPr txBox="1">
              <a:spLocks noChangeArrowheads="1"/>
            </p:cNvSpPr>
            <p:nvPr/>
          </p:nvSpPr>
          <p:spPr bwMode="auto">
            <a:xfrm>
              <a:off x="3099" y="2717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6976" name="Line 48"/>
            <p:cNvSpPr>
              <a:spLocks noChangeShapeType="1"/>
            </p:cNvSpPr>
            <p:nvPr/>
          </p:nvSpPr>
          <p:spPr bwMode="auto">
            <a:xfrm>
              <a:off x="3491" y="2832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6977" name="Group 49"/>
          <p:cNvGrpSpPr>
            <a:grpSpLocks/>
          </p:cNvGrpSpPr>
          <p:nvPr/>
        </p:nvGrpSpPr>
        <p:grpSpPr bwMode="auto">
          <a:xfrm>
            <a:off x="4953000" y="4648200"/>
            <a:ext cx="304800" cy="838200"/>
            <a:chOff x="3792" y="2880"/>
            <a:chExt cx="192" cy="528"/>
          </a:xfrm>
        </p:grpSpPr>
        <p:sp>
          <p:nvSpPr>
            <p:cNvPr id="636978" name="Line 50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6979" name="Line 51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6980" name="Line 52"/>
          <p:cNvSpPr>
            <a:spLocks noChangeShapeType="1"/>
          </p:cNvSpPr>
          <p:nvPr/>
        </p:nvSpPr>
        <p:spPr bwMode="auto">
          <a:xfrm>
            <a:off x="4419600" y="45720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6981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6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8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之前插入*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795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3352800" y="1828800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/>
              <a:t>s -&gt; next = p ;</a:t>
            </a:r>
          </a:p>
          <a:p>
            <a:pPr algn="l">
              <a:lnSpc>
                <a:spcPct val="170000"/>
              </a:lnSpc>
            </a:pPr>
            <a:r>
              <a:rPr lang="en-US" altLang="zh-CN" sz="2000"/>
              <a:t>q -&gt; next  = s ;</a:t>
            </a:r>
          </a:p>
        </p:txBody>
      </p:sp>
      <p:grpSp>
        <p:nvGrpSpPr>
          <p:cNvPr id="637960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637961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796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796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96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796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7966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796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796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96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797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637971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37972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637973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63797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797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797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79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97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63797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63798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798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798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798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79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637985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798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98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798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98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799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3</a:t>
                </a:r>
              </a:p>
            </p:txBody>
          </p:sp>
        </p:grpSp>
        <p:grpSp>
          <p:nvGrpSpPr>
            <p:cNvPr id="637991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799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799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799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799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4</a:t>
              </a:r>
            </a:p>
          </p:txBody>
        </p:sp>
        <p:sp>
          <p:nvSpPr>
            <p:cNvPr id="63799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7997" name="Text Box 45"/>
          <p:cNvSpPr txBox="1">
            <a:spLocks noChangeArrowheads="1"/>
          </p:cNvSpPr>
          <p:nvPr/>
        </p:nvSpPr>
        <p:spPr bwMode="auto">
          <a:xfrm>
            <a:off x="5407025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7998" name="Line 46"/>
          <p:cNvSpPr>
            <a:spLocks noChangeShapeType="1"/>
          </p:cNvSpPr>
          <p:nvPr/>
        </p:nvSpPr>
        <p:spPr bwMode="auto">
          <a:xfrm>
            <a:off x="5543550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7999" name="Text Box 47"/>
          <p:cNvSpPr txBox="1">
            <a:spLocks noChangeArrowheads="1"/>
          </p:cNvSpPr>
          <p:nvPr/>
        </p:nvSpPr>
        <p:spPr bwMode="auto">
          <a:xfrm>
            <a:off x="3048000" y="35814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q</a:t>
            </a:r>
          </a:p>
        </p:txBody>
      </p:sp>
      <p:sp>
        <p:nvSpPr>
          <p:cNvPr id="638000" name="Line 48"/>
          <p:cNvSpPr>
            <a:spLocks noChangeShapeType="1"/>
          </p:cNvSpPr>
          <p:nvPr/>
        </p:nvSpPr>
        <p:spPr bwMode="auto">
          <a:xfrm>
            <a:off x="3260725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8001" name="Text Box 49"/>
          <p:cNvSpPr txBox="1">
            <a:spLocks noChangeArrowheads="1"/>
          </p:cNvSpPr>
          <p:nvPr/>
        </p:nvSpPr>
        <p:spPr bwMode="auto">
          <a:xfrm>
            <a:off x="4191000" y="3581400"/>
            <a:ext cx="2794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s</a:t>
            </a:r>
          </a:p>
        </p:txBody>
      </p:sp>
      <p:sp>
        <p:nvSpPr>
          <p:cNvPr id="638002" name="Line 50"/>
          <p:cNvSpPr>
            <a:spLocks noChangeShapeType="1"/>
          </p:cNvSpPr>
          <p:nvPr/>
        </p:nvSpPr>
        <p:spPr bwMode="auto">
          <a:xfrm>
            <a:off x="4400550" y="39624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800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方法一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2795574" y="2087561"/>
            <a:ext cx="2667000" cy="10702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8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4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28753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8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9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0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8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64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65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8766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87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7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877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6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877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87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7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87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8785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86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428596" y="2643182"/>
            <a:ext cx="1600200" cy="857256"/>
          </a:xfrm>
          <a:prstGeom prst="borderCallout2">
            <a:avLst>
              <a:gd name="adj1" fmla="val 39092"/>
              <a:gd name="adj2" fmla="val 103059"/>
              <a:gd name="adj3" fmla="val 39093"/>
              <a:gd name="adj4" fmla="val 113458"/>
              <a:gd name="adj5" fmla="val 7266"/>
              <a:gd name="adj6" fmla="val 1428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第一步</a:t>
            </a:r>
            <a:endParaRPr lang="en-US" altLang="zh-CN" sz="18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后插</a:t>
            </a:r>
            <a:endParaRPr lang="zh-CN" altLang="en-US" sz="1800" b="1" dirty="0"/>
          </a:p>
        </p:txBody>
      </p:sp>
      <p:sp>
        <p:nvSpPr>
          <p:cNvPr id="56" name="AutoShape 8"/>
          <p:cNvSpPr>
            <a:spLocks/>
          </p:cNvSpPr>
          <p:nvPr/>
        </p:nvSpPr>
        <p:spPr bwMode="auto">
          <a:xfrm>
            <a:off x="3857620" y="714356"/>
            <a:ext cx="1600200" cy="857256"/>
          </a:xfrm>
          <a:prstGeom prst="borderCallout2">
            <a:avLst>
              <a:gd name="adj1" fmla="val 39092"/>
              <a:gd name="adj2" fmla="val 103059"/>
              <a:gd name="adj3" fmla="val 39093"/>
              <a:gd name="adj4" fmla="val 113458"/>
              <a:gd name="adj5" fmla="val 120300"/>
              <a:gd name="adj6" fmla="val 15132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第二步</a:t>
            </a:r>
            <a:endParaRPr lang="en-US" altLang="zh-CN" sz="1800" b="1" dirty="0" smtClean="0"/>
          </a:p>
          <a:p>
            <a:pPr eaLnBrk="0" hangingPunct="0">
              <a:spcBef>
                <a:spcPct val="50000"/>
              </a:spcBef>
            </a:pPr>
            <a:r>
              <a:rPr lang="zh-CN" altLang="en-US" sz="1800" b="1" dirty="0" smtClean="0"/>
              <a:t>交换数据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4" grpId="0"/>
      <p:bldP spid="53" grpId="0"/>
      <p:bldP spid="54" grpId="0"/>
      <p:bldP spid="55" grpId="0" animBg="1" autoUpdateAnimBg="0"/>
      <p:bldP spid="56" grpId="0" animBg="1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2643174" y="2239961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8739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2795574" y="2087561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87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49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0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51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28753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87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59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0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87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764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8765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8766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87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0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71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sp>
          <p:nvSpPr>
            <p:cNvPr id="628772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8774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8776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8779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878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78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878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8784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8785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86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8787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8789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8790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2643174" y="2757486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9763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29767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306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29768" name="Text Box 8"/>
          <p:cNvSpPr txBox="1">
            <a:spLocks noChangeArrowheads="1"/>
          </p:cNvSpPr>
          <p:nvPr/>
        </p:nvSpPr>
        <p:spPr bwMode="auto">
          <a:xfrm>
            <a:off x="2795574" y="2071686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297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73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74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75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29776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/>
                  <a:t>3</a:t>
                </a:r>
              </a:p>
            </p:txBody>
          </p:sp>
        </p:grpSp>
        <p:sp>
          <p:nvSpPr>
            <p:cNvPr id="629777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0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297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3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84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29787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788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9789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29790" name="Text Box 30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629792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3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794" name="Line 34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795" name="Text Box 35"/>
            <p:cNvSpPr txBox="1">
              <a:spLocks noChangeArrowheads="1"/>
            </p:cNvSpPr>
            <p:nvPr/>
          </p:nvSpPr>
          <p:spPr bwMode="auto">
            <a:xfrm>
              <a:off x="3064" y="263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sp>
          <p:nvSpPr>
            <p:cNvPr id="629796" name="Line 36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629798" name="Rectangle 3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9799" name="Line 3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9800" name="Text Box 40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/>
                <a:t>5</a:t>
              </a:r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29803" name="Line 4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2980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80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98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29808" name="Text Box 4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29809" name="Line 49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0" name="Text Box 50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29813" name="Line 53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9814" name="Line 54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981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2643174" y="2757486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0791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0792" name="Text Box 8"/>
          <p:cNvSpPr txBox="1">
            <a:spLocks noChangeArrowheads="1"/>
          </p:cNvSpPr>
          <p:nvPr/>
        </p:nvSpPr>
        <p:spPr bwMode="auto">
          <a:xfrm>
            <a:off x="2795574" y="2071686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07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797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798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799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0800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30801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08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06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07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08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081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812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0813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0814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0816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17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18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19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0821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0822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0823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0826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082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082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083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0831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0832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3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p</a:t>
            </a:r>
          </a:p>
        </p:txBody>
      </p:sp>
      <p:sp>
        <p:nvSpPr>
          <p:cNvPr id="630834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0836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0837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0838" name="Rectangle 5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2643174" y="2757486"/>
            <a:ext cx="29718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1815" name="Text Box 7"/>
          <p:cNvSpPr txBox="1">
            <a:spLocks noChangeArrowheads="1"/>
          </p:cNvSpPr>
          <p:nvPr/>
        </p:nvSpPr>
        <p:spPr bwMode="auto">
          <a:xfrm>
            <a:off x="609600" y="533400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1816" name="Text Box 8"/>
          <p:cNvSpPr txBox="1">
            <a:spLocks noChangeArrowheads="1"/>
          </p:cNvSpPr>
          <p:nvPr/>
        </p:nvSpPr>
        <p:spPr bwMode="auto">
          <a:xfrm>
            <a:off x="2795574" y="2071686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>
                <a:solidFill>
                  <a:srgbClr val="FFFFFF"/>
                </a:solidFill>
              </a:rPr>
              <a:t>p -&gt; next  = s ;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5167318"/>
            <a:ext cx="1560512" cy="461963"/>
            <a:chOff x="1081" y="2995"/>
            <a:chExt cx="983" cy="29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081" y="2995"/>
              <a:ext cx="983" cy="291"/>
              <a:chOff x="1081" y="2928"/>
              <a:chExt cx="983" cy="291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584" y="2976"/>
                <a:ext cx="480" cy="192"/>
                <a:chOff x="1632" y="2928"/>
                <a:chExt cx="480" cy="192"/>
              </a:xfrm>
            </p:grpSpPr>
            <p:sp>
              <p:nvSpPr>
                <p:cNvPr id="6318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21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22" name="Line 14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23" name="Text Box 15"/>
              <p:cNvSpPr txBox="1">
                <a:spLocks noChangeArrowheads="1"/>
              </p:cNvSpPr>
              <p:nvPr/>
            </p:nvSpPr>
            <p:spPr bwMode="auto">
              <a:xfrm>
                <a:off x="1081" y="2928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   s</a:t>
                </a:r>
              </a:p>
            </p:txBody>
          </p:sp>
          <p:sp>
            <p:nvSpPr>
              <p:cNvPr id="631824" name="Text Box 16"/>
              <p:cNvSpPr txBox="1">
                <a:spLocks noChangeArrowheads="1"/>
              </p:cNvSpPr>
              <p:nvPr/>
            </p:nvSpPr>
            <p:spPr bwMode="auto">
              <a:xfrm>
                <a:off x="1628" y="2966"/>
                <a:ext cx="195" cy="25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sp>
          <p:nvSpPr>
            <p:cNvPr id="631825" name="Text Box 17"/>
            <p:cNvSpPr txBox="1">
              <a:spLocks noChangeArrowheads="1"/>
            </p:cNvSpPr>
            <p:nvPr/>
          </p:nvSpPr>
          <p:spPr bwMode="auto">
            <a:xfrm>
              <a:off x="1861" y="3024"/>
              <a:ext cx="11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 sz="200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12888" y="4176713"/>
            <a:ext cx="6343650" cy="473075"/>
            <a:chOff x="953" y="2631"/>
            <a:chExt cx="3996" cy="29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344" y="2679"/>
              <a:ext cx="720" cy="250"/>
              <a:chOff x="1344" y="3033"/>
              <a:chExt cx="720" cy="250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6318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0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1" name="Line 23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32" name="Text Box 24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304" y="2660"/>
              <a:ext cx="480" cy="250"/>
              <a:chOff x="960" y="3129"/>
              <a:chExt cx="480" cy="250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631835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836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1837" name="Text Box 2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631838" name="Text Box 30"/>
            <p:cNvSpPr txBox="1">
              <a:spLocks noChangeArrowheads="1"/>
            </p:cNvSpPr>
            <p:nvPr/>
          </p:nvSpPr>
          <p:spPr bwMode="auto">
            <a:xfrm>
              <a:off x="953" y="263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3024" y="2679"/>
              <a:ext cx="480" cy="192"/>
              <a:chOff x="1632" y="2928"/>
              <a:chExt cx="480" cy="192"/>
            </a:xfrm>
          </p:grpSpPr>
          <p:sp>
            <p:nvSpPr>
              <p:cNvPr id="631840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1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2" name="Line 34"/>
            <p:cNvSpPr>
              <a:spLocks noChangeShapeType="1"/>
            </p:cNvSpPr>
            <p:nvPr/>
          </p:nvSpPr>
          <p:spPr bwMode="auto">
            <a:xfrm>
              <a:off x="2736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43" name="Text Box 35"/>
            <p:cNvSpPr txBox="1">
              <a:spLocks noChangeArrowheads="1"/>
            </p:cNvSpPr>
            <p:nvPr/>
          </p:nvSpPr>
          <p:spPr bwMode="auto">
            <a:xfrm>
              <a:off x="3064" y="2660"/>
              <a:ext cx="19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en-US" altLang="zh-CN" sz="2000" dirty="0"/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744" y="2679"/>
              <a:ext cx="480" cy="192"/>
              <a:chOff x="1632" y="2928"/>
              <a:chExt cx="480" cy="192"/>
            </a:xfrm>
          </p:grpSpPr>
          <p:sp>
            <p:nvSpPr>
              <p:cNvPr id="631845" name="Rectangle 3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46" name="Line 3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1847" name="Text Box 39"/>
            <p:cNvSpPr txBox="1">
              <a:spLocks noChangeArrowheads="1"/>
            </p:cNvSpPr>
            <p:nvPr/>
          </p:nvSpPr>
          <p:spPr bwMode="auto">
            <a:xfrm>
              <a:off x="3798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4176" y="2660"/>
              <a:ext cx="773" cy="260"/>
              <a:chOff x="3744" y="2429"/>
              <a:chExt cx="773" cy="260"/>
            </a:xfrm>
          </p:grpSpPr>
          <p:grpSp>
            <p:nvGrpSpPr>
              <p:cNvPr id="13" name="Group 4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631850" name="Line 4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4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63185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8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18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631855" name="Text Box 4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631856" name="Line 48"/>
            <p:cNvSpPr>
              <a:spLocks noChangeShapeType="1"/>
            </p:cNvSpPr>
            <p:nvPr/>
          </p:nvSpPr>
          <p:spPr bwMode="auto">
            <a:xfrm>
              <a:off x="2016" y="27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57" name="Text Box 49"/>
          <p:cNvSpPr txBox="1">
            <a:spLocks noChangeArrowheads="1"/>
          </p:cNvSpPr>
          <p:nvPr/>
        </p:nvSpPr>
        <p:spPr bwMode="auto">
          <a:xfrm>
            <a:off x="5045075" y="3505200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/>
              <a:t>p</a:t>
            </a:r>
          </a:p>
        </p:txBody>
      </p:sp>
      <p:sp>
        <p:nvSpPr>
          <p:cNvPr id="631858" name="Line 50"/>
          <p:cNvSpPr>
            <a:spLocks noChangeShapeType="1"/>
          </p:cNvSpPr>
          <p:nvPr/>
        </p:nvSpPr>
        <p:spPr bwMode="auto">
          <a:xfrm>
            <a:off x="5181600" y="3886200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6019800" y="4572000"/>
            <a:ext cx="304800" cy="838200"/>
            <a:chOff x="3792" y="2880"/>
            <a:chExt cx="192" cy="528"/>
          </a:xfrm>
        </p:grpSpPr>
        <p:sp>
          <p:nvSpPr>
            <p:cNvPr id="631860" name="Line 52"/>
            <p:cNvSpPr>
              <a:spLocks noChangeShapeType="1"/>
            </p:cNvSpPr>
            <p:nvPr/>
          </p:nvSpPr>
          <p:spPr bwMode="auto">
            <a:xfrm>
              <a:off x="3792" y="3408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61" name="Line 53"/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52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62" name="Line 54"/>
          <p:cNvSpPr>
            <a:spLocks noChangeShapeType="1"/>
          </p:cNvSpPr>
          <p:nvPr/>
        </p:nvSpPr>
        <p:spPr bwMode="auto">
          <a:xfrm>
            <a:off x="5410200" y="44958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31863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t = </a:t>
            </a:r>
            <a:r>
              <a:rPr lang="en-US" altLang="zh-CN" sz="2000" dirty="0"/>
              <a:t>p -&gt; </a:t>
            </a:r>
            <a:r>
              <a:rPr lang="en-US" altLang="zh-CN" sz="2000" dirty="0" smtClean="0"/>
              <a:t>data </a:t>
            </a:r>
            <a:r>
              <a:rPr lang="en-US" altLang="zh-CN" sz="2000" dirty="0"/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p </a:t>
            </a:r>
            <a:r>
              <a:rPr lang="en-US" altLang="zh-CN" sz="2000" dirty="0"/>
              <a:t>-&gt; </a:t>
            </a:r>
            <a:r>
              <a:rPr lang="en-US" altLang="zh-CN" sz="2000" dirty="0" smtClean="0"/>
              <a:t>data 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 smtClean="0"/>
              <a:t>s-&gt; data = t 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62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86050" y="2087561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28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284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6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6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2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1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28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8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86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287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5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dirty="0" smtClean="0"/>
                  <a:t>4</a:t>
                </a:r>
                <a:endParaRPr lang="en-US" altLang="zh-CN" sz="2000" dirty="0"/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28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7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287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5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en-US" altLang="zh-CN" sz="2000" dirty="0"/>
            </a:p>
          </p:txBody>
        </p:sp>
        <p:sp>
          <p:nvSpPr>
            <p:cNvPr id="63287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287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solidFill>
            <a:srgbClr val="0000FF"/>
          </a:solidFill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t = </a:t>
            </a:r>
            <a:r>
              <a:rPr lang="en-US" altLang="zh-CN" sz="2000" b="1" dirty="0">
                <a:solidFill>
                  <a:srgbClr val="FFFFFF"/>
                </a:solidFill>
              </a:rPr>
              <a:t>p 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</a:t>
            </a:r>
            <a:r>
              <a:rPr lang="en-US" altLang="zh-CN" sz="2000" b="1" dirty="0">
                <a:solidFill>
                  <a:srgbClr val="FFFFFF"/>
                </a:solidFill>
              </a:rPr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p </a:t>
            </a:r>
            <a:r>
              <a:rPr lang="en-US" altLang="zh-CN" sz="2000" b="1" dirty="0">
                <a:solidFill>
                  <a:srgbClr val="FFFFFF"/>
                </a:solidFill>
              </a:rPr>
              <a:t>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 </a:t>
            </a:r>
            <a:r>
              <a:rPr lang="en-US" altLang="zh-CN" sz="2000" b="1" dirty="0">
                <a:solidFill>
                  <a:srgbClr val="FFFFFF"/>
                </a:solidFill>
              </a:rPr>
              <a:t>=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s-&gt; data = t ;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264025" y="3595694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/>
              <a:t>p</a:t>
            </a: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4400550" y="3976694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407033" y="3571876"/>
            <a:ext cx="28114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 smtClean="0"/>
              <a:t>s</a:t>
            </a:r>
            <a:endParaRPr lang="en-US" altLang="zh-CN" sz="2000" dirty="0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5543558" y="3952876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</a:t>
            </a:r>
            <a:r>
              <a:rPr lang="zh-CN" altLang="en-US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位运算</a:t>
            </a: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6970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计算机的存储器采用二进制表示数据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计算机系统的存储器用每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字节编址</a:t>
            </a:r>
            <a:endParaRPr lang="en-US" altLang="zh-CN" sz="2400" b="1" dirty="0"/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不同类型的数据由不同字节长度存储</a:t>
            </a:r>
            <a:endParaRPr lang="en-US" altLang="zh-CN" sz="2400" b="1" dirty="0"/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每一个数位的取值，只有两个可能值：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或者</a:t>
            </a:r>
            <a:r>
              <a:rPr lang="en-US" altLang="zh-CN" sz="2400" b="1" dirty="0"/>
              <a:t>1</a:t>
            </a:r>
          </a:p>
          <a:p>
            <a:pPr algn="l">
              <a:lnSpc>
                <a:spcPct val="1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位运算能够直接处理数据中每一位的值</a:t>
            </a:r>
            <a:endParaRPr lang="zh-CN" altLang="en-US" sz="20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5127625"/>
            <a:ext cx="7343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1" dirty="0">
                <a:solidFill>
                  <a:srgbClr val="006600"/>
                </a:solidFill>
              </a:rPr>
              <a:t>为方便起见，本节叙述中用一个字节表示一个正整数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utoUpdateAnimBg="0"/>
      <p:bldP spid="60723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1548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1550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1551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609600" y="1219200"/>
            <a:ext cx="8001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在*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p</a:t>
            </a:r>
            <a:r>
              <a:rPr lang="zh-CN" altLang="en-US" sz="2000" b="1" dirty="0" smtClean="0">
                <a:ea typeface="Arial Unicode MS" pitchFamily="34" charset="-122"/>
                <a:cs typeface="Arial Unicode MS" pitchFamily="34" charset="-122"/>
              </a:rPr>
              <a:t>之前插入</a:t>
            </a:r>
            <a:r>
              <a:rPr lang="zh-CN" altLang="en-US" sz="2000" b="1" dirty="0"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sz="2000" b="1" dirty="0">
                <a:ea typeface="Arial Unicode MS" pitchFamily="34" charset="-122"/>
                <a:cs typeface="Arial Unicode MS" pitchFamily="34" charset="-122"/>
              </a:rPr>
              <a:t>s</a:t>
            </a: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209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3</a:t>
            </a:r>
            <a:r>
              <a:rPr lang="zh-CN" altLang="en-US" b="1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．插入结点</a:t>
            </a:r>
          </a:p>
        </p:txBody>
      </p:sp>
      <p:sp>
        <p:nvSpPr>
          <p:cNvPr id="632839" name="Text Box 7"/>
          <p:cNvSpPr txBox="1">
            <a:spLocks noChangeArrowheads="1"/>
          </p:cNvSpPr>
          <p:nvPr/>
        </p:nvSpPr>
        <p:spPr bwMode="auto">
          <a:xfrm>
            <a:off x="2786050" y="2087561"/>
            <a:ext cx="2667000" cy="11271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dirty="0"/>
              <a:t>s -&gt; next = p -&gt; next ;</a:t>
            </a:r>
          </a:p>
          <a:p>
            <a:pPr algn="l">
              <a:lnSpc>
                <a:spcPct val="170000"/>
              </a:lnSpc>
            </a:pPr>
            <a:r>
              <a:rPr lang="en-US" altLang="zh-CN" sz="2000" dirty="0"/>
              <a:t>p -&gt; next  = s 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82638" y="4252913"/>
            <a:ext cx="7454900" cy="473075"/>
            <a:chOff x="445" y="2631"/>
            <a:chExt cx="4696" cy="29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936" y="2679"/>
              <a:ext cx="480" cy="192"/>
              <a:chOff x="1632" y="2928"/>
              <a:chExt cx="480" cy="192"/>
            </a:xfrm>
          </p:grpSpPr>
          <p:sp>
            <p:nvSpPr>
              <p:cNvPr id="6328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4" name="Text Box 12"/>
            <p:cNvSpPr txBox="1">
              <a:spLocks noChangeArrowheads="1"/>
            </p:cNvSpPr>
            <p:nvPr/>
          </p:nvSpPr>
          <p:spPr bwMode="auto">
            <a:xfrm>
              <a:off x="399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sp>
          <p:nvSpPr>
            <p:cNvPr id="632845" name="Line 13"/>
            <p:cNvSpPr>
              <a:spLocks noChangeShapeType="1"/>
            </p:cNvSpPr>
            <p:nvPr/>
          </p:nvSpPr>
          <p:spPr bwMode="auto">
            <a:xfrm>
              <a:off x="4368" y="277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4656" y="2679"/>
              <a:ext cx="480" cy="192"/>
              <a:chOff x="1632" y="2928"/>
              <a:chExt cx="480" cy="192"/>
            </a:xfrm>
          </p:grpSpPr>
          <p:sp>
            <p:nvSpPr>
              <p:cNvPr id="632847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48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49" name="Text Box 17"/>
            <p:cNvSpPr txBox="1">
              <a:spLocks noChangeArrowheads="1"/>
            </p:cNvSpPr>
            <p:nvPr/>
          </p:nvSpPr>
          <p:spPr bwMode="auto">
            <a:xfrm>
              <a:off x="4710" y="266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7</a:t>
              </a:r>
            </a:p>
          </p:txBody>
        </p:sp>
        <p:sp>
          <p:nvSpPr>
            <p:cNvPr id="632850" name="Text Box 18"/>
            <p:cNvSpPr txBox="1">
              <a:spLocks noChangeArrowheads="1"/>
            </p:cNvSpPr>
            <p:nvPr/>
          </p:nvSpPr>
          <p:spPr bwMode="auto">
            <a:xfrm>
              <a:off x="4934" y="2670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445" y="2631"/>
              <a:ext cx="2531" cy="298"/>
              <a:chOff x="445" y="2631"/>
              <a:chExt cx="2531" cy="298"/>
            </a:xfrm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445" y="2631"/>
                <a:ext cx="2531" cy="298"/>
                <a:chOff x="973" y="2631"/>
                <a:chExt cx="2531" cy="298"/>
              </a:xfrm>
            </p:grpSpPr>
            <p:grpSp>
              <p:nvGrpSpPr>
                <p:cNvPr id="7" name="Group 21"/>
                <p:cNvGrpSpPr>
                  <a:grpSpLocks/>
                </p:cNvGrpSpPr>
                <p:nvPr/>
              </p:nvGrpSpPr>
              <p:grpSpPr bwMode="auto">
                <a:xfrm>
                  <a:off x="1344" y="2679"/>
                  <a:ext cx="720" cy="250"/>
                  <a:chOff x="1344" y="3033"/>
                  <a:chExt cx="720" cy="250"/>
                </a:xfrm>
              </p:grpSpPr>
              <p:grpSp>
                <p:nvGrpSpPr>
                  <p:cNvPr id="8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584" y="3043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55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56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39"/>
                    <a:ext cx="2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5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8" y="3033"/>
                    <a:ext cx="194" cy="250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zh-CN" sz="2000"/>
                      <a:t>1</a:t>
                    </a:r>
                  </a:p>
                </p:txBody>
              </p:sp>
            </p:grp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>
                  <a:off x="2304" y="2660"/>
                  <a:ext cx="480" cy="250"/>
                  <a:chOff x="960" y="3129"/>
                  <a:chExt cx="480" cy="250"/>
                </a:xfrm>
              </p:grpSpPr>
              <p:grpSp>
                <p:nvGrpSpPr>
                  <p:cNvPr id="10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960" y="3148"/>
                    <a:ext cx="480" cy="192"/>
                    <a:chOff x="1632" y="2928"/>
                    <a:chExt cx="480" cy="192"/>
                  </a:xfrm>
                </p:grpSpPr>
                <p:sp>
                  <p:nvSpPr>
                    <p:cNvPr id="632861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2928"/>
                      <a:ext cx="480" cy="192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  <a:ln w="952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28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2" y="292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bg2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3286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4" y="3129"/>
                    <a:ext cx="19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r>
                      <a:rPr lang="en-US" altLang="en-US" sz="2000"/>
                      <a:t>2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632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973" y="2631"/>
                  <a:ext cx="5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head    </a:t>
                  </a:r>
                </a:p>
              </p:txBody>
            </p:sp>
            <p:grpSp>
              <p:nvGrpSpPr>
                <p:cNvPr id="11" name="Group 33"/>
                <p:cNvGrpSpPr>
                  <a:grpSpLocks/>
                </p:cNvGrpSpPr>
                <p:nvPr/>
              </p:nvGrpSpPr>
              <p:grpSpPr bwMode="auto">
                <a:xfrm>
                  <a:off x="3024" y="2679"/>
                  <a:ext cx="480" cy="192"/>
                  <a:chOff x="1632" y="2928"/>
                  <a:chExt cx="480" cy="192"/>
                </a:xfrm>
              </p:grpSpPr>
              <p:sp>
                <p:nvSpPr>
                  <p:cNvPr id="63286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2868" name="Line 36"/>
                <p:cNvSpPr>
                  <a:spLocks noChangeShapeType="1"/>
                </p:cNvSpPr>
                <p:nvPr/>
              </p:nvSpPr>
              <p:spPr bwMode="auto">
                <a:xfrm>
                  <a:off x="2736" y="277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86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276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32870" name="Text Box 38"/>
              <p:cNvSpPr txBox="1">
                <a:spLocks noChangeArrowheads="1"/>
              </p:cNvSpPr>
              <p:nvPr/>
            </p:nvSpPr>
            <p:spPr bwMode="auto">
              <a:xfrm>
                <a:off x="2550" y="2660"/>
                <a:ext cx="195" cy="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0000FF"/>
                    </a:solidFill>
                  </a:rPr>
                  <a:t>3</a:t>
                </a:r>
                <a:endParaRPr lang="en-US" altLang="zh-CN" sz="2000" b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216" y="2688"/>
              <a:ext cx="480" cy="192"/>
              <a:chOff x="1632" y="2928"/>
              <a:chExt cx="480" cy="192"/>
            </a:xfrm>
          </p:grpSpPr>
          <p:sp>
            <p:nvSpPr>
              <p:cNvPr id="632872" name="Rectangle 4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2873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2874" name="Line 42"/>
            <p:cNvSpPr>
              <a:spLocks noChangeShapeType="1"/>
            </p:cNvSpPr>
            <p:nvPr/>
          </p:nvSpPr>
          <p:spPr bwMode="auto">
            <a:xfrm>
              <a:off x="292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2875" name="Text Box 43"/>
            <p:cNvSpPr txBox="1">
              <a:spLocks noChangeArrowheads="1"/>
            </p:cNvSpPr>
            <p:nvPr/>
          </p:nvSpPr>
          <p:spPr bwMode="auto">
            <a:xfrm>
              <a:off x="3256" y="2669"/>
              <a:ext cx="195" cy="2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</a:rPr>
                <a:t>4</a:t>
              </a:r>
              <a:endParaRPr lang="en-US" altLang="zh-CN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632876" name="Line 44"/>
            <p:cNvSpPr>
              <a:spLocks noChangeShapeType="1"/>
            </p:cNvSpPr>
            <p:nvPr/>
          </p:nvSpPr>
          <p:spPr bwMode="auto">
            <a:xfrm>
              <a:off x="3648" y="2784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287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00100" y="192880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方法二</a:t>
            </a:r>
            <a:endParaRPr lang="zh-CN" altLang="en-US" sz="2000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62652" y="1621949"/>
            <a:ext cx="2667000" cy="1664175"/>
          </a:xfrm>
          <a:prstGeom prst="rect">
            <a:avLst/>
          </a:prstGeom>
          <a:solidFill>
            <a:srgbClr val="0000FF"/>
          </a:solidFill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t = </a:t>
            </a:r>
            <a:r>
              <a:rPr lang="en-US" altLang="zh-CN" sz="2000" b="1" dirty="0">
                <a:solidFill>
                  <a:srgbClr val="FFFFFF"/>
                </a:solidFill>
              </a:rPr>
              <a:t>p 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</a:t>
            </a:r>
            <a:r>
              <a:rPr lang="en-US" altLang="zh-CN" sz="2000" b="1" dirty="0">
                <a:solidFill>
                  <a:srgbClr val="FFFFFF"/>
                </a:solidFill>
              </a:rPr>
              <a:t>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p </a:t>
            </a:r>
            <a:r>
              <a:rPr lang="en-US" altLang="zh-CN" sz="2000" b="1" dirty="0">
                <a:solidFill>
                  <a:srgbClr val="FFFFFF"/>
                </a:solidFill>
              </a:rPr>
              <a:t>-&gt;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data  </a:t>
            </a:r>
            <a:r>
              <a:rPr lang="en-US" altLang="zh-CN" sz="2000" b="1" dirty="0">
                <a:solidFill>
                  <a:srgbClr val="FFFFFF"/>
                </a:solidFill>
              </a:rPr>
              <a:t>= </a:t>
            </a:r>
            <a:r>
              <a:rPr lang="en-US" altLang="zh-CN" sz="2000" b="1" dirty="0" smtClean="0">
                <a:solidFill>
                  <a:srgbClr val="FFFFFF"/>
                </a:solidFill>
              </a:rPr>
              <a:t>s-&gt; data;</a:t>
            </a:r>
          </a:p>
          <a:p>
            <a:pPr algn="l">
              <a:lnSpc>
                <a:spcPct val="17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</a:rPr>
              <a:t>s-&gt; data = t ;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264025" y="3595694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/>
              <a:t>p</a:t>
            </a:r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4400550" y="3976694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407033" y="3571876"/>
            <a:ext cx="28114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 dirty="0" smtClean="0"/>
              <a:t>s</a:t>
            </a:r>
            <a:endParaRPr lang="en-US" altLang="zh-CN" sz="2000" dirty="0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5543558" y="3952876"/>
            <a:ext cx="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1206500" y="1600200"/>
            <a:ext cx="7326313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if (</a:t>
            </a:r>
            <a:r>
              <a:rPr lang="zh-CN" altLang="en-US" sz="2000" b="1"/>
              <a:t>表空</a:t>
            </a:r>
            <a:r>
              <a:rPr lang="en-US" altLang="zh-CN" sz="2000" b="1"/>
              <a:t>) </a:t>
            </a:r>
            <a:r>
              <a:rPr lang="zh-CN" altLang="en-US" sz="2000" b="1"/>
              <a:t>生成链表的第一个结点；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else if ( num &lt; head-&gt;data )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	</a:t>
            </a:r>
            <a:r>
              <a:rPr lang="zh-CN" altLang="en-US" sz="2000" b="1"/>
              <a:t>把 </a:t>
            </a:r>
            <a:r>
              <a:rPr lang="en-US" altLang="zh-CN" sz="2000" b="1"/>
              <a:t>num </a:t>
            </a:r>
            <a:r>
              <a:rPr lang="zh-CN" altLang="en-US" sz="2000" b="1"/>
              <a:t>插入头结点之前； 	</a:t>
            </a: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此时</a:t>
            </a:r>
            <a:r>
              <a:rPr lang="en-US" altLang="zh-CN" sz="2000" b="1" i="1">
                <a:solidFill>
                  <a:srgbClr val="008000"/>
                </a:solidFill>
              </a:rPr>
              <a:t>num</a:t>
            </a:r>
            <a:r>
              <a:rPr lang="zh-CN" altLang="en-US" sz="2000" b="1" i="1">
                <a:solidFill>
                  <a:srgbClr val="008000"/>
                </a:solidFill>
              </a:rPr>
              <a:t>是最小值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       </a:t>
            </a:r>
            <a:r>
              <a:rPr lang="en-US" altLang="zh-CN" sz="2000" b="1"/>
              <a:t>else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              {  if (</a:t>
            </a:r>
            <a:r>
              <a:rPr lang="zh-CN" altLang="en-US" sz="2000" b="1"/>
              <a:t>找到</a:t>
            </a:r>
            <a:r>
              <a:rPr lang="en-US" altLang="zh-CN" sz="2000" b="1"/>
              <a:t>) </a:t>
            </a:r>
            <a:r>
              <a:rPr lang="zh-CN" altLang="en-US" sz="2000" b="1"/>
              <a:t>找第一个大于</a:t>
            </a:r>
            <a:r>
              <a:rPr lang="en-US" altLang="zh-CN" sz="2000" b="1"/>
              <a:t>num</a:t>
            </a:r>
            <a:r>
              <a:rPr lang="zh-CN" altLang="en-US" sz="2000" b="1"/>
              <a:t>的结点*</a:t>
            </a:r>
            <a:r>
              <a:rPr lang="en-US" altLang="zh-CN" sz="2000" b="1"/>
              <a:t>p</a:t>
            </a:r>
            <a:r>
              <a:rPr lang="zh-CN" altLang="en-US" sz="2000" b="1"/>
              <a:t>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    把</a:t>
            </a:r>
            <a:r>
              <a:rPr lang="en-US" altLang="zh-CN" sz="2000" b="1"/>
              <a:t>num</a:t>
            </a:r>
            <a:r>
              <a:rPr lang="zh-CN" altLang="en-US" sz="2000" b="1"/>
              <a:t>插入*</a:t>
            </a:r>
            <a:r>
              <a:rPr lang="en-US" altLang="zh-CN" sz="2000" b="1"/>
              <a:t>p</a:t>
            </a:r>
            <a:r>
              <a:rPr lang="zh-CN" altLang="en-US" sz="2000" b="1"/>
              <a:t>之前；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    else </a:t>
            </a:r>
            <a:r>
              <a:rPr lang="zh-CN" altLang="en-US" sz="2000" b="1"/>
              <a:t>把</a:t>
            </a:r>
            <a:r>
              <a:rPr lang="en-US" altLang="zh-CN" sz="2000" b="1"/>
              <a:t>num</a:t>
            </a:r>
            <a:r>
              <a:rPr lang="zh-CN" altLang="en-US" sz="2000" b="1"/>
              <a:t>插入表尾；	</a:t>
            </a:r>
            <a:r>
              <a:rPr lang="en-US" altLang="zh-CN" sz="2000" b="1" i="1">
                <a:solidFill>
                  <a:srgbClr val="008000"/>
                </a:solidFill>
              </a:rPr>
              <a:t>//</a:t>
            </a:r>
            <a:r>
              <a:rPr lang="zh-CN" altLang="en-US" sz="2000" b="1" i="1">
                <a:solidFill>
                  <a:srgbClr val="008000"/>
                </a:solidFill>
              </a:rPr>
              <a:t>此时</a:t>
            </a:r>
            <a:r>
              <a:rPr lang="en-US" altLang="zh-CN" sz="2000" b="1" i="1">
                <a:solidFill>
                  <a:srgbClr val="008000"/>
                </a:solidFill>
              </a:rPr>
              <a:t>num</a:t>
            </a:r>
            <a:r>
              <a:rPr lang="zh-CN" altLang="en-US" sz="2000" b="1" i="1">
                <a:solidFill>
                  <a:srgbClr val="008000"/>
                </a:solidFill>
              </a:rPr>
              <a:t>是最大值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1" grpId="0" autoUpdateAnimBg="0"/>
      <p:bldP spid="638982" grpId="0" autoUpdateAnimBg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</a:t>
            </a:r>
            <a:r>
              <a:rPr lang="en-US" altLang="zh-CN" sz="1400" b="1" i="1"/>
              <a:t>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64000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utoUpdateAnimBg="0"/>
      <p:bldP spid="640006" grpId="0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4103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533400" y="1276350"/>
            <a:ext cx="4572000" cy="1647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声明结构类型，结构指针变量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struct list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{ int data ;  list * next ; } ; 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list * head 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2" grpId="0" animBg="1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4205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2056" name="Rectangle 8"/>
          <p:cNvSpPr>
            <a:spLocks noChangeArrowheads="1"/>
          </p:cNvSpPr>
          <p:nvPr/>
        </p:nvSpPr>
        <p:spPr bwMode="auto">
          <a:xfrm>
            <a:off x="533400" y="1231900"/>
            <a:ext cx="4572000" cy="1647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声明结构类型，结构指针变量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struct list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{ int data ;  list * next ; } ;  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list * head ;</a:t>
            </a:r>
          </a:p>
        </p:txBody>
      </p:sp>
      <p:sp>
        <p:nvSpPr>
          <p:cNvPr id="642057" name="Oval 9"/>
          <p:cNvSpPr>
            <a:spLocks noChangeArrowheads="1"/>
          </p:cNvSpPr>
          <p:nvPr/>
        </p:nvSpPr>
        <p:spPr bwMode="auto">
          <a:xfrm>
            <a:off x="533400" y="2527300"/>
            <a:ext cx="1219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58" name="AutoShape 10"/>
          <p:cNvSpPr>
            <a:spLocks/>
          </p:cNvSpPr>
          <p:nvPr/>
        </p:nvSpPr>
        <p:spPr bwMode="auto">
          <a:xfrm>
            <a:off x="3124200" y="36703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6449"/>
              <a:gd name="adj5" fmla="val -96403"/>
              <a:gd name="adj6" fmla="val -9692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头指针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是全局变量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7" grpId="0" animBg="1"/>
      <p:bldP spid="642058" grpId="0" animBg="1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4306888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q-&gt;next = s ; 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 b="1" i="1"/>
              <a:t>}</a:t>
            </a: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en-US" sz="2000" b="1" i="1" dirty="0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list * insert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</a:t>
            </a:r>
            <a:r>
              <a:rPr lang="en-US" altLang="zh-CN" sz="2000" b="1" i="1">
                <a:solidFill>
                  <a:srgbClr val="0000FF"/>
                </a:solidFill>
              </a:rPr>
              <a:t>int num</a:t>
            </a:r>
            <a:r>
              <a:rPr lang="en-US" altLang="zh-CN" sz="2000"/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4105" name="Oval 9"/>
          <p:cNvSpPr>
            <a:spLocks noChangeArrowheads="1"/>
          </p:cNvSpPr>
          <p:nvPr/>
        </p:nvSpPr>
        <p:spPr bwMode="auto">
          <a:xfrm>
            <a:off x="1828800" y="1066800"/>
            <a:ext cx="106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4106" name="AutoShape 10"/>
          <p:cNvSpPr>
            <a:spLocks/>
          </p:cNvSpPr>
          <p:nvPr/>
        </p:nvSpPr>
        <p:spPr bwMode="auto">
          <a:xfrm>
            <a:off x="4648200" y="21336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7356"/>
              <a:gd name="adj5" fmla="val -98296"/>
              <a:gd name="adj6" fmla="val -10108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值参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接受结点数据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5" grpId="0" animBg="1"/>
      <p:bldP spid="644106" grpId="0" animBg="1" autoUpdateAnimBg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void </a:t>
            </a:r>
            <a:r>
              <a:rPr lang="en-US" altLang="zh-CN" sz="1400" dirty="0" err="1">
                <a:solidFill>
                  <a:srgbClr val="C0C0C0"/>
                </a:solidFill>
              </a:rPr>
              <a:t>showlist</a:t>
            </a:r>
            <a:r>
              <a:rPr lang="en-US" altLang="zh-CN" sz="1400" dirty="0">
                <a:solidFill>
                  <a:srgbClr val="C0C0C0"/>
                </a:solidFill>
              </a:rPr>
              <a:t>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{ </a:t>
            </a:r>
            <a:r>
              <a:rPr lang="en-US" altLang="zh-CN" sz="1400" dirty="0" err="1">
                <a:solidFill>
                  <a:srgbClr val="C0C0C0"/>
                </a:solidFill>
              </a:rPr>
              <a:t>cout</a:t>
            </a:r>
            <a:r>
              <a:rPr lang="en-US" altLang="zh-CN" sz="1400" dirty="0">
                <a:solidFill>
                  <a:srgbClr val="C0C0C0"/>
                </a:solidFill>
              </a:rPr>
              <a:t>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{ </a:t>
            </a:r>
            <a:r>
              <a:rPr lang="en-US" altLang="zh-CN" sz="1400" dirty="0" err="1">
                <a:solidFill>
                  <a:srgbClr val="C0C0C0"/>
                </a:solidFill>
              </a:rPr>
              <a:t>cout</a:t>
            </a:r>
            <a:r>
              <a:rPr lang="en-US" altLang="zh-CN" sz="1400" dirty="0">
                <a:solidFill>
                  <a:srgbClr val="C0C0C0"/>
                </a:solidFill>
              </a:rPr>
              <a:t>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</a:t>
            </a:r>
            <a:r>
              <a:rPr lang="en-US" altLang="zh-CN" sz="1400" dirty="0" err="1">
                <a:solidFill>
                  <a:srgbClr val="C0C0C0"/>
                </a:solidFill>
              </a:rPr>
              <a:t>cout</a:t>
            </a:r>
            <a:r>
              <a:rPr lang="en-US" altLang="zh-CN" sz="1400" dirty="0">
                <a:solidFill>
                  <a:srgbClr val="C0C0C0"/>
                </a:solidFill>
              </a:rPr>
              <a:t> &lt;&lt; </a:t>
            </a:r>
            <a:r>
              <a:rPr lang="en-US" altLang="zh-CN" sz="1400" dirty="0" err="1">
                <a:solidFill>
                  <a:srgbClr val="C0C0C0"/>
                </a:solidFill>
              </a:rPr>
              <a:t>endl</a:t>
            </a:r>
            <a:r>
              <a:rPr lang="en-US" altLang="zh-CN" sz="1400" dirty="0">
                <a:solidFill>
                  <a:srgbClr val="C0C0C0"/>
                </a:solidFill>
              </a:rPr>
              <a:t>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 </a:t>
            </a:r>
            <a:r>
              <a:rPr lang="en-US" altLang="zh-CN" sz="1400" dirty="0" err="1">
                <a:solidFill>
                  <a:srgbClr val="C0C0C0"/>
                </a:solidFill>
              </a:rPr>
              <a:t>int</a:t>
            </a:r>
            <a:r>
              <a:rPr lang="en-US" altLang="zh-CN" sz="1400" dirty="0">
                <a:solidFill>
                  <a:srgbClr val="C0C0C0"/>
                </a:solidFill>
              </a:rPr>
              <a:t>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{ </a:t>
            </a:r>
            <a:r>
              <a:rPr lang="en-US" altLang="zh-CN" sz="1400" dirty="0" err="1">
                <a:solidFill>
                  <a:srgbClr val="C0C0C0"/>
                </a:solidFill>
              </a:rPr>
              <a:t>int</a:t>
            </a:r>
            <a:r>
              <a:rPr lang="en-US" altLang="zh-CN" sz="1400" dirty="0">
                <a:solidFill>
                  <a:srgbClr val="C0C0C0"/>
                </a:solidFill>
              </a:rPr>
              <a:t>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</a:t>
            </a:r>
            <a:r>
              <a:rPr lang="en-US" altLang="zh-CN" sz="1400" dirty="0" err="1">
                <a:solidFill>
                  <a:srgbClr val="C0C0C0"/>
                </a:solidFill>
              </a:rPr>
              <a:t>cin</a:t>
            </a:r>
            <a:r>
              <a:rPr lang="en-US" altLang="zh-CN" sz="1400" dirty="0">
                <a:solidFill>
                  <a:srgbClr val="C0C0C0"/>
                </a:solidFill>
              </a:rPr>
              <a:t>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  { head = insert(k) ;    </a:t>
            </a:r>
            <a:r>
              <a:rPr lang="en-US" altLang="zh-CN" sz="1400" dirty="0" err="1">
                <a:solidFill>
                  <a:srgbClr val="C0C0C0"/>
                </a:solidFill>
              </a:rPr>
              <a:t>cin</a:t>
            </a:r>
            <a:r>
              <a:rPr lang="en-US" altLang="zh-CN" sz="1400" dirty="0">
                <a:solidFill>
                  <a:srgbClr val="C0C0C0"/>
                </a:solidFill>
              </a:rPr>
              <a:t>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  </a:t>
            </a:r>
            <a:r>
              <a:rPr lang="en-US" altLang="zh-CN" sz="1400" dirty="0" err="1">
                <a:solidFill>
                  <a:srgbClr val="C0C0C0"/>
                </a:solidFill>
              </a:rPr>
              <a:t>showlist</a:t>
            </a:r>
            <a:r>
              <a:rPr lang="en-US" altLang="zh-CN" sz="1400" dirty="0">
                <a:solidFill>
                  <a:srgbClr val="C0C0C0"/>
                </a:solidFill>
              </a:rPr>
              <a:t>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list *</a:t>
            </a:r>
            <a:r>
              <a:rPr lang="en-US" altLang="zh-CN" sz="2000"/>
              <a:t>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 </a:t>
            </a:r>
            <a:r>
              <a:rPr lang="en-US" altLang="zh-CN" sz="2000"/>
              <a:t>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 </a:t>
            </a:r>
            <a:r>
              <a:rPr lang="en-US" altLang="zh-CN" sz="2000"/>
              <a:t>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 </a:t>
            </a:r>
            <a:r>
              <a:rPr lang="en-US" altLang="zh-CN" sz="2000"/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return ( head )</a:t>
            </a:r>
            <a:r>
              <a:rPr lang="en-US" altLang="zh-CN" sz="2000"/>
              <a:t>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5129" name="Oval 9"/>
          <p:cNvSpPr>
            <a:spLocks noChangeArrowheads="1"/>
          </p:cNvSpPr>
          <p:nvPr/>
        </p:nvSpPr>
        <p:spPr bwMode="auto">
          <a:xfrm>
            <a:off x="457200" y="1066800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33" name="Oval 13"/>
          <p:cNvSpPr>
            <a:spLocks noChangeArrowheads="1"/>
          </p:cNvSpPr>
          <p:nvPr/>
        </p:nvSpPr>
        <p:spPr bwMode="auto">
          <a:xfrm>
            <a:off x="609600" y="54102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38" name="Oval 18"/>
          <p:cNvSpPr>
            <a:spLocks noChangeArrowheads="1"/>
          </p:cNvSpPr>
          <p:nvPr/>
        </p:nvSpPr>
        <p:spPr bwMode="auto">
          <a:xfrm>
            <a:off x="1143000" y="43434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31" name="AutoShape 11"/>
          <p:cNvSpPr>
            <a:spLocks/>
          </p:cNvSpPr>
          <p:nvPr/>
        </p:nvSpPr>
        <p:spPr bwMode="auto">
          <a:xfrm>
            <a:off x="3429000" y="3581400"/>
            <a:ext cx="1879600" cy="838200"/>
          </a:xfrm>
          <a:prstGeom prst="borderCallout2">
            <a:avLst>
              <a:gd name="adj1" fmla="val 13634"/>
              <a:gd name="adj2" fmla="val -4056"/>
              <a:gd name="adj3" fmla="val 13634"/>
              <a:gd name="adj4" fmla="val -31926"/>
              <a:gd name="adj5" fmla="val -257574"/>
              <a:gd name="adj6" fmla="val -12119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/>
              <a:t>返回结构指针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/>
              <a:t>（链表头指针）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4343400" y="21336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3886200" y="2895600"/>
            <a:ext cx="1676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6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9" grpId="0" animBg="1"/>
      <p:bldP spid="645133" grpId="0" animBg="1"/>
      <p:bldP spid="645138" grpId="0" animBg="1"/>
      <p:bldP spid="645131" grpId="0" animBg="1" autoUpdateAnimBg="0"/>
      <p:bldP spid="645141" grpId="0" animBg="1"/>
      <p:bldP spid="645142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9" name="Rectangle 5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6152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</a:t>
            </a:r>
            <a:r>
              <a:rPr lang="en-US" altLang="zh-CN" sz="2000" b="1" i="1">
                <a:solidFill>
                  <a:srgbClr val="0000FF"/>
                </a:solidFill>
              </a:rPr>
              <a:t>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6153" name="AutoShape 9"/>
          <p:cNvSpPr>
            <a:spLocks/>
          </p:cNvSpPr>
          <p:nvPr/>
        </p:nvSpPr>
        <p:spPr bwMode="auto">
          <a:xfrm>
            <a:off x="4648200" y="2895600"/>
            <a:ext cx="2209800" cy="609600"/>
          </a:xfrm>
          <a:prstGeom prst="borderCallout2">
            <a:avLst>
              <a:gd name="adj1" fmla="val 18750"/>
              <a:gd name="adj2" fmla="val -3449"/>
              <a:gd name="adj3" fmla="val 18750"/>
              <a:gd name="adj4" fmla="val -25361"/>
              <a:gd name="adj5" fmla="val -205991"/>
              <a:gd name="adj6" fmla="val -9554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声明局部指针变量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53" grpId="0" animBg="1" autoUpdateAnimBg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7176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7177" name="AutoShape 9"/>
          <p:cNvSpPr>
            <a:spLocks/>
          </p:cNvSpPr>
          <p:nvPr/>
        </p:nvSpPr>
        <p:spPr bwMode="auto">
          <a:xfrm>
            <a:off x="4191000" y="25146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17236"/>
              <a:gd name="adj5" fmla="val -75894"/>
              <a:gd name="adj6" fmla="val -5786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生成新结点</a:t>
            </a:r>
          </a:p>
        </p:txBody>
      </p:sp>
      <p:sp>
        <p:nvSpPr>
          <p:cNvPr id="647178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47191" name="Group 23"/>
          <p:cNvGrpSpPr>
            <a:grpSpLocks/>
          </p:cNvGrpSpPr>
          <p:nvPr/>
        </p:nvGrpSpPr>
        <p:grpSpPr bwMode="auto">
          <a:xfrm>
            <a:off x="2851150" y="5729288"/>
            <a:ext cx="1339850" cy="366712"/>
            <a:chOff x="1796" y="3609"/>
            <a:chExt cx="844" cy="231"/>
          </a:xfrm>
        </p:grpSpPr>
        <p:grpSp>
          <p:nvGrpSpPr>
            <p:cNvPr id="647180" name="Group 12"/>
            <p:cNvGrpSpPr>
              <a:grpSpLocks/>
            </p:cNvGrpSpPr>
            <p:nvPr/>
          </p:nvGrpSpPr>
          <p:grpSpPr bwMode="auto">
            <a:xfrm>
              <a:off x="2208" y="3653"/>
              <a:ext cx="432" cy="144"/>
              <a:chOff x="4224" y="2492"/>
              <a:chExt cx="432" cy="144"/>
            </a:xfrm>
          </p:grpSpPr>
          <p:sp>
            <p:nvSpPr>
              <p:cNvPr id="64718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4718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7183" name="Line 15"/>
            <p:cNvSpPr>
              <a:spLocks noChangeShapeType="1"/>
            </p:cNvSpPr>
            <p:nvPr/>
          </p:nvSpPr>
          <p:spPr bwMode="auto">
            <a:xfrm>
              <a:off x="1968" y="372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184" name="Text Box 16"/>
            <p:cNvSpPr txBox="1">
              <a:spLocks noChangeArrowheads="1"/>
            </p:cNvSpPr>
            <p:nvPr/>
          </p:nvSpPr>
          <p:spPr bwMode="auto">
            <a:xfrm>
              <a:off x="1796" y="3609"/>
              <a:ext cx="17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647185" name="Text Box 17"/>
          <p:cNvSpPr txBox="1">
            <a:spLocks noChangeArrowheads="1"/>
          </p:cNvSpPr>
          <p:nvPr/>
        </p:nvSpPr>
        <p:spPr bwMode="auto">
          <a:xfrm>
            <a:off x="2076450" y="50434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7" grpId="0" animBg="1" autoUpdateAnimBg="0"/>
      <p:bldP spid="647178" grpId="0" animBg="1"/>
      <p:bldP spid="64718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2572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2574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0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2575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8200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8201" name="AutoShape 9"/>
          <p:cNvSpPr>
            <a:spLocks/>
          </p:cNvSpPr>
          <p:nvPr/>
        </p:nvSpPr>
        <p:spPr bwMode="auto">
          <a:xfrm>
            <a:off x="6019800" y="32004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1500"/>
              <a:gd name="adj5" fmla="val -140773"/>
              <a:gd name="adj6" fmla="val -77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建立第一个结点</a:t>
            </a:r>
          </a:p>
        </p:txBody>
      </p:sp>
      <p:sp>
        <p:nvSpPr>
          <p:cNvPr id="648202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48216" name="Group 24"/>
          <p:cNvGrpSpPr>
            <a:grpSpLocks/>
          </p:cNvGrpSpPr>
          <p:nvPr/>
        </p:nvGrpSpPr>
        <p:grpSpPr bwMode="auto">
          <a:xfrm>
            <a:off x="2851150" y="5729288"/>
            <a:ext cx="1339850" cy="366712"/>
            <a:chOff x="1796" y="3609"/>
            <a:chExt cx="844" cy="231"/>
          </a:xfrm>
        </p:grpSpPr>
        <p:grpSp>
          <p:nvGrpSpPr>
            <p:cNvPr id="648204" name="Group 12"/>
            <p:cNvGrpSpPr>
              <a:grpSpLocks/>
            </p:cNvGrpSpPr>
            <p:nvPr/>
          </p:nvGrpSpPr>
          <p:grpSpPr bwMode="auto">
            <a:xfrm>
              <a:off x="2208" y="3653"/>
              <a:ext cx="432" cy="144"/>
              <a:chOff x="4224" y="2492"/>
              <a:chExt cx="432" cy="144"/>
            </a:xfrm>
          </p:grpSpPr>
          <p:sp>
            <p:nvSpPr>
              <p:cNvPr id="64820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4820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8207" name="Line 15"/>
            <p:cNvSpPr>
              <a:spLocks noChangeShapeType="1"/>
            </p:cNvSpPr>
            <p:nvPr/>
          </p:nvSpPr>
          <p:spPr bwMode="auto">
            <a:xfrm>
              <a:off x="1968" y="372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08" name="Text Box 16"/>
            <p:cNvSpPr txBox="1">
              <a:spLocks noChangeArrowheads="1"/>
            </p:cNvSpPr>
            <p:nvPr/>
          </p:nvSpPr>
          <p:spPr bwMode="auto">
            <a:xfrm>
              <a:off x="1796" y="3609"/>
              <a:ext cx="17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2076450" y="5043488"/>
            <a:ext cx="6540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648210" name="Freeform 18"/>
          <p:cNvSpPr>
            <a:spLocks/>
          </p:cNvSpPr>
          <p:nvPr/>
        </p:nvSpPr>
        <p:spPr bwMode="auto">
          <a:xfrm>
            <a:off x="2706688" y="5257800"/>
            <a:ext cx="830262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48"/>
              </a:cxn>
              <a:cxn ang="0">
                <a:pos x="96" y="240"/>
              </a:cxn>
              <a:cxn ang="0">
                <a:pos x="480" y="384"/>
              </a:cxn>
            </a:cxnLst>
            <a:rect l="0" t="0" r="r" b="b"/>
            <a:pathLst>
              <a:path w="480" h="384">
                <a:moveTo>
                  <a:pt x="0" y="0"/>
                </a:moveTo>
                <a:cubicBezTo>
                  <a:pt x="88" y="4"/>
                  <a:pt x="176" y="8"/>
                  <a:pt x="192" y="48"/>
                </a:cubicBezTo>
                <a:cubicBezTo>
                  <a:pt x="208" y="88"/>
                  <a:pt x="48" y="184"/>
                  <a:pt x="96" y="240"/>
                </a:cubicBezTo>
                <a:cubicBezTo>
                  <a:pt x="144" y="296"/>
                  <a:pt x="312" y="340"/>
                  <a:pt x="480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1" grpId="0" animBg="1" autoUpdateAnimBg="0"/>
      <p:bldP spid="6482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49224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49225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49226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1784350" y="5791200"/>
            <a:ext cx="1339850" cy="366713"/>
            <a:chOff x="1124" y="3648"/>
            <a:chExt cx="844" cy="231"/>
          </a:xfrm>
        </p:grpSpPr>
        <p:grpSp>
          <p:nvGrpSpPr>
            <p:cNvPr id="649228" name="Group 12"/>
            <p:cNvGrpSpPr>
              <a:grpSpLocks/>
            </p:cNvGrpSpPr>
            <p:nvPr/>
          </p:nvGrpSpPr>
          <p:grpSpPr bwMode="auto">
            <a:xfrm>
              <a:off x="1536" y="3692"/>
              <a:ext cx="432" cy="144"/>
              <a:chOff x="4224" y="2492"/>
              <a:chExt cx="432" cy="144"/>
            </a:xfrm>
          </p:grpSpPr>
          <p:sp>
            <p:nvSpPr>
              <p:cNvPr id="64922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    ^</a:t>
                </a:r>
              </a:p>
            </p:txBody>
          </p:sp>
          <p:sp>
            <p:nvSpPr>
              <p:cNvPr id="64923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9231" name="Line 15"/>
            <p:cNvSpPr>
              <a:spLocks noChangeShapeType="1"/>
            </p:cNvSpPr>
            <p:nvPr/>
          </p:nvSpPr>
          <p:spPr bwMode="auto">
            <a:xfrm>
              <a:off x="1296" y="3764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9232" name="Text Box 16"/>
            <p:cNvSpPr txBox="1">
              <a:spLocks noChangeArrowheads="1"/>
            </p:cNvSpPr>
            <p:nvPr/>
          </p:nvSpPr>
          <p:spPr bwMode="auto">
            <a:xfrm>
              <a:off x="1124" y="364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49259" name="Group 43"/>
          <p:cNvGrpSpPr>
            <a:grpSpLocks/>
          </p:cNvGrpSpPr>
          <p:nvPr/>
        </p:nvGrpSpPr>
        <p:grpSpPr bwMode="auto">
          <a:xfrm>
            <a:off x="2089150" y="5029200"/>
            <a:ext cx="4387850" cy="366713"/>
            <a:chOff x="1316" y="3168"/>
            <a:chExt cx="2764" cy="231"/>
          </a:xfrm>
        </p:grpSpPr>
        <p:sp>
          <p:nvSpPr>
            <p:cNvPr id="649234" name="Text Box 18"/>
            <p:cNvSpPr txBox="1">
              <a:spLocks noChangeArrowheads="1"/>
            </p:cNvSpPr>
            <p:nvPr/>
          </p:nvSpPr>
          <p:spPr bwMode="auto">
            <a:xfrm>
              <a:off x="1316" y="316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49235" name="Group 19"/>
            <p:cNvGrpSpPr>
              <a:grpSpLocks/>
            </p:cNvGrpSpPr>
            <p:nvPr/>
          </p:nvGrpSpPr>
          <p:grpSpPr bwMode="auto">
            <a:xfrm>
              <a:off x="1708" y="3251"/>
              <a:ext cx="672" cy="144"/>
              <a:chOff x="1536" y="3260"/>
              <a:chExt cx="672" cy="144"/>
            </a:xfrm>
          </p:grpSpPr>
          <p:grpSp>
            <p:nvGrpSpPr>
              <p:cNvPr id="649236" name="Group 2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49237" name="Rectangle 2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 9     </a:t>
                  </a:r>
                </a:p>
              </p:txBody>
            </p:sp>
            <p:sp>
              <p:nvSpPr>
                <p:cNvPr id="649238" name="Line 2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9239" name="Line 2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9240" name="Group 24"/>
            <p:cNvGrpSpPr>
              <a:grpSpLocks/>
            </p:cNvGrpSpPr>
            <p:nvPr/>
          </p:nvGrpSpPr>
          <p:grpSpPr bwMode="auto">
            <a:xfrm>
              <a:off x="2332" y="3255"/>
              <a:ext cx="672" cy="144"/>
              <a:chOff x="1536" y="3260"/>
              <a:chExt cx="672" cy="144"/>
            </a:xfrm>
          </p:grpSpPr>
          <p:grpSp>
            <p:nvGrpSpPr>
              <p:cNvPr id="649241" name="Group 25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49242" name="Rectangle 2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49243" name="Line 2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9244" name="Line 28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9245" name="Group 29"/>
            <p:cNvGrpSpPr>
              <a:grpSpLocks/>
            </p:cNvGrpSpPr>
            <p:nvPr/>
          </p:nvGrpSpPr>
          <p:grpSpPr bwMode="auto">
            <a:xfrm>
              <a:off x="2956" y="3255"/>
              <a:ext cx="672" cy="144"/>
              <a:chOff x="1536" y="3260"/>
              <a:chExt cx="672" cy="144"/>
            </a:xfrm>
          </p:grpSpPr>
          <p:grpSp>
            <p:nvGrpSpPr>
              <p:cNvPr id="649246" name="Group 3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4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49248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49249" name="Line 3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9250" name="Line 34"/>
            <p:cNvSpPr>
              <a:spLocks noChangeShapeType="1"/>
            </p:cNvSpPr>
            <p:nvPr/>
          </p:nvSpPr>
          <p:spPr bwMode="auto">
            <a:xfrm>
              <a:off x="3580" y="3327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9251" name="Text Box 35"/>
            <p:cNvSpPr txBox="1">
              <a:spLocks noChangeArrowheads="1"/>
            </p:cNvSpPr>
            <p:nvPr/>
          </p:nvSpPr>
          <p:spPr bwMode="auto">
            <a:xfrm>
              <a:off x="3820" y="3237"/>
              <a:ext cx="260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>
                  <a:solidFill>
                    <a:srgbClr val="FFFFFF"/>
                  </a:solidFill>
                </a:rPr>
                <a:t>…</a:t>
              </a:r>
            </a:p>
          </p:txBody>
        </p:sp>
      </p:grp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5" grpId="0" animBg="1" autoUpdateAnimBg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0248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0249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50250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50276" name="Freeform 36"/>
          <p:cNvSpPr>
            <a:spLocks/>
          </p:cNvSpPr>
          <p:nvPr/>
        </p:nvSpPr>
        <p:spPr bwMode="auto">
          <a:xfrm>
            <a:off x="2759075" y="5303838"/>
            <a:ext cx="722313" cy="712787"/>
          </a:xfrm>
          <a:custGeom>
            <a:avLst/>
            <a:gdLst/>
            <a:ahLst/>
            <a:cxnLst>
              <a:cxn ang="0">
                <a:pos x="146" y="428"/>
              </a:cxn>
              <a:cxn ang="0">
                <a:pos x="407" y="422"/>
              </a:cxn>
              <a:cxn ang="0">
                <a:pos x="393" y="263"/>
              </a:cxn>
              <a:cxn ang="0">
                <a:pos x="32" y="134"/>
              </a:cxn>
              <a:cxn ang="0">
                <a:pos x="204" y="0"/>
              </a:cxn>
            </a:cxnLst>
            <a:rect l="0" t="0" r="r" b="b"/>
            <a:pathLst>
              <a:path w="455" h="449">
                <a:moveTo>
                  <a:pt x="146" y="428"/>
                </a:moveTo>
                <a:cubicBezTo>
                  <a:pt x="189" y="428"/>
                  <a:pt x="366" y="449"/>
                  <a:pt x="407" y="422"/>
                </a:cubicBezTo>
                <a:cubicBezTo>
                  <a:pt x="448" y="395"/>
                  <a:pt x="455" y="311"/>
                  <a:pt x="393" y="263"/>
                </a:cubicBezTo>
                <a:cubicBezTo>
                  <a:pt x="331" y="215"/>
                  <a:pt x="64" y="178"/>
                  <a:pt x="32" y="134"/>
                </a:cubicBezTo>
                <a:cubicBezTo>
                  <a:pt x="0" y="90"/>
                  <a:pt x="168" y="28"/>
                  <a:pt x="20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0282" name="Group 42"/>
          <p:cNvGrpSpPr>
            <a:grpSpLocks/>
          </p:cNvGrpSpPr>
          <p:nvPr/>
        </p:nvGrpSpPr>
        <p:grpSpPr bwMode="auto">
          <a:xfrm>
            <a:off x="1784350" y="5791200"/>
            <a:ext cx="1339850" cy="366713"/>
            <a:chOff x="1124" y="3648"/>
            <a:chExt cx="844" cy="231"/>
          </a:xfrm>
        </p:grpSpPr>
        <p:grpSp>
          <p:nvGrpSpPr>
            <p:cNvPr id="650283" name="Group 43"/>
            <p:cNvGrpSpPr>
              <a:grpSpLocks/>
            </p:cNvGrpSpPr>
            <p:nvPr/>
          </p:nvGrpSpPr>
          <p:grpSpPr bwMode="auto">
            <a:xfrm>
              <a:off x="1536" y="3692"/>
              <a:ext cx="432" cy="144"/>
              <a:chOff x="4224" y="2492"/>
              <a:chExt cx="432" cy="144"/>
            </a:xfrm>
          </p:grpSpPr>
          <p:sp>
            <p:nvSpPr>
              <p:cNvPr id="650284" name="Rectangle 4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     </a:t>
                </a:r>
              </a:p>
            </p:txBody>
          </p:sp>
          <p:sp>
            <p:nvSpPr>
              <p:cNvPr id="650285" name="Line 4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0286" name="Line 46"/>
            <p:cNvSpPr>
              <a:spLocks noChangeShapeType="1"/>
            </p:cNvSpPr>
            <p:nvPr/>
          </p:nvSpPr>
          <p:spPr bwMode="auto">
            <a:xfrm>
              <a:off x="1296" y="3764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287" name="Text Box 47"/>
            <p:cNvSpPr txBox="1">
              <a:spLocks noChangeArrowheads="1"/>
            </p:cNvSpPr>
            <p:nvPr/>
          </p:nvSpPr>
          <p:spPr bwMode="auto">
            <a:xfrm>
              <a:off x="1124" y="364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0288" name="Group 48"/>
          <p:cNvGrpSpPr>
            <a:grpSpLocks/>
          </p:cNvGrpSpPr>
          <p:nvPr/>
        </p:nvGrpSpPr>
        <p:grpSpPr bwMode="auto">
          <a:xfrm>
            <a:off x="2089150" y="5029200"/>
            <a:ext cx="4387850" cy="366713"/>
            <a:chOff x="1316" y="3168"/>
            <a:chExt cx="2764" cy="231"/>
          </a:xfrm>
        </p:grpSpPr>
        <p:sp>
          <p:nvSpPr>
            <p:cNvPr id="650289" name="Text Box 49"/>
            <p:cNvSpPr txBox="1">
              <a:spLocks noChangeArrowheads="1"/>
            </p:cNvSpPr>
            <p:nvPr/>
          </p:nvSpPr>
          <p:spPr bwMode="auto">
            <a:xfrm>
              <a:off x="1316" y="316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0290" name="Group 50"/>
            <p:cNvGrpSpPr>
              <a:grpSpLocks/>
            </p:cNvGrpSpPr>
            <p:nvPr/>
          </p:nvGrpSpPr>
          <p:grpSpPr bwMode="auto">
            <a:xfrm>
              <a:off x="1708" y="3251"/>
              <a:ext cx="672" cy="144"/>
              <a:chOff x="1536" y="3260"/>
              <a:chExt cx="672" cy="144"/>
            </a:xfrm>
          </p:grpSpPr>
          <p:grpSp>
            <p:nvGrpSpPr>
              <p:cNvPr id="650291" name="Group 51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0292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 9     </a:t>
                  </a:r>
                </a:p>
              </p:txBody>
            </p:sp>
            <p:sp>
              <p:nvSpPr>
                <p:cNvPr id="650293" name="Line 5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0294" name="Line 54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0295" name="Group 55"/>
            <p:cNvGrpSpPr>
              <a:grpSpLocks/>
            </p:cNvGrpSpPr>
            <p:nvPr/>
          </p:nvGrpSpPr>
          <p:grpSpPr bwMode="auto">
            <a:xfrm>
              <a:off x="2332" y="3255"/>
              <a:ext cx="672" cy="144"/>
              <a:chOff x="1536" y="3260"/>
              <a:chExt cx="672" cy="144"/>
            </a:xfrm>
          </p:grpSpPr>
          <p:grpSp>
            <p:nvGrpSpPr>
              <p:cNvPr id="650296" name="Group 56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0297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0298" name="Line 5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0299" name="Line 59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0300" name="Group 60"/>
            <p:cNvGrpSpPr>
              <a:grpSpLocks/>
            </p:cNvGrpSpPr>
            <p:nvPr/>
          </p:nvGrpSpPr>
          <p:grpSpPr bwMode="auto">
            <a:xfrm>
              <a:off x="2956" y="3255"/>
              <a:ext cx="672" cy="144"/>
              <a:chOff x="1536" y="3260"/>
              <a:chExt cx="672" cy="144"/>
            </a:xfrm>
          </p:grpSpPr>
          <p:grpSp>
            <p:nvGrpSpPr>
              <p:cNvPr id="650301" name="Group 61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0302" name="Rectangle 6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0303" name="Line 6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0304" name="Line 64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0305" name="Line 65"/>
            <p:cNvSpPr>
              <a:spLocks noChangeShapeType="1"/>
            </p:cNvSpPr>
            <p:nvPr/>
          </p:nvSpPr>
          <p:spPr bwMode="auto">
            <a:xfrm>
              <a:off x="3580" y="3327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306" name="Text Box 66"/>
            <p:cNvSpPr txBox="1">
              <a:spLocks noChangeArrowheads="1"/>
            </p:cNvSpPr>
            <p:nvPr/>
          </p:nvSpPr>
          <p:spPr bwMode="auto">
            <a:xfrm>
              <a:off x="3820" y="3237"/>
              <a:ext cx="260" cy="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>
                  <a:solidFill>
                    <a:srgbClr val="FFFFFF"/>
                  </a:solidFill>
                </a:rPr>
                <a:t>…</a:t>
              </a:r>
            </a:p>
          </p:txBody>
        </p:sp>
      </p:grp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7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1273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51299" name="Freeform 35"/>
          <p:cNvSpPr>
            <a:spLocks/>
          </p:cNvSpPr>
          <p:nvPr/>
        </p:nvSpPr>
        <p:spPr bwMode="auto">
          <a:xfrm>
            <a:off x="2162175" y="5257800"/>
            <a:ext cx="708025" cy="609600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399" y="70"/>
              </a:cxn>
              <a:cxn ang="0">
                <a:pos x="37" y="226"/>
              </a:cxn>
              <a:cxn ang="0">
                <a:pos x="174" y="384"/>
              </a:cxn>
            </a:cxnLst>
            <a:rect l="0" t="0" r="r" b="b"/>
            <a:pathLst>
              <a:path w="446" h="384">
                <a:moveTo>
                  <a:pt x="318" y="0"/>
                </a:moveTo>
                <a:cubicBezTo>
                  <a:pt x="332" y="12"/>
                  <a:pt x="446" y="32"/>
                  <a:pt x="399" y="70"/>
                </a:cubicBezTo>
                <a:cubicBezTo>
                  <a:pt x="352" y="108"/>
                  <a:pt x="74" y="174"/>
                  <a:pt x="37" y="226"/>
                </a:cubicBezTo>
                <a:cubicBezTo>
                  <a:pt x="0" y="278"/>
                  <a:pt x="146" y="351"/>
                  <a:pt x="174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05" name="Freeform 41"/>
          <p:cNvSpPr>
            <a:spLocks/>
          </p:cNvSpPr>
          <p:nvPr/>
        </p:nvSpPr>
        <p:spPr bwMode="auto">
          <a:xfrm>
            <a:off x="2759075" y="5303838"/>
            <a:ext cx="722313" cy="712787"/>
          </a:xfrm>
          <a:custGeom>
            <a:avLst/>
            <a:gdLst/>
            <a:ahLst/>
            <a:cxnLst>
              <a:cxn ang="0">
                <a:pos x="146" y="428"/>
              </a:cxn>
              <a:cxn ang="0">
                <a:pos x="407" y="422"/>
              </a:cxn>
              <a:cxn ang="0">
                <a:pos x="393" y="263"/>
              </a:cxn>
              <a:cxn ang="0">
                <a:pos x="32" y="134"/>
              </a:cxn>
              <a:cxn ang="0">
                <a:pos x="204" y="0"/>
              </a:cxn>
            </a:cxnLst>
            <a:rect l="0" t="0" r="r" b="b"/>
            <a:pathLst>
              <a:path w="455" h="449">
                <a:moveTo>
                  <a:pt x="146" y="428"/>
                </a:moveTo>
                <a:cubicBezTo>
                  <a:pt x="189" y="428"/>
                  <a:pt x="366" y="449"/>
                  <a:pt x="407" y="422"/>
                </a:cubicBezTo>
                <a:cubicBezTo>
                  <a:pt x="448" y="395"/>
                  <a:pt x="455" y="311"/>
                  <a:pt x="393" y="263"/>
                </a:cubicBezTo>
                <a:cubicBezTo>
                  <a:pt x="331" y="215"/>
                  <a:pt x="64" y="178"/>
                  <a:pt x="32" y="134"/>
                </a:cubicBezTo>
                <a:cubicBezTo>
                  <a:pt x="0" y="90"/>
                  <a:pt x="168" y="28"/>
                  <a:pt x="20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1306" name="Group 42"/>
          <p:cNvGrpSpPr>
            <a:grpSpLocks/>
          </p:cNvGrpSpPr>
          <p:nvPr/>
        </p:nvGrpSpPr>
        <p:grpSpPr bwMode="auto">
          <a:xfrm>
            <a:off x="1784350" y="5791200"/>
            <a:ext cx="1339850" cy="366713"/>
            <a:chOff x="1124" y="3648"/>
            <a:chExt cx="844" cy="231"/>
          </a:xfrm>
        </p:grpSpPr>
        <p:grpSp>
          <p:nvGrpSpPr>
            <p:cNvPr id="651307" name="Group 43"/>
            <p:cNvGrpSpPr>
              <a:grpSpLocks/>
            </p:cNvGrpSpPr>
            <p:nvPr/>
          </p:nvGrpSpPr>
          <p:grpSpPr bwMode="auto">
            <a:xfrm>
              <a:off x="1536" y="3692"/>
              <a:ext cx="432" cy="144"/>
              <a:chOff x="4224" y="2492"/>
              <a:chExt cx="432" cy="144"/>
            </a:xfrm>
          </p:grpSpPr>
          <p:sp>
            <p:nvSpPr>
              <p:cNvPr id="651308" name="Rectangle 4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1309" name="Line 4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1310" name="Line 46"/>
            <p:cNvSpPr>
              <a:spLocks noChangeShapeType="1"/>
            </p:cNvSpPr>
            <p:nvPr/>
          </p:nvSpPr>
          <p:spPr bwMode="auto">
            <a:xfrm>
              <a:off x="1296" y="3764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1311" name="Text Box 47"/>
            <p:cNvSpPr txBox="1">
              <a:spLocks noChangeArrowheads="1"/>
            </p:cNvSpPr>
            <p:nvPr/>
          </p:nvSpPr>
          <p:spPr bwMode="auto">
            <a:xfrm>
              <a:off x="1124" y="364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651313" name="Text Box 49"/>
          <p:cNvSpPr txBox="1">
            <a:spLocks noChangeArrowheads="1"/>
          </p:cNvSpPr>
          <p:nvPr/>
        </p:nvSpPr>
        <p:spPr bwMode="auto">
          <a:xfrm>
            <a:off x="2089150" y="5029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51315" name="Group 51"/>
          <p:cNvGrpSpPr>
            <a:grpSpLocks/>
          </p:cNvGrpSpPr>
          <p:nvPr/>
        </p:nvGrpSpPr>
        <p:grpSpPr bwMode="auto">
          <a:xfrm>
            <a:off x="3092450" y="5160963"/>
            <a:ext cx="685800" cy="228600"/>
            <a:chOff x="4224" y="2492"/>
            <a:chExt cx="432" cy="144"/>
          </a:xfrm>
        </p:grpSpPr>
        <p:sp>
          <p:nvSpPr>
            <p:cNvPr id="651316" name="Rectangle 5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51317" name="Line 5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1319" name="Group 55"/>
          <p:cNvGrpSpPr>
            <a:grpSpLocks/>
          </p:cNvGrpSpPr>
          <p:nvPr/>
        </p:nvGrpSpPr>
        <p:grpSpPr bwMode="auto">
          <a:xfrm>
            <a:off x="3702050" y="5167313"/>
            <a:ext cx="1066800" cy="228600"/>
            <a:chOff x="1536" y="3260"/>
            <a:chExt cx="672" cy="144"/>
          </a:xfrm>
        </p:grpSpPr>
        <p:grpSp>
          <p:nvGrpSpPr>
            <p:cNvPr id="651320" name="Group 56"/>
            <p:cNvGrpSpPr>
              <a:grpSpLocks/>
            </p:cNvGrpSpPr>
            <p:nvPr/>
          </p:nvGrpSpPr>
          <p:grpSpPr bwMode="auto">
            <a:xfrm>
              <a:off x="1776" y="3260"/>
              <a:ext cx="432" cy="144"/>
              <a:chOff x="4224" y="2492"/>
              <a:chExt cx="432" cy="144"/>
            </a:xfrm>
          </p:grpSpPr>
          <p:sp>
            <p:nvSpPr>
              <p:cNvPr id="651321" name="Rectangle 5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51322" name="Line 5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1323" name="Line 59"/>
            <p:cNvSpPr>
              <a:spLocks noChangeShapeType="1"/>
            </p:cNvSpPr>
            <p:nvPr/>
          </p:nvSpPr>
          <p:spPr bwMode="auto">
            <a:xfrm>
              <a:off x="1536" y="3332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51324" name="Group 60"/>
          <p:cNvGrpSpPr>
            <a:grpSpLocks/>
          </p:cNvGrpSpPr>
          <p:nvPr/>
        </p:nvGrpSpPr>
        <p:grpSpPr bwMode="auto">
          <a:xfrm>
            <a:off x="4692650" y="5167313"/>
            <a:ext cx="1066800" cy="228600"/>
            <a:chOff x="1536" y="3260"/>
            <a:chExt cx="672" cy="144"/>
          </a:xfrm>
        </p:grpSpPr>
        <p:grpSp>
          <p:nvGrpSpPr>
            <p:cNvPr id="651325" name="Group 61"/>
            <p:cNvGrpSpPr>
              <a:grpSpLocks/>
            </p:cNvGrpSpPr>
            <p:nvPr/>
          </p:nvGrpSpPr>
          <p:grpSpPr bwMode="auto">
            <a:xfrm>
              <a:off x="1776" y="3260"/>
              <a:ext cx="432" cy="144"/>
              <a:chOff x="4224" y="2492"/>
              <a:chExt cx="432" cy="144"/>
            </a:xfrm>
          </p:grpSpPr>
          <p:sp>
            <p:nvSpPr>
              <p:cNvPr id="651326" name="Rectangle 6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31     </a:t>
                </a:r>
              </a:p>
            </p:txBody>
          </p:sp>
          <p:sp>
            <p:nvSpPr>
              <p:cNvPr id="651327" name="Line 6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1328" name="Line 64"/>
            <p:cNvSpPr>
              <a:spLocks noChangeShapeType="1"/>
            </p:cNvSpPr>
            <p:nvPr/>
          </p:nvSpPr>
          <p:spPr bwMode="auto">
            <a:xfrm>
              <a:off x="1536" y="3332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1329" name="Line 65"/>
          <p:cNvSpPr>
            <a:spLocks noChangeShapeType="1"/>
          </p:cNvSpPr>
          <p:nvPr/>
        </p:nvSpPr>
        <p:spPr bwMode="auto">
          <a:xfrm>
            <a:off x="5683250" y="5281613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30" name="Text Box 66"/>
          <p:cNvSpPr txBox="1">
            <a:spLocks noChangeArrowheads="1"/>
          </p:cNvSpPr>
          <p:nvPr/>
        </p:nvSpPr>
        <p:spPr bwMode="auto">
          <a:xfrm>
            <a:off x="6064250" y="5138738"/>
            <a:ext cx="412750" cy="2571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99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auto">
          <a:xfrm>
            <a:off x="533400" y="695325"/>
            <a:ext cx="60960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// </a:t>
            </a:r>
            <a:r>
              <a:rPr lang="zh-CN" altLang="en-US" sz="2000" b="1" i="1">
                <a:solidFill>
                  <a:srgbClr val="0000FF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2297" name="AutoShape 9"/>
          <p:cNvSpPr>
            <a:spLocks/>
          </p:cNvSpPr>
          <p:nvPr/>
        </p:nvSpPr>
        <p:spPr bwMode="auto">
          <a:xfrm>
            <a:off x="6400800" y="1447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7176"/>
              <a:gd name="adj5" fmla="val 244940"/>
              <a:gd name="adj6" fmla="val -9981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插入表头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447800" y="43434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52299" name="Text Box 11"/>
          <p:cNvSpPr txBox="1">
            <a:spLocks noChangeArrowheads="1"/>
          </p:cNvSpPr>
          <p:nvPr/>
        </p:nvSpPr>
        <p:spPr bwMode="auto">
          <a:xfrm>
            <a:off x="2089150" y="50292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52329" name="Group 41"/>
          <p:cNvGrpSpPr>
            <a:grpSpLocks/>
          </p:cNvGrpSpPr>
          <p:nvPr/>
        </p:nvGrpSpPr>
        <p:grpSpPr bwMode="auto">
          <a:xfrm>
            <a:off x="2743200" y="5153025"/>
            <a:ext cx="4756150" cy="257175"/>
            <a:chOff x="1728" y="3246"/>
            <a:chExt cx="2996" cy="162"/>
          </a:xfrm>
        </p:grpSpPr>
        <p:grpSp>
          <p:nvGrpSpPr>
            <p:cNvPr id="652327" name="Group 39"/>
            <p:cNvGrpSpPr>
              <a:grpSpLocks/>
            </p:cNvGrpSpPr>
            <p:nvPr/>
          </p:nvGrpSpPr>
          <p:grpSpPr bwMode="auto">
            <a:xfrm>
              <a:off x="2592" y="3246"/>
              <a:ext cx="2132" cy="162"/>
              <a:chOff x="2592" y="3246"/>
              <a:chExt cx="2132" cy="162"/>
            </a:xfrm>
          </p:grpSpPr>
          <p:grpSp>
            <p:nvGrpSpPr>
              <p:cNvPr id="652302" name="Group 14"/>
              <p:cNvGrpSpPr>
                <a:grpSpLocks/>
              </p:cNvGrpSpPr>
              <p:nvPr/>
            </p:nvGrpSpPr>
            <p:grpSpPr bwMode="auto">
              <a:xfrm>
                <a:off x="2592" y="3260"/>
                <a:ext cx="432" cy="144"/>
                <a:chOff x="4224" y="2492"/>
                <a:chExt cx="432" cy="144"/>
              </a:xfrm>
            </p:grpSpPr>
            <p:sp>
              <p:nvSpPr>
                <p:cNvPr id="652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9     </a:t>
                  </a:r>
                </a:p>
              </p:txBody>
            </p:sp>
            <p:sp>
              <p:nvSpPr>
                <p:cNvPr id="652304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2305" name="Group 17"/>
              <p:cNvGrpSpPr>
                <a:grpSpLocks/>
              </p:cNvGrpSpPr>
              <p:nvPr/>
            </p:nvGrpSpPr>
            <p:grpSpPr bwMode="auto">
              <a:xfrm>
                <a:off x="2976" y="3264"/>
                <a:ext cx="672" cy="144"/>
                <a:chOff x="1536" y="3260"/>
                <a:chExt cx="672" cy="144"/>
              </a:xfrm>
            </p:grpSpPr>
            <p:grpSp>
              <p:nvGrpSpPr>
                <p:cNvPr id="652306" name="Group 18"/>
                <p:cNvGrpSpPr>
                  <a:grpSpLocks/>
                </p:cNvGrpSpPr>
                <p:nvPr/>
              </p:nvGrpSpPr>
              <p:grpSpPr bwMode="auto">
                <a:xfrm>
                  <a:off x="1776" y="3260"/>
                  <a:ext cx="432" cy="144"/>
                  <a:chOff x="4224" y="2492"/>
                  <a:chExt cx="432" cy="144"/>
                </a:xfrm>
              </p:grpSpPr>
              <p:sp>
                <p:nvSpPr>
                  <p:cNvPr id="65230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15     </a:t>
                    </a:r>
                  </a:p>
                </p:txBody>
              </p:sp>
              <p:sp>
                <p:nvSpPr>
                  <p:cNvPr id="6523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2309" name="Line 21"/>
                <p:cNvSpPr>
                  <a:spLocks noChangeShapeType="1"/>
                </p:cNvSpPr>
                <p:nvPr/>
              </p:nvSpPr>
              <p:spPr bwMode="auto">
                <a:xfrm>
                  <a:off x="1536" y="333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2310" name="Group 22"/>
              <p:cNvGrpSpPr>
                <a:grpSpLocks/>
              </p:cNvGrpSpPr>
              <p:nvPr/>
            </p:nvGrpSpPr>
            <p:grpSpPr bwMode="auto">
              <a:xfrm>
                <a:off x="3600" y="3264"/>
                <a:ext cx="672" cy="144"/>
                <a:chOff x="1536" y="3260"/>
                <a:chExt cx="672" cy="144"/>
              </a:xfrm>
            </p:grpSpPr>
            <p:grpSp>
              <p:nvGrpSpPr>
                <p:cNvPr id="652311" name="Group 23"/>
                <p:cNvGrpSpPr>
                  <a:grpSpLocks/>
                </p:cNvGrpSpPr>
                <p:nvPr/>
              </p:nvGrpSpPr>
              <p:grpSpPr bwMode="auto">
                <a:xfrm>
                  <a:off x="1776" y="3260"/>
                  <a:ext cx="432" cy="144"/>
                  <a:chOff x="4224" y="2492"/>
                  <a:chExt cx="432" cy="144"/>
                </a:xfrm>
              </p:grpSpPr>
              <p:sp>
                <p:nvSpPr>
                  <p:cNvPr id="65231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     </a:t>
                    </a:r>
                  </a:p>
                </p:txBody>
              </p:sp>
              <p:sp>
                <p:nvSpPr>
                  <p:cNvPr id="65231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2314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333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2315" name="Line 27"/>
              <p:cNvSpPr>
                <a:spLocks noChangeShapeType="1"/>
              </p:cNvSpPr>
              <p:nvPr/>
            </p:nvSpPr>
            <p:spPr bwMode="auto">
              <a:xfrm>
                <a:off x="4224" y="333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16" name="Text Box 28"/>
              <p:cNvSpPr txBox="1">
                <a:spLocks noChangeArrowheads="1"/>
              </p:cNvSpPr>
              <p:nvPr/>
            </p:nvSpPr>
            <p:spPr bwMode="auto">
              <a:xfrm>
                <a:off x="4464" y="3246"/>
                <a:ext cx="260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sz="1800" b="1">
                    <a:solidFill>
                      <a:srgbClr val="FFFFFF"/>
                    </a:solidFill>
                  </a:rPr>
                  <a:t>…</a:t>
                </a:r>
              </a:p>
            </p:txBody>
          </p:sp>
        </p:grpSp>
        <p:grpSp>
          <p:nvGrpSpPr>
            <p:cNvPr id="652328" name="Group 40"/>
            <p:cNvGrpSpPr>
              <a:grpSpLocks/>
            </p:cNvGrpSpPr>
            <p:nvPr/>
          </p:nvGrpSpPr>
          <p:grpSpPr bwMode="auto">
            <a:xfrm>
              <a:off x="1728" y="3246"/>
              <a:ext cx="864" cy="144"/>
              <a:chOff x="1728" y="3246"/>
              <a:chExt cx="864" cy="144"/>
            </a:xfrm>
          </p:grpSpPr>
          <p:grpSp>
            <p:nvGrpSpPr>
              <p:cNvPr id="652318" name="Group 30"/>
              <p:cNvGrpSpPr>
                <a:grpSpLocks/>
              </p:cNvGrpSpPr>
              <p:nvPr/>
            </p:nvGrpSpPr>
            <p:grpSpPr bwMode="auto">
              <a:xfrm>
                <a:off x="1968" y="3246"/>
                <a:ext cx="432" cy="144"/>
                <a:chOff x="4224" y="2492"/>
                <a:chExt cx="432" cy="144"/>
              </a:xfrm>
            </p:grpSpPr>
            <p:sp>
              <p:nvSpPr>
                <p:cNvPr id="652319" name="Rectangle 3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52320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2321" name="Line 3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2322" name="Line 34"/>
              <p:cNvSpPr>
                <a:spLocks noChangeShapeType="1"/>
              </p:cNvSpPr>
              <p:nvPr/>
            </p:nvSpPr>
            <p:spPr bwMode="auto">
              <a:xfrm>
                <a:off x="2352" y="331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3320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3321" name="AutoShape 9"/>
          <p:cNvSpPr>
            <a:spLocks/>
          </p:cNvSpPr>
          <p:nvPr/>
        </p:nvSpPr>
        <p:spPr bwMode="auto">
          <a:xfrm>
            <a:off x="6400800" y="4495800"/>
            <a:ext cx="1447800" cy="533400"/>
          </a:xfrm>
          <a:prstGeom prst="borderCallout2">
            <a:avLst>
              <a:gd name="adj1" fmla="val 21431"/>
              <a:gd name="adj2" fmla="val -5264"/>
              <a:gd name="adj3" fmla="val 21431"/>
              <a:gd name="adj4" fmla="val -30375"/>
              <a:gd name="adj5" fmla="val -102977"/>
              <a:gd name="adj6" fmla="val -1110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搜索插入</a:t>
            </a:r>
          </a:p>
        </p:txBody>
      </p:sp>
      <p:grpSp>
        <p:nvGrpSpPr>
          <p:cNvPr id="653359" name="Group 47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3323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3324" name="Text Box 12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3327" name="Group 15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3328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3329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3330" name="Group 18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3331" name="Group 1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3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3333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3334" name="Line 2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3335" name="Group 23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3336" name="Group 2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33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3338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3339" name="Line 2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3341" name="Text Box 29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3343" name="Group 31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3344" name="Rectangle 3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3345" name="Line 3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3347" name="Line 35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3349" name="Group 37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3350" name="Rectangle 3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3351" name="Line 3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3352" name="Line 40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3353" name="Text Box 41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21" grpId="0" animBg="1" autoUpdateAnimBg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4344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</a:t>
            </a:r>
            <a:r>
              <a:rPr lang="en-US" altLang="zh-CN" sz="2000" b="1" i="1">
                <a:solidFill>
                  <a:schemeClr val="accent2"/>
                </a:solidFill>
              </a:rPr>
              <a:t>q = head, p = head-&gt;next ;</a:t>
            </a:r>
            <a:r>
              <a:rPr lang="en-US" altLang="zh-CN" sz="2000" b="1" i="1">
                <a:solidFill>
                  <a:srgbClr val="0000FF"/>
                </a:solidFill>
              </a:rPr>
              <a:t>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4345" name="AutoShape 9"/>
          <p:cNvSpPr>
            <a:spLocks/>
          </p:cNvSpPr>
          <p:nvPr/>
        </p:nvSpPr>
        <p:spPr bwMode="auto">
          <a:xfrm>
            <a:off x="5105400" y="4114800"/>
            <a:ext cx="1447800" cy="533400"/>
          </a:xfrm>
          <a:prstGeom prst="borderCallout2">
            <a:avLst>
              <a:gd name="adj1" fmla="val 21431"/>
              <a:gd name="adj2" fmla="val -5264"/>
              <a:gd name="adj3" fmla="val 21431"/>
              <a:gd name="adj4" fmla="val -30375"/>
              <a:gd name="adj5" fmla="val -102977"/>
              <a:gd name="adj6" fmla="val -11107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开始搜索</a:t>
            </a:r>
          </a:p>
        </p:txBody>
      </p:sp>
      <p:grpSp>
        <p:nvGrpSpPr>
          <p:cNvPr id="654387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4388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4389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4390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4391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4392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4393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4394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4395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4396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4397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4398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4399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4400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4401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4402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4403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04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4405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440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440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4408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09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4410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4411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4412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4413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14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4415" name="Group 79"/>
          <p:cNvGrpSpPr>
            <a:grpSpLocks/>
          </p:cNvGrpSpPr>
          <p:nvPr/>
        </p:nvGrpSpPr>
        <p:grpSpPr bwMode="auto">
          <a:xfrm>
            <a:off x="4273550" y="1087438"/>
            <a:ext cx="298450" cy="588962"/>
            <a:chOff x="2692" y="685"/>
            <a:chExt cx="188" cy="371"/>
          </a:xfrm>
        </p:grpSpPr>
        <p:sp>
          <p:nvSpPr>
            <p:cNvPr id="654378" name="Line 42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379" name="Text Box 43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4416" name="Group 80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4381" name="Line 45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382" name="Text Box 46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5" grpId="0" animBg="1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</a:t>
            </a:r>
            <a:r>
              <a:rPr lang="en-US" altLang="zh-CN" sz="2000" b="1" i="1">
                <a:solidFill>
                  <a:schemeClr val="accent2"/>
                </a:solidFill>
              </a:rPr>
              <a:t>p ;</a:t>
            </a:r>
            <a:r>
              <a:rPr lang="en-US" altLang="zh-CN" sz="2000" b="1" i="1">
                <a:solidFill>
                  <a:srgbClr val="0000FF"/>
                </a:solidFill>
              </a:rPr>
              <a:t>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5369" name="AutoShape 9"/>
          <p:cNvSpPr>
            <a:spLocks/>
          </p:cNvSpPr>
          <p:nvPr/>
        </p:nvSpPr>
        <p:spPr bwMode="auto">
          <a:xfrm>
            <a:off x="5715000" y="4038600"/>
            <a:ext cx="1752600" cy="838200"/>
          </a:xfrm>
          <a:prstGeom prst="borderCallout2">
            <a:avLst>
              <a:gd name="adj1" fmla="val 13634"/>
              <a:gd name="adj2" fmla="val -4347"/>
              <a:gd name="adj3" fmla="val 13634"/>
              <a:gd name="adj4" fmla="val -21287"/>
              <a:gd name="adj5" fmla="val -60796"/>
              <a:gd name="adj6" fmla="val -758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1800" b="1"/>
              <a:t>搜索条件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 b="1" i="1">
                <a:solidFill>
                  <a:schemeClr val="accent2"/>
                </a:solidFill>
              </a:rPr>
              <a:t>p != NULL</a:t>
            </a:r>
          </a:p>
        </p:txBody>
      </p:sp>
      <p:grpSp>
        <p:nvGrpSpPr>
          <p:cNvPr id="655411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5412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5413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5414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5415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5416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17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5418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5419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5420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421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422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5423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5424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5425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5426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27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8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5429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543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543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32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3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434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5435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5436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437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38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5439" name="Group 79"/>
          <p:cNvGrpSpPr>
            <a:grpSpLocks/>
          </p:cNvGrpSpPr>
          <p:nvPr/>
        </p:nvGrpSpPr>
        <p:grpSpPr bwMode="auto">
          <a:xfrm>
            <a:off x="4273550" y="1087438"/>
            <a:ext cx="298450" cy="588962"/>
            <a:chOff x="2692" y="685"/>
            <a:chExt cx="188" cy="371"/>
          </a:xfrm>
        </p:grpSpPr>
        <p:sp>
          <p:nvSpPr>
            <p:cNvPr id="655440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1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5442" name="Group 82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5443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4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6392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</a:t>
            </a:r>
            <a:r>
              <a:rPr lang="en-US" altLang="zh-CN" sz="2000" b="1" i="1">
                <a:solidFill>
                  <a:schemeClr val="accent2"/>
                </a:solidFill>
              </a:rPr>
              <a:t>q = p, p = p-&gt;next</a:t>
            </a:r>
            <a:r>
              <a:rPr lang="en-US" altLang="zh-CN" sz="2000" b="1" i="1">
                <a:solidFill>
                  <a:srgbClr val="0000FF"/>
                </a:solidFill>
              </a:rPr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6393" name="AutoShape 9"/>
          <p:cNvSpPr>
            <a:spLocks/>
          </p:cNvSpPr>
          <p:nvPr/>
        </p:nvSpPr>
        <p:spPr bwMode="auto">
          <a:xfrm>
            <a:off x="6705600" y="4114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2255"/>
              <a:gd name="adj5" fmla="val -95537"/>
              <a:gd name="adj6" fmla="val -79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跟踪指针移动</a:t>
            </a:r>
          </a:p>
        </p:txBody>
      </p:sp>
      <p:grpSp>
        <p:nvGrpSpPr>
          <p:cNvPr id="656435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6436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6437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6438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6439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6440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6441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6442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6443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6444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6445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6446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6447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64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6449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6450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451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52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6453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645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645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456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57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6458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6459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6460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6461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62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6463" name="Group 79"/>
          <p:cNvGrpSpPr>
            <a:grpSpLocks/>
          </p:cNvGrpSpPr>
          <p:nvPr/>
        </p:nvGrpSpPr>
        <p:grpSpPr bwMode="auto">
          <a:xfrm>
            <a:off x="4273550" y="1087438"/>
            <a:ext cx="298450" cy="588962"/>
            <a:chOff x="2692" y="685"/>
            <a:chExt cx="188" cy="371"/>
          </a:xfrm>
        </p:grpSpPr>
        <p:sp>
          <p:nvSpPr>
            <p:cNvPr id="656464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65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6466" name="Group 82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6467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6468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93" grpId="0" animBg="1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</a:t>
            </a:r>
            <a:r>
              <a:rPr lang="en-US" altLang="zh-CN" sz="2000" b="1" i="1">
                <a:solidFill>
                  <a:schemeClr val="accent2"/>
                </a:solidFill>
              </a:rPr>
              <a:t>q = p, p = p-&gt;next</a:t>
            </a:r>
            <a:r>
              <a:rPr lang="en-US" altLang="zh-CN" sz="2000" b="1" i="1">
                <a:solidFill>
                  <a:srgbClr val="0000FF"/>
                </a:solidFill>
              </a:rPr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6705600" y="4114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2255"/>
              <a:gd name="adj5" fmla="val -95537"/>
              <a:gd name="adj6" fmla="val -79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跟踪指针移动</a:t>
            </a:r>
          </a:p>
        </p:txBody>
      </p:sp>
      <p:grpSp>
        <p:nvGrpSpPr>
          <p:cNvPr id="657459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7460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7461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7462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7463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7464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7465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7466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74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7468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7469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7470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7471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7472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7473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7474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7475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76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7477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7478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7479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7480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81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7482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7483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7484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7485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86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7487" name="Group 79"/>
          <p:cNvGrpSpPr>
            <a:grpSpLocks/>
          </p:cNvGrpSpPr>
          <p:nvPr/>
        </p:nvGrpSpPr>
        <p:grpSpPr bwMode="auto">
          <a:xfrm>
            <a:off x="5035550" y="1087438"/>
            <a:ext cx="298450" cy="588962"/>
            <a:chOff x="2692" y="685"/>
            <a:chExt cx="188" cy="371"/>
          </a:xfrm>
        </p:grpSpPr>
        <p:sp>
          <p:nvSpPr>
            <p:cNvPr id="657488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89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7490" name="Group 82"/>
          <p:cNvGrpSpPr>
            <a:grpSpLocks/>
          </p:cNvGrpSpPr>
          <p:nvPr/>
        </p:nvGrpSpPr>
        <p:grpSpPr bwMode="auto">
          <a:xfrm>
            <a:off x="5264150" y="1087438"/>
            <a:ext cx="298450" cy="588962"/>
            <a:chOff x="3316" y="685"/>
            <a:chExt cx="188" cy="371"/>
          </a:xfrm>
        </p:grpSpPr>
        <p:sp>
          <p:nvSpPr>
            <p:cNvPr id="657491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92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7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48338" y="2852738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24525" y="3413125"/>
          <a:ext cx="2855640" cy="376044"/>
        </p:xfrm>
        <a:graphic>
          <a:graphicData uri="http://schemas.openxmlformats.org/drawingml/2006/table">
            <a:tbl>
              <a:tblPr/>
              <a:tblGrid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  <a:gridCol w="356955"/>
              </a:tblGrid>
              <a:tr h="3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2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smtClean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2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FED4"/>
                    </a:solidFill>
                  </a:tcPr>
                </a:tc>
              </a:tr>
            </a:tbl>
          </a:graphicData>
        </a:graphic>
      </p:graphicFrame>
      <p:sp>
        <p:nvSpPr>
          <p:cNvPr id="23596" name="矩形 8"/>
          <p:cNvSpPr>
            <a:spLocks noChangeArrowheads="1"/>
          </p:cNvSpPr>
          <p:nvPr/>
        </p:nvSpPr>
        <p:spPr bwMode="auto">
          <a:xfrm>
            <a:off x="4859338" y="2852738"/>
            <a:ext cx="885179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cs typeface="Courier New" pitchFamily="49" charset="0"/>
              </a:rPr>
              <a:t>value</a:t>
            </a:r>
            <a:endParaRPr lang="zh-CN" altLang="en-US" b="1"/>
          </a:p>
        </p:txBody>
      </p:sp>
      <p:sp>
        <p:nvSpPr>
          <p:cNvPr id="23598" name="矩形 10"/>
          <p:cNvSpPr>
            <a:spLocks noChangeArrowheads="1"/>
          </p:cNvSpPr>
          <p:nvPr/>
        </p:nvSpPr>
        <p:spPr bwMode="auto">
          <a:xfrm>
            <a:off x="5692775" y="3903663"/>
            <a:ext cx="392113" cy="4619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cxnSp>
        <p:nvCxnSpPr>
          <p:cNvPr id="23599" name="直接箭头连接符 8"/>
          <p:cNvCxnSpPr>
            <a:cxnSpLocks noChangeShapeType="1"/>
          </p:cNvCxnSpPr>
          <p:nvPr/>
        </p:nvCxnSpPr>
        <p:spPr bwMode="auto">
          <a:xfrm rot="10800000">
            <a:off x="6300788" y="2565400"/>
            <a:ext cx="1439862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lg" len="lg"/>
          </a:ln>
        </p:spPr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435491" y="3395963"/>
            <a:ext cx="1279517" cy="461665"/>
          </a:xfrm>
          <a:prstGeom prst="rect">
            <a:avLst/>
          </a:prstGeom>
          <a:solidFill>
            <a:srgbClr val="BAFED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>
                <a:cs typeface="Courier New" pitchFamily="49" charset="0"/>
              </a:rPr>
              <a:t>bitMask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</a:t>
            </a:r>
            <a:r>
              <a:rPr lang="en-US" altLang="zh-CN" sz="2000" b="1" i="1">
                <a:solidFill>
                  <a:schemeClr val="accent2"/>
                </a:solidFill>
              </a:rPr>
              <a:t>q = p, p = p-&gt;next</a:t>
            </a:r>
            <a:r>
              <a:rPr lang="en-US" altLang="zh-CN" sz="2000" b="1" i="1">
                <a:solidFill>
                  <a:srgbClr val="0000FF"/>
                </a:solidFill>
              </a:rPr>
              <a:t>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8441" name="AutoShape 9"/>
          <p:cNvSpPr>
            <a:spLocks/>
          </p:cNvSpPr>
          <p:nvPr/>
        </p:nvSpPr>
        <p:spPr bwMode="auto">
          <a:xfrm>
            <a:off x="6705600" y="4114800"/>
            <a:ext cx="1676400" cy="533400"/>
          </a:xfrm>
          <a:prstGeom prst="borderCallout2">
            <a:avLst>
              <a:gd name="adj1" fmla="val 21431"/>
              <a:gd name="adj2" fmla="val -4546"/>
              <a:gd name="adj3" fmla="val 21431"/>
              <a:gd name="adj4" fmla="val -22255"/>
              <a:gd name="adj5" fmla="val -95537"/>
              <a:gd name="adj6" fmla="val -7925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跟踪指针移动</a:t>
            </a:r>
          </a:p>
        </p:txBody>
      </p:sp>
      <p:grpSp>
        <p:nvGrpSpPr>
          <p:cNvPr id="658483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8484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8485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8486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8487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8488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8489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8490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8491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8492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8493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8494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8495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8496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8497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8498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8499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00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8501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8502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8503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8504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05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8506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8507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8508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8509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10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8511" name="Group 79"/>
          <p:cNvGrpSpPr>
            <a:grpSpLocks/>
          </p:cNvGrpSpPr>
          <p:nvPr/>
        </p:nvGrpSpPr>
        <p:grpSpPr bwMode="auto">
          <a:xfrm>
            <a:off x="5035550" y="1087438"/>
            <a:ext cx="298450" cy="588962"/>
            <a:chOff x="2692" y="685"/>
            <a:chExt cx="188" cy="371"/>
          </a:xfrm>
        </p:grpSpPr>
        <p:sp>
          <p:nvSpPr>
            <p:cNvPr id="658512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13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8514" name="Group 82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3316" y="685"/>
            <a:chExt cx="188" cy="371"/>
          </a:xfrm>
        </p:grpSpPr>
        <p:sp>
          <p:nvSpPr>
            <p:cNvPr id="658515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8516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8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59465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grpSp>
        <p:nvGrpSpPr>
          <p:cNvPr id="659507" name="Group 51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59508" name="Rectangle 52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59509" name="Text Box 53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59510" name="Group 54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59511" name="Rectangle 5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59512" name="Line 5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9513" name="Group 57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59514" name="Group 5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9515" name="Rectangle 5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59516" name="Line 6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9517" name="Line 6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9518" name="Group 62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59519" name="Group 6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59520" name="Rectangle 6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59521" name="Line 6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59522" name="Line 6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9523" name="Line 67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24" name="Text Box 68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59525" name="Group 69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5952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5952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9528" name="Line 72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29" name="Line 73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9530" name="Group 74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59531" name="Rectangle 7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^</a:t>
                </a:r>
              </a:p>
            </p:txBody>
          </p:sp>
          <p:sp>
            <p:nvSpPr>
              <p:cNvPr id="659532" name="Line 7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9533" name="Line 77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34" name="Text Box 78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59535" name="Group 79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2692" y="685"/>
            <a:chExt cx="188" cy="371"/>
          </a:xfrm>
        </p:grpSpPr>
        <p:sp>
          <p:nvSpPr>
            <p:cNvPr id="659536" name="Line 80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37" name="Text Box 81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59538" name="Group 82"/>
          <p:cNvGrpSpPr>
            <a:grpSpLocks/>
          </p:cNvGrpSpPr>
          <p:nvPr/>
        </p:nvGrpSpPr>
        <p:grpSpPr bwMode="auto">
          <a:xfrm>
            <a:off x="7245350" y="1087438"/>
            <a:ext cx="298450" cy="588962"/>
            <a:chOff x="3316" y="685"/>
            <a:chExt cx="188" cy="371"/>
          </a:xfrm>
        </p:grpSpPr>
        <p:sp>
          <p:nvSpPr>
            <p:cNvPr id="659539" name="Line 83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9540" name="Text Box 84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5" grpId="0" animBg="1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0489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sp>
        <p:nvSpPr>
          <p:cNvPr id="660491" name="Text Box 11"/>
          <p:cNvSpPr txBox="1">
            <a:spLocks noChangeArrowheads="1"/>
          </p:cNvSpPr>
          <p:nvPr/>
        </p:nvSpPr>
        <p:spPr bwMode="auto">
          <a:xfrm>
            <a:off x="3155950" y="1524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60532" name="Group 52"/>
          <p:cNvGrpSpPr>
            <a:grpSpLocks/>
          </p:cNvGrpSpPr>
          <p:nvPr/>
        </p:nvGrpSpPr>
        <p:grpSpPr bwMode="auto">
          <a:xfrm>
            <a:off x="2514600" y="838200"/>
            <a:ext cx="6324600" cy="2209800"/>
            <a:chOff x="1584" y="528"/>
            <a:chExt cx="3984" cy="1392"/>
          </a:xfrm>
        </p:grpSpPr>
        <p:sp>
          <p:nvSpPr>
            <p:cNvPr id="660533" name="Rectangle 53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0534" name="Text Box 54"/>
            <p:cNvSpPr txBox="1">
              <a:spLocks noChangeArrowheads="1"/>
            </p:cNvSpPr>
            <p:nvPr/>
          </p:nvSpPr>
          <p:spPr bwMode="auto">
            <a:xfrm>
              <a:off x="1988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0535" name="Group 55"/>
            <p:cNvGrpSpPr>
              <a:grpSpLocks/>
            </p:cNvGrpSpPr>
            <p:nvPr/>
          </p:nvGrpSpPr>
          <p:grpSpPr bwMode="auto">
            <a:xfrm>
              <a:off x="3264" y="1052"/>
              <a:ext cx="432" cy="144"/>
              <a:chOff x="4224" y="2492"/>
              <a:chExt cx="432" cy="144"/>
            </a:xfrm>
          </p:grpSpPr>
          <p:sp>
            <p:nvSpPr>
              <p:cNvPr id="660536" name="Rectangle 5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0537" name="Line 5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0538" name="Group 58"/>
            <p:cNvGrpSpPr>
              <a:grpSpLocks/>
            </p:cNvGrpSpPr>
            <p:nvPr/>
          </p:nvGrpSpPr>
          <p:grpSpPr bwMode="auto">
            <a:xfrm>
              <a:off x="3648" y="1056"/>
              <a:ext cx="672" cy="144"/>
              <a:chOff x="1536" y="3260"/>
              <a:chExt cx="672" cy="144"/>
            </a:xfrm>
          </p:grpSpPr>
          <p:grpSp>
            <p:nvGrpSpPr>
              <p:cNvPr id="66053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054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054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054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0543" name="Group 63"/>
            <p:cNvGrpSpPr>
              <a:grpSpLocks/>
            </p:cNvGrpSpPr>
            <p:nvPr/>
          </p:nvGrpSpPr>
          <p:grpSpPr bwMode="auto">
            <a:xfrm>
              <a:off x="4272" y="1056"/>
              <a:ext cx="672" cy="144"/>
              <a:chOff x="1536" y="3260"/>
              <a:chExt cx="672" cy="144"/>
            </a:xfrm>
          </p:grpSpPr>
          <p:grpSp>
            <p:nvGrpSpPr>
              <p:cNvPr id="660544" name="Group 6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054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  </a:t>
                  </a:r>
                </a:p>
              </p:txBody>
            </p:sp>
            <p:sp>
              <p:nvSpPr>
                <p:cNvPr id="66054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0547" name="Line 6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0548" name="Line 68"/>
            <p:cNvSpPr>
              <a:spLocks noChangeShapeType="1"/>
            </p:cNvSpPr>
            <p:nvPr/>
          </p:nvSpPr>
          <p:spPr bwMode="auto">
            <a:xfrm>
              <a:off x="48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49" name="Text Box 69"/>
            <p:cNvSpPr txBox="1">
              <a:spLocks noChangeArrowheads="1"/>
            </p:cNvSpPr>
            <p:nvPr/>
          </p:nvSpPr>
          <p:spPr bwMode="auto">
            <a:xfrm>
              <a:off x="513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grpSp>
          <p:nvGrpSpPr>
            <p:cNvPr id="660550" name="Group 70"/>
            <p:cNvGrpSpPr>
              <a:grpSpLocks/>
            </p:cNvGrpSpPr>
            <p:nvPr/>
          </p:nvGrpSpPr>
          <p:grpSpPr bwMode="auto">
            <a:xfrm>
              <a:off x="2640" y="1038"/>
              <a:ext cx="432" cy="144"/>
              <a:chOff x="4224" y="2492"/>
              <a:chExt cx="432" cy="144"/>
            </a:xfrm>
          </p:grpSpPr>
          <p:sp>
            <p:nvSpPr>
              <p:cNvPr id="660551" name="Rectangle 7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60552" name="Line 7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0553" name="Line 73"/>
            <p:cNvSpPr>
              <a:spLocks noChangeShapeType="1"/>
            </p:cNvSpPr>
            <p:nvPr/>
          </p:nvSpPr>
          <p:spPr bwMode="auto">
            <a:xfrm>
              <a:off x="2400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54" name="Line 74"/>
            <p:cNvSpPr>
              <a:spLocks noChangeShapeType="1"/>
            </p:cNvSpPr>
            <p:nvPr/>
          </p:nvSpPr>
          <p:spPr bwMode="auto">
            <a:xfrm>
              <a:off x="3024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0555" name="Group 75"/>
            <p:cNvGrpSpPr>
              <a:grpSpLocks/>
            </p:cNvGrpSpPr>
            <p:nvPr/>
          </p:nvGrpSpPr>
          <p:grpSpPr bwMode="auto">
            <a:xfrm>
              <a:off x="4176" y="1493"/>
              <a:ext cx="432" cy="144"/>
              <a:chOff x="4224" y="2492"/>
              <a:chExt cx="432" cy="144"/>
            </a:xfrm>
          </p:grpSpPr>
          <p:sp>
            <p:nvSpPr>
              <p:cNvPr id="660556" name="Rectangle 7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20    </a:t>
                </a:r>
              </a:p>
            </p:txBody>
          </p:sp>
          <p:sp>
            <p:nvSpPr>
              <p:cNvPr id="660557" name="Line 7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0558" name="Line 78"/>
            <p:cNvSpPr>
              <a:spLocks noChangeShapeType="1"/>
            </p:cNvSpPr>
            <p:nvPr/>
          </p:nvSpPr>
          <p:spPr bwMode="auto">
            <a:xfrm>
              <a:off x="3936" y="1565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59" name="Text Box 79"/>
            <p:cNvSpPr txBox="1">
              <a:spLocks noChangeArrowheads="1"/>
            </p:cNvSpPr>
            <p:nvPr/>
          </p:nvSpPr>
          <p:spPr bwMode="auto">
            <a:xfrm>
              <a:off x="3764" y="1449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s</a:t>
              </a:r>
            </a:p>
          </p:txBody>
        </p:sp>
      </p:grpSp>
      <p:grpSp>
        <p:nvGrpSpPr>
          <p:cNvPr id="660560" name="Group 80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2692" y="685"/>
            <a:chExt cx="188" cy="371"/>
          </a:xfrm>
        </p:grpSpPr>
        <p:sp>
          <p:nvSpPr>
            <p:cNvPr id="660561" name="Line 81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62" name="Text Box 82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60563" name="Group 83"/>
          <p:cNvGrpSpPr>
            <a:grpSpLocks/>
          </p:cNvGrpSpPr>
          <p:nvPr/>
        </p:nvGrpSpPr>
        <p:grpSpPr bwMode="auto">
          <a:xfrm>
            <a:off x="7245350" y="1087438"/>
            <a:ext cx="298450" cy="588962"/>
            <a:chOff x="3316" y="685"/>
            <a:chExt cx="188" cy="371"/>
          </a:xfrm>
        </p:grpSpPr>
        <p:sp>
          <p:nvSpPr>
            <p:cNvPr id="660564" name="Line 84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565" name="Text Box 85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660527" name="Freeform 47"/>
          <p:cNvSpPr>
            <a:spLocks/>
          </p:cNvSpPr>
          <p:nvPr/>
        </p:nvSpPr>
        <p:spPr bwMode="auto">
          <a:xfrm>
            <a:off x="7011988" y="1828800"/>
            <a:ext cx="476250" cy="666750"/>
          </a:xfrm>
          <a:custGeom>
            <a:avLst/>
            <a:gdLst/>
            <a:ahLst/>
            <a:cxnLst>
              <a:cxn ang="0">
                <a:pos x="133" y="420"/>
              </a:cxn>
              <a:cxn ang="0">
                <a:pos x="282" y="346"/>
              </a:cxn>
              <a:cxn ang="0">
                <a:pos x="240" y="255"/>
              </a:cxn>
              <a:cxn ang="0">
                <a:pos x="26" y="132"/>
              </a:cxn>
              <a:cxn ang="0">
                <a:pos x="84" y="0"/>
              </a:cxn>
            </a:cxnLst>
            <a:rect l="0" t="0" r="r" b="b"/>
            <a:pathLst>
              <a:path w="300" h="420">
                <a:moveTo>
                  <a:pt x="133" y="420"/>
                </a:moveTo>
                <a:cubicBezTo>
                  <a:pt x="158" y="408"/>
                  <a:pt x="264" y="374"/>
                  <a:pt x="282" y="346"/>
                </a:cubicBezTo>
                <a:cubicBezTo>
                  <a:pt x="300" y="318"/>
                  <a:pt x="283" y="291"/>
                  <a:pt x="240" y="255"/>
                </a:cubicBezTo>
                <a:cubicBezTo>
                  <a:pt x="197" y="219"/>
                  <a:pt x="52" y="174"/>
                  <a:pt x="26" y="132"/>
                </a:cubicBezTo>
                <a:cubicBezTo>
                  <a:pt x="0" y="90"/>
                  <a:pt x="72" y="27"/>
                  <a:pt x="8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0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27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1513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sp>
        <p:nvSpPr>
          <p:cNvPr id="661552" name="Text Box 48"/>
          <p:cNvSpPr txBox="1">
            <a:spLocks noChangeArrowheads="1"/>
          </p:cNvSpPr>
          <p:nvPr/>
        </p:nvSpPr>
        <p:spPr bwMode="auto">
          <a:xfrm>
            <a:off x="3155950" y="1524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661554" name="Rectangle 50"/>
          <p:cNvSpPr>
            <a:spLocks noChangeArrowheads="1"/>
          </p:cNvSpPr>
          <p:nvPr/>
        </p:nvSpPr>
        <p:spPr bwMode="auto">
          <a:xfrm>
            <a:off x="2514600" y="838200"/>
            <a:ext cx="6324600" cy="2209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sp>
        <p:nvSpPr>
          <p:cNvPr id="661555" name="Text Box 51"/>
          <p:cNvSpPr txBox="1">
            <a:spLocks noChangeArrowheads="1"/>
          </p:cNvSpPr>
          <p:nvPr/>
        </p:nvSpPr>
        <p:spPr bwMode="auto">
          <a:xfrm>
            <a:off x="3155950" y="1524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61556" name="Group 52"/>
          <p:cNvGrpSpPr>
            <a:grpSpLocks/>
          </p:cNvGrpSpPr>
          <p:nvPr/>
        </p:nvGrpSpPr>
        <p:grpSpPr bwMode="auto">
          <a:xfrm>
            <a:off x="5181600" y="1670050"/>
            <a:ext cx="685800" cy="228600"/>
            <a:chOff x="4224" y="2492"/>
            <a:chExt cx="432" cy="144"/>
          </a:xfrm>
        </p:grpSpPr>
        <p:sp>
          <p:nvSpPr>
            <p:cNvPr id="661557" name="Rectangle 53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61558" name="Line 54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1559" name="Group 55"/>
          <p:cNvGrpSpPr>
            <a:grpSpLocks/>
          </p:cNvGrpSpPr>
          <p:nvPr/>
        </p:nvGrpSpPr>
        <p:grpSpPr bwMode="auto">
          <a:xfrm>
            <a:off x="5791200" y="1676400"/>
            <a:ext cx="1066800" cy="228600"/>
            <a:chOff x="1536" y="3260"/>
            <a:chExt cx="672" cy="144"/>
          </a:xfrm>
        </p:grpSpPr>
        <p:grpSp>
          <p:nvGrpSpPr>
            <p:cNvPr id="661560" name="Group 56"/>
            <p:cNvGrpSpPr>
              <a:grpSpLocks/>
            </p:cNvGrpSpPr>
            <p:nvPr/>
          </p:nvGrpSpPr>
          <p:grpSpPr bwMode="auto">
            <a:xfrm>
              <a:off x="1776" y="3260"/>
              <a:ext cx="432" cy="144"/>
              <a:chOff x="4224" y="2492"/>
              <a:chExt cx="432" cy="144"/>
            </a:xfrm>
          </p:grpSpPr>
          <p:sp>
            <p:nvSpPr>
              <p:cNvPr id="661561" name="Rectangle 5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61562" name="Line 5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1563" name="Line 59"/>
            <p:cNvSpPr>
              <a:spLocks noChangeShapeType="1"/>
            </p:cNvSpPr>
            <p:nvPr/>
          </p:nvSpPr>
          <p:spPr bwMode="auto">
            <a:xfrm>
              <a:off x="1536" y="3332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1565" name="Group 61"/>
          <p:cNvGrpSpPr>
            <a:grpSpLocks/>
          </p:cNvGrpSpPr>
          <p:nvPr/>
        </p:nvGrpSpPr>
        <p:grpSpPr bwMode="auto">
          <a:xfrm>
            <a:off x="7162800" y="1676400"/>
            <a:ext cx="685800" cy="228600"/>
            <a:chOff x="4224" y="2492"/>
            <a:chExt cx="432" cy="144"/>
          </a:xfrm>
        </p:grpSpPr>
        <p:sp>
          <p:nvSpPr>
            <p:cNvPr id="661566" name="Rectangle 6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31     </a:t>
              </a:r>
            </a:p>
          </p:txBody>
        </p:sp>
        <p:sp>
          <p:nvSpPr>
            <p:cNvPr id="661567" name="Line 6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569" name="Line 65"/>
          <p:cNvSpPr>
            <a:spLocks noChangeShapeType="1"/>
          </p:cNvSpPr>
          <p:nvPr/>
        </p:nvSpPr>
        <p:spPr bwMode="auto">
          <a:xfrm>
            <a:off x="7772400" y="1790700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70" name="Text Box 66"/>
          <p:cNvSpPr txBox="1">
            <a:spLocks noChangeArrowheads="1"/>
          </p:cNvSpPr>
          <p:nvPr/>
        </p:nvSpPr>
        <p:spPr bwMode="auto">
          <a:xfrm>
            <a:off x="8153400" y="1647825"/>
            <a:ext cx="412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800" b="1">
                <a:solidFill>
                  <a:srgbClr val="FFFFFF"/>
                </a:solidFill>
              </a:rPr>
              <a:t>…</a:t>
            </a:r>
          </a:p>
        </p:txBody>
      </p:sp>
      <p:grpSp>
        <p:nvGrpSpPr>
          <p:cNvPr id="661571" name="Group 67"/>
          <p:cNvGrpSpPr>
            <a:grpSpLocks/>
          </p:cNvGrpSpPr>
          <p:nvPr/>
        </p:nvGrpSpPr>
        <p:grpSpPr bwMode="auto">
          <a:xfrm>
            <a:off x="4191000" y="1647825"/>
            <a:ext cx="685800" cy="228600"/>
            <a:chOff x="4224" y="2492"/>
            <a:chExt cx="432" cy="144"/>
          </a:xfrm>
        </p:grpSpPr>
        <p:sp>
          <p:nvSpPr>
            <p:cNvPr id="661572" name="Rectangle 6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5</a:t>
              </a:r>
            </a:p>
          </p:txBody>
        </p:sp>
        <p:sp>
          <p:nvSpPr>
            <p:cNvPr id="661573" name="Line 6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574" name="Line 70"/>
          <p:cNvSpPr>
            <a:spLocks noChangeShapeType="1"/>
          </p:cNvSpPr>
          <p:nvPr/>
        </p:nvSpPr>
        <p:spPr bwMode="auto">
          <a:xfrm>
            <a:off x="3810000" y="1762125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75" name="Line 71"/>
          <p:cNvSpPr>
            <a:spLocks noChangeShapeType="1"/>
          </p:cNvSpPr>
          <p:nvPr/>
        </p:nvSpPr>
        <p:spPr bwMode="auto">
          <a:xfrm>
            <a:off x="4800600" y="1762125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1576" name="Group 72"/>
          <p:cNvGrpSpPr>
            <a:grpSpLocks/>
          </p:cNvGrpSpPr>
          <p:nvPr/>
        </p:nvGrpSpPr>
        <p:grpSpPr bwMode="auto">
          <a:xfrm>
            <a:off x="6629400" y="2370138"/>
            <a:ext cx="685800" cy="228600"/>
            <a:chOff x="4224" y="2492"/>
            <a:chExt cx="432" cy="144"/>
          </a:xfrm>
        </p:grpSpPr>
        <p:sp>
          <p:nvSpPr>
            <p:cNvPr id="661577" name="Rectangle 73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20   </a:t>
              </a:r>
            </a:p>
          </p:txBody>
        </p:sp>
        <p:sp>
          <p:nvSpPr>
            <p:cNvPr id="661578" name="Line 74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579" name="Line 75"/>
          <p:cNvSpPr>
            <a:spLocks noChangeShapeType="1"/>
          </p:cNvSpPr>
          <p:nvPr/>
        </p:nvSpPr>
        <p:spPr bwMode="auto">
          <a:xfrm>
            <a:off x="6248400" y="2484438"/>
            <a:ext cx="3810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80" name="Text Box 76"/>
          <p:cNvSpPr txBox="1">
            <a:spLocks noChangeArrowheads="1"/>
          </p:cNvSpPr>
          <p:nvPr/>
        </p:nvSpPr>
        <p:spPr bwMode="auto">
          <a:xfrm>
            <a:off x="5975350" y="2300288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s</a:t>
            </a:r>
          </a:p>
        </p:txBody>
      </p:sp>
      <p:grpSp>
        <p:nvGrpSpPr>
          <p:cNvPr id="661581" name="Group 77"/>
          <p:cNvGrpSpPr>
            <a:grpSpLocks/>
          </p:cNvGrpSpPr>
          <p:nvPr/>
        </p:nvGrpSpPr>
        <p:grpSpPr bwMode="auto">
          <a:xfrm>
            <a:off x="6254750" y="1087438"/>
            <a:ext cx="298450" cy="588962"/>
            <a:chOff x="2692" y="685"/>
            <a:chExt cx="188" cy="371"/>
          </a:xfrm>
        </p:grpSpPr>
        <p:sp>
          <p:nvSpPr>
            <p:cNvPr id="661582" name="Line 78"/>
            <p:cNvSpPr>
              <a:spLocks noChangeShapeType="1"/>
            </p:cNvSpPr>
            <p:nvPr/>
          </p:nvSpPr>
          <p:spPr bwMode="auto">
            <a:xfrm>
              <a:off x="2880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1583" name="Text Box 79"/>
            <p:cNvSpPr txBox="1">
              <a:spLocks noChangeArrowheads="1"/>
            </p:cNvSpPr>
            <p:nvPr/>
          </p:nvSpPr>
          <p:spPr bwMode="auto">
            <a:xfrm>
              <a:off x="2692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q</a:t>
              </a:r>
            </a:p>
          </p:txBody>
        </p:sp>
      </p:grpSp>
      <p:grpSp>
        <p:nvGrpSpPr>
          <p:cNvPr id="661584" name="Group 80"/>
          <p:cNvGrpSpPr>
            <a:grpSpLocks/>
          </p:cNvGrpSpPr>
          <p:nvPr/>
        </p:nvGrpSpPr>
        <p:grpSpPr bwMode="auto">
          <a:xfrm>
            <a:off x="7245350" y="1087438"/>
            <a:ext cx="298450" cy="588962"/>
            <a:chOff x="3316" y="685"/>
            <a:chExt cx="188" cy="371"/>
          </a:xfrm>
        </p:grpSpPr>
        <p:sp>
          <p:nvSpPr>
            <p:cNvPr id="661585" name="Line 81"/>
            <p:cNvSpPr>
              <a:spLocks noChangeShapeType="1"/>
            </p:cNvSpPr>
            <p:nvPr/>
          </p:nvSpPr>
          <p:spPr bwMode="auto">
            <a:xfrm>
              <a:off x="3504" y="816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1586" name="Text Box 82"/>
            <p:cNvSpPr txBox="1">
              <a:spLocks noChangeArrowheads="1"/>
            </p:cNvSpPr>
            <p:nvPr/>
          </p:nvSpPr>
          <p:spPr bwMode="auto">
            <a:xfrm>
              <a:off x="3316" y="685"/>
              <a:ext cx="1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p</a:t>
              </a:r>
            </a:p>
          </p:txBody>
        </p:sp>
      </p:grpSp>
      <p:sp>
        <p:nvSpPr>
          <p:cNvPr id="661547" name="Freeform 43"/>
          <p:cNvSpPr>
            <a:spLocks/>
          </p:cNvSpPr>
          <p:nvPr/>
        </p:nvSpPr>
        <p:spPr bwMode="auto">
          <a:xfrm>
            <a:off x="6323013" y="1828800"/>
            <a:ext cx="639762" cy="609600"/>
          </a:xfrm>
          <a:custGeom>
            <a:avLst/>
            <a:gdLst/>
            <a:ahLst/>
            <a:cxnLst>
              <a:cxn ang="0">
                <a:pos x="289" y="0"/>
              </a:cxn>
              <a:cxn ang="0">
                <a:pos x="403" y="41"/>
              </a:cxn>
              <a:cxn ang="0">
                <a:pos x="289" y="144"/>
              </a:cxn>
              <a:cxn ang="0">
                <a:pos x="16" y="272"/>
              </a:cxn>
              <a:cxn ang="0">
                <a:pos x="193" y="384"/>
              </a:cxn>
            </a:cxnLst>
            <a:rect l="0" t="0" r="r" b="b"/>
            <a:pathLst>
              <a:path w="403" h="384">
                <a:moveTo>
                  <a:pt x="289" y="0"/>
                </a:moveTo>
                <a:cubicBezTo>
                  <a:pt x="308" y="7"/>
                  <a:pt x="403" y="17"/>
                  <a:pt x="403" y="41"/>
                </a:cubicBezTo>
                <a:cubicBezTo>
                  <a:pt x="403" y="65"/>
                  <a:pt x="353" y="106"/>
                  <a:pt x="289" y="144"/>
                </a:cubicBezTo>
                <a:cubicBezTo>
                  <a:pt x="225" y="182"/>
                  <a:pt x="32" y="232"/>
                  <a:pt x="16" y="272"/>
                </a:cubicBezTo>
                <a:cubicBezTo>
                  <a:pt x="0" y="312"/>
                  <a:pt x="156" y="361"/>
                  <a:pt x="193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1587" name="Freeform 83"/>
          <p:cNvSpPr>
            <a:spLocks/>
          </p:cNvSpPr>
          <p:nvPr/>
        </p:nvSpPr>
        <p:spPr bwMode="auto">
          <a:xfrm>
            <a:off x="7011988" y="1828800"/>
            <a:ext cx="476250" cy="666750"/>
          </a:xfrm>
          <a:custGeom>
            <a:avLst/>
            <a:gdLst/>
            <a:ahLst/>
            <a:cxnLst>
              <a:cxn ang="0">
                <a:pos x="133" y="420"/>
              </a:cxn>
              <a:cxn ang="0">
                <a:pos x="282" y="346"/>
              </a:cxn>
              <a:cxn ang="0">
                <a:pos x="240" y="255"/>
              </a:cxn>
              <a:cxn ang="0">
                <a:pos x="26" y="132"/>
              </a:cxn>
              <a:cxn ang="0">
                <a:pos x="84" y="0"/>
              </a:cxn>
            </a:cxnLst>
            <a:rect l="0" t="0" r="r" b="b"/>
            <a:pathLst>
              <a:path w="300" h="420">
                <a:moveTo>
                  <a:pt x="133" y="420"/>
                </a:moveTo>
                <a:cubicBezTo>
                  <a:pt x="158" y="408"/>
                  <a:pt x="264" y="374"/>
                  <a:pt x="282" y="346"/>
                </a:cubicBezTo>
                <a:cubicBezTo>
                  <a:pt x="300" y="318"/>
                  <a:pt x="283" y="291"/>
                  <a:pt x="240" y="255"/>
                </a:cubicBezTo>
                <a:cubicBezTo>
                  <a:pt x="197" y="219"/>
                  <a:pt x="52" y="174"/>
                  <a:pt x="26" y="132"/>
                </a:cubicBezTo>
                <a:cubicBezTo>
                  <a:pt x="0" y="90"/>
                  <a:pt x="72" y="27"/>
                  <a:pt x="84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2536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 </a:t>
            </a:r>
            <a:r>
              <a:rPr lang="en-US" altLang="zh-CN" sz="2000" b="1" i="1">
                <a:solidFill>
                  <a:schemeClr val="accent2"/>
                </a:solidFill>
              </a:rPr>
              <a:t>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2537" name="AutoShape 9"/>
          <p:cNvSpPr>
            <a:spLocks/>
          </p:cNvSpPr>
          <p:nvPr/>
        </p:nvSpPr>
        <p:spPr bwMode="auto">
          <a:xfrm>
            <a:off x="6096000" y="4648200"/>
            <a:ext cx="1905000" cy="533400"/>
          </a:xfrm>
          <a:prstGeom prst="borderCallout2">
            <a:avLst>
              <a:gd name="adj1" fmla="val 21431"/>
              <a:gd name="adj2" fmla="val -4000"/>
              <a:gd name="adj3" fmla="val 21431"/>
              <a:gd name="adj4" fmla="val -22417"/>
              <a:gd name="adj5" fmla="val -104764"/>
              <a:gd name="adj6" fmla="val -8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找到位置，插入</a:t>
            </a:r>
          </a:p>
        </p:txBody>
      </p: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2514600" y="838200"/>
            <a:ext cx="6400800" cy="2209800"/>
            <a:chOff x="1584" y="528"/>
            <a:chExt cx="4032" cy="1392"/>
          </a:xfrm>
        </p:grpSpPr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2540" name="Text Box 12"/>
            <p:cNvSpPr txBox="1">
              <a:spLocks noChangeArrowheads="1"/>
            </p:cNvSpPr>
            <p:nvPr/>
          </p:nvSpPr>
          <p:spPr bwMode="auto">
            <a:xfrm>
              <a:off x="1636" y="96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sp>
          <p:nvSpPr>
            <p:cNvPr id="662542" name="Rectangle 14"/>
            <p:cNvSpPr>
              <a:spLocks noChangeArrowheads="1"/>
            </p:cNvSpPr>
            <p:nvPr/>
          </p:nvSpPr>
          <p:spPr bwMode="auto">
            <a:xfrm>
              <a:off x="2912" y="105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3152" y="1052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2545" name="Group 17"/>
            <p:cNvGrpSpPr>
              <a:grpSpLocks/>
            </p:cNvGrpSpPr>
            <p:nvPr/>
          </p:nvGrpSpPr>
          <p:grpSpPr bwMode="auto">
            <a:xfrm>
              <a:off x="3536" y="1056"/>
              <a:ext cx="432" cy="144"/>
              <a:chOff x="4224" y="2492"/>
              <a:chExt cx="432" cy="144"/>
            </a:xfrm>
          </p:grpSpPr>
          <p:sp>
            <p:nvSpPr>
              <p:cNvPr id="66254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6254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2548" name="Line 20"/>
            <p:cNvSpPr>
              <a:spLocks noChangeShapeType="1"/>
            </p:cNvSpPr>
            <p:nvPr/>
          </p:nvSpPr>
          <p:spPr bwMode="auto">
            <a:xfrm>
              <a:off x="329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0" name="Rectangle 22"/>
            <p:cNvSpPr>
              <a:spLocks noChangeArrowheads="1"/>
            </p:cNvSpPr>
            <p:nvPr/>
          </p:nvSpPr>
          <p:spPr bwMode="auto">
            <a:xfrm>
              <a:off x="4732" y="1056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31     </a:t>
              </a:r>
            </a:p>
          </p:txBody>
        </p:sp>
        <p:sp>
          <p:nvSpPr>
            <p:cNvPr id="662551" name="Line 23"/>
            <p:cNvSpPr>
              <a:spLocks noChangeShapeType="1"/>
            </p:cNvSpPr>
            <p:nvPr/>
          </p:nvSpPr>
          <p:spPr bwMode="auto">
            <a:xfrm>
              <a:off x="4972" y="1056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2" name="Line 24"/>
            <p:cNvSpPr>
              <a:spLocks noChangeShapeType="1"/>
            </p:cNvSpPr>
            <p:nvPr/>
          </p:nvSpPr>
          <p:spPr bwMode="auto">
            <a:xfrm>
              <a:off x="5116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3" name="Text Box 25"/>
            <p:cNvSpPr txBox="1">
              <a:spLocks noChangeArrowheads="1"/>
            </p:cNvSpPr>
            <p:nvPr/>
          </p:nvSpPr>
          <p:spPr bwMode="auto">
            <a:xfrm>
              <a:off x="5356" y="1038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>
                  <a:solidFill>
                    <a:srgbClr val="FFFFFF"/>
                  </a:solidFill>
                </a:rPr>
                <a:t>…</a:t>
              </a:r>
            </a:p>
          </p:txBody>
        </p:sp>
        <p:sp>
          <p:nvSpPr>
            <p:cNvPr id="662555" name="Rectangle 27"/>
            <p:cNvSpPr>
              <a:spLocks noChangeArrowheads="1"/>
            </p:cNvSpPr>
            <p:nvPr/>
          </p:nvSpPr>
          <p:spPr bwMode="auto">
            <a:xfrm>
              <a:off x="2288" y="1038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5</a:t>
              </a:r>
            </a:p>
          </p:txBody>
        </p:sp>
        <p:sp>
          <p:nvSpPr>
            <p:cNvPr id="662556" name="Line 28"/>
            <p:cNvSpPr>
              <a:spLocks noChangeShapeType="1"/>
            </p:cNvSpPr>
            <p:nvPr/>
          </p:nvSpPr>
          <p:spPr bwMode="auto">
            <a:xfrm>
              <a:off x="2528" y="1038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7" name="Line 29"/>
            <p:cNvSpPr>
              <a:spLocks noChangeShapeType="1"/>
            </p:cNvSpPr>
            <p:nvPr/>
          </p:nvSpPr>
          <p:spPr bwMode="auto">
            <a:xfrm>
              <a:off x="2048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2672" y="111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60" name="Rectangle 32"/>
            <p:cNvSpPr>
              <a:spLocks noChangeArrowheads="1"/>
            </p:cNvSpPr>
            <p:nvPr/>
          </p:nvSpPr>
          <p:spPr bwMode="auto">
            <a:xfrm>
              <a:off x="4128" y="1056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20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4368" y="1056"/>
              <a:ext cx="0" cy="14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62" name="Line 34"/>
            <p:cNvSpPr>
              <a:spLocks noChangeShapeType="1"/>
            </p:cNvSpPr>
            <p:nvPr/>
          </p:nvSpPr>
          <p:spPr bwMode="auto">
            <a:xfrm>
              <a:off x="3888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2563" name="Line 35"/>
            <p:cNvSpPr>
              <a:spLocks noChangeShapeType="1"/>
            </p:cNvSpPr>
            <p:nvPr/>
          </p:nvSpPr>
          <p:spPr bwMode="auto">
            <a:xfrm>
              <a:off x="4512" y="112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3560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63561" name="AutoShape 9"/>
          <p:cNvSpPr>
            <a:spLocks/>
          </p:cNvSpPr>
          <p:nvPr/>
        </p:nvSpPr>
        <p:spPr bwMode="auto">
          <a:xfrm>
            <a:off x="6096000" y="4648200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0625"/>
              <a:gd name="adj5" fmla="val 157440"/>
              <a:gd name="adj6" fmla="val -113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插入表尾</a:t>
            </a:r>
          </a:p>
        </p:txBody>
      </p:sp>
      <p:grpSp>
        <p:nvGrpSpPr>
          <p:cNvPr id="663611" name="Group 59"/>
          <p:cNvGrpSpPr>
            <a:grpSpLocks/>
          </p:cNvGrpSpPr>
          <p:nvPr/>
        </p:nvGrpSpPr>
        <p:grpSpPr bwMode="auto">
          <a:xfrm>
            <a:off x="2514600" y="1981200"/>
            <a:ext cx="6324600" cy="2209800"/>
            <a:chOff x="1584" y="1248"/>
            <a:chExt cx="3984" cy="1392"/>
          </a:xfrm>
        </p:grpSpPr>
        <p:sp>
          <p:nvSpPr>
            <p:cNvPr id="663563" name="Rectangle 11"/>
            <p:cNvSpPr>
              <a:spLocks noChangeArrowheads="1"/>
            </p:cNvSpPr>
            <p:nvPr/>
          </p:nvSpPr>
          <p:spPr bwMode="auto">
            <a:xfrm>
              <a:off x="1584" y="124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3564" name="Text Box 12"/>
            <p:cNvSpPr txBox="1">
              <a:spLocks noChangeArrowheads="1"/>
            </p:cNvSpPr>
            <p:nvPr/>
          </p:nvSpPr>
          <p:spPr bwMode="auto">
            <a:xfrm>
              <a:off x="1636" y="168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3606" name="Group 54"/>
            <p:cNvGrpSpPr>
              <a:grpSpLocks/>
            </p:cNvGrpSpPr>
            <p:nvPr/>
          </p:nvGrpSpPr>
          <p:grpSpPr bwMode="auto">
            <a:xfrm>
              <a:off x="2912" y="1772"/>
              <a:ext cx="432" cy="144"/>
              <a:chOff x="2912" y="1772"/>
              <a:chExt cx="432" cy="144"/>
            </a:xfrm>
          </p:grpSpPr>
          <p:sp>
            <p:nvSpPr>
              <p:cNvPr id="663566" name="Rectangle 14"/>
              <p:cNvSpPr>
                <a:spLocks noChangeArrowheads="1"/>
              </p:cNvSpPr>
              <p:nvPr/>
            </p:nvSpPr>
            <p:spPr bwMode="auto">
              <a:xfrm>
                <a:off x="2912" y="177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3567" name="Line 15"/>
              <p:cNvSpPr>
                <a:spLocks noChangeShapeType="1"/>
              </p:cNvSpPr>
              <p:nvPr/>
            </p:nvSpPr>
            <p:spPr bwMode="auto">
              <a:xfrm>
                <a:off x="3152" y="17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5" name="Group 53"/>
            <p:cNvGrpSpPr>
              <a:grpSpLocks/>
            </p:cNvGrpSpPr>
            <p:nvPr/>
          </p:nvGrpSpPr>
          <p:grpSpPr bwMode="auto">
            <a:xfrm>
              <a:off x="3296" y="1776"/>
              <a:ext cx="672" cy="144"/>
              <a:chOff x="3296" y="1776"/>
              <a:chExt cx="672" cy="144"/>
            </a:xfrm>
          </p:grpSpPr>
          <p:grpSp>
            <p:nvGrpSpPr>
              <p:cNvPr id="663569" name="Group 17"/>
              <p:cNvGrpSpPr>
                <a:grpSpLocks/>
              </p:cNvGrpSpPr>
              <p:nvPr/>
            </p:nvGrpSpPr>
            <p:grpSpPr bwMode="auto">
              <a:xfrm>
                <a:off x="3536" y="1776"/>
                <a:ext cx="432" cy="144"/>
                <a:chOff x="4224" y="2492"/>
                <a:chExt cx="432" cy="144"/>
              </a:xfrm>
            </p:grpSpPr>
            <p:sp>
              <p:nvSpPr>
                <p:cNvPr id="663570" name="Rectangle 1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3571" name="Line 1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72" name="Line 20"/>
              <p:cNvSpPr>
                <a:spLocks noChangeShapeType="1"/>
              </p:cNvSpPr>
              <p:nvPr/>
            </p:nvSpPr>
            <p:spPr bwMode="auto">
              <a:xfrm>
                <a:off x="3296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4" name="Group 52"/>
            <p:cNvGrpSpPr>
              <a:grpSpLocks/>
            </p:cNvGrpSpPr>
            <p:nvPr/>
          </p:nvGrpSpPr>
          <p:grpSpPr bwMode="auto">
            <a:xfrm>
              <a:off x="3920" y="1776"/>
              <a:ext cx="672" cy="144"/>
              <a:chOff x="3920" y="1776"/>
              <a:chExt cx="672" cy="144"/>
            </a:xfrm>
          </p:grpSpPr>
          <p:grpSp>
            <p:nvGrpSpPr>
              <p:cNvPr id="663574" name="Group 22"/>
              <p:cNvGrpSpPr>
                <a:grpSpLocks/>
              </p:cNvGrpSpPr>
              <p:nvPr/>
            </p:nvGrpSpPr>
            <p:grpSpPr bwMode="auto">
              <a:xfrm>
                <a:off x="4160" y="1776"/>
                <a:ext cx="432" cy="144"/>
                <a:chOff x="4224" y="2492"/>
                <a:chExt cx="432" cy="144"/>
              </a:xfrm>
            </p:grpSpPr>
            <p:sp>
              <p:nvSpPr>
                <p:cNvPr id="663575" name="Rectangle 2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 </a:t>
                  </a:r>
                </a:p>
              </p:txBody>
            </p:sp>
            <p:sp>
              <p:nvSpPr>
                <p:cNvPr id="663576" name="Line 2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77" name="Line 25"/>
              <p:cNvSpPr>
                <a:spLocks noChangeShapeType="1"/>
              </p:cNvSpPr>
              <p:nvPr/>
            </p:nvSpPr>
            <p:spPr bwMode="auto">
              <a:xfrm>
                <a:off x="3920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3" name="Group 51"/>
            <p:cNvGrpSpPr>
              <a:grpSpLocks/>
            </p:cNvGrpSpPr>
            <p:nvPr/>
          </p:nvGrpSpPr>
          <p:grpSpPr bwMode="auto">
            <a:xfrm>
              <a:off x="2048" y="1758"/>
              <a:ext cx="864" cy="144"/>
              <a:chOff x="2048" y="1758"/>
              <a:chExt cx="864" cy="144"/>
            </a:xfrm>
          </p:grpSpPr>
          <p:grpSp>
            <p:nvGrpSpPr>
              <p:cNvPr id="663579" name="Group 27"/>
              <p:cNvGrpSpPr>
                <a:grpSpLocks/>
              </p:cNvGrpSpPr>
              <p:nvPr/>
            </p:nvGrpSpPr>
            <p:grpSpPr bwMode="auto">
              <a:xfrm>
                <a:off x="2288" y="1758"/>
                <a:ext cx="432" cy="144"/>
                <a:chOff x="4224" y="2492"/>
                <a:chExt cx="432" cy="144"/>
              </a:xfrm>
            </p:grpSpPr>
            <p:sp>
              <p:nvSpPr>
                <p:cNvPr id="6635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3581" name="Line 2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82" name="Line 30"/>
              <p:cNvSpPr>
                <a:spLocks noChangeShapeType="1"/>
              </p:cNvSpPr>
              <p:nvPr/>
            </p:nvSpPr>
            <p:spPr bwMode="auto">
              <a:xfrm>
                <a:off x="2048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83" name="Line 31"/>
              <p:cNvSpPr>
                <a:spLocks noChangeShapeType="1"/>
              </p:cNvSpPr>
              <p:nvPr/>
            </p:nvSpPr>
            <p:spPr bwMode="auto">
              <a:xfrm>
                <a:off x="2672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3602" name="Group 50"/>
            <p:cNvGrpSpPr>
              <a:grpSpLocks/>
            </p:cNvGrpSpPr>
            <p:nvPr/>
          </p:nvGrpSpPr>
          <p:grpSpPr bwMode="auto">
            <a:xfrm>
              <a:off x="4340" y="2169"/>
              <a:ext cx="844" cy="231"/>
              <a:chOff x="4340" y="2169"/>
              <a:chExt cx="844" cy="231"/>
            </a:xfrm>
          </p:grpSpPr>
          <p:grpSp>
            <p:nvGrpSpPr>
              <p:cNvPr id="663585" name="Group 33"/>
              <p:cNvGrpSpPr>
                <a:grpSpLocks/>
              </p:cNvGrpSpPr>
              <p:nvPr/>
            </p:nvGrpSpPr>
            <p:grpSpPr bwMode="auto">
              <a:xfrm>
                <a:off x="4752" y="2213"/>
                <a:ext cx="432" cy="144"/>
                <a:chOff x="4224" y="2492"/>
                <a:chExt cx="432" cy="144"/>
              </a:xfrm>
            </p:grpSpPr>
            <p:sp>
              <p:nvSpPr>
                <p:cNvPr id="663586" name="Rectangle 3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63587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3588" name="Line 36"/>
              <p:cNvSpPr>
                <a:spLocks noChangeShapeType="1"/>
              </p:cNvSpPr>
              <p:nvPr/>
            </p:nvSpPr>
            <p:spPr bwMode="auto">
              <a:xfrm>
                <a:off x="4512" y="2285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89" name="Text Box 37"/>
              <p:cNvSpPr txBox="1">
                <a:spLocks noChangeArrowheads="1"/>
              </p:cNvSpPr>
              <p:nvPr/>
            </p:nvSpPr>
            <p:spPr bwMode="auto">
              <a:xfrm>
                <a:off x="4340" y="2169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grpSp>
          <p:nvGrpSpPr>
            <p:cNvPr id="663610" name="Group 58"/>
            <p:cNvGrpSpPr>
              <a:grpSpLocks/>
            </p:cNvGrpSpPr>
            <p:nvPr/>
          </p:nvGrpSpPr>
          <p:grpSpPr bwMode="auto">
            <a:xfrm>
              <a:off x="4224" y="1405"/>
              <a:ext cx="188" cy="371"/>
              <a:chOff x="4224" y="1405"/>
              <a:chExt cx="188" cy="371"/>
            </a:xfrm>
          </p:grpSpPr>
          <p:sp>
            <p:nvSpPr>
              <p:cNvPr id="663591" name="Line 39"/>
              <p:cNvSpPr>
                <a:spLocks noChangeShapeType="1"/>
              </p:cNvSpPr>
              <p:nvPr/>
            </p:nvSpPr>
            <p:spPr bwMode="auto">
              <a:xfrm>
                <a:off x="4412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92" name="Text Box 40"/>
              <p:cNvSpPr txBox="1">
                <a:spLocks noChangeArrowheads="1"/>
              </p:cNvSpPr>
              <p:nvPr/>
            </p:nvSpPr>
            <p:spPr bwMode="auto">
              <a:xfrm>
                <a:off x="4224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q</a:t>
                </a:r>
              </a:p>
            </p:txBody>
          </p:sp>
        </p:grpSp>
        <p:grpSp>
          <p:nvGrpSpPr>
            <p:cNvPr id="663609" name="Group 57"/>
            <p:cNvGrpSpPr>
              <a:grpSpLocks/>
            </p:cNvGrpSpPr>
            <p:nvPr/>
          </p:nvGrpSpPr>
          <p:grpSpPr bwMode="auto">
            <a:xfrm>
              <a:off x="4848" y="1405"/>
              <a:ext cx="188" cy="371"/>
              <a:chOff x="4848" y="1405"/>
              <a:chExt cx="188" cy="371"/>
            </a:xfrm>
          </p:grpSpPr>
          <p:sp>
            <p:nvSpPr>
              <p:cNvPr id="663594" name="Line 42"/>
              <p:cNvSpPr>
                <a:spLocks noChangeShapeType="1"/>
              </p:cNvSpPr>
              <p:nvPr/>
            </p:nvSpPr>
            <p:spPr bwMode="auto">
              <a:xfrm>
                <a:off x="5036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95" name="Text Box 43"/>
              <p:cNvSpPr txBox="1">
                <a:spLocks noChangeArrowheads="1"/>
              </p:cNvSpPr>
              <p:nvPr/>
            </p:nvSpPr>
            <p:spPr bwMode="auto">
              <a:xfrm>
                <a:off x="4848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p</a:t>
                </a:r>
              </a:p>
            </p:txBody>
          </p:sp>
        </p:grp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61" grpId="0" animBg="1" autoUpdateAnimBg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64585" name="AutoShape 9"/>
          <p:cNvSpPr>
            <a:spLocks/>
          </p:cNvSpPr>
          <p:nvPr/>
        </p:nvSpPr>
        <p:spPr bwMode="auto">
          <a:xfrm>
            <a:off x="6096000" y="4648200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0625"/>
              <a:gd name="adj5" fmla="val 157440"/>
              <a:gd name="adj6" fmla="val -113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插入表尾</a:t>
            </a:r>
          </a:p>
        </p:txBody>
      </p:sp>
      <p:grpSp>
        <p:nvGrpSpPr>
          <p:cNvPr id="664625" name="Group 49"/>
          <p:cNvGrpSpPr>
            <a:grpSpLocks/>
          </p:cNvGrpSpPr>
          <p:nvPr/>
        </p:nvGrpSpPr>
        <p:grpSpPr bwMode="auto">
          <a:xfrm>
            <a:off x="2514600" y="1981200"/>
            <a:ext cx="6324600" cy="2209800"/>
            <a:chOff x="1584" y="1248"/>
            <a:chExt cx="3984" cy="1392"/>
          </a:xfrm>
        </p:grpSpPr>
        <p:sp>
          <p:nvSpPr>
            <p:cNvPr id="664626" name="Rectangle 50"/>
            <p:cNvSpPr>
              <a:spLocks noChangeArrowheads="1"/>
            </p:cNvSpPr>
            <p:nvPr/>
          </p:nvSpPr>
          <p:spPr bwMode="auto">
            <a:xfrm>
              <a:off x="1584" y="124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4627" name="Text Box 51"/>
            <p:cNvSpPr txBox="1">
              <a:spLocks noChangeArrowheads="1"/>
            </p:cNvSpPr>
            <p:nvPr/>
          </p:nvSpPr>
          <p:spPr bwMode="auto">
            <a:xfrm>
              <a:off x="1636" y="168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4628" name="Group 52"/>
            <p:cNvGrpSpPr>
              <a:grpSpLocks/>
            </p:cNvGrpSpPr>
            <p:nvPr/>
          </p:nvGrpSpPr>
          <p:grpSpPr bwMode="auto">
            <a:xfrm>
              <a:off x="2912" y="1772"/>
              <a:ext cx="432" cy="144"/>
              <a:chOff x="2912" y="1772"/>
              <a:chExt cx="432" cy="144"/>
            </a:xfrm>
          </p:grpSpPr>
          <p:sp>
            <p:nvSpPr>
              <p:cNvPr id="664629" name="Rectangle 53"/>
              <p:cNvSpPr>
                <a:spLocks noChangeArrowheads="1"/>
              </p:cNvSpPr>
              <p:nvPr/>
            </p:nvSpPr>
            <p:spPr bwMode="auto">
              <a:xfrm>
                <a:off x="2912" y="177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4630" name="Line 54"/>
              <p:cNvSpPr>
                <a:spLocks noChangeShapeType="1"/>
              </p:cNvSpPr>
              <p:nvPr/>
            </p:nvSpPr>
            <p:spPr bwMode="auto">
              <a:xfrm>
                <a:off x="3152" y="17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31" name="Group 55"/>
            <p:cNvGrpSpPr>
              <a:grpSpLocks/>
            </p:cNvGrpSpPr>
            <p:nvPr/>
          </p:nvGrpSpPr>
          <p:grpSpPr bwMode="auto">
            <a:xfrm>
              <a:off x="3296" y="1776"/>
              <a:ext cx="672" cy="144"/>
              <a:chOff x="3296" y="1776"/>
              <a:chExt cx="672" cy="144"/>
            </a:xfrm>
          </p:grpSpPr>
          <p:grpSp>
            <p:nvGrpSpPr>
              <p:cNvPr id="664632" name="Group 56"/>
              <p:cNvGrpSpPr>
                <a:grpSpLocks/>
              </p:cNvGrpSpPr>
              <p:nvPr/>
            </p:nvGrpSpPr>
            <p:grpSpPr bwMode="auto">
              <a:xfrm>
                <a:off x="3536" y="1776"/>
                <a:ext cx="432" cy="144"/>
                <a:chOff x="4224" y="2492"/>
                <a:chExt cx="432" cy="144"/>
              </a:xfrm>
            </p:grpSpPr>
            <p:sp>
              <p:nvSpPr>
                <p:cNvPr id="664633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4634" name="Line 5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35" name="Line 59"/>
              <p:cNvSpPr>
                <a:spLocks noChangeShapeType="1"/>
              </p:cNvSpPr>
              <p:nvPr/>
            </p:nvSpPr>
            <p:spPr bwMode="auto">
              <a:xfrm>
                <a:off x="3296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36" name="Group 60"/>
            <p:cNvGrpSpPr>
              <a:grpSpLocks/>
            </p:cNvGrpSpPr>
            <p:nvPr/>
          </p:nvGrpSpPr>
          <p:grpSpPr bwMode="auto">
            <a:xfrm>
              <a:off x="3920" y="1776"/>
              <a:ext cx="672" cy="144"/>
              <a:chOff x="3920" y="1776"/>
              <a:chExt cx="672" cy="144"/>
            </a:xfrm>
          </p:grpSpPr>
          <p:grpSp>
            <p:nvGrpSpPr>
              <p:cNvPr id="664637" name="Group 61"/>
              <p:cNvGrpSpPr>
                <a:grpSpLocks/>
              </p:cNvGrpSpPr>
              <p:nvPr/>
            </p:nvGrpSpPr>
            <p:grpSpPr bwMode="auto">
              <a:xfrm>
                <a:off x="4160" y="1776"/>
                <a:ext cx="432" cy="144"/>
                <a:chOff x="4224" y="2492"/>
                <a:chExt cx="432" cy="144"/>
              </a:xfrm>
            </p:grpSpPr>
            <p:sp>
              <p:nvSpPr>
                <p:cNvPr id="664638" name="Rectangle 6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</a:t>
                  </a:r>
                </a:p>
              </p:txBody>
            </p:sp>
            <p:sp>
              <p:nvSpPr>
                <p:cNvPr id="664639" name="Line 6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40" name="Line 64"/>
              <p:cNvSpPr>
                <a:spLocks noChangeShapeType="1"/>
              </p:cNvSpPr>
              <p:nvPr/>
            </p:nvSpPr>
            <p:spPr bwMode="auto">
              <a:xfrm>
                <a:off x="3920" y="184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41" name="Group 65"/>
            <p:cNvGrpSpPr>
              <a:grpSpLocks/>
            </p:cNvGrpSpPr>
            <p:nvPr/>
          </p:nvGrpSpPr>
          <p:grpSpPr bwMode="auto">
            <a:xfrm>
              <a:off x="2048" y="1758"/>
              <a:ext cx="864" cy="144"/>
              <a:chOff x="2048" y="1758"/>
              <a:chExt cx="864" cy="144"/>
            </a:xfrm>
          </p:grpSpPr>
          <p:grpSp>
            <p:nvGrpSpPr>
              <p:cNvPr id="664642" name="Group 66"/>
              <p:cNvGrpSpPr>
                <a:grpSpLocks/>
              </p:cNvGrpSpPr>
              <p:nvPr/>
            </p:nvGrpSpPr>
            <p:grpSpPr bwMode="auto">
              <a:xfrm>
                <a:off x="2288" y="1758"/>
                <a:ext cx="432" cy="144"/>
                <a:chOff x="4224" y="2492"/>
                <a:chExt cx="432" cy="144"/>
              </a:xfrm>
            </p:grpSpPr>
            <p:sp>
              <p:nvSpPr>
                <p:cNvPr id="664643" name="Rectangle 6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4644" name="Line 6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45" name="Line 69"/>
              <p:cNvSpPr>
                <a:spLocks noChangeShapeType="1"/>
              </p:cNvSpPr>
              <p:nvPr/>
            </p:nvSpPr>
            <p:spPr bwMode="auto">
              <a:xfrm>
                <a:off x="2048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46" name="Line 70"/>
              <p:cNvSpPr>
                <a:spLocks noChangeShapeType="1"/>
              </p:cNvSpPr>
              <p:nvPr/>
            </p:nvSpPr>
            <p:spPr bwMode="auto">
              <a:xfrm>
                <a:off x="2672" y="183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4647" name="Group 71"/>
            <p:cNvGrpSpPr>
              <a:grpSpLocks/>
            </p:cNvGrpSpPr>
            <p:nvPr/>
          </p:nvGrpSpPr>
          <p:grpSpPr bwMode="auto">
            <a:xfrm>
              <a:off x="4340" y="2169"/>
              <a:ext cx="844" cy="231"/>
              <a:chOff x="4340" y="2169"/>
              <a:chExt cx="844" cy="231"/>
            </a:xfrm>
          </p:grpSpPr>
          <p:grpSp>
            <p:nvGrpSpPr>
              <p:cNvPr id="664648" name="Group 72"/>
              <p:cNvGrpSpPr>
                <a:grpSpLocks/>
              </p:cNvGrpSpPr>
              <p:nvPr/>
            </p:nvGrpSpPr>
            <p:grpSpPr bwMode="auto">
              <a:xfrm>
                <a:off x="4752" y="2213"/>
                <a:ext cx="432" cy="144"/>
                <a:chOff x="4224" y="2492"/>
                <a:chExt cx="432" cy="144"/>
              </a:xfrm>
            </p:grpSpPr>
            <p:sp>
              <p:nvSpPr>
                <p:cNvPr id="664649" name="Rectangle 7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64650" name="Line 7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4651" name="Line 75"/>
              <p:cNvSpPr>
                <a:spLocks noChangeShapeType="1"/>
              </p:cNvSpPr>
              <p:nvPr/>
            </p:nvSpPr>
            <p:spPr bwMode="auto">
              <a:xfrm>
                <a:off x="4512" y="2285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52" name="Text Box 76"/>
              <p:cNvSpPr txBox="1">
                <a:spLocks noChangeArrowheads="1"/>
              </p:cNvSpPr>
              <p:nvPr/>
            </p:nvSpPr>
            <p:spPr bwMode="auto">
              <a:xfrm>
                <a:off x="4340" y="2169"/>
                <a:ext cx="1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</a:rPr>
                  <a:t>s</a:t>
                </a:r>
              </a:p>
            </p:txBody>
          </p:sp>
        </p:grpSp>
        <p:grpSp>
          <p:nvGrpSpPr>
            <p:cNvPr id="664653" name="Group 77"/>
            <p:cNvGrpSpPr>
              <a:grpSpLocks/>
            </p:cNvGrpSpPr>
            <p:nvPr/>
          </p:nvGrpSpPr>
          <p:grpSpPr bwMode="auto">
            <a:xfrm>
              <a:off x="4224" y="1405"/>
              <a:ext cx="188" cy="371"/>
              <a:chOff x="4224" y="1405"/>
              <a:chExt cx="188" cy="371"/>
            </a:xfrm>
          </p:grpSpPr>
          <p:sp>
            <p:nvSpPr>
              <p:cNvPr id="664654" name="Line 78"/>
              <p:cNvSpPr>
                <a:spLocks noChangeShapeType="1"/>
              </p:cNvSpPr>
              <p:nvPr/>
            </p:nvSpPr>
            <p:spPr bwMode="auto">
              <a:xfrm>
                <a:off x="4412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55" name="Text Box 79"/>
              <p:cNvSpPr txBox="1">
                <a:spLocks noChangeArrowheads="1"/>
              </p:cNvSpPr>
              <p:nvPr/>
            </p:nvSpPr>
            <p:spPr bwMode="auto">
              <a:xfrm>
                <a:off x="4224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q</a:t>
                </a:r>
              </a:p>
            </p:txBody>
          </p:sp>
        </p:grpSp>
        <p:grpSp>
          <p:nvGrpSpPr>
            <p:cNvPr id="664656" name="Group 80"/>
            <p:cNvGrpSpPr>
              <a:grpSpLocks/>
            </p:cNvGrpSpPr>
            <p:nvPr/>
          </p:nvGrpSpPr>
          <p:grpSpPr bwMode="auto">
            <a:xfrm>
              <a:off x="4848" y="1405"/>
              <a:ext cx="188" cy="371"/>
              <a:chOff x="4848" y="1405"/>
              <a:chExt cx="188" cy="371"/>
            </a:xfrm>
          </p:grpSpPr>
          <p:sp>
            <p:nvSpPr>
              <p:cNvPr id="664657" name="Line 81"/>
              <p:cNvSpPr>
                <a:spLocks noChangeShapeType="1"/>
              </p:cNvSpPr>
              <p:nvPr/>
            </p:nvSpPr>
            <p:spPr bwMode="auto">
              <a:xfrm>
                <a:off x="5036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658" name="Text Box 82"/>
              <p:cNvSpPr txBox="1">
                <a:spLocks noChangeArrowheads="1"/>
              </p:cNvSpPr>
              <p:nvPr/>
            </p:nvSpPr>
            <p:spPr bwMode="auto">
              <a:xfrm>
                <a:off x="4848" y="1405"/>
                <a:ext cx="1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1800">
                    <a:solidFill>
                      <a:srgbClr val="FFFFFF"/>
                    </a:solidFill>
                  </a:rPr>
                  <a:t>p</a:t>
                </a:r>
              </a:p>
            </p:txBody>
          </p:sp>
        </p:grpSp>
      </p:grpSp>
      <p:sp>
        <p:nvSpPr>
          <p:cNvPr id="664620" name="Freeform 44"/>
          <p:cNvSpPr>
            <a:spLocks/>
          </p:cNvSpPr>
          <p:nvPr/>
        </p:nvSpPr>
        <p:spPr bwMode="auto">
          <a:xfrm>
            <a:off x="7159625" y="2971800"/>
            <a:ext cx="395288" cy="6096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21" y="29"/>
              </a:cxn>
              <a:cxn ang="0">
                <a:pos x="172" y="111"/>
              </a:cxn>
              <a:cxn ang="0">
                <a:pos x="16" y="202"/>
              </a:cxn>
              <a:cxn ang="0">
                <a:pos x="73" y="333"/>
              </a:cxn>
              <a:cxn ang="0">
                <a:pos x="242" y="384"/>
              </a:cxn>
            </a:cxnLst>
            <a:rect l="0" t="0" r="r" b="b"/>
            <a:pathLst>
              <a:path w="249" h="384">
                <a:moveTo>
                  <a:pt x="2" y="0"/>
                </a:moveTo>
                <a:cubicBezTo>
                  <a:pt x="38" y="5"/>
                  <a:pt x="193" y="10"/>
                  <a:pt x="221" y="29"/>
                </a:cubicBezTo>
                <a:cubicBezTo>
                  <a:pt x="249" y="48"/>
                  <a:pt x="206" y="82"/>
                  <a:pt x="172" y="111"/>
                </a:cubicBezTo>
                <a:cubicBezTo>
                  <a:pt x="138" y="140"/>
                  <a:pt x="32" y="165"/>
                  <a:pt x="16" y="202"/>
                </a:cubicBezTo>
                <a:cubicBezTo>
                  <a:pt x="0" y="239"/>
                  <a:pt x="36" y="303"/>
                  <a:pt x="73" y="333"/>
                </a:cubicBezTo>
                <a:cubicBezTo>
                  <a:pt x="110" y="363"/>
                  <a:pt x="207" y="374"/>
                  <a:pt x="242" y="384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6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auto">
          <a:xfrm>
            <a:off x="533400" y="695325"/>
            <a:ext cx="6400800" cy="5416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9FF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插入法生成有序链表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list * insert ( int num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{ list * s, *p, *q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s = new list ;  s-&gt;data = num ;  s-&gt;next = NULL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 == NULL )    { head = s ;   return(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if ( head-&gt;data &gt; s-&gt;data 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{ s-&gt;next = head ;   head = s ;  return ( head ) ;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for ( q = head, p = head-&gt;next ;  p ; q = p, p = p-&gt;next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if ( p-&gt;data &gt; s-&gt;data 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{ s-&gt;next = p ;      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 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    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/>
              <a:t>  </a:t>
            </a:r>
            <a:r>
              <a:rPr lang="en-US" altLang="zh-CN" sz="2000" b="1" i="1">
                <a:solidFill>
                  <a:srgbClr val="0000FF"/>
                </a:solidFill>
              </a:rPr>
              <a:t>q-&gt;next = s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return ( head ) 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665609" name="AutoShape 9"/>
          <p:cNvSpPr>
            <a:spLocks/>
          </p:cNvSpPr>
          <p:nvPr/>
        </p:nvSpPr>
        <p:spPr bwMode="auto">
          <a:xfrm>
            <a:off x="6096000" y="4648200"/>
            <a:ext cx="1524000" cy="533400"/>
          </a:xfrm>
          <a:prstGeom prst="borderCallout2">
            <a:avLst>
              <a:gd name="adj1" fmla="val 21431"/>
              <a:gd name="adj2" fmla="val -5000"/>
              <a:gd name="adj3" fmla="val 21431"/>
              <a:gd name="adj4" fmla="val -30625"/>
              <a:gd name="adj5" fmla="val 157440"/>
              <a:gd name="adj6" fmla="val -11323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插入表尾</a:t>
            </a:r>
          </a:p>
        </p:txBody>
      </p:sp>
      <p:grpSp>
        <p:nvGrpSpPr>
          <p:cNvPr id="665640" name="Group 40"/>
          <p:cNvGrpSpPr>
            <a:grpSpLocks/>
          </p:cNvGrpSpPr>
          <p:nvPr/>
        </p:nvGrpSpPr>
        <p:grpSpPr bwMode="auto">
          <a:xfrm>
            <a:off x="2514600" y="1981200"/>
            <a:ext cx="6324600" cy="2209800"/>
            <a:chOff x="1584" y="1248"/>
            <a:chExt cx="3984" cy="1392"/>
          </a:xfrm>
        </p:grpSpPr>
        <p:sp>
          <p:nvSpPr>
            <p:cNvPr id="665611" name="Rectangle 11"/>
            <p:cNvSpPr>
              <a:spLocks noChangeArrowheads="1"/>
            </p:cNvSpPr>
            <p:nvPr/>
          </p:nvSpPr>
          <p:spPr bwMode="auto">
            <a:xfrm>
              <a:off x="1584" y="1248"/>
              <a:ext cx="3984" cy="1392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5612" name="Text Box 12"/>
            <p:cNvSpPr txBox="1">
              <a:spLocks noChangeArrowheads="1"/>
            </p:cNvSpPr>
            <p:nvPr/>
          </p:nvSpPr>
          <p:spPr bwMode="auto">
            <a:xfrm>
              <a:off x="1636" y="1680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sp>
          <p:nvSpPr>
            <p:cNvPr id="665614" name="Rectangle 14"/>
            <p:cNvSpPr>
              <a:spLocks noChangeArrowheads="1"/>
            </p:cNvSpPr>
            <p:nvPr/>
          </p:nvSpPr>
          <p:spPr bwMode="auto">
            <a:xfrm>
              <a:off x="2912" y="1772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 9     </a:t>
              </a:r>
            </a:p>
          </p:txBody>
        </p:sp>
        <p:sp>
          <p:nvSpPr>
            <p:cNvPr id="665615" name="Line 15"/>
            <p:cNvSpPr>
              <a:spLocks noChangeShapeType="1"/>
            </p:cNvSpPr>
            <p:nvPr/>
          </p:nvSpPr>
          <p:spPr bwMode="auto">
            <a:xfrm>
              <a:off x="3152" y="1772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17" name="Group 17"/>
            <p:cNvGrpSpPr>
              <a:grpSpLocks/>
            </p:cNvGrpSpPr>
            <p:nvPr/>
          </p:nvGrpSpPr>
          <p:grpSpPr bwMode="auto">
            <a:xfrm>
              <a:off x="3536" y="1776"/>
              <a:ext cx="432" cy="144"/>
              <a:chOff x="4224" y="2492"/>
              <a:chExt cx="432" cy="144"/>
            </a:xfrm>
          </p:grpSpPr>
          <p:sp>
            <p:nvSpPr>
              <p:cNvPr id="66561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15     </a:t>
                </a:r>
              </a:p>
            </p:txBody>
          </p:sp>
          <p:sp>
            <p:nvSpPr>
              <p:cNvPr id="66561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0" name="Line 20"/>
            <p:cNvSpPr>
              <a:spLocks noChangeShapeType="1"/>
            </p:cNvSpPr>
            <p:nvPr/>
          </p:nvSpPr>
          <p:spPr bwMode="auto">
            <a:xfrm>
              <a:off x="3296" y="184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22" name="Group 22"/>
            <p:cNvGrpSpPr>
              <a:grpSpLocks/>
            </p:cNvGrpSpPr>
            <p:nvPr/>
          </p:nvGrpSpPr>
          <p:grpSpPr bwMode="auto">
            <a:xfrm>
              <a:off x="4160" y="1776"/>
              <a:ext cx="432" cy="144"/>
              <a:chOff x="4224" y="2492"/>
              <a:chExt cx="432" cy="144"/>
            </a:xfrm>
          </p:grpSpPr>
          <p:sp>
            <p:nvSpPr>
              <p:cNvPr id="665623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 </a:t>
                </a:r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5" name="Line 25"/>
            <p:cNvSpPr>
              <a:spLocks noChangeShapeType="1"/>
            </p:cNvSpPr>
            <p:nvPr/>
          </p:nvSpPr>
          <p:spPr bwMode="auto">
            <a:xfrm>
              <a:off x="3920" y="184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27" name="Group 27"/>
            <p:cNvGrpSpPr>
              <a:grpSpLocks/>
            </p:cNvGrpSpPr>
            <p:nvPr/>
          </p:nvGrpSpPr>
          <p:grpSpPr bwMode="auto">
            <a:xfrm>
              <a:off x="2288" y="1758"/>
              <a:ext cx="432" cy="144"/>
              <a:chOff x="4224" y="2492"/>
              <a:chExt cx="432" cy="144"/>
            </a:xfrm>
          </p:grpSpPr>
          <p:sp>
            <p:nvSpPr>
              <p:cNvPr id="665628" name="Rectangle 2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5</a:t>
                </a:r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30" name="Line 30"/>
            <p:cNvSpPr>
              <a:spLocks noChangeShapeType="1"/>
            </p:cNvSpPr>
            <p:nvPr/>
          </p:nvSpPr>
          <p:spPr bwMode="auto">
            <a:xfrm>
              <a:off x="2048" y="183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31" name="Line 31"/>
            <p:cNvSpPr>
              <a:spLocks noChangeShapeType="1"/>
            </p:cNvSpPr>
            <p:nvPr/>
          </p:nvSpPr>
          <p:spPr bwMode="auto">
            <a:xfrm>
              <a:off x="2672" y="1830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33" name="Rectangle 33"/>
            <p:cNvSpPr>
              <a:spLocks noChangeArrowheads="1"/>
            </p:cNvSpPr>
            <p:nvPr/>
          </p:nvSpPr>
          <p:spPr bwMode="auto">
            <a:xfrm>
              <a:off x="4752" y="1776"/>
              <a:ext cx="432" cy="144"/>
            </a:xfrm>
            <a:prstGeom prst="rect">
              <a:avLst/>
            </a:prstGeom>
            <a:solidFill>
              <a:srgbClr val="006600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 b="1">
                  <a:solidFill>
                    <a:srgbClr val="FFFFFF"/>
                  </a:solidFill>
                </a:rPr>
                <a:t>99   ^</a:t>
              </a:r>
            </a:p>
          </p:txBody>
        </p:sp>
        <p:sp>
          <p:nvSpPr>
            <p:cNvPr id="665634" name="Line 34"/>
            <p:cNvSpPr>
              <a:spLocks noChangeShapeType="1"/>
            </p:cNvSpPr>
            <p:nvPr/>
          </p:nvSpPr>
          <p:spPr bwMode="auto">
            <a:xfrm>
              <a:off x="4992" y="1776"/>
              <a:ext cx="0" cy="144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35" name="Line 35"/>
            <p:cNvSpPr>
              <a:spLocks noChangeShapeType="1"/>
            </p:cNvSpPr>
            <p:nvPr/>
          </p:nvSpPr>
          <p:spPr bwMode="auto">
            <a:xfrm>
              <a:off x="4512" y="1848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67654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7656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</a:t>
            </a:r>
            <a:r>
              <a:rPr lang="en-US" altLang="zh-CN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按二进制位串形式输出正整数的值。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107950" y="836613"/>
            <a:ext cx="8135938" cy="51704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void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bitDisplay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(unsigned value)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{ unsigned c;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unsigned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bitMask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=1&lt;&lt;31;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掩码，最高位置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endParaRPr lang="en-US" altLang="zh-CN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&lt;&lt;value&lt;&lt;'=';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for(c=1;c&lt;=32;c++)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{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&lt;&lt;(value&amp;bitMask?'1':'0');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输出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的最高位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value&lt;&lt;=1;			</a:t>
            </a:r>
            <a:r>
              <a:rPr lang="en-US" altLang="zh-CN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//value</a:t>
            </a:r>
            <a:r>
              <a:rPr lang="zh-CN" altLang="en-US" sz="2000" b="1" i="1" dirty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左移</a:t>
            </a:r>
            <a:r>
              <a:rPr lang="en-US" altLang="zh-CN" sz="2000" b="1" i="1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1</a:t>
            </a:r>
            <a:r>
              <a:rPr lang="zh-CN" altLang="en-US" sz="2000" b="1" i="1" smtClean="0">
                <a:solidFill>
                  <a:srgbClr val="008000"/>
                </a:solidFill>
                <a:latin typeface="+mn-lt"/>
                <a:ea typeface="宋体" pitchFamily="2" charset="-122"/>
                <a:cs typeface="Courier New" pitchFamily="49" charset="0"/>
              </a:rPr>
              <a:t>位</a:t>
            </a:r>
            <a:r>
              <a:rPr lang="zh-CN" altLang="en-US" sz="2000" b="1" i="1" smtClean="0">
                <a:solidFill>
                  <a:srgbClr val="008000"/>
                </a:solidFill>
                <a:latin typeface="+mn-lt"/>
                <a:cs typeface="Courier New" pitchFamily="49" charset="0"/>
              </a:rPr>
              <a:t>，</a:t>
            </a:r>
            <a:r>
              <a:rPr lang="en-US" altLang="zh-CN" sz="2000" b="1" i="1" smtClean="0">
                <a:solidFill>
                  <a:srgbClr val="008000"/>
                </a:solidFill>
                <a:latin typeface="+mn-lt"/>
                <a:cs typeface="Courier New" pitchFamily="49" charset="0"/>
              </a:rPr>
              <a:t>bitMask&gt;&gt;=1;</a:t>
            </a:r>
            <a:endParaRPr lang="zh-CN" altLang="en-US" sz="2000" b="1" i="1" dirty="0">
              <a:solidFill>
                <a:srgbClr val="008000"/>
              </a:solidFill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latin typeface="+mn-lt"/>
                <a:ea typeface="宋体" pitchFamily="2" charset="-122"/>
                <a:cs typeface="Courier New" pitchFamily="49" charset="0"/>
              </a:rPr>
              <a:t>     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if(c%8==0) 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&lt;&lt;' ';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}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  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cout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&lt;&lt;</a:t>
            </a:r>
            <a:r>
              <a:rPr lang="en-US" altLang="zh-CN" sz="2000" b="1" dirty="0" err="1">
                <a:latin typeface="+mn-lt"/>
                <a:ea typeface="宋体" pitchFamily="2" charset="-122"/>
                <a:cs typeface="Courier New" pitchFamily="49" charset="0"/>
              </a:rPr>
              <a:t>endl</a:t>
            </a: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;</a:t>
            </a:r>
            <a:endParaRPr lang="en-US" altLang="zh-CN" sz="2000" b="1" dirty="0">
              <a:latin typeface="+mn-lt"/>
              <a:ea typeface="宋体" pitchFamily="2" charset="-122"/>
            </a:endParaRPr>
          </a:p>
          <a:p>
            <a:pPr indent="53340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宋体" pitchFamily="2" charset="-122"/>
                <a:cs typeface="Courier New" pitchFamily="49" charset="0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4391025"/>
            <a:ext cx="5734050" cy="199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68678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</a:t>
            </a:r>
            <a:r>
              <a:rPr lang="en-US" altLang="zh-CN" sz="2000" b="1">
                <a:solidFill>
                  <a:srgbClr val="0000FF"/>
                </a:solidFill>
              </a:rPr>
              <a:t>const</a:t>
            </a:r>
            <a:r>
              <a:rPr lang="en-US" altLang="zh-CN" sz="2000"/>
              <a:t> list * </a:t>
            </a:r>
            <a:r>
              <a:rPr lang="en-US" altLang="zh-CN" sz="2000" b="1" i="1">
                <a:solidFill>
                  <a:schemeClr val="accent2"/>
                </a:solidFill>
              </a:rPr>
              <a:t>head</a:t>
            </a:r>
            <a:r>
              <a:rPr lang="en-US" altLang="zh-CN" sz="2000"/>
              <a:t>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8681" name="Oval 9"/>
          <p:cNvSpPr>
            <a:spLocks noChangeArrowheads="1"/>
          </p:cNvSpPr>
          <p:nvPr/>
        </p:nvSpPr>
        <p:spPr bwMode="auto">
          <a:xfrm>
            <a:off x="4648200" y="1143000"/>
            <a:ext cx="1905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8682" name="AutoShape 10"/>
          <p:cNvSpPr>
            <a:spLocks/>
          </p:cNvSpPr>
          <p:nvPr/>
        </p:nvSpPr>
        <p:spPr bwMode="auto">
          <a:xfrm>
            <a:off x="1752600" y="381000"/>
            <a:ext cx="1371600" cy="609600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51157"/>
              <a:gd name="adj5" fmla="val 123176"/>
              <a:gd name="adj6" fmla="val 29745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形参指针</a:t>
            </a:r>
          </a:p>
        </p:txBody>
      </p:sp>
      <p:grpSp>
        <p:nvGrpSpPr>
          <p:cNvPr id="668721" name="Group 49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68684" name="Rectangle 12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8685" name="Text Box 13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8686" name="Group 14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68687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8688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689" name="Group 17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68690" name="Group 1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8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8692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8693" name="Line 2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694" name="Group 22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68695" name="Group 2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86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68697" name="Line 2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8698" name="Line 2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699" name="Group 27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68700" name="Group 28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68701" name="Rectangle 2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8702" name="Line 3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8703" name="Line 31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8704" name="Line 32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8705" name="Group 33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68706" name="Rectangle 3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68707" name="Line 3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8708" name="Line 36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8709" name="Group 37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68710" name="Rectangle 3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68711" name="Line 3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8712" name="Line 40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8720" name="Group 48"/>
          <p:cNvGrpSpPr>
            <a:grpSpLocks/>
          </p:cNvGrpSpPr>
          <p:nvPr/>
        </p:nvGrpSpPr>
        <p:grpSpPr bwMode="auto">
          <a:xfrm>
            <a:off x="1066800" y="3830638"/>
            <a:ext cx="679450" cy="588962"/>
            <a:chOff x="672" y="2413"/>
            <a:chExt cx="428" cy="371"/>
          </a:xfrm>
        </p:grpSpPr>
        <p:sp>
          <p:nvSpPr>
            <p:cNvPr id="668714" name="Line 42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5" name="Text Box 43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8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1" grpId="0" animBg="1"/>
      <p:bldP spid="668682" grpId="0" animBg="1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69738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/>
              <a:t>5	9	15	20	31	99</a:t>
            </a:r>
          </a:p>
        </p:txBody>
      </p:sp>
      <p:grpSp>
        <p:nvGrpSpPr>
          <p:cNvPr id="669743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69744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69745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69746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69747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69748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49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69750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9751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69752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9753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54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69755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69756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69757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9758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59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69760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6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69762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69763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9764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69765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6976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6976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9768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9769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69770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69771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9772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9773" name="Group 77"/>
          <p:cNvGrpSpPr>
            <a:grpSpLocks/>
          </p:cNvGrpSpPr>
          <p:nvPr/>
        </p:nvGrpSpPr>
        <p:grpSpPr bwMode="auto">
          <a:xfrm>
            <a:off x="1066800" y="3830638"/>
            <a:ext cx="679450" cy="588962"/>
            <a:chOff x="672" y="2413"/>
            <a:chExt cx="428" cy="371"/>
          </a:xfrm>
        </p:grpSpPr>
        <p:sp>
          <p:nvSpPr>
            <p:cNvPr id="669774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9775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38" grpId="0" animBg="1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</a:t>
            </a:r>
            <a:r>
              <a:rPr lang="en-US" altLang="zh-CN" sz="2000" b="1"/>
              <a:t>9	15	31	99</a:t>
            </a:r>
          </a:p>
        </p:txBody>
      </p:sp>
      <p:grpSp>
        <p:nvGrpSpPr>
          <p:cNvPr id="670767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0768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0769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0770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0771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0772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73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0774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0775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0776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0777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78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077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07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078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078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83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0784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078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078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0787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788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0789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079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079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0792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0793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0794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0795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0796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0797" name="Group 77"/>
          <p:cNvGrpSpPr>
            <a:grpSpLocks/>
          </p:cNvGrpSpPr>
          <p:nvPr/>
        </p:nvGrpSpPr>
        <p:grpSpPr bwMode="auto">
          <a:xfrm>
            <a:off x="1066800" y="3830638"/>
            <a:ext cx="679450" cy="588962"/>
            <a:chOff x="672" y="2413"/>
            <a:chExt cx="428" cy="371"/>
          </a:xfrm>
        </p:grpSpPr>
        <p:sp>
          <p:nvSpPr>
            <p:cNvPr id="670798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99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175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1786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</a:t>
            </a:r>
            <a:r>
              <a:rPr lang="en-US" altLang="zh-CN" sz="2000" b="1"/>
              <a:t>9	15	31	99</a:t>
            </a:r>
          </a:p>
        </p:txBody>
      </p:sp>
      <p:grpSp>
        <p:nvGrpSpPr>
          <p:cNvPr id="671791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1792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1793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1794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179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179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797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1798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17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180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1801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802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1803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18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1805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1806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807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1808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18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1810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1811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812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1813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181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181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1816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1817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1818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1819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1820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1821" name="Group 77"/>
          <p:cNvGrpSpPr>
            <a:grpSpLocks/>
          </p:cNvGrpSpPr>
          <p:nvPr/>
        </p:nvGrpSpPr>
        <p:grpSpPr bwMode="auto">
          <a:xfrm>
            <a:off x="2063750" y="3830638"/>
            <a:ext cx="679450" cy="588962"/>
            <a:chOff x="672" y="2413"/>
            <a:chExt cx="428" cy="371"/>
          </a:xfrm>
        </p:grpSpPr>
        <p:sp>
          <p:nvSpPr>
            <p:cNvPr id="671822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823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2776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2810" name="Rectangle 42"/>
          <p:cNvSpPr>
            <a:spLocks noChangeArrowheads="1"/>
          </p:cNvSpPr>
          <p:nvPr/>
        </p:nvSpPr>
        <p:spPr bwMode="auto">
          <a:xfrm>
            <a:off x="3505200" y="5410200"/>
            <a:ext cx="44958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15	31	99</a:t>
            </a:r>
          </a:p>
        </p:txBody>
      </p:sp>
      <p:sp>
        <p:nvSpPr>
          <p:cNvPr id="672811" name="Rectangle 43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15	31	99</a:t>
            </a:r>
          </a:p>
        </p:txBody>
      </p:sp>
      <p:grpSp>
        <p:nvGrpSpPr>
          <p:cNvPr id="672849" name="Group 81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2850" name="Rectangle 82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2851" name="Text Box 83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2852" name="Group 84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2853" name="Rectangle 8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2854" name="Line 8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55" name="Group 87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2856" name="Group 8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2857" name="Rectangle 8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2858" name="Line 9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2859" name="Line 9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60" name="Group 92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2861" name="Group 9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2862" name="Rectangle 9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2863" name="Line 9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2864" name="Line 9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65" name="Group 97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2866" name="Group 98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2867" name="Rectangle 9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2868" name="Line 10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2869" name="Line 101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2870" name="Line 102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2871" name="Group 103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2872" name="Rectangle 10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2873" name="Line 10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2874" name="Line 106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2875" name="Group 107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2876" name="Rectangle 10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2877" name="Line 10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2878" name="Line 110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2879" name="Group 111"/>
          <p:cNvGrpSpPr>
            <a:grpSpLocks/>
          </p:cNvGrpSpPr>
          <p:nvPr/>
        </p:nvGrpSpPr>
        <p:grpSpPr bwMode="auto">
          <a:xfrm>
            <a:off x="2063750" y="3830638"/>
            <a:ext cx="679450" cy="588962"/>
            <a:chOff x="672" y="2413"/>
            <a:chExt cx="428" cy="371"/>
          </a:xfrm>
        </p:grpSpPr>
        <p:sp>
          <p:nvSpPr>
            <p:cNvPr id="672880" name="Line 112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881" name="Text Box 113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3798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3800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3834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15	31	99</a:t>
            </a:r>
          </a:p>
        </p:txBody>
      </p:sp>
      <p:grpSp>
        <p:nvGrpSpPr>
          <p:cNvPr id="673839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3840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3841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3842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3843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3844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45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3846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3847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3848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3849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50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3851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3852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3853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3854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55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3856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3857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3858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3859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860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3861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3862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3863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3864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3865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3866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3867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3868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3869" name="Group 77"/>
          <p:cNvGrpSpPr>
            <a:grpSpLocks/>
          </p:cNvGrpSpPr>
          <p:nvPr/>
        </p:nvGrpSpPr>
        <p:grpSpPr bwMode="auto">
          <a:xfrm>
            <a:off x="3054350" y="3830638"/>
            <a:ext cx="679450" cy="588962"/>
            <a:chOff x="672" y="2413"/>
            <a:chExt cx="428" cy="371"/>
          </a:xfrm>
        </p:grpSpPr>
        <p:sp>
          <p:nvSpPr>
            <p:cNvPr id="673870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871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4858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</a:t>
            </a:r>
            <a:r>
              <a:rPr lang="en-US" altLang="zh-CN" sz="2000" b="1"/>
              <a:t>	31	99</a:t>
            </a:r>
          </a:p>
        </p:txBody>
      </p:sp>
      <p:grpSp>
        <p:nvGrpSpPr>
          <p:cNvPr id="674863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4864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4865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4866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4867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4868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69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4870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4871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4872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4873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74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4875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4876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4877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4878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79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4880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488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4882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4883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884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4885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488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488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4888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4889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4890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4891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4892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4893" name="Group 77"/>
          <p:cNvGrpSpPr>
            <a:grpSpLocks/>
          </p:cNvGrpSpPr>
          <p:nvPr/>
        </p:nvGrpSpPr>
        <p:grpSpPr bwMode="auto">
          <a:xfrm>
            <a:off x="3054350" y="3830638"/>
            <a:ext cx="679450" cy="588962"/>
            <a:chOff x="672" y="2413"/>
            <a:chExt cx="428" cy="371"/>
          </a:xfrm>
        </p:grpSpPr>
        <p:sp>
          <p:nvSpPr>
            <p:cNvPr id="674894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95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5846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5882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	15</a:t>
            </a:r>
            <a:r>
              <a:rPr lang="en-US" altLang="zh-CN" sz="2000" b="1"/>
              <a:t>	31	99</a:t>
            </a:r>
          </a:p>
        </p:txBody>
      </p:sp>
      <p:grpSp>
        <p:nvGrpSpPr>
          <p:cNvPr id="675887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5888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5890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5891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5892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893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5894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5895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5896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897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898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589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590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590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90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03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5904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590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590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907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8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5909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591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591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12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13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5914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5915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16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5917" name="Group 77"/>
          <p:cNvGrpSpPr>
            <a:grpSpLocks/>
          </p:cNvGrpSpPr>
          <p:nvPr/>
        </p:nvGrpSpPr>
        <p:grpSpPr bwMode="auto">
          <a:xfrm>
            <a:off x="4044950" y="3830638"/>
            <a:ext cx="679450" cy="588962"/>
            <a:chOff x="672" y="2413"/>
            <a:chExt cx="428" cy="371"/>
          </a:xfrm>
        </p:grpSpPr>
        <p:sp>
          <p:nvSpPr>
            <p:cNvPr id="675918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9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5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6906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</a:t>
            </a:r>
            <a:r>
              <a:rPr lang="en-US" altLang="zh-CN" sz="2000" b="1"/>
              <a:t>99</a:t>
            </a:r>
          </a:p>
        </p:txBody>
      </p:sp>
      <p:grpSp>
        <p:nvGrpSpPr>
          <p:cNvPr id="676911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6912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6913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6914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691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691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17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6918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6919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692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921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22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6923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6924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6925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926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27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6928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69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6930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6931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932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6933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693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693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936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6937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6938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6939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6940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941" name="Group 77"/>
          <p:cNvGrpSpPr>
            <a:grpSpLocks/>
          </p:cNvGrpSpPr>
          <p:nvPr/>
        </p:nvGrpSpPr>
        <p:grpSpPr bwMode="auto">
          <a:xfrm>
            <a:off x="4044950" y="3830638"/>
            <a:ext cx="679450" cy="588962"/>
            <a:chOff x="672" y="2413"/>
            <a:chExt cx="428" cy="371"/>
          </a:xfrm>
        </p:grpSpPr>
        <p:sp>
          <p:nvSpPr>
            <p:cNvPr id="676942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943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7930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	15	20	</a:t>
            </a:r>
            <a:r>
              <a:rPr lang="en-US" altLang="zh-CN" sz="2000" b="1"/>
              <a:t>99</a:t>
            </a:r>
          </a:p>
        </p:txBody>
      </p:sp>
      <p:grpSp>
        <p:nvGrpSpPr>
          <p:cNvPr id="677935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7936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7937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7938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7939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7940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41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7942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7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7944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7945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46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7947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7948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7949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7950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51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7952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7953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7954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7955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56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7957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7958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7959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7960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7961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7962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7963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7964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7965" name="Group 77"/>
          <p:cNvGrpSpPr>
            <a:grpSpLocks/>
          </p:cNvGrpSpPr>
          <p:nvPr/>
        </p:nvGrpSpPr>
        <p:grpSpPr bwMode="auto">
          <a:xfrm>
            <a:off x="4953000" y="3830638"/>
            <a:ext cx="679450" cy="588962"/>
            <a:chOff x="672" y="2413"/>
            <a:chExt cx="428" cy="371"/>
          </a:xfrm>
        </p:grpSpPr>
        <p:sp>
          <p:nvSpPr>
            <p:cNvPr id="677966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967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77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5-2】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位运算测试</a:t>
            </a:r>
          </a:p>
        </p:txBody>
      </p:sp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544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#include&lt;</a:t>
            </a:r>
            <a:r>
              <a:rPr lang="en-US" altLang="zh-CN" sz="20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&gt;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using namespace std;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(unsigned value);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main()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n1,n2;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n1=214;   n2=5;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&lt;&lt;n1&lt;&lt;"=\t";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&lt;&lt;n2&lt;&lt;"=\t“;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&lt;&lt;n1&lt;&lt;'&amp;'&lt;&lt;n2&lt;&lt;"=\t"; 	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(n1&amp;n2);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&lt;&lt;n1&lt;&lt;'|'&lt;&lt;n2&lt;&lt;"=\t";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(n1|n2);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&lt;&lt;n1&lt;&lt;'^'&lt;&lt;n2&lt;&lt;"=\t";        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bitDisplay</a:t>
            </a:r>
            <a:r>
              <a:rPr lang="en-US" altLang="zh-CN" sz="2000" b="1" dirty="0" smtClean="0">
                <a:ea typeface="宋体" pitchFamily="2" charset="-122"/>
              </a:rPr>
              <a:t>(n1^n2</a:t>
            </a:r>
            <a:r>
              <a:rPr lang="en-US" altLang="zh-CN" sz="2000" b="1" dirty="0">
                <a:ea typeface="宋体" pitchFamily="2" charset="-122"/>
              </a:rPr>
              <a:t>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&lt;&lt;n1&lt;&lt;"&lt;&lt;"&lt;&lt;n2&lt;&lt;"=\t";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(n1&lt;&lt;n2);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&lt;&lt;n1&lt;&lt;"&gt;&gt;"&lt;&lt;n2&lt;&lt;"=\t";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(n1&gt;&gt;n2);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&lt;&lt;'~'&lt;&lt;n1&lt;&lt;"=\t“;        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(~n1);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22881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8954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</a:t>
            </a:r>
          </a:p>
        </p:txBody>
      </p:sp>
      <p:grpSp>
        <p:nvGrpSpPr>
          <p:cNvPr id="678959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8960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8961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8962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8963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8964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65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8966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8967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8968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8969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70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8971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8972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8973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8974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75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78976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78977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78978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8979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980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8981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78982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78983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8984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8985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78986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78987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8988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8989" name="Group 77"/>
          <p:cNvGrpSpPr>
            <a:grpSpLocks/>
          </p:cNvGrpSpPr>
          <p:nvPr/>
        </p:nvGrpSpPr>
        <p:grpSpPr bwMode="auto">
          <a:xfrm>
            <a:off x="4953000" y="3830638"/>
            <a:ext cx="679450" cy="588962"/>
            <a:chOff x="672" y="2413"/>
            <a:chExt cx="428" cy="371"/>
          </a:xfrm>
        </p:grpSpPr>
        <p:sp>
          <p:nvSpPr>
            <p:cNvPr id="678990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8991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79942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	15	20	31</a:t>
            </a:r>
          </a:p>
        </p:txBody>
      </p:sp>
      <p:grpSp>
        <p:nvGrpSpPr>
          <p:cNvPr id="679983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79984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79985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79986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79987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79988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9989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79990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9991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79992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9993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9994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79995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79996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79997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9998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79999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80000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8000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0002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0003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004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0005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80006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80007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0008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0009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80010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80011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0012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0013" name="Group 77"/>
          <p:cNvGrpSpPr>
            <a:grpSpLocks/>
          </p:cNvGrpSpPr>
          <p:nvPr/>
        </p:nvGrpSpPr>
        <p:grpSpPr bwMode="auto">
          <a:xfrm>
            <a:off x="5949950" y="3830638"/>
            <a:ext cx="679450" cy="588962"/>
            <a:chOff x="672" y="2413"/>
            <a:chExt cx="428" cy="371"/>
          </a:xfrm>
        </p:grpSpPr>
        <p:sp>
          <p:nvSpPr>
            <p:cNvPr id="680014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015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0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80968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81002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	99</a:t>
            </a:r>
          </a:p>
        </p:txBody>
      </p:sp>
      <p:sp>
        <p:nvSpPr>
          <p:cNvPr id="681003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681006" name="Text Box 46"/>
          <p:cNvSpPr txBox="1">
            <a:spLocks noChangeArrowheads="1"/>
          </p:cNvSpPr>
          <p:nvPr/>
        </p:nvSpPr>
        <p:spPr bwMode="auto">
          <a:xfrm>
            <a:off x="4876800" y="381000"/>
            <a:ext cx="4188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grpSp>
        <p:nvGrpSpPr>
          <p:cNvPr id="681007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81008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81009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1010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81011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81012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13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81014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1015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81016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17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18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81019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1020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81021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22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23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81024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8102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1026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1027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1028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1029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81030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81031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1032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1033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81034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81035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1036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1037" name="Group 77"/>
          <p:cNvGrpSpPr>
            <a:grpSpLocks/>
          </p:cNvGrpSpPr>
          <p:nvPr/>
        </p:nvGrpSpPr>
        <p:grpSpPr bwMode="auto">
          <a:xfrm>
            <a:off x="5949950" y="3830638"/>
            <a:ext cx="679450" cy="588962"/>
            <a:chOff x="672" y="2413"/>
            <a:chExt cx="428" cy="371"/>
          </a:xfrm>
        </p:grpSpPr>
        <p:sp>
          <p:nvSpPr>
            <p:cNvPr id="681038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1039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head = head-&gt;next ;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682026" name="Rectangle 42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	99</a:t>
            </a:r>
          </a:p>
        </p:txBody>
      </p:sp>
      <p:grpSp>
        <p:nvGrpSpPr>
          <p:cNvPr id="682031" name="Group 47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682032" name="Rectangle 48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682033" name="Text Box 49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2034" name="Group 50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68203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68203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37" name="Group 53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682038" name="Group 54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2039" name="Rectangle 5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682040" name="Line 5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2041" name="Line 57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42" name="Group 58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682043" name="Group 59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682044" name="Rectangle 6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682045" name="Line 6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2046" name="Line 62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47" name="Group 63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682048" name="Group 64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682049" name="Rectangle 6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2050" name="Line 6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2051" name="Line 67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2052" name="Line 68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2053" name="Group 69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682054" name="Rectangle 7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682055" name="Line 7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2056" name="Line 72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2057" name="Group 73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682058" name="Rectangle 74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682059" name="Line 75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2061" name="Group 77"/>
          <p:cNvGrpSpPr>
            <a:grpSpLocks/>
          </p:cNvGrpSpPr>
          <p:nvPr/>
        </p:nvGrpSpPr>
        <p:grpSpPr bwMode="auto">
          <a:xfrm>
            <a:off x="6635750" y="3830638"/>
            <a:ext cx="679450" cy="588962"/>
            <a:chOff x="672" y="2413"/>
            <a:chExt cx="428" cy="371"/>
          </a:xfrm>
        </p:grpSpPr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2063" name="Text Box 79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1374210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74211" name="Rectangle 3"/>
          <p:cNvSpPr>
            <a:spLocks noChangeArrowheads="1"/>
          </p:cNvSpPr>
          <p:nvPr/>
        </p:nvSpPr>
        <p:spPr bwMode="auto">
          <a:xfrm>
            <a:off x="4876800" y="1643063"/>
            <a:ext cx="42672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 b="1" i="1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>
                <a:solidFill>
                  <a:srgbClr val="C0C0C0"/>
                </a:solidFill>
              </a:rPr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 </a:t>
            </a:r>
          </a:p>
        </p:txBody>
      </p:sp>
      <p:sp>
        <p:nvSpPr>
          <p:cNvPr id="1374213" name="Rectangle 5"/>
          <p:cNvSpPr>
            <a:spLocks noChangeArrowheads="1"/>
          </p:cNvSpPr>
          <p:nvPr/>
        </p:nvSpPr>
        <p:spPr bwMode="auto">
          <a:xfrm>
            <a:off x="3505200" y="5410200"/>
            <a:ext cx="5399088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now the items of list are:</a:t>
            </a:r>
          </a:p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5	9</a:t>
            </a: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FFFF"/>
                </a:solidFill>
              </a:rPr>
              <a:t>15	20	31	99</a:t>
            </a:r>
          </a:p>
        </p:txBody>
      </p:sp>
      <p:sp>
        <p:nvSpPr>
          <p:cNvPr id="1374249" name="Text Box 41"/>
          <p:cNvSpPr txBox="1">
            <a:spLocks noChangeArrowheads="1"/>
          </p:cNvSpPr>
          <p:nvPr/>
        </p:nvSpPr>
        <p:spPr bwMode="auto">
          <a:xfrm>
            <a:off x="3197225" y="787400"/>
            <a:ext cx="5718175" cy="271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FFD1FF"/>
              </a:gs>
              <a:gs pos="100000">
                <a:srgbClr val="FFFF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8000"/>
                </a:solidFill>
              </a:rPr>
              <a:t>// </a:t>
            </a:r>
            <a:r>
              <a:rPr lang="zh-CN" altLang="en-US" sz="2000" b="1" i="1">
                <a:solidFill>
                  <a:srgbClr val="008000"/>
                </a:solidFill>
              </a:rPr>
              <a:t>输出链表结点</a:t>
            </a:r>
            <a:endParaRPr lang="zh-CN" altLang="en-US" sz="2000" i="1">
              <a:solidFill>
                <a:srgbClr val="0000FF"/>
              </a:solidFill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void showlist( const list *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cout &lt;&lt; "now the items of list are: \n"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while( head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{ cout &lt;&lt; head-&gt;data &lt;&lt; '\t';   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 = head-&gt;next ;</a:t>
            </a:r>
            <a:r>
              <a:rPr lang="en-US" altLang="zh-CN" sz="2000"/>
              <a:t>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cout &lt;&lt; endl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</a:t>
            </a:r>
          </a:p>
        </p:txBody>
      </p:sp>
      <p:sp>
        <p:nvSpPr>
          <p:cNvPr id="1374250" name="Oval 42"/>
          <p:cNvSpPr>
            <a:spLocks noChangeArrowheads="1"/>
          </p:cNvSpPr>
          <p:nvPr/>
        </p:nvSpPr>
        <p:spPr bwMode="auto">
          <a:xfrm>
            <a:off x="6372225" y="2276475"/>
            <a:ext cx="2447925" cy="576263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4246" name="Group 38"/>
          <p:cNvGrpSpPr>
            <a:grpSpLocks/>
          </p:cNvGrpSpPr>
          <p:nvPr/>
        </p:nvGrpSpPr>
        <p:grpSpPr bwMode="auto">
          <a:xfrm>
            <a:off x="6635750" y="3830638"/>
            <a:ext cx="679450" cy="588962"/>
            <a:chOff x="672" y="2413"/>
            <a:chExt cx="428" cy="371"/>
          </a:xfrm>
        </p:grpSpPr>
        <p:sp>
          <p:nvSpPr>
            <p:cNvPr id="1374247" name="Line 39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4248" name="Text Box 40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grpSp>
        <p:nvGrpSpPr>
          <p:cNvPr id="1374216" name="Group 8"/>
          <p:cNvGrpSpPr>
            <a:grpSpLocks/>
          </p:cNvGrpSpPr>
          <p:nvPr/>
        </p:nvGrpSpPr>
        <p:grpSpPr bwMode="auto">
          <a:xfrm>
            <a:off x="346075" y="3505200"/>
            <a:ext cx="7197725" cy="1600200"/>
            <a:chOff x="218" y="2208"/>
            <a:chExt cx="4534" cy="1008"/>
          </a:xfrm>
        </p:grpSpPr>
        <p:sp>
          <p:nvSpPr>
            <p:cNvPr id="1374217" name="Rectangle 9"/>
            <p:cNvSpPr>
              <a:spLocks noChangeArrowheads="1"/>
            </p:cNvSpPr>
            <p:nvPr/>
          </p:nvSpPr>
          <p:spPr bwMode="auto">
            <a:xfrm>
              <a:off x="218" y="2208"/>
              <a:ext cx="4534" cy="1008"/>
            </a:xfrm>
            <a:prstGeom prst="rect">
              <a:avLst/>
            </a:prstGeom>
            <a:solidFill>
              <a:schemeClr val="tx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zh-CN"/>
            </a:p>
          </p:txBody>
        </p:sp>
        <p:sp>
          <p:nvSpPr>
            <p:cNvPr id="1374218" name="Text Box 10"/>
            <p:cNvSpPr txBox="1">
              <a:spLocks noChangeArrowheads="1"/>
            </p:cNvSpPr>
            <p:nvPr/>
          </p:nvSpPr>
          <p:spPr bwMode="auto">
            <a:xfrm>
              <a:off x="318" y="2688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1374219" name="Group 11"/>
            <p:cNvGrpSpPr>
              <a:grpSpLocks/>
            </p:cNvGrpSpPr>
            <p:nvPr/>
          </p:nvGrpSpPr>
          <p:grpSpPr bwMode="auto">
            <a:xfrm>
              <a:off x="1594" y="2780"/>
              <a:ext cx="432" cy="144"/>
              <a:chOff x="4224" y="2492"/>
              <a:chExt cx="432" cy="144"/>
            </a:xfrm>
          </p:grpSpPr>
          <p:sp>
            <p:nvSpPr>
              <p:cNvPr id="1374220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 </a:t>
                </a:r>
              </a:p>
            </p:txBody>
          </p:sp>
          <p:sp>
            <p:nvSpPr>
              <p:cNvPr id="1374221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22" name="Group 14"/>
            <p:cNvGrpSpPr>
              <a:grpSpLocks/>
            </p:cNvGrpSpPr>
            <p:nvPr/>
          </p:nvGrpSpPr>
          <p:grpSpPr bwMode="auto">
            <a:xfrm>
              <a:off x="1978" y="2784"/>
              <a:ext cx="672" cy="144"/>
              <a:chOff x="1536" y="3260"/>
              <a:chExt cx="672" cy="144"/>
            </a:xfrm>
          </p:grpSpPr>
          <p:grpSp>
            <p:nvGrpSpPr>
              <p:cNvPr id="1374223" name="Group 15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74224" name="Rectangle 1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  </a:t>
                  </a:r>
                </a:p>
              </p:txBody>
            </p:sp>
            <p:sp>
              <p:nvSpPr>
                <p:cNvPr id="1374225" name="Line 1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4226" name="Line 18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27" name="Group 19"/>
            <p:cNvGrpSpPr>
              <a:grpSpLocks/>
            </p:cNvGrpSpPr>
            <p:nvPr/>
          </p:nvGrpSpPr>
          <p:grpSpPr bwMode="auto">
            <a:xfrm>
              <a:off x="2602" y="2784"/>
              <a:ext cx="672" cy="144"/>
              <a:chOff x="1536" y="3260"/>
              <a:chExt cx="672" cy="144"/>
            </a:xfrm>
          </p:grpSpPr>
          <p:grpSp>
            <p:nvGrpSpPr>
              <p:cNvPr id="1374228" name="Group 2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74229" name="Rectangle 2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20     </a:t>
                  </a:r>
                </a:p>
              </p:txBody>
            </p:sp>
            <p:sp>
              <p:nvSpPr>
                <p:cNvPr id="1374230" name="Line 2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4231" name="Line 2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32" name="Group 24"/>
            <p:cNvGrpSpPr>
              <a:grpSpLocks/>
            </p:cNvGrpSpPr>
            <p:nvPr/>
          </p:nvGrpSpPr>
          <p:grpSpPr bwMode="auto">
            <a:xfrm>
              <a:off x="730" y="2766"/>
              <a:ext cx="864" cy="144"/>
              <a:chOff x="1728" y="3264"/>
              <a:chExt cx="864" cy="144"/>
            </a:xfrm>
          </p:grpSpPr>
          <p:grpSp>
            <p:nvGrpSpPr>
              <p:cNvPr id="1374233" name="Group 25"/>
              <p:cNvGrpSpPr>
                <a:grpSpLocks/>
              </p:cNvGrpSpPr>
              <p:nvPr/>
            </p:nvGrpSpPr>
            <p:grpSpPr bwMode="auto">
              <a:xfrm>
                <a:off x="1968" y="3264"/>
                <a:ext cx="432" cy="144"/>
                <a:chOff x="4224" y="2492"/>
                <a:chExt cx="432" cy="144"/>
              </a:xfrm>
            </p:grpSpPr>
            <p:sp>
              <p:nvSpPr>
                <p:cNvPr id="1374234" name="Rectangle 2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1374235" name="Line 2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4236" name="Line 28"/>
              <p:cNvSpPr>
                <a:spLocks noChangeShapeType="1"/>
              </p:cNvSpPr>
              <p:nvPr/>
            </p:nvSpPr>
            <p:spPr bwMode="auto">
              <a:xfrm>
                <a:off x="1728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4237" name="Line 29"/>
              <p:cNvSpPr>
                <a:spLocks noChangeShapeType="1"/>
              </p:cNvSpPr>
              <p:nvPr/>
            </p:nvSpPr>
            <p:spPr bwMode="auto">
              <a:xfrm>
                <a:off x="2352" y="333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4238" name="Group 30"/>
            <p:cNvGrpSpPr>
              <a:grpSpLocks/>
            </p:cNvGrpSpPr>
            <p:nvPr/>
          </p:nvGrpSpPr>
          <p:grpSpPr bwMode="auto">
            <a:xfrm>
              <a:off x="3434" y="2784"/>
              <a:ext cx="432" cy="144"/>
              <a:chOff x="4224" y="2492"/>
              <a:chExt cx="432" cy="144"/>
            </a:xfrm>
          </p:grpSpPr>
          <p:sp>
            <p:nvSpPr>
              <p:cNvPr id="1374239" name="Rectangle 3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31    </a:t>
                </a:r>
              </a:p>
            </p:txBody>
          </p:sp>
          <p:sp>
            <p:nvSpPr>
              <p:cNvPr id="1374240" name="Line 3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4241" name="Line 33"/>
            <p:cNvSpPr>
              <a:spLocks noChangeShapeType="1"/>
            </p:cNvSpPr>
            <p:nvPr/>
          </p:nvSpPr>
          <p:spPr bwMode="auto">
            <a:xfrm>
              <a:off x="3194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74242" name="Group 34"/>
            <p:cNvGrpSpPr>
              <a:grpSpLocks/>
            </p:cNvGrpSpPr>
            <p:nvPr/>
          </p:nvGrpSpPr>
          <p:grpSpPr bwMode="auto">
            <a:xfrm>
              <a:off x="4058" y="2784"/>
              <a:ext cx="432" cy="144"/>
              <a:chOff x="4224" y="2492"/>
              <a:chExt cx="432" cy="144"/>
            </a:xfrm>
          </p:grpSpPr>
          <p:sp>
            <p:nvSpPr>
              <p:cNvPr id="1374243" name="Rectangle 3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99   ^</a:t>
                </a:r>
              </a:p>
            </p:txBody>
          </p:sp>
          <p:sp>
            <p:nvSpPr>
              <p:cNvPr id="1374244" name="Line 3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74245" name="Line 37"/>
            <p:cNvSpPr>
              <a:spLocks noChangeShapeType="1"/>
            </p:cNvSpPr>
            <p:nvPr/>
          </p:nvSpPr>
          <p:spPr bwMode="auto">
            <a:xfrm>
              <a:off x="3818" y="285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4257" name="Group 49"/>
          <p:cNvGrpSpPr>
            <a:grpSpLocks/>
          </p:cNvGrpSpPr>
          <p:nvPr/>
        </p:nvGrpSpPr>
        <p:grpSpPr bwMode="auto">
          <a:xfrm>
            <a:off x="3054350" y="3830638"/>
            <a:ext cx="679450" cy="588962"/>
            <a:chOff x="672" y="2413"/>
            <a:chExt cx="428" cy="371"/>
          </a:xfrm>
        </p:grpSpPr>
        <p:sp>
          <p:nvSpPr>
            <p:cNvPr id="1374258" name="Line 50"/>
            <p:cNvSpPr>
              <a:spLocks noChangeShapeType="1"/>
            </p:cNvSpPr>
            <p:nvPr/>
          </p:nvSpPr>
          <p:spPr bwMode="auto">
            <a:xfrm>
              <a:off x="1100" y="2544"/>
              <a:ext cx="0" cy="24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4259" name="Text Box 51"/>
            <p:cNvSpPr txBox="1">
              <a:spLocks noChangeArrowheads="1"/>
            </p:cNvSpPr>
            <p:nvPr/>
          </p:nvSpPr>
          <p:spPr bwMode="auto">
            <a:xfrm>
              <a:off x="672" y="2413"/>
              <a:ext cx="42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1800" b="1" i="1">
                  <a:solidFill>
                    <a:srgbClr val="FF9900"/>
                  </a:solidFill>
                </a:rPr>
                <a:t>head</a:t>
              </a:r>
            </a:p>
          </p:txBody>
        </p:sp>
      </p:grpSp>
      <p:sp>
        <p:nvSpPr>
          <p:cNvPr id="1374260" name="AutoShape 52"/>
          <p:cNvSpPr>
            <a:spLocks noChangeArrowheads="1"/>
          </p:cNvSpPr>
          <p:nvPr/>
        </p:nvSpPr>
        <p:spPr bwMode="auto">
          <a:xfrm>
            <a:off x="2268538" y="549275"/>
            <a:ext cx="3624262" cy="1409700"/>
          </a:xfrm>
          <a:prstGeom prst="cloudCallout">
            <a:avLst>
              <a:gd name="adj1" fmla="val 69009"/>
              <a:gd name="adj2" fmla="val 76125"/>
            </a:avLst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E1FFFF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head++</a:t>
            </a:r>
            <a:r>
              <a:rPr lang="zh-CN" altLang="en-US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 b="1" i="1"/>
              <a:t>可以吗？为什么？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4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4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7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50" grpId="0" animBg="1"/>
      <p:bldP spid="1374260" grpId="0" animBg="1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403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  { head = insert(k)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0" grpId="0" animBg="1" autoUpdateAnimBg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</a:t>
            </a:r>
            <a:r>
              <a:rPr lang="en-US" altLang="zh-CN" sz="2000" b="1" i="1">
                <a:solidFill>
                  <a:srgbClr val="0000FF"/>
                </a:solidFill>
              </a:rPr>
              <a:t>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  { head = insert(k)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5066" name="Group 10"/>
          <p:cNvGrpSpPr>
            <a:grpSpLocks/>
          </p:cNvGrpSpPr>
          <p:nvPr/>
        </p:nvGrpSpPr>
        <p:grpSpPr bwMode="auto">
          <a:xfrm>
            <a:off x="615950" y="1385888"/>
            <a:ext cx="1428750" cy="366712"/>
            <a:chOff x="388" y="873"/>
            <a:chExt cx="900" cy="231"/>
          </a:xfrm>
        </p:grpSpPr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388" y="873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5068" name="Group 12"/>
            <p:cNvGrpSpPr>
              <a:grpSpLocks/>
            </p:cNvGrpSpPr>
            <p:nvPr/>
          </p:nvGrpSpPr>
          <p:grpSpPr bwMode="auto">
            <a:xfrm>
              <a:off x="856" y="916"/>
              <a:ext cx="432" cy="144"/>
              <a:chOff x="856" y="916"/>
              <a:chExt cx="432" cy="144"/>
            </a:xfrm>
          </p:grpSpPr>
          <p:sp>
            <p:nvSpPr>
              <p:cNvPr id="685069" name="Rectangle 13"/>
              <p:cNvSpPr>
                <a:spLocks noChangeArrowheads="1"/>
              </p:cNvSpPr>
              <p:nvPr/>
            </p:nvSpPr>
            <p:spPr bwMode="auto">
              <a:xfrm>
                <a:off x="856" y="916"/>
                <a:ext cx="432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 </a:t>
                </a:r>
              </a:p>
            </p:txBody>
          </p:sp>
          <p:sp>
            <p:nvSpPr>
              <p:cNvPr id="685070" name="Rectangle 14"/>
              <p:cNvSpPr>
                <a:spLocks noChangeArrowheads="1"/>
              </p:cNvSpPr>
              <p:nvPr/>
            </p:nvSpPr>
            <p:spPr bwMode="auto">
              <a:xfrm>
                <a:off x="1000" y="964"/>
                <a:ext cx="144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85071" name="Group 15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5072" name="Text Box 16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</a:t>
              </a:r>
            </a:p>
          </p:txBody>
        </p:sp>
      </p:grp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6088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6090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6091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6092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</a:t>
              </a:r>
            </a:p>
          </p:txBody>
        </p:sp>
      </p:grpSp>
      <p:grpSp>
        <p:nvGrpSpPr>
          <p:cNvPr id="686093" name="Group 13"/>
          <p:cNvGrpSpPr>
            <a:grpSpLocks/>
          </p:cNvGrpSpPr>
          <p:nvPr/>
        </p:nvGrpSpPr>
        <p:grpSpPr bwMode="auto">
          <a:xfrm>
            <a:off x="615950" y="1385888"/>
            <a:ext cx="1428750" cy="366712"/>
            <a:chOff x="388" y="873"/>
            <a:chExt cx="900" cy="231"/>
          </a:xfrm>
        </p:grpSpPr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388" y="873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head</a:t>
              </a:r>
            </a:p>
          </p:txBody>
        </p:sp>
        <p:grpSp>
          <p:nvGrpSpPr>
            <p:cNvPr id="686095" name="Group 15"/>
            <p:cNvGrpSpPr>
              <a:grpSpLocks/>
            </p:cNvGrpSpPr>
            <p:nvPr/>
          </p:nvGrpSpPr>
          <p:grpSpPr bwMode="auto">
            <a:xfrm>
              <a:off x="856" y="916"/>
              <a:ext cx="432" cy="144"/>
              <a:chOff x="856" y="916"/>
              <a:chExt cx="432" cy="144"/>
            </a:xfrm>
          </p:grpSpPr>
          <p:sp>
            <p:nvSpPr>
              <p:cNvPr id="686096" name="Rectangle 16"/>
              <p:cNvSpPr>
                <a:spLocks noChangeArrowheads="1"/>
              </p:cNvSpPr>
              <p:nvPr/>
            </p:nvSpPr>
            <p:spPr bwMode="auto">
              <a:xfrm>
                <a:off x="856" y="916"/>
                <a:ext cx="432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FFFFF"/>
                    </a:solidFill>
                  </a:rPr>
                  <a:t> </a:t>
                </a:r>
              </a:p>
            </p:txBody>
          </p:sp>
          <p:sp>
            <p:nvSpPr>
              <p:cNvPr id="686097" name="Rectangle 17"/>
              <p:cNvSpPr>
                <a:spLocks noChangeArrowheads="1"/>
              </p:cNvSpPr>
              <p:nvPr/>
            </p:nvSpPr>
            <p:spPr bwMode="auto">
              <a:xfrm>
                <a:off x="1000" y="964"/>
                <a:ext cx="144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86098" name="Oval 18"/>
          <p:cNvSpPr>
            <a:spLocks noChangeArrowheads="1"/>
          </p:cNvSpPr>
          <p:nvPr/>
        </p:nvSpPr>
        <p:spPr bwMode="auto">
          <a:xfrm>
            <a:off x="5943600" y="5029200"/>
            <a:ext cx="9906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099" name="AutoShape 19"/>
          <p:cNvSpPr>
            <a:spLocks/>
          </p:cNvSpPr>
          <p:nvPr/>
        </p:nvSpPr>
        <p:spPr bwMode="auto">
          <a:xfrm>
            <a:off x="1295400" y="3886200"/>
            <a:ext cx="2057400" cy="914400"/>
          </a:xfrm>
          <a:prstGeom prst="borderCallout2">
            <a:avLst>
              <a:gd name="adj1" fmla="val 12500"/>
              <a:gd name="adj2" fmla="val 103704"/>
              <a:gd name="adj3" fmla="val 12500"/>
              <a:gd name="adj4" fmla="val 135106"/>
              <a:gd name="adj5" fmla="val 122398"/>
              <a:gd name="adj6" fmla="val 23619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调用函数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向链表插入结点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8" grpId="0" animBg="1"/>
      <p:bldP spid="686099" grpId="0" animBg="1" autoUpdateAnimBg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7112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7113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7114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7115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7116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</a:t>
              </a:r>
            </a:p>
          </p:txBody>
        </p:sp>
      </p:grpSp>
      <p:sp>
        <p:nvSpPr>
          <p:cNvPr id="687117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87118" name="Group 14"/>
          <p:cNvGrpSpPr>
            <a:grpSpLocks/>
          </p:cNvGrpSpPr>
          <p:nvPr/>
        </p:nvGrpSpPr>
        <p:grpSpPr bwMode="auto">
          <a:xfrm>
            <a:off x="1295400" y="1447800"/>
            <a:ext cx="1066800" cy="228600"/>
            <a:chOff x="1276" y="1004"/>
            <a:chExt cx="672" cy="144"/>
          </a:xfrm>
        </p:grpSpPr>
        <p:grpSp>
          <p:nvGrpSpPr>
            <p:cNvPr id="687119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687120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87121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7122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544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#include&lt;</a:t>
            </a:r>
            <a:r>
              <a:rPr lang="en-US" altLang="zh-CN" sz="20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&gt;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using namespace std;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(unsigned value);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main()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n1,n2;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n1=214;   n2=5;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&lt;&lt;n1&lt;&lt;"=\t";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&lt;&lt;n2&lt;&lt;"=\t“;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&lt;&lt;n1&lt;&lt;'&amp;'&lt;&lt;n2&lt;&lt;"=\t"; 	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(n1&amp;n2);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&lt;&lt;n1&lt;&lt;'|'&lt;&lt;n2&lt;&lt;"=\t";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(n1|n2);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&lt;&lt;n1&lt;&lt;'^'&lt;&lt;n2&lt;&lt;"=\t";        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bitDisplay</a:t>
            </a:r>
            <a:r>
              <a:rPr lang="en-US" altLang="zh-CN" sz="2000" b="1" dirty="0" smtClean="0">
                <a:ea typeface="宋体" pitchFamily="2" charset="-122"/>
              </a:rPr>
              <a:t>(n1^n2</a:t>
            </a:r>
            <a:r>
              <a:rPr lang="en-US" altLang="zh-CN" sz="2000" b="1" dirty="0">
                <a:ea typeface="宋体" pitchFamily="2" charset="-122"/>
              </a:rPr>
              <a:t>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&lt;&lt;n1&lt;&lt;"&lt;&lt;"&lt;&lt;n2&lt;&lt;"=\t";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(n1&lt;&lt;n2);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&lt;&lt;n1&lt;&lt;"&gt;&gt;"&lt;&lt;n2&lt;&lt;"=\t";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(n1&gt;&gt;n2);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&lt;&lt;'~'&lt;&lt;n1&lt;&lt;"=\t“;        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(~n1);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sp>
        <p:nvSpPr>
          <p:cNvPr id="26626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5-2】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位运算测试</a:t>
            </a:r>
          </a:p>
        </p:txBody>
      </p:sp>
      <p:sp>
        <p:nvSpPr>
          <p:cNvPr id="4" name="矩形 3"/>
          <p:cNvSpPr/>
          <p:nvPr/>
        </p:nvSpPr>
        <p:spPr>
          <a:xfrm>
            <a:off x="4249738" y="395288"/>
            <a:ext cx="4643437" cy="404177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 unsigned value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c;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unsigned </a:t>
            </a:r>
            <a:r>
              <a:rPr lang="en-US" altLang="zh-CN" sz="2000" b="1" dirty="0" err="1">
                <a:ea typeface="宋体" pitchFamily="2" charset="-122"/>
              </a:rPr>
              <a:t>bitMask</a:t>
            </a:r>
            <a:r>
              <a:rPr lang="en-US" altLang="zh-CN" sz="2000" b="1" dirty="0">
                <a:ea typeface="宋体" pitchFamily="2" charset="-122"/>
              </a:rPr>
              <a:t>=1&lt;&lt;31;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for( c=1; c&lt;=32; c++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{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( </a:t>
            </a:r>
            <a:r>
              <a:rPr lang="en-US" altLang="zh-CN" sz="2000" b="1" dirty="0" err="1">
                <a:ea typeface="宋体" pitchFamily="2" charset="-122"/>
              </a:rPr>
              <a:t>value&amp;bitMask</a:t>
            </a:r>
            <a:r>
              <a:rPr lang="en-US" altLang="zh-CN" sz="2000" b="1" dirty="0">
                <a:ea typeface="宋体" pitchFamily="2" charset="-122"/>
              </a:rPr>
              <a:t> ? '1' : '0' ) ; 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value &lt;&lt;= 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if( c%8 == 0 )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 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' ' ;</a:t>
            </a:r>
          </a:p>
          <a:p>
            <a:pPr algn="l">
              <a:lnSpc>
                <a:spcPts val="28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</a:t>
            </a:r>
            <a:r>
              <a:rPr lang="en-US" altLang="zh-CN" sz="2000" b="1" dirty="0" err="1">
                <a:ea typeface="宋体" pitchFamily="2" charset="-122"/>
              </a:rPr>
              <a:t>endl</a:t>
            </a:r>
            <a:r>
              <a:rPr lang="en-US" altLang="zh-CN" sz="2000" b="1" dirty="0">
                <a:ea typeface="宋体" pitchFamily="2" charset="-122"/>
              </a:rPr>
              <a:t> 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zh-CN" altLang="en-US" sz="20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8136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8137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8138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8139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8140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88142" name="Group 14"/>
          <p:cNvGrpSpPr>
            <a:grpSpLocks/>
          </p:cNvGrpSpPr>
          <p:nvPr/>
        </p:nvGrpSpPr>
        <p:grpSpPr bwMode="auto">
          <a:xfrm>
            <a:off x="1295400" y="1447800"/>
            <a:ext cx="1066800" cy="228600"/>
            <a:chOff x="1276" y="1004"/>
            <a:chExt cx="672" cy="144"/>
          </a:xfrm>
        </p:grpSpPr>
        <p:grpSp>
          <p:nvGrpSpPr>
            <p:cNvPr id="688143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688144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006600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 b="1">
                    <a:solidFill>
                      <a:srgbClr val="FFFFFF"/>
                    </a:solidFill>
                  </a:rPr>
                  <a:t> 9    ^</a:t>
                </a:r>
              </a:p>
            </p:txBody>
          </p:sp>
          <p:sp>
            <p:nvSpPr>
              <p:cNvPr id="688145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8146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8915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8916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89161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89162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89163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89164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5</a:t>
              </a:r>
            </a:p>
          </p:txBody>
        </p:sp>
      </p:grpSp>
      <p:sp>
        <p:nvSpPr>
          <p:cNvPr id="689165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89166" name="Group 14"/>
          <p:cNvGrpSpPr>
            <a:grpSpLocks/>
          </p:cNvGrpSpPr>
          <p:nvPr/>
        </p:nvGrpSpPr>
        <p:grpSpPr bwMode="auto">
          <a:xfrm>
            <a:off x="1295400" y="1447800"/>
            <a:ext cx="2057400" cy="228600"/>
            <a:chOff x="816" y="912"/>
            <a:chExt cx="1296" cy="144"/>
          </a:xfrm>
        </p:grpSpPr>
        <p:grpSp>
          <p:nvGrpSpPr>
            <p:cNvPr id="689167" name="Group 15"/>
            <p:cNvGrpSpPr>
              <a:grpSpLocks/>
            </p:cNvGrpSpPr>
            <p:nvPr/>
          </p:nvGrpSpPr>
          <p:grpSpPr bwMode="auto">
            <a:xfrm>
              <a:off x="816" y="912"/>
              <a:ext cx="672" cy="144"/>
              <a:chOff x="1276" y="1004"/>
              <a:chExt cx="672" cy="144"/>
            </a:xfrm>
          </p:grpSpPr>
          <p:grpSp>
            <p:nvGrpSpPr>
              <p:cNvPr id="689168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89169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89170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9171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9172" name="Group 20"/>
            <p:cNvGrpSpPr>
              <a:grpSpLocks/>
            </p:cNvGrpSpPr>
            <p:nvPr/>
          </p:nvGrpSpPr>
          <p:grpSpPr bwMode="auto">
            <a:xfrm>
              <a:off x="1440" y="912"/>
              <a:ext cx="672" cy="144"/>
              <a:chOff x="1276" y="1004"/>
              <a:chExt cx="672" cy="144"/>
            </a:xfrm>
          </p:grpSpPr>
          <p:grpSp>
            <p:nvGrpSpPr>
              <p:cNvPr id="689173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89174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9    ^</a:t>
                  </a:r>
                </a:p>
              </p:txBody>
            </p:sp>
            <p:sp>
              <p:nvSpPr>
                <p:cNvPr id="689175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89176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8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0184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0186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0188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15</a:t>
              </a:r>
            </a:p>
          </p:txBody>
        </p:sp>
      </p:grpSp>
      <p:sp>
        <p:nvSpPr>
          <p:cNvPr id="690189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0190" name="Group 14"/>
          <p:cNvGrpSpPr>
            <a:grpSpLocks/>
          </p:cNvGrpSpPr>
          <p:nvPr/>
        </p:nvGrpSpPr>
        <p:grpSpPr bwMode="auto">
          <a:xfrm>
            <a:off x="1295400" y="1447800"/>
            <a:ext cx="2057400" cy="228600"/>
            <a:chOff x="816" y="912"/>
            <a:chExt cx="1296" cy="144"/>
          </a:xfrm>
        </p:grpSpPr>
        <p:grpSp>
          <p:nvGrpSpPr>
            <p:cNvPr id="690191" name="Group 15"/>
            <p:cNvGrpSpPr>
              <a:grpSpLocks/>
            </p:cNvGrpSpPr>
            <p:nvPr/>
          </p:nvGrpSpPr>
          <p:grpSpPr bwMode="auto">
            <a:xfrm>
              <a:off x="816" y="912"/>
              <a:ext cx="672" cy="144"/>
              <a:chOff x="1276" y="1004"/>
              <a:chExt cx="672" cy="144"/>
            </a:xfrm>
          </p:grpSpPr>
          <p:grpSp>
            <p:nvGrpSpPr>
              <p:cNvPr id="690192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0193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5</a:t>
                  </a:r>
                </a:p>
              </p:txBody>
            </p:sp>
            <p:sp>
              <p:nvSpPr>
                <p:cNvPr id="690194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0195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0196" name="Group 20"/>
            <p:cNvGrpSpPr>
              <a:grpSpLocks/>
            </p:cNvGrpSpPr>
            <p:nvPr/>
          </p:nvGrpSpPr>
          <p:grpSpPr bwMode="auto">
            <a:xfrm>
              <a:off x="1440" y="912"/>
              <a:ext cx="672" cy="144"/>
              <a:chOff x="1276" y="1004"/>
              <a:chExt cx="672" cy="144"/>
            </a:xfrm>
          </p:grpSpPr>
          <p:grpSp>
            <p:nvGrpSpPr>
              <p:cNvPr id="690197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019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 9    ^</a:t>
                  </a:r>
                </a:p>
              </p:txBody>
            </p:sp>
            <p:sp>
              <p:nvSpPr>
                <p:cNvPr id="690199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0200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1209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1210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1212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15</a:t>
              </a:r>
            </a:p>
          </p:txBody>
        </p:sp>
      </p:grpSp>
      <p:sp>
        <p:nvSpPr>
          <p:cNvPr id="691213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1214" name="Group 14"/>
          <p:cNvGrpSpPr>
            <a:grpSpLocks/>
          </p:cNvGrpSpPr>
          <p:nvPr/>
        </p:nvGrpSpPr>
        <p:grpSpPr bwMode="auto">
          <a:xfrm>
            <a:off x="1295400" y="1447800"/>
            <a:ext cx="3048000" cy="228600"/>
            <a:chOff x="816" y="912"/>
            <a:chExt cx="1920" cy="144"/>
          </a:xfrm>
        </p:grpSpPr>
        <p:grpSp>
          <p:nvGrpSpPr>
            <p:cNvPr id="691215" name="Group 15"/>
            <p:cNvGrpSpPr>
              <a:grpSpLocks/>
            </p:cNvGrpSpPr>
            <p:nvPr/>
          </p:nvGrpSpPr>
          <p:grpSpPr bwMode="auto">
            <a:xfrm>
              <a:off x="816" y="912"/>
              <a:ext cx="1296" cy="144"/>
              <a:chOff x="816" y="912"/>
              <a:chExt cx="1296" cy="144"/>
            </a:xfrm>
          </p:grpSpPr>
          <p:grpSp>
            <p:nvGrpSpPr>
              <p:cNvPr id="691216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672" cy="144"/>
                <a:chOff x="1276" y="1004"/>
                <a:chExt cx="672" cy="144"/>
              </a:xfrm>
            </p:grpSpPr>
            <p:grpSp>
              <p:nvGrpSpPr>
                <p:cNvPr id="691217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121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5</a:t>
                    </a:r>
                  </a:p>
                </p:txBody>
              </p:sp>
              <p:sp>
                <p:nvSpPr>
                  <p:cNvPr id="6912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1220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1221" name="Group 21"/>
              <p:cNvGrpSpPr>
                <a:grpSpLocks/>
              </p:cNvGrpSpPr>
              <p:nvPr/>
            </p:nvGrpSpPr>
            <p:grpSpPr bwMode="auto">
              <a:xfrm>
                <a:off x="1440" y="912"/>
                <a:ext cx="672" cy="144"/>
                <a:chOff x="1276" y="1004"/>
                <a:chExt cx="672" cy="144"/>
              </a:xfrm>
            </p:grpSpPr>
            <p:grpSp>
              <p:nvGrpSpPr>
                <p:cNvPr id="691222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122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9</a:t>
                    </a:r>
                  </a:p>
                </p:txBody>
              </p:sp>
              <p:sp>
                <p:nvSpPr>
                  <p:cNvPr id="69122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1225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1226" name="Group 26"/>
            <p:cNvGrpSpPr>
              <a:grpSpLocks/>
            </p:cNvGrpSpPr>
            <p:nvPr/>
          </p:nvGrpSpPr>
          <p:grpSpPr bwMode="auto">
            <a:xfrm>
              <a:off x="2064" y="912"/>
              <a:ext cx="672" cy="144"/>
              <a:chOff x="1276" y="1004"/>
              <a:chExt cx="672" cy="144"/>
            </a:xfrm>
          </p:grpSpPr>
          <p:grpSp>
            <p:nvGrpSpPr>
              <p:cNvPr id="691227" name="Group 27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1228" name="Rectangle 2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^</a:t>
                  </a:r>
                </a:p>
              </p:txBody>
            </p:sp>
            <p:sp>
              <p:nvSpPr>
                <p:cNvPr id="691229" name="Line 2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1230" name="Line 30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1231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691234" name="Text Box 34"/>
          <p:cNvSpPr txBox="1">
            <a:spLocks noChangeArrowheads="1"/>
          </p:cNvSpPr>
          <p:nvPr/>
        </p:nvSpPr>
        <p:spPr bwMode="auto">
          <a:xfrm>
            <a:off x="4876800" y="381000"/>
            <a:ext cx="4188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223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2233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2234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2236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31</a:t>
              </a:r>
            </a:p>
          </p:txBody>
        </p:sp>
      </p:grp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2238" name="Group 14"/>
          <p:cNvGrpSpPr>
            <a:grpSpLocks/>
          </p:cNvGrpSpPr>
          <p:nvPr/>
        </p:nvGrpSpPr>
        <p:grpSpPr bwMode="auto">
          <a:xfrm>
            <a:off x="1295400" y="1447800"/>
            <a:ext cx="3048000" cy="228600"/>
            <a:chOff x="816" y="912"/>
            <a:chExt cx="1920" cy="144"/>
          </a:xfrm>
        </p:grpSpPr>
        <p:grpSp>
          <p:nvGrpSpPr>
            <p:cNvPr id="692239" name="Group 15"/>
            <p:cNvGrpSpPr>
              <a:grpSpLocks/>
            </p:cNvGrpSpPr>
            <p:nvPr/>
          </p:nvGrpSpPr>
          <p:grpSpPr bwMode="auto">
            <a:xfrm>
              <a:off x="816" y="912"/>
              <a:ext cx="1296" cy="144"/>
              <a:chOff x="816" y="912"/>
              <a:chExt cx="1296" cy="144"/>
            </a:xfrm>
          </p:grpSpPr>
          <p:grpSp>
            <p:nvGrpSpPr>
              <p:cNvPr id="692240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672" cy="144"/>
                <a:chOff x="1276" y="1004"/>
                <a:chExt cx="672" cy="144"/>
              </a:xfrm>
            </p:grpSpPr>
            <p:grpSp>
              <p:nvGrpSpPr>
                <p:cNvPr id="692241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224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5</a:t>
                    </a:r>
                  </a:p>
                </p:txBody>
              </p:sp>
              <p:sp>
                <p:nvSpPr>
                  <p:cNvPr id="69224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2244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2245" name="Group 21"/>
              <p:cNvGrpSpPr>
                <a:grpSpLocks/>
              </p:cNvGrpSpPr>
              <p:nvPr/>
            </p:nvGrpSpPr>
            <p:grpSpPr bwMode="auto">
              <a:xfrm>
                <a:off x="1440" y="912"/>
                <a:ext cx="672" cy="144"/>
                <a:chOff x="1276" y="1004"/>
                <a:chExt cx="672" cy="144"/>
              </a:xfrm>
            </p:grpSpPr>
            <p:grpSp>
              <p:nvGrpSpPr>
                <p:cNvPr id="692246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224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 9</a:t>
                    </a:r>
                  </a:p>
                </p:txBody>
              </p:sp>
              <p:sp>
                <p:nvSpPr>
                  <p:cNvPr id="6922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2249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2250" name="Group 26"/>
            <p:cNvGrpSpPr>
              <a:grpSpLocks/>
            </p:cNvGrpSpPr>
            <p:nvPr/>
          </p:nvGrpSpPr>
          <p:grpSpPr bwMode="auto">
            <a:xfrm>
              <a:off x="2064" y="912"/>
              <a:ext cx="672" cy="144"/>
              <a:chOff x="1276" y="1004"/>
              <a:chExt cx="672" cy="144"/>
            </a:xfrm>
          </p:grpSpPr>
          <p:grpSp>
            <p:nvGrpSpPr>
              <p:cNvPr id="692251" name="Group 27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2252" name="Rectangle 2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15   ^</a:t>
                  </a:r>
                </a:p>
              </p:txBody>
            </p:sp>
            <p:sp>
              <p:nvSpPr>
                <p:cNvPr id="692253" name="Line 2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2254" name="Line 30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325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3257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3258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3260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31</a:t>
              </a:r>
            </a:p>
          </p:txBody>
        </p:sp>
      </p:grpSp>
      <p:sp>
        <p:nvSpPr>
          <p:cNvPr id="693261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3262" name="Group 14"/>
          <p:cNvGrpSpPr>
            <a:grpSpLocks/>
          </p:cNvGrpSpPr>
          <p:nvPr/>
        </p:nvGrpSpPr>
        <p:grpSpPr bwMode="auto">
          <a:xfrm>
            <a:off x="1295400" y="1447800"/>
            <a:ext cx="4038600" cy="228600"/>
            <a:chOff x="816" y="912"/>
            <a:chExt cx="2544" cy="144"/>
          </a:xfrm>
        </p:grpSpPr>
        <p:grpSp>
          <p:nvGrpSpPr>
            <p:cNvPr id="693263" name="Group 15"/>
            <p:cNvGrpSpPr>
              <a:grpSpLocks/>
            </p:cNvGrpSpPr>
            <p:nvPr/>
          </p:nvGrpSpPr>
          <p:grpSpPr bwMode="auto">
            <a:xfrm>
              <a:off x="816" y="912"/>
              <a:ext cx="1920" cy="144"/>
              <a:chOff x="816" y="912"/>
              <a:chExt cx="1920" cy="144"/>
            </a:xfrm>
          </p:grpSpPr>
          <p:grpSp>
            <p:nvGrpSpPr>
              <p:cNvPr id="693264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296" cy="144"/>
                <a:chOff x="816" y="912"/>
                <a:chExt cx="1296" cy="144"/>
              </a:xfrm>
            </p:grpSpPr>
            <p:grpSp>
              <p:nvGrpSpPr>
                <p:cNvPr id="693265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326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326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5</a:t>
                      </a:r>
                    </a:p>
                  </p:txBody>
                </p:sp>
                <p:sp>
                  <p:nvSpPr>
                    <p:cNvPr id="69326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32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3270" name="Group 22"/>
                <p:cNvGrpSpPr>
                  <a:grpSpLocks/>
                </p:cNvGrpSpPr>
                <p:nvPr/>
              </p:nvGrpSpPr>
              <p:grpSpPr bwMode="auto">
                <a:xfrm>
                  <a:off x="1440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327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327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9</a:t>
                      </a:r>
                    </a:p>
                  </p:txBody>
                </p:sp>
                <p:sp>
                  <p:nvSpPr>
                    <p:cNvPr id="69327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327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3275" name="Group 27"/>
              <p:cNvGrpSpPr>
                <a:grpSpLocks/>
              </p:cNvGrpSpPr>
              <p:nvPr/>
            </p:nvGrpSpPr>
            <p:grpSpPr bwMode="auto">
              <a:xfrm>
                <a:off x="2064" y="912"/>
                <a:ext cx="672" cy="144"/>
                <a:chOff x="1276" y="1004"/>
                <a:chExt cx="672" cy="144"/>
              </a:xfrm>
            </p:grpSpPr>
            <p:grpSp>
              <p:nvGrpSpPr>
                <p:cNvPr id="693276" name="Group 28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327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6932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3279" name="Line 31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3280" name="Group 32"/>
            <p:cNvGrpSpPr>
              <a:grpSpLocks/>
            </p:cNvGrpSpPr>
            <p:nvPr/>
          </p:nvGrpSpPr>
          <p:grpSpPr bwMode="auto">
            <a:xfrm>
              <a:off x="2688" y="912"/>
              <a:ext cx="672" cy="144"/>
              <a:chOff x="1276" y="1004"/>
              <a:chExt cx="672" cy="144"/>
            </a:xfrm>
          </p:grpSpPr>
          <p:grpSp>
            <p:nvGrpSpPr>
              <p:cNvPr id="693281" name="Group 33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3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3283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3284" name="Line 36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427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4281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4282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4283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4284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20</a:t>
              </a:r>
            </a:p>
          </p:txBody>
        </p:sp>
      </p:grp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4286" name="Group 14"/>
          <p:cNvGrpSpPr>
            <a:grpSpLocks/>
          </p:cNvGrpSpPr>
          <p:nvPr/>
        </p:nvGrpSpPr>
        <p:grpSpPr bwMode="auto">
          <a:xfrm>
            <a:off x="1295400" y="1447800"/>
            <a:ext cx="4038600" cy="228600"/>
            <a:chOff x="816" y="912"/>
            <a:chExt cx="2544" cy="144"/>
          </a:xfrm>
        </p:grpSpPr>
        <p:grpSp>
          <p:nvGrpSpPr>
            <p:cNvPr id="694287" name="Group 15"/>
            <p:cNvGrpSpPr>
              <a:grpSpLocks/>
            </p:cNvGrpSpPr>
            <p:nvPr/>
          </p:nvGrpSpPr>
          <p:grpSpPr bwMode="auto">
            <a:xfrm>
              <a:off x="816" y="912"/>
              <a:ext cx="1920" cy="144"/>
              <a:chOff x="816" y="912"/>
              <a:chExt cx="1920" cy="144"/>
            </a:xfrm>
          </p:grpSpPr>
          <p:grpSp>
            <p:nvGrpSpPr>
              <p:cNvPr id="694288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296" cy="144"/>
                <a:chOff x="816" y="912"/>
                <a:chExt cx="1296" cy="144"/>
              </a:xfrm>
            </p:grpSpPr>
            <p:grpSp>
              <p:nvGrpSpPr>
                <p:cNvPr id="694289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429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4291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5</a:t>
                      </a:r>
                    </a:p>
                  </p:txBody>
                </p:sp>
                <p:sp>
                  <p:nvSpPr>
                    <p:cNvPr id="69429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429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4294" name="Group 22"/>
                <p:cNvGrpSpPr>
                  <a:grpSpLocks/>
                </p:cNvGrpSpPr>
                <p:nvPr/>
              </p:nvGrpSpPr>
              <p:grpSpPr bwMode="auto">
                <a:xfrm>
                  <a:off x="1440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4295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4296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 9</a:t>
                      </a:r>
                    </a:p>
                  </p:txBody>
                </p:sp>
                <p:sp>
                  <p:nvSpPr>
                    <p:cNvPr id="69429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429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4299" name="Group 27"/>
              <p:cNvGrpSpPr>
                <a:grpSpLocks/>
              </p:cNvGrpSpPr>
              <p:nvPr/>
            </p:nvGrpSpPr>
            <p:grpSpPr bwMode="auto">
              <a:xfrm>
                <a:off x="2064" y="912"/>
                <a:ext cx="672" cy="144"/>
                <a:chOff x="1276" y="1004"/>
                <a:chExt cx="672" cy="144"/>
              </a:xfrm>
            </p:grpSpPr>
            <p:grpSp>
              <p:nvGrpSpPr>
                <p:cNvPr id="694300" name="Group 28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430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69430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4303" name="Line 31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4304" name="Group 32"/>
            <p:cNvGrpSpPr>
              <a:grpSpLocks/>
            </p:cNvGrpSpPr>
            <p:nvPr/>
          </p:nvGrpSpPr>
          <p:grpSpPr bwMode="auto">
            <a:xfrm>
              <a:off x="2688" y="912"/>
              <a:ext cx="672" cy="144"/>
              <a:chOff x="1276" y="1004"/>
              <a:chExt cx="672" cy="144"/>
            </a:xfrm>
          </p:grpSpPr>
          <p:grpSp>
            <p:nvGrpSpPr>
              <p:cNvPr id="694305" name="Group 33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4306" name="Rectangle 3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4307" name="Line 3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4308" name="Line 36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5304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5305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/>
          </a:p>
        </p:txBody>
      </p:sp>
      <p:grpSp>
        <p:nvGrpSpPr>
          <p:cNvPr id="695306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5308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20</a:t>
              </a:r>
            </a:p>
          </p:txBody>
        </p:sp>
      </p:grp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5310" name="Group 14"/>
          <p:cNvGrpSpPr>
            <a:grpSpLocks/>
          </p:cNvGrpSpPr>
          <p:nvPr/>
        </p:nvGrpSpPr>
        <p:grpSpPr bwMode="auto">
          <a:xfrm>
            <a:off x="1295400" y="1447800"/>
            <a:ext cx="5029200" cy="228600"/>
            <a:chOff x="816" y="912"/>
            <a:chExt cx="3168" cy="144"/>
          </a:xfrm>
        </p:grpSpPr>
        <p:grpSp>
          <p:nvGrpSpPr>
            <p:cNvPr id="695311" name="Group 15"/>
            <p:cNvGrpSpPr>
              <a:grpSpLocks/>
            </p:cNvGrpSpPr>
            <p:nvPr/>
          </p:nvGrpSpPr>
          <p:grpSpPr bwMode="auto">
            <a:xfrm>
              <a:off x="816" y="912"/>
              <a:ext cx="2544" cy="144"/>
              <a:chOff x="816" y="912"/>
              <a:chExt cx="2544" cy="144"/>
            </a:xfrm>
          </p:grpSpPr>
          <p:grpSp>
            <p:nvGrpSpPr>
              <p:cNvPr id="695312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920" cy="144"/>
                <a:chOff x="816" y="912"/>
                <a:chExt cx="1920" cy="144"/>
              </a:xfrm>
            </p:grpSpPr>
            <p:grpSp>
              <p:nvGrpSpPr>
                <p:cNvPr id="695313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296" cy="144"/>
                  <a:chOff x="816" y="912"/>
                  <a:chExt cx="1296" cy="144"/>
                </a:xfrm>
              </p:grpSpPr>
              <p:grpSp>
                <p:nvGrpSpPr>
                  <p:cNvPr id="69531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5315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5316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5</a:t>
                        </a:r>
                      </a:p>
                    </p:txBody>
                  </p:sp>
                  <p:sp>
                    <p:nvSpPr>
                      <p:cNvPr id="695317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531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9531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440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532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5321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9</a:t>
                        </a:r>
                      </a:p>
                    </p:txBody>
                  </p:sp>
                  <p:sp>
                    <p:nvSpPr>
                      <p:cNvPr id="695322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5323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5324" name="Group 28"/>
                <p:cNvGrpSpPr>
                  <a:grpSpLocks/>
                </p:cNvGrpSpPr>
                <p:nvPr/>
              </p:nvGrpSpPr>
              <p:grpSpPr bwMode="auto">
                <a:xfrm>
                  <a:off x="2064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5325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5326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p:txBody>
                </p:sp>
                <p:sp>
                  <p:nvSpPr>
                    <p:cNvPr id="695327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532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5329" name="Group 33"/>
              <p:cNvGrpSpPr>
                <a:grpSpLocks/>
              </p:cNvGrpSpPr>
              <p:nvPr/>
            </p:nvGrpSpPr>
            <p:grpSpPr bwMode="auto">
              <a:xfrm>
                <a:off x="2688" y="912"/>
                <a:ext cx="672" cy="144"/>
                <a:chOff x="1276" y="1004"/>
                <a:chExt cx="672" cy="144"/>
              </a:xfrm>
            </p:grpSpPr>
            <p:grpSp>
              <p:nvGrpSpPr>
                <p:cNvPr id="695330" name="Group 3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533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6953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5333" name="Line 3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5334" name="Group 38"/>
            <p:cNvGrpSpPr>
              <a:grpSpLocks/>
            </p:cNvGrpSpPr>
            <p:nvPr/>
          </p:nvGrpSpPr>
          <p:grpSpPr bwMode="auto">
            <a:xfrm>
              <a:off x="3312" y="912"/>
              <a:ext cx="672" cy="144"/>
              <a:chOff x="1276" y="1004"/>
              <a:chExt cx="672" cy="144"/>
            </a:xfrm>
          </p:grpSpPr>
          <p:grpSp>
            <p:nvGrpSpPr>
              <p:cNvPr id="695335" name="Group 39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5336" name="Rectangle 4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5337" name="Line 4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632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6329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6330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6331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6332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99</a:t>
              </a:r>
            </a:p>
          </p:txBody>
        </p:sp>
      </p:grp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6334" name="Group 14"/>
          <p:cNvGrpSpPr>
            <a:grpSpLocks/>
          </p:cNvGrpSpPr>
          <p:nvPr/>
        </p:nvGrpSpPr>
        <p:grpSpPr bwMode="auto">
          <a:xfrm>
            <a:off x="1295400" y="1447800"/>
            <a:ext cx="5029200" cy="228600"/>
            <a:chOff x="816" y="912"/>
            <a:chExt cx="3168" cy="144"/>
          </a:xfrm>
        </p:grpSpPr>
        <p:grpSp>
          <p:nvGrpSpPr>
            <p:cNvPr id="696335" name="Group 15"/>
            <p:cNvGrpSpPr>
              <a:grpSpLocks/>
            </p:cNvGrpSpPr>
            <p:nvPr/>
          </p:nvGrpSpPr>
          <p:grpSpPr bwMode="auto">
            <a:xfrm>
              <a:off x="816" y="912"/>
              <a:ext cx="2544" cy="144"/>
              <a:chOff x="816" y="912"/>
              <a:chExt cx="2544" cy="144"/>
            </a:xfrm>
          </p:grpSpPr>
          <p:grpSp>
            <p:nvGrpSpPr>
              <p:cNvPr id="696336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1920" cy="144"/>
                <a:chOff x="816" y="912"/>
                <a:chExt cx="1920" cy="144"/>
              </a:xfrm>
            </p:grpSpPr>
            <p:grpSp>
              <p:nvGrpSpPr>
                <p:cNvPr id="696337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296" cy="144"/>
                  <a:chOff x="816" y="912"/>
                  <a:chExt cx="1296" cy="144"/>
                </a:xfrm>
              </p:grpSpPr>
              <p:grpSp>
                <p:nvGrpSpPr>
                  <p:cNvPr id="6963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633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6340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5</a:t>
                        </a:r>
                      </a:p>
                    </p:txBody>
                  </p:sp>
                  <p:sp>
                    <p:nvSpPr>
                      <p:cNvPr id="696341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34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9634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440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6344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6345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 9</a:t>
                        </a:r>
                      </a:p>
                    </p:txBody>
                  </p:sp>
                  <p:sp>
                    <p:nvSpPr>
                      <p:cNvPr id="696346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34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6348" name="Group 28"/>
                <p:cNvGrpSpPr>
                  <a:grpSpLocks/>
                </p:cNvGrpSpPr>
                <p:nvPr/>
              </p:nvGrpSpPr>
              <p:grpSpPr bwMode="auto">
                <a:xfrm>
                  <a:off x="2064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63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6350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p:txBody>
                </p:sp>
                <p:sp>
                  <p:nvSpPr>
                    <p:cNvPr id="696351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635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6353" name="Group 33"/>
              <p:cNvGrpSpPr>
                <a:grpSpLocks/>
              </p:cNvGrpSpPr>
              <p:nvPr/>
            </p:nvGrpSpPr>
            <p:grpSpPr bwMode="auto">
              <a:xfrm>
                <a:off x="2688" y="912"/>
                <a:ext cx="672" cy="144"/>
                <a:chOff x="1276" y="1004"/>
                <a:chExt cx="672" cy="144"/>
              </a:xfrm>
            </p:grpSpPr>
            <p:grpSp>
              <p:nvGrpSpPr>
                <p:cNvPr id="696354" name="Group 3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635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20</a:t>
                    </a:r>
                  </a:p>
                </p:txBody>
              </p:sp>
              <p:sp>
                <p:nvSpPr>
                  <p:cNvPr id="69635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6357" name="Line 3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6358" name="Group 38"/>
            <p:cNvGrpSpPr>
              <a:grpSpLocks/>
            </p:cNvGrpSpPr>
            <p:nvPr/>
          </p:nvGrpSpPr>
          <p:grpSpPr bwMode="auto">
            <a:xfrm>
              <a:off x="3312" y="912"/>
              <a:ext cx="672" cy="144"/>
              <a:chOff x="1276" y="1004"/>
              <a:chExt cx="672" cy="144"/>
            </a:xfrm>
          </p:grpSpPr>
          <p:grpSp>
            <p:nvGrpSpPr>
              <p:cNvPr id="696359" name="Group 39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6360" name="Rectangle 4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31   ^</a:t>
                  </a:r>
                </a:p>
              </p:txBody>
            </p:sp>
            <p:sp>
              <p:nvSpPr>
                <p:cNvPr id="696361" name="Line 4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6362" name="Line 42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7354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7355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7356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99</a:t>
              </a:r>
            </a:p>
          </p:txBody>
        </p:sp>
      </p:grpSp>
      <p:sp>
        <p:nvSpPr>
          <p:cNvPr id="697357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7358" name="Group 14"/>
          <p:cNvGrpSpPr>
            <a:grpSpLocks/>
          </p:cNvGrpSpPr>
          <p:nvPr/>
        </p:nvGrpSpPr>
        <p:grpSpPr bwMode="auto">
          <a:xfrm>
            <a:off x="1295400" y="1447800"/>
            <a:ext cx="6019800" cy="228600"/>
            <a:chOff x="816" y="912"/>
            <a:chExt cx="3792" cy="144"/>
          </a:xfrm>
        </p:grpSpPr>
        <p:grpSp>
          <p:nvGrpSpPr>
            <p:cNvPr id="697359" name="Group 15"/>
            <p:cNvGrpSpPr>
              <a:grpSpLocks/>
            </p:cNvGrpSpPr>
            <p:nvPr/>
          </p:nvGrpSpPr>
          <p:grpSpPr bwMode="auto">
            <a:xfrm>
              <a:off x="816" y="912"/>
              <a:ext cx="3168" cy="144"/>
              <a:chOff x="816" y="912"/>
              <a:chExt cx="3168" cy="144"/>
            </a:xfrm>
          </p:grpSpPr>
          <p:grpSp>
            <p:nvGrpSpPr>
              <p:cNvPr id="697360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2544" cy="144"/>
                <a:chOff x="816" y="912"/>
                <a:chExt cx="2544" cy="144"/>
              </a:xfrm>
            </p:grpSpPr>
            <p:grpSp>
              <p:nvGrpSpPr>
                <p:cNvPr id="697361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920" cy="144"/>
                  <a:chOff x="816" y="912"/>
                  <a:chExt cx="1920" cy="144"/>
                </a:xfrm>
              </p:grpSpPr>
              <p:grpSp>
                <p:nvGrpSpPr>
                  <p:cNvPr id="69736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1296" cy="144"/>
                    <a:chOff x="816" y="912"/>
                    <a:chExt cx="1296" cy="144"/>
                  </a:xfrm>
                </p:grpSpPr>
                <p:grpSp>
                  <p:nvGrpSpPr>
                    <p:cNvPr id="697363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7364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7365" name="Rectangle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5</a:t>
                          </a:r>
                        </a:p>
                      </p:txBody>
                    </p:sp>
                    <p:sp>
                      <p:nvSpPr>
                        <p:cNvPr id="697366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367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7368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7369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7370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9</a:t>
                          </a:r>
                        </a:p>
                      </p:txBody>
                    </p:sp>
                    <p:sp>
                      <p:nvSpPr>
                        <p:cNvPr id="697371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372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737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064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7374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7375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697376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377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7378" name="Group 34"/>
                <p:cNvGrpSpPr>
                  <a:grpSpLocks/>
                </p:cNvGrpSpPr>
                <p:nvPr/>
              </p:nvGrpSpPr>
              <p:grpSpPr bwMode="auto">
                <a:xfrm>
                  <a:off x="2688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737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7380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p:txBody>
                </p:sp>
                <p:sp>
                  <p:nvSpPr>
                    <p:cNvPr id="69738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738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7383" name="Group 39"/>
              <p:cNvGrpSpPr>
                <a:grpSpLocks/>
              </p:cNvGrpSpPr>
              <p:nvPr/>
            </p:nvGrpSpPr>
            <p:grpSpPr bwMode="auto">
              <a:xfrm>
                <a:off x="3312" y="912"/>
                <a:ext cx="672" cy="144"/>
                <a:chOff x="1276" y="1004"/>
                <a:chExt cx="672" cy="144"/>
              </a:xfrm>
            </p:grpSpPr>
            <p:grpSp>
              <p:nvGrpSpPr>
                <p:cNvPr id="697384" name="Group 4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73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</a:t>
                    </a:r>
                  </a:p>
                </p:txBody>
              </p:sp>
              <p:sp>
                <p:nvSpPr>
                  <p:cNvPr id="69738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7387" name="Line 4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7388" name="Group 44"/>
            <p:cNvGrpSpPr>
              <a:grpSpLocks/>
            </p:cNvGrpSpPr>
            <p:nvPr/>
          </p:nvGrpSpPr>
          <p:grpSpPr bwMode="auto">
            <a:xfrm>
              <a:off x="3936" y="912"/>
              <a:ext cx="672" cy="144"/>
              <a:chOff x="1276" y="1004"/>
              <a:chExt cx="672" cy="144"/>
            </a:xfrm>
          </p:grpSpPr>
          <p:grpSp>
            <p:nvGrpSpPr>
              <p:cNvPr id="697389" name="Group 45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7390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97391" name="Line 4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7392" name="Line 48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544988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#include&lt;</a:t>
            </a:r>
            <a:r>
              <a:rPr lang="en-US" altLang="zh-CN" sz="20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&gt;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using namespace std;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(unsigned value);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main()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n1,n2;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n1=214;   n2=5;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&lt;&lt;n1&lt;&lt;"=\t";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&lt;&lt;n2&lt;&lt;"=\t“;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&lt;&lt;n1&lt;&lt;'&amp;'&lt;&lt;n2&lt;&lt;"=\t"; 	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(n1&amp;n2);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&lt;&lt;n1&lt;&lt;'|'&lt;&lt;n2&lt;&lt;"=\t";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(n1|n2);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&lt;&lt;n1&lt;&lt;'^'&lt;&lt;n2&lt;&lt;"=\t";        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b="1" dirty="0" err="1" smtClean="0">
                <a:ea typeface="宋体" pitchFamily="2" charset="-122"/>
              </a:rPr>
              <a:t>bitDisplay</a:t>
            </a:r>
            <a:r>
              <a:rPr lang="en-US" altLang="zh-CN" sz="2000" b="1" dirty="0" smtClean="0">
                <a:ea typeface="宋体" pitchFamily="2" charset="-122"/>
              </a:rPr>
              <a:t>(n1^n2</a:t>
            </a:r>
            <a:r>
              <a:rPr lang="en-US" altLang="zh-CN" sz="2000" b="1" dirty="0">
                <a:ea typeface="宋体" pitchFamily="2" charset="-122"/>
              </a:rPr>
              <a:t>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&lt;&lt;n1&lt;&lt;"&lt;&lt;"&lt;&lt;n2&lt;&lt;"=\t";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(n1&lt;&lt;n2);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&lt;&lt;n1&lt;&lt;"&gt;&gt;"&lt;&lt;n2&lt;&lt;"=\t";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(n1&gt;&gt;n2);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&lt;&lt;'~'&lt;&lt;n1&lt;&lt;"=\t“;                 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(~n1);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en-US" altLang="zh-CN" sz="2000" b="1" dirty="0">
              <a:latin typeface="+mn-lt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9738" y="395288"/>
            <a:ext cx="4643437" cy="4041775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void </a:t>
            </a:r>
            <a:r>
              <a:rPr lang="en-US" altLang="zh-CN" sz="2000" b="1" dirty="0" err="1">
                <a:ea typeface="宋体" pitchFamily="2" charset="-122"/>
              </a:rPr>
              <a:t>bitDisplay</a:t>
            </a:r>
            <a:r>
              <a:rPr lang="en-US" altLang="zh-CN" sz="2000" b="1" dirty="0">
                <a:ea typeface="宋体" pitchFamily="2" charset="-122"/>
              </a:rPr>
              <a:t>( unsigned value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{ unsigned c;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unsigned </a:t>
            </a:r>
            <a:r>
              <a:rPr lang="en-US" altLang="zh-CN" sz="2000" b="1" dirty="0" err="1">
                <a:ea typeface="宋体" pitchFamily="2" charset="-122"/>
              </a:rPr>
              <a:t>bitMask</a:t>
            </a:r>
            <a:r>
              <a:rPr lang="en-US" altLang="zh-CN" sz="2000" b="1" dirty="0">
                <a:ea typeface="宋体" pitchFamily="2" charset="-122"/>
              </a:rPr>
              <a:t>=1&lt;&lt;31;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for( c=1; c&lt;=32; c++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{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( </a:t>
            </a:r>
            <a:r>
              <a:rPr lang="en-US" altLang="zh-CN" sz="2000" b="1" dirty="0" err="1">
                <a:ea typeface="宋体" pitchFamily="2" charset="-122"/>
              </a:rPr>
              <a:t>value&amp;bitMask</a:t>
            </a:r>
            <a:r>
              <a:rPr lang="en-US" altLang="zh-CN" sz="2000" b="1" dirty="0">
                <a:ea typeface="宋体" pitchFamily="2" charset="-122"/>
              </a:rPr>
              <a:t> ? '1' : '0' ) ; 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value &lt;&lt;= 1;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if( c%8 == 0 )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      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' ' ;</a:t>
            </a:r>
          </a:p>
          <a:p>
            <a:pPr algn="l">
              <a:lnSpc>
                <a:spcPts val="28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  </a:t>
            </a:r>
            <a:r>
              <a:rPr lang="en-US" altLang="zh-CN" sz="20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&lt;&lt; </a:t>
            </a:r>
            <a:r>
              <a:rPr lang="en-US" altLang="zh-CN" sz="2000" b="1" dirty="0" err="1">
                <a:ea typeface="宋体" pitchFamily="2" charset="-122"/>
              </a:rPr>
              <a:t>endl</a:t>
            </a:r>
            <a:r>
              <a:rPr lang="en-US" altLang="zh-CN" sz="2000" b="1" dirty="0">
                <a:ea typeface="宋体" pitchFamily="2" charset="-122"/>
              </a:rPr>
              <a:t> ;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>
                <a:ea typeface="宋体" pitchFamily="2" charset="-122"/>
              </a:rPr>
              <a:t>}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5-2】</a:t>
            </a:r>
            <a:r>
              <a:rPr lang="zh-CN" altLang="en-US" sz="24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位运算测试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3213100"/>
            <a:ext cx="5629275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3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698377" name="Group 9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8378" name="Text Box 10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8380" name="Text Box 12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8381" name="Group 13"/>
          <p:cNvGrpSpPr>
            <a:grpSpLocks/>
          </p:cNvGrpSpPr>
          <p:nvPr/>
        </p:nvGrpSpPr>
        <p:grpSpPr bwMode="auto">
          <a:xfrm>
            <a:off x="1295400" y="1447800"/>
            <a:ext cx="6019800" cy="228600"/>
            <a:chOff x="816" y="912"/>
            <a:chExt cx="3792" cy="144"/>
          </a:xfrm>
        </p:grpSpPr>
        <p:grpSp>
          <p:nvGrpSpPr>
            <p:cNvPr id="698382" name="Group 14"/>
            <p:cNvGrpSpPr>
              <a:grpSpLocks/>
            </p:cNvGrpSpPr>
            <p:nvPr/>
          </p:nvGrpSpPr>
          <p:grpSpPr bwMode="auto">
            <a:xfrm>
              <a:off x="816" y="912"/>
              <a:ext cx="3168" cy="144"/>
              <a:chOff x="816" y="912"/>
              <a:chExt cx="3168" cy="144"/>
            </a:xfrm>
          </p:grpSpPr>
          <p:grpSp>
            <p:nvGrpSpPr>
              <p:cNvPr id="698383" name="Group 15"/>
              <p:cNvGrpSpPr>
                <a:grpSpLocks/>
              </p:cNvGrpSpPr>
              <p:nvPr/>
            </p:nvGrpSpPr>
            <p:grpSpPr bwMode="auto">
              <a:xfrm>
                <a:off x="816" y="912"/>
                <a:ext cx="2544" cy="144"/>
                <a:chOff x="816" y="912"/>
                <a:chExt cx="2544" cy="144"/>
              </a:xfrm>
            </p:grpSpPr>
            <p:grpSp>
              <p:nvGrpSpPr>
                <p:cNvPr id="698384" name="Group 16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920" cy="144"/>
                  <a:chOff x="816" y="912"/>
                  <a:chExt cx="1920" cy="144"/>
                </a:xfrm>
              </p:grpSpPr>
              <p:grpSp>
                <p:nvGrpSpPr>
                  <p:cNvPr id="69838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1296" cy="144"/>
                    <a:chOff x="816" y="912"/>
                    <a:chExt cx="1296" cy="144"/>
                  </a:xfrm>
                </p:grpSpPr>
                <p:grpSp>
                  <p:nvGrpSpPr>
                    <p:cNvPr id="698386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8387" name="Group 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8388" name="Rectangle 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5</a:t>
                          </a:r>
                        </a:p>
                      </p:txBody>
                    </p:sp>
                    <p:sp>
                      <p:nvSpPr>
                        <p:cNvPr id="698389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8390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8391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8392" name="Group 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8393" name="Rectangle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9</a:t>
                          </a:r>
                        </a:p>
                      </p:txBody>
                    </p:sp>
                    <p:sp>
                      <p:nvSpPr>
                        <p:cNvPr id="698394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839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839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064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8397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8398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698399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840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8401" name="Group 33"/>
                <p:cNvGrpSpPr>
                  <a:grpSpLocks/>
                </p:cNvGrpSpPr>
                <p:nvPr/>
              </p:nvGrpSpPr>
              <p:grpSpPr bwMode="auto">
                <a:xfrm>
                  <a:off x="2688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840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8403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p:txBody>
                </p:sp>
                <p:sp>
                  <p:nvSpPr>
                    <p:cNvPr id="698404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84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8406" name="Group 38"/>
              <p:cNvGrpSpPr>
                <a:grpSpLocks/>
              </p:cNvGrpSpPr>
              <p:nvPr/>
            </p:nvGrpSpPr>
            <p:grpSpPr bwMode="auto">
              <a:xfrm>
                <a:off x="3312" y="912"/>
                <a:ext cx="672" cy="144"/>
                <a:chOff x="1276" y="1004"/>
                <a:chExt cx="672" cy="144"/>
              </a:xfrm>
            </p:grpSpPr>
            <p:grpSp>
              <p:nvGrpSpPr>
                <p:cNvPr id="698407" name="Group 3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840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</a:t>
                    </a:r>
                  </a:p>
                </p:txBody>
              </p:sp>
              <p:sp>
                <p:nvSpPr>
                  <p:cNvPr id="69840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8410" name="Line 4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8411" name="Group 43"/>
            <p:cNvGrpSpPr>
              <a:grpSpLocks/>
            </p:cNvGrpSpPr>
            <p:nvPr/>
          </p:nvGrpSpPr>
          <p:grpSpPr bwMode="auto">
            <a:xfrm>
              <a:off x="3936" y="912"/>
              <a:ext cx="672" cy="144"/>
              <a:chOff x="1276" y="1004"/>
              <a:chExt cx="672" cy="144"/>
            </a:xfrm>
          </p:grpSpPr>
          <p:grpSp>
            <p:nvGrpSpPr>
              <p:cNvPr id="698412" name="Group 44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841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98414" name="Line 4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8415" name="Line 47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8416" name="Text Box 4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i="1">
                <a:solidFill>
                  <a:srgbClr val="0000FF"/>
                </a:solidFill>
              </a:rPr>
              <a:t>     { head = </a:t>
            </a:r>
            <a:r>
              <a:rPr lang="en-US" altLang="zh-CN" sz="2000" b="1" i="1">
                <a:solidFill>
                  <a:schemeClr val="accent2"/>
                </a:solidFill>
              </a:rPr>
              <a:t>insert(k)</a:t>
            </a:r>
            <a:r>
              <a:rPr lang="en-US" altLang="zh-CN" sz="2000" b="1" i="1">
                <a:solidFill>
                  <a:srgbClr val="0000FF"/>
                </a:solidFill>
              </a:rPr>
              <a:t>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</a:t>
            </a:r>
            <a:r>
              <a:rPr lang="en-US" altLang="zh-CN" sz="1400" b="1" i="1"/>
              <a:t>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  { head = insert(k) ;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 b="1" i="1"/>
              <a:t>} </a:t>
            </a: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4632325" y="3048000"/>
            <a:ext cx="4054475" cy="311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D1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int main()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{ int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head = NULL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cin &gt;&gt; k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while( k != 0 )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  { head = insert(k) ;    cin &gt;&gt; k ;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0000FF"/>
                </a:solidFill>
              </a:rPr>
              <a:t>showlist( head )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} </a:t>
            </a: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533400" y="914400"/>
            <a:ext cx="7197725" cy="1828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endParaRPr lang="zh-CN" altLang="zh-CN" b="1"/>
          </a:p>
        </p:txBody>
      </p:sp>
      <p:grpSp>
        <p:nvGrpSpPr>
          <p:cNvPr id="699402" name="Group 10"/>
          <p:cNvGrpSpPr>
            <a:grpSpLocks/>
          </p:cNvGrpSpPr>
          <p:nvPr/>
        </p:nvGrpSpPr>
        <p:grpSpPr bwMode="auto">
          <a:xfrm>
            <a:off x="774700" y="1995488"/>
            <a:ext cx="1257300" cy="366712"/>
            <a:chOff x="832" y="1257"/>
            <a:chExt cx="792" cy="231"/>
          </a:xfrm>
        </p:grpSpPr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832" y="12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FFFFFF"/>
                  </a:solidFill>
                </a:rPr>
                <a:t>k</a:t>
              </a:r>
            </a:p>
          </p:txBody>
        </p:sp>
        <p:sp>
          <p:nvSpPr>
            <p:cNvPr id="699404" name="Rectangle 12"/>
            <p:cNvSpPr>
              <a:spLocks noChangeArrowheads="1"/>
            </p:cNvSpPr>
            <p:nvPr/>
          </p:nvSpPr>
          <p:spPr bwMode="auto">
            <a:xfrm>
              <a:off x="1192" y="1300"/>
              <a:ext cx="432" cy="144"/>
            </a:xfrm>
            <a:prstGeom prst="rect">
              <a:avLst/>
            </a:prstGeom>
            <a:solidFill>
              <a:srgbClr val="FFD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615950" y="138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FFFFFF"/>
                </a:solidFill>
              </a:rPr>
              <a:t>head</a:t>
            </a:r>
          </a:p>
        </p:txBody>
      </p:sp>
      <p:grpSp>
        <p:nvGrpSpPr>
          <p:cNvPr id="699406" name="Group 14"/>
          <p:cNvGrpSpPr>
            <a:grpSpLocks/>
          </p:cNvGrpSpPr>
          <p:nvPr/>
        </p:nvGrpSpPr>
        <p:grpSpPr bwMode="auto">
          <a:xfrm>
            <a:off x="1295400" y="1447800"/>
            <a:ext cx="6019800" cy="228600"/>
            <a:chOff x="816" y="912"/>
            <a:chExt cx="3792" cy="144"/>
          </a:xfrm>
        </p:grpSpPr>
        <p:grpSp>
          <p:nvGrpSpPr>
            <p:cNvPr id="699407" name="Group 15"/>
            <p:cNvGrpSpPr>
              <a:grpSpLocks/>
            </p:cNvGrpSpPr>
            <p:nvPr/>
          </p:nvGrpSpPr>
          <p:grpSpPr bwMode="auto">
            <a:xfrm>
              <a:off x="816" y="912"/>
              <a:ext cx="3168" cy="144"/>
              <a:chOff x="816" y="912"/>
              <a:chExt cx="3168" cy="144"/>
            </a:xfrm>
          </p:grpSpPr>
          <p:grpSp>
            <p:nvGrpSpPr>
              <p:cNvPr id="699408" name="Group 16"/>
              <p:cNvGrpSpPr>
                <a:grpSpLocks/>
              </p:cNvGrpSpPr>
              <p:nvPr/>
            </p:nvGrpSpPr>
            <p:grpSpPr bwMode="auto">
              <a:xfrm>
                <a:off x="816" y="912"/>
                <a:ext cx="2544" cy="144"/>
                <a:chOff x="816" y="912"/>
                <a:chExt cx="2544" cy="144"/>
              </a:xfrm>
            </p:grpSpPr>
            <p:grpSp>
              <p:nvGrpSpPr>
                <p:cNvPr id="699409" name="Group 17"/>
                <p:cNvGrpSpPr>
                  <a:grpSpLocks/>
                </p:cNvGrpSpPr>
                <p:nvPr/>
              </p:nvGrpSpPr>
              <p:grpSpPr bwMode="auto">
                <a:xfrm>
                  <a:off x="816" y="912"/>
                  <a:ext cx="1920" cy="144"/>
                  <a:chOff x="816" y="912"/>
                  <a:chExt cx="1920" cy="144"/>
                </a:xfrm>
              </p:grpSpPr>
              <p:grpSp>
                <p:nvGrpSpPr>
                  <p:cNvPr id="69941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816" y="912"/>
                    <a:ext cx="1296" cy="144"/>
                    <a:chOff x="816" y="912"/>
                    <a:chExt cx="1296" cy="144"/>
                  </a:xfrm>
                </p:grpSpPr>
                <p:grpSp>
                  <p:nvGrpSpPr>
                    <p:cNvPr id="699411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9412" name="Group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9413" name="Rectangle 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5</a:t>
                          </a:r>
                        </a:p>
                      </p:txBody>
                    </p:sp>
                    <p:sp>
                      <p:nvSpPr>
                        <p:cNvPr id="699414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9415" name="Line 2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9416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912"/>
                      <a:ext cx="672" cy="144"/>
                      <a:chOff x="1276" y="1004"/>
                      <a:chExt cx="672" cy="144"/>
                    </a:xfrm>
                  </p:grpSpPr>
                  <p:grpSp>
                    <p:nvGrpSpPr>
                      <p:cNvPr id="699417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6" y="1004"/>
                        <a:ext cx="432" cy="144"/>
                        <a:chOff x="4224" y="2492"/>
                        <a:chExt cx="432" cy="144"/>
                      </a:xfrm>
                    </p:grpSpPr>
                    <p:sp>
                      <p:nvSpPr>
                        <p:cNvPr id="699418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4" y="2492"/>
                          <a:ext cx="432" cy="144"/>
                        </a:xfrm>
                        <a:prstGeom prst="rect">
                          <a:avLst/>
                        </a:prstGeom>
                        <a:solidFill>
                          <a:srgbClr val="006600"/>
                        </a:solidFill>
                        <a:ln w="19050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pPr algn="l"/>
                          <a:r>
                            <a:rPr lang="en-US" altLang="zh-CN" sz="1800" b="1">
                              <a:solidFill>
                                <a:srgbClr val="FFFFFF"/>
                              </a:solidFill>
                            </a:rPr>
                            <a:t> 9</a:t>
                          </a:r>
                        </a:p>
                      </p:txBody>
                    </p:sp>
                    <p:sp>
                      <p:nvSpPr>
                        <p:cNvPr id="699419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64" y="2492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FFFF"/>
                          </a:solidFill>
                          <a:round/>
                          <a:headEnd/>
                          <a:tailEnd type="none" w="lg" len="lg"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9420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76" y="1076"/>
                        <a:ext cx="240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stealth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9942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064" y="912"/>
                    <a:ext cx="672" cy="144"/>
                    <a:chOff x="1276" y="1004"/>
                    <a:chExt cx="672" cy="144"/>
                  </a:xfrm>
                </p:grpSpPr>
                <p:grpSp>
                  <p:nvGrpSpPr>
                    <p:cNvPr id="699422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16" y="1004"/>
                      <a:ext cx="432" cy="144"/>
                      <a:chOff x="4224" y="2492"/>
                      <a:chExt cx="432" cy="144"/>
                    </a:xfrm>
                  </p:grpSpPr>
                  <p:sp>
                    <p:nvSpPr>
                      <p:cNvPr id="699423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24" y="2492"/>
                        <a:ext cx="432" cy="144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19050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algn="l"/>
                        <a:r>
                          <a:rPr lang="en-US" altLang="zh-CN" sz="1800" b="1">
                            <a:solidFill>
                              <a:srgbClr val="FFFFFF"/>
                            </a:solidFill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699424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2492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FFFF"/>
                        </a:solidFill>
                        <a:round/>
                        <a:headEnd/>
                        <a:tailEnd type="none" w="lg" len="lg"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9425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76" y="1076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stealth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99426" name="Group 34"/>
                <p:cNvGrpSpPr>
                  <a:grpSpLocks/>
                </p:cNvGrpSpPr>
                <p:nvPr/>
              </p:nvGrpSpPr>
              <p:grpSpPr bwMode="auto">
                <a:xfrm>
                  <a:off x="2688" y="912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699427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699428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006600"/>
                    </a:solidFill>
                    <a:ln w="19050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 b="1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p:txBody>
                </p:sp>
                <p:sp>
                  <p:nvSpPr>
                    <p:cNvPr id="699429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FFFF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9943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9431" name="Group 39"/>
              <p:cNvGrpSpPr>
                <a:grpSpLocks/>
              </p:cNvGrpSpPr>
              <p:nvPr/>
            </p:nvGrpSpPr>
            <p:grpSpPr bwMode="auto">
              <a:xfrm>
                <a:off x="3312" y="912"/>
                <a:ext cx="672" cy="144"/>
                <a:chOff x="1276" y="1004"/>
                <a:chExt cx="672" cy="144"/>
              </a:xfrm>
            </p:grpSpPr>
            <p:grpSp>
              <p:nvGrpSpPr>
                <p:cNvPr id="699432" name="Group 4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6994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006600"/>
                  </a:solidFill>
                  <a:ln w="19050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 b="1">
                        <a:solidFill>
                          <a:srgbClr val="FFFFFF"/>
                        </a:solidFill>
                      </a:rPr>
                      <a:t>31</a:t>
                    </a:r>
                  </a:p>
                </p:txBody>
              </p:sp>
              <p:sp>
                <p:nvSpPr>
                  <p:cNvPr id="6994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FFFF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99435" name="Line 4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9436" name="Group 44"/>
            <p:cNvGrpSpPr>
              <a:grpSpLocks/>
            </p:cNvGrpSpPr>
            <p:nvPr/>
          </p:nvGrpSpPr>
          <p:grpSpPr bwMode="auto">
            <a:xfrm>
              <a:off x="3936" y="912"/>
              <a:ext cx="672" cy="144"/>
              <a:chOff x="1276" y="1004"/>
              <a:chExt cx="672" cy="144"/>
            </a:xfrm>
          </p:grpSpPr>
          <p:grpSp>
            <p:nvGrpSpPr>
              <p:cNvPr id="699437" name="Group 45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699438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006600"/>
                </a:solidFill>
                <a:ln w="19050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 b="1">
                      <a:solidFill>
                        <a:srgbClr val="FFFFFF"/>
                      </a:solidFill>
                    </a:rPr>
                    <a:t>99   ^</a:t>
                  </a:r>
                </a:p>
              </p:txBody>
            </p:sp>
            <p:sp>
              <p:nvSpPr>
                <p:cNvPr id="699439" name="Line 4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99440" name="Line 48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699446" name="Picture 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141663"/>
            <a:ext cx="5462587" cy="2073275"/>
          </a:xfrm>
          <a:prstGeom prst="rect">
            <a:avLst/>
          </a:prstGeom>
          <a:noFill/>
        </p:spPr>
      </p:pic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00422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00424" name="AutoShape 8"/>
          <p:cNvSpPr>
            <a:spLocks noChangeArrowheads="1"/>
          </p:cNvSpPr>
          <p:nvPr/>
        </p:nvSpPr>
        <p:spPr bwMode="auto">
          <a:xfrm>
            <a:off x="2362200" y="381000"/>
            <a:ext cx="3581400" cy="14478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8000"/>
                </a:solidFill>
              </a:rPr>
              <a:t>不用函数返回值</a:t>
            </a:r>
          </a:p>
        </p:txBody>
      </p:sp>
      <p:sp>
        <p:nvSpPr>
          <p:cNvPr id="700427" name="Rectangle 11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insert(k) ;</a:t>
            </a:r>
          </a:p>
        </p:txBody>
      </p:sp>
      <p:sp useBgFill="1">
        <p:nvSpPr>
          <p:cNvPr id="700429" name="Rectangle 13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0430" name="Rectangle 14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0431" name="Rectangle 15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0432" name="Rectangle 16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44" name="Rectangle 28"/>
          <p:cNvSpPr>
            <a:spLocks noChangeArrowheads="1"/>
          </p:cNvSpPr>
          <p:nvPr/>
        </p:nvSpPr>
        <p:spPr bwMode="auto">
          <a:xfrm>
            <a:off x="341313" y="1965325"/>
            <a:ext cx="573087" cy="2286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 b="1"/>
              <a:t>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9" grpId="0" animBg="1"/>
      <p:bldP spid="700430" grpId="0" animBg="1"/>
      <p:bldP spid="700431" grpId="0" animBg="1"/>
      <p:bldP spid="700432" grpId="0" animBg="1"/>
      <p:bldP spid="700444" grpId="0" animBg="1" autoUpdateAnimBg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1355778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1355779" name="Rectangle 3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1355780" name="AutoShape 4"/>
          <p:cNvSpPr>
            <a:spLocks noChangeArrowheads="1"/>
          </p:cNvSpPr>
          <p:nvPr/>
        </p:nvSpPr>
        <p:spPr bwMode="auto">
          <a:xfrm>
            <a:off x="2895600" y="304800"/>
            <a:ext cx="3352800" cy="1143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chemeClr val="accent2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不用全局指针</a:t>
            </a:r>
          </a:p>
        </p:txBody>
      </p:sp>
      <p:sp>
        <p:nvSpPr>
          <p:cNvPr id="1355781" name="Rectangle 5"/>
          <p:cNvSpPr>
            <a:spLocks noChangeArrowheads="1"/>
          </p:cNvSpPr>
          <p:nvPr/>
        </p:nvSpPr>
        <p:spPr bwMode="auto">
          <a:xfrm>
            <a:off x="5643563" y="3836988"/>
            <a:ext cx="1308100" cy="366712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list * head ;</a:t>
            </a:r>
          </a:p>
        </p:txBody>
      </p:sp>
      <p:sp useBgFill="1">
        <p:nvSpPr>
          <p:cNvPr id="1355782" name="Rectangle 6"/>
          <p:cNvSpPr>
            <a:spLocks noChangeArrowheads="1"/>
          </p:cNvSpPr>
          <p:nvPr/>
        </p:nvSpPr>
        <p:spPr bwMode="auto">
          <a:xfrm>
            <a:off x="533400" y="1736725"/>
            <a:ext cx="12192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3" name="Rectangle 7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insert(head, k) ;</a:t>
            </a:r>
          </a:p>
        </p:txBody>
      </p:sp>
      <p:sp>
        <p:nvSpPr>
          <p:cNvPr id="1355784" name="Rectangle 8"/>
          <p:cNvSpPr>
            <a:spLocks noChangeArrowheads="1"/>
          </p:cNvSpPr>
          <p:nvPr/>
        </p:nvSpPr>
        <p:spPr bwMode="auto">
          <a:xfrm>
            <a:off x="457200" y="1889125"/>
            <a:ext cx="3733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list *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en-US" altLang="zh-CN" sz="1800" b="1"/>
              <a:t> head, int num )</a:t>
            </a:r>
          </a:p>
        </p:txBody>
      </p:sp>
      <p:sp useBgFill="1">
        <p:nvSpPr>
          <p:cNvPr id="1355785" name="Rectangle 9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5786" name="Rectangle 10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5787" name="Rectangle 11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55788" name="Rectangle 12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89" name="AutoShape 13"/>
          <p:cNvSpPr>
            <a:spLocks/>
          </p:cNvSpPr>
          <p:nvPr/>
        </p:nvSpPr>
        <p:spPr bwMode="auto">
          <a:xfrm>
            <a:off x="6934200" y="2057400"/>
            <a:ext cx="1981200" cy="533400"/>
          </a:xfrm>
          <a:prstGeom prst="borderCallout2">
            <a:avLst>
              <a:gd name="adj1" fmla="val 21431"/>
              <a:gd name="adj2" fmla="val -3847"/>
              <a:gd name="adj3" fmla="val 21431"/>
              <a:gd name="adj4" fmla="val -12097"/>
              <a:gd name="adj5" fmla="val 326486"/>
              <a:gd name="adj6" fmla="val -3838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头指针为局部量</a:t>
            </a:r>
          </a:p>
        </p:txBody>
      </p:sp>
      <p:sp>
        <p:nvSpPr>
          <p:cNvPr id="1355790" name="AutoShape 14"/>
          <p:cNvSpPr>
            <a:spLocks/>
          </p:cNvSpPr>
          <p:nvPr/>
        </p:nvSpPr>
        <p:spPr bwMode="auto">
          <a:xfrm>
            <a:off x="4067175" y="2659063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3778"/>
              <a:gd name="adj5" fmla="val -46356"/>
              <a:gd name="adj6" fmla="val -4717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/>
              <a:t>指针引用参数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形参在实参上操作</a:t>
            </a:r>
          </a:p>
        </p:txBody>
      </p:sp>
      <p:sp>
        <p:nvSpPr>
          <p:cNvPr id="1355791" name="Line 15"/>
          <p:cNvSpPr>
            <a:spLocks noChangeShapeType="1"/>
          </p:cNvSpPr>
          <p:nvPr/>
        </p:nvSpPr>
        <p:spPr bwMode="auto">
          <a:xfrm>
            <a:off x="2843213" y="2276475"/>
            <a:ext cx="3252787" cy="2828925"/>
          </a:xfrm>
          <a:prstGeom prst="line">
            <a:avLst/>
          </a:prstGeom>
          <a:noFill/>
          <a:ln w="38100" cmpd="dbl">
            <a:solidFill>
              <a:srgbClr val="FF3300"/>
            </a:solidFill>
            <a:prstDash val="dash"/>
            <a:round/>
            <a:headEnd type="stealth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92" name="Oval 16"/>
          <p:cNvSpPr>
            <a:spLocks noChangeArrowheads="1"/>
          </p:cNvSpPr>
          <p:nvPr/>
        </p:nvSpPr>
        <p:spPr bwMode="auto">
          <a:xfrm>
            <a:off x="5943600" y="502920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5793" name="Oval 17"/>
          <p:cNvSpPr>
            <a:spLocks noChangeArrowheads="1"/>
          </p:cNvSpPr>
          <p:nvPr/>
        </p:nvSpPr>
        <p:spPr bwMode="auto">
          <a:xfrm>
            <a:off x="1752600" y="1812925"/>
            <a:ext cx="13716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5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5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5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55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35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80" grpId="0" animBg="1" autoUpdateAnimBg="0"/>
      <p:bldP spid="1355781" grpId="0" animBg="1" autoUpdateAnimBg="0"/>
      <p:bldP spid="1355782" grpId="0" animBg="1"/>
      <p:bldP spid="1355783" grpId="0" animBg="1" autoUpdateAnimBg="0"/>
      <p:bldP spid="1355784" grpId="0" animBg="1" autoUpdateAnimBg="0"/>
      <p:bldP spid="1355785" grpId="0" animBg="1"/>
      <p:bldP spid="1355786" grpId="0" animBg="1"/>
      <p:bldP spid="1355787" grpId="0" animBg="1"/>
      <p:bldP spid="1355788" grpId="0" animBg="1"/>
      <p:bldP spid="1355789" grpId="0" animBg="1" autoUpdateAnimBg="0"/>
      <p:bldP spid="1355790" grpId="0" animBg="1" autoUpdateAnimBg="0"/>
      <p:bldP spid="1355791" grpId="0" animBg="1"/>
      <p:bldP spid="1355792" grpId="0" animBg="1"/>
      <p:bldP spid="135579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701466" name="AutoShape 26"/>
          <p:cNvSpPr>
            <a:spLocks noChangeArrowheads="1"/>
          </p:cNvSpPr>
          <p:nvPr/>
        </p:nvSpPr>
        <p:spPr bwMode="auto">
          <a:xfrm>
            <a:off x="2895600" y="304800"/>
            <a:ext cx="3352800" cy="1143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chemeClr val="accent2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不用全局指针</a:t>
            </a:r>
          </a:p>
        </p:txBody>
      </p:sp>
      <p:sp>
        <p:nvSpPr>
          <p:cNvPr id="701445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01446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01449" name="Rectangle 9"/>
          <p:cNvSpPr>
            <a:spLocks noChangeArrowheads="1"/>
          </p:cNvSpPr>
          <p:nvPr/>
        </p:nvSpPr>
        <p:spPr bwMode="auto">
          <a:xfrm>
            <a:off x="5643563" y="3836988"/>
            <a:ext cx="1308100" cy="366712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list * head ;</a:t>
            </a:r>
          </a:p>
        </p:txBody>
      </p:sp>
      <p:sp useBgFill="1">
        <p:nvSpPr>
          <p:cNvPr id="701450" name="Rectangle 10"/>
          <p:cNvSpPr>
            <a:spLocks noChangeArrowheads="1"/>
          </p:cNvSpPr>
          <p:nvPr/>
        </p:nvSpPr>
        <p:spPr bwMode="auto">
          <a:xfrm>
            <a:off x="533400" y="1736725"/>
            <a:ext cx="12192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1" name="Rectangle 11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insert(head, k) ;</a:t>
            </a:r>
          </a:p>
        </p:txBody>
      </p:sp>
      <p:sp>
        <p:nvSpPr>
          <p:cNvPr id="701452" name="Rectangle 12"/>
          <p:cNvSpPr>
            <a:spLocks noChangeArrowheads="1"/>
          </p:cNvSpPr>
          <p:nvPr/>
        </p:nvSpPr>
        <p:spPr bwMode="auto">
          <a:xfrm>
            <a:off x="457200" y="1889125"/>
            <a:ext cx="3733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list *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en-US" altLang="zh-CN" sz="1800" b="1"/>
              <a:t> head, int num )</a:t>
            </a:r>
          </a:p>
        </p:txBody>
      </p:sp>
      <p:sp useBgFill="1">
        <p:nvSpPr>
          <p:cNvPr id="701453" name="Rectangle 13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4" name="Rectangle 14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5" name="Rectangle 15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6" name="Rectangle 16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1457" name="Rectangle 17"/>
          <p:cNvSpPr>
            <a:spLocks noChangeArrowheads="1"/>
          </p:cNvSpPr>
          <p:nvPr/>
        </p:nvSpPr>
        <p:spPr bwMode="auto">
          <a:xfrm>
            <a:off x="2127250" y="6080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8" name="AutoShape 18"/>
          <p:cNvSpPr>
            <a:spLocks/>
          </p:cNvSpPr>
          <p:nvPr/>
        </p:nvSpPr>
        <p:spPr bwMode="auto">
          <a:xfrm>
            <a:off x="4067175" y="2514600"/>
            <a:ext cx="2362200" cy="914400"/>
          </a:xfrm>
          <a:prstGeom prst="borderCallout2">
            <a:avLst>
              <a:gd name="adj1" fmla="val 12500"/>
              <a:gd name="adj2" fmla="val -3227"/>
              <a:gd name="adj3" fmla="val 12500"/>
              <a:gd name="adj4" fmla="val -11560"/>
              <a:gd name="adj5" fmla="val -33509"/>
              <a:gd name="adj6" fmla="val -3776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rgbClr val="0000FF"/>
                </a:solidFill>
              </a:rPr>
              <a:t>这样修改可以吗？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rgbClr val="0000FF"/>
                </a:solidFill>
              </a:rPr>
              <a:t>为什么？</a:t>
            </a:r>
          </a:p>
        </p:txBody>
      </p:sp>
      <p:sp>
        <p:nvSpPr>
          <p:cNvPr id="701459" name="Oval 19"/>
          <p:cNvSpPr>
            <a:spLocks noChangeArrowheads="1"/>
          </p:cNvSpPr>
          <p:nvPr/>
        </p:nvSpPr>
        <p:spPr bwMode="auto">
          <a:xfrm>
            <a:off x="5943600" y="5029200"/>
            <a:ext cx="533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60" name="Oval 20"/>
          <p:cNvSpPr>
            <a:spLocks noChangeArrowheads="1"/>
          </p:cNvSpPr>
          <p:nvPr/>
        </p:nvSpPr>
        <p:spPr bwMode="auto">
          <a:xfrm>
            <a:off x="1752600" y="1812925"/>
            <a:ext cx="13716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61" name="Rectangle 21"/>
          <p:cNvSpPr>
            <a:spLocks noChangeArrowheads="1"/>
          </p:cNvSpPr>
          <p:nvPr/>
        </p:nvSpPr>
        <p:spPr bwMode="auto">
          <a:xfrm>
            <a:off x="1798638" y="1889125"/>
            <a:ext cx="12065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 i="1">
                <a:solidFill>
                  <a:schemeClr val="accent2"/>
                </a:solidFill>
              </a:rPr>
              <a:t>list *  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01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8" grpId="0" animBg="1" autoUpdateAnimBg="0"/>
      <p:bldP spid="701461" grpId="0" animBg="1" autoUpdateAnimBg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  <p:sp>
        <p:nvSpPr>
          <p:cNvPr id="702491" name="AutoShape 27"/>
          <p:cNvSpPr>
            <a:spLocks noChangeArrowheads="1"/>
          </p:cNvSpPr>
          <p:nvPr/>
        </p:nvSpPr>
        <p:spPr bwMode="auto">
          <a:xfrm>
            <a:off x="2895600" y="304800"/>
            <a:ext cx="3352800" cy="1143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E6CD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E6CDFF"/>
            </a:extrusionClr>
          </a:sp3d>
        </p:spPr>
        <p:txBody>
          <a:bodyPr wrap="none" anchor="ctr"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1">
                <a:solidFill>
                  <a:schemeClr val="accent2"/>
                </a:solidFill>
              </a:rPr>
              <a:t>修改程序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不用全局指针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457200" y="609600"/>
            <a:ext cx="4210050" cy="597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/>
              <a:t>#include&lt;iostream&gt;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struct list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int data ;  list * next ; }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head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list * insert ( int num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{ list * s, *p, *q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 = new list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s-&gt;data = num ;  s-&gt;next = NULL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 == NULL )	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head = s ;   return( head ) ;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if ( head-&gt;data &gt; s-&gt;data )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{ s-&gt;next = head ;   head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for ( q = head, p = head-&gt;next ;  p ; q = p, p = p-&gt;next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if ( p-&gt;data &gt; s-&gt;data )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{ s-&gt;next = p ;      q-&gt;next = s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  }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q-&gt;next = s ;  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  return ( head ) ;</a:t>
            </a:r>
          </a:p>
          <a:p>
            <a:pPr algn="l">
              <a:lnSpc>
                <a:spcPct val="12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4876800" y="1643063"/>
            <a:ext cx="4064000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400"/>
              <a:t>void showlist( const list *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cout &lt;&lt; "now the items of list are: \n"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head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{ cout &lt;&lt; head-&gt;data &lt;&lt; '\t';    head = head-&gt;next ; 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cout &lt;&lt; endl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 int main()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{ int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head = NULL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cin &gt;&gt; k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while( k != 0 )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  { head = insert(k) ;            cin &gt;&gt; k ; }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  showlist( head ) ;</a:t>
            </a:r>
          </a:p>
          <a:p>
            <a:pPr algn="l">
              <a:spcBef>
                <a:spcPct val="50000"/>
              </a:spcBef>
            </a:pPr>
            <a:r>
              <a:rPr lang="en-US" altLang="zh-CN" sz="1400"/>
              <a:t>} 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5643563" y="3836988"/>
            <a:ext cx="1308100" cy="366712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list * head ;</a:t>
            </a:r>
          </a:p>
        </p:txBody>
      </p:sp>
      <p:sp useBgFill="1">
        <p:nvSpPr>
          <p:cNvPr id="702474" name="Rectangle 10"/>
          <p:cNvSpPr>
            <a:spLocks noChangeArrowheads="1"/>
          </p:cNvSpPr>
          <p:nvPr/>
        </p:nvSpPr>
        <p:spPr bwMode="auto">
          <a:xfrm>
            <a:off x="533400" y="1736725"/>
            <a:ext cx="12192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5257800" y="5149850"/>
            <a:ext cx="17526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insert(head, k) ;</a:t>
            </a:r>
          </a:p>
        </p:txBody>
      </p:sp>
      <p:sp>
        <p:nvSpPr>
          <p:cNvPr id="702476" name="Rectangle 12"/>
          <p:cNvSpPr>
            <a:spLocks noChangeArrowheads="1"/>
          </p:cNvSpPr>
          <p:nvPr/>
        </p:nvSpPr>
        <p:spPr bwMode="auto">
          <a:xfrm>
            <a:off x="457200" y="1889125"/>
            <a:ext cx="3733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list *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&amp;</a:t>
            </a:r>
            <a:r>
              <a:rPr lang="en-US" altLang="zh-CN" sz="1800" b="1"/>
              <a:t> head, int num )</a:t>
            </a:r>
          </a:p>
        </p:txBody>
      </p:sp>
      <p:sp useBgFill="1">
        <p:nvSpPr>
          <p:cNvPr id="702477" name="Rectangle 13"/>
          <p:cNvSpPr>
            <a:spLocks noChangeArrowheads="1"/>
          </p:cNvSpPr>
          <p:nvPr/>
        </p:nvSpPr>
        <p:spPr bwMode="auto">
          <a:xfrm>
            <a:off x="2093913" y="3260725"/>
            <a:ext cx="573087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78" name="Rectangle 14"/>
          <p:cNvSpPr>
            <a:spLocks noChangeArrowheads="1"/>
          </p:cNvSpPr>
          <p:nvPr/>
        </p:nvSpPr>
        <p:spPr bwMode="auto">
          <a:xfrm>
            <a:off x="1258888" y="4022725"/>
            <a:ext cx="569912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79" name="Rectangle 15"/>
          <p:cNvSpPr>
            <a:spLocks noChangeArrowheads="1"/>
          </p:cNvSpPr>
          <p:nvPr/>
        </p:nvSpPr>
        <p:spPr bwMode="auto">
          <a:xfrm>
            <a:off x="1287463" y="5318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80" name="Rectangle 16"/>
          <p:cNvSpPr>
            <a:spLocks noChangeArrowheads="1"/>
          </p:cNvSpPr>
          <p:nvPr/>
        </p:nvSpPr>
        <p:spPr bwMode="auto">
          <a:xfrm>
            <a:off x="1066800" y="6080125"/>
            <a:ext cx="609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2481" name="Rectangle 17"/>
          <p:cNvSpPr>
            <a:spLocks noChangeArrowheads="1"/>
          </p:cNvSpPr>
          <p:nvPr/>
        </p:nvSpPr>
        <p:spPr bwMode="auto">
          <a:xfrm>
            <a:off x="2127250" y="6080125"/>
            <a:ext cx="53975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2" name="AutoShape 18"/>
          <p:cNvSpPr>
            <a:spLocks/>
          </p:cNvSpPr>
          <p:nvPr/>
        </p:nvSpPr>
        <p:spPr bwMode="auto">
          <a:xfrm>
            <a:off x="2590800" y="3429000"/>
            <a:ext cx="1676400" cy="533400"/>
          </a:xfrm>
          <a:prstGeom prst="borderCallout2">
            <a:avLst>
              <a:gd name="adj1" fmla="val 21431"/>
              <a:gd name="adj2" fmla="val 104546"/>
              <a:gd name="adj3" fmla="val 21431"/>
              <a:gd name="adj4" fmla="val 136269"/>
              <a:gd name="adj5" fmla="val -266370"/>
              <a:gd name="adj6" fmla="val 236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 i="1">
                <a:solidFill>
                  <a:srgbClr val="0000FF"/>
                </a:solidFill>
              </a:rPr>
              <a:t>为什么？</a:t>
            </a:r>
          </a:p>
        </p:txBody>
      </p:sp>
      <p:sp>
        <p:nvSpPr>
          <p:cNvPr id="702483" name="Oval 19"/>
          <p:cNvSpPr>
            <a:spLocks noChangeArrowheads="1"/>
          </p:cNvSpPr>
          <p:nvPr/>
        </p:nvSpPr>
        <p:spPr bwMode="auto">
          <a:xfrm>
            <a:off x="1752600" y="1812925"/>
            <a:ext cx="13716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4" name="Rectangle 20"/>
          <p:cNvSpPr>
            <a:spLocks noChangeArrowheads="1"/>
          </p:cNvSpPr>
          <p:nvPr/>
        </p:nvSpPr>
        <p:spPr bwMode="auto">
          <a:xfrm>
            <a:off x="4876800" y="1600200"/>
            <a:ext cx="3352800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showlist( </a:t>
            </a:r>
            <a:r>
              <a:rPr lang="en-US" altLang="zh-CN" sz="1800" b="1" i="1"/>
              <a:t>const </a:t>
            </a:r>
            <a:r>
              <a:rPr lang="en-US" altLang="zh-CN" sz="1800" b="1"/>
              <a:t>list * head )</a:t>
            </a:r>
          </a:p>
        </p:txBody>
      </p:sp>
      <p:sp>
        <p:nvSpPr>
          <p:cNvPr id="702485" name="Oval 21"/>
          <p:cNvSpPr>
            <a:spLocks noChangeArrowheads="1"/>
          </p:cNvSpPr>
          <p:nvPr/>
        </p:nvSpPr>
        <p:spPr bwMode="auto">
          <a:xfrm>
            <a:off x="6324600" y="1524000"/>
            <a:ext cx="1676400" cy="5334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6" name="Line 22"/>
          <p:cNvSpPr>
            <a:spLocks noChangeShapeType="1"/>
          </p:cNvSpPr>
          <p:nvPr/>
        </p:nvSpPr>
        <p:spPr bwMode="auto">
          <a:xfrm>
            <a:off x="3132138" y="2276475"/>
            <a:ext cx="1668462" cy="11525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oval" w="lg" len="lg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24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24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02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248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2" grpId="0" autoUpdateAnimBg="0"/>
      <p:bldP spid="702483" grpId="0" animBg="1"/>
      <p:bldP spid="702484" grpId="0" autoUpdateAnimBg="0"/>
      <p:bldP spid="702485" grpId="0" animBg="1"/>
      <p:bldP spid="70248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4" name="AutoShape 4"/>
          <p:cNvSpPr>
            <a:spLocks noChangeArrowheads="1"/>
          </p:cNvSpPr>
          <p:nvPr/>
        </p:nvSpPr>
        <p:spPr bwMode="auto">
          <a:xfrm>
            <a:off x="533400" y="457200"/>
            <a:ext cx="2514600" cy="762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66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hlink"/>
                </a:solidFill>
              </a:rPr>
              <a:t>比较</a:t>
            </a:r>
          </a:p>
        </p:txBody>
      </p:sp>
      <p:sp>
        <p:nvSpPr>
          <p:cNvPr id="1356805" name="Rectangle 5"/>
          <p:cNvSpPr>
            <a:spLocks noChangeArrowheads="1"/>
          </p:cNvSpPr>
          <p:nvPr/>
        </p:nvSpPr>
        <p:spPr bwMode="auto">
          <a:xfrm>
            <a:off x="457200" y="2209800"/>
            <a:ext cx="1911350" cy="752475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list *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insert (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, k ) ;</a:t>
            </a:r>
          </a:p>
        </p:txBody>
      </p:sp>
      <p:sp>
        <p:nvSpPr>
          <p:cNvPr id="1356808" name="Rectangle 8"/>
          <p:cNvSpPr>
            <a:spLocks noChangeArrowheads="1"/>
          </p:cNvSpPr>
          <p:nvPr/>
        </p:nvSpPr>
        <p:spPr bwMode="auto">
          <a:xfrm>
            <a:off x="457200" y="1600200"/>
            <a:ext cx="3970338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 * &amp;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/>
              <a:t>, int num )</a:t>
            </a:r>
            <a:r>
              <a:rPr lang="zh-CN" altLang="en-US" sz="1800" b="1"/>
              <a:t>；</a:t>
            </a:r>
          </a:p>
        </p:txBody>
      </p:sp>
      <p:sp>
        <p:nvSpPr>
          <p:cNvPr id="1356821" name="Rectangle 21"/>
          <p:cNvSpPr>
            <a:spLocks noChangeArrowheads="1"/>
          </p:cNvSpPr>
          <p:nvPr/>
        </p:nvSpPr>
        <p:spPr bwMode="auto">
          <a:xfrm>
            <a:off x="4953000" y="2209800"/>
            <a:ext cx="1898650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list * head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insert (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/>
              <a:t>, k ) ;</a:t>
            </a:r>
          </a:p>
        </p:txBody>
      </p:sp>
      <p:sp>
        <p:nvSpPr>
          <p:cNvPr id="1356822" name="Rectangle 22"/>
          <p:cNvSpPr>
            <a:spLocks noChangeArrowheads="1"/>
          </p:cNvSpPr>
          <p:nvPr/>
        </p:nvSpPr>
        <p:spPr bwMode="auto">
          <a:xfrm>
            <a:off x="4953000" y="1600200"/>
            <a:ext cx="37338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hlink"/>
                </a:solidFill>
              </a:rPr>
              <a:t>void insert (</a:t>
            </a:r>
            <a:r>
              <a:rPr lang="en-US" altLang="zh-CN" sz="1800" b="1" i="1">
                <a:solidFill>
                  <a:schemeClr val="hlink"/>
                </a:solidFill>
              </a:rPr>
              <a:t> </a:t>
            </a:r>
            <a:r>
              <a:rPr lang="en-US" altLang="zh-CN" sz="1800" b="1" i="1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 *</a:t>
            </a:r>
            <a:r>
              <a:rPr lang="en-US" altLang="zh-CN" sz="1800" b="1" i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hlink"/>
                </a:solidFill>
              </a:rPr>
              <a:t>, int num )</a:t>
            </a:r>
            <a:r>
              <a:rPr lang="zh-CN" altLang="en-US" sz="1800" b="1">
                <a:solidFill>
                  <a:schemeClr val="hlink"/>
                </a:solidFill>
              </a:rPr>
              <a:t>；</a:t>
            </a:r>
          </a:p>
        </p:txBody>
      </p:sp>
      <p:grpSp>
        <p:nvGrpSpPr>
          <p:cNvPr id="1356850" name="Group 50"/>
          <p:cNvGrpSpPr>
            <a:grpSpLocks/>
          </p:cNvGrpSpPr>
          <p:nvPr/>
        </p:nvGrpSpPr>
        <p:grpSpPr bwMode="auto">
          <a:xfrm>
            <a:off x="501650" y="3352800"/>
            <a:ext cx="3460750" cy="471488"/>
            <a:chOff x="192" y="2430"/>
            <a:chExt cx="2180" cy="297"/>
          </a:xfrm>
        </p:grpSpPr>
        <p:sp>
          <p:nvSpPr>
            <p:cNvPr id="1356847" name="Rectangle 47"/>
            <p:cNvSpPr>
              <a:spLocks noChangeArrowheads="1"/>
            </p:cNvSpPr>
            <p:nvPr/>
          </p:nvSpPr>
          <p:spPr bwMode="auto">
            <a:xfrm>
              <a:off x="192" y="2574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6824" name="Text Box 24"/>
            <p:cNvSpPr txBox="1">
              <a:spLocks noChangeArrowheads="1"/>
            </p:cNvSpPr>
            <p:nvPr/>
          </p:nvSpPr>
          <p:spPr bwMode="auto">
            <a:xfrm>
              <a:off x="192" y="2430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6825" name="Group 25"/>
            <p:cNvGrpSpPr>
              <a:grpSpLocks/>
            </p:cNvGrpSpPr>
            <p:nvPr/>
          </p:nvGrpSpPr>
          <p:grpSpPr bwMode="auto">
            <a:xfrm>
              <a:off x="584" y="2574"/>
              <a:ext cx="672" cy="144"/>
              <a:chOff x="1536" y="3260"/>
              <a:chExt cx="672" cy="144"/>
            </a:xfrm>
          </p:grpSpPr>
          <p:grpSp>
            <p:nvGrpSpPr>
              <p:cNvPr id="1356826" name="Group 26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6828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29" name="Line 29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6830" name="Group 30"/>
            <p:cNvGrpSpPr>
              <a:grpSpLocks/>
            </p:cNvGrpSpPr>
            <p:nvPr/>
          </p:nvGrpSpPr>
          <p:grpSpPr bwMode="auto">
            <a:xfrm>
              <a:off x="1208" y="2574"/>
              <a:ext cx="672" cy="144"/>
              <a:chOff x="1536" y="3260"/>
              <a:chExt cx="672" cy="144"/>
            </a:xfrm>
          </p:grpSpPr>
          <p:grpSp>
            <p:nvGrpSpPr>
              <p:cNvPr id="1356831" name="Group 31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32" name="Rectangle 3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6833" name="Line 3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34" name="Line 34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6839" name="Line 39"/>
            <p:cNvSpPr>
              <a:spLocks noChangeShapeType="1"/>
            </p:cNvSpPr>
            <p:nvPr/>
          </p:nvSpPr>
          <p:spPr bwMode="auto">
            <a:xfrm>
              <a:off x="1832" y="264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41" name="Text Box 41"/>
            <p:cNvSpPr txBox="1">
              <a:spLocks noChangeArrowheads="1"/>
            </p:cNvSpPr>
            <p:nvPr/>
          </p:nvSpPr>
          <p:spPr bwMode="auto">
            <a:xfrm>
              <a:off x="2112" y="2565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sp>
        <p:nvSpPr>
          <p:cNvPr id="1356842" name="Rectangle 42"/>
          <p:cNvSpPr>
            <a:spLocks noChangeArrowheads="1"/>
          </p:cNvSpPr>
          <p:nvPr/>
        </p:nvSpPr>
        <p:spPr bwMode="auto">
          <a:xfrm>
            <a:off x="501650" y="3810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1356852" name="Text Box 52"/>
          <p:cNvSpPr txBox="1">
            <a:spLocks noChangeArrowheads="1"/>
          </p:cNvSpPr>
          <p:nvPr/>
        </p:nvSpPr>
        <p:spPr bwMode="auto">
          <a:xfrm>
            <a:off x="5334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的别名，函数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insert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对链表直接操作</a:t>
            </a:r>
          </a:p>
        </p:txBody>
      </p:sp>
      <p:grpSp>
        <p:nvGrpSpPr>
          <p:cNvPr id="1356876" name="Group 76"/>
          <p:cNvGrpSpPr>
            <a:grpSpLocks/>
          </p:cNvGrpSpPr>
          <p:nvPr/>
        </p:nvGrpSpPr>
        <p:grpSpPr bwMode="auto">
          <a:xfrm>
            <a:off x="4997450" y="3352800"/>
            <a:ext cx="3460750" cy="471488"/>
            <a:chOff x="3148" y="2112"/>
            <a:chExt cx="2180" cy="297"/>
          </a:xfrm>
        </p:grpSpPr>
        <p:sp>
          <p:nvSpPr>
            <p:cNvPr id="1356854" name="Rectangle 54"/>
            <p:cNvSpPr>
              <a:spLocks noChangeArrowheads="1"/>
            </p:cNvSpPr>
            <p:nvPr/>
          </p:nvSpPr>
          <p:spPr bwMode="auto">
            <a:xfrm>
              <a:off x="3148" y="2256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6855" name="Text Box 55"/>
            <p:cNvSpPr txBox="1">
              <a:spLocks noChangeArrowheads="1"/>
            </p:cNvSpPr>
            <p:nvPr/>
          </p:nvSpPr>
          <p:spPr bwMode="auto">
            <a:xfrm>
              <a:off x="3148" y="2112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6856" name="Group 56"/>
            <p:cNvGrpSpPr>
              <a:grpSpLocks/>
            </p:cNvGrpSpPr>
            <p:nvPr/>
          </p:nvGrpSpPr>
          <p:grpSpPr bwMode="auto">
            <a:xfrm>
              <a:off x="3540" y="2256"/>
              <a:ext cx="672" cy="144"/>
              <a:chOff x="1536" y="3260"/>
              <a:chExt cx="672" cy="144"/>
            </a:xfrm>
          </p:grpSpPr>
          <p:grpSp>
            <p:nvGrpSpPr>
              <p:cNvPr id="1356857" name="Group 57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6859" name="Line 59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60" name="Line 60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6861" name="Group 61"/>
            <p:cNvGrpSpPr>
              <a:grpSpLocks/>
            </p:cNvGrpSpPr>
            <p:nvPr/>
          </p:nvGrpSpPr>
          <p:grpSpPr bwMode="auto">
            <a:xfrm>
              <a:off x="4164" y="2256"/>
              <a:ext cx="672" cy="144"/>
              <a:chOff x="1536" y="3260"/>
              <a:chExt cx="672" cy="144"/>
            </a:xfrm>
          </p:grpSpPr>
          <p:grpSp>
            <p:nvGrpSpPr>
              <p:cNvPr id="1356862" name="Group 62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6863" name="Rectangle 6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6864" name="Line 6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6865" name="Line 65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6866" name="Line 66"/>
            <p:cNvSpPr>
              <a:spLocks noChangeShapeType="1"/>
            </p:cNvSpPr>
            <p:nvPr/>
          </p:nvSpPr>
          <p:spPr bwMode="auto">
            <a:xfrm>
              <a:off x="4788" y="232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67" name="Text Box 67"/>
            <p:cNvSpPr txBox="1">
              <a:spLocks noChangeArrowheads="1"/>
            </p:cNvSpPr>
            <p:nvPr/>
          </p:nvSpPr>
          <p:spPr bwMode="auto">
            <a:xfrm>
              <a:off x="5068" y="2247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grpSp>
        <p:nvGrpSpPr>
          <p:cNvPr id="1356875" name="Group 75"/>
          <p:cNvGrpSpPr>
            <a:grpSpLocks/>
          </p:cNvGrpSpPr>
          <p:nvPr/>
        </p:nvGrpSpPr>
        <p:grpSpPr bwMode="auto">
          <a:xfrm>
            <a:off x="4997450" y="3962400"/>
            <a:ext cx="685800" cy="609600"/>
            <a:chOff x="3148" y="2640"/>
            <a:chExt cx="432" cy="384"/>
          </a:xfrm>
        </p:grpSpPr>
        <p:sp>
          <p:nvSpPr>
            <p:cNvPr id="1356868" name="Rectangle 68"/>
            <p:cNvSpPr>
              <a:spLocks noChangeArrowheads="1"/>
            </p:cNvSpPr>
            <p:nvPr/>
          </p:nvSpPr>
          <p:spPr bwMode="auto">
            <a:xfrm>
              <a:off x="3148" y="2793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solidFill>
                    <a:srgbClr val="99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head</a:t>
              </a:r>
            </a:p>
          </p:txBody>
        </p:sp>
        <p:sp>
          <p:nvSpPr>
            <p:cNvPr id="1356869" name="Rectangle 69"/>
            <p:cNvSpPr>
              <a:spLocks noChangeArrowheads="1"/>
            </p:cNvSpPr>
            <p:nvPr/>
          </p:nvSpPr>
          <p:spPr bwMode="auto">
            <a:xfrm>
              <a:off x="3148" y="2640"/>
              <a:ext cx="43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</p:grpSp>
      <p:grpSp>
        <p:nvGrpSpPr>
          <p:cNvPr id="1356874" name="Group 74"/>
          <p:cNvGrpSpPr>
            <a:grpSpLocks/>
          </p:cNvGrpSpPr>
          <p:nvPr/>
        </p:nvGrpSpPr>
        <p:grpSpPr bwMode="auto">
          <a:xfrm>
            <a:off x="5562600" y="3848100"/>
            <a:ext cx="609600" cy="228600"/>
            <a:chOff x="3504" y="2544"/>
            <a:chExt cx="384" cy="144"/>
          </a:xfrm>
        </p:grpSpPr>
        <p:sp>
          <p:nvSpPr>
            <p:cNvPr id="1356870" name="Line 70"/>
            <p:cNvSpPr>
              <a:spLocks noChangeShapeType="1"/>
            </p:cNvSpPr>
            <p:nvPr/>
          </p:nvSpPr>
          <p:spPr bwMode="auto">
            <a:xfrm flipV="1">
              <a:off x="3888" y="2544"/>
              <a:ext cx="0" cy="1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71" name="Line 71"/>
            <p:cNvSpPr>
              <a:spLocks noChangeShapeType="1"/>
            </p:cNvSpPr>
            <p:nvPr/>
          </p:nvSpPr>
          <p:spPr bwMode="auto">
            <a:xfrm>
              <a:off x="3504" y="2688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6872" name="Text Box 72"/>
          <p:cNvSpPr txBox="1">
            <a:spLocks noChangeArrowheads="1"/>
          </p:cNvSpPr>
          <p:nvPr/>
        </p:nvSpPr>
        <p:spPr bwMode="auto">
          <a:xfrm>
            <a:off x="48006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是传值参数，接受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的地址值</a:t>
            </a:r>
          </a:p>
        </p:txBody>
      </p:sp>
      <p:sp>
        <p:nvSpPr>
          <p:cNvPr id="1356873" name="Line 73"/>
          <p:cNvSpPr>
            <a:spLocks noChangeShapeType="1"/>
          </p:cNvSpPr>
          <p:nvPr/>
        </p:nvSpPr>
        <p:spPr bwMode="auto">
          <a:xfrm>
            <a:off x="5334000" y="3657600"/>
            <a:ext cx="0" cy="457200"/>
          </a:xfrm>
          <a:prstGeom prst="line">
            <a:avLst/>
          </a:prstGeom>
          <a:noFill/>
          <a:ln w="57150">
            <a:solidFill>
              <a:srgbClr val="FF6699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6877" name="Group 77"/>
          <p:cNvGrpSpPr>
            <a:grpSpLocks/>
          </p:cNvGrpSpPr>
          <p:nvPr/>
        </p:nvGrpSpPr>
        <p:grpSpPr bwMode="auto">
          <a:xfrm>
            <a:off x="5746750" y="4191000"/>
            <a:ext cx="1339850" cy="366713"/>
            <a:chOff x="1088" y="873"/>
            <a:chExt cx="844" cy="231"/>
          </a:xfrm>
        </p:grpSpPr>
        <p:grpSp>
          <p:nvGrpSpPr>
            <p:cNvPr id="1356878" name="Group 78"/>
            <p:cNvGrpSpPr>
              <a:grpSpLocks/>
            </p:cNvGrpSpPr>
            <p:nvPr/>
          </p:nvGrpSpPr>
          <p:grpSpPr bwMode="auto">
            <a:xfrm>
              <a:off x="1500" y="917"/>
              <a:ext cx="432" cy="144"/>
              <a:chOff x="4224" y="2492"/>
              <a:chExt cx="432" cy="144"/>
            </a:xfrm>
          </p:grpSpPr>
          <p:sp>
            <p:nvSpPr>
              <p:cNvPr id="1356879" name="Rectangle 79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    ^</a:t>
                </a:r>
              </a:p>
            </p:txBody>
          </p:sp>
          <p:sp>
            <p:nvSpPr>
              <p:cNvPr id="1356880" name="Line 80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6881" name="Line 81"/>
            <p:cNvSpPr>
              <a:spLocks noChangeShapeType="1"/>
            </p:cNvSpPr>
            <p:nvPr/>
          </p:nvSpPr>
          <p:spPr bwMode="auto">
            <a:xfrm>
              <a:off x="1260" y="9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6882" name="Text Box 82"/>
            <p:cNvSpPr txBox="1">
              <a:spLocks noChangeArrowheads="1"/>
            </p:cNvSpPr>
            <p:nvPr/>
          </p:nvSpPr>
          <p:spPr bwMode="auto">
            <a:xfrm>
              <a:off x="1088" y="873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</a:t>
              </a:r>
            </a:p>
          </p:txBody>
        </p:sp>
      </p:grpSp>
      <p:sp>
        <p:nvSpPr>
          <p:cNvPr id="1356883" name="Freeform 83"/>
          <p:cNvSpPr>
            <a:spLocks/>
          </p:cNvSpPr>
          <p:nvPr/>
        </p:nvSpPr>
        <p:spPr bwMode="auto">
          <a:xfrm>
            <a:off x="6324600" y="3810000"/>
            <a:ext cx="984250" cy="609600"/>
          </a:xfrm>
          <a:custGeom>
            <a:avLst/>
            <a:gdLst/>
            <a:ahLst/>
            <a:cxnLst>
              <a:cxn ang="0">
                <a:pos x="425" y="384"/>
              </a:cxn>
              <a:cxn ang="0">
                <a:pos x="616" y="296"/>
              </a:cxn>
              <a:cxn ang="0">
                <a:pos x="400" y="168"/>
              </a:cxn>
              <a:cxn ang="0">
                <a:pos x="144" y="152"/>
              </a:cxn>
              <a:cxn ang="0">
                <a:pos x="0" y="0"/>
              </a:cxn>
            </a:cxnLst>
            <a:rect l="0" t="0" r="r" b="b"/>
            <a:pathLst>
              <a:path w="620" h="384">
                <a:moveTo>
                  <a:pt x="425" y="384"/>
                </a:moveTo>
                <a:cubicBezTo>
                  <a:pt x="457" y="369"/>
                  <a:pt x="620" y="332"/>
                  <a:pt x="616" y="296"/>
                </a:cubicBezTo>
                <a:cubicBezTo>
                  <a:pt x="612" y="260"/>
                  <a:pt x="479" y="192"/>
                  <a:pt x="400" y="168"/>
                </a:cubicBezTo>
                <a:cubicBezTo>
                  <a:pt x="321" y="144"/>
                  <a:pt x="211" y="180"/>
                  <a:pt x="144" y="152"/>
                </a:cubicBezTo>
                <a:cubicBezTo>
                  <a:pt x="77" y="124"/>
                  <a:pt x="30" y="32"/>
                  <a:pt x="0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35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35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300"/>
                                        <p:tgtEl>
                                          <p:spTgt spid="135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35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35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5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300"/>
                                        <p:tgtEl>
                                          <p:spTgt spid="135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3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4" grpId="0" animBg="1" autoUpdateAnimBg="0"/>
      <p:bldP spid="1356805" grpId="0" animBg="1" autoUpdateAnimBg="0"/>
      <p:bldP spid="1356808" grpId="0" animBg="1" autoUpdateAnimBg="0"/>
      <p:bldP spid="1356821" grpId="0" animBg="1" autoUpdateAnimBg="0"/>
      <p:bldP spid="1356822" grpId="0" animBg="1" autoUpdateAnimBg="0"/>
      <p:bldP spid="1356842" grpId="0" autoUpdateAnimBg="0"/>
      <p:bldP spid="1356852" grpId="0" build="p" autoUpdateAnimBg="0"/>
      <p:bldP spid="1356872" grpId="0" build="p" autoUpdateAnimBg="0"/>
      <p:bldP spid="1356873" grpId="0" animBg="1"/>
      <p:bldP spid="1356883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AutoShape 2"/>
          <p:cNvSpPr>
            <a:spLocks noChangeArrowheads="1"/>
          </p:cNvSpPr>
          <p:nvPr/>
        </p:nvSpPr>
        <p:spPr bwMode="auto">
          <a:xfrm>
            <a:off x="533400" y="457200"/>
            <a:ext cx="2514600" cy="7620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FF66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6699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 i="1">
                <a:solidFill>
                  <a:schemeClr val="hlink"/>
                </a:solidFill>
              </a:rPr>
              <a:t>比较</a:t>
            </a:r>
          </a:p>
        </p:txBody>
      </p:sp>
      <p:sp>
        <p:nvSpPr>
          <p:cNvPr id="1357827" name="Rectangle 3"/>
          <p:cNvSpPr>
            <a:spLocks noChangeArrowheads="1"/>
          </p:cNvSpPr>
          <p:nvPr/>
        </p:nvSpPr>
        <p:spPr bwMode="auto">
          <a:xfrm>
            <a:off x="457200" y="2209800"/>
            <a:ext cx="1911350" cy="752475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list *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insert (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, k ) ;</a:t>
            </a:r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457200" y="1600200"/>
            <a:ext cx="3970338" cy="366713"/>
          </a:xfrm>
          <a:prstGeom prst="rect">
            <a:avLst/>
          </a:prstGeom>
          <a:solidFill>
            <a:srgbClr val="E6CD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/>
              <a:t>void insert (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list * &amp;</a:t>
            </a:r>
            <a:r>
              <a:rPr lang="en-US" altLang="zh-CN" sz="1800" b="1"/>
              <a:t> </a:t>
            </a: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  <a:r>
              <a:rPr lang="en-US" altLang="zh-CN" sz="1800" b="1"/>
              <a:t>, int num )</a:t>
            </a:r>
            <a:r>
              <a:rPr lang="zh-CN" altLang="en-US" sz="1800" b="1"/>
              <a:t>；</a:t>
            </a:r>
          </a:p>
        </p:txBody>
      </p:sp>
      <p:sp>
        <p:nvSpPr>
          <p:cNvPr id="1357831" name="Rectangle 7"/>
          <p:cNvSpPr>
            <a:spLocks noChangeArrowheads="1"/>
          </p:cNvSpPr>
          <p:nvPr/>
        </p:nvSpPr>
        <p:spPr bwMode="auto">
          <a:xfrm>
            <a:off x="4953000" y="2209800"/>
            <a:ext cx="1898650" cy="752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b="1"/>
              <a:t>list * head ;</a:t>
            </a:r>
          </a:p>
          <a:p>
            <a:pPr algn="l">
              <a:lnSpc>
                <a:spcPct val="120000"/>
              </a:lnSpc>
            </a:pPr>
            <a:r>
              <a:rPr lang="en-US" altLang="zh-CN" sz="1800" b="1"/>
              <a:t>insert (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/>
              <a:t>, k ) ;</a:t>
            </a:r>
          </a:p>
        </p:txBody>
      </p:sp>
      <p:sp>
        <p:nvSpPr>
          <p:cNvPr id="1357832" name="Rectangle 8"/>
          <p:cNvSpPr>
            <a:spLocks noChangeArrowheads="1"/>
          </p:cNvSpPr>
          <p:nvPr/>
        </p:nvSpPr>
        <p:spPr bwMode="auto">
          <a:xfrm>
            <a:off x="4953000" y="1600200"/>
            <a:ext cx="37338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800" b="1">
                <a:solidFill>
                  <a:schemeClr val="hlink"/>
                </a:solidFill>
              </a:rPr>
              <a:t>void insert (</a:t>
            </a:r>
            <a:r>
              <a:rPr lang="en-US" altLang="zh-CN" sz="1800" b="1" i="1">
                <a:solidFill>
                  <a:schemeClr val="hlink"/>
                </a:solidFill>
              </a:rPr>
              <a:t> </a:t>
            </a:r>
            <a:r>
              <a:rPr lang="en-US" altLang="zh-CN" sz="1800" b="1" i="1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 *</a:t>
            </a:r>
            <a:r>
              <a:rPr lang="en-US" altLang="zh-CN" sz="1800" b="1" i="1">
                <a:solidFill>
                  <a:srgbClr val="0000FF"/>
                </a:solidFill>
              </a:rPr>
              <a:t> </a:t>
            </a: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en-US" altLang="zh-CN" sz="1800" b="1">
                <a:solidFill>
                  <a:schemeClr val="hlink"/>
                </a:solidFill>
              </a:rPr>
              <a:t>, int num )</a:t>
            </a:r>
            <a:r>
              <a:rPr lang="zh-CN" altLang="en-US" sz="1800" b="1">
                <a:solidFill>
                  <a:schemeClr val="hlink"/>
                </a:solidFill>
              </a:rPr>
              <a:t>；</a:t>
            </a:r>
          </a:p>
        </p:txBody>
      </p:sp>
      <p:grpSp>
        <p:nvGrpSpPr>
          <p:cNvPr id="1357833" name="Group 9"/>
          <p:cNvGrpSpPr>
            <a:grpSpLocks/>
          </p:cNvGrpSpPr>
          <p:nvPr/>
        </p:nvGrpSpPr>
        <p:grpSpPr bwMode="auto">
          <a:xfrm>
            <a:off x="501650" y="3352800"/>
            <a:ext cx="3460750" cy="471488"/>
            <a:chOff x="192" y="2430"/>
            <a:chExt cx="2180" cy="297"/>
          </a:xfrm>
        </p:grpSpPr>
        <p:sp>
          <p:nvSpPr>
            <p:cNvPr id="1357834" name="Rectangle 10"/>
            <p:cNvSpPr>
              <a:spLocks noChangeArrowheads="1"/>
            </p:cNvSpPr>
            <p:nvPr/>
          </p:nvSpPr>
          <p:spPr bwMode="auto">
            <a:xfrm>
              <a:off x="192" y="2574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7835" name="Text Box 11"/>
            <p:cNvSpPr txBox="1">
              <a:spLocks noChangeArrowheads="1"/>
            </p:cNvSpPr>
            <p:nvPr/>
          </p:nvSpPr>
          <p:spPr bwMode="auto">
            <a:xfrm>
              <a:off x="192" y="2430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7836" name="Group 12"/>
            <p:cNvGrpSpPr>
              <a:grpSpLocks/>
            </p:cNvGrpSpPr>
            <p:nvPr/>
          </p:nvGrpSpPr>
          <p:grpSpPr bwMode="auto">
            <a:xfrm>
              <a:off x="584" y="2574"/>
              <a:ext cx="672" cy="144"/>
              <a:chOff x="1536" y="3260"/>
              <a:chExt cx="672" cy="144"/>
            </a:xfrm>
          </p:grpSpPr>
          <p:grpSp>
            <p:nvGrpSpPr>
              <p:cNvPr id="1357837" name="Group 13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38" name="Rectangle 14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7839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40" name="Line 16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7841" name="Group 17"/>
            <p:cNvGrpSpPr>
              <a:grpSpLocks/>
            </p:cNvGrpSpPr>
            <p:nvPr/>
          </p:nvGrpSpPr>
          <p:grpSpPr bwMode="auto">
            <a:xfrm>
              <a:off x="1208" y="2574"/>
              <a:ext cx="672" cy="144"/>
              <a:chOff x="1536" y="3260"/>
              <a:chExt cx="672" cy="144"/>
            </a:xfrm>
          </p:grpSpPr>
          <p:grpSp>
            <p:nvGrpSpPr>
              <p:cNvPr id="1357842" name="Group 18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43" name="Rectangle 19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7844" name="Line 20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45" name="Line 21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7846" name="Line 22"/>
            <p:cNvSpPr>
              <a:spLocks noChangeShapeType="1"/>
            </p:cNvSpPr>
            <p:nvPr/>
          </p:nvSpPr>
          <p:spPr bwMode="auto">
            <a:xfrm>
              <a:off x="1832" y="264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847" name="Text Box 23"/>
            <p:cNvSpPr txBox="1">
              <a:spLocks noChangeArrowheads="1"/>
            </p:cNvSpPr>
            <p:nvPr/>
          </p:nvSpPr>
          <p:spPr bwMode="auto">
            <a:xfrm>
              <a:off x="2112" y="2565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sp>
        <p:nvSpPr>
          <p:cNvPr id="1357848" name="Rectangle 24"/>
          <p:cNvSpPr>
            <a:spLocks noChangeArrowheads="1"/>
          </p:cNvSpPr>
          <p:nvPr/>
        </p:nvSpPr>
        <p:spPr bwMode="auto">
          <a:xfrm>
            <a:off x="501650" y="38100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</a:t>
            </a:r>
          </a:p>
        </p:txBody>
      </p:sp>
      <p:sp>
        <p:nvSpPr>
          <p:cNvPr id="1357849" name="Text Box 25"/>
          <p:cNvSpPr txBox="1">
            <a:spLocks noChangeArrowheads="1"/>
          </p:cNvSpPr>
          <p:nvPr/>
        </p:nvSpPr>
        <p:spPr bwMode="auto">
          <a:xfrm>
            <a:off x="5334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的别名，函数</a:t>
            </a:r>
            <a:r>
              <a:rPr lang="en-US" altLang="zh-CN" sz="1800" b="1">
                <a:ea typeface="Arial Unicode MS" pitchFamily="34" charset="-122"/>
                <a:cs typeface="Arial Unicode MS" pitchFamily="34" charset="-122"/>
              </a:rPr>
              <a:t>insert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对链表直接操作</a:t>
            </a:r>
          </a:p>
        </p:txBody>
      </p:sp>
      <p:grpSp>
        <p:nvGrpSpPr>
          <p:cNvPr id="1357850" name="Group 26"/>
          <p:cNvGrpSpPr>
            <a:grpSpLocks/>
          </p:cNvGrpSpPr>
          <p:nvPr/>
        </p:nvGrpSpPr>
        <p:grpSpPr bwMode="auto">
          <a:xfrm>
            <a:off x="4997450" y="3352800"/>
            <a:ext cx="3460750" cy="471488"/>
            <a:chOff x="3148" y="2112"/>
            <a:chExt cx="2180" cy="297"/>
          </a:xfrm>
        </p:grpSpPr>
        <p:sp>
          <p:nvSpPr>
            <p:cNvPr id="1357851" name="Rectangle 27"/>
            <p:cNvSpPr>
              <a:spLocks noChangeArrowheads="1"/>
            </p:cNvSpPr>
            <p:nvPr/>
          </p:nvSpPr>
          <p:spPr bwMode="auto">
            <a:xfrm>
              <a:off x="3148" y="2256"/>
              <a:ext cx="432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  <p:sp>
          <p:nvSpPr>
            <p:cNvPr id="1357852" name="Text Box 28"/>
            <p:cNvSpPr txBox="1">
              <a:spLocks noChangeArrowheads="1"/>
            </p:cNvSpPr>
            <p:nvPr/>
          </p:nvSpPr>
          <p:spPr bwMode="auto">
            <a:xfrm>
              <a:off x="3148" y="2112"/>
              <a:ext cx="4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head</a:t>
              </a:r>
            </a:p>
          </p:txBody>
        </p:sp>
        <p:grpSp>
          <p:nvGrpSpPr>
            <p:cNvPr id="1357853" name="Group 29"/>
            <p:cNvGrpSpPr>
              <a:grpSpLocks/>
            </p:cNvGrpSpPr>
            <p:nvPr/>
          </p:nvGrpSpPr>
          <p:grpSpPr bwMode="auto">
            <a:xfrm>
              <a:off x="3540" y="2256"/>
              <a:ext cx="672" cy="144"/>
              <a:chOff x="1536" y="3260"/>
              <a:chExt cx="672" cy="144"/>
            </a:xfrm>
          </p:grpSpPr>
          <p:grpSp>
            <p:nvGrpSpPr>
              <p:cNvPr id="1357854" name="Group 30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55" name="Rectangle 3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9     </a:t>
                  </a:r>
                </a:p>
              </p:txBody>
            </p:sp>
            <p:sp>
              <p:nvSpPr>
                <p:cNvPr id="1357856" name="Line 3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57" name="Line 33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7858" name="Group 34"/>
            <p:cNvGrpSpPr>
              <a:grpSpLocks/>
            </p:cNvGrpSpPr>
            <p:nvPr/>
          </p:nvGrpSpPr>
          <p:grpSpPr bwMode="auto">
            <a:xfrm>
              <a:off x="4164" y="2256"/>
              <a:ext cx="672" cy="144"/>
              <a:chOff x="1536" y="3260"/>
              <a:chExt cx="672" cy="144"/>
            </a:xfrm>
          </p:grpSpPr>
          <p:grpSp>
            <p:nvGrpSpPr>
              <p:cNvPr id="1357859" name="Group 35"/>
              <p:cNvGrpSpPr>
                <a:grpSpLocks/>
              </p:cNvGrpSpPr>
              <p:nvPr/>
            </p:nvGrpSpPr>
            <p:grpSpPr bwMode="auto">
              <a:xfrm>
                <a:off x="1776" y="3260"/>
                <a:ext cx="432" cy="144"/>
                <a:chOff x="4224" y="2492"/>
                <a:chExt cx="432" cy="144"/>
              </a:xfrm>
            </p:grpSpPr>
            <p:sp>
              <p:nvSpPr>
                <p:cNvPr id="1357860" name="Rectangle 3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15     </a:t>
                  </a:r>
                </a:p>
              </p:txBody>
            </p:sp>
            <p:sp>
              <p:nvSpPr>
                <p:cNvPr id="1357861" name="Line 3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57862" name="Line 38"/>
              <p:cNvSpPr>
                <a:spLocks noChangeShapeType="1"/>
              </p:cNvSpPr>
              <p:nvPr/>
            </p:nvSpPr>
            <p:spPr bwMode="auto">
              <a:xfrm>
                <a:off x="1536" y="333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7863" name="Line 39"/>
            <p:cNvSpPr>
              <a:spLocks noChangeShapeType="1"/>
            </p:cNvSpPr>
            <p:nvPr/>
          </p:nvSpPr>
          <p:spPr bwMode="auto">
            <a:xfrm>
              <a:off x="4788" y="2328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864" name="Text Box 40"/>
            <p:cNvSpPr txBox="1">
              <a:spLocks noChangeArrowheads="1"/>
            </p:cNvSpPr>
            <p:nvPr/>
          </p:nvSpPr>
          <p:spPr bwMode="auto">
            <a:xfrm>
              <a:off x="5068" y="2247"/>
              <a:ext cx="2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1800" b="1"/>
                <a:t>…</a:t>
              </a:r>
            </a:p>
          </p:txBody>
        </p:sp>
      </p:grpSp>
      <p:grpSp>
        <p:nvGrpSpPr>
          <p:cNvPr id="1357865" name="Group 41"/>
          <p:cNvGrpSpPr>
            <a:grpSpLocks/>
          </p:cNvGrpSpPr>
          <p:nvPr/>
        </p:nvGrpSpPr>
        <p:grpSpPr bwMode="auto">
          <a:xfrm>
            <a:off x="4997450" y="3962400"/>
            <a:ext cx="685800" cy="609600"/>
            <a:chOff x="3148" y="2640"/>
            <a:chExt cx="432" cy="384"/>
          </a:xfrm>
        </p:grpSpPr>
        <p:sp>
          <p:nvSpPr>
            <p:cNvPr id="1357866" name="Rectangle 42"/>
            <p:cNvSpPr>
              <a:spLocks noChangeArrowheads="1"/>
            </p:cNvSpPr>
            <p:nvPr/>
          </p:nvSpPr>
          <p:spPr bwMode="auto">
            <a:xfrm>
              <a:off x="3148" y="2793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 i="1">
                  <a:solidFill>
                    <a:srgbClr val="99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head</a:t>
              </a:r>
            </a:p>
          </p:txBody>
        </p:sp>
        <p:sp>
          <p:nvSpPr>
            <p:cNvPr id="1357867" name="Rectangle 43"/>
            <p:cNvSpPr>
              <a:spLocks noChangeArrowheads="1"/>
            </p:cNvSpPr>
            <p:nvPr/>
          </p:nvSpPr>
          <p:spPr bwMode="auto">
            <a:xfrm>
              <a:off x="3148" y="2640"/>
              <a:ext cx="432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   </a:t>
              </a:r>
            </a:p>
          </p:txBody>
        </p:sp>
      </p:grpSp>
      <p:sp>
        <p:nvSpPr>
          <p:cNvPr id="1357871" name="Text Box 47"/>
          <p:cNvSpPr txBox="1">
            <a:spLocks noChangeArrowheads="1"/>
          </p:cNvSpPr>
          <p:nvPr/>
        </p:nvSpPr>
        <p:spPr bwMode="auto">
          <a:xfrm>
            <a:off x="4800600" y="4918075"/>
            <a:ext cx="335280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head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是传值参数，接受 </a:t>
            </a:r>
            <a:r>
              <a:rPr lang="en-US" altLang="zh-CN" sz="1800" b="1" i="1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head</a:t>
            </a:r>
            <a:r>
              <a:rPr lang="en-US" altLang="zh-CN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b="1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的地址值</a:t>
            </a:r>
          </a:p>
        </p:txBody>
      </p:sp>
      <p:grpSp>
        <p:nvGrpSpPr>
          <p:cNvPr id="1357873" name="Group 49"/>
          <p:cNvGrpSpPr>
            <a:grpSpLocks/>
          </p:cNvGrpSpPr>
          <p:nvPr/>
        </p:nvGrpSpPr>
        <p:grpSpPr bwMode="auto">
          <a:xfrm>
            <a:off x="5746750" y="4191000"/>
            <a:ext cx="1339850" cy="366713"/>
            <a:chOff x="1088" y="873"/>
            <a:chExt cx="844" cy="231"/>
          </a:xfrm>
        </p:grpSpPr>
        <p:grpSp>
          <p:nvGrpSpPr>
            <p:cNvPr id="1357874" name="Group 50"/>
            <p:cNvGrpSpPr>
              <a:grpSpLocks/>
            </p:cNvGrpSpPr>
            <p:nvPr/>
          </p:nvGrpSpPr>
          <p:grpSpPr bwMode="auto">
            <a:xfrm>
              <a:off x="1500" y="917"/>
              <a:ext cx="432" cy="144"/>
              <a:chOff x="4224" y="2492"/>
              <a:chExt cx="432" cy="144"/>
            </a:xfrm>
          </p:grpSpPr>
          <p:sp>
            <p:nvSpPr>
              <p:cNvPr id="1357875" name="Rectangle 5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1357876" name="Line 5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7877" name="Line 53"/>
            <p:cNvSpPr>
              <a:spLocks noChangeShapeType="1"/>
            </p:cNvSpPr>
            <p:nvPr/>
          </p:nvSpPr>
          <p:spPr bwMode="auto">
            <a:xfrm>
              <a:off x="1260" y="9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7878" name="Text Box 54"/>
            <p:cNvSpPr txBox="1">
              <a:spLocks noChangeArrowheads="1"/>
            </p:cNvSpPr>
            <p:nvPr/>
          </p:nvSpPr>
          <p:spPr bwMode="auto">
            <a:xfrm>
              <a:off x="1088" y="873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</a:t>
              </a:r>
            </a:p>
          </p:txBody>
        </p:sp>
      </p:grpSp>
      <p:sp>
        <p:nvSpPr>
          <p:cNvPr id="1357880" name="Freeform 56"/>
          <p:cNvSpPr>
            <a:spLocks/>
          </p:cNvSpPr>
          <p:nvPr/>
        </p:nvSpPr>
        <p:spPr bwMode="auto">
          <a:xfrm>
            <a:off x="5562600" y="4038600"/>
            <a:ext cx="838200" cy="3048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88" y="16"/>
              </a:cxn>
              <a:cxn ang="0">
                <a:pos x="240" y="112"/>
              </a:cxn>
              <a:cxn ang="0">
                <a:pos x="528" y="208"/>
              </a:cxn>
            </a:cxnLst>
            <a:rect l="0" t="0" r="r" b="b"/>
            <a:pathLst>
              <a:path w="528" h="208">
                <a:moveTo>
                  <a:pt x="0" y="16"/>
                </a:moveTo>
                <a:cubicBezTo>
                  <a:pt x="124" y="8"/>
                  <a:pt x="248" y="0"/>
                  <a:pt x="288" y="16"/>
                </a:cubicBezTo>
                <a:cubicBezTo>
                  <a:pt x="328" y="32"/>
                  <a:pt x="200" y="80"/>
                  <a:pt x="240" y="112"/>
                </a:cubicBezTo>
                <a:cubicBezTo>
                  <a:pt x="280" y="144"/>
                  <a:pt x="404" y="176"/>
                  <a:pt x="528" y="208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7881" name="AutoShape 57"/>
          <p:cNvSpPr>
            <a:spLocks noChangeArrowheads="1"/>
          </p:cNvSpPr>
          <p:nvPr/>
        </p:nvSpPr>
        <p:spPr bwMode="auto">
          <a:xfrm>
            <a:off x="7239000" y="2590800"/>
            <a:ext cx="1654175" cy="838200"/>
          </a:xfrm>
          <a:prstGeom prst="cloudCallout">
            <a:avLst>
              <a:gd name="adj1" fmla="val -91940"/>
              <a:gd name="adj2" fmla="val 134847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？！</a:t>
            </a:r>
          </a:p>
        </p:txBody>
      </p:sp>
      <p:sp>
        <p:nvSpPr>
          <p:cNvPr id="1357883" name="Freeform 59"/>
          <p:cNvSpPr>
            <a:spLocks/>
          </p:cNvSpPr>
          <p:nvPr/>
        </p:nvSpPr>
        <p:spPr bwMode="auto">
          <a:xfrm>
            <a:off x="6324600" y="3810000"/>
            <a:ext cx="984250" cy="609600"/>
          </a:xfrm>
          <a:custGeom>
            <a:avLst/>
            <a:gdLst/>
            <a:ahLst/>
            <a:cxnLst>
              <a:cxn ang="0">
                <a:pos x="425" y="384"/>
              </a:cxn>
              <a:cxn ang="0">
                <a:pos x="616" y="296"/>
              </a:cxn>
              <a:cxn ang="0">
                <a:pos x="400" y="168"/>
              </a:cxn>
              <a:cxn ang="0">
                <a:pos x="144" y="152"/>
              </a:cxn>
              <a:cxn ang="0">
                <a:pos x="0" y="0"/>
              </a:cxn>
            </a:cxnLst>
            <a:rect l="0" t="0" r="r" b="b"/>
            <a:pathLst>
              <a:path w="620" h="384">
                <a:moveTo>
                  <a:pt x="425" y="384"/>
                </a:moveTo>
                <a:cubicBezTo>
                  <a:pt x="457" y="369"/>
                  <a:pt x="620" y="332"/>
                  <a:pt x="616" y="296"/>
                </a:cubicBezTo>
                <a:cubicBezTo>
                  <a:pt x="612" y="260"/>
                  <a:pt x="479" y="192"/>
                  <a:pt x="400" y="168"/>
                </a:cubicBezTo>
                <a:cubicBezTo>
                  <a:pt x="321" y="144"/>
                  <a:pt x="211" y="180"/>
                  <a:pt x="144" y="152"/>
                </a:cubicBezTo>
                <a:cubicBezTo>
                  <a:pt x="77" y="124"/>
                  <a:pt x="30" y="32"/>
                  <a:pt x="0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786314" y="381000"/>
            <a:ext cx="4318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  <a:latin typeface="宋体" pitchFamily="2" charset="-122"/>
              </a:rPr>
              <a:t>5-12 </a:t>
            </a:r>
            <a:r>
              <a:rPr lang="zh-CN" altLang="en-US" sz="2000" b="1" i="1" dirty="0" smtClean="0">
                <a:solidFill>
                  <a:schemeClr val="folHlink"/>
                </a:solidFill>
                <a:latin typeface="宋体" pitchFamily="2" charset="-122"/>
              </a:rPr>
              <a:t>用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</a:rPr>
              <a:t>插入法</a:t>
            </a:r>
            <a:r>
              <a:rPr lang="zh-CN" altLang="en-US" sz="2000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生成一个有序链表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7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7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7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80" grpId="0" animBg="1"/>
      <p:bldP spid="1357881" grpId="0" animBg="1" autoUpdateAnimBg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3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3494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grpSp>
        <p:nvGrpSpPr>
          <p:cNvPr id="703495" name="Group 7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601"/>
            <a:chExt cx="3996" cy="298"/>
          </a:xfrm>
        </p:grpSpPr>
        <p:grpSp>
          <p:nvGrpSpPr>
            <p:cNvPr id="703496" name="Group 8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03497" name="Group 9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703498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499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3500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3501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3502" name="Group 14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703503" name="Group 15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3504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505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3506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3507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3508" name="Group 20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703509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3510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3511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3512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3513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3514" name="Group 26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703515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3516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3517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3518" name="Group 30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703519" name="Group 3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3520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3521" name="Group 3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352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5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35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3526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3527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 autoUpdateAnimBg="0"/>
      <p:bldP spid="703494" grpId="0" autoUpdateAnimBg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4520" name="Group 8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822"/>
            <a:chExt cx="3996" cy="298"/>
          </a:xfrm>
        </p:grpSpPr>
        <p:grpSp>
          <p:nvGrpSpPr>
            <p:cNvPr id="704521" name="Group 9"/>
            <p:cNvGrpSpPr>
              <a:grpSpLocks/>
            </p:cNvGrpSpPr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704522" name="Group 10"/>
              <p:cNvGrpSpPr>
                <a:grpSpLocks/>
              </p:cNvGrpSpPr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7045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524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4525" name="Line 13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4526" name="Text Box 14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4527" name="Group 15"/>
            <p:cNvGrpSpPr>
              <a:grpSpLocks/>
            </p:cNvGrpSpPr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704528" name="Group 16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4529" name="Rectangle 17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530" name="Line 1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4531" name="Text Box 19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4532" name="Text Box 20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4533" name="Group 21"/>
            <p:cNvGrpSpPr>
              <a:grpSpLocks/>
            </p:cNvGrpSpPr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704534" name="Rectangle 2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4535" name="Line 2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4536" name="Line 24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4537" name="Text Box 25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4538" name="Line 26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4539" name="Group 27"/>
            <p:cNvGrpSpPr>
              <a:grpSpLocks/>
            </p:cNvGrpSpPr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704540" name="Rectangle 28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4541" name="Line 29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4542" name="Text Box 30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4543" name="Group 31"/>
            <p:cNvGrpSpPr>
              <a:grpSpLocks/>
            </p:cNvGrpSpPr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704544" name="Group 32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4545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4546" name="Group 34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45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5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454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4550" name="Text Box 38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4551" name="Line 39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4552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931863"/>
            <a:ext cx="6983413" cy="3477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std;</a:t>
            </a:r>
          </a:p>
          <a:p>
            <a:pPr algn="l"/>
            <a:r>
              <a:rPr lang="en-US" altLang="zh-CN" sz="2000" b="1" dirty="0" smtClean="0"/>
              <a:t>void main()</a:t>
            </a:r>
          </a:p>
          <a:p>
            <a:pPr algn="l"/>
            <a:r>
              <a:rPr lang="en-US" altLang="zh-CN" sz="2000" b="1" dirty="0" smtClean="0"/>
              <a:t>{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a=123, b=456;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\t"&lt;&lt;a&lt;&lt;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\t"&lt;&lt;a&lt;&lt;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5-3】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数据恢复</a:t>
            </a:r>
            <a:endParaRPr lang="zh-CN" altLang="en-US" sz="24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4071942"/>
            <a:ext cx="41433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572132" y="1185996"/>
            <a:ext cx="2751154" cy="1528624"/>
          </a:xfrm>
          <a:prstGeom prst="rect">
            <a:avLst/>
          </a:prstGeom>
          <a:solidFill>
            <a:srgbClr val="FFFFFF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>
                <a:ea typeface="宋体" pitchFamily="2" charset="-122"/>
              </a:rPr>
              <a:t>  1^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sz="2000" b="1" dirty="0" smtClean="0">
                <a:ea typeface="宋体" pitchFamily="2" charset="-122"/>
              </a:rPr>
              <a:t> =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000" b="1" dirty="0" smtClean="0">
                <a:sym typeface="Wingdings" pitchFamily="2" charset="2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0 </a:t>
            </a:r>
            <a:r>
              <a:rPr lang="en-US" altLang="zh-CN" sz="2000" b="1" dirty="0" smtClean="0">
                <a:ea typeface="宋体" pitchFamily="2" charset="-122"/>
              </a:rPr>
              <a:t>= 1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/>
              <a:t>  0^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1</a:t>
            </a:r>
            <a:r>
              <a:rPr lang="en-US" altLang="zh-CN" sz="2000" b="1" dirty="0" smtClean="0"/>
              <a:t>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2000" b="1" dirty="0" smtClean="0"/>
              <a:t> = 0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>
                <a:ea typeface="宋体" pitchFamily="2" charset="-122"/>
              </a:rPr>
              <a:t>  1^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=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0</a:t>
            </a:r>
            <a:r>
              <a:rPr lang="en-US" altLang="zh-CN" sz="2000" b="1" dirty="0" smtClean="0">
                <a:ea typeface="宋体" pitchFamily="2" charset="-122"/>
              </a:rPr>
              <a:t>   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en-US" altLang="zh-CN" sz="2000" b="1" dirty="0" smtClean="0"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0</a:t>
            </a:r>
            <a:r>
              <a:rPr lang="en-US" altLang="zh-CN" sz="2000" b="1" dirty="0" smtClean="0">
                <a:ea typeface="宋体" pitchFamily="2" charset="-122"/>
              </a:rPr>
              <a:t>^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000" b="1" dirty="0" smtClean="0">
                <a:ea typeface="宋体" pitchFamily="2" charset="-122"/>
              </a:rPr>
              <a:t> = 1</a:t>
            </a:r>
          </a:p>
          <a:p>
            <a:pPr algn="l">
              <a:lnSpc>
                <a:spcPts val="2800"/>
              </a:lnSpc>
              <a:defRPr/>
            </a:pPr>
            <a:r>
              <a:rPr lang="en-US" altLang="zh-CN" sz="2000" b="1" dirty="0" smtClean="0"/>
              <a:t>  0^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r>
              <a:rPr lang="en-US" altLang="zh-CN" sz="2000" b="1" dirty="0" smtClean="0"/>
              <a:t> =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</a:t>
            </a:r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sym typeface="Wingdings" pitchFamily="2" charset="2"/>
              </a:rPr>
              <a:t></a:t>
            </a:r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0</a:t>
            </a:r>
            <a:r>
              <a:rPr lang="en-US" altLang="zh-CN" sz="2000" b="1" dirty="0" smtClean="0"/>
              <a:t>^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 </a:t>
            </a:r>
            <a:r>
              <a:rPr lang="en-US" altLang="zh-CN" sz="2000" b="1" dirty="0" smtClean="0"/>
              <a:t>= 0</a:t>
            </a:r>
            <a:endParaRPr lang="zh-CN" altLang="en-US" sz="2000" b="1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651" grpId="0"/>
      <p:bldP spid="5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ChangeArrowheads="1"/>
          </p:cNvSpPr>
          <p:nvPr/>
        </p:nvSpPr>
        <p:spPr bwMode="auto">
          <a:xfrm>
            <a:off x="3352800" y="18288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5542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5543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5544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5545" name="Group 9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5546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47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grpSp>
        <p:nvGrpSpPr>
          <p:cNvPr id="705548" name="Group 12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822"/>
            <a:chExt cx="3996" cy="298"/>
          </a:xfrm>
        </p:grpSpPr>
        <p:grpSp>
          <p:nvGrpSpPr>
            <p:cNvPr id="705549" name="Group 13"/>
            <p:cNvGrpSpPr>
              <a:grpSpLocks/>
            </p:cNvGrpSpPr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705550" name="Group 14"/>
              <p:cNvGrpSpPr>
                <a:grpSpLocks/>
              </p:cNvGrpSpPr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705551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552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5553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5554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5555" name="Group 19"/>
            <p:cNvGrpSpPr>
              <a:grpSpLocks/>
            </p:cNvGrpSpPr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705556" name="Group 2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5557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558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5559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5561" name="Group 25"/>
            <p:cNvGrpSpPr>
              <a:grpSpLocks/>
            </p:cNvGrpSpPr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705562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5563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5564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5565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5566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5567" name="Group 31"/>
            <p:cNvGrpSpPr>
              <a:grpSpLocks/>
            </p:cNvGrpSpPr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705568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5569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5570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5571" name="Group 35"/>
            <p:cNvGrpSpPr>
              <a:grpSpLocks/>
            </p:cNvGrpSpPr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705572" name="Group 36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5573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5574" name="Group 38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557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57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557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5578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5579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5580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ChangeArrowheads="1"/>
          </p:cNvSpPr>
          <p:nvPr/>
        </p:nvSpPr>
        <p:spPr bwMode="auto">
          <a:xfrm>
            <a:off x="3352800" y="22098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66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609600" y="1233488"/>
            <a:ext cx="800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6568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401888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6569" name="Group 9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1" name="Text Box 1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grpSp>
        <p:nvGrpSpPr>
          <p:cNvPr id="706572" name="Group 12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822"/>
            <a:chExt cx="3996" cy="298"/>
          </a:xfrm>
        </p:grpSpPr>
        <p:grpSp>
          <p:nvGrpSpPr>
            <p:cNvPr id="706573" name="Group 13"/>
            <p:cNvGrpSpPr>
              <a:grpSpLocks/>
            </p:cNvGrpSpPr>
            <p:nvPr/>
          </p:nvGrpSpPr>
          <p:grpSpPr bwMode="auto">
            <a:xfrm>
              <a:off x="1344" y="2870"/>
              <a:ext cx="720" cy="250"/>
              <a:chOff x="1344" y="2870"/>
              <a:chExt cx="720" cy="250"/>
            </a:xfrm>
          </p:grpSpPr>
          <p:grpSp>
            <p:nvGrpSpPr>
              <p:cNvPr id="706574" name="Group 14"/>
              <p:cNvGrpSpPr>
                <a:grpSpLocks/>
              </p:cNvGrpSpPr>
              <p:nvPr/>
            </p:nvGrpSpPr>
            <p:grpSpPr bwMode="auto">
              <a:xfrm>
                <a:off x="1584" y="2880"/>
                <a:ext cx="480" cy="192"/>
                <a:chOff x="1632" y="2928"/>
                <a:chExt cx="480" cy="192"/>
              </a:xfrm>
            </p:grpSpPr>
            <p:sp>
              <p:nvSpPr>
                <p:cNvPr id="70657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576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6577" name="Line 1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578" name="Text Box 18"/>
              <p:cNvSpPr txBox="1">
                <a:spLocks noChangeArrowheads="1"/>
              </p:cNvSpPr>
              <p:nvPr/>
            </p:nvSpPr>
            <p:spPr bwMode="auto">
              <a:xfrm>
                <a:off x="1628" y="2870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06579" name="Group 19"/>
            <p:cNvGrpSpPr>
              <a:grpSpLocks/>
            </p:cNvGrpSpPr>
            <p:nvPr/>
          </p:nvGrpSpPr>
          <p:grpSpPr bwMode="auto">
            <a:xfrm>
              <a:off x="2304" y="2851"/>
              <a:ext cx="480" cy="250"/>
              <a:chOff x="960" y="3129"/>
              <a:chExt cx="480" cy="250"/>
            </a:xfrm>
          </p:grpSpPr>
          <p:grpSp>
            <p:nvGrpSpPr>
              <p:cNvPr id="706580" name="Group 20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06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582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6583" name="Text Box 23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06584" name="Text Box 24"/>
            <p:cNvSpPr txBox="1">
              <a:spLocks noChangeArrowheads="1"/>
            </p:cNvSpPr>
            <p:nvPr/>
          </p:nvSpPr>
          <p:spPr bwMode="auto">
            <a:xfrm>
              <a:off x="953" y="2822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06585" name="Group 25"/>
            <p:cNvGrpSpPr>
              <a:grpSpLocks/>
            </p:cNvGrpSpPr>
            <p:nvPr/>
          </p:nvGrpSpPr>
          <p:grpSpPr bwMode="auto">
            <a:xfrm>
              <a:off x="3024" y="2870"/>
              <a:ext cx="480" cy="192"/>
              <a:chOff x="1632" y="2928"/>
              <a:chExt cx="480" cy="192"/>
            </a:xfrm>
          </p:grpSpPr>
          <p:sp>
            <p:nvSpPr>
              <p:cNvPr id="706586" name="Rectangle 2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587" name="Line 2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6588" name="Line 28"/>
            <p:cNvSpPr>
              <a:spLocks noChangeShapeType="1"/>
            </p:cNvSpPr>
            <p:nvPr/>
          </p:nvSpPr>
          <p:spPr bwMode="auto">
            <a:xfrm>
              <a:off x="273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589" name="Text Box 29"/>
            <p:cNvSpPr txBox="1">
              <a:spLocks noChangeArrowheads="1"/>
            </p:cNvSpPr>
            <p:nvPr/>
          </p:nvSpPr>
          <p:spPr bwMode="auto">
            <a:xfrm>
              <a:off x="3064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06590" name="Line 30"/>
            <p:cNvSpPr>
              <a:spLocks noChangeShapeType="1"/>
            </p:cNvSpPr>
            <p:nvPr/>
          </p:nvSpPr>
          <p:spPr bwMode="auto">
            <a:xfrm>
              <a:off x="3456" y="296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6591" name="Group 31"/>
            <p:cNvGrpSpPr>
              <a:grpSpLocks/>
            </p:cNvGrpSpPr>
            <p:nvPr/>
          </p:nvGrpSpPr>
          <p:grpSpPr bwMode="auto">
            <a:xfrm>
              <a:off x="3744" y="2870"/>
              <a:ext cx="480" cy="192"/>
              <a:chOff x="1632" y="2928"/>
              <a:chExt cx="480" cy="192"/>
            </a:xfrm>
          </p:grpSpPr>
          <p:sp>
            <p:nvSpPr>
              <p:cNvPr id="706592" name="Rectangle 32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593" name="Line 33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6594" name="Text Box 34"/>
            <p:cNvSpPr txBox="1">
              <a:spLocks noChangeArrowheads="1"/>
            </p:cNvSpPr>
            <p:nvPr/>
          </p:nvSpPr>
          <p:spPr bwMode="auto">
            <a:xfrm>
              <a:off x="3798" y="2851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06595" name="Group 35"/>
            <p:cNvGrpSpPr>
              <a:grpSpLocks/>
            </p:cNvGrpSpPr>
            <p:nvPr/>
          </p:nvGrpSpPr>
          <p:grpSpPr bwMode="auto">
            <a:xfrm>
              <a:off x="4176" y="2851"/>
              <a:ext cx="773" cy="260"/>
              <a:chOff x="3744" y="2429"/>
              <a:chExt cx="773" cy="260"/>
            </a:xfrm>
          </p:grpSpPr>
          <p:grpSp>
            <p:nvGrpSpPr>
              <p:cNvPr id="706596" name="Group 36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06597" name="Line 37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06598" name="Group 38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0659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60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660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06602" name="Text Box 42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06603" name="Line 43"/>
            <p:cNvSpPr>
              <a:spLocks noChangeShapeType="1"/>
            </p:cNvSpPr>
            <p:nvPr/>
          </p:nvSpPr>
          <p:spPr bwMode="auto">
            <a:xfrm>
              <a:off x="2016" y="2957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6604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352800" y="22098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590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759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7592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401888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7593" name="Group 9"/>
          <p:cNvGrpSpPr>
            <a:grpSpLocks/>
          </p:cNvGrpSpPr>
          <p:nvPr/>
        </p:nvGrpSpPr>
        <p:grpSpPr bwMode="auto">
          <a:xfrm>
            <a:off x="2514600" y="4572000"/>
            <a:ext cx="762000" cy="304800"/>
            <a:chOff x="1632" y="2928"/>
            <a:chExt cx="480" cy="192"/>
          </a:xfrm>
        </p:grpSpPr>
        <p:sp>
          <p:nvSpPr>
            <p:cNvPr id="707594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595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596" name="Text Box 12"/>
          <p:cNvSpPr txBox="1">
            <a:spLocks noChangeArrowheads="1"/>
          </p:cNvSpPr>
          <p:nvPr/>
        </p:nvSpPr>
        <p:spPr bwMode="auto">
          <a:xfrm>
            <a:off x="2584450" y="4556125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1</a:t>
            </a:r>
          </a:p>
        </p:txBody>
      </p:sp>
      <p:grpSp>
        <p:nvGrpSpPr>
          <p:cNvPr id="707597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07598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07599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600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7601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07603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07604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05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606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7607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07608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7609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07610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7611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7612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07613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07614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07615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07616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0761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618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7619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7620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07621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7622" name="Group 38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7623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24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sp>
        <p:nvSpPr>
          <p:cNvPr id="707625" name="Freeform 41"/>
          <p:cNvSpPr>
            <a:spLocks/>
          </p:cNvSpPr>
          <p:nvPr/>
        </p:nvSpPr>
        <p:spPr bwMode="auto">
          <a:xfrm>
            <a:off x="2116138" y="4689475"/>
            <a:ext cx="1554162" cy="490538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165" y="41"/>
              </a:cxn>
              <a:cxn ang="0">
                <a:pos x="214" y="272"/>
              </a:cxn>
              <a:cxn ang="0">
                <a:pos x="749" y="263"/>
              </a:cxn>
              <a:cxn ang="0">
                <a:pos x="798" y="82"/>
              </a:cxn>
              <a:cxn ang="0">
                <a:pos x="979" y="58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626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7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25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ChangeArrowheads="1"/>
          </p:cNvSpPr>
          <p:nvPr/>
        </p:nvSpPr>
        <p:spPr bwMode="auto">
          <a:xfrm>
            <a:off x="3352800" y="26670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8616" name="Text Box 8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grpSp>
        <p:nvGrpSpPr>
          <p:cNvPr id="708617" name="Group 9"/>
          <p:cNvGrpSpPr>
            <a:grpSpLocks/>
          </p:cNvGrpSpPr>
          <p:nvPr/>
        </p:nvGrpSpPr>
        <p:grpSpPr bwMode="auto">
          <a:xfrm>
            <a:off x="2514600" y="4572000"/>
            <a:ext cx="762000" cy="304800"/>
            <a:chOff x="1632" y="2928"/>
            <a:chExt cx="480" cy="192"/>
          </a:xfrm>
        </p:grpSpPr>
        <p:sp>
          <p:nvSpPr>
            <p:cNvPr id="708618" name="Rectangle 1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8619" name="Line 1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584450" y="4556125"/>
            <a:ext cx="3079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1</a:t>
            </a:r>
          </a:p>
        </p:txBody>
      </p:sp>
      <p:grpSp>
        <p:nvGrpSpPr>
          <p:cNvPr id="708621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08622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08623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8624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8625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08627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08628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8629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8630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8631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08632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8633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08634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8635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8636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08637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08638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08639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08640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0864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642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8643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864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08645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8646" name="Group 38"/>
          <p:cNvGrpSpPr>
            <a:grpSpLocks/>
          </p:cNvGrpSpPr>
          <p:nvPr/>
        </p:nvGrpSpPr>
        <p:grpSpPr bwMode="auto">
          <a:xfrm>
            <a:off x="2590800" y="3810000"/>
            <a:ext cx="298450" cy="762000"/>
            <a:chOff x="1680" y="2400"/>
            <a:chExt cx="188" cy="480"/>
          </a:xfrm>
        </p:grpSpPr>
        <p:sp>
          <p:nvSpPr>
            <p:cNvPr id="708647" name="Line 39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48" name="Text Box 40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p</a:t>
              </a:r>
            </a:p>
          </p:txBody>
        </p:sp>
      </p:grpSp>
      <p:sp>
        <p:nvSpPr>
          <p:cNvPr id="708649" name="Freeform 41"/>
          <p:cNvSpPr>
            <a:spLocks/>
          </p:cNvSpPr>
          <p:nvPr/>
        </p:nvSpPr>
        <p:spPr bwMode="auto">
          <a:xfrm>
            <a:off x="2116138" y="4689475"/>
            <a:ext cx="1554162" cy="490538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165" y="41"/>
              </a:cxn>
              <a:cxn ang="0">
                <a:pos x="214" y="272"/>
              </a:cxn>
              <a:cxn ang="0">
                <a:pos x="749" y="263"/>
              </a:cxn>
              <a:cxn ang="0">
                <a:pos x="798" y="82"/>
              </a:cxn>
              <a:cxn ang="0">
                <a:pos x="979" y="58"/>
              </a:cxn>
            </a:cxnLst>
            <a:rect l="0" t="0" r="r" b="b"/>
            <a:pathLst>
              <a:path w="979" h="309">
                <a:moveTo>
                  <a:pt x="0" y="25"/>
                </a:moveTo>
                <a:cubicBezTo>
                  <a:pt x="27" y="28"/>
                  <a:pt x="129" y="0"/>
                  <a:pt x="165" y="41"/>
                </a:cubicBezTo>
                <a:cubicBezTo>
                  <a:pt x="201" y="82"/>
                  <a:pt x="117" y="235"/>
                  <a:pt x="214" y="272"/>
                </a:cubicBezTo>
                <a:cubicBezTo>
                  <a:pt x="311" y="309"/>
                  <a:pt x="652" y="295"/>
                  <a:pt x="749" y="263"/>
                </a:cubicBezTo>
                <a:cubicBezTo>
                  <a:pt x="846" y="231"/>
                  <a:pt x="760" y="116"/>
                  <a:pt x="798" y="82"/>
                </a:cubicBezTo>
                <a:cubicBezTo>
                  <a:pt x="836" y="48"/>
                  <a:pt x="941" y="63"/>
                  <a:pt x="979" y="58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8650" name="Group 42"/>
          <p:cNvGrpSpPr>
            <a:grpSpLocks/>
          </p:cNvGrpSpPr>
          <p:nvPr/>
        </p:nvGrpSpPr>
        <p:grpSpPr bwMode="auto">
          <a:xfrm>
            <a:off x="2411413" y="3886200"/>
            <a:ext cx="1246187" cy="1066800"/>
            <a:chOff x="1584" y="2448"/>
            <a:chExt cx="720" cy="672"/>
          </a:xfrm>
        </p:grpSpPr>
        <p:sp useBgFill="1">
          <p:nvSpPr>
            <p:cNvPr id="708651" name="Rectangle 43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08652" name="Rectangle 44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865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0963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删除头结点 </a:t>
            </a:r>
          </a:p>
        </p:txBody>
      </p:sp>
      <p:sp>
        <p:nvSpPr>
          <p:cNvPr id="709639" name="Text Box 7"/>
          <p:cNvSpPr txBox="1">
            <a:spLocks noChangeArrowheads="1"/>
          </p:cNvSpPr>
          <p:nvPr/>
        </p:nvSpPr>
        <p:spPr bwMode="auto">
          <a:xfrm>
            <a:off x="3505200" y="1765300"/>
            <a:ext cx="2270125" cy="12827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p = head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head  = head-&gt;next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delete p ;</a:t>
            </a:r>
          </a:p>
        </p:txBody>
      </p:sp>
      <p:grpSp>
        <p:nvGrpSpPr>
          <p:cNvPr id="709640" name="Group 8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09641" name="Group 9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0964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964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09644" name="Text Box 12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09645" name="Text Box 13"/>
          <p:cNvSpPr txBox="1">
            <a:spLocks noChangeArrowheads="1"/>
          </p:cNvSpPr>
          <p:nvPr/>
        </p:nvSpPr>
        <p:spPr bwMode="auto">
          <a:xfrm>
            <a:off x="2427288" y="4479925"/>
            <a:ext cx="77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09646" name="Group 14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09647" name="Rectangle 15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9649" name="Line 17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9650" name="Text Box 18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09651" name="Line 19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09652" name="Group 20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09653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9654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9655" name="Text Box 23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09656" name="Group 24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09657" name="Group 25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09658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09659" name="Group 27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09660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661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09662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09663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09664" name="Line 32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0966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0663" name="Group 7"/>
          <p:cNvGrpSpPr>
            <a:grpSpLocks/>
          </p:cNvGrpSpPr>
          <p:nvPr/>
        </p:nvGrpSpPr>
        <p:grpSpPr bwMode="auto">
          <a:xfrm>
            <a:off x="1512888" y="4479925"/>
            <a:ext cx="6343650" cy="473075"/>
            <a:chOff x="953" y="2601"/>
            <a:chExt cx="3996" cy="298"/>
          </a:xfrm>
        </p:grpSpPr>
        <p:grpSp>
          <p:nvGrpSpPr>
            <p:cNvPr id="710664" name="Group 8"/>
            <p:cNvGrpSpPr>
              <a:grpSpLocks/>
            </p:cNvGrpSpPr>
            <p:nvPr/>
          </p:nvGrpSpPr>
          <p:grpSpPr bwMode="auto">
            <a:xfrm>
              <a:off x="1344" y="2649"/>
              <a:ext cx="720" cy="250"/>
              <a:chOff x="1344" y="3033"/>
              <a:chExt cx="720" cy="250"/>
            </a:xfrm>
          </p:grpSpPr>
          <p:grpSp>
            <p:nvGrpSpPr>
              <p:cNvPr id="710665" name="Group 9"/>
              <p:cNvGrpSpPr>
                <a:grpSpLocks/>
              </p:cNvGrpSpPr>
              <p:nvPr/>
            </p:nvGrpSpPr>
            <p:grpSpPr bwMode="auto">
              <a:xfrm>
                <a:off x="1584" y="3043"/>
                <a:ext cx="480" cy="192"/>
                <a:chOff x="1632" y="2928"/>
                <a:chExt cx="480" cy="192"/>
              </a:xfrm>
            </p:grpSpPr>
            <p:sp>
              <p:nvSpPr>
                <p:cNvPr id="710666" name="Rectangle 10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667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0668" name="Line 12"/>
              <p:cNvSpPr>
                <a:spLocks noChangeShapeType="1"/>
              </p:cNvSpPr>
              <p:nvPr/>
            </p:nvSpPr>
            <p:spPr bwMode="auto">
              <a:xfrm>
                <a:off x="1344" y="3139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0669" name="Text Box 13"/>
              <p:cNvSpPr txBox="1">
                <a:spLocks noChangeArrowheads="1"/>
              </p:cNvSpPr>
              <p:nvPr/>
            </p:nvSpPr>
            <p:spPr bwMode="auto">
              <a:xfrm>
                <a:off x="1628" y="3033"/>
                <a:ext cx="194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1</a:t>
                </a:r>
              </a:p>
            </p:txBody>
          </p:sp>
        </p:grpSp>
        <p:grpSp>
          <p:nvGrpSpPr>
            <p:cNvPr id="710670" name="Group 14"/>
            <p:cNvGrpSpPr>
              <a:grpSpLocks/>
            </p:cNvGrpSpPr>
            <p:nvPr/>
          </p:nvGrpSpPr>
          <p:grpSpPr bwMode="auto">
            <a:xfrm>
              <a:off x="2304" y="2630"/>
              <a:ext cx="480" cy="250"/>
              <a:chOff x="960" y="3129"/>
              <a:chExt cx="480" cy="250"/>
            </a:xfrm>
          </p:grpSpPr>
          <p:grpSp>
            <p:nvGrpSpPr>
              <p:cNvPr id="710671" name="Group 15"/>
              <p:cNvGrpSpPr>
                <a:grpSpLocks/>
              </p:cNvGrpSpPr>
              <p:nvPr/>
            </p:nvGrpSpPr>
            <p:grpSpPr bwMode="auto">
              <a:xfrm>
                <a:off x="960" y="3148"/>
                <a:ext cx="480" cy="192"/>
                <a:chOff x="1632" y="2928"/>
                <a:chExt cx="480" cy="192"/>
              </a:xfrm>
            </p:grpSpPr>
            <p:sp>
              <p:nvSpPr>
                <p:cNvPr id="7106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673" name="Line 17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0674" name="Text Box 18"/>
              <p:cNvSpPr txBox="1">
                <a:spLocks noChangeArrowheads="1"/>
              </p:cNvSpPr>
              <p:nvPr/>
            </p:nvSpPr>
            <p:spPr bwMode="auto">
              <a:xfrm>
                <a:off x="1014" y="3129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en-US" sz="2000"/>
                  <a:t>2</a:t>
                </a:r>
                <a:endParaRPr lang="en-US" altLang="zh-CN" sz="2000"/>
              </a:p>
            </p:txBody>
          </p:sp>
        </p:grp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953" y="2601"/>
              <a:ext cx="6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head     </a:t>
              </a:r>
            </a:p>
          </p:txBody>
        </p:sp>
        <p:grpSp>
          <p:nvGrpSpPr>
            <p:cNvPr id="710676" name="Group 20"/>
            <p:cNvGrpSpPr>
              <a:grpSpLocks/>
            </p:cNvGrpSpPr>
            <p:nvPr/>
          </p:nvGrpSpPr>
          <p:grpSpPr bwMode="auto">
            <a:xfrm>
              <a:off x="3024" y="2649"/>
              <a:ext cx="480" cy="192"/>
              <a:chOff x="1632" y="2928"/>
              <a:chExt cx="480" cy="192"/>
            </a:xfrm>
          </p:grpSpPr>
          <p:sp>
            <p:nvSpPr>
              <p:cNvPr id="710677" name="Rectangle 21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0678" name="Line 22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0679" name="Line 23"/>
            <p:cNvSpPr>
              <a:spLocks noChangeShapeType="1"/>
            </p:cNvSpPr>
            <p:nvPr/>
          </p:nvSpPr>
          <p:spPr bwMode="auto">
            <a:xfrm>
              <a:off x="273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3064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3</a:t>
              </a:r>
            </a:p>
          </p:txBody>
        </p:sp>
        <p:sp>
          <p:nvSpPr>
            <p:cNvPr id="710681" name="Line 25"/>
            <p:cNvSpPr>
              <a:spLocks noChangeShapeType="1"/>
            </p:cNvSpPr>
            <p:nvPr/>
          </p:nvSpPr>
          <p:spPr bwMode="auto">
            <a:xfrm>
              <a:off x="3456" y="2745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10682" name="Group 26"/>
            <p:cNvGrpSpPr>
              <a:grpSpLocks/>
            </p:cNvGrpSpPr>
            <p:nvPr/>
          </p:nvGrpSpPr>
          <p:grpSpPr bwMode="auto">
            <a:xfrm>
              <a:off x="3744" y="2649"/>
              <a:ext cx="480" cy="192"/>
              <a:chOff x="1632" y="2928"/>
              <a:chExt cx="480" cy="192"/>
            </a:xfrm>
          </p:grpSpPr>
          <p:sp>
            <p:nvSpPr>
              <p:cNvPr id="710683" name="Rectangle 2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0684" name="Line 28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0685" name="Text Box 29"/>
            <p:cNvSpPr txBox="1">
              <a:spLocks noChangeArrowheads="1"/>
            </p:cNvSpPr>
            <p:nvPr/>
          </p:nvSpPr>
          <p:spPr bwMode="auto">
            <a:xfrm>
              <a:off x="3798" y="2630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5</a:t>
              </a:r>
            </a:p>
          </p:txBody>
        </p:sp>
        <p:grpSp>
          <p:nvGrpSpPr>
            <p:cNvPr id="710686" name="Group 30"/>
            <p:cNvGrpSpPr>
              <a:grpSpLocks/>
            </p:cNvGrpSpPr>
            <p:nvPr/>
          </p:nvGrpSpPr>
          <p:grpSpPr bwMode="auto">
            <a:xfrm>
              <a:off x="4176" y="2630"/>
              <a:ext cx="773" cy="260"/>
              <a:chOff x="3744" y="2429"/>
              <a:chExt cx="773" cy="260"/>
            </a:xfrm>
          </p:grpSpPr>
          <p:grpSp>
            <p:nvGrpSpPr>
              <p:cNvPr id="710687" name="Group 31"/>
              <p:cNvGrpSpPr>
                <a:grpSpLocks/>
              </p:cNvGrpSpPr>
              <p:nvPr/>
            </p:nvGrpSpPr>
            <p:grpSpPr bwMode="auto">
              <a:xfrm>
                <a:off x="3744" y="2429"/>
                <a:ext cx="768" cy="250"/>
                <a:chOff x="2928" y="3341"/>
                <a:chExt cx="768" cy="250"/>
              </a:xfrm>
            </p:grpSpPr>
            <p:sp>
              <p:nvSpPr>
                <p:cNvPr id="710688" name="Line 32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710689" name="Group 33"/>
                <p:cNvGrpSpPr>
                  <a:grpSpLocks/>
                </p:cNvGrpSpPr>
                <p:nvPr/>
              </p:nvGrpSpPr>
              <p:grpSpPr bwMode="auto">
                <a:xfrm>
                  <a:off x="3216" y="3360"/>
                  <a:ext cx="480" cy="192"/>
                  <a:chOff x="1632" y="2928"/>
                  <a:chExt cx="480" cy="192"/>
                </a:xfrm>
              </p:grpSpPr>
              <p:sp>
                <p:nvSpPr>
                  <p:cNvPr id="71069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928"/>
                    <a:ext cx="480" cy="192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6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928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1069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0" y="3341"/>
                  <a:ext cx="19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r>
                    <a:rPr lang="en-US" altLang="zh-CN" sz="2000"/>
                    <a:t>7</a:t>
                  </a: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4310" y="2439"/>
                <a:ext cx="207" cy="25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^</a:t>
                </a:r>
              </a:p>
            </p:txBody>
          </p:sp>
        </p:grpSp>
        <p:sp>
          <p:nvSpPr>
            <p:cNvPr id="710694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28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0695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2" grpId="0" autoUpdateAnimBg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1687" name="Group 7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1688" name="Group 8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1689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0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692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1693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1694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169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1699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1700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2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1703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1704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1705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1706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8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1709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1710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1711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1712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17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71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1715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1716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1717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1718" name="Group 38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1719" name="Group 39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1720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1721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1722" name="Group 42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1723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1724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1725" name="Text Box 45"/>
          <p:cNvSpPr txBox="1">
            <a:spLocks noChangeArrowheads="1"/>
          </p:cNvSpPr>
          <p:nvPr/>
        </p:nvSpPr>
        <p:spPr bwMode="auto">
          <a:xfrm>
            <a:off x="3505200" y="1903413"/>
            <a:ext cx="22288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1726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725" grpId="0" autoUpdateAnimBg="0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ChangeArrowheads="1"/>
          </p:cNvSpPr>
          <p:nvPr/>
        </p:nvSpPr>
        <p:spPr bwMode="auto">
          <a:xfrm>
            <a:off x="3352800" y="19812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2711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2712" name="Group 8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2713" name="Group 9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2714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2715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2717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2718" name="Group 14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2719" name="Group 15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2720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2722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2723" name="Text Box 19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2724" name="Group 20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2725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2727" name="Line 23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2729" name="Line 25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2730" name="Group 26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2731" name="Rectangle 27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2733" name="Text Box 29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2734" name="Group 30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2735" name="Group 31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2736" name="Line 32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2737" name="Group 33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27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739" name="Line 35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2740" name="Text Box 36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2741" name="Text Box 37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2742" name="Line 38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2743" name="Group 39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2744" name="Group 40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2745" name="Line 41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6" name="Text Box 42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2747" name="Group 43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2748" name="Line 44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9" name="Text Box 45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2750" name="Text Box 46"/>
          <p:cNvSpPr txBox="1">
            <a:spLocks noChangeArrowheads="1"/>
          </p:cNvSpPr>
          <p:nvPr/>
        </p:nvSpPr>
        <p:spPr bwMode="auto">
          <a:xfrm>
            <a:off x="3505200" y="1903413"/>
            <a:ext cx="2333625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2751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ChangeArrowheads="1"/>
          </p:cNvSpPr>
          <p:nvPr/>
        </p:nvSpPr>
        <p:spPr bwMode="auto">
          <a:xfrm>
            <a:off x="3352800" y="19812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3735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3736" name="Group 8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3737" name="Group 9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3738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3739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3740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3741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3742" name="Group 14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3743" name="Group 15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3744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3745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3746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3748" name="Group 20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3749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3750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3751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3753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3754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3755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3756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3757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3758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3759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3760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37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762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3763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3764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3765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3766" name="Group 38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3767" name="Group 39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3768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3769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3770" name="Group 42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3771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3772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3773" name="Text Box 45"/>
          <p:cNvSpPr txBox="1">
            <a:spLocks noChangeArrowheads="1"/>
          </p:cNvSpPr>
          <p:nvPr/>
        </p:nvSpPr>
        <p:spPr bwMode="auto">
          <a:xfrm>
            <a:off x="3505200" y="1903413"/>
            <a:ext cx="2333625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3774" name="Freeform 46"/>
          <p:cNvSpPr>
            <a:spLocks/>
          </p:cNvSpPr>
          <p:nvPr/>
        </p:nvSpPr>
        <p:spPr bwMode="auto">
          <a:xfrm>
            <a:off x="4343400" y="4699000"/>
            <a:ext cx="1600200" cy="409575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60" y="35"/>
              </a:cxn>
              <a:cxn ang="0">
                <a:pos x="210" y="224"/>
              </a:cxn>
              <a:cxn ang="0">
                <a:pos x="531" y="241"/>
              </a:cxn>
              <a:cxn ang="0">
                <a:pos x="811" y="224"/>
              </a:cxn>
              <a:cxn ang="0">
                <a:pos x="864" y="64"/>
              </a:cxn>
              <a:cxn ang="0">
                <a:pos x="1008" y="64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75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3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7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ChangeArrowheads="1"/>
          </p:cNvSpPr>
          <p:nvPr/>
        </p:nvSpPr>
        <p:spPr bwMode="auto">
          <a:xfrm>
            <a:off x="3352800" y="2438400"/>
            <a:ext cx="2895600" cy="4572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4760" name="Group 8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4761" name="Group 9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4762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4763" name="Line 1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4764" name="Line 12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4765" name="Text Box 13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4766" name="Group 14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4767" name="Group 15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4768" name="Rectangle 16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4769" name="Line 17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4770" name="Text Box 18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4771" name="Text Box 19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714772" name="Group 20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4773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4774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4775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4777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4778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4779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4780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4781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714782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4783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4784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478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786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4787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4788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4789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4790" name="Group 38"/>
          <p:cNvGrpSpPr>
            <a:grpSpLocks/>
          </p:cNvGrpSpPr>
          <p:nvPr/>
        </p:nvGrpSpPr>
        <p:grpSpPr bwMode="auto">
          <a:xfrm>
            <a:off x="3733800" y="3810000"/>
            <a:ext cx="1441450" cy="762000"/>
            <a:chOff x="2352" y="2400"/>
            <a:chExt cx="908" cy="480"/>
          </a:xfrm>
        </p:grpSpPr>
        <p:grpSp>
          <p:nvGrpSpPr>
            <p:cNvPr id="714791" name="Group 39"/>
            <p:cNvGrpSpPr>
              <a:grpSpLocks/>
            </p:cNvGrpSpPr>
            <p:nvPr/>
          </p:nvGrpSpPr>
          <p:grpSpPr bwMode="auto">
            <a:xfrm>
              <a:off x="3072" y="2400"/>
              <a:ext cx="188" cy="480"/>
              <a:chOff x="1680" y="2400"/>
              <a:chExt cx="188" cy="480"/>
            </a:xfrm>
          </p:grpSpPr>
          <p:sp>
            <p:nvSpPr>
              <p:cNvPr id="714792" name="Line 4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4793" name="Text Box 41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p</a:t>
                </a:r>
              </a:p>
            </p:txBody>
          </p:sp>
        </p:grpSp>
        <p:grpSp>
          <p:nvGrpSpPr>
            <p:cNvPr id="714794" name="Group 42"/>
            <p:cNvGrpSpPr>
              <a:grpSpLocks/>
            </p:cNvGrpSpPr>
            <p:nvPr/>
          </p:nvGrpSpPr>
          <p:grpSpPr bwMode="auto">
            <a:xfrm>
              <a:off x="2352" y="2400"/>
              <a:ext cx="188" cy="480"/>
              <a:chOff x="1680" y="2400"/>
              <a:chExt cx="188" cy="480"/>
            </a:xfrm>
          </p:grpSpPr>
          <p:sp>
            <p:nvSpPr>
              <p:cNvPr id="714795" name="Line 43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4796" name="Text Box 44"/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q</a:t>
                </a:r>
              </a:p>
            </p:txBody>
          </p:sp>
        </p:grpSp>
      </p:grpSp>
      <p:sp>
        <p:nvSpPr>
          <p:cNvPr id="714797" name="Text Box 45"/>
          <p:cNvSpPr txBox="1">
            <a:spLocks noChangeArrowheads="1"/>
          </p:cNvSpPr>
          <p:nvPr/>
        </p:nvSpPr>
        <p:spPr bwMode="auto">
          <a:xfrm>
            <a:off x="3505200" y="1903413"/>
            <a:ext cx="22288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>
                <a:solidFill>
                  <a:srgbClr val="FFFFFF"/>
                </a:solidFill>
              </a:rPr>
              <a:t>delete p ;</a:t>
            </a:r>
          </a:p>
        </p:txBody>
      </p:sp>
      <p:sp>
        <p:nvSpPr>
          <p:cNvPr id="714798" name="Freeform 46"/>
          <p:cNvSpPr>
            <a:spLocks/>
          </p:cNvSpPr>
          <p:nvPr/>
        </p:nvSpPr>
        <p:spPr bwMode="auto">
          <a:xfrm>
            <a:off x="4343400" y="4699000"/>
            <a:ext cx="1600200" cy="409575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60" y="35"/>
              </a:cxn>
              <a:cxn ang="0">
                <a:pos x="210" y="224"/>
              </a:cxn>
              <a:cxn ang="0">
                <a:pos x="531" y="241"/>
              </a:cxn>
              <a:cxn ang="0">
                <a:pos x="811" y="224"/>
              </a:cxn>
              <a:cxn ang="0">
                <a:pos x="864" y="64"/>
              </a:cxn>
              <a:cxn ang="0">
                <a:pos x="1008" y="64"/>
              </a:cxn>
            </a:cxnLst>
            <a:rect l="0" t="0" r="r" b="b"/>
            <a:pathLst>
              <a:path w="1008" h="258">
                <a:moveTo>
                  <a:pt x="0" y="16"/>
                </a:moveTo>
                <a:cubicBezTo>
                  <a:pt x="27" y="19"/>
                  <a:pt x="125" y="0"/>
                  <a:pt x="160" y="35"/>
                </a:cubicBezTo>
                <a:cubicBezTo>
                  <a:pt x="195" y="70"/>
                  <a:pt x="148" y="190"/>
                  <a:pt x="210" y="224"/>
                </a:cubicBezTo>
                <a:cubicBezTo>
                  <a:pt x="272" y="258"/>
                  <a:pt x="431" y="241"/>
                  <a:pt x="531" y="241"/>
                </a:cubicBezTo>
                <a:cubicBezTo>
                  <a:pt x="631" y="241"/>
                  <a:pt x="756" y="253"/>
                  <a:pt x="811" y="224"/>
                </a:cubicBezTo>
                <a:cubicBezTo>
                  <a:pt x="866" y="195"/>
                  <a:pt x="831" y="91"/>
                  <a:pt x="864" y="64"/>
                </a:cubicBezTo>
                <a:cubicBezTo>
                  <a:pt x="897" y="37"/>
                  <a:pt x="984" y="64"/>
                  <a:pt x="1008" y="64"/>
                </a:cubicBez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4799" name="Group 47"/>
          <p:cNvGrpSpPr>
            <a:grpSpLocks/>
          </p:cNvGrpSpPr>
          <p:nvPr/>
        </p:nvGrpSpPr>
        <p:grpSpPr bwMode="auto">
          <a:xfrm>
            <a:off x="4716463" y="3886200"/>
            <a:ext cx="1227137" cy="1066800"/>
            <a:chOff x="1584" y="2448"/>
            <a:chExt cx="720" cy="672"/>
          </a:xfrm>
        </p:grpSpPr>
        <p:sp useBgFill="1">
          <p:nvSpPr>
            <p:cNvPr id="714800" name="Rectangle 48"/>
            <p:cNvSpPr>
              <a:spLocks noChangeArrowheads="1"/>
            </p:cNvSpPr>
            <p:nvPr/>
          </p:nvSpPr>
          <p:spPr bwMode="auto">
            <a:xfrm>
              <a:off x="1584" y="2448"/>
              <a:ext cx="528" cy="67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4801" name="Rectangle 49"/>
            <p:cNvSpPr>
              <a:spLocks noChangeArrowheads="1"/>
            </p:cNvSpPr>
            <p:nvPr/>
          </p:nvSpPr>
          <p:spPr bwMode="auto">
            <a:xfrm>
              <a:off x="2064" y="2880"/>
              <a:ext cx="240" cy="9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480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1094133"/>
            <a:ext cx="6983413" cy="34778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std;</a:t>
            </a:r>
          </a:p>
          <a:p>
            <a:pPr algn="l"/>
            <a:r>
              <a:rPr lang="en-US" altLang="zh-CN" sz="2000" b="1" dirty="0" smtClean="0"/>
              <a:t>void main()</a:t>
            </a:r>
          </a:p>
          <a:p>
            <a:pPr algn="l"/>
            <a:r>
              <a:rPr lang="en-US" altLang="zh-CN" sz="2000" b="1" dirty="0" smtClean="0"/>
              <a:t>{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a=123, b=456;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b=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a=</a:t>
            </a:r>
            <a:r>
              <a:rPr lang="en-US" altLang="zh-CN" sz="2000" b="1" dirty="0" err="1" smtClean="0"/>
              <a:t>a^b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5-4】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整变量交换</a:t>
            </a:r>
            <a:endParaRPr lang="zh-CN" altLang="en-US" sz="24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4286256"/>
            <a:ext cx="4257675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 bwMode="auto">
          <a:xfrm>
            <a:off x="5500694" y="1357298"/>
            <a:ext cx="2857520" cy="1285884"/>
          </a:xfrm>
          <a:prstGeom prst="ellipse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请用</a:t>
            </a:r>
            <a:r>
              <a:rPr lang="zh-CN" alt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真值表</a:t>
            </a:r>
            <a:r>
              <a:rPr lang="zh-CN" altLang="en-US" sz="20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验证</a:t>
            </a:r>
            <a:endParaRPr kumimoji="1" lang="zh-CN" altLang="en-US" sz="2000" b="1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651" grpId="0"/>
      <p:bldP spid="5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715783" name="Group 7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715784" name="Group 8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5785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5786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5787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5788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715789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715790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5791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5792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5793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5794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sp>
        <p:nvSpPr>
          <p:cNvPr id="715795" name="Line 19"/>
          <p:cNvSpPr>
            <a:spLocks noChangeShapeType="1"/>
          </p:cNvSpPr>
          <p:nvPr/>
        </p:nvSpPr>
        <p:spPr bwMode="auto">
          <a:xfrm>
            <a:off x="4335463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15796" name="Group 20"/>
          <p:cNvGrpSpPr>
            <a:grpSpLocks/>
          </p:cNvGrpSpPr>
          <p:nvPr/>
        </p:nvGrpSpPr>
        <p:grpSpPr bwMode="auto">
          <a:xfrm>
            <a:off x="4792663" y="4556125"/>
            <a:ext cx="762000" cy="304800"/>
            <a:chOff x="1632" y="2928"/>
            <a:chExt cx="480" cy="192"/>
          </a:xfrm>
        </p:grpSpPr>
        <p:sp>
          <p:nvSpPr>
            <p:cNvPr id="715797" name="Rectangle 21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5798" name="Line 22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5799" name="Text Box 23"/>
          <p:cNvSpPr txBox="1">
            <a:spLocks noChangeArrowheads="1"/>
          </p:cNvSpPr>
          <p:nvPr/>
        </p:nvSpPr>
        <p:spPr bwMode="auto">
          <a:xfrm>
            <a:off x="4878388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715800" name="Group 24"/>
          <p:cNvGrpSpPr>
            <a:grpSpLocks/>
          </p:cNvGrpSpPr>
          <p:nvPr/>
        </p:nvGrpSpPr>
        <p:grpSpPr bwMode="auto">
          <a:xfrm>
            <a:off x="5478463" y="4525963"/>
            <a:ext cx="1227137" cy="412750"/>
            <a:chOff x="3744" y="2429"/>
            <a:chExt cx="773" cy="260"/>
          </a:xfrm>
        </p:grpSpPr>
        <p:grpSp>
          <p:nvGrpSpPr>
            <p:cNvPr id="715801" name="Group 25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5802" name="Line 26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15803" name="Group 27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5804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805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5806" name="Text Box 30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5807" name="Text Box 31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5808" name="Line 32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5809" name="Text Box 33"/>
          <p:cNvSpPr txBox="1">
            <a:spLocks noChangeArrowheads="1"/>
          </p:cNvSpPr>
          <p:nvPr/>
        </p:nvSpPr>
        <p:spPr bwMode="auto">
          <a:xfrm>
            <a:off x="3505200" y="1903413"/>
            <a:ext cx="222885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/>
              <a:t>q-&gt;next  = p-&gt;next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delete p ;</a:t>
            </a:r>
          </a:p>
        </p:txBody>
      </p:sp>
      <p:sp>
        <p:nvSpPr>
          <p:cNvPr id="715810" name="Rectangle 3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4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．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</a:rPr>
              <a:t>删除</a:t>
            </a:r>
            <a:r>
              <a:rPr lang="zh-CN" altLang="en-US" b="1" i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结点</a:t>
            </a:r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删除结点 *</a:t>
            </a: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p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33600" y="4556125"/>
            <a:ext cx="1143000" cy="396875"/>
            <a:chOff x="1344" y="3033"/>
            <a:chExt cx="720" cy="25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84" y="3043"/>
              <a:ext cx="480" cy="192"/>
              <a:chOff x="1632" y="2928"/>
              <a:chExt cx="480" cy="192"/>
            </a:xfrm>
          </p:grpSpPr>
          <p:sp>
            <p:nvSpPr>
              <p:cNvPr id="711689" name="Rectangle 9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0" name="Line 10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1344" y="3139"/>
              <a:ext cx="24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692" name="Text Box 12"/>
            <p:cNvSpPr txBox="1">
              <a:spLocks noChangeArrowheads="1"/>
            </p:cNvSpPr>
            <p:nvPr/>
          </p:nvSpPr>
          <p:spPr bwMode="auto">
            <a:xfrm>
              <a:off x="1628" y="3033"/>
              <a:ext cx="19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/>
                <a:t>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657600" y="4525963"/>
            <a:ext cx="762000" cy="396875"/>
            <a:chOff x="960" y="3129"/>
            <a:chExt cx="480" cy="250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960" y="3148"/>
              <a:ext cx="480" cy="192"/>
              <a:chOff x="1632" y="2928"/>
              <a:chExt cx="480" cy="192"/>
            </a:xfrm>
          </p:grpSpPr>
          <p:sp>
            <p:nvSpPr>
              <p:cNvPr id="711695" name="Rectangl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480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1696" name="Line 16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none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1014" y="3129"/>
              <a:ext cx="1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en-US" sz="2000"/>
                <a:t>2</a:t>
              </a:r>
              <a:endParaRPr lang="en-US" altLang="zh-CN" sz="2000"/>
            </a:p>
          </p:txBody>
        </p:sp>
      </p:grp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1512888" y="4479925"/>
            <a:ext cx="977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head     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00600" y="4556125"/>
            <a:ext cx="762000" cy="304800"/>
            <a:chOff x="1632" y="2928"/>
            <a:chExt cx="480" cy="192"/>
          </a:xfrm>
        </p:grpSpPr>
        <p:sp>
          <p:nvSpPr>
            <p:cNvPr id="711700" name="Rectangle 20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2" name="Line 22"/>
          <p:cNvSpPr>
            <a:spLocks noChangeShapeType="1"/>
          </p:cNvSpPr>
          <p:nvPr/>
        </p:nvSpPr>
        <p:spPr bwMode="auto">
          <a:xfrm>
            <a:off x="4343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11703" name="Text Box 23"/>
          <p:cNvSpPr txBox="1">
            <a:spLocks noChangeArrowheads="1"/>
          </p:cNvSpPr>
          <p:nvPr/>
        </p:nvSpPr>
        <p:spPr bwMode="auto">
          <a:xfrm>
            <a:off x="4864100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3</a:t>
            </a:r>
          </a:p>
        </p:txBody>
      </p:sp>
      <p:sp>
        <p:nvSpPr>
          <p:cNvPr id="711704" name="Line 24"/>
          <p:cNvSpPr>
            <a:spLocks noChangeShapeType="1"/>
          </p:cNvSpPr>
          <p:nvPr/>
        </p:nvSpPr>
        <p:spPr bwMode="auto">
          <a:xfrm>
            <a:off x="5486400" y="4708525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43600" y="4556125"/>
            <a:ext cx="762000" cy="304800"/>
            <a:chOff x="1632" y="2928"/>
            <a:chExt cx="480" cy="192"/>
          </a:xfrm>
        </p:grpSpPr>
        <p:sp>
          <p:nvSpPr>
            <p:cNvPr id="711706" name="Rectangle 26"/>
            <p:cNvSpPr>
              <a:spLocks noChangeArrowheads="1"/>
            </p:cNvSpPr>
            <p:nvPr/>
          </p:nvSpPr>
          <p:spPr bwMode="auto">
            <a:xfrm>
              <a:off x="1632" y="2928"/>
              <a:ext cx="480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1708" name="Text Box 28"/>
          <p:cNvSpPr txBox="1">
            <a:spLocks noChangeArrowheads="1"/>
          </p:cNvSpPr>
          <p:nvPr/>
        </p:nvSpPr>
        <p:spPr bwMode="auto">
          <a:xfrm>
            <a:off x="6029325" y="4525963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000"/>
              <a:t>5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629400" y="4525963"/>
            <a:ext cx="1227138" cy="412750"/>
            <a:chOff x="3744" y="2429"/>
            <a:chExt cx="773" cy="260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744" y="2429"/>
              <a:ext cx="768" cy="250"/>
              <a:chOff x="2928" y="3341"/>
              <a:chExt cx="768" cy="250"/>
            </a:xfrm>
          </p:grpSpPr>
          <p:sp>
            <p:nvSpPr>
              <p:cNvPr id="711711" name="Line 31"/>
              <p:cNvSpPr>
                <a:spLocks noChangeShapeType="1"/>
              </p:cNvSpPr>
              <p:nvPr/>
            </p:nvSpPr>
            <p:spPr bwMode="auto">
              <a:xfrm>
                <a:off x="2928" y="3456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stealth" w="lg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216" y="3360"/>
                <a:ext cx="480" cy="192"/>
                <a:chOff x="1632" y="2928"/>
                <a:chExt cx="480" cy="192"/>
              </a:xfrm>
            </p:grpSpPr>
            <p:sp>
              <p:nvSpPr>
                <p:cNvPr id="711713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2928"/>
                  <a:ext cx="480" cy="19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714" name="Line 34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1715" name="Text Box 35"/>
              <p:cNvSpPr txBox="1">
                <a:spLocks noChangeArrowheads="1"/>
              </p:cNvSpPr>
              <p:nvPr/>
            </p:nvSpPr>
            <p:spPr bwMode="auto">
              <a:xfrm>
                <a:off x="3270" y="3341"/>
                <a:ext cx="19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2000"/>
                  <a:t>7</a:t>
                </a:r>
              </a:p>
            </p:txBody>
          </p:sp>
        </p:grpSp>
        <p:sp>
          <p:nvSpPr>
            <p:cNvPr id="711716" name="Text Box 36"/>
            <p:cNvSpPr txBox="1">
              <a:spLocks noChangeArrowheads="1"/>
            </p:cNvSpPr>
            <p:nvPr/>
          </p:nvSpPr>
          <p:spPr bwMode="auto">
            <a:xfrm>
              <a:off x="4310" y="2439"/>
              <a:ext cx="207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^</a:t>
              </a:r>
            </a:p>
          </p:txBody>
        </p:sp>
      </p:grpSp>
      <p:sp>
        <p:nvSpPr>
          <p:cNvPr id="711717" name="Line 37"/>
          <p:cNvSpPr>
            <a:spLocks noChangeShapeType="1"/>
          </p:cNvSpPr>
          <p:nvPr/>
        </p:nvSpPr>
        <p:spPr bwMode="auto">
          <a:xfrm>
            <a:off x="3200400" y="4694238"/>
            <a:ext cx="457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stealth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876800" y="3810000"/>
            <a:ext cx="298450" cy="762000"/>
            <a:chOff x="1680" y="2400"/>
            <a:chExt cx="188" cy="480"/>
          </a:xfrm>
        </p:grpSpPr>
        <p:sp>
          <p:nvSpPr>
            <p:cNvPr id="711720" name="Line 40"/>
            <p:cNvSpPr>
              <a:spLocks noChangeShapeType="1"/>
            </p:cNvSpPr>
            <p:nvPr/>
          </p:nvSpPr>
          <p:spPr bwMode="auto">
            <a:xfrm>
              <a:off x="1824" y="2592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21" name="Text Box 41"/>
            <p:cNvSpPr txBox="1">
              <a:spLocks noChangeArrowheads="1"/>
            </p:cNvSpPr>
            <p:nvPr/>
          </p:nvSpPr>
          <p:spPr bwMode="auto">
            <a:xfrm>
              <a:off x="1680" y="24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p</a:t>
              </a:r>
            </a:p>
          </p:txBody>
        </p:sp>
      </p:grpSp>
      <p:sp>
        <p:nvSpPr>
          <p:cNvPr id="711726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44" name="AutoShape 57"/>
          <p:cNvSpPr>
            <a:spLocks noChangeArrowheads="1"/>
          </p:cNvSpPr>
          <p:nvPr/>
        </p:nvSpPr>
        <p:spPr bwMode="auto">
          <a:xfrm>
            <a:off x="4643438" y="1071546"/>
            <a:ext cx="3143272" cy="1643074"/>
          </a:xfrm>
          <a:prstGeom prst="cloudCallout">
            <a:avLst>
              <a:gd name="adj1" fmla="val -32011"/>
              <a:gd name="adj2" fmla="val 111613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zh-CN" altLang="en-US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若仅知指针 </a:t>
            </a:r>
            <a:r>
              <a:rPr lang="en-US" altLang="zh-CN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endParaRPr lang="en-US" altLang="zh-CN" sz="2000" b="1" i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如何？</a:t>
            </a:r>
            <a:endParaRPr lang="zh-CN" altLang="en-US" sz="3600" b="1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 autoUpdateAnimBg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6808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6809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10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16811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6812" name="Oval 12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6813" name="Oval 13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16814" name="Oval 14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6815" name="Oval 15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6816" name="Oval 16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  <p:sp>
          <p:nvSpPr>
            <p:cNvPr id="716817" name="Oval 17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</p:grpSp>
      <p:sp>
        <p:nvSpPr>
          <p:cNvPr id="716818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5" grpId="0" autoUpdateAnimBg="0"/>
      <p:bldP spid="716806" grpId="0" autoUpdateAnimBg="0"/>
      <p:bldP spid="716807" grpId="0" autoUpdateAnimBg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7832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7833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34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7835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7836" name="Oval 12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7837" name="Oval 13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17838" name="Oval 14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7839" name="Oval 15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7840" name="Oval 16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  <p:sp>
          <p:nvSpPr>
            <p:cNvPr id="717841" name="Oval 17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</p:grpSp>
      <p:sp>
        <p:nvSpPr>
          <p:cNvPr id="717842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17845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8856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8857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8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18859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8860" name="Oval 12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8861" name="Oval 13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862" name="Oval 14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8863" name="Oval 15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8864" name="Oval 16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  <p:sp>
          <p:nvSpPr>
            <p:cNvPr id="718865" name="Oval 17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</p:grpSp>
      <p:sp>
        <p:nvSpPr>
          <p:cNvPr id="71886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18869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1987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grpSp>
        <p:nvGrpSpPr>
          <p:cNvPr id="719880" name="Group 8"/>
          <p:cNvGrpSpPr>
            <a:grpSpLocks/>
          </p:cNvGrpSpPr>
          <p:nvPr/>
        </p:nvGrpSpPr>
        <p:grpSpPr bwMode="auto">
          <a:xfrm>
            <a:off x="5786438" y="3048000"/>
            <a:ext cx="2946400" cy="2870200"/>
            <a:chOff x="3616" y="1920"/>
            <a:chExt cx="1856" cy="1808"/>
          </a:xfrm>
        </p:grpSpPr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3760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4417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19883" name="Oval 11"/>
            <p:cNvSpPr>
              <a:spLocks noChangeArrowheads="1"/>
            </p:cNvSpPr>
            <p:nvPr/>
          </p:nvSpPr>
          <p:spPr bwMode="auto">
            <a:xfrm>
              <a:off x="4417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19884" name="Oval 12"/>
            <p:cNvSpPr>
              <a:spLocks noChangeArrowheads="1"/>
            </p:cNvSpPr>
            <p:nvPr/>
          </p:nvSpPr>
          <p:spPr bwMode="auto">
            <a:xfrm>
              <a:off x="5200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FF9999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3</a:t>
              </a:r>
            </a:p>
          </p:txBody>
        </p:sp>
        <p:sp>
          <p:nvSpPr>
            <p:cNvPr id="719885" name="Oval 13"/>
            <p:cNvSpPr>
              <a:spLocks noChangeArrowheads="1"/>
            </p:cNvSpPr>
            <p:nvPr/>
          </p:nvSpPr>
          <p:spPr bwMode="auto">
            <a:xfrm>
              <a:off x="3616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4976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5024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19888" name="Oval 16"/>
            <p:cNvSpPr>
              <a:spLocks noChangeArrowheads="1"/>
            </p:cNvSpPr>
            <p:nvPr/>
          </p:nvSpPr>
          <p:spPr bwMode="auto">
            <a:xfrm>
              <a:off x="3808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19889" name="Oval 17"/>
            <p:cNvSpPr>
              <a:spLocks noChangeArrowheads="1"/>
            </p:cNvSpPr>
            <p:nvPr/>
          </p:nvSpPr>
          <p:spPr bwMode="auto">
            <a:xfrm>
              <a:off x="3824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</p:grpSp>
      <p:sp>
        <p:nvSpPr>
          <p:cNvPr id="719890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19893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0904" name="Oval 8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grpSp>
        <p:nvGrpSpPr>
          <p:cNvPr id="720905" name="Group 9"/>
          <p:cNvGrpSpPr>
            <a:grpSpLocks/>
          </p:cNvGrpSpPr>
          <p:nvPr/>
        </p:nvGrpSpPr>
        <p:grpSpPr bwMode="auto">
          <a:xfrm>
            <a:off x="5786438" y="3048000"/>
            <a:ext cx="2747962" cy="2870200"/>
            <a:chOff x="3645" y="1920"/>
            <a:chExt cx="1731" cy="1808"/>
          </a:xfrm>
        </p:grpSpPr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3789" y="2020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446" y="1920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1</a:t>
              </a: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4446" y="345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5</a:t>
              </a:r>
            </a:p>
          </p:txBody>
        </p:sp>
        <p:sp>
          <p:nvSpPr>
            <p:cNvPr id="720909" name="Oval 13"/>
            <p:cNvSpPr>
              <a:spLocks noChangeArrowheads="1"/>
            </p:cNvSpPr>
            <p:nvPr/>
          </p:nvSpPr>
          <p:spPr bwMode="auto">
            <a:xfrm>
              <a:off x="3645" y="2677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7</a:t>
              </a:r>
            </a:p>
          </p:txBody>
        </p:sp>
        <p:sp>
          <p:nvSpPr>
            <p:cNvPr id="720910" name="Oval 14"/>
            <p:cNvSpPr>
              <a:spLocks noChangeArrowheads="1"/>
            </p:cNvSpPr>
            <p:nvPr/>
          </p:nvSpPr>
          <p:spPr bwMode="auto">
            <a:xfrm>
              <a:off x="5005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2</a:t>
              </a:r>
            </a:p>
          </p:txBody>
        </p:sp>
        <p:sp>
          <p:nvSpPr>
            <p:cNvPr id="720911" name="Oval 15"/>
            <p:cNvSpPr>
              <a:spLocks noChangeArrowheads="1"/>
            </p:cNvSpPr>
            <p:nvPr/>
          </p:nvSpPr>
          <p:spPr bwMode="auto">
            <a:xfrm>
              <a:off x="5053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4</a:t>
              </a:r>
            </a:p>
          </p:txBody>
        </p:sp>
        <p:sp>
          <p:nvSpPr>
            <p:cNvPr id="720912" name="Oval 16"/>
            <p:cNvSpPr>
              <a:spLocks noChangeArrowheads="1"/>
            </p:cNvSpPr>
            <p:nvPr/>
          </p:nvSpPr>
          <p:spPr bwMode="auto">
            <a:xfrm>
              <a:off x="3837" y="3184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6</a:t>
              </a:r>
            </a:p>
          </p:txBody>
        </p:sp>
        <p:sp>
          <p:nvSpPr>
            <p:cNvPr id="720913" name="Oval 17"/>
            <p:cNvSpPr>
              <a:spLocks noChangeArrowheads="1"/>
            </p:cNvSpPr>
            <p:nvPr/>
          </p:nvSpPr>
          <p:spPr bwMode="auto">
            <a:xfrm>
              <a:off x="3853" y="2176"/>
              <a:ext cx="272" cy="2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66FF66"/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altLang="zh-CN" sz="2000" b="1"/>
                <a:t>8</a:t>
              </a:r>
            </a:p>
          </p:txBody>
        </p:sp>
      </p:grpSp>
      <p:sp>
        <p:nvSpPr>
          <p:cNvPr id="72091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0917" name="Text Box 2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4" grpId="0" animBg="1" autoUpdateAnimBg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192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192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9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1930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1931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1932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1933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1934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21935" name="Oval 15"/>
          <p:cNvSpPr>
            <a:spLocks noChangeArrowheads="1"/>
          </p:cNvSpPr>
          <p:nvPr/>
        </p:nvSpPr>
        <p:spPr bwMode="auto">
          <a:xfrm>
            <a:off x="60912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1936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193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194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295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953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2954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722955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2956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2957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2958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2959" name="Oval 15"/>
          <p:cNvSpPr>
            <a:spLocks noChangeArrowheads="1"/>
          </p:cNvSpPr>
          <p:nvPr/>
        </p:nvSpPr>
        <p:spPr bwMode="auto">
          <a:xfrm>
            <a:off x="60912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2960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296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397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7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3978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3979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3980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3981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3982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3983" name="Oval 15"/>
          <p:cNvSpPr>
            <a:spLocks noChangeArrowheads="1"/>
          </p:cNvSpPr>
          <p:nvPr/>
        </p:nvSpPr>
        <p:spPr bwMode="auto">
          <a:xfrm>
            <a:off x="60912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3984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398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775" y="1000108"/>
            <a:ext cx="6983413" cy="538461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#include&lt;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using namespace std;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main()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{   double a=123.456, b=456.789;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,*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 =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*)(&amp;a);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 = 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*)(&amp;b);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)^*(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++;   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++;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)^*(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     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=(*</a:t>
            </a:r>
            <a:r>
              <a:rPr lang="en-US" altLang="zh-CN" sz="2000" b="1" dirty="0" err="1" smtClean="0"/>
              <a:t>ap</a:t>
            </a:r>
            <a:r>
              <a:rPr lang="en-US" altLang="zh-CN" sz="2000" b="1" dirty="0" smtClean="0"/>
              <a:t>)^(*</a:t>
            </a:r>
            <a:r>
              <a:rPr lang="en-US" altLang="zh-CN" sz="2000" b="1" dirty="0" err="1" smtClean="0"/>
              <a:t>bp</a:t>
            </a:r>
            <a:r>
              <a:rPr lang="en-US" altLang="zh-CN" sz="2000" b="1" dirty="0" smtClean="0"/>
              <a:t>);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&lt;&lt;"a="&lt;&lt;a&lt;&lt;"\</a:t>
            </a:r>
            <a:r>
              <a:rPr lang="en-US" altLang="zh-CN" sz="2000" b="1" dirty="0" err="1" smtClean="0"/>
              <a:t>tb</a:t>
            </a:r>
            <a:r>
              <a:rPr lang="en-US" altLang="zh-CN" sz="2000" b="1" dirty="0" smtClean="0"/>
              <a:t>="&lt;&lt;b&lt;&lt;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 dirty="0" smtClean="0"/>
              <a:t>}</a:t>
            </a:r>
          </a:p>
        </p:txBody>
      </p:sp>
      <p:sp>
        <p:nvSpPr>
          <p:cNvPr id="27651" name="矩形 4"/>
          <p:cNvSpPr>
            <a:spLocks noChangeArrowheads="1"/>
          </p:cNvSpPr>
          <p:nvPr/>
        </p:nvSpPr>
        <p:spPr bwMode="auto">
          <a:xfrm>
            <a:off x="107950" y="333375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5-5】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浮点变量交换</a:t>
            </a:r>
            <a:endParaRPr lang="zh-CN" altLang="en-US" sz="24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837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328735"/>
            <a:ext cx="428625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65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500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5002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5003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5004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5005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5006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5007" name="Oval 15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5008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500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7" grpId="0" animBg="1" autoUpdateAnimBg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602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602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6025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6026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6027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6028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26029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6030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6031" name="Oval 15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6032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603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2603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704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49" name="Oval 9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7050" name="Oval 10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7051" name="Oval 11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7052" name="Oval 12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7053" name="Oval 13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7054" name="Oval 14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7055" name="Oval 15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7056" name="Oval 16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72705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7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807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73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807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807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8076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8077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8078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8079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8080" name="Oval 16"/>
          <p:cNvSpPr>
            <a:spLocks noChangeArrowheads="1"/>
          </p:cNvSpPr>
          <p:nvPr/>
        </p:nvSpPr>
        <p:spPr bwMode="auto">
          <a:xfrm>
            <a:off x="7058025" y="30480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808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9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2909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9097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2909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2909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29100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29101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29102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29103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29104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2910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4" grpId="0" animBg="1" autoUpdateAnimBg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011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012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121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012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0123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0124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730125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0126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0127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0128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012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013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114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1145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114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1147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1148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1149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31150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1151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1152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11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216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2169" name="Oval 9"/>
          <p:cNvSpPr>
            <a:spLocks noChangeArrowheads="1"/>
          </p:cNvSpPr>
          <p:nvPr/>
        </p:nvSpPr>
        <p:spPr bwMode="auto">
          <a:xfrm>
            <a:off x="7058025" y="5486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217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217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2172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2173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2174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2175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2176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217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319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319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319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3196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3197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3198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3199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3200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320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320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3" grpId="0" animBg="1" autoUpdateAnimBg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421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421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4217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421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421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34220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4221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4222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4223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4224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422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3422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5.1 </a:t>
            </a:r>
            <a:r>
              <a:rPr lang="zh-CN" altLang="en-US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位运算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971550" y="1230313"/>
            <a:ext cx="7345363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位运算符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&amp;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按位与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&amp;=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按位与赋值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</a:t>
            </a: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|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按位或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|=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按位或赋值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^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按位异或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^=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按位异或赋值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&lt;&lt;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左移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&lt;&lt;=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左移赋值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&gt;&gt;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右移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			&gt;&gt;=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右移赋值</a:t>
            </a:r>
            <a:endParaRPr lang="en-US" altLang="zh-CN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~	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按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  <a:cs typeface="Arial Unicode MS" pitchFamily="34" charset="-122"/>
              </a:rPr>
              <a:t>位取反</a:t>
            </a:r>
            <a:endParaRPr lang="zh-CN" altLang="en-US" sz="20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523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524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5241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524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5243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5244" name="Oval 12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5245" name="Oval 13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5246" name="Oval 14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5247" name="Oval 15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8</a:t>
            </a:r>
          </a:p>
        </p:txBody>
      </p:sp>
      <p:sp>
        <p:nvSpPr>
          <p:cNvPr id="735248" name="Oval 16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524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525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626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626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6265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626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6267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6268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6269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6270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6271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6272" name="Oval 16"/>
          <p:cNvSpPr>
            <a:spLocks noChangeArrowheads="1"/>
          </p:cNvSpPr>
          <p:nvPr/>
        </p:nvSpPr>
        <p:spPr bwMode="auto">
          <a:xfrm>
            <a:off x="79454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627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627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728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289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729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729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7292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7293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7294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7295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7296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729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730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3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6" grpId="0" animBg="1" autoUpdateAnimBg="0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831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831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831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831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38316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38317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8318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8319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8320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832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3832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24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3933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3933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7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3933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3933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39340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39341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39342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39343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39344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3934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3934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036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0361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036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0363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0364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0365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0366" name="Oval 14"/>
          <p:cNvSpPr>
            <a:spLocks noChangeArrowheads="1"/>
          </p:cNvSpPr>
          <p:nvPr/>
        </p:nvSpPr>
        <p:spPr bwMode="auto">
          <a:xfrm>
            <a:off x="6116638" y="3454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0367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0368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036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037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138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138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1385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138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1387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1388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1389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1390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1391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1392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139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139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 animBg="1" autoUpdateAnimBg="0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240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240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2409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241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241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2412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742413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2414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2415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2416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241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4242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46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343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343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3435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43436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3437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3438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3439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3440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344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344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4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32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4455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4456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4457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4458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4459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4460" name="Oval 12"/>
          <p:cNvSpPr>
            <a:spLocks noChangeArrowheads="1"/>
          </p:cNvSpPr>
          <p:nvPr/>
        </p:nvSpPr>
        <p:spPr bwMode="auto">
          <a:xfrm>
            <a:off x="8021638" y="50546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4461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4462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4463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4464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446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4468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11188" y="1817688"/>
            <a:ext cx="79216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    集合是不能精确定义的基本数学概念。一般认为，当一些事物是可以按照某种性质（属性）分辨，这种事物构成的整体就称为集合。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根据集合的属性，可以断定某个特定的事物是否属于这个集合。如果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属于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，就称它为这个集合的元素。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5.2 </a:t>
            </a:r>
            <a:r>
              <a:rPr lang="zh-CN" altLang="en-US" sz="3200" b="1" kern="0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集合</a:t>
            </a:r>
            <a:endParaRPr lang="zh-CN" altLang="en-US" sz="3200" b="1" kern="0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7" grpId="0" autoUpdateAnimBg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8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5479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5480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81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5482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5483" name="Oval 11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5484" name="Oval 12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5485" name="Oval 13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5486" name="Oval 14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5487" name="Oval 15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5488" name="Oval 16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5489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5492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4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83" grpId="0" animBg="1" autoUpdateAnimBg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6503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6504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6505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6506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6507" name="Oval 11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6508" name="Oval 12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6509" name="Oval 13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6510" name="Oval 14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6511" name="Oval 15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6512" name="Oval 16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6FF66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7465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6516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0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7527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7528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7530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7531" name="Oval 11"/>
          <p:cNvSpPr>
            <a:spLocks noChangeArrowheads="1"/>
          </p:cNvSpPr>
          <p:nvPr/>
        </p:nvSpPr>
        <p:spPr bwMode="auto">
          <a:xfrm>
            <a:off x="5786438" y="4249738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7532" name="Oval 12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7533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7534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7535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7536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753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0" name="Text Box 6"/>
          <p:cNvSpPr txBox="1">
            <a:spLocks noChangeArrowheads="1"/>
          </p:cNvSpPr>
          <p:nvPr/>
        </p:nvSpPr>
        <p:spPr bwMode="auto">
          <a:xfrm>
            <a:off x="690563" y="2590800"/>
            <a:ext cx="517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n=8</a:t>
            </a:r>
            <a:r>
              <a:rPr lang="zh-CN" altLang="en-US" sz="2000" b="1"/>
              <a:t>，</a:t>
            </a:r>
            <a:r>
              <a:rPr lang="en-US" altLang="zh-CN" sz="2000" b="1"/>
              <a:t>i=1</a:t>
            </a:r>
            <a:r>
              <a:rPr lang="zh-CN" altLang="en-US" sz="2000" b="1"/>
              <a:t>，</a:t>
            </a:r>
            <a:r>
              <a:rPr lang="en-US" altLang="zh-CN" sz="2000" b="1"/>
              <a:t>interval=3</a:t>
            </a:r>
            <a:r>
              <a:rPr lang="zh-CN" altLang="en-US" sz="2000" b="1"/>
              <a:t>，则输出序列为： </a:t>
            </a:r>
          </a:p>
        </p:txBody>
      </p:sp>
      <p:sp>
        <p:nvSpPr>
          <p:cNvPr id="748551" name="Text Box 7"/>
          <p:cNvSpPr txBox="1">
            <a:spLocks noChangeArrowheads="1"/>
          </p:cNvSpPr>
          <p:nvPr/>
        </p:nvSpPr>
        <p:spPr bwMode="auto">
          <a:xfrm>
            <a:off x="690563" y="1371600"/>
            <a:ext cx="7843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n</a:t>
            </a:r>
            <a:r>
              <a:rPr lang="zh-CN" altLang="en-US" sz="2000" b="1"/>
              <a:t>个人围成一个环，从第</a:t>
            </a:r>
            <a:r>
              <a:rPr lang="en-US" altLang="zh-CN" sz="2000" b="1"/>
              <a:t>i</a:t>
            </a:r>
            <a:r>
              <a:rPr lang="zh-CN" altLang="en-US" sz="2000" b="1"/>
              <a:t>个开始，由</a:t>
            </a:r>
            <a:r>
              <a:rPr lang="en-US" altLang="zh-CN" sz="2000" b="1"/>
              <a:t>1</a:t>
            </a:r>
            <a:r>
              <a:rPr lang="zh-CN" altLang="en-US" sz="2000" b="1"/>
              <a:t>至</a:t>
            </a:r>
            <a:r>
              <a:rPr lang="en-US" altLang="zh-CN" sz="2000" b="1"/>
              <a:t>interval</a:t>
            </a:r>
            <a:r>
              <a:rPr lang="zh-CN" altLang="en-US" sz="2000" b="1"/>
              <a:t>不断报数，凡报到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interval</a:t>
            </a:r>
            <a:r>
              <a:rPr lang="zh-CN" altLang="en-US" sz="2000" b="1"/>
              <a:t>的出列，直到环空为止。</a:t>
            </a:r>
          </a:p>
        </p:txBody>
      </p:sp>
      <p:sp>
        <p:nvSpPr>
          <p:cNvPr id="748552" name="Oval 8"/>
          <p:cNvSpPr>
            <a:spLocks noChangeArrowheads="1"/>
          </p:cNvSpPr>
          <p:nvPr/>
        </p:nvSpPr>
        <p:spPr bwMode="auto">
          <a:xfrm>
            <a:off x="6015038" y="3206750"/>
            <a:ext cx="2519362" cy="251936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553" name="Oval 9"/>
          <p:cNvSpPr>
            <a:spLocks noChangeArrowheads="1"/>
          </p:cNvSpPr>
          <p:nvPr/>
        </p:nvSpPr>
        <p:spPr bwMode="auto">
          <a:xfrm>
            <a:off x="28956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5</a:t>
            </a:r>
          </a:p>
        </p:txBody>
      </p:sp>
      <p:sp>
        <p:nvSpPr>
          <p:cNvPr id="748554" name="Oval 10"/>
          <p:cNvSpPr>
            <a:spLocks noChangeArrowheads="1"/>
          </p:cNvSpPr>
          <p:nvPr/>
        </p:nvSpPr>
        <p:spPr bwMode="auto">
          <a:xfrm>
            <a:off x="1066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3</a:t>
            </a:r>
          </a:p>
        </p:txBody>
      </p:sp>
      <p:sp>
        <p:nvSpPr>
          <p:cNvPr id="748555" name="Oval 11"/>
          <p:cNvSpPr>
            <a:spLocks noChangeArrowheads="1"/>
          </p:cNvSpPr>
          <p:nvPr/>
        </p:nvSpPr>
        <p:spPr bwMode="auto">
          <a:xfrm>
            <a:off x="5334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7</a:t>
            </a:r>
          </a:p>
        </p:txBody>
      </p:sp>
      <p:sp>
        <p:nvSpPr>
          <p:cNvPr id="748556" name="Oval 12"/>
          <p:cNvSpPr>
            <a:spLocks noChangeArrowheads="1"/>
          </p:cNvSpPr>
          <p:nvPr/>
        </p:nvSpPr>
        <p:spPr bwMode="auto">
          <a:xfrm>
            <a:off x="4724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4</a:t>
            </a:r>
          </a:p>
        </p:txBody>
      </p:sp>
      <p:sp>
        <p:nvSpPr>
          <p:cNvPr id="748557" name="Oval 13"/>
          <p:cNvSpPr>
            <a:spLocks noChangeArrowheads="1"/>
          </p:cNvSpPr>
          <p:nvPr/>
        </p:nvSpPr>
        <p:spPr bwMode="auto">
          <a:xfrm>
            <a:off x="16764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6</a:t>
            </a:r>
          </a:p>
        </p:txBody>
      </p:sp>
      <p:sp>
        <p:nvSpPr>
          <p:cNvPr id="748558" name="Oval 14"/>
          <p:cNvSpPr>
            <a:spLocks noChangeArrowheads="1"/>
          </p:cNvSpPr>
          <p:nvPr/>
        </p:nvSpPr>
        <p:spPr bwMode="auto">
          <a:xfrm>
            <a:off x="41148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8</a:t>
            </a:r>
          </a:p>
        </p:txBody>
      </p:sp>
      <p:sp>
        <p:nvSpPr>
          <p:cNvPr id="748559" name="Oval 15"/>
          <p:cNvSpPr>
            <a:spLocks noChangeArrowheads="1"/>
          </p:cNvSpPr>
          <p:nvPr/>
        </p:nvSpPr>
        <p:spPr bwMode="auto">
          <a:xfrm>
            <a:off x="22860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1</a:t>
            </a:r>
          </a:p>
        </p:txBody>
      </p:sp>
      <p:sp>
        <p:nvSpPr>
          <p:cNvPr id="748560" name="Oval 16"/>
          <p:cNvSpPr>
            <a:spLocks noChangeArrowheads="1"/>
          </p:cNvSpPr>
          <p:nvPr/>
        </p:nvSpPr>
        <p:spPr bwMode="auto">
          <a:xfrm>
            <a:off x="3505200" y="3581400"/>
            <a:ext cx="431800" cy="431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1905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74600" prstMaterial="legacyMatte">
            <a:bevelT w="13500" h="13500" prst="angle"/>
            <a:bevelB w="13500" h="13500" prst="angle"/>
            <a:extrusionClr>
              <a:srgbClr val="FF9999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zh-CN" sz="2000" b="1"/>
              <a:t>2</a:t>
            </a:r>
          </a:p>
        </p:txBody>
      </p:sp>
      <p:sp>
        <p:nvSpPr>
          <p:cNvPr id="74856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8564" name="Text Box 2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55" grpId="0" animBg="1" autoUpdateAnimBg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4" name="Text Box 6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grpSp>
        <p:nvGrpSpPr>
          <p:cNvPr id="749575" name="Group 7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49576" name="Text Box 8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49577" name="Group 9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49578" name="Group 10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49579" name="Rectangle 1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49580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9581" name="Line 13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49582" name="Group 14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49583" name="Group 15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49584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4958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9586" name="Line 18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587" name="Group 19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49588" name="Group 2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4958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4959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9591" name="Line 2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592" name="Group 24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49593" name="Group 25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4959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4959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9596" name="Line 28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597" name="Group 29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49598" name="Rectangle 30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49599" name="Line 31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0" name="Line 32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601" name="Group 33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49602" name="Rectangle 3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49603" name="Line 3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4" name="Line 3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605" name="Group 37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49606" name="Rectangle 38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49607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08" name="Line 40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9609" name="Group 41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49610" name="Rectangle 42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49611" name="Line 43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9612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49613" name="Line 45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49614" name="AutoShape 46"/>
              <p:cNvCxnSpPr>
                <a:cxnSpLocks noChangeShapeType="1"/>
                <a:stCxn id="749613" idx="1"/>
                <a:endCxn id="749579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sp>
        <p:nvSpPr>
          <p:cNvPr id="749615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	</a:t>
            </a:r>
            <a:r>
              <a:rPr lang="zh-CN" altLang="en-US" sz="1800" b="1"/>
              <a:t>找开始报数位置 </a:t>
            </a:r>
            <a:r>
              <a:rPr lang="en-US" altLang="zh-CN" sz="1800" b="1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while ( </a:t>
            </a:r>
            <a:r>
              <a:rPr lang="zh-CN" altLang="en-US" sz="1800" b="1" i="1"/>
              <a:t>表结点数 </a:t>
            </a:r>
            <a:r>
              <a:rPr lang="en-US" altLang="zh-CN" sz="1800" b="1" i="1"/>
              <a:t>&gt;1</a:t>
            </a:r>
            <a:r>
              <a:rPr lang="en-US" altLang="zh-CN" sz="1800" b="1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{ for ( </a:t>
            </a:r>
            <a:r>
              <a:rPr lang="en-US" altLang="zh-CN" sz="1800" b="1" i="1"/>
              <a:t>1 To interval</a:t>
            </a:r>
            <a:r>
              <a:rPr lang="en-US" altLang="zh-CN" sz="1800" b="1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     { </a:t>
            </a:r>
            <a:r>
              <a:rPr lang="zh-CN" altLang="en-US" sz="1800" b="1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   输出，删除第 </a:t>
            </a:r>
            <a:r>
              <a:rPr lang="en-US" altLang="zh-CN" sz="1800" b="1"/>
              <a:t>interval </a:t>
            </a:r>
            <a:r>
              <a:rPr lang="zh-CN" altLang="en-US" sz="1800" b="1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</a:t>
            </a:r>
            <a:r>
              <a:rPr lang="zh-CN" altLang="en-US" sz="1800" b="1"/>
              <a:t>输出，删除最后一个结点 ； </a:t>
            </a:r>
          </a:p>
        </p:txBody>
      </p:sp>
      <p:sp>
        <p:nvSpPr>
          <p:cNvPr id="749616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49619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4" grpId="0" autoUpdateAnimBg="0"/>
      <p:bldP spid="749615" grpId="0" autoUpdateAnimBg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598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0599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0600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0601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0602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0603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0604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0605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0606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06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060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0609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10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0611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061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061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0614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15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0616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061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061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0619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20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0621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0622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23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24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0625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0626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27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28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0629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0630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31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0632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0633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0634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0635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0636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0637" name="AutoShape 45"/>
              <p:cNvCxnSpPr>
                <a:cxnSpLocks noChangeShapeType="1"/>
                <a:stCxn id="750636" idx="1"/>
                <a:endCxn id="750602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0638" name="Group 46"/>
          <p:cNvGrpSpPr>
            <a:grpSpLocks/>
          </p:cNvGrpSpPr>
          <p:nvPr/>
        </p:nvGrpSpPr>
        <p:grpSpPr bwMode="auto">
          <a:xfrm>
            <a:off x="8007350" y="1735138"/>
            <a:ext cx="298450" cy="609600"/>
            <a:chOff x="4996" y="1248"/>
            <a:chExt cx="188" cy="384"/>
          </a:xfrm>
        </p:grpSpPr>
        <p:sp>
          <p:nvSpPr>
            <p:cNvPr id="750639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40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0641" name="Group 49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50642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43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0644" name="Text Box 52"/>
          <p:cNvSpPr txBox="1">
            <a:spLocks noChangeArrowheads="1"/>
          </p:cNvSpPr>
          <p:nvPr/>
        </p:nvSpPr>
        <p:spPr bwMode="auto">
          <a:xfrm>
            <a:off x="3760788" y="1223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FF"/>
                </a:solidFill>
                <a:latin typeface="宋体" pitchFamily="2" charset="-122"/>
              </a:rPr>
              <a:t>开始位置</a:t>
            </a:r>
            <a:r>
              <a:rPr lang="en-US" altLang="zh-CN" sz="1800" b="1">
                <a:solidFill>
                  <a:srgbClr val="0000FF"/>
                </a:solidFill>
                <a:latin typeface="宋体" pitchFamily="2" charset="-122"/>
              </a:rPr>
              <a:t>=2</a:t>
            </a:r>
          </a:p>
        </p:txBody>
      </p:sp>
      <p:sp>
        <p:nvSpPr>
          <p:cNvPr id="750645" name="Text Box 5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0646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找开始报数位置 </a:t>
            </a:r>
            <a:r>
              <a:rPr lang="en-US" altLang="zh-CN" sz="1800" b="1" i="1">
                <a:solidFill>
                  <a:srgbClr val="0000FF"/>
                </a:solidFill>
              </a:rPr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 i="1"/>
              <a:t>表结点数 </a:t>
            </a:r>
            <a:r>
              <a:rPr lang="en-US" altLang="zh-CN" sz="1800" i="1"/>
              <a:t>&gt;1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</a:t>
            </a:r>
            <a:r>
              <a:rPr lang="en-US" altLang="zh-CN" sz="1800" i="1"/>
              <a:t>1 To interval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0647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0650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0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75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44" grpId="0" autoUpdateAnimBg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622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1623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1624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1625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1626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1627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1628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1629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1630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163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16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1633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34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1635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163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163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1638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39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1640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16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16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1643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44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1645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1646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47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48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164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1650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51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52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1653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1654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55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656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165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1658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1659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1660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1661" name="AutoShape 45"/>
              <p:cNvCxnSpPr>
                <a:cxnSpLocks noChangeShapeType="1"/>
                <a:stCxn id="751660" idx="1"/>
                <a:endCxn id="751626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1662" name="Group 46"/>
          <p:cNvGrpSpPr>
            <a:grpSpLocks/>
          </p:cNvGrpSpPr>
          <p:nvPr/>
        </p:nvGrpSpPr>
        <p:grpSpPr bwMode="auto">
          <a:xfrm>
            <a:off x="1377950" y="1735138"/>
            <a:ext cx="298450" cy="609600"/>
            <a:chOff x="4996" y="1248"/>
            <a:chExt cx="188" cy="384"/>
          </a:xfrm>
        </p:grpSpPr>
        <p:sp>
          <p:nvSpPr>
            <p:cNvPr id="751663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1664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1666" name="Group 50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51667" name="Line 5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1668" name="Text Box 5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1669" name="Text Box 5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1670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找开始报数位置 </a:t>
            </a:r>
            <a:r>
              <a:rPr lang="en-US" altLang="zh-CN" sz="1800" b="1" i="1">
                <a:solidFill>
                  <a:srgbClr val="0000FF"/>
                </a:solidFill>
              </a:rPr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 i="1"/>
              <a:t>表结点数 </a:t>
            </a:r>
            <a:r>
              <a:rPr lang="en-US" altLang="zh-CN" sz="1800" i="1"/>
              <a:t>&gt;1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</a:t>
            </a:r>
            <a:r>
              <a:rPr lang="en-US" altLang="zh-CN" sz="1800" i="1"/>
              <a:t>1 To interval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167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1674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51675" name="Text Box 59"/>
          <p:cNvSpPr txBox="1">
            <a:spLocks noChangeArrowheads="1"/>
          </p:cNvSpPr>
          <p:nvPr/>
        </p:nvSpPr>
        <p:spPr bwMode="auto">
          <a:xfrm>
            <a:off x="3760788" y="1223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FF"/>
                </a:solidFill>
                <a:latin typeface="宋体" pitchFamily="2" charset="-122"/>
              </a:rPr>
              <a:t>开始位置</a:t>
            </a:r>
            <a:r>
              <a:rPr lang="en-US" altLang="zh-CN" sz="1800" b="1">
                <a:solidFill>
                  <a:srgbClr val="0000FF"/>
                </a:solidFill>
                <a:latin typeface="宋体" pitchFamily="2" charset="-122"/>
              </a:rPr>
              <a:t>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6" name="Text Box 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找开始报数位置 </a:t>
            </a:r>
            <a:r>
              <a:rPr lang="en-US" altLang="zh-CN" sz="1800" b="1" i="1">
                <a:solidFill>
                  <a:srgbClr val="0000FF"/>
                </a:solidFill>
              </a:rPr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 i="1"/>
              <a:t>表结点数 </a:t>
            </a:r>
            <a:r>
              <a:rPr lang="en-US" altLang="zh-CN" sz="1800" i="1"/>
              <a:t>&gt;1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</a:t>
            </a:r>
            <a:r>
              <a:rPr lang="en-US" altLang="zh-CN" sz="1800" i="1"/>
              <a:t>1 To interval</a:t>
            </a:r>
            <a:r>
              <a:rPr lang="en-US" altLang="zh-CN" sz="1800"/>
              <a:t>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grpSp>
        <p:nvGrpSpPr>
          <p:cNvPr id="752647" name="Group 7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2648" name="Text Box 8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2649" name="Group 9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2650" name="Group 10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2651" name="Rectangle 11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2652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2653" name="Line 13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2654" name="Group 14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2655" name="Group 15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265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26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2658" name="Line 18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59" name="Group 19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2660" name="Group 2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266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266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2663" name="Line 2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64" name="Group 24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2665" name="Group 25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26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266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2668" name="Line 28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69" name="Group 29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2670" name="Rectangle 30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2671" name="Line 31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72" name="Line 32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73" name="Group 33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2674" name="Rectangle 3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2675" name="Line 3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76" name="Line 3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77" name="Group 37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2678" name="Rectangle 38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2679" name="Line 39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80" name="Line 40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2681" name="Group 41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2682" name="Rectangle 42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2683" name="Line 43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2684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2685" name="Line 45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2686" name="AutoShape 46"/>
              <p:cNvCxnSpPr>
                <a:cxnSpLocks noChangeShapeType="1"/>
                <a:stCxn id="752685" idx="1"/>
                <a:endCxn id="752651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med" len="med"/>
              </a:ln>
              <a:effectLst/>
            </p:spPr>
          </p:cxnSp>
        </p:grpSp>
      </p:grpSp>
      <p:grpSp>
        <p:nvGrpSpPr>
          <p:cNvPr id="752687" name="Group 47"/>
          <p:cNvGrpSpPr>
            <a:grpSpLocks/>
          </p:cNvGrpSpPr>
          <p:nvPr/>
        </p:nvGrpSpPr>
        <p:grpSpPr bwMode="auto">
          <a:xfrm>
            <a:off x="1377950" y="1735138"/>
            <a:ext cx="298450" cy="609600"/>
            <a:chOff x="4996" y="1248"/>
            <a:chExt cx="188" cy="384"/>
          </a:xfrm>
        </p:grpSpPr>
        <p:sp>
          <p:nvSpPr>
            <p:cNvPr id="752688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2689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2691" name="Group 51"/>
          <p:cNvGrpSpPr>
            <a:grpSpLocks/>
          </p:cNvGrpSpPr>
          <p:nvPr/>
        </p:nvGrpSpPr>
        <p:grpSpPr bwMode="auto">
          <a:xfrm>
            <a:off x="2520950" y="1735138"/>
            <a:ext cx="298450" cy="609600"/>
            <a:chOff x="960" y="1248"/>
            <a:chExt cx="188" cy="384"/>
          </a:xfrm>
        </p:grpSpPr>
        <p:sp>
          <p:nvSpPr>
            <p:cNvPr id="752692" name="Line 5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2693" name="Text Box 5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2694" name="Text Box 5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269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2698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52699" name="Text Box 59"/>
          <p:cNvSpPr txBox="1">
            <a:spLocks noChangeArrowheads="1"/>
          </p:cNvSpPr>
          <p:nvPr/>
        </p:nvSpPr>
        <p:spPr bwMode="auto">
          <a:xfrm>
            <a:off x="3760788" y="12239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1800" b="1">
                <a:solidFill>
                  <a:srgbClr val="0000FF"/>
                </a:solidFill>
                <a:latin typeface="宋体" pitchFamily="2" charset="-122"/>
              </a:rPr>
              <a:t>开始位置</a:t>
            </a:r>
            <a:r>
              <a:rPr lang="en-US" altLang="zh-CN" sz="1800" b="1">
                <a:solidFill>
                  <a:srgbClr val="0000FF"/>
                </a:solidFill>
                <a:latin typeface="宋体" pitchFamily="2" charset="-122"/>
              </a:rPr>
              <a:t>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670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3671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3672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3673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36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3675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3676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3677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3678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36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36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3681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82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3683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368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368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3686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87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3688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368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369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3691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92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3693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3694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695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696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3697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3698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699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700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3701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3702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703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3704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3705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3706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3707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3708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3709" name="AutoShape 45"/>
              <p:cNvCxnSpPr>
                <a:cxnSpLocks noChangeShapeType="1"/>
                <a:stCxn id="753708" idx="1"/>
                <a:endCxn id="753674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3710" name="Group 46"/>
          <p:cNvGrpSpPr>
            <a:grpSpLocks/>
          </p:cNvGrpSpPr>
          <p:nvPr/>
        </p:nvGrpSpPr>
        <p:grpSpPr bwMode="auto">
          <a:xfrm>
            <a:off x="1377950" y="1735138"/>
            <a:ext cx="298450" cy="609600"/>
            <a:chOff x="4996" y="1248"/>
            <a:chExt cx="188" cy="384"/>
          </a:xfrm>
        </p:grpSpPr>
        <p:sp>
          <p:nvSpPr>
            <p:cNvPr id="753711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3712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3713" name="Group 49"/>
          <p:cNvGrpSpPr>
            <a:grpSpLocks/>
          </p:cNvGrpSpPr>
          <p:nvPr/>
        </p:nvGrpSpPr>
        <p:grpSpPr bwMode="auto">
          <a:xfrm>
            <a:off x="2520950" y="1735138"/>
            <a:ext cx="298450" cy="609600"/>
            <a:chOff x="960" y="1248"/>
            <a:chExt cx="188" cy="384"/>
          </a:xfrm>
        </p:grpSpPr>
        <p:sp>
          <p:nvSpPr>
            <p:cNvPr id="753714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3715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3719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3722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17" grpId="0" autoUpdateAnimBg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694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4695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4696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4697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4698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4699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4700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4701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4702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470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470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4705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06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4707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470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470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4710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11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4712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471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471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4715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16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4717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4718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19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20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4721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4722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23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24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4725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4726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27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4728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4729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4730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4731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4732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4733" name="AutoShape 45"/>
              <p:cNvCxnSpPr>
                <a:cxnSpLocks noChangeShapeType="1"/>
                <a:stCxn id="754732" idx="1"/>
                <a:endCxn id="754698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4734" name="Group 46"/>
          <p:cNvGrpSpPr>
            <a:grpSpLocks/>
          </p:cNvGrpSpPr>
          <p:nvPr/>
        </p:nvGrpSpPr>
        <p:grpSpPr bwMode="auto">
          <a:xfrm>
            <a:off x="2216150" y="1735138"/>
            <a:ext cx="298450" cy="609600"/>
            <a:chOff x="4996" y="1248"/>
            <a:chExt cx="188" cy="384"/>
          </a:xfrm>
        </p:grpSpPr>
        <p:sp>
          <p:nvSpPr>
            <p:cNvPr id="754735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4736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4737" name="Group 49"/>
          <p:cNvGrpSpPr>
            <a:grpSpLocks/>
          </p:cNvGrpSpPr>
          <p:nvPr/>
        </p:nvGrpSpPr>
        <p:grpSpPr bwMode="auto">
          <a:xfrm>
            <a:off x="2520950" y="1735138"/>
            <a:ext cx="298450" cy="609600"/>
            <a:chOff x="960" y="1248"/>
            <a:chExt cx="188" cy="384"/>
          </a:xfrm>
        </p:grpSpPr>
        <p:sp>
          <p:nvSpPr>
            <p:cNvPr id="754738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4739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4740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4741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4742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4743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4746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4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1836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</a:pPr>
            <a:r>
              <a:rPr lang="zh-CN" altLang="en-US" sz="2000" b="1"/>
              <a:t> 集合通常用大写字母标记，集合元素用小写字母标记</a:t>
            </a:r>
            <a:endParaRPr lang="en-US" altLang="zh-CN" sz="2000" b="1"/>
          </a:p>
          <a:p>
            <a:pPr algn="l">
              <a:lnSpc>
                <a:spcPts val="3400"/>
              </a:lnSpc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若</a:t>
            </a:r>
            <a:r>
              <a:rPr lang="en-US" altLang="zh-CN" sz="2000" b="1"/>
              <a:t>A</a:t>
            </a:r>
            <a:r>
              <a:rPr lang="zh-CN" altLang="en-US" sz="2000" b="1"/>
              <a:t>、</a:t>
            </a:r>
            <a:r>
              <a:rPr lang="en-US" altLang="zh-CN" sz="2000" b="1"/>
              <a:t>B</a:t>
            </a:r>
            <a:r>
              <a:rPr lang="zh-CN" altLang="en-US" sz="2000" b="1"/>
              <a:t>是全集</a:t>
            </a:r>
            <a:r>
              <a:rPr lang="en-US" altLang="zh-CN" sz="2000" b="1"/>
              <a:t>E</a:t>
            </a:r>
            <a:r>
              <a:rPr lang="zh-CN" altLang="en-US" sz="2000" b="1"/>
              <a:t>中的两个集合，</a:t>
            </a:r>
            <a:r>
              <a:rPr lang="en-US" sz="2000" b="1"/>
              <a:t> </a:t>
            </a:r>
            <a:r>
              <a:rPr lang="en-US" altLang="zh-CN" sz="2000" b="1"/>
              <a:t>x</a:t>
            </a:r>
            <a:r>
              <a:rPr lang="zh-CN" altLang="en-US" sz="2000" b="1"/>
              <a:t>表示元素</a:t>
            </a:r>
            <a:endParaRPr lang="en-US" altLang="zh-CN" sz="2000" b="1"/>
          </a:p>
          <a:p>
            <a:pPr algn="l">
              <a:lnSpc>
                <a:spcPts val="3400"/>
              </a:lnSpc>
              <a:buFont typeface="Wingdings" pitchFamily="2" charset="2"/>
              <a:buChar char="Ø"/>
            </a:pPr>
            <a:r>
              <a:rPr lang="en-US" altLang="zh-CN" sz="2000" b="1"/>
              <a:t> </a:t>
            </a:r>
            <a:r>
              <a:rPr lang="zh-CN" altLang="en-US" sz="2000" b="1"/>
              <a:t>集合主要运算有：</a:t>
            </a:r>
          </a:p>
          <a:p>
            <a:pPr algn="l">
              <a:lnSpc>
                <a:spcPts val="3400"/>
              </a:lnSpc>
            </a:pPr>
            <a:r>
              <a:rPr lang="en-US" altLang="zh-CN" sz="2000" b="1"/>
              <a:t>    </a:t>
            </a:r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/>
              <a:t>	</a:t>
            </a:r>
            <a:r>
              <a:rPr lang="en-US" altLang="zh-CN" sz="20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3203575" y="3413125"/>
            <a:ext cx="2089150" cy="1168400"/>
            <a:chOff x="3203848" y="3412728"/>
            <a:chExt cx="2089150" cy="1168400"/>
          </a:xfrm>
        </p:grpSpPr>
        <p:sp>
          <p:nvSpPr>
            <p:cNvPr id="29703" name="矩形 51"/>
            <p:cNvSpPr>
              <a:spLocks noChangeArrowheads="1"/>
            </p:cNvSpPr>
            <p:nvPr/>
          </p:nvSpPr>
          <p:spPr bwMode="auto">
            <a:xfrm>
              <a:off x="3203848" y="3412728"/>
              <a:ext cx="2089150" cy="1168400"/>
            </a:xfrm>
            <a:prstGeom prst="rect">
              <a:avLst/>
            </a:prstGeom>
            <a:solidFill>
              <a:srgbClr val="FFFF99"/>
            </a:solidFill>
            <a:ln w="9525" algn="ctr">
              <a:noFill/>
              <a:round/>
              <a:headEnd/>
              <a:tailEnd/>
            </a:ln>
            <a:effectLst>
              <a:prstShdw prst="shdw17" dist="63500" dir="13987806">
                <a:srgbClr val="99995C"/>
              </a:prstShdw>
            </a:effec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/>
                <a:t>E</a:t>
              </a:r>
              <a:endParaRPr lang="en-US" altLang="zh-CN" sz="1600" b="1"/>
            </a:p>
            <a:p>
              <a:pPr algn="l"/>
              <a:endParaRPr lang="en-US" altLang="zh-CN" sz="1600" b="1"/>
            </a:p>
            <a:p>
              <a:pPr algn="l"/>
              <a:endParaRPr lang="en-US" altLang="zh-CN" sz="1600" b="1"/>
            </a:p>
            <a:p>
              <a:pPr algn="l"/>
              <a:r>
                <a:rPr lang="en-US" altLang="zh-CN" sz="1600" b="1"/>
                <a:t>                    </a:t>
              </a:r>
              <a:endParaRPr lang="zh-CN" altLang="en-US" sz="1600" b="1"/>
            </a:p>
          </p:txBody>
        </p:sp>
        <p:sp>
          <p:nvSpPr>
            <p:cNvPr id="29704" name="椭圆 52"/>
            <p:cNvSpPr>
              <a:spLocks noChangeArrowheads="1"/>
            </p:cNvSpPr>
            <p:nvPr/>
          </p:nvSpPr>
          <p:spPr bwMode="auto">
            <a:xfrm>
              <a:off x="3419748" y="3773090"/>
              <a:ext cx="720725" cy="561975"/>
            </a:xfrm>
            <a:prstGeom prst="ellipse">
              <a:avLst/>
            </a:prstGeom>
            <a:solidFill>
              <a:srgbClr val="FF99FF"/>
            </a:solidFill>
            <a:ln w="9525" algn="ctr">
              <a:noFill/>
              <a:round/>
              <a:headEnd/>
              <a:tailEnd/>
            </a:ln>
            <a:effectLst>
              <a:prstShdw prst="shdw17" dist="63500" dir="13987806">
                <a:srgbClr val="99995C"/>
              </a:prstShdw>
            </a:effec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 dirty="0"/>
                <a:t>A</a:t>
              </a:r>
              <a:endParaRPr lang="zh-CN" altLang="en-US" sz="2000" b="1" dirty="0"/>
            </a:p>
          </p:txBody>
        </p:sp>
        <p:sp>
          <p:nvSpPr>
            <p:cNvPr id="29705" name="椭圆 53"/>
            <p:cNvSpPr>
              <a:spLocks noChangeArrowheads="1"/>
            </p:cNvSpPr>
            <p:nvPr/>
          </p:nvSpPr>
          <p:spPr bwMode="auto">
            <a:xfrm>
              <a:off x="4356373" y="3773090"/>
              <a:ext cx="647700" cy="561975"/>
            </a:xfrm>
            <a:prstGeom prst="ellipse">
              <a:avLst/>
            </a:prstGeom>
            <a:solidFill>
              <a:srgbClr val="FF99FF"/>
            </a:solidFill>
            <a:ln w="9525" algn="ctr">
              <a:noFill/>
              <a:round/>
              <a:headEnd/>
              <a:tailEnd/>
            </a:ln>
            <a:effectLst>
              <a:prstShdw prst="shdw17" dist="63500" dir="13987806">
                <a:srgbClr val="99995C"/>
              </a:prstShdw>
            </a:effec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9702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718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5719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5720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5721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5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5723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5724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5725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5726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57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572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5729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30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5731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573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57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5734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35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5736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57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573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5739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40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5741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5742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43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44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5745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5746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47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48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57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5750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51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5752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57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5754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5755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5756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5757" name="AutoShape 45"/>
              <p:cNvCxnSpPr>
                <a:cxnSpLocks noChangeShapeType="1"/>
                <a:stCxn id="755756" idx="1"/>
                <a:endCxn id="755722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5758" name="Group 46"/>
          <p:cNvGrpSpPr>
            <a:grpSpLocks/>
          </p:cNvGrpSpPr>
          <p:nvPr/>
        </p:nvGrpSpPr>
        <p:grpSpPr bwMode="auto">
          <a:xfrm>
            <a:off x="2216150" y="1735138"/>
            <a:ext cx="298450" cy="609600"/>
            <a:chOff x="4996" y="1248"/>
            <a:chExt cx="188" cy="384"/>
          </a:xfrm>
        </p:grpSpPr>
        <p:sp>
          <p:nvSpPr>
            <p:cNvPr id="755759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60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5761" name="Group 49"/>
          <p:cNvGrpSpPr>
            <a:grpSpLocks/>
          </p:cNvGrpSpPr>
          <p:nvPr/>
        </p:nvGrpSpPr>
        <p:grpSpPr bwMode="auto">
          <a:xfrm>
            <a:off x="3429000" y="1735138"/>
            <a:ext cx="298450" cy="609600"/>
            <a:chOff x="960" y="1248"/>
            <a:chExt cx="188" cy="384"/>
          </a:xfrm>
        </p:grpSpPr>
        <p:sp>
          <p:nvSpPr>
            <p:cNvPr id="755762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5763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5765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5766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5767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5770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5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742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56743" name="Text Box 7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6744" name="Group 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56745" name="Group 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567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6747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6748" name="Line 1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6749" name="Group 1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56750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6751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675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6753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54" name="Group 1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56755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675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675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6758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59" name="Group 2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56760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67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67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6763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64" name="Group 2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56765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6766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67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68" name="Group 3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56769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6770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71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72" name="Group 3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56773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6774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75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6776" name="Group 4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56777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6778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6779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6780" name="Line 4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6781" name="AutoShape 45"/>
              <p:cNvCxnSpPr>
                <a:cxnSpLocks noChangeShapeType="1"/>
                <a:stCxn id="756780" idx="1"/>
                <a:endCxn id="756746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6782" name="Group 46"/>
          <p:cNvGrpSpPr>
            <a:grpSpLocks/>
          </p:cNvGrpSpPr>
          <p:nvPr/>
        </p:nvGrpSpPr>
        <p:grpSpPr bwMode="auto">
          <a:xfrm>
            <a:off x="3130550" y="1735138"/>
            <a:ext cx="298450" cy="609600"/>
            <a:chOff x="4996" y="1248"/>
            <a:chExt cx="188" cy="384"/>
          </a:xfrm>
        </p:grpSpPr>
        <p:sp>
          <p:nvSpPr>
            <p:cNvPr id="756783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84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6785" name="Group 49"/>
          <p:cNvGrpSpPr>
            <a:grpSpLocks/>
          </p:cNvGrpSpPr>
          <p:nvPr/>
        </p:nvGrpSpPr>
        <p:grpSpPr bwMode="auto">
          <a:xfrm>
            <a:off x="3435350" y="1735138"/>
            <a:ext cx="298450" cy="609600"/>
            <a:chOff x="960" y="1248"/>
            <a:chExt cx="188" cy="384"/>
          </a:xfrm>
        </p:grpSpPr>
        <p:sp>
          <p:nvSpPr>
            <p:cNvPr id="756786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6787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6788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6789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6790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67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6794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66" name="Group 6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292" y="1449"/>
            <a:chExt cx="5180" cy="327"/>
          </a:xfrm>
        </p:grpSpPr>
        <p:sp>
          <p:nvSpPr>
            <p:cNvPr id="757767" name="Text Box 7"/>
            <p:cNvSpPr txBox="1">
              <a:spLocks noChangeArrowheads="1"/>
            </p:cNvSpPr>
            <p:nvPr/>
          </p:nvSpPr>
          <p:spPr bwMode="auto">
            <a:xfrm>
              <a:off x="292" y="1449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57768" name="Group 8"/>
            <p:cNvGrpSpPr>
              <a:grpSpLocks/>
            </p:cNvGrpSpPr>
            <p:nvPr/>
          </p:nvGrpSpPr>
          <p:grpSpPr bwMode="auto">
            <a:xfrm>
              <a:off x="660" y="1632"/>
              <a:ext cx="4812" cy="144"/>
              <a:chOff x="660" y="1632"/>
              <a:chExt cx="4812" cy="144"/>
            </a:xfrm>
          </p:grpSpPr>
          <p:grpSp>
            <p:nvGrpSpPr>
              <p:cNvPr id="757769" name="Group 9"/>
              <p:cNvGrpSpPr>
                <a:grpSpLocks/>
              </p:cNvGrpSpPr>
              <p:nvPr/>
            </p:nvGrpSpPr>
            <p:grpSpPr bwMode="auto">
              <a:xfrm>
                <a:off x="900" y="1632"/>
                <a:ext cx="432" cy="144"/>
                <a:chOff x="4224" y="2492"/>
                <a:chExt cx="432" cy="144"/>
              </a:xfrm>
            </p:grpSpPr>
            <p:sp>
              <p:nvSpPr>
                <p:cNvPr id="757770" name="Rectangle 1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57771" name="Line 1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7772" name="Line 12"/>
              <p:cNvSpPr>
                <a:spLocks noChangeShapeType="1"/>
              </p:cNvSpPr>
              <p:nvPr/>
            </p:nvSpPr>
            <p:spPr bwMode="auto">
              <a:xfrm>
                <a:off x="660" y="1641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57773" name="Group 13"/>
              <p:cNvGrpSpPr>
                <a:grpSpLocks/>
              </p:cNvGrpSpPr>
              <p:nvPr/>
            </p:nvGrpSpPr>
            <p:grpSpPr bwMode="auto">
              <a:xfrm>
                <a:off x="1236" y="1632"/>
                <a:ext cx="672" cy="144"/>
                <a:chOff x="1276" y="1004"/>
                <a:chExt cx="672" cy="144"/>
              </a:xfrm>
            </p:grpSpPr>
            <p:grpSp>
              <p:nvGrpSpPr>
                <p:cNvPr id="757774" name="Group 1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77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5777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7777" name="Line 1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78" name="Group 18"/>
              <p:cNvGrpSpPr>
                <a:grpSpLocks/>
              </p:cNvGrpSpPr>
              <p:nvPr/>
            </p:nvGrpSpPr>
            <p:grpSpPr bwMode="auto">
              <a:xfrm>
                <a:off x="1812" y="1632"/>
                <a:ext cx="672" cy="144"/>
                <a:chOff x="1276" y="1004"/>
                <a:chExt cx="672" cy="144"/>
              </a:xfrm>
            </p:grpSpPr>
            <p:grpSp>
              <p:nvGrpSpPr>
                <p:cNvPr id="757779" name="Group 1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5778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5778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7782" name="Line 2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83" name="Group 23"/>
              <p:cNvGrpSpPr>
                <a:grpSpLocks/>
              </p:cNvGrpSpPr>
              <p:nvPr/>
            </p:nvGrpSpPr>
            <p:grpSpPr bwMode="auto">
              <a:xfrm>
                <a:off x="2388" y="1632"/>
                <a:ext cx="672" cy="144"/>
                <a:chOff x="2688" y="1680"/>
                <a:chExt cx="672" cy="144"/>
              </a:xfrm>
            </p:grpSpPr>
            <p:grpSp>
              <p:nvGrpSpPr>
                <p:cNvPr id="757784" name="Group 2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5778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5778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57787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88" name="Group 28"/>
              <p:cNvGrpSpPr>
                <a:grpSpLocks/>
              </p:cNvGrpSpPr>
              <p:nvPr/>
            </p:nvGrpSpPr>
            <p:grpSpPr bwMode="auto">
              <a:xfrm>
                <a:off x="2964" y="1632"/>
                <a:ext cx="672" cy="144"/>
                <a:chOff x="3312" y="1680"/>
                <a:chExt cx="672" cy="144"/>
              </a:xfrm>
            </p:grpSpPr>
            <p:sp>
              <p:nvSpPr>
                <p:cNvPr id="757789" name="Rectangle 2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57790" name="Line 3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791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92" name="Group 32"/>
              <p:cNvGrpSpPr>
                <a:grpSpLocks/>
              </p:cNvGrpSpPr>
              <p:nvPr/>
            </p:nvGrpSpPr>
            <p:grpSpPr bwMode="auto">
              <a:xfrm>
                <a:off x="3540" y="1632"/>
                <a:ext cx="672" cy="144"/>
                <a:chOff x="3936" y="1680"/>
                <a:chExt cx="672" cy="144"/>
              </a:xfrm>
            </p:grpSpPr>
            <p:sp>
              <p:nvSpPr>
                <p:cNvPr id="757793" name="Rectangle 3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57794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795" name="Line 3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796" name="Group 36"/>
              <p:cNvGrpSpPr>
                <a:grpSpLocks/>
              </p:cNvGrpSpPr>
              <p:nvPr/>
            </p:nvGrpSpPr>
            <p:grpSpPr bwMode="auto">
              <a:xfrm>
                <a:off x="4116" y="1632"/>
                <a:ext cx="672" cy="144"/>
                <a:chOff x="3936" y="1680"/>
                <a:chExt cx="672" cy="144"/>
              </a:xfrm>
            </p:grpSpPr>
            <p:sp>
              <p:nvSpPr>
                <p:cNvPr id="757797" name="Rectangle 3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57798" name="Line 3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799" name="Line 3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7800" name="Group 40"/>
              <p:cNvGrpSpPr>
                <a:grpSpLocks/>
              </p:cNvGrpSpPr>
              <p:nvPr/>
            </p:nvGrpSpPr>
            <p:grpSpPr bwMode="auto">
              <a:xfrm>
                <a:off x="4692" y="1632"/>
                <a:ext cx="672" cy="144"/>
                <a:chOff x="3936" y="1680"/>
                <a:chExt cx="672" cy="144"/>
              </a:xfrm>
            </p:grpSpPr>
            <p:sp>
              <p:nvSpPr>
                <p:cNvPr id="757801" name="Rectangle 4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57802" name="Line 4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803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57804" name="Line 44"/>
              <p:cNvSpPr>
                <a:spLocks noChangeShapeType="1"/>
              </p:cNvSpPr>
              <p:nvPr/>
            </p:nvSpPr>
            <p:spPr bwMode="auto">
              <a:xfrm>
                <a:off x="5280" y="1704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57805" name="AutoShape 45"/>
              <p:cNvCxnSpPr>
                <a:cxnSpLocks noChangeShapeType="1"/>
                <a:stCxn id="757804" idx="1"/>
                <a:endCxn id="757770" idx="1"/>
              </p:cNvCxnSpPr>
              <p:nvPr/>
            </p:nvCxnSpPr>
            <p:spPr bwMode="auto">
              <a:xfrm rot="5400000">
                <a:off x="3185" y="-581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grpSp>
        <p:nvGrpSpPr>
          <p:cNvPr id="757806" name="Group 46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57807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08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7809" name="Group 49"/>
          <p:cNvGrpSpPr>
            <a:grpSpLocks/>
          </p:cNvGrpSpPr>
          <p:nvPr/>
        </p:nvGrpSpPr>
        <p:grpSpPr bwMode="auto">
          <a:xfrm>
            <a:off x="4337050" y="1735138"/>
            <a:ext cx="298450" cy="609600"/>
            <a:chOff x="960" y="1248"/>
            <a:chExt cx="188" cy="384"/>
          </a:xfrm>
        </p:grpSpPr>
        <p:sp>
          <p:nvSpPr>
            <p:cNvPr id="757810" name="Line 5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1" name="Text Box 5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7813" name="Text Box 53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7814" name="Text Box 5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781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7818" name="Text Box 5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5879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5879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79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795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58796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8797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58798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00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58801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880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5880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805" name="Line 21"/>
          <p:cNvSpPr>
            <a:spLocks noChangeShapeType="1"/>
          </p:cNvSpPr>
          <p:nvPr/>
        </p:nvSpPr>
        <p:spPr bwMode="auto">
          <a:xfrm>
            <a:off x="37909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806" name="Group 22"/>
          <p:cNvGrpSpPr>
            <a:grpSpLocks/>
          </p:cNvGrpSpPr>
          <p:nvPr/>
        </p:nvGrpSpPr>
        <p:grpSpPr bwMode="auto">
          <a:xfrm>
            <a:off x="4705350" y="2344738"/>
            <a:ext cx="1066800" cy="228600"/>
            <a:chOff x="3312" y="1680"/>
            <a:chExt cx="672" cy="144"/>
          </a:xfrm>
        </p:grpSpPr>
        <p:sp>
          <p:nvSpPr>
            <p:cNvPr id="758807" name="Rectangle 23"/>
            <p:cNvSpPr>
              <a:spLocks noChangeArrowheads="1"/>
            </p:cNvSpPr>
            <p:nvPr/>
          </p:nvSpPr>
          <p:spPr bwMode="auto">
            <a:xfrm>
              <a:off x="3552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3792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3312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10" name="Group 26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58811" name="Rectangle 27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14" name="Group 30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58815" name="Rectangle 31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8818" name="Group 34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58819" name="Rectangle 3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822" name="Line 38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58823" name="AutoShape 39"/>
          <p:cNvCxnSpPr>
            <a:cxnSpLocks noChangeShapeType="1"/>
            <a:stCxn id="758822" idx="1"/>
            <a:endCxn id="75879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58824" name="Group 40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Text Box 42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8827" name="Group 43"/>
          <p:cNvGrpSpPr>
            <a:grpSpLocks/>
          </p:cNvGrpSpPr>
          <p:nvPr/>
        </p:nvGrpSpPr>
        <p:grpSpPr bwMode="auto">
          <a:xfrm>
            <a:off x="4337050" y="1735138"/>
            <a:ext cx="298450" cy="609600"/>
            <a:chOff x="960" y="1248"/>
            <a:chExt cx="188" cy="384"/>
          </a:xfrm>
        </p:grpSpPr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Text Box 4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8830" name="Text Box 46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8831" name="Text Box 47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grpSp>
        <p:nvGrpSpPr>
          <p:cNvPr id="758832" name="Group 4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58833" name="Rectangle 4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835" name="Rectangle 5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58836" name="Text Box 52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8837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8840" name="Text Box 56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35" grpId="0" animBg="1" autoUpdateAnimBg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5981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5981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5981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1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9819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59820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982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5982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9823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24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59825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5982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5982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29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59830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32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833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59834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9835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59836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39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59841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42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9843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59845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9847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59848" name="AutoShape 40"/>
          <p:cNvCxnSpPr>
            <a:cxnSpLocks noChangeShapeType="1"/>
            <a:stCxn id="759847" idx="1"/>
            <a:endCxn id="75981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59849" name="Group 41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59850" name="Line 42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51" name="Text Box 43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59852" name="Group 44"/>
          <p:cNvGrpSpPr>
            <a:grpSpLocks/>
          </p:cNvGrpSpPr>
          <p:nvPr/>
        </p:nvGrpSpPr>
        <p:grpSpPr bwMode="auto">
          <a:xfrm>
            <a:off x="4337050" y="1735138"/>
            <a:ext cx="298450" cy="609600"/>
            <a:chOff x="960" y="1248"/>
            <a:chExt cx="188" cy="384"/>
          </a:xfrm>
        </p:grpSpPr>
        <p:sp>
          <p:nvSpPr>
            <p:cNvPr id="759853" name="Line 45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854" name="Text Box 46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59855" name="Text Box 4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59856" name="Text Box 4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59857" name="Rectangle 4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59858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59859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59862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9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32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083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084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084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0843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0844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084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084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0847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48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0849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0850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0851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0852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53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0854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0855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856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0857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0858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0859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0860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0861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62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63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0864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0865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66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0867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0868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0869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0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0871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0872" name="AutoShape 40"/>
          <p:cNvCxnSpPr>
            <a:cxnSpLocks noChangeShapeType="1"/>
            <a:stCxn id="760871" idx="1"/>
            <a:endCxn id="76084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0873" name="Group 41"/>
          <p:cNvGrpSpPr>
            <a:grpSpLocks/>
          </p:cNvGrpSpPr>
          <p:nvPr/>
        </p:nvGrpSpPr>
        <p:grpSpPr bwMode="auto">
          <a:xfrm>
            <a:off x="3124200" y="1735138"/>
            <a:ext cx="298450" cy="609600"/>
            <a:chOff x="4996" y="1248"/>
            <a:chExt cx="188" cy="384"/>
          </a:xfrm>
        </p:grpSpPr>
        <p:sp>
          <p:nvSpPr>
            <p:cNvPr id="760874" name="Line 42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5" name="Text Box 43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60876" name="Group 44"/>
          <p:cNvGrpSpPr>
            <a:grpSpLocks/>
          </p:cNvGrpSpPr>
          <p:nvPr/>
        </p:nvGrpSpPr>
        <p:grpSpPr bwMode="auto">
          <a:xfrm>
            <a:off x="5264150" y="1735138"/>
            <a:ext cx="298450" cy="609600"/>
            <a:chOff x="960" y="1248"/>
            <a:chExt cx="188" cy="384"/>
          </a:xfrm>
        </p:grpSpPr>
        <p:sp>
          <p:nvSpPr>
            <p:cNvPr id="760877" name="Line 45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0878" name="Text Box 46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0879" name="Text Box 4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0880" name="Text Box 4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0881" name="Rectangle 4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60882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0883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0886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0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186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186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186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6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67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1868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186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187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1871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72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1873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1874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1875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1876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77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1878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1879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80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1881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1882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1883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1884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1885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86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87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1888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1889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0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1891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1892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1893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4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1895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1896" name="AutoShape 40"/>
          <p:cNvCxnSpPr>
            <a:cxnSpLocks noChangeShapeType="1"/>
            <a:stCxn id="761895" idx="1"/>
            <a:endCxn id="76186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1897" name="Group 41"/>
          <p:cNvGrpSpPr>
            <a:grpSpLocks/>
          </p:cNvGrpSpPr>
          <p:nvPr/>
        </p:nvGrpSpPr>
        <p:grpSpPr bwMode="auto">
          <a:xfrm>
            <a:off x="4972050" y="1735138"/>
            <a:ext cx="298450" cy="609600"/>
            <a:chOff x="4996" y="1248"/>
            <a:chExt cx="188" cy="384"/>
          </a:xfrm>
        </p:grpSpPr>
        <p:sp>
          <p:nvSpPr>
            <p:cNvPr id="761898" name="Line 42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899" name="Text Box 43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61900" name="Group 44"/>
          <p:cNvGrpSpPr>
            <a:grpSpLocks/>
          </p:cNvGrpSpPr>
          <p:nvPr/>
        </p:nvGrpSpPr>
        <p:grpSpPr bwMode="auto">
          <a:xfrm>
            <a:off x="5264150" y="1735138"/>
            <a:ext cx="298450" cy="609600"/>
            <a:chOff x="960" y="1248"/>
            <a:chExt cx="188" cy="384"/>
          </a:xfrm>
        </p:grpSpPr>
        <p:sp>
          <p:nvSpPr>
            <p:cNvPr id="761901" name="Line 45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1902" name="Text Box 46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1903" name="Text Box 4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1904" name="Text Box 4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1905" name="Rectangle 4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sp>
        <p:nvSpPr>
          <p:cNvPr id="761906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1907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1910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288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288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288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89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2891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2892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2893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2894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895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896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2897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289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289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2900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01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2902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2903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04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2905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2906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2907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290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2909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0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11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2912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2913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4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2915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2916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2917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8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2919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2920" name="AutoShape 40"/>
          <p:cNvCxnSpPr>
            <a:cxnSpLocks noChangeShapeType="1"/>
            <a:stCxn id="762919" idx="1"/>
            <a:endCxn id="76288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2921" name="Group 41"/>
          <p:cNvGrpSpPr>
            <a:grpSpLocks/>
          </p:cNvGrpSpPr>
          <p:nvPr/>
        </p:nvGrpSpPr>
        <p:grpSpPr bwMode="auto">
          <a:xfrm>
            <a:off x="6178550" y="1735138"/>
            <a:ext cx="298450" cy="609600"/>
            <a:chOff x="960" y="1248"/>
            <a:chExt cx="188" cy="384"/>
          </a:xfrm>
        </p:grpSpPr>
        <p:sp>
          <p:nvSpPr>
            <p:cNvPr id="762922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23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2924" name="Text Box 4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2925" name="Text Box 4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2926" name="Rectangle 4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2927" name="Group 47"/>
          <p:cNvGrpSpPr>
            <a:grpSpLocks/>
          </p:cNvGrpSpPr>
          <p:nvPr/>
        </p:nvGrpSpPr>
        <p:grpSpPr bwMode="auto">
          <a:xfrm>
            <a:off x="4972050" y="1735138"/>
            <a:ext cx="298450" cy="609600"/>
            <a:chOff x="4996" y="1248"/>
            <a:chExt cx="188" cy="384"/>
          </a:xfrm>
        </p:grpSpPr>
        <p:sp>
          <p:nvSpPr>
            <p:cNvPr id="762928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29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2930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2931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2934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391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391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391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1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3915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3916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3917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3918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3919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20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3921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392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392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3924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25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3926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3927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28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29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3930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3931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3932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3933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34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35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3936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3937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38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3939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3940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3941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42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3943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3944" name="AutoShape 40"/>
          <p:cNvCxnSpPr>
            <a:cxnSpLocks noChangeShapeType="1"/>
            <a:stCxn id="763943" idx="1"/>
            <a:endCxn id="76391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3945" name="Group 41"/>
          <p:cNvGrpSpPr>
            <a:grpSpLocks/>
          </p:cNvGrpSpPr>
          <p:nvPr/>
        </p:nvGrpSpPr>
        <p:grpSpPr bwMode="auto">
          <a:xfrm>
            <a:off x="6178550" y="1735138"/>
            <a:ext cx="298450" cy="609600"/>
            <a:chOff x="960" y="1248"/>
            <a:chExt cx="188" cy="384"/>
          </a:xfrm>
        </p:grpSpPr>
        <p:sp>
          <p:nvSpPr>
            <p:cNvPr id="763946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47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3948" name="Text Box 4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3949" name="Text Box 4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3950" name="Rectangle 4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3951" name="Group 47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3952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3953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3954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3955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3958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3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493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493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493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3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4939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4940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494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494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43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44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4945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494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494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48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49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4950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4951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52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4953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4954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4955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4956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4957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58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59" name="Group 31"/>
          <p:cNvGrpSpPr>
            <a:grpSpLocks/>
          </p:cNvGrpSpPr>
          <p:nvPr/>
        </p:nvGrpSpPr>
        <p:grpSpPr bwMode="auto">
          <a:xfrm>
            <a:off x="6534150" y="2344738"/>
            <a:ext cx="1066800" cy="228600"/>
            <a:chOff x="3936" y="1680"/>
            <a:chExt cx="672" cy="144"/>
          </a:xfrm>
        </p:grpSpPr>
        <p:sp>
          <p:nvSpPr>
            <p:cNvPr id="764960" name="Rectangle 32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7    </a:t>
              </a:r>
            </a:p>
          </p:txBody>
        </p:sp>
        <p:sp>
          <p:nvSpPr>
            <p:cNvPr id="764961" name="Line 33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62" name="Line 34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4963" name="Group 35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4964" name="Rectangle 36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4965" name="Line 37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66" name="Line 38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4967" name="Line 39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4968" name="AutoShape 40"/>
          <p:cNvCxnSpPr>
            <a:cxnSpLocks noChangeShapeType="1"/>
            <a:stCxn id="764967" idx="1"/>
            <a:endCxn id="76493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4969" name="Group 41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4970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71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4972" name="Text Box 4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4973" name="Text Box 4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4974" name="Rectangle 4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4975" name="Group 47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4976" name="Line 4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77" name="Text Box 4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4978" name="Text Box 50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4979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4982" name="Text Box 54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2271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宋体" pitchFamily="2" charset="-122"/>
              </a:rPr>
              <a:t> 集合通常用大写字母标记，集合元素用小写字母标记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若</a:t>
            </a:r>
            <a:r>
              <a:rPr lang="en-US" altLang="zh-CN" sz="2000" b="1" dirty="0">
                <a:ea typeface="宋体" pitchFamily="2" charset="-122"/>
              </a:rPr>
              <a:t>A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B</a:t>
            </a:r>
            <a:r>
              <a:rPr lang="zh-CN" altLang="en-US" sz="2000" b="1" dirty="0">
                <a:ea typeface="宋体" pitchFamily="2" charset="-122"/>
              </a:rPr>
              <a:t>是全集</a:t>
            </a:r>
            <a:r>
              <a:rPr lang="en-US" altLang="zh-CN" sz="2000" b="1" dirty="0">
                <a:ea typeface="宋体" pitchFamily="2" charset="-122"/>
              </a:rPr>
              <a:t>E</a:t>
            </a:r>
            <a:r>
              <a:rPr lang="zh-CN" altLang="en-US" sz="2000" b="1" dirty="0">
                <a:ea typeface="宋体" pitchFamily="2" charset="-122"/>
              </a:rPr>
              <a:t>中的两个集合，</a:t>
            </a:r>
            <a:r>
              <a:rPr lang="en-US" sz="2000" b="1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x</a:t>
            </a:r>
            <a:r>
              <a:rPr lang="zh-CN" altLang="en-US" sz="2000" b="1" dirty="0">
                <a:ea typeface="宋体" pitchFamily="2" charset="-122"/>
              </a:rPr>
              <a:t>表示元素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集合主要运算有：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交集</a:t>
            </a:r>
            <a:r>
              <a:rPr lang="en-US" sz="2000" b="1" dirty="0"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∩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中的公共的组成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75" y="3644900"/>
            <a:ext cx="2152650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595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596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596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6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5963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5964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596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596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5967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5968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5969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5970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5971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5972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5973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5974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5975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76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77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5978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5979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5980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5981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5982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83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5984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85" name="Line 33"/>
          <p:cNvSpPr>
            <a:spLocks noChangeShapeType="1"/>
          </p:cNvSpPr>
          <p:nvPr/>
        </p:nvSpPr>
        <p:spPr bwMode="auto">
          <a:xfrm>
            <a:off x="6534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5986" name="Group 34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5987" name="Rectangle 3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5988" name="Line 3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5989" name="Line 3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5990" name="Line 38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5991" name="AutoShape 39"/>
          <p:cNvCxnSpPr>
            <a:cxnSpLocks noChangeShapeType="1"/>
            <a:stCxn id="765990" idx="1"/>
            <a:endCxn id="76596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5992" name="Group 40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5993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5994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5995" name="Text Box 4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5996" name="Text Box 4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5997" name="Rectangle 45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</a:t>
            </a:r>
            <a:r>
              <a:rPr lang="en-US" altLang="zh-CN" sz="2000" b="1"/>
              <a:t>7    2    6    3    1    5    8</a:t>
            </a:r>
          </a:p>
        </p:txBody>
      </p:sp>
      <p:grpSp>
        <p:nvGrpSpPr>
          <p:cNvPr id="765998" name="Group 46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5999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6000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6001" name="Text Box 49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600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766005" name="Text Box 53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8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698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698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698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698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6987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6988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698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699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6991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6992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6993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6994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6995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6996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6997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6998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6999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00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1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7002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7003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7004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7005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06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07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7008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09" name="Line 33"/>
          <p:cNvSpPr>
            <a:spLocks noChangeShapeType="1"/>
          </p:cNvSpPr>
          <p:nvPr/>
        </p:nvSpPr>
        <p:spPr bwMode="auto">
          <a:xfrm>
            <a:off x="6534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7010" name="Group 34"/>
          <p:cNvGrpSpPr>
            <a:grpSpLocks/>
          </p:cNvGrpSpPr>
          <p:nvPr/>
        </p:nvGrpSpPr>
        <p:grpSpPr bwMode="auto">
          <a:xfrm>
            <a:off x="7448550" y="2344738"/>
            <a:ext cx="1066800" cy="228600"/>
            <a:chOff x="3936" y="1680"/>
            <a:chExt cx="672" cy="144"/>
          </a:xfrm>
        </p:grpSpPr>
        <p:sp>
          <p:nvSpPr>
            <p:cNvPr id="767011" name="Rectangle 3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767012" name="Line 3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13" name="Line 3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14" name="Line 38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7015" name="AutoShape 39"/>
          <p:cNvCxnSpPr>
            <a:cxnSpLocks noChangeShapeType="1"/>
            <a:stCxn id="767014" idx="1"/>
            <a:endCxn id="76698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7016" name="Group 40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7017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18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7019" name="Text Box 4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7020" name="Text Box 4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7021" name="Rectangle 45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  </a:t>
            </a:r>
            <a:r>
              <a:rPr lang="en-US" altLang="zh-CN" sz="2000" b="1"/>
              <a:t>2    6    3    1    5    8</a:t>
            </a:r>
          </a:p>
        </p:txBody>
      </p:sp>
      <p:grpSp>
        <p:nvGrpSpPr>
          <p:cNvPr id="767022" name="Group 46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7023" name="Line 4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7024" name="Text Box 4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7025" name="Text Box 49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7026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7029" name="Text Box 53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800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800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800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1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11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8012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8013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8014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15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8016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8017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801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801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20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8021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8022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8023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24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25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8026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8027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802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8029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30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31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8032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3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4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68035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6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8037" name="AutoShape 37"/>
          <p:cNvCxnSpPr>
            <a:cxnSpLocks noChangeShapeType="1"/>
            <a:stCxn id="768036" idx="1"/>
            <a:endCxn id="76800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8038" name="Group 38"/>
          <p:cNvGrpSpPr>
            <a:grpSpLocks/>
          </p:cNvGrpSpPr>
          <p:nvPr/>
        </p:nvGrpSpPr>
        <p:grpSpPr bwMode="auto">
          <a:xfrm>
            <a:off x="7092950" y="1735138"/>
            <a:ext cx="298450" cy="609600"/>
            <a:chOff x="960" y="1248"/>
            <a:chExt cx="188" cy="384"/>
          </a:xfrm>
        </p:grpSpPr>
        <p:sp>
          <p:nvSpPr>
            <p:cNvPr id="768039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40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8041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8042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8043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68044" name="Group 44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8045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46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8047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804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8051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3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3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6903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6903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6903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903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9035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69036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9037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69038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9039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9040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69041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6904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6904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9044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69045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69046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69047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9048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49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69050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69051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69052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69053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054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9055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69056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57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58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69059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060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69061" name="AutoShape 37"/>
          <p:cNvCxnSpPr>
            <a:cxnSpLocks noChangeShapeType="1"/>
            <a:stCxn id="769060" idx="1"/>
            <a:endCxn id="76903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69062" name="Group 38"/>
          <p:cNvGrpSpPr>
            <a:grpSpLocks/>
          </p:cNvGrpSpPr>
          <p:nvPr/>
        </p:nvGrpSpPr>
        <p:grpSpPr bwMode="auto">
          <a:xfrm>
            <a:off x="8007350" y="1735138"/>
            <a:ext cx="298450" cy="609600"/>
            <a:chOff x="960" y="1248"/>
            <a:chExt cx="188" cy="384"/>
          </a:xfrm>
        </p:grpSpPr>
        <p:sp>
          <p:nvSpPr>
            <p:cNvPr id="769063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064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69065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69066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69067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69068" name="Group 44"/>
          <p:cNvGrpSpPr>
            <a:grpSpLocks/>
          </p:cNvGrpSpPr>
          <p:nvPr/>
        </p:nvGrpSpPr>
        <p:grpSpPr bwMode="auto">
          <a:xfrm>
            <a:off x="5873750" y="1735138"/>
            <a:ext cx="298450" cy="609600"/>
            <a:chOff x="4996" y="1248"/>
            <a:chExt cx="188" cy="384"/>
          </a:xfrm>
        </p:grpSpPr>
        <p:sp>
          <p:nvSpPr>
            <p:cNvPr id="769069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9070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69071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69072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69075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9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005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005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005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5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0059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0060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0061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0062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0063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0064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0065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0066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0067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0068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0069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0070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72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3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0074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0075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0076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0077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8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0079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0080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1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2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0083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4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0085" name="AutoShape 37"/>
          <p:cNvCxnSpPr>
            <a:cxnSpLocks noChangeShapeType="1"/>
            <a:stCxn id="770084" idx="1"/>
            <a:endCxn id="77005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0086" name="Group 38"/>
          <p:cNvGrpSpPr>
            <a:grpSpLocks/>
          </p:cNvGrpSpPr>
          <p:nvPr/>
        </p:nvGrpSpPr>
        <p:grpSpPr bwMode="auto">
          <a:xfrm>
            <a:off x="8007350" y="1735138"/>
            <a:ext cx="298450" cy="609600"/>
            <a:chOff x="960" y="1248"/>
            <a:chExt cx="188" cy="384"/>
          </a:xfrm>
        </p:grpSpPr>
        <p:sp>
          <p:nvSpPr>
            <p:cNvPr id="770087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88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0089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0090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0091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0092" name="Group 44"/>
          <p:cNvGrpSpPr>
            <a:grpSpLocks/>
          </p:cNvGrpSpPr>
          <p:nvPr/>
        </p:nvGrpSpPr>
        <p:grpSpPr bwMode="auto">
          <a:xfrm>
            <a:off x="7702550" y="1735138"/>
            <a:ext cx="298450" cy="609600"/>
            <a:chOff x="4996" y="1248"/>
            <a:chExt cx="188" cy="384"/>
          </a:xfrm>
        </p:grpSpPr>
        <p:sp>
          <p:nvSpPr>
            <p:cNvPr id="770093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94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0095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0096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0099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107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108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08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1083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1084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1085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1086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1087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1088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1089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1090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1091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1092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1093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1094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1095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096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97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1098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1099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1100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1101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02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1103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1104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105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106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1107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108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1109" name="AutoShape 37"/>
          <p:cNvCxnSpPr>
            <a:cxnSpLocks noChangeShapeType="1"/>
            <a:stCxn id="771108" idx="1"/>
            <a:endCxn id="77108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1110" name="Group 38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71111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12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1113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1114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1115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1116" name="Group 44"/>
          <p:cNvGrpSpPr>
            <a:grpSpLocks/>
          </p:cNvGrpSpPr>
          <p:nvPr/>
        </p:nvGrpSpPr>
        <p:grpSpPr bwMode="auto">
          <a:xfrm>
            <a:off x="7702550" y="1735138"/>
            <a:ext cx="298450" cy="609600"/>
            <a:chOff x="4996" y="1248"/>
            <a:chExt cx="188" cy="384"/>
          </a:xfrm>
        </p:grpSpPr>
        <p:sp>
          <p:nvSpPr>
            <p:cNvPr id="771117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1118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1119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1120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1123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10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210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210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210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0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2107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2108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210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211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2111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2112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2113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2114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2115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2116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2117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2118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2119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20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1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2122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2123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2124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2125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26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127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2128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29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30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2131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2132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2133" name="AutoShape 37"/>
          <p:cNvCxnSpPr>
            <a:cxnSpLocks noChangeShapeType="1"/>
            <a:stCxn id="772132" idx="1"/>
            <a:endCxn id="77210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2134" name="Group 38"/>
          <p:cNvGrpSpPr>
            <a:grpSpLocks/>
          </p:cNvGrpSpPr>
          <p:nvPr/>
        </p:nvGrpSpPr>
        <p:grpSpPr bwMode="auto">
          <a:xfrm>
            <a:off x="1606550" y="1735138"/>
            <a:ext cx="298450" cy="609600"/>
            <a:chOff x="960" y="1248"/>
            <a:chExt cx="188" cy="384"/>
          </a:xfrm>
        </p:grpSpPr>
        <p:sp>
          <p:nvSpPr>
            <p:cNvPr id="772135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36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2137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2138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2139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2140" name="Group 44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2141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142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2143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214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2147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2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312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312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312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3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3131" name="Group 11"/>
          <p:cNvGrpSpPr>
            <a:grpSpLocks/>
          </p:cNvGrpSpPr>
          <p:nvPr/>
        </p:nvGrpSpPr>
        <p:grpSpPr bwMode="auto">
          <a:xfrm>
            <a:off x="1962150" y="2344738"/>
            <a:ext cx="1066800" cy="228600"/>
            <a:chOff x="1276" y="1004"/>
            <a:chExt cx="672" cy="144"/>
          </a:xfrm>
        </p:grpSpPr>
        <p:grpSp>
          <p:nvGrpSpPr>
            <p:cNvPr id="773132" name="Group 12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3133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773134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3135" name="Line 15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3136" name="Group 16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3137" name="Group 17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313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313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3140" name="Line 20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3141" name="Group 21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3142" name="Rectangle 2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3143" name="Line 2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44" name="Freeform 24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5" name="Rectangle 25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3146" name="Line 26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3147" name="Group 27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3148" name="Rectangle 28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3149" name="Line 29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3150" name="Line 30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51" name="Rectangle 31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3152" name="Line 32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3" name="Freeform 33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4" name="Rectangle 34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3155" name="Line 35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6" name="Line 36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3157" name="AutoShape 37"/>
          <p:cNvCxnSpPr>
            <a:cxnSpLocks noChangeShapeType="1"/>
            <a:stCxn id="773156" idx="1"/>
            <a:endCxn id="77312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grpSp>
        <p:nvGrpSpPr>
          <p:cNvPr id="773158" name="Group 38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3159" name="Line 39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3160" name="Text Box 40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3161" name="Text Box 41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3162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3163" name="Rectangle 43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3164" name="Group 44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3165" name="Line 45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3166" name="Text Box 46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sp>
        <p:nvSpPr>
          <p:cNvPr id="773167" name="Text Box 4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3168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3171" name="Text Box 5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415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415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415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5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55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4156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4157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58" name="Line 14"/>
          <p:cNvSpPr>
            <a:spLocks noChangeShapeType="1"/>
          </p:cNvSpPr>
          <p:nvPr/>
        </p:nvSpPr>
        <p:spPr bwMode="auto">
          <a:xfrm>
            <a:off x="1962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59" name="Group 15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4160" name="Group 16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4161" name="Rectangle 1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4162" name="Line 1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4163" name="Line 19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4164" name="Group 20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4165" name="Rectangle 2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4166" name="Line 2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67" name="Freeform 23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4169" name="Line 25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4170" name="Group 26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4171" name="Rectangle 27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4172" name="Line 28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73" name="Line 29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4174" name="Rectangle 30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4175" name="Line 31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76" name="Freeform 32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77" name="Rectangle 33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4178" name="Line 34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79" name="Line 35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4180" name="AutoShape 36"/>
          <p:cNvCxnSpPr>
            <a:cxnSpLocks noChangeShapeType="1"/>
            <a:stCxn id="774179" idx="1"/>
            <a:endCxn id="77415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4181" name="Text Box 3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4182" name="Text Box 3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4183" name="Rectangle 3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2    6    3    1    5    8</a:t>
            </a:r>
          </a:p>
        </p:txBody>
      </p:sp>
      <p:grpSp>
        <p:nvGrpSpPr>
          <p:cNvPr id="774184" name="Group 40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4185" name="Line 41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86" name="Text Box 42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4187" name="Group 43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4188" name="Line 4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4189" name="Text Box 4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4190" name="Text Box 4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4191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4194" name="Text Box 5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517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7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5179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5181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82" name="Line 14"/>
          <p:cNvSpPr>
            <a:spLocks noChangeShapeType="1"/>
          </p:cNvSpPr>
          <p:nvPr/>
        </p:nvSpPr>
        <p:spPr bwMode="auto">
          <a:xfrm>
            <a:off x="19621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5183" name="Group 15"/>
          <p:cNvGrpSpPr>
            <a:grpSpLocks/>
          </p:cNvGrpSpPr>
          <p:nvPr/>
        </p:nvGrpSpPr>
        <p:grpSpPr bwMode="auto">
          <a:xfrm>
            <a:off x="2876550" y="2344738"/>
            <a:ext cx="1066800" cy="228600"/>
            <a:chOff x="1276" y="1004"/>
            <a:chExt cx="672" cy="144"/>
          </a:xfrm>
        </p:grpSpPr>
        <p:grpSp>
          <p:nvGrpSpPr>
            <p:cNvPr id="775184" name="Group 16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775185" name="Rectangle 17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775186" name="Line 18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5187" name="Line 19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5188" name="Group 20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5189" name="Rectangle 2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5190" name="Line 2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91" name="Freeform 23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5193" name="Line 25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5194" name="Group 26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5195" name="Rectangle 27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5196" name="Line 28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5198" name="Rectangle 30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5199" name="Line 31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0" name="Freeform 32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1" name="Rectangle 33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5202" name="Line 34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03" name="Line 35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5204" name="AutoShape 36"/>
          <p:cNvCxnSpPr>
            <a:cxnSpLocks noChangeShapeType="1"/>
            <a:stCxn id="775203" idx="1"/>
            <a:endCxn id="77517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5205" name="Text Box 37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5206" name="Text Box 38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5208" name="Group 40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5210" name="Text Box 42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5211" name="Group 43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5213" name="Text Box 4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5214" name="Text Box 4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5215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2708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宋体" pitchFamily="2" charset="-122"/>
              </a:rPr>
              <a:t> 集合通常用大写字母标记，集合元素用小写字母标记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若</a:t>
            </a:r>
            <a:r>
              <a:rPr lang="en-US" altLang="zh-CN" sz="2000" b="1" dirty="0">
                <a:ea typeface="宋体" pitchFamily="2" charset="-122"/>
              </a:rPr>
              <a:t>A</a:t>
            </a:r>
            <a:r>
              <a:rPr lang="zh-CN" altLang="en-US" sz="2000" b="1" dirty="0">
                <a:ea typeface="宋体" pitchFamily="2" charset="-122"/>
              </a:rPr>
              <a:t>、</a:t>
            </a:r>
            <a:r>
              <a:rPr lang="en-US" altLang="zh-CN" sz="2000" b="1" dirty="0">
                <a:ea typeface="宋体" pitchFamily="2" charset="-122"/>
              </a:rPr>
              <a:t>B</a:t>
            </a:r>
            <a:r>
              <a:rPr lang="zh-CN" altLang="en-US" sz="2000" b="1" dirty="0">
                <a:ea typeface="宋体" pitchFamily="2" charset="-122"/>
              </a:rPr>
              <a:t>是全集</a:t>
            </a:r>
            <a:r>
              <a:rPr lang="en-US" altLang="zh-CN" sz="2000" b="1" dirty="0">
                <a:ea typeface="宋体" pitchFamily="2" charset="-122"/>
              </a:rPr>
              <a:t>E</a:t>
            </a:r>
            <a:r>
              <a:rPr lang="zh-CN" altLang="en-US" sz="2000" b="1" dirty="0">
                <a:ea typeface="宋体" pitchFamily="2" charset="-122"/>
              </a:rPr>
              <a:t>中的两个集合，</a:t>
            </a:r>
            <a:r>
              <a:rPr lang="en-US" sz="2000" b="1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x</a:t>
            </a:r>
            <a:r>
              <a:rPr lang="zh-CN" altLang="en-US" sz="2000" b="1" dirty="0">
                <a:ea typeface="宋体" pitchFamily="2" charset="-122"/>
              </a:rPr>
              <a:t>表示元素</a:t>
            </a:r>
            <a:endParaRPr lang="en-US" altLang="zh-CN" sz="2000" b="1" dirty="0">
              <a:ea typeface="宋体" pitchFamily="2" charset="-122"/>
            </a:endParaRPr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集合主要运算有：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黑体" pitchFamily="2" charset="-122"/>
                <a:ea typeface="黑体" pitchFamily="2" charset="-122"/>
              </a:rPr>
              <a:t>交集</a:t>
            </a:r>
            <a:r>
              <a:rPr lang="en-US" sz="2000" b="1" dirty="0">
                <a:solidFill>
                  <a:schemeClr val="accent5">
                    <a:lumMod val="90000"/>
                  </a:schemeClr>
                </a:solidFill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∩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>
                    <a:lumMod val="90000"/>
                  </a:schemeClr>
                </a:solidFill>
                <a:latin typeface="华文楷体" pitchFamily="2" charset="-122"/>
                <a:ea typeface="华文楷体" pitchFamily="2" charset="-122"/>
              </a:rPr>
              <a:t>中的公共的组成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ea typeface="宋体" pitchFamily="2" charset="-122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差</a:t>
            </a:r>
            <a:r>
              <a:rPr lang="en-US" sz="2000" b="1" dirty="0">
                <a:ea typeface="宋体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A-B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由属于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但不属于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的元素组成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1388" y="4097338"/>
            <a:ext cx="2181225" cy="127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619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620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620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0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6203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6204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6205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06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6207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6208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6209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6210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6211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6212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13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14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6215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6216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6217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6218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6219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6220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6221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22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23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6224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6225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6226" name="AutoShape 34"/>
          <p:cNvCxnSpPr>
            <a:cxnSpLocks noChangeShapeType="1"/>
            <a:stCxn id="776225" idx="1"/>
            <a:endCxn id="77620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6227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6228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6229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6230" name="Group 38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6231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6232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6233" name="Group 41"/>
          <p:cNvGrpSpPr>
            <a:grpSpLocks/>
          </p:cNvGrpSpPr>
          <p:nvPr/>
        </p:nvGrpSpPr>
        <p:grpSpPr bwMode="auto">
          <a:xfrm>
            <a:off x="2514600" y="1735138"/>
            <a:ext cx="298450" cy="609600"/>
            <a:chOff x="960" y="1248"/>
            <a:chExt cx="188" cy="384"/>
          </a:xfrm>
        </p:grpSpPr>
        <p:sp>
          <p:nvSpPr>
            <p:cNvPr id="776234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6235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6236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623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6240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722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722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722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2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7227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7228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7229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30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7231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7232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7233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7234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7235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7236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37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38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7239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7240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7241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7242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7243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7244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7245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6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7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7248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49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7250" name="AutoShape 34"/>
          <p:cNvCxnSpPr>
            <a:cxnSpLocks noChangeShapeType="1"/>
            <a:stCxn id="777249" idx="1"/>
            <a:endCxn id="77722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7251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7252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7253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7254" name="Group 38"/>
          <p:cNvGrpSpPr>
            <a:grpSpLocks/>
          </p:cNvGrpSpPr>
          <p:nvPr/>
        </p:nvGrpSpPr>
        <p:grpSpPr bwMode="auto">
          <a:xfrm>
            <a:off x="1301750" y="1735138"/>
            <a:ext cx="298450" cy="609600"/>
            <a:chOff x="4996" y="1248"/>
            <a:chExt cx="188" cy="384"/>
          </a:xfrm>
        </p:grpSpPr>
        <p:sp>
          <p:nvSpPr>
            <p:cNvPr id="777255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7256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7257" name="Group 41"/>
          <p:cNvGrpSpPr>
            <a:grpSpLocks/>
          </p:cNvGrpSpPr>
          <p:nvPr/>
        </p:nvGrpSpPr>
        <p:grpSpPr bwMode="auto">
          <a:xfrm>
            <a:off x="3435350" y="1735138"/>
            <a:ext cx="298450" cy="609600"/>
            <a:chOff x="960" y="1248"/>
            <a:chExt cx="188" cy="384"/>
          </a:xfrm>
        </p:grpSpPr>
        <p:sp>
          <p:nvSpPr>
            <p:cNvPr id="777258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7259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7260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726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7264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7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824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824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824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5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251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8252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8253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54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255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8256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8257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258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8259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8260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61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62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8263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264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8265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8266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67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268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8269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0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1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8272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73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8274" name="AutoShape 34"/>
          <p:cNvCxnSpPr>
            <a:cxnSpLocks noChangeShapeType="1"/>
            <a:stCxn id="778273" idx="1"/>
            <a:endCxn id="77824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8275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8276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8277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3206750" y="1735138"/>
            <a:ext cx="298450" cy="609600"/>
            <a:chOff x="4996" y="1248"/>
            <a:chExt cx="188" cy="384"/>
          </a:xfrm>
        </p:grpSpPr>
        <p:sp>
          <p:nvSpPr>
            <p:cNvPr id="778279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0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8281" name="Group 41"/>
          <p:cNvGrpSpPr>
            <a:grpSpLocks/>
          </p:cNvGrpSpPr>
          <p:nvPr/>
        </p:nvGrpSpPr>
        <p:grpSpPr bwMode="auto">
          <a:xfrm>
            <a:off x="3435350" y="1735138"/>
            <a:ext cx="298450" cy="609600"/>
            <a:chOff x="960" y="1248"/>
            <a:chExt cx="188" cy="384"/>
          </a:xfrm>
        </p:grpSpPr>
        <p:sp>
          <p:nvSpPr>
            <p:cNvPr id="778282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3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8284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8285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8288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7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7927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7927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7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75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79276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79277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78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79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79280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79281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9282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79283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79284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85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86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79287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79289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79290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91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292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79293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94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95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79296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9297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79298" name="AutoShape 34"/>
          <p:cNvCxnSpPr>
            <a:cxnSpLocks noChangeShapeType="1"/>
            <a:stCxn id="779297" idx="1"/>
            <a:endCxn id="77927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79299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79300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79301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79302" name="Group 38"/>
          <p:cNvGrpSpPr>
            <a:grpSpLocks/>
          </p:cNvGrpSpPr>
          <p:nvPr/>
        </p:nvGrpSpPr>
        <p:grpSpPr bwMode="auto">
          <a:xfrm>
            <a:off x="3206750" y="1735138"/>
            <a:ext cx="298450" cy="609600"/>
            <a:chOff x="4996" y="1248"/>
            <a:chExt cx="188" cy="384"/>
          </a:xfrm>
        </p:grpSpPr>
        <p:sp>
          <p:nvSpPr>
            <p:cNvPr id="779303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304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79305" name="Group 41"/>
          <p:cNvGrpSpPr>
            <a:grpSpLocks/>
          </p:cNvGrpSpPr>
          <p:nvPr/>
        </p:nvGrpSpPr>
        <p:grpSpPr bwMode="auto">
          <a:xfrm>
            <a:off x="5340350" y="1735138"/>
            <a:ext cx="298450" cy="609600"/>
            <a:chOff x="960" y="1248"/>
            <a:chExt cx="188" cy="384"/>
          </a:xfrm>
        </p:grpSpPr>
        <p:sp>
          <p:nvSpPr>
            <p:cNvPr id="779306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307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79308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7930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79312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029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029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029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298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0299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0300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0301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02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0303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0304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0305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0306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0307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0308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09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10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0311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0312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80313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80314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315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0316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0317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18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19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0320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21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0322" name="AutoShape 34"/>
          <p:cNvCxnSpPr>
            <a:cxnSpLocks noChangeShapeType="1"/>
            <a:stCxn id="780321" idx="1"/>
            <a:endCxn id="780296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0323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0324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0325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80326" name="Group 38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0327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0329" name="Group 41"/>
          <p:cNvGrpSpPr>
            <a:grpSpLocks/>
          </p:cNvGrpSpPr>
          <p:nvPr/>
        </p:nvGrpSpPr>
        <p:grpSpPr bwMode="auto">
          <a:xfrm>
            <a:off x="5340350" y="1735138"/>
            <a:ext cx="298450" cy="609600"/>
            <a:chOff x="960" y="1248"/>
            <a:chExt cx="188" cy="384"/>
          </a:xfrm>
        </p:grpSpPr>
        <p:sp>
          <p:nvSpPr>
            <p:cNvPr id="780330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0331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0332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0333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0336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0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131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132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22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1323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1324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1325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26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1327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1328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1329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1330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1331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1332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33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34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1335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1336" name="Group 24"/>
          <p:cNvGrpSpPr>
            <a:grpSpLocks/>
          </p:cNvGrpSpPr>
          <p:nvPr/>
        </p:nvGrpSpPr>
        <p:grpSpPr bwMode="auto">
          <a:xfrm>
            <a:off x="5619750" y="2344738"/>
            <a:ext cx="1066800" cy="228600"/>
            <a:chOff x="3936" y="1680"/>
            <a:chExt cx="672" cy="144"/>
          </a:xfrm>
        </p:grpSpPr>
        <p:sp>
          <p:nvSpPr>
            <p:cNvPr id="781337" name="Rectangle 25"/>
            <p:cNvSpPr>
              <a:spLocks noChangeArrowheads="1"/>
            </p:cNvSpPr>
            <p:nvPr/>
          </p:nvSpPr>
          <p:spPr bwMode="auto">
            <a:xfrm>
              <a:off x="4176" y="1680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6    </a:t>
              </a:r>
            </a:p>
          </p:txBody>
        </p:sp>
        <p:sp>
          <p:nvSpPr>
            <p:cNvPr id="781338" name="Line 26"/>
            <p:cNvSpPr>
              <a:spLocks noChangeShapeType="1"/>
            </p:cNvSpPr>
            <p:nvPr/>
          </p:nvSpPr>
          <p:spPr bwMode="auto">
            <a:xfrm>
              <a:off x="4416" y="16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39" name="Line 27"/>
            <p:cNvSpPr>
              <a:spLocks noChangeShapeType="1"/>
            </p:cNvSpPr>
            <p:nvPr/>
          </p:nvSpPr>
          <p:spPr bwMode="auto">
            <a:xfrm>
              <a:off x="3936" y="1752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1340" name="Rectangle 28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1341" name="Line 29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42" name="Freeform 30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43" name="Rectangle 31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1344" name="Line 32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45" name="Line 33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1346" name="AutoShape 34"/>
          <p:cNvCxnSpPr>
            <a:cxnSpLocks noChangeShapeType="1"/>
            <a:stCxn id="781345" idx="1"/>
            <a:endCxn id="781320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1347" name="Text Box 35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1348" name="Text Box 36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1349" name="Rectangle 3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81350" name="Group 38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1351" name="Line 39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52" name="Text Box 40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1353" name="Group 41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1354" name="Line 42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1355" name="Text Box 43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1356" name="Text Box 44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135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1360" name="Text Box 48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234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234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2346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2347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2348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2349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2350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2351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2352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2353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2354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2355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2356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2357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58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2359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0" name="Rectangle 24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2361" name="Line 25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2" name="Line 26"/>
          <p:cNvSpPr>
            <a:spLocks noChangeShapeType="1"/>
          </p:cNvSpPr>
          <p:nvPr/>
        </p:nvSpPr>
        <p:spPr bwMode="auto">
          <a:xfrm>
            <a:off x="56197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3" name="Rectangle 27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2364" name="Line 28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5" name="Freeform 29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6" name="Rectangle 30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2367" name="Line 31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2368" name="Line 32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2369" name="AutoShape 33"/>
          <p:cNvCxnSpPr>
            <a:cxnSpLocks noChangeShapeType="1"/>
            <a:stCxn id="782368" idx="1"/>
            <a:endCxn id="782344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2370" name="Text Box 3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2371" name="Text Box 3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2372" name="Rectangle 3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</a:t>
            </a:r>
            <a:r>
              <a:rPr lang="en-US" altLang="zh-CN" sz="2000" b="1"/>
              <a:t> 6    3    1    5    8</a:t>
            </a:r>
          </a:p>
        </p:txBody>
      </p:sp>
      <p:grpSp>
        <p:nvGrpSpPr>
          <p:cNvPr id="782373" name="Group 37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2374" name="Line 3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2375" name="Text Box 3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2376" name="Group 40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2377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2378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2379" name="Text Box 43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2380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2383" name="Text Box 47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336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336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336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1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3373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74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3375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3376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3377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3378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3380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3381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2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3383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3385" name="Line 25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6" name="Line 26"/>
          <p:cNvSpPr>
            <a:spLocks noChangeShapeType="1"/>
          </p:cNvSpPr>
          <p:nvPr/>
        </p:nvSpPr>
        <p:spPr bwMode="auto">
          <a:xfrm>
            <a:off x="5619750" y="245903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7" name="Rectangle 27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3388" name="Line 28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9" name="Freeform 29"/>
          <p:cNvSpPr>
            <a:spLocks/>
          </p:cNvSpPr>
          <p:nvPr/>
        </p:nvSpPr>
        <p:spPr bwMode="auto">
          <a:xfrm>
            <a:off x="6534150" y="2457450"/>
            <a:ext cx="13033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821" y="0"/>
              </a:cxn>
            </a:cxnLst>
            <a:rect l="0" t="0" r="r" b="b"/>
            <a:pathLst>
              <a:path w="821" h="1">
                <a:moveTo>
                  <a:pt x="0" y="1"/>
                </a:moveTo>
                <a:lnTo>
                  <a:pt x="821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90" name="Rectangle 30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3391" name="Line 31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92" name="Line 32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3393" name="AutoShape 33"/>
          <p:cNvCxnSpPr>
            <a:cxnSpLocks noChangeShapeType="1"/>
            <a:stCxn id="783392" idx="1"/>
            <a:endCxn id="783368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3394" name="Text Box 34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3395" name="Text Box 35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3396" name="Rectangle 36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3    1    5    8</a:t>
            </a:r>
          </a:p>
        </p:txBody>
      </p:sp>
      <p:grpSp>
        <p:nvGrpSpPr>
          <p:cNvPr id="783397" name="Group 37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3398" name="Line 38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399" name="Text Box 39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3400" name="Group 40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3401" name="Line 41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3402" name="Text Box 42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3403" name="Text Box 43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3404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3407" name="Text Box 47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4391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4392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784393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1047750" y="2359025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4395" name="Group 11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4396" name="Rectangle 12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4397" name="Line 13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398" name="Freeform 14"/>
          <p:cNvSpPr>
            <a:spLocks/>
          </p:cNvSpPr>
          <p:nvPr/>
        </p:nvSpPr>
        <p:spPr bwMode="auto">
          <a:xfrm>
            <a:off x="1962150" y="2444750"/>
            <a:ext cx="1290638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813" y="0"/>
              </a:cxn>
            </a:cxnLst>
            <a:rect l="0" t="0" r="r" b="b"/>
            <a:pathLst>
              <a:path w="813" h="9">
                <a:moveTo>
                  <a:pt x="0" y="9"/>
                </a:moveTo>
                <a:lnTo>
                  <a:pt x="813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4399" name="Group 15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4400" name="Rectangle 16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3</a:t>
              </a:r>
            </a:p>
          </p:txBody>
        </p:sp>
        <p:sp>
          <p:nvSpPr>
            <p:cNvPr id="784401" name="Line 17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4402" name="Group 18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4403" name="Rectangle 19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4404" name="Line 20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4405" name="Freeform 21"/>
          <p:cNvSpPr>
            <a:spLocks/>
          </p:cNvSpPr>
          <p:nvPr/>
        </p:nvSpPr>
        <p:spPr bwMode="auto">
          <a:xfrm>
            <a:off x="3790950" y="2459038"/>
            <a:ext cx="130333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1" y="8"/>
              </a:cxn>
            </a:cxnLst>
            <a:rect l="0" t="0" r="r" b="b"/>
            <a:pathLst>
              <a:path w="821" h="8">
                <a:moveTo>
                  <a:pt x="0" y="0"/>
                </a:moveTo>
                <a:lnTo>
                  <a:pt x="821" y="8"/>
                </a:lnTo>
              </a:path>
            </a:pathLst>
          </a:custGeom>
          <a:solidFill>
            <a:srgbClr val="C0C0C0"/>
          </a:solidFill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6" name="Rectangle 22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5</a:t>
            </a:r>
          </a:p>
        </p:txBody>
      </p:sp>
      <p:sp>
        <p:nvSpPr>
          <p:cNvPr id="784407" name="Line 23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08" name="Rectangle 24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4409" name="Line 25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0" name="Rectangle 26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4411" name="Line 27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2" name="Freeform 28"/>
          <p:cNvSpPr>
            <a:spLocks/>
          </p:cNvSpPr>
          <p:nvPr/>
        </p:nvSpPr>
        <p:spPr bwMode="auto">
          <a:xfrm>
            <a:off x="5638800" y="2457450"/>
            <a:ext cx="219868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385" y="0"/>
              </a:cxn>
            </a:cxnLst>
            <a:rect l="0" t="0" r="r" b="b"/>
            <a:pathLst>
              <a:path w="1385" h="1">
                <a:moveTo>
                  <a:pt x="0" y="1"/>
                </a:moveTo>
                <a:lnTo>
                  <a:pt x="1385" y="0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3" name="Rectangle 29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4414" name="Line 30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15" name="Line 31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4416" name="AutoShape 32"/>
          <p:cNvCxnSpPr>
            <a:cxnSpLocks noChangeShapeType="1"/>
            <a:stCxn id="784415" idx="1"/>
            <a:endCxn id="784392" idx="1"/>
          </p:cNvCxnSpPr>
          <p:nvPr/>
        </p:nvCxnSpPr>
        <p:spPr bwMode="auto">
          <a:xfrm rot="5400000">
            <a:off x="5056981" y="-1169193"/>
            <a:ext cx="1587" cy="7258050"/>
          </a:xfrm>
          <a:prstGeom prst="bentConnector4">
            <a:avLst>
              <a:gd name="adj1" fmla="val 21600000"/>
              <a:gd name="adj2" fmla="val 103148"/>
            </a:avLst>
          </a:prstGeom>
          <a:noFill/>
          <a:ln w="1270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4417" name="Text Box 33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4418" name="Text Box 3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4419" name="Rectangle 35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3    1    5    8</a:t>
            </a:r>
          </a:p>
        </p:txBody>
      </p:sp>
      <p:grpSp>
        <p:nvGrpSpPr>
          <p:cNvPr id="784420" name="Group 36"/>
          <p:cNvGrpSpPr>
            <a:grpSpLocks/>
          </p:cNvGrpSpPr>
          <p:nvPr/>
        </p:nvGrpSpPr>
        <p:grpSpPr bwMode="auto">
          <a:xfrm>
            <a:off x="5029200" y="1735138"/>
            <a:ext cx="298450" cy="609600"/>
            <a:chOff x="4996" y="1248"/>
            <a:chExt cx="188" cy="384"/>
          </a:xfrm>
        </p:grpSpPr>
        <p:sp>
          <p:nvSpPr>
            <p:cNvPr id="784421" name="Line 37"/>
            <p:cNvSpPr>
              <a:spLocks noChangeShapeType="1"/>
            </p:cNvSpPr>
            <p:nvPr/>
          </p:nvSpPr>
          <p:spPr bwMode="auto">
            <a:xfrm>
              <a:off x="5136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4422" name="Text Box 38"/>
            <p:cNvSpPr txBox="1">
              <a:spLocks noChangeArrowheads="1"/>
            </p:cNvSpPr>
            <p:nvPr/>
          </p:nvSpPr>
          <p:spPr bwMode="auto">
            <a:xfrm>
              <a:off x="4996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i="1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</a:p>
          </p:txBody>
        </p:sp>
      </p:grpSp>
      <p:grpSp>
        <p:nvGrpSpPr>
          <p:cNvPr id="784423" name="Group 39"/>
          <p:cNvGrpSpPr>
            <a:grpSpLocks/>
          </p:cNvGrpSpPr>
          <p:nvPr/>
        </p:nvGrpSpPr>
        <p:grpSpPr bwMode="auto">
          <a:xfrm>
            <a:off x="6172200" y="1735138"/>
            <a:ext cx="298450" cy="609600"/>
            <a:chOff x="960" y="1248"/>
            <a:chExt cx="188" cy="384"/>
          </a:xfrm>
        </p:grpSpPr>
        <p:sp>
          <p:nvSpPr>
            <p:cNvPr id="784424" name="Line 40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4425" name="Text Box 41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4426" name="Text Box 42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 b="1" i="1">
                <a:solidFill>
                  <a:srgbClr val="0000FF"/>
                </a:solidFill>
              </a:rPr>
              <a:t>while ( </a:t>
            </a:r>
            <a:r>
              <a:rPr lang="zh-CN" altLang="en-US" sz="1800" b="1" i="1">
                <a:solidFill>
                  <a:srgbClr val="0000FF"/>
                </a:solidFill>
              </a:rPr>
              <a:t>表结点数 </a:t>
            </a:r>
            <a:r>
              <a:rPr lang="en-US" altLang="zh-CN" sz="1800" b="1" i="1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0000FF"/>
                </a:solidFill>
              </a:rPr>
              <a:t>	</a:t>
            </a:r>
            <a:r>
              <a:rPr lang="en-US" altLang="zh-CN" sz="1800" b="1" i="1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>
                <a:solidFill>
                  <a:srgbClr val="CC0066"/>
                </a:solidFill>
              </a:rPr>
              <a:t>	      { </a:t>
            </a:r>
            <a:r>
              <a:rPr lang="zh-CN" altLang="en-US" sz="1800" b="1" i="1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>
                <a:solidFill>
                  <a:srgbClr val="CC0066"/>
                </a:solidFill>
              </a:rPr>
              <a:t>interval </a:t>
            </a:r>
            <a:r>
              <a:rPr lang="zh-CN" altLang="en-US" sz="1800" b="1" i="1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>
                <a:solidFill>
                  <a:srgbClr val="CC0066"/>
                </a:solidFill>
              </a:rPr>
              <a:t>	     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</a:t>
            </a:r>
            <a:r>
              <a:rPr lang="en-US" altLang="zh-CN" sz="1800" b="1" i="1">
                <a:solidFill>
                  <a:srgbClr val="CC0066"/>
                </a:solidFill>
              </a:rPr>
              <a:t>}</a:t>
            </a:r>
            <a:r>
              <a:rPr lang="en-US" altLang="zh-CN" sz="180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/>
              <a:t>输出，删除最后一个结点 ； </a:t>
            </a:r>
          </a:p>
        </p:txBody>
      </p:sp>
      <p:sp>
        <p:nvSpPr>
          <p:cNvPr id="784427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4430" name="Text Box 46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84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12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4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5415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5416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5417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5418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5419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5420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5421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5422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5423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5424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5425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5426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5427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5428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29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5430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31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5432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33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5434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35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5436" name="AutoShape 28"/>
          <p:cNvCxnSpPr>
            <a:cxnSpLocks noChangeShapeType="1"/>
            <a:stCxn id="785435" idx="1"/>
            <a:endCxn id="785433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5438" name="Text Box 30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5439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</a:t>
            </a:r>
            <a:r>
              <a:rPr lang="en-US" altLang="zh-CN" sz="2000" b="1"/>
              <a:t>8</a:t>
            </a:r>
          </a:p>
        </p:txBody>
      </p:sp>
      <p:sp>
        <p:nvSpPr>
          <p:cNvPr id="785440" name="Text Box 32"/>
          <p:cNvSpPr txBox="1">
            <a:spLocks noChangeArrowheads="1"/>
          </p:cNvSpPr>
          <p:nvPr/>
        </p:nvSpPr>
        <p:spPr bwMode="auto">
          <a:xfrm>
            <a:off x="5029200" y="1735138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</a:p>
        </p:txBody>
      </p:sp>
      <p:grpSp>
        <p:nvGrpSpPr>
          <p:cNvPr id="785441" name="Group 33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5442" name="Line 3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5444" name="Line 36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45" name="Text Box 3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 </a:t>
            </a:r>
            <a:r>
              <a:rPr lang="zh-CN" altLang="en-US" sz="2000" b="1" dirty="0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1800" dirty="0"/>
              <a:t>找开始报数位置 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1800" b="1" i="1" dirty="0">
                <a:solidFill>
                  <a:srgbClr val="0000FF"/>
                </a:solidFill>
              </a:rPr>
              <a:t>while ( </a:t>
            </a:r>
            <a:r>
              <a:rPr lang="zh-CN" altLang="en-US" sz="1800" b="1" i="1" dirty="0">
                <a:solidFill>
                  <a:srgbClr val="0000FF"/>
                </a:solidFill>
              </a:rPr>
              <a:t>表结点数 </a:t>
            </a:r>
            <a:r>
              <a:rPr lang="en-US" altLang="zh-CN" sz="1800" b="1" i="1" dirty="0">
                <a:solidFill>
                  <a:srgbClr val="0000FF"/>
                </a:solidFill>
              </a:rPr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0000FF"/>
                </a:solidFill>
              </a:rPr>
              <a:t>	</a:t>
            </a:r>
            <a:r>
              <a:rPr lang="en-US" altLang="zh-CN" sz="1800" b="1" i="1" dirty="0">
                <a:solidFill>
                  <a:srgbClr val="CC0066"/>
                </a:solidFill>
              </a:rPr>
              <a:t>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 i="1" dirty="0">
                <a:solidFill>
                  <a:srgbClr val="CC0066"/>
                </a:solidFill>
              </a:rPr>
              <a:t>	      { </a:t>
            </a:r>
            <a:r>
              <a:rPr lang="zh-CN" altLang="en-US" sz="1800" b="1" i="1" dirty="0">
                <a:solidFill>
                  <a:srgbClr val="CC0066"/>
                </a:solidFill>
              </a:rPr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 dirty="0">
                <a:solidFill>
                  <a:srgbClr val="CC0066"/>
                </a:solidFill>
              </a:rPr>
              <a:t>	         输出，删除第 </a:t>
            </a:r>
            <a:r>
              <a:rPr lang="en-US" altLang="zh-CN" sz="1800" b="1" i="1" dirty="0">
                <a:solidFill>
                  <a:srgbClr val="CC0066"/>
                </a:solidFill>
              </a:rPr>
              <a:t>interval </a:t>
            </a:r>
            <a:r>
              <a:rPr lang="zh-CN" altLang="en-US" sz="1800" b="1" i="1" dirty="0">
                <a:solidFill>
                  <a:srgbClr val="CC0066"/>
                </a:solidFill>
              </a:rPr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 i="1" dirty="0">
                <a:solidFill>
                  <a:srgbClr val="CC0066"/>
                </a:solidFill>
              </a:rPr>
              <a:t>	      </a:t>
            </a:r>
            <a:r>
              <a:rPr lang="en-US" altLang="zh-CN" sz="1800" b="1" i="1" dirty="0">
                <a:solidFill>
                  <a:srgbClr val="CC0066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</a:t>
            </a:r>
            <a:r>
              <a:rPr lang="en-US" altLang="zh-CN" sz="1800" b="1" i="1" dirty="0">
                <a:solidFill>
                  <a:srgbClr val="CC0066"/>
                </a:solidFill>
              </a:rPr>
              <a:t>}</a:t>
            </a:r>
            <a:r>
              <a:rPr lang="en-US" altLang="zh-CN" sz="1800" dirty="0"/>
              <a:t>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输出，删除最后一个结点 ； </a:t>
            </a:r>
          </a:p>
        </p:txBody>
      </p:sp>
      <p:sp>
        <p:nvSpPr>
          <p:cNvPr id="785446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5449" name="Text Box 4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042988" y="1268413"/>
            <a:ext cx="7561262" cy="3579812"/>
            <a:chOff x="1043608" y="1268760"/>
            <a:chExt cx="7560840" cy="3580249"/>
          </a:xfrm>
        </p:grpSpPr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35802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b="1" dirty="0">
                  <a:ea typeface="宋体" pitchFamily="2" charset="-122"/>
                </a:rPr>
                <a:t> 集合通常用大写字母标记，集合元素用小写字母标记</a:t>
              </a:r>
              <a:endParaRPr lang="en-US" altLang="zh-CN" sz="2000" b="1" dirty="0">
                <a:ea typeface="宋体" pitchFamily="2" charset="-122"/>
              </a:endParaRPr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>
                  <a:ea typeface="宋体" pitchFamily="2" charset="-122"/>
                </a:rPr>
                <a:t> </a:t>
              </a:r>
              <a:r>
                <a:rPr lang="zh-CN" altLang="en-US" sz="2000" b="1" dirty="0">
                  <a:ea typeface="宋体" pitchFamily="2" charset="-122"/>
                </a:rPr>
                <a:t>若</a:t>
              </a:r>
              <a:r>
                <a:rPr lang="en-US" altLang="zh-CN" sz="2000" b="1" dirty="0">
                  <a:ea typeface="宋体" pitchFamily="2" charset="-122"/>
                </a:rPr>
                <a:t>A</a:t>
              </a:r>
              <a:r>
                <a:rPr lang="zh-CN" altLang="en-US" sz="2000" b="1" dirty="0">
                  <a:ea typeface="宋体" pitchFamily="2" charset="-122"/>
                </a:rPr>
                <a:t>、</a:t>
              </a:r>
              <a:r>
                <a:rPr lang="en-US" altLang="zh-CN" sz="2000" b="1" dirty="0">
                  <a:ea typeface="宋体" pitchFamily="2" charset="-122"/>
                </a:rPr>
                <a:t>B</a:t>
              </a:r>
              <a:r>
                <a:rPr lang="zh-CN" altLang="en-US" sz="2000" b="1" dirty="0">
                  <a:ea typeface="宋体" pitchFamily="2" charset="-122"/>
                </a:rPr>
                <a:t>是全集</a:t>
              </a:r>
              <a:r>
                <a:rPr lang="en-US" altLang="zh-CN" sz="2000" b="1" dirty="0">
                  <a:ea typeface="宋体" pitchFamily="2" charset="-122"/>
                </a:rPr>
                <a:t>E</a:t>
              </a:r>
              <a:r>
                <a:rPr lang="zh-CN" altLang="en-US" sz="2000" b="1" dirty="0">
                  <a:ea typeface="宋体" pitchFamily="2" charset="-122"/>
                </a:rPr>
                <a:t>中的两个集合，</a:t>
              </a:r>
              <a:r>
                <a:rPr lang="en-US" sz="2000" b="1" dirty="0">
                  <a:ea typeface="宋体" pitchFamily="2" charset="-122"/>
                </a:rPr>
                <a:t> </a:t>
              </a:r>
              <a:r>
                <a:rPr lang="en-US" altLang="zh-CN" sz="2000" b="1" dirty="0">
                  <a:ea typeface="宋体" pitchFamily="2" charset="-122"/>
                </a:rPr>
                <a:t>x</a:t>
              </a:r>
              <a:r>
                <a:rPr lang="zh-CN" altLang="en-US" sz="2000" b="1" dirty="0">
                  <a:ea typeface="宋体" pitchFamily="2" charset="-122"/>
                </a:rPr>
                <a:t>表示元素</a:t>
              </a:r>
              <a:endParaRPr lang="en-US" altLang="zh-CN" sz="2000" b="1" dirty="0">
                <a:ea typeface="宋体" pitchFamily="2" charset="-122"/>
              </a:endParaRPr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>
                  <a:ea typeface="宋体" pitchFamily="2" charset="-122"/>
                </a:rPr>
                <a:t> </a:t>
              </a:r>
              <a:r>
                <a:rPr lang="zh-CN" altLang="en-US" sz="2000" b="1" dirty="0">
                  <a:ea typeface="宋体" pitchFamily="2" charset="-122"/>
                </a:rPr>
                <a:t>集合主要运算有：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 dirty="0">
                  <a:solidFill>
                    <a:schemeClr val="accent5">
                      <a:lumMod val="90000"/>
                    </a:schemeClr>
                  </a:solidFill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>
                      <a:lumMod val="90000"/>
                    </a:schemeClr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ea typeface="宋体" pitchFamily="2" charset="-122"/>
                </a:rPr>
                <a:t>   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 dirty="0">
                  <a:ea typeface="宋体" pitchFamily="2" charset="-122"/>
                </a:rPr>
                <a:t>	</a:t>
              </a:r>
              <a:r>
                <a:rPr lang="en-US" altLang="zh-CN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A     B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	A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 dirty="0"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ea typeface="宋体" pitchFamily="2" charset="-122"/>
                </a:rPr>
                <a:t>		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A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3277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7744" y="4077072"/>
              <a:ext cx="216024" cy="21602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3716338"/>
            <a:ext cx="2181225" cy="1276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6439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6440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6441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6442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6443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6444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6445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6446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6447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6448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6449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6450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6451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6452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3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6454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5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6456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7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/>
              <a:t> 8    </a:t>
            </a:r>
          </a:p>
        </p:txBody>
      </p:sp>
      <p:sp>
        <p:nvSpPr>
          <p:cNvPr id="786458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59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6460" name="AutoShape 28"/>
          <p:cNvCxnSpPr>
            <a:cxnSpLocks noChangeShapeType="1"/>
            <a:stCxn id="786459" idx="1"/>
            <a:endCxn id="786457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6461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6463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</a:t>
            </a:r>
            <a:r>
              <a:rPr lang="en-US" altLang="zh-CN" sz="2000" b="1"/>
              <a:t>8</a:t>
            </a:r>
          </a:p>
        </p:txBody>
      </p:sp>
      <p:sp>
        <p:nvSpPr>
          <p:cNvPr id="786464" name="Text Box 32"/>
          <p:cNvSpPr txBox="1">
            <a:spLocks noChangeArrowheads="1"/>
          </p:cNvSpPr>
          <p:nvPr/>
        </p:nvSpPr>
        <p:spPr bwMode="auto">
          <a:xfrm>
            <a:off x="5029200" y="1735138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i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</a:p>
        </p:txBody>
      </p:sp>
      <p:grpSp>
        <p:nvGrpSpPr>
          <p:cNvPr id="786465" name="Group 33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6466" name="Line 34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6467" name="Text Box 35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6468" name="Line 36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6469" name="Text Box 37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 </a:t>
            </a:r>
            <a:r>
              <a:rPr lang="zh-CN" altLang="en-US" sz="2000" b="1" dirty="0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1800" dirty="0"/>
              <a:t>找开始报数位置 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while ( </a:t>
            </a:r>
            <a:r>
              <a:rPr lang="zh-CN" altLang="en-US" sz="1800" dirty="0"/>
              <a:t>表结点数 </a:t>
            </a:r>
            <a:r>
              <a:rPr lang="en-US" altLang="zh-CN" sz="1800" dirty="0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{ </a:t>
            </a:r>
            <a:r>
              <a:rPr lang="zh-CN" altLang="en-US" sz="1800" dirty="0" smtClean="0"/>
              <a:t>例</a:t>
            </a:r>
            <a:r>
              <a:rPr lang="en-US" altLang="zh-CN" sz="1800" dirty="0" smtClean="0"/>
              <a:t>5-12or </a:t>
            </a:r>
            <a:r>
              <a:rPr lang="en-US" altLang="zh-CN" sz="1800" dirty="0"/>
              <a:t>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     { </a:t>
            </a:r>
            <a:r>
              <a:rPr lang="zh-CN" altLang="en-US" sz="1800" dirty="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   输出，删除第 </a:t>
            </a:r>
            <a:r>
              <a:rPr lang="en-US" altLang="zh-CN" sz="1800" dirty="0"/>
              <a:t>interval </a:t>
            </a:r>
            <a:r>
              <a:rPr lang="zh-CN" altLang="en-US" sz="1800" dirty="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} 	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输出，删除最后一个结点 ； </a:t>
            </a:r>
          </a:p>
        </p:txBody>
      </p:sp>
      <p:sp>
        <p:nvSpPr>
          <p:cNvPr id="78647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6473" name="Text Box 41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86474" name="Text Box 42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2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7463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7464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7466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7467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7469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7470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7471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7472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7473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7474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7475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7476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7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7478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9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7480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1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8    </a:t>
            </a:r>
          </a:p>
        </p:txBody>
      </p:sp>
      <p:sp>
        <p:nvSpPr>
          <p:cNvPr id="787482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83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7484" name="AutoShape 28"/>
          <p:cNvCxnSpPr>
            <a:cxnSpLocks noChangeShapeType="1"/>
            <a:stCxn id="787483" idx="1"/>
            <a:endCxn id="787481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lg" len="lg"/>
          </a:ln>
          <a:effectLst/>
        </p:spPr>
      </p:cxnSp>
      <p:sp>
        <p:nvSpPr>
          <p:cNvPr id="787485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7487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</a:t>
            </a:r>
            <a:r>
              <a:rPr lang="en-US" altLang="zh-CN" sz="2000" b="1"/>
              <a:t>8</a:t>
            </a:r>
          </a:p>
        </p:txBody>
      </p:sp>
      <p:grpSp>
        <p:nvGrpSpPr>
          <p:cNvPr id="787488" name="Group 32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7489" name="Line 33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7490" name="Text Box 34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7491" name="Line 35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92" name="Text Box 3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dirty="0"/>
              <a:t>  </a:t>
            </a:r>
            <a:r>
              <a:rPr lang="zh-CN" altLang="en-US" sz="2000" b="1" dirty="0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zh-CN" altLang="en-US" sz="1800" dirty="0"/>
              <a:t>找开始报数位置 </a:t>
            </a:r>
            <a:r>
              <a:rPr lang="en-US" altLang="zh-CN" sz="1800" dirty="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while ( </a:t>
            </a:r>
            <a:r>
              <a:rPr lang="zh-CN" altLang="en-US" sz="1800" dirty="0"/>
              <a:t>表结点数 </a:t>
            </a:r>
            <a:r>
              <a:rPr lang="en-US" altLang="zh-CN" sz="1800" dirty="0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     { </a:t>
            </a:r>
            <a:r>
              <a:rPr lang="zh-CN" altLang="en-US" sz="1800" dirty="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   输出，删除第 </a:t>
            </a:r>
            <a:r>
              <a:rPr lang="en-US" altLang="zh-CN" sz="1800" dirty="0"/>
              <a:t>interval </a:t>
            </a:r>
            <a:r>
              <a:rPr lang="zh-CN" altLang="en-US" sz="1800" dirty="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dirty="0"/>
              <a:t>	      </a:t>
            </a:r>
            <a:r>
              <a:rPr lang="en-US" altLang="zh-CN" sz="1800" dirty="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 }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zh-CN" altLang="en-US" sz="1800" b="1" i="1" dirty="0">
                <a:solidFill>
                  <a:srgbClr val="0000FF"/>
                </a:solidFill>
              </a:rPr>
              <a:t>输出，删除最后一个结点 ；</a:t>
            </a:r>
            <a:r>
              <a:rPr lang="zh-CN" altLang="en-US" sz="1800" dirty="0"/>
              <a:t> 	</a:t>
            </a:r>
          </a:p>
        </p:txBody>
      </p:sp>
      <p:sp>
        <p:nvSpPr>
          <p:cNvPr id="787493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7496" name="Text Box 40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  <p:sp>
        <p:nvSpPr>
          <p:cNvPr id="787497" name="Text Box 41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4" name="Text Box 44"/>
          <p:cNvSpPr txBox="1">
            <a:spLocks noChangeArrowheads="1"/>
          </p:cNvSpPr>
          <p:nvPr/>
        </p:nvSpPr>
        <p:spPr bwMode="auto">
          <a:xfrm>
            <a:off x="3887788" y="1239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b="1" i="1">
                <a:solidFill>
                  <a:srgbClr val="CC0066"/>
                </a:solidFill>
              </a:rPr>
              <a:t>interval=3</a:t>
            </a:r>
            <a:endParaRPr lang="en-US" altLang="zh-CN" sz="1800" b="1">
              <a:solidFill>
                <a:srgbClr val="CC0066"/>
              </a:solidFill>
              <a:latin typeface="宋体" pitchFamily="2" charset="-122"/>
            </a:endParaRPr>
          </a:p>
        </p:txBody>
      </p:sp>
      <p:sp>
        <p:nvSpPr>
          <p:cNvPr id="788486" name="Text Box 6"/>
          <p:cNvSpPr txBox="1">
            <a:spLocks noChangeArrowheads="1"/>
          </p:cNvSpPr>
          <p:nvPr/>
        </p:nvSpPr>
        <p:spPr bwMode="auto">
          <a:xfrm>
            <a:off x="463550" y="205422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head</a:t>
            </a:r>
          </a:p>
        </p:txBody>
      </p:sp>
      <p:grpSp>
        <p:nvGrpSpPr>
          <p:cNvPr id="788487" name="Group 7"/>
          <p:cNvGrpSpPr>
            <a:grpSpLocks/>
          </p:cNvGrpSpPr>
          <p:nvPr/>
        </p:nvGrpSpPr>
        <p:grpSpPr bwMode="auto">
          <a:xfrm>
            <a:off x="1428750" y="2344738"/>
            <a:ext cx="685800" cy="228600"/>
            <a:chOff x="4224" y="2492"/>
            <a:chExt cx="432" cy="144"/>
          </a:xfrm>
        </p:grpSpPr>
        <p:sp>
          <p:nvSpPr>
            <p:cNvPr id="788488" name="Rectangle 8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1</a:t>
              </a:r>
            </a:p>
          </p:txBody>
        </p:sp>
        <p:sp>
          <p:nvSpPr>
            <p:cNvPr id="788489" name="Line 9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90" name="Group 10"/>
          <p:cNvGrpSpPr>
            <a:grpSpLocks/>
          </p:cNvGrpSpPr>
          <p:nvPr/>
        </p:nvGrpSpPr>
        <p:grpSpPr bwMode="auto">
          <a:xfrm>
            <a:off x="2343150" y="2344738"/>
            <a:ext cx="685800" cy="228600"/>
            <a:chOff x="4224" y="2492"/>
            <a:chExt cx="432" cy="144"/>
          </a:xfrm>
        </p:grpSpPr>
        <p:sp>
          <p:nvSpPr>
            <p:cNvPr id="788491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2</a:t>
              </a:r>
            </a:p>
          </p:txBody>
        </p:sp>
        <p:sp>
          <p:nvSpPr>
            <p:cNvPr id="788492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93" name="Group 13"/>
          <p:cNvGrpSpPr>
            <a:grpSpLocks/>
          </p:cNvGrpSpPr>
          <p:nvPr/>
        </p:nvGrpSpPr>
        <p:grpSpPr bwMode="auto">
          <a:xfrm>
            <a:off x="3257550" y="2344738"/>
            <a:ext cx="685800" cy="228600"/>
            <a:chOff x="4224" y="2492"/>
            <a:chExt cx="432" cy="144"/>
          </a:xfrm>
        </p:grpSpPr>
        <p:sp>
          <p:nvSpPr>
            <p:cNvPr id="788494" name="Rectangle 14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3</a:t>
              </a:r>
            </a:p>
          </p:txBody>
        </p:sp>
        <p:sp>
          <p:nvSpPr>
            <p:cNvPr id="788495" name="Line 15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8496" name="Group 16"/>
          <p:cNvGrpSpPr>
            <a:grpSpLocks/>
          </p:cNvGrpSpPr>
          <p:nvPr/>
        </p:nvGrpSpPr>
        <p:grpSpPr bwMode="auto">
          <a:xfrm>
            <a:off x="4171950" y="2344738"/>
            <a:ext cx="685800" cy="228600"/>
            <a:chOff x="4224" y="2492"/>
            <a:chExt cx="432" cy="144"/>
          </a:xfrm>
        </p:grpSpPr>
        <p:sp>
          <p:nvSpPr>
            <p:cNvPr id="788497" name="Rectangle 17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</a:t>
              </a:r>
              <a:r>
                <a:rPr lang="en-US" altLang="zh-CN" sz="1800">
                  <a:solidFill>
                    <a:srgbClr val="F8F8F8"/>
                  </a:solidFill>
                </a:rPr>
                <a:t>4</a:t>
              </a:r>
            </a:p>
          </p:txBody>
        </p:sp>
        <p:sp>
          <p:nvSpPr>
            <p:cNvPr id="788498" name="Line 18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499" name="Rectangle 19"/>
          <p:cNvSpPr>
            <a:spLocks noChangeArrowheads="1"/>
          </p:cNvSpPr>
          <p:nvPr/>
        </p:nvSpPr>
        <p:spPr bwMode="auto">
          <a:xfrm>
            <a:off x="50863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5</a:t>
            </a:r>
          </a:p>
        </p:txBody>
      </p:sp>
      <p:sp>
        <p:nvSpPr>
          <p:cNvPr id="788500" name="Line 20"/>
          <p:cNvSpPr>
            <a:spLocks noChangeShapeType="1"/>
          </p:cNvSpPr>
          <p:nvPr/>
        </p:nvSpPr>
        <p:spPr bwMode="auto">
          <a:xfrm>
            <a:off x="54673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1" name="Rectangle 21"/>
          <p:cNvSpPr>
            <a:spLocks noChangeArrowheads="1"/>
          </p:cNvSpPr>
          <p:nvPr/>
        </p:nvSpPr>
        <p:spPr bwMode="auto">
          <a:xfrm>
            <a:off x="60007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6    </a:t>
            </a:r>
          </a:p>
        </p:txBody>
      </p:sp>
      <p:sp>
        <p:nvSpPr>
          <p:cNvPr id="788502" name="Line 22"/>
          <p:cNvSpPr>
            <a:spLocks noChangeShapeType="1"/>
          </p:cNvSpPr>
          <p:nvPr/>
        </p:nvSpPr>
        <p:spPr bwMode="auto">
          <a:xfrm>
            <a:off x="63817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3" name="Rectangle 23"/>
          <p:cNvSpPr>
            <a:spLocks noChangeArrowheads="1"/>
          </p:cNvSpPr>
          <p:nvPr/>
        </p:nvSpPr>
        <p:spPr bwMode="auto">
          <a:xfrm>
            <a:off x="69151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7    </a:t>
            </a:r>
          </a:p>
        </p:txBody>
      </p:sp>
      <p:sp>
        <p:nvSpPr>
          <p:cNvPr id="788504" name="Line 24"/>
          <p:cNvSpPr>
            <a:spLocks noChangeShapeType="1"/>
          </p:cNvSpPr>
          <p:nvPr/>
        </p:nvSpPr>
        <p:spPr bwMode="auto">
          <a:xfrm>
            <a:off x="72961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5" name="Rectangle 25"/>
          <p:cNvSpPr>
            <a:spLocks noChangeArrowheads="1"/>
          </p:cNvSpPr>
          <p:nvPr/>
        </p:nvSpPr>
        <p:spPr bwMode="auto">
          <a:xfrm>
            <a:off x="7829550" y="2344738"/>
            <a:ext cx="685800" cy="228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800">
                <a:solidFill>
                  <a:srgbClr val="F8F8F8"/>
                </a:solidFill>
              </a:rPr>
              <a:t> 8    </a:t>
            </a:r>
          </a:p>
        </p:txBody>
      </p:sp>
      <p:sp>
        <p:nvSpPr>
          <p:cNvPr id="788506" name="Line 26"/>
          <p:cNvSpPr>
            <a:spLocks noChangeShapeType="1"/>
          </p:cNvSpPr>
          <p:nvPr/>
        </p:nvSpPr>
        <p:spPr bwMode="auto">
          <a:xfrm>
            <a:off x="8210550" y="2344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07" name="Line 27"/>
          <p:cNvSpPr>
            <a:spLocks noChangeShapeType="1"/>
          </p:cNvSpPr>
          <p:nvPr/>
        </p:nvSpPr>
        <p:spPr bwMode="auto">
          <a:xfrm>
            <a:off x="8382000" y="2459038"/>
            <a:ext cx="304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88508" name="AutoShape 28"/>
          <p:cNvCxnSpPr>
            <a:cxnSpLocks noChangeShapeType="1"/>
            <a:stCxn id="788507" idx="1"/>
            <a:endCxn id="788505" idx="1"/>
          </p:cNvCxnSpPr>
          <p:nvPr/>
        </p:nvCxnSpPr>
        <p:spPr bwMode="auto">
          <a:xfrm rot="16200000" flipV="1">
            <a:off x="8253412" y="2035176"/>
            <a:ext cx="9525" cy="857250"/>
          </a:xfrm>
          <a:prstGeom prst="bentConnector4">
            <a:avLst>
              <a:gd name="adj1" fmla="val -3500000"/>
              <a:gd name="adj2" fmla="val 126667"/>
            </a:avLst>
          </a:prstGeom>
          <a:noFill/>
          <a:ln w="19050">
            <a:solidFill>
              <a:srgbClr val="FF3300"/>
            </a:solidFill>
            <a:miter lim="800000"/>
            <a:headEnd/>
            <a:tailEnd type="stealth" w="med" len="med"/>
          </a:ln>
          <a:effectLst/>
        </p:spPr>
      </p:cxnSp>
      <p:sp>
        <p:nvSpPr>
          <p:cNvPr id="788509" name="Text Box 29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8511" name="Rectangle 31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3    1    5    8</a:t>
            </a:r>
          </a:p>
        </p:txBody>
      </p:sp>
      <p:grpSp>
        <p:nvGrpSpPr>
          <p:cNvPr id="788512" name="Group 32"/>
          <p:cNvGrpSpPr>
            <a:grpSpLocks/>
          </p:cNvGrpSpPr>
          <p:nvPr/>
        </p:nvGrpSpPr>
        <p:grpSpPr bwMode="auto">
          <a:xfrm>
            <a:off x="8077200" y="1735138"/>
            <a:ext cx="298450" cy="609600"/>
            <a:chOff x="960" y="1248"/>
            <a:chExt cx="188" cy="384"/>
          </a:xfrm>
        </p:grpSpPr>
        <p:sp>
          <p:nvSpPr>
            <p:cNvPr id="788513" name="Line 33"/>
            <p:cNvSpPr>
              <a:spLocks noChangeShapeType="1"/>
            </p:cNvSpPr>
            <p:nvPr/>
          </p:nvSpPr>
          <p:spPr bwMode="auto">
            <a:xfrm>
              <a:off x="1104" y="1440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14" name="Text Box 34"/>
            <p:cNvSpPr txBox="1">
              <a:spLocks noChangeArrowheads="1"/>
            </p:cNvSpPr>
            <p:nvPr/>
          </p:nvSpPr>
          <p:spPr bwMode="auto">
            <a:xfrm>
              <a:off x="960" y="1248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788515" name="Line 35"/>
          <p:cNvSpPr>
            <a:spLocks noChangeShapeType="1"/>
          </p:cNvSpPr>
          <p:nvPr/>
        </p:nvSpPr>
        <p:spPr bwMode="auto">
          <a:xfrm flipV="1">
            <a:off x="1047750" y="2344738"/>
            <a:ext cx="6783388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6" name="Text Box 36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/>
              <a:t>	</a:t>
            </a:r>
            <a:r>
              <a:rPr lang="zh-CN" altLang="en-US" sz="1800"/>
              <a:t>找开始报数位置 </a:t>
            </a:r>
            <a:r>
              <a:rPr lang="en-US" altLang="zh-CN" sz="1800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while ( </a:t>
            </a:r>
            <a:r>
              <a:rPr lang="zh-CN" altLang="en-US" sz="1800"/>
              <a:t>表结点数 </a:t>
            </a:r>
            <a:r>
              <a:rPr lang="en-US" altLang="zh-CN" sz="1800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     { </a:t>
            </a:r>
            <a:r>
              <a:rPr lang="zh-CN" altLang="en-US" sz="1800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   输出，删除第 </a:t>
            </a:r>
            <a:r>
              <a:rPr lang="en-US" altLang="zh-CN" sz="1800"/>
              <a:t>interval </a:t>
            </a:r>
            <a:r>
              <a:rPr lang="zh-CN" altLang="en-US" sz="1800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/>
              <a:t>	      </a:t>
            </a:r>
            <a:r>
              <a:rPr lang="en-US" altLang="zh-CN" sz="1800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 }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/>
              <a:t>	</a:t>
            </a:r>
            <a:r>
              <a:rPr lang="zh-CN" altLang="en-US" sz="1800" b="1" i="1">
                <a:solidFill>
                  <a:srgbClr val="0000FF"/>
                </a:solidFill>
              </a:rPr>
              <a:t>输出，删除最后一个结点 ；</a:t>
            </a:r>
            <a:r>
              <a:rPr lang="zh-CN" altLang="en-US" sz="1800"/>
              <a:t> </a:t>
            </a:r>
          </a:p>
        </p:txBody>
      </p:sp>
      <p:grpSp>
        <p:nvGrpSpPr>
          <p:cNvPr id="788517" name="Group 37"/>
          <p:cNvGrpSpPr>
            <a:grpSpLocks/>
          </p:cNvGrpSpPr>
          <p:nvPr/>
        </p:nvGrpSpPr>
        <p:grpSpPr bwMode="auto">
          <a:xfrm>
            <a:off x="990600" y="1277938"/>
            <a:ext cx="7772400" cy="1676400"/>
            <a:chOff x="672" y="960"/>
            <a:chExt cx="4848" cy="1056"/>
          </a:xfrm>
        </p:grpSpPr>
        <p:sp useBgFill="1">
          <p:nvSpPr>
            <p:cNvPr id="788518" name="Rectangle 38"/>
            <p:cNvSpPr>
              <a:spLocks noChangeArrowheads="1"/>
            </p:cNvSpPr>
            <p:nvPr/>
          </p:nvSpPr>
          <p:spPr bwMode="auto">
            <a:xfrm>
              <a:off x="672" y="1296"/>
              <a:ext cx="4848" cy="72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88519" name="Rectangle 39"/>
            <p:cNvSpPr>
              <a:spLocks noChangeArrowheads="1"/>
            </p:cNvSpPr>
            <p:nvPr/>
          </p:nvSpPr>
          <p:spPr bwMode="auto">
            <a:xfrm>
              <a:off x="2352" y="960"/>
              <a:ext cx="1104" cy="38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8523" name="Text Box 43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690563" y="1125538"/>
            <a:ext cx="78438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/>
              <a:t>  </a:t>
            </a:r>
            <a:r>
              <a:rPr lang="zh-CN" altLang="en-US" sz="2000" b="1"/>
              <a:t>数据表示</a:t>
            </a:r>
          </a:p>
        </p:txBody>
      </p:sp>
      <p:sp>
        <p:nvSpPr>
          <p:cNvPr id="789511" name="Rectangle 7"/>
          <p:cNvSpPr>
            <a:spLocks noChangeArrowheads="1"/>
          </p:cNvSpPr>
          <p:nvPr/>
        </p:nvSpPr>
        <p:spPr bwMode="auto">
          <a:xfrm>
            <a:off x="4876800" y="3868738"/>
            <a:ext cx="3733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000" b="1">
                <a:solidFill>
                  <a:srgbClr val="F8F8F8"/>
                </a:solidFill>
              </a:rPr>
              <a:t>4    7  </a:t>
            </a: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F8F8F8"/>
                </a:solidFill>
              </a:rPr>
              <a:t>2    6   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8F8F8"/>
                </a:solidFill>
              </a:rPr>
              <a:t>3    1    5    8</a:t>
            </a:r>
          </a:p>
        </p:txBody>
      </p: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685800" y="3259138"/>
            <a:ext cx="48926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/>
              <a:t>  </a:t>
            </a:r>
            <a:r>
              <a:rPr lang="zh-CN" altLang="en-US" sz="2000" b="1"/>
              <a:t>对数据操作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000" b="1"/>
              <a:t>	</a:t>
            </a:r>
            <a:r>
              <a:rPr lang="zh-CN" altLang="en-US" sz="1800" b="1"/>
              <a:t>找开始报数位置 </a:t>
            </a:r>
            <a:r>
              <a:rPr lang="en-US" altLang="zh-CN" sz="1800" b="1"/>
              <a:t>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while ( </a:t>
            </a:r>
            <a:r>
              <a:rPr lang="zh-CN" altLang="en-US" sz="1800" b="1"/>
              <a:t>表结点数 </a:t>
            </a:r>
            <a:r>
              <a:rPr lang="en-US" altLang="zh-CN" sz="1800" b="1"/>
              <a:t>&gt;1 )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{ for ( 1 To interval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     { </a:t>
            </a:r>
            <a:r>
              <a:rPr lang="zh-CN" altLang="en-US" sz="1800" b="1"/>
              <a:t>结点计数；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   输出，删除第 </a:t>
            </a:r>
            <a:r>
              <a:rPr lang="en-US" altLang="zh-CN" sz="1800" b="1"/>
              <a:t>interval </a:t>
            </a:r>
            <a:r>
              <a:rPr lang="zh-CN" altLang="en-US" sz="1800" b="1"/>
              <a:t>个结点 ；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1800" b="1"/>
              <a:t>	      </a:t>
            </a:r>
            <a:r>
              <a:rPr lang="en-US" altLang="zh-CN" sz="18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b="1"/>
              <a:t>	</a:t>
            </a:r>
            <a:r>
              <a:rPr lang="zh-CN" altLang="en-US" sz="1800" b="1"/>
              <a:t>输出，删除最后一个结点 ；</a:t>
            </a:r>
          </a:p>
        </p:txBody>
      </p:sp>
      <p:grpSp>
        <p:nvGrpSpPr>
          <p:cNvPr id="789513" name="Group 9"/>
          <p:cNvGrpSpPr>
            <a:grpSpLocks/>
          </p:cNvGrpSpPr>
          <p:nvPr/>
        </p:nvGrpSpPr>
        <p:grpSpPr bwMode="auto">
          <a:xfrm>
            <a:off x="463550" y="2054225"/>
            <a:ext cx="8223250" cy="519113"/>
            <a:chOff x="340" y="1392"/>
            <a:chExt cx="5180" cy="327"/>
          </a:xfrm>
        </p:grpSpPr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40" y="1392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head</a:t>
              </a:r>
            </a:p>
          </p:txBody>
        </p:sp>
        <p:grpSp>
          <p:nvGrpSpPr>
            <p:cNvPr id="789515" name="Group 11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789516" name="Group 12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789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789518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9519" name="Line 15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89520" name="Group 16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789521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8952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78952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524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25" name="Group 21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789526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78952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78952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529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30" name="Group 26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789531" name="Group 27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7895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78953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89534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35" name="Group 31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78953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789537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38" name="Line 34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39" name="Group 35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789540" name="Rectangle 36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789541" name="Line 37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42" name="Line 38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43" name="Group 39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789544" name="Rectangle 40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789545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46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547" name="Group 43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789548" name="Rectangle 4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789549" name="Line 4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550" name="Line 4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89551" name="Line 47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789552" name="AutoShape 48"/>
              <p:cNvCxnSpPr>
                <a:cxnSpLocks noChangeShapeType="1"/>
                <a:stCxn id="789551" idx="1"/>
                <a:endCxn id="789517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sp>
        <p:nvSpPr>
          <p:cNvPr id="789553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789556" name="Text Box 52"/>
          <p:cNvSpPr txBox="1">
            <a:spLocks noChangeArrowheads="1"/>
          </p:cNvSpPr>
          <p:nvPr/>
        </p:nvSpPr>
        <p:spPr bwMode="auto">
          <a:xfrm>
            <a:off x="609600" y="533400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  <a:latin typeface="宋体" pitchFamily="2" charset="-122"/>
              </a:rPr>
              <a:t>5-13  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</a:rPr>
              <a:t>约瑟夫</a:t>
            </a:r>
            <a:r>
              <a:rPr lang="zh-CN" altLang="en-US" b="1" i="1" dirty="0" smtClean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b="1" i="1" dirty="0" err="1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Jonsephus</a:t>
            </a:r>
            <a:r>
              <a:rPr lang="zh-CN" altLang="en-US" b="1" i="1" dirty="0">
                <a:solidFill>
                  <a:schemeClr val="folHlink"/>
                </a:solidFill>
                <a:latin typeface="宋体" pitchFamily="2" charset="-122"/>
                <a:cs typeface="Times New Roman" pitchFamily="18" charset="0"/>
              </a:rPr>
              <a:t>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00800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008000"/>
                </a:solidFill>
              </a:rPr>
              <a:t>5-13  </a:t>
            </a:r>
            <a:r>
              <a:rPr lang="zh-CN" altLang="en-US" sz="1200" b="1" i="1" dirty="0">
                <a:solidFill>
                  <a:srgbClr val="008000"/>
                </a:solidFill>
              </a:rPr>
              <a:t>约瑟夫问题</a:t>
            </a:r>
            <a:r>
              <a:rPr lang="zh-CN" altLang="en-US" sz="1200" b="1" dirty="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iostream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iomanip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053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 autoUpdateAnimBg="0"/>
      <p:bldP spid="790534" grpId="0" autoUpdateAnimBg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r>
              <a:rPr lang="zh-CN" altLang="en-US" sz="1200" b="1" dirty="0">
                <a:solidFill>
                  <a:srgbClr val="C0C0C0"/>
                </a:solidFill>
              </a:rPr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155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4335463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struct Jonse { int code ;  Jonse *next ; }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Create( int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 Jonse *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 Jonse *, int, int ) ;</a:t>
            </a:r>
          </a:p>
        </p:txBody>
      </p:sp>
      <p:sp>
        <p:nvSpPr>
          <p:cNvPr id="7915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 animBg="1" autoUpdateAnimBg="0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258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2583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4562475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struct </a:t>
            </a:r>
            <a:r>
              <a:rPr lang="en-US" altLang="zh-CN" sz="2000" b="1" i="1">
                <a:solidFill>
                  <a:srgbClr val="0000FF"/>
                </a:solidFill>
              </a:rPr>
              <a:t>Jonse</a:t>
            </a:r>
            <a:r>
              <a:rPr lang="en-US" altLang="zh-CN" sz="2000" b="1">
                <a:solidFill>
                  <a:srgbClr val="0000FF"/>
                </a:solidFill>
              </a:rPr>
              <a:t> { int code ;  Jonse *next ; }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Create( int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 Jonse *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 Jonse *, int, int ) ;</a:t>
            </a:r>
          </a:p>
        </p:txBody>
      </p:sp>
      <p:sp>
        <p:nvSpPr>
          <p:cNvPr id="792584" name="AutoShape 8"/>
          <p:cNvSpPr>
            <a:spLocks/>
          </p:cNvSpPr>
          <p:nvPr/>
        </p:nvSpPr>
        <p:spPr bwMode="auto">
          <a:xfrm>
            <a:off x="5562600" y="381000"/>
            <a:ext cx="1828800" cy="609600"/>
          </a:xfrm>
          <a:prstGeom prst="borderCallout2">
            <a:avLst>
              <a:gd name="adj1" fmla="val 18750"/>
              <a:gd name="adj2" fmla="val -4167"/>
              <a:gd name="adj3" fmla="val 18750"/>
              <a:gd name="adj4" fmla="val -27431"/>
              <a:gd name="adj5" fmla="val 162500"/>
              <a:gd name="adj6" fmla="val -10217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声明结构类型</a:t>
            </a:r>
          </a:p>
        </p:txBody>
      </p:sp>
      <p:sp>
        <p:nvSpPr>
          <p:cNvPr id="7925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4" grpId="0" animBg="1" autoUpdateAnimBg="0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5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360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457200" y="1295400"/>
            <a:ext cx="4335463" cy="180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6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>
            <a:spAutoFit/>
            <a:flatTx/>
          </a:bodyPr>
          <a:lstStyle/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struct Jonse { int code ;  Jonse *next ; }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Jonse * Create( int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void ShowList( Jonse * ) ;</a:t>
            </a:r>
          </a:p>
          <a:p>
            <a:pPr algn="l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void Out( Jonse *, int, int ) ;</a:t>
            </a:r>
          </a:p>
        </p:txBody>
      </p:sp>
      <p:sp>
        <p:nvSpPr>
          <p:cNvPr id="793608" name="AutoShape 8"/>
          <p:cNvSpPr>
            <a:spLocks/>
          </p:cNvSpPr>
          <p:nvPr/>
        </p:nvSpPr>
        <p:spPr bwMode="auto">
          <a:xfrm>
            <a:off x="5638800" y="1143000"/>
            <a:ext cx="1676400" cy="609600"/>
          </a:xfrm>
          <a:prstGeom prst="borderCallout2">
            <a:avLst>
              <a:gd name="adj1" fmla="val 18750"/>
              <a:gd name="adj2" fmla="val -4546"/>
              <a:gd name="adj3" fmla="val 18750"/>
              <a:gd name="adj4" fmla="val -29926"/>
              <a:gd name="adj5" fmla="val 162500"/>
              <a:gd name="adj6" fmla="val -111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函数原型</a:t>
            </a:r>
          </a:p>
        </p:txBody>
      </p:sp>
      <p:sp>
        <p:nvSpPr>
          <p:cNvPr id="79360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8" grpId="0" animBg="1" autoUpdateAnimBg="0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463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4631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4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1" grpId="0" animBg="1" autoUpdateAnimBg="0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565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5655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 &gt;&gt; num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5656" name="AutoShape 8"/>
          <p:cNvSpPr>
            <a:spLocks/>
          </p:cNvSpPr>
          <p:nvPr/>
        </p:nvSpPr>
        <p:spPr bwMode="auto">
          <a:xfrm>
            <a:off x="4572000" y="1295400"/>
            <a:ext cx="2514600" cy="609600"/>
          </a:xfrm>
          <a:prstGeom prst="borderCallout2">
            <a:avLst>
              <a:gd name="adj1" fmla="val 18750"/>
              <a:gd name="adj2" fmla="val -3032"/>
              <a:gd name="adj3" fmla="val 18750"/>
              <a:gd name="adj4" fmla="val -23866"/>
              <a:gd name="adj5" fmla="val 281250"/>
              <a:gd name="adj6" fmla="val -9109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输入元素个数（人数）</a:t>
            </a:r>
          </a:p>
        </p:txBody>
      </p:sp>
      <p:sp>
        <p:nvSpPr>
          <p:cNvPr id="7956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1042988" y="1268413"/>
            <a:ext cx="7561262" cy="4016375"/>
            <a:chOff x="1043608" y="1268760"/>
            <a:chExt cx="7560840" cy="4016240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4016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b="1" dirty="0"/>
                <a:t> 集合通常用大写字母标记，集合元素用小写字母标记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若</a:t>
              </a:r>
              <a:r>
                <a:rPr lang="en-US" altLang="zh-CN" sz="2000" b="1" dirty="0"/>
                <a:t>A</a:t>
              </a:r>
              <a:r>
                <a:rPr lang="zh-CN" altLang="en-US" sz="2000" b="1" dirty="0"/>
                <a:t>、</a:t>
              </a:r>
              <a:r>
                <a:rPr lang="en-US" altLang="zh-CN" sz="2000" b="1" dirty="0"/>
                <a:t>B</a:t>
              </a:r>
              <a:r>
                <a:rPr lang="zh-CN" altLang="en-US" sz="2000" b="1" dirty="0"/>
                <a:t>是全集</a:t>
              </a:r>
              <a:r>
                <a:rPr lang="en-US" altLang="zh-CN" sz="2000" b="1" dirty="0"/>
                <a:t>E</a:t>
              </a:r>
              <a:r>
                <a:rPr lang="zh-CN" altLang="en-US" sz="2000" b="1" dirty="0"/>
                <a:t>中的两个集合，</a:t>
              </a:r>
              <a:r>
                <a:rPr lang="en-US" sz="2000" b="1" dirty="0"/>
                <a:t> </a:t>
              </a:r>
              <a:r>
                <a:rPr lang="en-US" altLang="zh-CN" sz="2000" b="1" dirty="0"/>
                <a:t>x</a:t>
              </a:r>
              <a:r>
                <a:rPr lang="zh-CN" altLang="en-US" sz="2000" b="1" dirty="0"/>
                <a:t>表示元素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集合主要运算有：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     B	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	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en-US" altLang="zh-CN" sz="2000" b="1" dirty="0"/>
                <a:t>	                                                               </a:t>
              </a:r>
              <a:endParaRPr lang="zh-CN" altLang="en-US" sz="2000" b="1" dirty="0"/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/>
                <a:t>  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补集</a:t>
              </a:r>
              <a:r>
                <a:rPr lang="en-US" sz="2000" b="1" dirty="0"/>
                <a:t>	</a:t>
              </a:r>
              <a:r>
                <a:rPr lang="zh-CN" altLang="en-US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～</a:t>
              </a:r>
              <a:r>
                <a:rPr lang="en-US" altLang="zh-CN" sz="20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A       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由全集中不在</a:t>
              </a: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</p:txBody>
        </p:sp>
        <p:pic>
          <p:nvPicPr>
            <p:cNvPr id="33799" name="Picture 3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267744" y="4077072"/>
              <a:ext cx="216024" cy="21602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7125" y="3357563"/>
            <a:ext cx="21812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667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head = Create(num) ;</a:t>
            </a:r>
            <a:r>
              <a:rPr lang="en-US" altLang="zh-CN" sz="2000" b="1">
                <a:solidFill>
                  <a:schemeClr val="accent2"/>
                </a:solidFill>
              </a:rPr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6680" name="AutoShape 8"/>
          <p:cNvSpPr>
            <a:spLocks/>
          </p:cNvSpPr>
          <p:nvPr/>
        </p:nvSpPr>
        <p:spPr bwMode="auto">
          <a:xfrm>
            <a:off x="4572000" y="15240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39375"/>
              <a:gd name="adj5" fmla="val 281250"/>
              <a:gd name="adj6" fmla="val -15031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创建链环</a:t>
            </a:r>
            <a:r>
              <a:rPr lang="zh-CN" altLang="en-US" sz="1800" b="1"/>
              <a:t> </a:t>
            </a:r>
          </a:p>
        </p:txBody>
      </p:sp>
      <p:sp>
        <p:nvSpPr>
          <p:cNvPr id="79668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0" grpId="0" animBg="1" autoUpdateAnimBg="0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ShowList(head) ;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7704" name="AutoShape 8"/>
          <p:cNvSpPr>
            <a:spLocks/>
          </p:cNvSpPr>
          <p:nvPr/>
        </p:nvSpPr>
        <p:spPr bwMode="auto">
          <a:xfrm>
            <a:off x="4572000" y="19050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4241"/>
              <a:gd name="adj5" fmla="val 281250"/>
              <a:gd name="adj6" fmla="val -130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输出初始序列</a:t>
            </a:r>
            <a:r>
              <a:rPr lang="zh-CN" altLang="en-US" sz="1800" b="1"/>
              <a:t> </a:t>
            </a:r>
          </a:p>
        </p:txBody>
      </p:sp>
      <p:sp>
        <p:nvSpPr>
          <p:cNvPr id="79770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4" grpId="0" animBg="1" autoUpdateAnimBg="0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5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i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872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 &gt;&gt; beg ;</a:t>
            </a:r>
            <a:r>
              <a:rPr lang="en-US" altLang="zh-CN" sz="2000"/>
              <a:t>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8728" name="AutoShape 8"/>
          <p:cNvSpPr>
            <a:spLocks/>
          </p:cNvSpPr>
          <p:nvPr/>
        </p:nvSpPr>
        <p:spPr bwMode="auto">
          <a:xfrm>
            <a:off x="4572000" y="27432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33417"/>
              <a:gd name="adj5" fmla="val 204546"/>
              <a:gd name="adj6" fmla="val -128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输入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开始</a:t>
            </a:r>
            <a:r>
              <a:rPr lang="zh-CN" altLang="en-US" sz="1800" b="1">
                <a:latin typeface="宋体" pitchFamily="2" charset="-122"/>
              </a:rPr>
              <a:t>报</a:t>
            </a: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数的位置</a:t>
            </a:r>
            <a:r>
              <a:rPr lang="zh-CN" altLang="en-US" sz="1800" b="1">
                <a:latin typeface="宋体" pitchFamily="2" charset="-122"/>
              </a:rPr>
              <a:t> </a:t>
            </a:r>
          </a:p>
        </p:txBody>
      </p:sp>
      <p:sp>
        <p:nvSpPr>
          <p:cNvPr id="79872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8" grpId="0" animBg="1" autoUpdateAnimBg="0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79975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799751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 &gt;&gt;  val ;</a:t>
            </a:r>
            <a:r>
              <a:rPr lang="en-US" altLang="zh-CN" sz="2000"/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Out( head, beg, val 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799752" name="AutoShape 8"/>
          <p:cNvSpPr>
            <a:spLocks/>
          </p:cNvSpPr>
          <p:nvPr/>
        </p:nvSpPr>
        <p:spPr bwMode="auto">
          <a:xfrm>
            <a:off x="4343400" y="34290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34241"/>
              <a:gd name="adj5" fmla="val 281250"/>
              <a:gd name="adj6" fmla="val -13070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输入报数间隔</a:t>
            </a:r>
            <a:r>
              <a:rPr lang="zh-CN" altLang="en-US" sz="1800" b="1">
                <a:latin typeface="宋体" pitchFamily="2" charset="-122"/>
              </a:rPr>
              <a:t> </a:t>
            </a:r>
          </a:p>
        </p:txBody>
      </p:sp>
      <p:sp>
        <p:nvSpPr>
          <p:cNvPr id="79975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2" grpId="0" animBg="1" autoUpdateAnimBg="0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B2B2B2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iostream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B2B2B2"/>
                </a:solidFill>
              </a:rPr>
              <a:t>iomanip</a:t>
            </a:r>
            <a:r>
              <a:rPr lang="en-US" altLang="zh-CN" sz="1200" b="1" dirty="0">
                <a:solidFill>
                  <a:srgbClr val="B2B2B2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struct</a:t>
            </a:r>
            <a:r>
              <a:rPr lang="en-US" altLang="zh-CN" sz="1200" b="1" dirty="0">
                <a:solidFill>
                  <a:srgbClr val="B2B2B2"/>
                </a:solidFill>
              </a:rPr>
              <a:t>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{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code ; 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</a:t>
            </a:r>
            <a:r>
              <a:rPr lang="en-US" altLang="zh-CN" sz="1200" b="1" dirty="0" err="1">
                <a:solidFill>
                  <a:srgbClr val="B2B2B2"/>
                </a:solidFill>
              </a:rPr>
              <a:t>ShowList</a:t>
            </a:r>
            <a:r>
              <a:rPr lang="en-US" altLang="zh-CN" sz="1200" b="1" dirty="0">
                <a:solidFill>
                  <a:srgbClr val="B2B2B2"/>
                </a:solidFill>
              </a:rPr>
              <a:t>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B2B2B2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B2B2B2"/>
                </a:solidFill>
              </a:rPr>
              <a:t>Jonse</a:t>
            </a:r>
            <a:r>
              <a:rPr lang="en-US" altLang="zh-CN" sz="1200" b="1" dirty="0">
                <a:solidFill>
                  <a:srgbClr val="B2B2B2"/>
                </a:solidFill>
              </a:rPr>
              <a:t> *,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, </a:t>
            </a:r>
            <a:r>
              <a:rPr lang="en-US" altLang="zh-CN" sz="1200" b="1" dirty="0" err="1">
                <a:solidFill>
                  <a:srgbClr val="B2B2B2"/>
                </a:solidFill>
              </a:rPr>
              <a:t>int</a:t>
            </a:r>
            <a:r>
              <a:rPr lang="en-US" altLang="zh-CN" sz="1200" b="1" dirty="0">
                <a:solidFill>
                  <a:srgbClr val="B2B2B2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80077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B2B2B2"/>
                </a:solidFill>
              </a:rPr>
              <a:t>}</a:t>
            </a:r>
          </a:p>
        </p:txBody>
      </p:sp>
      <p:sp>
        <p:nvSpPr>
          <p:cNvPr id="800775" name="Text Box 7"/>
          <p:cNvSpPr txBox="1">
            <a:spLocks noChangeArrowheads="1"/>
          </p:cNvSpPr>
          <p:nvPr/>
        </p:nvSpPr>
        <p:spPr bwMode="auto">
          <a:xfrm>
            <a:off x="457200" y="1543050"/>
            <a:ext cx="5791200" cy="47815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int main()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 head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int num , val , beg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number of total:\n" ;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num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head = Create(num)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ShowList(head)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the code of begin:\n"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beg ;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"\nplease input interval of counting:\n"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cin &gt;&gt;  val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"the new list is:\n" ;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Out( head, beg, val ) ;</a:t>
            </a:r>
            <a:r>
              <a:rPr lang="en-US" altLang="zh-CN" sz="2000" b="1">
                <a:solidFill>
                  <a:schemeClr val="accent2"/>
                </a:solidFill>
              </a:rPr>
              <a:t>  </a:t>
            </a:r>
          </a:p>
          <a:p>
            <a:pPr algn="l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0776" name="AutoShape 8"/>
          <p:cNvSpPr>
            <a:spLocks/>
          </p:cNvSpPr>
          <p:nvPr/>
        </p:nvSpPr>
        <p:spPr bwMode="auto">
          <a:xfrm>
            <a:off x="4114800" y="3429000"/>
            <a:ext cx="1905000" cy="838200"/>
          </a:xfrm>
          <a:prstGeom prst="borderCallout2">
            <a:avLst>
              <a:gd name="adj1" fmla="val 13634"/>
              <a:gd name="adj2" fmla="val -4000"/>
              <a:gd name="adj3" fmla="val 13634"/>
              <a:gd name="adj4" fmla="val -25833"/>
              <a:gd name="adj5" fmla="val 259093"/>
              <a:gd name="adj6" fmla="val -9625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以</a:t>
            </a:r>
            <a:r>
              <a:rPr lang="zh-CN" altLang="en-US" sz="1800" b="1"/>
              <a:t>约瑟夫方式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输出链表</a:t>
            </a:r>
          </a:p>
        </p:txBody>
      </p:sp>
      <p:sp>
        <p:nvSpPr>
          <p:cNvPr id="80077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6" grpId="0" animBg="1" autoUpdateAnimBg="0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179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1800" name="AutoShape 8"/>
          <p:cNvSpPr>
            <a:spLocks/>
          </p:cNvSpPr>
          <p:nvPr/>
        </p:nvSpPr>
        <p:spPr bwMode="auto">
          <a:xfrm>
            <a:off x="152400" y="914400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5083"/>
              <a:gd name="adj5" fmla="val 72917"/>
              <a:gd name="adj6" fmla="val 1510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创建 </a:t>
            </a:r>
            <a:r>
              <a:rPr lang="en-US" altLang="zh-CN" sz="1800" b="1"/>
              <a:t>n </a:t>
            </a:r>
            <a:r>
              <a:rPr lang="zh-CN" altLang="en-US" sz="1800" b="1"/>
              <a:t>个结点的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单向链表</a:t>
            </a:r>
          </a:p>
        </p:txBody>
      </p:sp>
      <p:sp>
        <p:nvSpPr>
          <p:cNvPr id="80180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9" grpId="0" animBg="1" autoUpdateAnimBg="0"/>
      <p:bldP spid="801800" grpId="0" animBg="1" autoUpdateAnimBg="0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282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2823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h = new Jonse ;   p = h ;</a:t>
            </a:r>
            <a:r>
              <a:rPr lang="en-US" altLang="zh-CN" sz="2000"/>
              <a:t>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2824" name="AutoShape 8"/>
          <p:cNvSpPr>
            <a:spLocks/>
          </p:cNvSpPr>
          <p:nvPr/>
        </p:nvSpPr>
        <p:spPr bwMode="auto">
          <a:xfrm>
            <a:off x="457200" y="15240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14667"/>
              <a:gd name="adj5" fmla="val -44940"/>
              <a:gd name="adj6" fmla="val 149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建立第一</a:t>
            </a:r>
            <a:r>
              <a:rPr lang="zh-CN" altLang="en-US" sz="1800" b="1"/>
              <a:t>个结点</a:t>
            </a:r>
          </a:p>
        </p:txBody>
      </p:sp>
      <p:sp>
        <p:nvSpPr>
          <p:cNvPr id="802825" name="Line 9"/>
          <p:cNvSpPr>
            <a:spLocks noChangeShapeType="1"/>
          </p:cNvSpPr>
          <p:nvPr/>
        </p:nvSpPr>
        <p:spPr bwMode="auto">
          <a:xfrm>
            <a:off x="8382000" y="5067300"/>
            <a:ext cx="3048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2826" name="Group 10"/>
          <p:cNvGrpSpPr>
            <a:grpSpLocks/>
          </p:cNvGrpSpPr>
          <p:nvPr/>
        </p:nvGrpSpPr>
        <p:grpSpPr bwMode="auto">
          <a:xfrm>
            <a:off x="768350" y="4343400"/>
            <a:ext cx="1346200" cy="838200"/>
            <a:chOff x="484" y="2736"/>
            <a:chExt cx="848" cy="528"/>
          </a:xfrm>
        </p:grpSpPr>
        <p:sp>
          <p:nvSpPr>
            <p:cNvPr id="802827" name="Text Box 11"/>
            <p:cNvSpPr txBox="1">
              <a:spLocks noChangeArrowheads="1"/>
            </p:cNvSpPr>
            <p:nvPr/>
          </p:nvSpPr>
          <p:spPr bwMode="auto">
            <a:xfrm>
              <a:off x="484" y="29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02828" name="Group 12"/>
            <p:cNvGrpSpPr>
              <a:grpSpLocks/>
            </p:cNvGrpSpPr>
            <p:nvPr/>
          </p:nvGrpSpPr>
          <p:grpSpPr bwMode="auto">
            <a:xfrm>
              <a:off x="900" y="3120"/>
              <a:ext cx="432" cy="144"/>
              <a:chOff x="4224" y="2492"/>
              <a:chExt cx="432" cy="144"/>
            </a:xfrm>
          </p:grpSpPr>
          <p:sp>
            <p:nvSpPr>
              <p:cNvPr id="802829" name="Rectangle 1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 </a:t>
                </a:r>
              </a:p>
            </p:txBody>
          </p:sp>
          <p:sp>
            <p:nvSpPr>
              <p:cNvPr id="802830" name="Line 1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2831" name="Line 15"/>
            <p:cNvSpPr>
              <a:spLocks noChangeShapeType="1"/>
            </p:cNvSpPr>
            <p:nvPr/>
          </p:nvSpPr>
          <p:spPr bwMode="auto">
            <a:xfrm>
              <a:off x="660" y="312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2832" name="Line 16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2833" name="Text Box 17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2834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2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24" grpId="0" animBg="1" autoUpdateAnimBg="0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3847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3848" name="AutoShape 8"/>
          <p:cNvSpPr>
            <a:spLocks/>
          </p:cNvSpPr>
          <p:nvPr/>
        </p:nvSpPr>
        <p:spPr bwMode="auto">
          <a:xfrm>
            <a:off x="533400" y="12954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13750"/>
              <a:gd name="adj5" fmla="val 115477"/>
              <a:gd name="adj6" fmla="val 145500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建立后续</a:t>
            </a:r>
            <a:r>
              <a:rPr lang="zh-CN" altLang="en-US" sz="1800" b="1"/>
              <a:t>结点</a:t>
            </a:r>
          </a:p>
        </p:txBody>
      </p:sp>
      <p:grpSp>
        <p:nvGrpSpPr>
          <p:cNvPr id="803849" name="Group 9"/>
          <p:cNvGrpSpPr>
            <a:grpSpLocks/>
          </p:cNvGrpSpPr>
          <p:nvPr/>
        </p:nvGrpSpPr>
        <p:grpSpPr bwMode="auto">
          <a:xfrm>
            <a:off x="768350" y="4343400"/>
            <a:ext cx="1346200" cy="838200"/>
            <a:chOff x="484" y="2736"/>
            <a:chExt cx="848" cy="528"/>
          </a:xfrm>
        </p:grpSpPr>
        <p:sp>
          <p:nvSpPr>
            <p:cNvPr id="803850" name="Text Box 10"/>
            <p:cNvSpPr txBox="1">
              <a:spLocks noChangeArrowheads="1"/>
            </p:cNvSpPr>
            <p:nvPr/>
          </p:nvSpPr>
          <p:spPr bwMode="auto">
            <a:xfrm>
              <a:off x="484" y="29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03851" name="Group 11"/>
            <p:cNvGrpSpPr>
              <a:grpSpLocks/>
            </p:cNvGrpSpPr>
            <p:nvPr/>
          </p:nvGrpSpPr>
          <p:grpSpPr bwMode="auto">
            <a:xfrm>
              <a:off x="900" y="3120"/>
              <a:ext cx="432" cy="144"/>
              <a:chOff x="4224" y="2492"/>
              <a:chExt cx="432" cy="144"/>
            </a:xfrm>
          </p:grpSpPr>
          <p:sp>
            <p:nvSpPr>
              <p:cNvPr id="803852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 </a:t>
                </a:r>
              </a:p>
            </p:txBody>
          </p:sp>
          <p:sp>
            <p:nvSpPr>
              <p:cNvPr id="803853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3854" name="Line 14"/>
            <p:cNvSpPr>
              <a:spLocks noChangeShapeType="1"/>
            </p:cNvSpPr>
            <p:nvPr/>
          </p:nvSpPr>
          <p:spPr bwMode="auto">
            <a:xfrm>
              <a:off x="660" y="312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55" name="Line 15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385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8" grpId="0" animBg="1" autoUpdateAnimBg="0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4871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p-&gt;code = i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4872" name="AutoShape 8"/>
          <p:cNvSpPr>
            <a:spLocks/>
          </p:cNvSpPr>
          <p:nvPr/>
        </p:nvSpPr>
        <p:spPr bwMode="auto">
          <a:xfrm>
            <a:off x="762000" y="9906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333"/>
              <a:gd name="adj5" fmla="val 150000"/>
              <a:gd name="adj6" fmla="val 173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</a:t>
            </a:r>
            <a:r>
              <a:rPr lang="zh-CN" altLang="en-US" sz="1800" b="1"/>
              <a:t>结点赋序号</a:t>
            </a:r>
          </a:p>
        </p:txBody>
      </p:sp>
      <p:sp>
        <p:nvSpPr>
          <p:cNvPr id="804873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4874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4875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  </a:t>
              </a:r>
            </a:p>
          </p:txBody>
        </p:sp>
        <p:sp>
          <p:nvSpPr>
            <p:cNvPr id="804876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4877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1835150" y="46482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4879" name="Text Box 15"/>
          <p:cNvSpPr txBox="1">
            <a:spLocks noChangeArrowheads="1"/>
          </p:cNvSpPr>
          <p:nvPr/>
        </p:nvSpPr>
        <p:spPr bwMode="auto">
          <a:xfrm>
            <a:off x="1606550" y="4343400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80488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2" grpId="0" animBg="1" autoUpdateAnimBg="0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7" name="Text Box 1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p-&gt;code = i ;</a:t>
            </a:r>
            <a:r>
              <a:rPr lang="en-US" altLang="zh-CN" sz="2000" b="1">
                <a:solidFill>
                  <a:srgbClr val="0000FF"/>
                </a:solidFill>
              </a:rPr>
              <a:t>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5896" name="AutoShape 8"/>
          <p:cNvSpPr>
            <a:spLocks/>
          </p:cNvSpPr>
          <p:nvPr/>
        </p:nvSpPr>
        <p:spPr bwMode="auto">
          <a:xfrm>
            <a:off x="762000" y="990600"/>
            <a:ext cx="1905000" cy="533400"/>
          </a:xfrm>
          <a:prstGeom prst="borderCallout2">
            <a:avLst>
              <a:gd name="adj1" fmla="val 21431"/>
              <a:gd name="adj2" fmla="val 104000"/>
              <a:gd name="adj3" fmla="val 21431"/>
              <a:gd name="adj4" fmla="val 120333"/>
              <a:gd name="adj5" fmla="val 150000"/>
              <a:gd name="adj6" fmla="val 17358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向</a:t>
            </a:r>
            <a:r>
              <a:rPr lang="zh-CN" altLang="en-US" sz="1800" b="1"/>
              <a:t>结点赋序号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5898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5899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 </a:t>
              </a: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5901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1835150" y="4648200"/>
            <a:ext cx="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903" name="Text Box 15"/>
          <p:cNvSpPr txBox="1">
            <a:spLocks noChangeArrowheads="1"/>
          </p:cNvSpPr>
          <p:nvPr/>
        </p:nvSpPr>
        <p:spPr bwMode="auto">
          <a:xfrm>
            <a:off x="1606550" y="4343400"/>
            <a:ext cx="2984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80590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042988" y="1268413"/>
            <a:ext cx="7561262" cy="4452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zh-CN" altLang="en-US" sz="2000" b="1" dirty="0"/>
              <a:t> 集合通常用大写字母标记，集合元素用小写字母标记</a:t>
            </a:r>
            <a:endParaRPr lang="en-US" altLang="zh-CN" sz="2000" b="1" dirty="0"/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若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是全集</a:t>
            </a:r>
            <a:r>
              <a:rPr lang="en-US" altLang="zh-CN" sz="2000" b="1" dirty="0"/>
              <a:t>E</a:t>
            </a:r>
            <a:r>
              <a:rPr lang="zh-CN" altLang="en-US" sz="2000" b="1" dirty="0"/>
              <a:t>中的两个集合，</a:t>
            </a:r>
            <a:r>
              <a:rPr lang="en-US" sz="2000" b="1" dirty="0"/>
              <a:t> 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表示元素</a:t>
            </a:r>
            <a:endParaRPr lang="en-US" altLang="zh-CN" sz="2000" b="1" dirty="0"/>
          </a:p>
          <a:p>
            <a:pPr algn="l">
              <a:lnSpc>
                <a:spcPts val="3400"/>
              </a:lnSpc>
              <a:buFont typeface="Wingdings" pitchFamily="2" charset="2"/>
              <a:buChar char="Ø"/>
              <a:defRPr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集合主要运算有：</a:t>
            </a: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chemeClr val="accent5"/>
                </a:solidFill>
              </a:rPr>
              <a:t>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中的全部元素组成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交集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∩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中的公共的组成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差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A-B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由属于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但不属于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的元素组成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包含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     B	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中的每个元素都在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中，</a:t>
            </a:r>
            <a:endParaRPr lang="en-US" altLang="zh-CN" sz="2000" b="1" dirty="0">
              <a:solidFill>
                <a:schemeClr val="accent5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lnSpc>
                <a:spcPts val="3400"/>
              </a:lnSpc>
              <a:defRPr/>
            </a:pPr>
            <a:r>
              <a:rPr lang="en-US" altLang="zh-CN" sz="2000" b="1" dirty="0">
                <a:solidFill>
                  <a:schemeClr val="accent5"/>
                </a:solidFill>
              </a:rPr>
              <a:t>	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称为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被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包含，或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包含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000" b="1" dirty="0">
                <a:solidFill>
                  <a:schemeClr val="accent5"/>
                </a:solidFill>
              </a:rPr>
              <a:t>	                                                               </a:t>
            </a:r>
            <a:endParaRPr lang="zh-CN" altLang="en-US" sz="2000" b="1" dirty="0">
              <a:solidFill>
                <a:schemeClr val="accent5"/>
              </a:solidFill>
            </a:endParaRP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>
                <a:solidFill>
                  <a:schemeClr val="accent5"/>
                </a:solidFill>
              </a:rPr>
              <a:t>   </a:t>
            </a:r>
            <a:r>
              <a:rPr lang="zh-CN" altLang="en-US" sz="2000" b="1" dirty="0">
                <a:solidFill>
                  <a:schemeClr val="accent5"/>
                </a:solidFill>
                <a:latin typeface="黑体" pitchFamily="2" charset="-122"/>
                <a:ea typeface="黑体" pitchFamily="2" charset="-122"/>
              </a:rPr>
              <a:t> 补集</a:t>
            </a:r>
            <a:r>
              <a:rPr lang="en-US" sz="2000" b="1" dirty="0">
                <a:solidFill>
                  <a:schemeClr val="accent5"/>
                </a:solidFill>
              </a:rPr>
              <a:t>	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       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由全集中不在</a:t>
            </a:r>
            <a:r>
              <a: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rPr>
              <a:t>的元素组成</a:t>
            </a:r>
          </a:p>
          <a:p>
            <a:pPr algn="l">
              <a:lnSpc>
                <a:spcPts val="3400"/>
              </a:lnSpc>
              <a:defRPr/>
            </a:pPr>
            <a:r>
              <a:rPr lang="zh-CN" altLang="en-US" sz="2000" b="1" dirty="0"/>
              <a:t>  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属于</a:t>
            </a:r>
            <a:r>
              <a:rPr lang="en-US" sz="2000" b="1" dirty="0"/>
              <a:t>	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∈</a:t>
            </a:r>
            <a:r>
              <a:rPr lang="en-US" altLang="zh-CN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	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元素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中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67192" y="4076896"/>
            <a:ext cx="216036" cy="216037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4365104"/>
            <a:ext cx="21526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37" name="Text Box 2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691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6919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p-&gt;next = new Jonse ;   p = p-&gt;next ;</a:t>
            </a: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6920" name="AutoShape 8"/>
          <p:cNvSpPr>
            <a:spLocks/>
          </p:cNvSpPr>
          <p:nvPr/>
        </p:nvSpPr>
        <p:spPr bwMode="auto">
          <a:xfrm>
            <a:off x="1066800" y="10668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35329"/>
              <a:gd name="adj5" fmla="val 103787"/>
              <a:gd name="adj6" fmla="val 237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在表尾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建立新</a:t>
            </a:r>
            <a:r>
              <a:rPr lang="zh-CN" altLang="en-US" sz="1800" b="1"/>
              <a:t>结点</a:t>
            </a:r>
          </a:p>
        </p:txBody>
      </p:sp>
      <p:sp>
        <p:nvSpPr>
          <p:cNvPr id="806921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6922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6923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806924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6925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6926" name="Group 14"/>
          <p:cNvGrpSpPr>
            <a:grpSpLocks/>
          </p:cNvGrpSpPr>
          <p:nvPr/>
        </p:nvGrpSpPr>
        <p:grpSpPr bwMode="auto">
          <a:xfrm>
            <a:off x="1962150" y="4953000"/>
            <a:ext cx="1066800" cy="228600"/>
            <a:chOff x="1276" y="1004"/>
            <a:chExt cx="672" cy="144"/>
          </a:xfrm>
        </p:grpSpPr>
        <p:grpSp>
          <p:nvGrpSpPr>
            <p:cNvPr id="806927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6928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806929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6930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6931" name="Group 19"/>
          <p:cNvGrpSpPr>
            <a:grpSpLocks/>
          </p:cNvGrpSpPr>
          <p:nvPr/>
        </p:nvGrpSpPr>
        <p:grpSpPr bwMode="auto">
          <a:xfrm>
            <a:off x="1606550" y="4343400"/>
            <a:ext cx="298450" cy="609600"/>
            <a:chOff x="1012" y="2736"/>
            <a:chExt cx="188" cy="384"/>
          </a:xfrm>
        </p:grpSpPr>
        <p:sp>
          <p:nvSpPr>
            <p:cNvPr id="806932" name="Line 20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6933" name="Text Box 21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6934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20" grpId="0" animBg="1" autoUpdateAnimBg="0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66" name="Text Box 3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7943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p-&gt;next = new Jonse ;   p = p-&gt;next ;</a:t>
            </a: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7944" name="AutoShape 8"/>
          <p:cNvSpPr>
            <a:spLocks/>
          </p:cNvSpPr>
          <p:nvPr/>
        </p:nvSpPr>
        <p:spPr bwMode="auto">
          <a:xfrm>
            <a:off x="1066800" y="10668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35329"/>
              <a:gd name="adj5" fmla="val 103787"/>
              <a:gd name="adj6" fmla="val 237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在表尾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建立新</a:t>
            </a:r>
            <a:r>
              <a:rPr lang="zh-CN" altLang="en-US" sz="1800" b="1"/>
              <a:t>结点</a:t>
            </a:r>
          </a:p>
        </p:txBody>
      </p:sp>
      <p:sp>
        <p:nvSpPr>
          <p:cNvPr id="807945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7946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7947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807948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7949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7950" name="Group 14"/>
          <p:cNvGrpSpPr>
            <a:grpSpLocks/>
          </p:cNvGrpSpPr>
          <p:nvPr/>
        </p:nvGrpSpPr>
        <p:grpSpPr bwMode="auto">
          <a:xfrm>
            <a:off x="1962150" y="4953000"/>
            <a:ext cx="1066800" cy="228600"/>
            <a:chOff x="1276" y="1004"/>
            <a:chExt cx="672" cy="144"/>
          </a:xfrm>
        </p:grpSpPr>
        <p:grpSp>
          <p:nvGrpSpPr>
            <p:cNvPr id="807951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7952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807953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7954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2876550" y="4953000"/>
            <a:ext cx="1066800" cy="228600"/>
            <a:chOff x="1276" y="1004"/>
            <a:chExt cx="672" cy="144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07958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7959" name="Line 23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7960" name="Group 24"/>
          <p:cNvGrpSpPr>
            <a:grpSpLocks/>
          </p:cNvGrpSpPr>
          <p:nvPr/>
        </p:nvGrpSpPr>
        <p:grpSpPr bwMode="auto">
          <a:xfrm>
            <a:off x="2444750" y="4343400"/>
            <a:ext cx="298450" cy="609600"/>
            <a:chOff x="1012" y="2736"/>
            <a:chExt cx="188" cy="384"/>
          </a:xfrm>
        </p:grpSpPr>
        <p:sp>
          <p:nvSpPr>
            <p:cNvPr id="807961" name="Line 25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7962" name="Text Box 26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7963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7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4" name="Text Box 54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896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8967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0000FF"/>
                </a:solidFill>
              </a:rPr>
              <a:t>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   if (i&lt;n) { </a:t>
            </a:r>
            <a:r>
              <a:rPr lang="en-US" altLang="zh-CN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p-&gt;next = new Jonse ;   p = p-&gt;next ;</a:t>
            </a:r>
            <a:r>
              <a:rPr lang="en-US" altLang="zh-CN" sz="2000" b="1">
                <a:solidFill>
                  <a:srgbClr val="0000FF"/>
                </a:solidFill>
              </a:rPr>
              <a:t>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p-&gt;next = h ;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8968" name="AutoShape 8"/>
          <p:cNvSpPr>
            <a:spLocks/>
          </p:cNvSpPr>
          <p:nvPr/>
        </p:nvSpPr>
        <p:spPr bwMode="auto">
          <a:xfrm>
            <a:off x="1066800" y="10668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35329"/>
              <a:gd name="adj5" fmla="val 103787"/>
              <a:gd name="adj6" fmla="val 23715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在表尾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建立新</a:t>
            </a:r>
            <a:r>
              <a:rPr lang="zh-CN" altLang="en-US" sz="1800" b="1"/>
              <a:t>结点</a:t>
            </a:r>
          </a:p>
        </p:txBody>
      </p:sp>
      <p:sp>
        <p:nvSpPr>
          <p:cNvPr id="808969" name="Text Box 9"/>
          <p:cNvSpPr txBox="1">
            <a:spLocks noChangeArrowheads="1"/>
          </p:cNvSpPr>
          <p:nvPr/>
        </p:nvSpPr>
        <p:spPr bwMode="auto">
          <a:xfrm>
            <a:off x="768350" y="46624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/>
              <a:t>h</a:t>
            </a:r>
          </a:p>
        </p:txBody>
      </p:sp>
      <p:grpSp>
        <p:nvGrpSpPr>
          <p:cNvPr id="808970" name="Group 10"/>
          <p:cNvGrpSpPr>
            <a:grpSpLocks/>
          </p:cNvGrpSpPr>
          <p:nvPr/>
        </p:nvGrpSpPr>
        <p:grpSpPr bwMode="auto">
          <a:xfrm>
            <a:off x="1428750" y="4953000"/>
            <a:ext cx="685800" cy="228600"/>
            <a:chOff x="4224" y="2492"/>
            <a:chExt cx="432" cy="144"/>
          </a:xfrm>
        </p:grpSpPr>
        <p:sp>
          <p:nvSpPr>
            <p:cNvPr id="808971" name="Rectangle 11"/>
            <p:cNvSpPr>
              <a:spLocks noChangeArrowheads="1"/>
            </p:cNvSpPr>
            <p:nvPr/>
          </p:nvSpPr>
          <p:spPr bwMode="auto">
            <a:xfrm>
              <a:off x="4224" y="249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1</a:t>
              </a:r>
            </a:p>
          </p:txBody>
        </p:sp>
        <p:sp>
          <p:nvSpPr>
            <p:cNvPr id="808972" name="Line 12"/>
            <p:cNvSpPr>
              <a:spLocks noChangeShapeType="1"/>
            </p:cNvSpPr>
            <p:nvPr/>
          </p:nvSpPr>
          <p:spPr bwMode="auto">
            <a:xfrm>
              <a:off x="4464" y="24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8973" name="Line 13"/>
          <p:cNvSpPr>
            <a:spLocks noChangeShapeType="1"/>
          </p:cNvSpPr>
          <p:nvPr/>
        </p:nvSpPr>
        <p:spPr bwMode="auto">
          <a:xfrm>
            <a:off x="1047750" y="4967288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8974" name="Group 14"/>
          <p:cNvGrpSpPr>
            <a:grpSpLocks/>
          </p:cNvGrpSpPr>
          <p:nvPr/>
        </p:nvGrpSpPr>
        <p:grpSpPr bwMode="auto">
          <a:xfrm>
            <a:off x="1962150" y="4953000"/>
            <a:ext cx="1066800" cy="228600"/>
            <a:chOff x="1276" y="1004"/>
            <a:chExt cx="672" cy="144"/>
          </a:xfrm>
        </p:grpSpPr>
        <p:grpSp>
          <p:nvGrpSpPr>
            <p:cNvPr id="808975" name="Group 15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8976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2</a:t>
                </a:r>
              </a:p>
            </p:txBody>
          </p:sp>
          <p:sp>
            <p:nvSpPr>
              <p:cNvPr id="808977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8978" name="Line 18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8979" name="Group 19"/>
          <p:cNvGrpSpPr>
            <a:grpSpLocks/>
          </p:cNvGrpSpPr>
          <p:nvPr/>
        </p:nvGrpSpPr>
        <p:grpSpPr bwMode="auto">
          <a:xfrm>
            <a:off x="2876550" y="4953000"/>
            <a:ext cx="1066800" cy="228600"/>
            <a:chOff x="1276" y="1004"/>
            <a:chExt cx="672" cy="144"/>
          </a:xfrm>
        </p:grpSpPr>
        <p:grpSp>
          <p:nvGrpSpPr>
            <p:cNvPr id="808980" name="Group 20"/>
            <p:cNvGrpSpPr>
              <a:grpSpLocks/>
            </p:cNvGrpSpPr>
            <p:nvPr/>
          </p:nvGrpSpPr>
          <p:grpSpPr bwMode="auto">
            <a:xfrm>
              <a:off x="1516" y="1004"/>
              <a:ext cx="432" cy="144"/>
              <a:chOff x="4224" y="2492"/>
              <a:chExt cx="432" cy="144"/>
            </a:xfrm>
          </p:grpSpPr>
          <p:sp>
            <p:nvSpPr>
              <p:cNvPr id="808981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08982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8983" name="Line 23"/>
            <p:cNvSpPr>
              <a:spLocks noChangeShapeType="1"/>
            </p:cNvSpPr>
            <p:nvPr/>
          </p:nvSpPr>
          <p:spPr bwMode="auto">
            <a:xfrm>
              <a:off x="1276" y="1076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8984" name="Group 24"/>
          <p:cNvGrpSpPr>
            <a:grpSpLocks/>
          </p:cNvGrpSpPr>
          <p:nvPr/>
        </p:nvGrpSpPr>
        <p:grpSpPr bwMode="auto">
          <a:xfrm>
            <a:off x="3790950" y="4343400"/>
            <a:ext cx="4724400" cy="838200"/>
            <a:chOff x="2388" y="2736"/>
            <a:chExt cx="2976" cy="528"/>
          </a:xfrm>
        </p:grpSpPr>
        <p:grpSp>
          <p:nvGrpSpPr>
            <p:cNvPr id="808985" name="Group 25"/>
            <p:cNvGrpSpPr>
              <a:grpSpLocks/>
            </p:cNvGrpSpPr>
            <p:nvPr/>
          </p:nvGrpSpPr>
          <p:grpSpPr bwMode="auto">
            <a:xfrm>
              <a:off x="2388" y="3120"/>
              <a:ext cx="672" cy="144"/>
              <a:chOff x="2688" y="1680"/>
              <a:chExt cx="672" cy="144"/>
            </a:xfrm>
          </p:grpSpPr>
          <p:grpSp>
            <p:nvGrpSpPr>
              <p:cNvPr id="808986" name="Group 2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0898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08988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8989" name="Line 29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8990" name="Group 30"/>
            <p:cNvGrpSpPr>
              <a:grpSpLocks/>
            </p:cNvGrpSpPr>
            <p:nvPr/>
          </p:nvGrpSpPr>
          <p:grpSpPr bwMode="auto">
            <a:xfrm>
              <a:off x="2964" y="3120"/>
              <a:ext cx="672" cy="144"/>
              <a:chOff x="3312" y="1680"/>
              <a:chExt cx="672" cy="144"/>
            </a:xfrm>
          </p:grpSpPr>
          <p:sp>
            <p:nvSpPr>
              <p:cNvPr id="808991" name="Rectangle 31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08992" name="Line 32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8993" name="Line 33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8994" name="Group 34"/>
            <p:cNvGrpSpPr>
              <a:grpSpLocks/>
            </p:cNvGrpSpPr>
            <p:nvPr/>
          </p:nvGrpSpPr>
          <p:grpSpPr bwMode="auto">
            <a:xfrm>
              <a:off x="3540" y="3120"/>
              <a:ext cx="672" cy="144"/>
              <a:chOff x="3936" y="1680"/>
              <a:chExt cx="672" cy="144"/>
            </a:xfrm>
          </p:grpSpPr>
          <p:sp>
            <p:nvSpPr>
              <p:cNvPr id="808995" name="Rectangle 35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08996" name="Line 36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8997" name="Line 37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8998" name="Group 38"/>
            <p:cNvGrpSpPr>
              <a:grpSpLocks/>
            </p:cNvGrpSpPr>
            <p:nvPr/>
          </p:nvGrpSpPr>
          <p:grpSpPr bwMode="auto">
            <a:xfrm>
              <a:off x="4116" y="3120"/>
              <a:ext cx="672" cy="144"/>
              <a:chOff x="3936" y="1680"/>
              <a:chExt cx="672" cy="144"/>
            </a:xfrm>
          </p:grpSpPr>
          <p:sp>
            <p:nvSpPr>
              <p:cNvPr id="808999" name="Rectangle 3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09000" name="Line 4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01" name="Line 4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09002" name="Group 42"/>
            <p:cNvGrpSpPr>
              <a:grpSpLocks/>
            </p:cNvGrpSpPr>
            <p:nvPr/>
          </p:nvGrpSpPr>
          <p:grpSpPr bwMode="auto">
            <a:xfrm>
              <a:off x="4692" y="3120"/>
              <a:ext cx="672" cy="144"/>
              <a:chOff x="3936" y="1680"/>
              <a:chExt cx="672" cy="144"/>
            </a:xfrm>
          </p:grpSpPr>
          <p:sp>
            <p:nvSpPr>
              <p:cNvPr id="809003" name="Rectangle 43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09004" name="Line 44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05" name="Line 45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006" name="Line 46"/>
            <p:cNvSpPr>
              <a:spLocks noChangeShapeType="1"/>
            </p:cNvSpPr>
            <p:nvPr/>
          </p:nvSpPr>
          <p:spPr bwMode="auto">
            <a:xfrm>
              <a:off x="513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07" name="Text Box 47"/>
            <p:cNvSpPr txBox="1">
              <a:spLocks noChangeArrowheads="1"/>
            </p:cNvSpPr>
            <p:nvPr/>
          </p:nvSpPr>
          <p:spPr bwMode="auto">
            <a:xfrm>
              <a:off x="499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grpSp>
        <p:nvGrpSpPr>
          <p:cNvPr id="809008" name="Group 48"/>
          <p:cNvGrpSpPr>
            <a:grpSpLocks/>
          </p:cNvGrpSpPr>
          <p:nvPr/>
        </p:nvGrpSpPr>
        <p:grpSpPr bwMode="auto">
          <a:xfrm>
            <a:off x="3359150" y="4343400"/>
            <a:ext cx="298450" cy="609600"/>
            <a:chOff x="1012" y="2736"/>
            <a:chExt cx="188" cy="384"/>
          </a:xfrm>
        </p:grpSpPr>
        <p:sp>
          <p:nvSpPr>
            <p:cNvPr id="809009" name="Line 49"/>
            <p:cNvSpPr>
              <a:spLocks noChangeShapeType="1"/>
            </p:cNvSpPr>
            <p:nvPr/>
          </p:nvSpPr>
          <p:spPr bwMode="auto">
            <a:xfrm>
              <a:off x="115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0" name="Text Box 50"/>
            <p:cNvSpPr txBox="1">
              <a:spLocks noChangeArrowheads="1"/>
            </p:cNvSpPr>
            <p:nvPr/>
          </p:nvSpPr>
          <p:spPr bwMode="auto">
            <a:xfrm>
              <a:off x="101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09011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8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999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3124200" y="304800"/>
            <a:ext cx="5791200" cy="3441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Jonse * Create ( int n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*h, *p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h = new Jonse ;   p =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 ( int i = 1 ;  i&lt;=n ;  i++ )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{ p-&gt;code = i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if (i&lt;n) { p-&gt;next = new Jonse ;   p = p-&gt;next ;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}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</a:rPr>
              <a:t>   p-&gt;next = h ;</a:t>
            </a:r>
            <a:r>
              <a:rPr lang="en-US" altLang="zh-CN" sz="2000"/>
              <a:t>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return h ;  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09992" name="AutoShape 8"/>
          <p:cNvSpPr>
            <a:spLocks/>
          </p:cNvSpPr>
          <p:nvPr/>
        </p:nvSpPr>
        <p:spPr bwMode="auto">
          <a:xfrm>
            <a:off x="762000" y="1524000"/>
            <a:ext cx="1600200" cy="533400"/>
          </a:xfrm>
          <a:prstGeom prst="borderCallout2">
            <a:avLst>
              <a:gd name="adj1" fmla="val 21431"/>
              <a:gd name="adj2" fmla="val 104764"/>
              <a:gd name="adj3" fmla="val 21431"/>
              <a:gd name="adj4" fmla="val 125097"/>
              <a:gd name="adj5" fmla="val 224403"/>
              <a:gd name="adj6" fmla="val 19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构成链环</a:t>
            </a:r>
            <a:r>
              <a:rPr lang="zh-CN" altLang="en-US" sz="1800" b="1"/>
              <a:t> </a:t>
            </a:r>
          </a:p>
        </p:txBody>
      </p:sp>
      <p:grpSp>
        <p:nvGrpSpPr>
          <p:cNvPr id="809993" name="Group 9"/>
          <p:cNvGrpSpPr>
            <a:grpSpLocks/>
          </p:cNvGrpSpPr>
          <p:nvPr/>
        </p:nvGrpSpPr>
        <p:grpSpPr bwMode="auto">
          <a:xfrm>
            <a:off x="1428750" y="5067300"/>
            <a:ext cx="7258050" cy="1588"/>
            <a:chOff x="900" y="3192"/>
            <a:chExt cx="4572" cy="1"/>
          </a:xfrm>
        </p:grpSpPr>
        <p:sp>
          <p:nvSpPr>
            <p:cNvPr id="809994" name="Line 10"/>
            <p:cNvSpPr>
              <a:spLocks noChangeShapeType="1"/>
            </p:cNvSpPr>
            <p:nvPr/>
          </p:nvSpPr>
          <p:spPr bwMode="auto">
            <a:xfrm>
              <a:off x="5280" y="3192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09995" name="AutoShape 11"/>
            <p:cNvCxnSpPr>
              <a:cxnSpLocks noChangeShapeType="1"/>
              <a:stCxn id="809994" idx="1"/>
              <a:endCxn id="809999" idx="1"/>
            </p:cNvCxnSpPr>
            <p:nvPr/>
          </p:nvCxnSpPr>
          <p:spPr bwMode="auto">
            <a:xfrm rot="5400000">
              <a:off x="3185" y="907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</p:grpSp>
      <p:grpSp>
        <p:nvGrpSpPr>
          <p:cNvPr id="809996" name="Group 12"/>
          <p:cNvGrpSpPr>
            <a:grpSpLocks/>
          </p:cNvGrpSpPr>
          <p:nvPr/>
        </p:nvGrpSpPr>
        <p:grpSpPr bwMode="auto">
          <a:xfrm>
            <a:off x="768350" y="4343400"/>
            <a:ext cx="7747000" cy="838200"/>
            <a:chOff x="484" y="2736"/>
            <a:chExt cx="4880" cy="528"/>
          </a:xfrm>
        </p:grpSpPr>
        <p:sp>
          <p:nvSpPr>
            <p:cNvPr id="809997" name="Text Box 13"/>
            <p:cNvSpPr txBox="1">
              <a:spLocks noChangeArrowheads="1"/>
            </p:cNvSpPr>
            <p:nvPr/>
          </p:nvSpPr>
          <p:spPr bwMode="auto">
            <a:xfrm>
              <a:off x="484" y="293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09998" name="Group 14"/>
            <p:cNvGrpSpPr>
              <a:grpSpLocks/>
            </p:cNvGrpSpPr>
            <p:nvPr/>
          </p:nvGrpSpPr>
          <p:grpSpPr bwMode="auto">
            <a:xfrm>
              <a:off x="900" y="3120"/>
              <a:ext cx="432" cy="144"/>
              <a:chOff x="4224" y="2492"/>
              <a:chExt cx="432" cy="144"/>
            </a:xfrm>
          </p:grpSpPr>
          <p:sp>
            <p:nvSpPr>
              <p:cNvPr id="809999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10000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0001" name="Line 17"/>
            <p:cNvSpPr>
              <a:spLocks noChangeShapeType="1"/>
            </p:cNvSpPr>
            <p:nvPr/>
          </p:nvSpPr>
          <p:spPr bwMode="auto">
            <a:xfrm>
              <a:off x="660" y="312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0002" name="Group 18"/>
            <p:cNvGrpSpPr>
              <a:grpSpLocks/>
            </p:cNvGrpSpPr>
            <p:nvPr/>
          </p:nvGrpSpPr>
          <p:grpSpPr bwMode="auto">
            <a:xfrm>
              <a:off x="1236" y="3120"/>
              <a:ext cx="672" cy="144"/>
              <a:chOff x="1276" y="1004"/>
              <a:chExt cx="672" cy="144"/>
            </a:xfrm>
          </p:grpSpPr>
          <p:grpSp>
            <p:nvGrpSpPr>
              <p:cNvPr id="810003" name="Group 19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0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2</a:t>
                  </a:r>
                </a:p>
              </p:txBody>
            </p:sp>
            <p:sp>
              <p:nvSpPr>
                <p:cNvPr id="810005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0006" name="Line 22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07" name="Group 23"/>
            <p:cNvGrpSpPr>
              <a:grpSpLocks/>
            </p:cNvGrpSpPr>
            <p:nvPr/>
          </p:nvGrpSpPr>
          <p:grpSpPr bwMode="auto">
            <a:xfrm>
              <a:off x="1812" y="3120"/>
              <a:ext cx="672" cy="144"/>
              <a:chOff x="1276" y="1004"/>
              <a:chExt cx="672" cy="144"/>
            </a:xfrm>
          </p:grpSpPr>
          <p:grpSp>
            <p:nvGrpSpPr>
              <p:cNvPr id="810008" name="Group 24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0009" name="Rectangle 25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3</a:t>
                  </a:r>
                </a:p>
              </p:txBody>
            </p:sp>
            <p:sp>
              <p:nvSpPr>
                <p:cNvPr id="810010" name="Line 26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0011" name="Line 27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12" name="Group 28"/>
            <p:cNvGrpSpPr>
              <a:grpSpLocks/>
            </p:cNvGrpSpPr>
            <p:nvPr/>
          </p:nvGrpSpPr>
          <p:grpSpPr bwMode="auto">
            <a:xfrm>
              <a:off x="2388" y="3120"/>
              <a:ext cx="672" cy="144"/>
              <a:chOff x="2688" y="1680"/>
              <a:chExt cx="672" cy="144"/>
            </a:xfrm>
          </p:grpSpPr>
          <p:grpSp>
            <p:nvGrpSpPr>
              <p:cNvPr id="810013" name="Group 29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10014" name="Rectangle 3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10015" name="Line 3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0016" name="Line 32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17" name="Group 33"/>
            <p:cNvGrpSpPr>
              <a:grpSpLocks/>
            </p:cNvGrpSpPr>
            <p:nvPr/>
          </p:nvGrpSpPr>
          <p:grpSpPr bwMode="auto">
            <a:xfrm>
              <a:off x="2964" y="3120"/>
              <a:ext cx="672" cy="144"/>
              <a:chOff x="3312" y="1680"/>
              <a:chExt cx="672" cy="144"/>
            </a:xfrm>
          </p:grpSpPr>
          <p:sp>
            <p:nvSpPr>
              <p:cNvPr id="810018" name="Rectangle 34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10019" name="Line 35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20" name="Line 36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21" name="Group 37"/>
            <p:cNvGrpSpPr>
              <a:grpSpLocks/>
            </p:cNvGrpSpPr>
            <p:nvPr/>
          </p:nvGrpSpPr>
          <p:grpSpPr bwMode="auto">
            <a:xfrm>
              <a:off x="3540" y="3120"/>
              <a:ext cx="672" cy="144"/>
              <a:chOff x="3936" y="1680"/>
              <a:chExt cx="672" cy="144"/>
            </a:xfrm>
          </p:grpSpPr>
          <p:sp>
            <p:nvSpPr>
              <p:cNvPr id="810022" name="Rectangle 38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10023" name="Line 39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24" name="Line 40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25" name="Group 41"/>
            <p:cNvGrpSpPr>
              <a:grpSpLocks/>
            </p:cNvGrpSpPr>
            <p:nvPr/>
          </p:nvGrpSpPr>
          <p:grpSpPr bwMode="auto">
            <a:xfrm>
              <a:off x="4116" y="3120"/>
              <a:ext cx="672" cy="144"/>
              <a:chOff x="3936" y="1680"/>
              <a:chExt cx="672" cy="144"/>
            </a:xfrm>
          </p:grpSpPr>
          <p:sp>
            <p:nvSpPr>
              <p:cNvPr id="810026" name="Rectangle 42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10027" name="Line 43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28" name="Line 44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0029" name="Group 45"/>
            <p:cNvGrpSpPr>
              <a:grpSpLocks/>
            </p:cNvGrpSpPr>
            <p:nvPr/>
          </p:nvGrpSpPr>
          <p:grpSpPr bwMode="auto">
            <a:xfrm>
              <a:off x="4692" y="3120"/>
              <a:ext cx="672" cy="144"/>
              <a:chOff x="3936" y="1680"/>
              <a:chExt cx="672" cy="144"/>
            </a:xfrm>
          </p:grpSpPr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10031" name="Line 47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32" name="Line 48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0033" name="Line 49"/>
            <p:cNvSpPr>
              <a:spLocks noChangeShapeType="1"/>
            </p:cNvSpPr>
            <p:nvPr/>
          </p:nvSpPr>
          <p:spPr bwMode="auto">
            <a:xfrm>
              <a:off x="5136" y="2928"/>
              <a:ext cx="0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0034" name="Text Box 50"/>
            <p:cNvSpPr txBox="1">
              <a:spLocks noChangeArrowheads="1"/>
            </p:cNvSpPr>
            <p:nvPr/>
          </p:nvSpPr>
          <p:spPr bwMode="auto">
            <a:xfrm>
              <a:off x="4992" y="2736"/>
              <a:ext cx="18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</a:t>
              </a:r>
            </a:p>
          </p:txBody>
        </p:sp>
      </p:grpSp>
      <p:sp>
        <p:nvSpPr>
          <p:cNvPr id="810035" name="Rectangle 5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2" grpId="0" animBg="1" autoUpdateAnimBg="0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63" name="Text Box 5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1015" name="Text Box 7"/>
          <p:cNvSpPr txBox="1">
            <a:spLocks noChangeArrowheads="1"/>
          </p:cNvSpPr>
          <p:nvPr/>
        </p:nvSpPr>
        <p:spPr bwMode="auto">
          <a:xfrm>
            <a:off x="3810000" y="1968500"/>
            <a:ext cx="5105400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1016" name="AutoShape 8"/>
          <p:cNvSpPr>
            <a:spLocks/>
          </p:cNvSpPr>
          <p:nvPr/>
        </p:nvSpPr>
        <p:spPr bwMode="auto">
          <a:xfrm>
            <a:off x="762000" y="1524000"/>
            <a:ext cx="1600200" cy="533400"/>
          </a:xfrm>
          <a:prstGeom prst="borderCallout2">
            <a:avLst>
              <a:gd name="adj1" fmla="val 21431"/>
              <a:gd name="adj2" fmla="val 104764"/>
              <a:gd name="adj3" fmla="val 21431"/>
              <a:gd name="adj4" fmla="val 122917"/>
              <a:gd name="adj5" fmla="val 214880"/>
              <a:gd name="adj6" fmla="val 1821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遍历输出链表</a:t>
            </a:r>
            <a:r>
              <a:rPr lang="zh-CN" altLang="en-US" sz="1800" b="1"/>
              <a:t> </a:t>
            </a:r>
          </a:p>
        </p:txBody>
      </p:sp>
      <p:grpSp>
        <p:nvGrpSpPr>
          <p:cNvPr id="811017" name="Group 9"/>
          <p:cNvGrpSpPr>
            <a:grpSpLocks/>
          </p:cNvGrpSpPr>
          <p:nvPr/>
        </p:nvGrpSpPr>
        <p:grpSpPr bwMode="auto">
          <a:xfrm>
            <a:off x="768350" y="4343400"/>
            <a:ext cx="7918450" cy="838200"/>
            <a:chOff x="484" y="2736"/>
            <a:chExt cx="4988" cy="528"/>
          </a:xfrm>
        </p:grpSpPr>
        <p:grpSp>
          <p:nvGrpSpPr>
            <p:cNvPr id="811018" name="Group 10"/>
            <p:cNvGrpSpPr>
              <a:grpSpLocks/>
            </p:cNvGrpSpPr>
            <p:nvPr/>
          </p:nvGrpSpPr>
          <p:grpSpPr bwMode="auto">
            <a:xfrm>
              <a:off x="900" y="3192"/>
              <a:ext cx="4572" cy="1"/>
              <a:chOff x="900" y="3192"/>
              <a:chExt cx="4572" cy="1"/>
            </a:xfrm>
          </p:grpSpPr>
          <p:sp>
            <p:nvSpPr>
              <p:cNvPr id="811019" name="Line 11"/>
              <p:cNvSpPr>
                <a:spLocks noChangeShapeType="1"/>
              </p:cNvSpPr>
              <p:nvPr/>
            </p:nvSpPr>
            <p:spPr bwMode="auto">
              <a:xfrm>
                <a:off x="5280" y="319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811020" name="AutoShape 12"/>
              <p:cNvCxnSpPr>
                <a:cxnSpLocks noChangeShapeType="1"/>
                <a:stCxn id="811019" idx="1"/>
                <a:endCxn id="811024" idx="1"/>
              </p:cNvCxnSpPr>
              <p:nvPr/>
            </p:nvCxnSpPr>
            <p:spPr bwMode="auto">
              <a:xfrm rot="5400000">
                <a:off x="3185" y="907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  <p:grpSp>
          <p:nvGrpSpPr>
            <p:cNvPr id="811021" name="Group 13"/>
            <p:cNvGrpSpPr>
              <a:grpSpLocks/>
            </p:cNvGrpSpPr>
            <p:nvPr/>
          </p:nvGrpSpPr>
          <p:grpSpPr bwMode="auto">
            <a:xfrm>
              <a:off x="484" y="2736"/>
              <a:ext cx="4880" cy="528"/>
              <a:chOff x="484" y="2736"/>
              <a:chExt cx="4880" cy="528"/>
            </a:xfrm>
          </p:grpSpPr>
          <p:sp>
            <p:nvSpPr>
              <p:cNvPr id="811022" name="Text Box 14"/>
              <p:cNvSpPr txBox="1">
                <a:spLocks noChangeArrowheads="1"/>
              </p:cNvSpPr>
              <p:nvPr/>
            </p:nvSpPr>
            <p:spPr bwMode="auto">
              <a:xfrm>
                <a:off x="484" y="293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1023" name="Group 15"/>
              <p:cNvGrpSpPr>
                <a:grpSpLocks/>
              </p:cNvGrpSpPr>
              <p:nvPr/>
            </p:nvGrpSpPr>
            <p:grpSpPr bwMode="auto">
              <a:xfrm>
                <a:off x="900" y="3120"/>
                <a:ext cx="432" cy="144"/>
                <a:chOff x="4224" y="2492"/>
                <a:chExt cx="432" cy="144"/>
              </a:xfrm>
            </p:grpSpPr>
            <p:sp>
              <p:nvSpPr>
                <p:cNvPr id="811024" name="Rectangle 16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811025" name="Line 17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1026" name="Line 18"/>
              <p:cNvSpPr>
                <a:spLocks noChangeShapeType="1"/>
              </p:cNvSpPr>
              <p:nvPr/>
            </p:nvSpPr>
            <p:spPr bwMode="auto">
              <a:xfrm>
                <a:off x="660" y="3129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1027" name="Group 19"/>
              <p:cNvGrpSpPr>
                <a:grpSpLocks/>
              </p:cNvGrpSpPr>
              <p:nvPr/>
            </p:nvGrpSpPr>
            <p:grpSpPr bwMode="auto">
              <a:xfrm>
                <a:off x="1236" y="3120"/>
                <a:ext cx="672" cy="144"/>
                <a:chOff x="1276" y="1004"/>
                <a:chExt cx="672" cy="144"/>
              </a:xfrm>
            </p:grpSpPr>
            <p:grpSp>
              <p:nvGrpSpPr>
                <p:cNvPr id="811028" name="Group 20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10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81103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031" name="Line 23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32" name="Group 24"/>
              <p:cNvGrpSpPr>
                <a:grpSpLocks/>
              </p:cNvGrpSpPr>
              <p:nvPr/>
            </p:nvGrpSpPr>
            <p:grpSpPr bwMode="auto">
              <a:xfrm>
                <a:off x="1812" y="3120"/>
                <a:ext cx="672" cy="144"/>
                <a:chOff x="1276" y="1004"/>
                <a:chExt cx="672" cy="144"/>
              </a:xfrm>
            </p:grpSpPr>
            <p:grpSp>
              <p:nvGrpSpPr>
                <p:cNvPr id="811033" name="Group 25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103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81103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036" name="Line 28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37" name="Group 29"/>
              <p:cNvGrpSpPr>
                <a:grpSpLocks/>
              </p:cNvGrpSpPr>
              <p:nvPr/>
            </p:nvGrpSpPr>
            <p:grpSpPr bwMode="auto">
              <a:xfrm>
                <a:off x="2388" y="3120"/>
                <a:ext cx="672" cy="144"/>
                <a:chOff x="2688" y="1680"/>
                <a:chExt cx="672" cy="144"/>
              </a:xfrm>
            </p:grpSpPr>
            <p:grpSp>
              <p:nvGrpSpPr>
                <p:cNvPr id="811038" name="Group 30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81103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81104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1041" name="Line 33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42" name="Group 34"/>
              <p:cNvGrpSpPr>
                <a:grpSpLocks/>
              </p:cNvGrpSpPr>
              <p:nvPr/>
            </p:nvGrpSpPr>
            <p:grpSpPr bwMode="auto">
              <a:xfrm>
                <a:off x="2964" y="3120"/>
                <a:ext cx="672" cy="144"/>
                <a:chOff x="3312" y="1680"/>
                <a:chExt cx="672" cy="144"/>
              </a:xfrm>
            </p:grpSpPr>
            <p:sp>
              <p:nvSpPr>
                <p:cNvPr id="811043" name="Rectangle 35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811044" name="Line 36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45" name="Line 37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46" name="Group 38"/>
              <p:cNvGrpSpPr>
                <a:grpSpLocks/>
              </p:cNvGrpSpPr>
              <p:nvPr/>
            </p:nvGrpSpPr>
            <p:grpSpPr bwMode="auto">
              <a:xfrm>
                <a:off x="3540" y="3120"/>
                <a:ext cx="672" cy="144"/>
                <a:chOff x="3936" y="1680"/>
                <a:chExt cx="672" cy="144"/>
              </a:xfrm>
            </p:grpSpPr>
            <p:sp>
              <p:nvSpPr>
                <p:cNvPr id="8110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811048" name="Line 40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49" name="Line 41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50" name="Group 42"/>
              <p:cNvGrpSpPr>
                <a:grpSpLocks/>
              </p:cNvGrpSpPr>
              <p:nvPr/>
            </p:nvGrpSpPr>
            <p:grpSpPr bwMode="auto">
              <a:xfrm>
                <a:off x="4116" y="3120"/>
                <a:ext cx="672" cy="144"/>
                <a:chOff x="3936" y="1680"/>
                <a:chExt cx="672" cy="144"/>
              </a:xfrm>
            </p:grpSpPr>
            <p:sp>
              <p:nvSpPr>
                <p:cNvPr id="811051" name="Rectangle 4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811052" name="Line 4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53" name="Line 4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1054" name="Group 46"/>
              <p:cNvGrpSpPr>
                <a:grpSpLocks/>
              </p:cNvGrpSpPr>
              <p:nvPr/>
            </p:nvGrpSpPr>
            <p:grpSpPr bwMode="auto">
              <a:xfrm>
                <a:off x="4692" y="3120"/>
                <a:ext cx="672" cy="144"/>
                <a:chOff x="3936" y="1680"/>
                <a:chExt cx="672" cy="144"/>
              </a:xfrm>
            </p:grpSpPr>
            <p:sp>
              <p:nvSpPr>
                <p:cNvPr id="811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811056" name="Line 4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1057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1058" name="Line 50"/>
              <p:cNvSpPr>
                <a:spLocks noChangeShapeType="1"/>
              </p:cNvSpPr>
              <p:nvPr/>
            </p:nvSpPr>
            <p:spPr bwMode="auto">
              <a:xfrm>
                <a:off x="5136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1059" name="Text Box 51"/>
              <p:cNvSpPr txBox="1">
                <a:spLocks noChangeArrowheads="1"/>
              </p:cNvSpPr>
              <p:nvPr/>
            </p:nvSpPr>
            <p:spPr bwMode="auto">
              <a:xfrm>
                <a:off x="4992" y="2736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11060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animBg="1" autoUpdateAnimBg="0"/>
      <p:bldP spid="811016" grpId="0" animBg="1" autoUpdateAnimBg="0"/>
    </p:bld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234" name="Text Box 5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73187" name="Rectangle 3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1373188" name="Text Box 4"/>
          <p:cNvSpPr txBox="1">
            <a:spLocks noChangeArrowheads="1"/>
          </p:cNvSpPr>
          <p:nvPr/>
        </p:nvSpPr>
        <p:spPr bwMode="auto">
          <a:xfrm>
            <a:off x="3810000" y="1968500"/>
            <a:ext cx="5105400" cy="1917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} while (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p!=h</a:t>
            </a:r>
            <a:r>
              <a:rPr lang="en-US" altLang="zh-CN" sz="2000"/>
              <a:t>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373189" name="AutoShape 5"/>
          <p:cNvSpPr>
            <a:spLocks/>
          </p:cNvSpPr>
          <p:nvPr/>
        </p:nvSpPr>
        <p:spPr bwMode="auto">
          <a:xfrm>
            <a:off x="1547813" y="1773238"/>
            <a:ext cx="1744662" cy="533400"/>
          </a:xfrm>
          <a:prstGeom prst="borderCallout2">
            <a:avLst>
              <a:gd name="adj1" fmla="val 21431"/>
              <a:gd name="adj2" fmla="val 104366"/>
              <a:gd name="adj3" fmla="val 21431"/>
              <a:gd name="adj4" fmla="val 129935"/>
              <a:gd name="adj5" fmla="val 260417"/>
              <a:gd name="adj6" fmla="val 21355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 i="1">
                <a:latin typeface="宋体" pitchFamily="2" charset="-122"/>
              </a:rPr>
              <a:t>注意循环条件</a:t>
            </a:r>
            <a:r>
              <a:rPr lang="zh-CN" altLang="en-US" sz="1800" b="1" i="1"/>
              <a:t> </a:t>
            </a:r>
          </a:p>
        </p:txBody>
      </p:sp>
      <p:grpSp>
        <p:nvGrpSpPr>
          <p:cNvPr id="1373190" name="Group 6"/>
          <p:cNvGrpSpPr>
            <a:grpSpLocks/>
          </p:cNvGrpSpPr>
          <p:nvPr/>
        </p:nvGrpSpPr>
        <p:grpSpPr bwMode="auto">
          <a:xfrm>
            <a:off x="768350" y="4343400"/>
            <a:ext cx="7918450" cy="838200"/>
            <a:chOff x="484" y="2736"/>
            <a:chExt cx="4988" cy="528"/>
          </a:xfrm>
        </p:grpSpPr>
        <p:grpSp>
          <p:nvGrpSpPr>
            <p:cNvPr id="1373191" name="Group 7"/>
            <p:cNvGrpSpPr>
              <a:grpSpLocks/>
            </p:cNvGrpSpPr>
            <p:nvPr/>
          </p:nvGrpSpPr>
          <p:grpSpPr bwMode="auto">
            <a:xfrm>
              <a:off x="900" y="3192"/>
              <a:ext cx="4572" cy="1"/>
              <a:chOff x="900" y="3192"/>
              <a:chExt cx="4572" cy="1"/>
            </a:xfrm>
          </p:grpSpPr>
          <p:sp>
            <p:nvSpPr>
              <p:cNvPr id="1373192" name="Line 8"/>
              <p:cNvSpPr>
                <a:spLocks noChangeShapeType="1"/>
              </p:cNvSpPr>
              <p:nvPr/>
            </p:nvSpPr>
            <p:spPr bwMode="auto">
              <a:xfrm>
                <a:off x="5280" y="3192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373193" name="AutoShape 9"/>
              <p:cNvCxnSpPr>
                <a:cxnSpLocks noChangeShapeType="1"/>
                <a:stCxn id="1373192" idx="1"/>
                <a:endCxn id="1373197" idx="1"/>
              </p:cNvCxnSpPr>
              <p:nvPr/>
            </p:nvCxnSpPr>
            <p:spPr bwMode="auto">
              <a:xfrm rot="5400000">
                <a:off x="3185" y="907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  <p:grpSp>
          <p:nvGrpSpPr>
            <p:cNvPr id="1373194" name="Group 10"/>
            <p:cNvGrpSpPr>
              <a:grpSpLocks/>
            </p:cNvGrpSpPr>
            <p:nvPr/>
          </p:nvGrpSpPr>
          <p:grpSpPr bwMode="auto">
            <a:xfrm>
              <a:off x="484" y="2736"/>
              <a:ext cx="4880" cy="528"/>
              <a:chOff x="484" y="2736"/>
              <a:chExt cx="4880" cy="528"/>
            </a:xfrm>
          </p:grpSpPr>
          <p:sp>
            <p:nvSpPr>
              <p:cNvPr id="1373195" name="Text Box 11"/>
              <p:cNvSpPr txBox="1">
                <a:spLocks noChangeArrowheads="1"/>
              </p:cNvSpPr>
              <p:nvPr/>
            </p:nvSpPr>
            <p:spPr bwMode="auto">
              <a:xfrm>
                <a:off x="484" y="293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1373196" name="Group 12"/>
              <p:cNvGrpSpPr>
                <a:grpSpLocks/>
              </p:cNvGrpSpPr>
              <p:nvPr/>
            </p:nvGrpSpPr>
            <p:grpSpPr bwMode="auto">
              <a:xfrm>
                <a:off x="900" y="3120"/>
                <a:ext cx="432" cy="144"/>
                <a:chOff x="4224" y="2492"/>
                <a:chExt cx="432" cy="144"/>
              </a:xfrm>
            </p:grpSpPr>
            <p:sp>
              <p:nvSpPr>
                <p:cNvPr id="137319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1373198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199" name="Line 15"/>
              <p:cNvSpPr>
                <a:spLocks noChangeShapeType="1"/>
              </p:cNvSpPr>
              <p:nvPr/>
            </p:nvSpPr>
            <p:spPr bwMode="auto">
              <a:xfrm>
                <a:off x="660" y="3129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200" name="Group 16"/>
              <p:cNvGrpSpPr>
                <a:grpSpLocks/>
              </p:cNvGrpSpPr>
              <p:nvPr/>
            </p:nvGrpSpPr>
            <p:grpSpPr bwMode="auto">
              <a:xfrm>
                <a:off x="1236" y="3120"/>
                <a:ext cx="672" cy="144"/>
                <a:chOff x="1276" y="1004"/>
                <a:chExt cx="672" cy="144"/>
              </a:xfrm>
            </p:grpSpPr>
            <p:grpSp>
              <p:nvGrpSpPr>
                <p:cNvPr id="1373201" name="Group 17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137320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137320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04" name="Line 20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5" name="Group 21"/>
              <p:cNvGrpSpPr>
                <a:grpSpLocks/>
              </p:cNvGrpSpPr>
              <p:nvPr/>
            </p:nvGrpSpPr>
            <p:grpSpPr bwMode="auto">
              <a:xfrm>
                <a:off x="1812" y="3120"/>
                <a:ext cx="672" cy="144"/>
                <a:chOff x="1276" y="1004"/>
                <a:chExt cx="672" cy="144"/>
              </a:xfrm>
            </p:grpSpPr>
            <p:grpSp>
              <p:nvGrpSpPr>
                <p:cNvPr id="1373206" name="Group 22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137320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137320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09" name="Line 25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10" name="Group 26"/>
              <p:cNvGrpSpPr>
                <a:grpSpLocks/>
              </p:cNvGrpSpPr>
              <p:nvPr/>
            </p:nvGrpSpPr>
            <p:grpSpPr bwMode="auto">
              <a:xfrm>
                <a:off x="2388" y="3120"/>
                <a:ext cx="672" cy="144"/>
                <a:chOff x="2688" y="1680"/>
                <a:chExt cx="672" cy="144"/>
              </a:xfrm>
            </p:grpSpPr>
            <p:grpSp>
              <p:nvGrpSpPr>
                <p:cNvPr id="1373211" name="Group 27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137321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137321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73214" name="Line 30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15" name="Group 31"/>
              <p:cNvGrpSpPr>
                <a:grpSpLocks/>
              </p:cNvGrpSpPr>
              <p:nvPr/>
            </p:nvGrpSpPr>
            <p:grpSpPr bwMode="auto">
              <a:xfrm>
                <a:off x="2964" y="3120"/>
                <a:ext cx="672" cy="144"/>
                <a:chOff x="3312" y="1680"/>
                <a:chExt cx="672" cy="144"/>
              </a:xfrm>
            </p:grpSpPr>
            <p:sp>
              <p:nvSpPr>
                <p:cNvPr id="137321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1373217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18" name="Line 34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19" name="Group 35"/>
              <p:cNvGrpSpPr>
                <a:grpSpLocks/>
              </p:cNvGrpSpPr>
              <p:nvPr/>
            </p:nvGrpSpPr>
            <p:grpSpPr bwMode="auto">
              <a:xfrm>
                <a:off x="3540" y="3120"/>
                <a:ext cx="672" cy="144"/>
                <a:chOff x="3936" y="1680"/>
                <a:chExt cx="672" cy="144"/>
              </a:xfrm>
            </p:grpSpPr>
            <p:sp>
              <p:nvSpPr>
                <p:cNvPr id="1373220" name="Rectangle 36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1373221" name="Line 37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22" name="Line 38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23" name="Group 39"/>
              <p:cNvGrpSpPr>
                <a:grpSpLocks/>
              </p:cNvGrpSpPr>
              <p:nvPr/>
            </p:nvGrpSpPr>
            <p:grpSpPr bwMode="auto">
              <a:xfrm>
                <a:off x="4116" y="3120"/>
                <a:ext cx="672" cy="144"/>
                <a:chOff x="3936" y="1680"/>
                <a:chExt cx="672" cy="144"/>
              </a:xfrm>
            </p:grpSpPr>
            <p:sp>
              <p:nvSpPr>
                <p:cNvPr id="13732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1373225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26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27" name="Group 43"/>
              <p:cNvGrpSpPr>
                <a:grpSpLocks/>
              </p:cNvGrpSpPr>
              <p:nvPr/>
            </p:nvGrpSpPr>
            <p:grpSpPr bwMode="auto">
              <a:xfrm>
                <a:off x="4692" y="3120"/>
                <a:ext cx="672" cy="144"/>
                <a:chOff x="3936" y="1680"/>
                <a:chExt cx="672" cy="144"/>
              </a:xfrm>
            </p:grpSpPr>
            <p:sp>
              <p:nvSpPr>
                <p:cNvPr id="1373228" name="Rectangle 44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1373229" name="Line 45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230" name="Line 46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73231" name="Line 47"/>
              <p:cNvSpPr>
                <a:spLocks noChangeShapeType="1"/>
              </p:cNvSpPr>
              <p:nvPr/>
            </p:nvSpPr>
            <p:spPr bwMode="auto">
              <a:xfrm>
                <a:off x="5136" y="292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3232" name="Text Box 48"/>
              <p:cNvSpPr txBox="1">
                <a:spLocks noChangeArrowheads="1"/>
              </p:cNvSpPr>
              <p:nvPr/>
            </p:nvSpPr>
            <p:spPr bwMode="auto">
              <a:xfrm>
                <a:off x="4992" y="2736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1373233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189" grpId="0" animBg="1" autoUpdateAnimBg="0"/>
    </p:bld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44" name="Text Box 12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204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203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2040" name="AutoShape 8"/>
          <p:cNvSpPr>
            <a:spLocks/>
          </p:cNvSpPr>
          <p:nvPr/>
        </p:nvSpPr>
        <p:spPr bwMode="auto">
          <a:xfrm>
            <a:off x="533400" y="914400"/>
            <a:ext cx="1905000" cy="838200"/>
          </a:xfrm>
          <a:prstGeom prst="borderCallout2">
            <a:avLst>
              <a:gd name="adj1" fmla="val 13634"/>
              <a:gd name="adj2" fmla="val 104000"/>
              <a:gd name="adj3" fmla="val 13634"/>
              <a:gd name="adj4" fmla="val 115250"/>
              <a:gd name="adj5" fmla="val 92236"/>
              <a:gd name="adj6" fmla="val 151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以</a:t>
            </a:r>
            <a:r>
              <a:rPr lang="zh-CN" altLang="en-US" sz="1800" b="1"/>
              <a:t>约瑟夫方式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/>
              <a:t>输出链表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9" grpId="0" animBg="1" autoUpdateAnimBg="0"/>
      <p:bldP spid="812040" grpId="0" animBg="1" autoUpdateAnimBg="0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115" name="Text Box 5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3112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306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3063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for( q = h ;  q-&gt;next != h ;  q = q-&gt;next ) ;</a:t>
            </a:r>
            <a:r>
              <a:rPr lang="en-US" altLang="zh-CN" sz="2000"/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3064" name="AutoShape 8"/>
          <p:cNvSpPr>
            <a:spLocks/>
          </p:cNvSpPr>
          <p:nvPr/>
        </p:nvSpPr>
        <p:spPr bwMode="auto">
          <a:xfrm>
            <a:off x="381000" y="16764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11500"/>
              <a:gd name="adj5" fmla="val 162241"/>
              <a:gd name="adj6" fmla="val 13566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建立双跟踪指针</a:t>
            </a:r>
            <a:endParaRPr lang="zh-CN" altLang="en-US" sz="1800" b="1"/>
          </a:p>
        </p:txBody>
      </p:sp>
      <p:grpSp>
        <p:nvGrpSpPr>
          <p:cNvPr id="813065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3066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3067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3068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3069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307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30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3072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3073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307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307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3076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30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78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307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3080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3081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30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83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308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308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3086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308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88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308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30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0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92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309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309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09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096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309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309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099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3100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310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31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10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3104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3105" name="AutoShape 49"/>
                <p:cNvCxnSpPr>
                  <a:cxnSpLocks noChangeShapeType="1"/>
                  <a:stCxn id="813104" idx="1"/>
                  <a:endCxn id="813070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3106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3107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3108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3109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3110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3111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4" grpId="0" animBg="1" autoUpdateAnimBg="0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40" name="Text Box 6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4137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408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4087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= h ;</a:t>
            </a:r>
            <a:r>
              <a:rPr lang="en-US" altLang="zh-CN" sz="2000" b="1">
                <a:solidFill>
                  <a:srgbClr val="CC3300"/>
                </a:solidFill>
              </a:rPr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for( q = h ;  q-&gt;next != h ;  q = q-&gt;next ) ;</a:t>
            </a:r>
            <a:r>
              <a:rPr lang="en-US" altLang="zh-CN" sz="2000"/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4088" name="AutoShape 8"/>
          <p:cNvSpPr>
            <a:spLocks/>
          </p:cNvSpPr>
          <p:nvPr/>
        </p:nvSpPr>
        <p:spPr bwMode="auto">
          <a:xfrm>
            <a:off x="457200" y="16764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12065"/>
              <a:gd name="adj5" fmla="val 139583"/>
              <a:gd name="adj6" fmla="val 13741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从表头开始操作</a:t>
            </a:r>
            <a:endParaRPr lang="zh-CN" altLang="en-US" sz="1800" b="1"/>
          </a:p>
        </p:txBody>
      </p:sp>
      <p:grpSp>
        <p:nvGrpSpPr>
          <p:cNvPr id="814089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4090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4091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4092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4093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40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409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4096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4097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409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409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410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410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02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4103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4104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41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410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07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410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4109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4110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411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12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41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411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1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16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411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411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1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20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412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412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23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4124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412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412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12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4128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4129" name="AutoShape 49"/>
                <p:cNvCxnSpPr>
                  <a:cxnSpLocks noChangeShapeType="1"/>
                  <a:stCxn id="814128" idx="1"/>
                  <a:endCxn id="814094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4130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4131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4132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4133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4134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4135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14136" name="Oval 56"/>
          <p:cNvSpPr>
            <a:spLocks noChangeArrowheads="1"/>
          </p:cNvSpPr>
          <p:nvPr/>
        </p:nvSpPr>
        <p:spPr bwMode="auto">
          <a:xfrm>
            <a:off x="1219200" y="152400"/>
            <a:ext cx="10668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8" grpId="0" animBg="1" autoUpdateAnimBg="0"/>
      <p:bldP spid="814136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64" name="Text Box 6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5161" name="Rectangle 5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1511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5111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q = h ;  q-&gt;next != h ;  q = q-&gt;next ) ;</a:t>
            </a:r>
            <a:r>
              <a:rPr lang="en-US" altLang="zh-CN" sz="2000"/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5112" name="AutoShape 8"/>
          <p:cNvSpPr>
            <a:spLocks/>
          </p:cNvSpPr>
          <p:nvPr/>
        </p:nvSpPr>
        <p:spPr bwMode="auto">
          <a:xfrm>
            <a:off x="457200" y="16764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8037"/>
              <a:gd name="adj5" fmla="val 158333"/>
              <a:gd name="adj6" fmla="val 204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</a:t>
            </a:r>
            <a:r>
              <a:rPr lang="en-US" altLang="zh-CN" sz="1800" b="1">
                <a:latin typeface="宋体" pitchFamily="2" charset="-122"/>
              </a:rPr>
              <a:t>p</a:t>
            </a:r>
            <a:r>
              <a:rPr lang="zh-CN" altLang="en-US" sz="1800" b="1">
                <a:latin typeface="宋体" pitchFamily="2" charset="-122"/>
              </a:rPr>
              <a:t>的前驱</a:t>
            </a:r>
            <a:r>
              <a:rPr lang="en-US" altLang="zh-CN" sz="1800" b="1">
                <a:latin typeface="宋体" pitchFamily="2" charset="-122"/>
              </a:rPr>
              <a:t>q</a:t>
            </a:r>
            <a:endParaRPr lang="en-US" altLang="zh-CN" sz="1800" b="1"/>
          </a:p>
        </p:txBody>
      </p:sp>
      <p:grpSp>
        <p:nvGrpSpPr>
          <p:cNvPr id="815113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5114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5115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5116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5117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511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511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5120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5121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512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5123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512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512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26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512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5128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512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51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31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5132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513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5134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513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36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513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513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3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40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514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514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4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44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514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514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47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5148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514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515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15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5152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5153" name="AutoShape 49"/>
                <p:cNvCxnSpPr>
                  <a:cxnSpLocks noChangeShapeType="1"/>
                  <a:stCxn id="815152" idx="1"/>
                  <a:endCxn id="815118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5154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5155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5156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5157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5158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5159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15160" name="Oval 56"/>
          <p:cNvSpPr>
            <a:spLocks noChangeArrowheads="1"/>
          </p:cNvSpPr>
          <p:nvPr/>
        </p:nvSpPr>
        <p:spPr bwMode="auto">
          <a:xfrm>
            <a:off x="7620000" y="152400"/>
            <a:ext cx="10668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2" grpId="0" animBg="1" autoUpdateAnimBg="0"/>
      <p:bldP spid="8151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042988" y="1268413"/>
            <a:ext cx="7561262" cy="4848225"/>
            <a:chOff x="1043608" y="1268760"/>
            <a:chExt cx="7560840" cy="4847930"/>
          </a:xfrm>
        </p:grpSpPr>
        <p:sp>
          <p:nvSpPr>
            <p:cNvPr id="35846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48479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zh-CN" altLang="en-US" sz="2000" b="1" dirty="0"/>
                <a:t> 集合通常用大写字母标记，集合元素用小写字母标记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若</a:t>
              </a:r>
              <a:r>
                <a:rPr lang="en-US" altLang="zh-CN" sz="2000" b="1" dirty="0"/>
                <a:t>A</a:t>
              </a:r>
              <a:r>
                <a:rPr lang="zh-CN" altLang="en-US" sz="2000" b="1" dirty="0"/>
                <a:t>、</a:t>
              </a:r>
              <a:r>
                <a:rPr lang="en-US" altLang="zh-CN" sz="2000" b="1" dirty="0"/>
                <a:t>B</a:t>
              </a:r>
              <a:r>
                <a:rPr lang="zh-CN" altLang="en-US" sz="2000" b="1" dirty="0"/>
                <a:t>是全集</a:t>
              </a:r>
              <a:r>
                <a:rPr lang="en-US" altLang="zh-CN" sz="2000" b="1" dirty="0"/>
                <a:t>E</a:t>
              </a:r>
              <a:r>
                <a:rPr lang="zh-CN" altLang="en-US" sz="2000" b="1" dirty="0"/>
                <a:t>中的两个集合，</a:t>
              </a:r>
              <a:r>
                <a:rPr lang="en-US" sz="2000" b="1" dirty="0"/>
                <a:t> </a:t>
              </a:r>
              <a:r>
                <a:rPr lang="en-US" altLang="zh-CN" sz="2000" b="1" dirty="0"/>
                <a:t>x</a:t>
              </a:r>
              <a:r>
                <a:rPr lang="zh-CN" altLang="en-US" sz="2000" b="1" dirty="0"/>
                <a:t>表示元素</a:t>
              </a:r>
              <a:endParaRPr lang="en-US" altLang="zh-CN" sz="2000" b="1" dirty="0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  <a:defRPr/>
              </a:pPr>
              <a:r>
                <a:rPr lang="en-US" altLang="zh-CN" sz="2000" b="1" dirty="0"/>
                <a:t> </a:t>
              </a:r>
              <a:r>
                <a:rPr lang="zh-CN" altLang="en-US" sz="2000" b="1" dirty="0"/>
                <a:t>集合主要运算有：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     B	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 dirty="0">
                <a:solidFill>
                  <a:schemeClr val="accent5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en-US" altLang="zh-CN" sz="2000" b="1" dirty="0">
                  <a:solidFill>
                    <a:schemeClr val="accent5"/>
                  </a:solidFill>
                </a:rPr>
                <a:t>	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	                                                               </a:t>
              </a:r>
              <a:endParaRPr lang="zh-CN" altLang="en-US" sz="2000" b="1" dirty="0">
                <a:solidFill>
                  <a:schemeClr val="accent5"/>
                </a:solidFill>
              </a:endParaRP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 补集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～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    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由全集中不在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>
                  <a:solidFill>
                    <a:schemeClr val="accent5"/>
                  </a:solidFill>
                </a:rPr>
                <a:t>   </a:t>
              </a:r>
              <a:r>
                <a:rPr lang="zh-CN" altLang="en-US" sz="2000" b="1" dirty="0">
                  <a:solidFill>
                    <a:schemeClr val="accent5"/>
                  </a:solidFill>
                  <a:latin typeface="黑体" pitchFamily="2" charset="-122"/>
                  <a:ea typeface="黑体" pitchFamily="2" charset="-122"/>
                </a:rPr>
                <a:t> 属于</a:t>
              </a:r>
              <a:r>
                <a:rPr lang="en-US" sz="2000" b="1" dirty="0">
                  <a:solidFill>
                    <a:schemeClr val="accent5"/>
                  </a:solidFill>
                </a:rPr>
                <a:t>	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∈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	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元素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lang="en-US" altLang="zh-CN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 dirty="0">
                  <a:solidFill>
                    <a:schemeClr val="accent5"/>
                  </a:solidFill>
                  <a:latin typeface="华文楷体" pitchFamily="2" charset="-122"/>
                  <a:ea typeface="华文楷体" pitchFamily="2" charset="-122"/>
                </a:rPr>
                <a:t>中</a:t>
              </a:r>
            </a:p>
            <a:p>
              <a:pPr algn="l">
                <a:lnSpc>
                  <a:spcPts val="3400"/>
                </a:lnSpc>
                <a:defRPr/>
              </a:pPr>
              <a:r>
                <a:rPr lang="zh-CN" altLang="en-US" sz="2000" b="1" dirty="0"/>
                <a:t>    </a:t>
              </a:r>
              <a:r>
                <a:rPr lang="zh-CN" altLang="en-US" sz="20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空集</a:t>
              </a:r>
              <a:r>
                <a:rPr lang="en-US" sz="2000" b="1" dirty="0"/>
                <a:t>	</a:t>
              </a:r>
              <a:r>
                <a:rPr lang="en-US" sz="2000" b="1" dirty="0">
                  <a:latin typeface="华文楷体" pitchFamily="2" charset="-122"/>
                  <a:ea typeface="华文楷体" pitchFamily="2" charset="-122"/>
                </a:rPr>
                <a:t>             </a:t>
              </a:r>
              <a:r>
                <a:rPr lang="zh-CN" altLang="en-US" sz="2000" b="1" dirty="0">
                  <a:latin typeface="华文楷体" pitchFamily="2" charset="-122"/>
                  <a:ea typeface="华文楷体" pitchFamily="2" charset="-122"/>
                </a:rPr>
                <a:t>集合中没有元素</a:t>
              </a:r>
            </a:p>
          </p:txBody>
        </p:sp>
        <p:pic>
          <p:nvPicPr>
            <p:cNvPr id="35849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1720" y="5729064"/>
              <a:ext cx="255696" cy="292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67192" y="4076896"/>
            <a:ext cx="216036" cy="216037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  <p:sp>
        <p:nvSpPr>
          <p:cNvPr id="10" name="矩形 54"/>
          <p:cNvSpPr>
            <a:spLocks noChangeArrowheads="1"/>
          </p:cNvSpPr>
          <p:nvPr/>
        </p:nvSpPr>
        <p:spPr bwMode="auto">
          <a:xfrm>
            <a:off x="5580063" y="4652963"/>
            <a:ext cx="2087562" cy="1168400"/>
          </a:xfrm>
          <a:prstGeom prst="rect">
            <a:avLst/>
          </a:prstGeom>
          <a:solidFill>
            <a:srgbClr val="FFFF99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r>
              <a:rPr lang="en-US" altLang="zh-CN" sz="2000" b="1"/>
              <a:t>E</a:t>
            </a:r>
            <a:endParaRPr lang="en-US" altLang="zh-CN" sz="1600" b="1"/>
          </a:p>
          <a:p>
            <a:pPr algn="l"/>
            <a:endParaRPr lang="en-US" altLang="zh-CN" sz="1600" b="1"/>
          </a:p>
          <a:p>
            <a:pPr algn="l"/>
            <a:endParaRPr lang="en-US" altLang="zh-CN" sz="1600" b="1"/>
          </a:p>
          <a:p>
            <a:pPr algn="l"/>
            <a:r>
              <a:rPr lang="en-US" altLang="zh-CN" sz="1600" b="1"/>
              <a:t>                    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88" name="Text Box 6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6184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6135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6136" name="AutoShape 8"/>
          <p:cNvSpPr>
            <a:spLocks/>
          </p:cNvSpPr>
          <p:nvPr/>
        </p:nvSpPr>
        <p:spPr bwMode="auto">
          <a:xfrm>
            <a:off x="228600" y="17526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5523"/>
              <a:gd name="adj5" fmla="val 211199"/>
              <a:gd name="adj6" fmla="val 194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寻找开始位置</a:t>
            </a:r>
            <a:endParaRPr lang="zh-CN" altLang="en-US" sz="1800" b="1"/>
          </a:p>
        </p:txBody>
      </p:sp>
      <p:grpSp>
        <p:nvGrpSpPr>
          <p:cNvPr id="816137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grpSp>
          <p:nvGrpSpPr>
            <p:cNvPr id="816138" name="Group 10"/>
            <p:cNvGrpSpPr>
              <a:grpSpLocks/>
            </p:cNvGrpSpPr>
            <p:nvPr/>
          </p:nvGrpSpPr>
          <p:grpSpPr bwMode="auto">
            <a:xfrm>
              <a:off x="392" y="297"/>
              <a:ext cx="5080" cy="327"/>
              <a:chOff x="440" y="1392"/>
              <a:chExt cx="5080" cy="327"/>
            </a:xfrm>
          </p:grpSpPr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440" y="13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h</a:t>
                </a:r>
              </a:p>
            </p:txBody>
          </p:sp>
          <p:grpSp>
            <p:nvGrpSpPr>
              <p:cNvPr id="816140" name="Group 12"/>
              <p:cNvGrpSpPr>
                <a:grpSpLocks/>
              </p:cNvGrpSpPr>
              <p:nvPr/>
            </p:nvGrpSpPr>
            <p:grpSpPr bwMode="auto">
              <a:xfrm>
                <a:off x="708" y="1575"/>
                <a:ext cx="4812" cy="144"/>
                <a:chOff x="708" y="1575"/>
                <a:chExt cx="4812" cy="144"/>
              </a:xfrm>
            </p:grpSpPr>
            <p:grpSp>
              <p:nvGrpSpPr>
                <p:cNvPr id="816141" name="Group 13"/>
                <p:cNvGrpSpPr>
                  <a:grpSpLocks/>
                </p:cNvGrpSpPr>
                <p:nvPr/>
              </p:nvGrpSpPr>
              <p:grpSpPr bwMode="auto">
                <a:xfrm>
                  <a:off x="948" y="1575"/>
                  <a:ext cx="432" cy="144"/>
                  <a:chOff x="4224" y="2492"/>
                  <a:chExt cx="432" cy="144"/>
                </a:xfrm>
              </p:grpSpPr>
              <p:sp>
                <p:nvSpPr>
                  <p:cNvPr id="8161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1</a:t>
                    </a:r>
                  </a:p>
                </p:txBody>
              </p:sp>
              <p:sp>
                <p:nvSpPr>
                  <p:cNvPr id="81614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6144" name="Line 16"/>
                <p:cNvSpPr>
                  <a:spLocks noChangeShapeType="1"/>
                </p:cNvSpPr>
                <p:nvPr/>
              </p:nvSpPr>
              <p:spPr bwMode="auto">
                <a:xfrm>
                  <a:off x="708" y="158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6145" name="Group 17"/>
                <p:cNvGrpSpPr>
                  <a:grpSpLocks/>
                </p:cNvGrpSpPr>
                <p:nvPr/>
              </p:nvGrpSpPr>
              <p:grpSpPr bwMode="auto">
                <a:xfrm>
                  <a:off x="1284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6146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6147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2</a:t>
                      </a:r>
                    </a:p>
                  </p:txBody>
                </p:sp>
                <p:sp>
                  <p:nvSpPr>
                    <p:cNvPr id="81614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61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50" name="Group 22"/>
                <p:cNvGrpSpPr>
                  <a:grpSpLocks/>
                </p:cNvGrpSpPr>
                <p:nvPr/>
              </p:nvGrpSpPr>
              <p:grpSpPr bwMode="auto">
                <a:xfrm>
                  <a:off x="1860" y="1575"/>
                  <a:ext cx="672" cy="144"/>
                  <a:chOff x="1276" y="1004"/>
                  <a:chExt cx="672" cy="144"/>
                </a:xfrm>
              </p:grpSpPr>
              <p:grpSp>
                <p:nvGrpSpPr>
                  <p:cNvPr id="81615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516" y="1004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615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3</a:t>
                      </a:r>
                    </a:p>
                  </p:txBody>
                </p:sp>
                <p:sp>
                  <p:nvSpPr>
                    <p:cNvPr id="81615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615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276" y="107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55" name="Group 27"/>
                <p:cNvGrpSpPr>
                  <a:grpSpLocks/>
                </p:cNvGrpSpPr>
                <p:nvPr/>
              </p:nvGrpSpPr>
              <p:grpSpPr bwMode="auto">
                <a:xfrm>
                  <a:off x="2436" y="1575"/>
                  <a:ext cx="672" cy="144"/>
                  <a:chOff x="2688" y="1680"/>
                  <a:chExt cx="672" cy="144"/>
                </a:xfrm>
              </p:grpSpPr>
              <p:grpSp>
                <p:nvGrpSpPr>
                  <p:cNvPr id="81615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928" y="1680"/>
                    <a:ext cx="432" cy="144"/>
                    <a:chOff x="4224" y="2492"/>
                    <a:chExt cx="432" cy="144"/>
                  </a:xfrm>
                </p:grpSpPr>
                <p:sp>
                  <p:nvSpPr>
                    <p:cNvPr id="816157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492"/>
                      <a:ext cx="432" cy="144"/>
                    </a:xfrm>
                    <a:prstGeom prst="rect">
                      <a:avLst/>
                    </a:prstGeom>
                    <a:solidFill>
                      <a:srgbClr val="66FF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l"/>
                      <a:r>
                        <a:rPr lang="en-US" altLang="zh-CN" sz="1800"/>
                        <a:t> 4</a:t>
                      </a:r>
                    </a:p>
                  </p:txBody>
                </p:sp>
                <p:sp>
                  <p:nvSpPr>
                    <p:cNvPr id="81615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492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8161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60" name="Group 32"/>
                <p:cNvGrpSpPr>
                  <a:grpSpLocks/>
                </p:cNvGrpSpPr>
                <p:nvPr/>
              </p:nvGrpSpPr>
              <p:grpSpPr bwMode="auto">
                <a:xfrm>
                  <a:off x="3012" y="1575"/>
                  <a:ext cx="672" cy="144"/>
                  <a:chOff x="3312" y="1680"/>
                  <a:chExt cx="672" cy="144"/>
                </a:xfrm>
              </p:grpSpPr>
              <p:sp>
                <p:nvSpPr>
                  <p:cNvPr id="81616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5</a:t>
                    </a:r>
                  </a:p>
                </p:txBody>
              </p:sp>
              <p:sp>
                <p:nvSpPr>
                  <p:cNvPr id="8161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6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64" name="Group 36"/>
                <p:cNvGrpSpPr>
                  <a:grpSpLocks/>
                </p:cNvGrpSpPr>
                <p:nvPr/>
              </p:nvGrpSpPr>
              <p:grpSpPr bwMode="auto">
                <a:xfrm>
                  <a:off x="3588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616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6    </a:t>
                    </a:r>
                  </a:p>
                </p:txBody>
              </p:sp>
              <p:sp>
                <p:nvSpPr>
                  <p:cNvPr id="8161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6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68" name="Group 40"/>
                <p:cNvGrpSpPr>
                  <a:grpSpLocks/>
                </p:cNvGrpSpPr>
                <p:nvPr/>
              </p:nvGrpSpPr>
              <p:grpSpPr bwMode="auto">
                <a:xfrm>
                  <a:off x="4164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616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7    </a:t>
                    </a:r>
                  </a:p>
                </p:txBody>
              </p:sp>
              <p:sp>
                <p:nvSpPr>
                  <p:cNvPr id="81617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7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16172" name="Group 44"/>
                <p:cNvGrpSpPr>
                  <a:grpSpLocks/>
                </p:cNvGrpSpPr>
                <p:nvPr/>
              </p:nvGrpSpPr>
              <p:grpSpPr bwMode="auto">
                <a:xfrm>
                  <a:off x="4740" y="1575"/>
                  <a:ext cx="672" cy="144"/>
                  <a:chOff x="3936" y="1680"/>
                  <a:chExt cx="672" cy="144"/>
                </a:xfrm>
              </p:grpSpPr>
              <p:sp>
                <p:nvSpPr>
                  <p:cNvPr id="81617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8    </a:t>
                    </a:r>
                  </a:p>
                </p:txBody>
              </p:sp>
              <p:sp>
                <p:nvSpPr>
                  <p:cNvPr id="81617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680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17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17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 type="stealth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6176" name="Line 48"/>
                <p:cNvSpPr>
                  <a:spLocks noChangeShapeType="1"/>
                </p:cNvSpPr>
                <p:nvPr/>
              </p:nvSpPr>
              <p:spPr bwMode="auto">
                <a:xfrm>
                  <a:off x="5328" y="164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816177" name="AutoShape 49"/>
                <p:cNvCxnSpPr>
                  <a:cxnSpLocks noChangeShapeType="1"/>
                  <a:stCxn id="816176" idx="1"/>
                  <a:endCxn id="816142" idx="1"/>
                </p:cNvCxnSpPr>
                <p:nvPr/>
              </p:nvCxnSpPr>
              <p:spPr bwMode="auto">
                <a:xfrm rot="5400000">
                  <a:off x="3233" y="-638"/>
                  <a:ext cx="1" cy="4572"/>
                </a:xfrm>
                <a:prstGeom prst="bentConnector4">
                  <a:avLst>
                    <a:gd name="adj1" fmla="val 29699995"/>
                    <a:gd name="adj2" fmla="val 103148"/>
                  </a:avLst>
                </a:prstGeom>
                <a:noFill/>
                <a:ln w="12700">
                  <a:solidFill>
                    <a:srgbClr val="FF3300"/>
                  </a:solidFill>
                  <a:miter lim="800000"/>
                  <a:headEnd/>
                  <a:tailEnd type="stealth" w="lg" len="lg"/>
                </a:ln>
                <a:effectLst/>
              </p:spPr>
            </p:cxnSp>
          </p:grpSp>
        </p:grpSp>
        <p:grpSp>
          <p:nvGrpSpPr>
            <p:cNvPr id="816178" name="Group 50"/>
            <p:cNvGrpSpPr>
              <a:grpSpLocks/>
            </p:cNvGrpSpPr>
            <p:nvPr/>
          </p:nvGrpSpPr>
          <p:grpSpPr bwMode="auto">
            <a:xfrm>
              <a:off x="5044" y="96"/>
              <a:ext cx="188" cy="384"/>
              <a:chOff x="4996" y="1248"/>
              <a:chExt cx="188" cy="384"/>
            </a:xfrm>
          </p:grpSpPr>
          <p:sp>
            <p:nvSpPr>
              <p:cNvPr id="816179" name="Line 5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6180" name="Text Box 5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6181" name="Group 53"/>
            <p:cNvGrpSpPr>
              <a:grpSpLocks/>
            </p:cNvGrpSpPr>
            <p:nvPr/>
          </p:nvGrpSpPr>
          <p:grpSpPr bwMode="auto">
            <a:xfrm>
              <a:off x="1012" y="96"/>
              <a:ext cx="188" cy="384"/>
              <a:chOff x="960" y="1248"/>
              <a:chExt cx="188" cy="384"/>
            </a:xfrm>
          </p:grpSpPr>
          <p:sp>
            <p:nvSpPr>
              <p:cNvPr id="816182" name="Line 5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6183" name="Text Box 5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6" grpId="0" animBg="1" autoUpdateAnimBg="0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211" name="Text Box 5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715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7159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7160" name="AutoShape 8"/>
          <p:cNvSpPr>
            <a:spLocks/>
          </p:cNvSpPr>
          <p:nvPr/>
        </p:nvSpPr>
        <p:spPr bwMode="auto">
          <a:xfrm>
            <a:off x="228600" y="17526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5523"/>
              <a:gd name="adj5" fmla="val 211199"/>
              <a:gd name="adj6" fmla="val 194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寻找开始位置</a:t>
            </a:r>
            <a:endParaRPr lang="zh-CN" altLang="en-US" sz="1800" b="1"/>
          </a:p>
        </p:txBody>
      </p:sp>
      <p:grpSp>
        <p:nvGrpSpPr>
          <p:cNvPr id="817161" name="Group 9"/>
          <p:cNvGrpSpPr>
            <a:grpSpLocks/>
          </p:cNvGrpSpPr>
          <p:nvPr/>
        </p:nvGrpSpPr>
        <p:grpSpPr bwMode="auto">
          <a:xfrm>
            <a:off x="1371600" y="152400"/>
            <a:ext cx="1447800" cy="609600"/>
            <a:chOff x="1392" y="96"/>
            <a:chExt cx="912" cy="384"/>
          </a:xfrm>
        </p:grpSpPr>
        <p:grpSp>
          <p:nvGrpSpPr>
            <p:cNvPr id="817162" name="Group 10"/>
            <p:cNvGrpSpPr>
              <a:grpSpLocks/>
            </p:cNvGrpSpPr>
            <p:nvPr/>
          </p:nvGrpSpPr>
          <p:grpSpPr bwMode="auto">
            <a:xfrm>
              <a:off x="1392" y="96"/>
              <a:ext cx="188" cy="384"/>
              <a:chOff x="4996" y="1248"/>
              <a:chExt cx="188" cy="384"/>
            </a:xfrm>
          </p:grpSpPr>
          <p:sp>
            <p:nvSpPr>
              <p:cNvPr id="817163" name="Line 11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7164" name="Text Box 12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17165" name="Group 13"/>
            <p:cNvGrpSpPr>
              <a:grpSpLocks/>
            </p:cNvGrpSpPr>
            <p:nvPr/>
          </p:nvGrpSpPr>
          <p:grpSpPr bwMode="auto">
            <a:xfrm>
              <a:off x="2116" y="96"/>
              <a:ext cx="188" cy="384"/>
              <a:chOff x="960" y="1248"/>
              <a:chExt cx="188" cy="384"/>
            </a:xfrm>
          </p:grpSpPr>
          <p:sp>
            <p:nvSpPr>
              <p:cNvPr id="817166" name="Line 1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7167" name="Text Box 1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grpSp>
        <p:nvGrpSpPr>
          <p:cNvPr id="817168" name="Group 16"/>
          <p:cNvGrpSpPr>
            <a:grpSpLocks/>
          </p:cNvGrpSpPr>
          <p:nvPr/>
        </p:nvGrpSpPr>
        <p:grpSpPr bwMode="auto">
          <a:xfrm>
            <a:off x="622300" y="471488"/>
            <a:ext cx="8064500" cy="519112"/>
            <a:chOff x="440" y="1392"/>
            <a:chExt cx="5080" cy="327"/>
          </a:xfrm>
        </p:grpSpPr>
        <p:sp>
          <p:nvSpPr>
            <p:cNvPr id="817169" name="Text Box 17"/>
            <p:cNvSpPr txBox="1">
              <a:spLocks noChangeArrowheads="1"/>
            </p:cNvSpPr>
            <p:nvPr/>
          </p:nvSpPr>
          <p:spPr bwMode="auto">
            <a:xfrm>
              <a:off x="440" y="13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17170" name="Group 18"/>
            <p:cNvGrpSpPr>
              <a:grpSpLocks/>
            </p:cNvGrpSpPr>
            <p:nvPr/>
          </p:nvGrpSpPr>
          <p:grpSpPr bwMode="auto">
            <a:xfrm>
              <a:off x="708" y="1575"/>
              <a:ext cx="4812" cy="144"/>
              <a:chOff x="708" y="1575"/>
              <a:chExt cx="4812" cy="144"/>
            </a:xfrm>
          </p:grpSpPr>
          <p:grpSp>
            <p:nvGrpSpPr>
              <p:cNvPr id="817171" name="Group 19"/>
              <p:cNvGrpSpPr>
                <a:grpSpLocks/>
              </p:cNvGrpSpPr>
              <p:nvPr/>
            </p:nvGrpSpPr>
            <p:grpSpPr bwMode="auto">
              <a:xfrm>
                <a:off x="948" y="1575"/>
                <a:ext cx="432" cy="144"/>
                <a:chOff x="4224" y="2492"/>
                <a:chExt cx="432" cy="144"/>
              </a:xfrm>
            </p:grpSpPr>
            <p:sp>
              <p:nvSpPr>
                <p:cNvPr id="817172" name="Rectangle 20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1</a:t>
                  </a:r>
                </a:p>
              </p:txBody>
            </p:sp>
            <p:sp>
              <p:nvSpPr>
                <p:cNvPr id="817173" name="Line 21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7174" name="Line 22"/>
              <p:cNvSpPr>
                <a:spLocks noChangeShapeType="1"/>
              </p:cNvSpPr>
              <p:nvPr/>
            </p:nvSpPr>
            <p:spPr bwMode="auto">
              <a:xfrm>
                <a:off x="708" y="1584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7175" name="Group 23"/>
              <p:cNvGrpSpPr>
                <a:grpSpLocks/>
              </p:cNvGrpSpPr>
              <p:nvPr/>
            </p:nvGrpSpPr>
            <p:grpSpPr bwMode="auto">
              <a:xfrm>
                <a:off x="1284" y="1575"/>
                <a:ext cx="672" cy="144"/>
                <a:chOff x="1276" y="1004"/>
                <a:chExt cx="672" cy="144"/>
              </a:xfrm>
            </p:grpSpPr>
            <p:grpSp>
              <p:nvGrpSpPr>
                <p:cNvPr id="817176" name="Group 24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717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2</a:t>
                    </a:r>
                  </a:p>
                </p:txBody>
              </p:sp>
              <p:sp>
                <p:nvSpPr>
                  <p:cNvPr id="8171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7179" name="Line 27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80" name="Group 28"/>
              <p:cNvGrpSpPr>
                <a:grpSpLocks/>
              </p:cNvGrpSpPr>
              <p:nvPr/>
            </p:nvGrpSpPr>
            <p:grpSpPr bwMode="auto">
              <a:xfrm>
                <a:off x="1860" y="1575"/>
                <a:ext cx="672" cy="144"/>
                <a:chOff x="1276" y="1004"/>
                <a:chExt cx="672" cy="144"/>
              </a:xfrm>
            </p:grpSpPr>
            <p:grpSp>
              <p:nvGrpSpPr>
                <p:cNvPr id="817181" name="Group 29"/>
                <p:cNvGrpSpPr>
                  <a:grpSpLocks/>
                </p:cNvGrpSpPr>
                <p:nvPr/>
              </p:nvGrpSpPr>
              <p:grpSpPr bwMode="auto">
                <a:xfrm>
                  <a:off x="1516" y="1004"/>
                  <a:ext cx="432" cy="144"/>
                  <a:chOff x="4224" y="2492"/>
                  <a:chExt cx="432" cy="144"/>
                </a:xfrm>
              </p:grpSpPr>
              <p:sp>
                <p:nvSpPr>
                  <p:cNvPr id="81718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3</a:t>
                    </a:r>
                  </a:p>
                </p:txBody>
              </p:sp>
              <p:sp>
                <p:nvSpPr>
                  <p:cNvPr id="81718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7184" name="Line 32"/>
                <p:cNvSpPr>
                  <a:spLocks noChangeShapeType="1"/>
                </p:cNvSpPr>
                <p:nvPr/>
              </p:nvSpPr>
              <p:spPr bwMode="auto">
                <a:xfrm>
                  <a:off x="1276" y="107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85" name="Group 33"/>
              <p:cNvGrpSpPr>
                <a:grpSpLocks/>
              </p:cNvGrpSpPr>
              <p:nvPr/>
            </p:nvGrpSpPr>
            <p:grpSpPr bwMode="auto">
              <a:xfrm>
                <a:off x="2436" y="1575"/>
                <a:ext cx="672" cy="144"/>
                <a:chOff x="2688" y="1680"/>
                <a:chExt cx="672" cy="144"/>
              </a:xfrm>
            </p:grpSpPr>
            <p:grpSp>
              <p:nvGrpSpPr>
                <p:cNvPr id="817186" name="Group 34"/>
                <p:cNvGrpSpPr>
                  <a:grpSpLocks/>
                </p:cNvGrpSpPr>
                <p:nvPr/>
              </p:nvGrpSpPr>
              <p:grpSpPr bwMode="auto">
                <a:xfrm>
                  <a:off x="2928" y="1680"/>
                  <a:ext cx="432" cy="144"/>
                  <a:chOff x="4224" y="2492"/>
                  <a:chExt cx="432" cy="144"/>
                </a:xfrm>
              </p:grpSpPr>
              <p:sp>
                <p:nvSpPr>
                  <p:cNvPr id="81718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92"/>
                    <a:ext cx="432" cy="144"/>
                  </a:xfrm>
                  <a:prstGeom prst="rect">
                    <a:avLst/>
                  </a:prstGeom>
                  <a:solidFill>
                    <a:srgbClr val="66FF6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l"/>
                    <a:r>
                      <a:rPr lang="en-US" altLang="zh-CN" sz="1800"/>
                      <a:t> 4</a:t>
                    </a:r>
                  </a:p>
                </p:txBody>
              </p:sp>
              <p:sp>
                <p:nvSpPr>
                  <p:cNvPr id="8171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492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7189" name="Line 37"/>
                <p:cNvSpPr>
                  <a:spLocks noChangeShapeType="1"/>
                </p:cNvSpPr>
                <p:nvPr/>
              </p:nvSpPr>
              <p:spPr bwMode="auto">
                <a:xfrm>
                  <a:off x="2688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90" name="Group 38"/>
              <p:cNvGrpSpPr>
                <a:grpSpLocks/>
              </p:cNvGrpSpPr>
              <p:nvPr/>
            </p:nvGrpSpPr>
            <p:grpSpPr bwMode="auto">
              <a:xfrm>
                <a:off x="3012" y="1575"/>
                <a:ext cx="672" cy="144"/>
                <a:chOff x="3312" y="1680"/>
                <a:chExt cx="672" cy="144"/>
              </a:xfrm>
            </p:grpSpPr>
            <p:sp>
              <p:nvSpPr>
                <p:cNvPr id="817191" name="Rectangle 39"/>
                <p:cNvSpPr>
                  <a:spLocks noChangeArrowheads="1"/>
                </p:cNvSpPr>
                <p:nvPr/>
              </p:nvSpPr>
              <p:spPr bwMode="auto">
                <a:xfrm>
                  <a:off x="3552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5</a:t>
                  </a:r>
                </a:p>
              </p:txBody>
            </p:sp>
            <p:sp>
              <p:nvSpPr>
                <p:cNvPr id="817192" name="Line 40"/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193" name="Line 41"/>
                <p:cNvSpPr>
                  <a:spLocks noChangeShapeType="1"/>
                </p:cNvSpPr>
                <p:nvPr/>
              </p:nvSpPr>
              <p:spPr bwMode="auto">
                <a:xfrm>
                  <a:off x="3312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94" name="Group 42"/>
              <p:cNvGrpSpPr>
                <a:grpSpLocks/>
              </p:cNvGrpSpPr>
              <p:nvPr/>
            </p:nvGrpSpPr>
            <p:grpSpPr bwMode="auto">
              <a:xfrm>
                <a:off x="3588" y="1575"/>
                <a:ext cx="672" cy="144"/>
                <a:chOff x="3936" y="1680"/>
                <a:chExt cx="672" cy="144"/>
              </a:xfrm>
            </p:grpSpPr>
            <p:sp>
              <p:nvSpPr>
                <p:cNvPr id="817195" name="Rectangle 43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6    </a:t>
                  </a:r>
                </a:p>
              </p:txBody>
            </p:sp>
            <p:sp>
              <p:nvSpPr>
                <p:cNvPr id="817196" name="Line 44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197" name="Line 45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198" name="Group 46"/>
              <p:cNvGrpSpPr>
                <a:grpSpLocks/>
              </p:cNvGrpSpPr>
              <p:nvPr/>
            </p:nvGrpSpPr>
            <p:grpSpPr bwMode="auto">
              <a:xfrm>
                <a:off x="4164" y="1575"/>
                <a:ext cx="672" cy="144"/>
                <a:chOff x="3936" y="1680"/>
                <a:chExt cx="672" cy="144"/>
              </a:xfrm>
            </p:grpSpPr>
            <p:sp>
              <p:nvSpPr>
                <p:cNvPr id="817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7    </a:t>
                  </a:r>
                </a:p>
              </p:txBody>
            </p:sp>
            <p:sp>
              <p:nvSpPr>
                <p:cNvPr id="817200" name="Line 48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201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202" name="Group 50"/>
              <p:cNvGrpSpPr>
                <a:grpSpLocks/>
              </p:cNvGrpSpPr>
              <p:nvPr/>
            </p:nvGrpSpPr>
            <p:grpSpPr bwMode="auto">
              <a:xfrm>
                <a:off x="4740" y="1575"/>
                <a:ext cx="672" cy="144"/>
                <a:chOff x="3936" y="1680"/>
                <a:chExt cx="672" cy="144"/>
              </a:xfrm>
            </p:grpSpPr>
            <p:sp>
              <p:nvSpPr>
                <p:cNvPr id="817203" name="Rectangle 51"/>
                <p:cNvSpPr>
                  <a:spLocks noChangeArrowheads="1"/>
                </p:cNvSpPr>
                <p:nvPr/>
              </p:nvSpPr>
              <p:spPr bwMode="auto">
                <a:xfrm>
                  <a:off x="4176" y="1680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8    </a:t>
                  </a:r>
                </a:p>
              </p:txBody>
            </p:sp>
            <p:sp>
              <p:nvSpPr>
                <p:cNvPr id="817204" name="Line 52"/>
                <p:cNvSpPr>
                  <a:spLocks noChangeShapeType="1"/>
                </p:cNvSpPr>
                <p:nvPr/>
              </p:nvSpPr>
              <p:spPr bwMode="auto">
                <a:xfrm>
                  <a:off x="4416" y="16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7205" name="Line 53"/>
                <p:cNvSpPr>
                  <a:spLocks noChangeShapeType="1"/>
                </p:cNvSpPr>
                <p:nvPr/>
              </p:nvSpPr>
              <p:spPr bwMode="auto">
                <a:xfrm>
                  <a:off x="3936" y="17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7206" name="Line 54"/>
              <p:cNvSpPr>
                <a:spLocks noChangeShapeType="1"/>
              </p:cNvSpPr>
              <p:nvPr/>
            </p:nvSpPr>
            <p:spPr bwMode="auto">
              <a:xfrm>
                <a:off x="5328" y="1647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817207" name="AutoShape 55"/>
              <p:cNvCxnSpPr>
                <a:cxnSpLocks noChangeShapeType="1"/>
                <a:stCxn id="817206" idx="1"/>
                <a:endCxn id="817172" idx="1"/>
              </p:cNvCxnSpPr>
              <p:nvPr/>
            </p:nvCxnSpPr>
            <p:spPr bwMode="auto">
              <a:xfrm rot="5400000">
                <a:off x="3233" y="-638"/>
                <a:ext cx="1" cy="4572"/>
              </a:xfrm>
              <a:prstGeom prst="bentConnector4">
                <a:avLst>
                  <a:gd name="adj1" fmla="val 29699995"/>
                  <a:gd name="adj2" fmla="val 103148"/>
                </a:avLst>
              </a:prstGeom>
              <a:noFill/>
              <a:ln w="12700">
                <a:solidFill>
                  <a:srgbClr val="FF3300"/>
                </a:solidFill>
                <a:miter lim="800000"/>
                <a:headEnd/>
                <a:tailEnd type="stealth" w="lg" len="lg"/>
              </a:ln>
              <a:effectLst/>
            </p:spPr>
          </p:cxnSp>
        </p:grpSp>
      </p:grpSp>
      <p:sp>
        <p:nvSpPr>
          <p:cNvPr id="817208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234" name="Text Box 5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8183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8184" name="AutoShape 8"/>
          <p:cNvSpPr>
            <a:spLocks/>
          </p:cNvSpPr>
          <p:nvPr/>
        </p:nvSpPr>
        <p:spPr bwMode="auto">
          <a:xfrm>
            <a:off x="228600" y="1752600"/>
            <a:ext cx="1828800" cy="609600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25523"/>
              <a:gd name="adj5" fmla="val 211199"/>
              <a:gd name="adj6" fmla="val 19444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寻找开始位置</a:t>
            </a:r>
            <a:endParaRPr lang="zh-CN" altLang="en-US" sz="1800" b="1"/>
          </a:p>
        </p:txBody>
      </p:sp>
      <p:grpSp>
        <p:nvGrpSpPr>
          <p:cNvPr id="818185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sp>
          <p:nvSpPr>
            <p:cNvPr id="818186" name="Text Box 10"/>
            <p:cNvSpPr txBox="1">
              <a:spLocks noChangeArrowheads="1"/>
            </p:cNvSpPr>
            <p:nvPr/>
          </p:nvSpPr>
          <p:spPr bwMode="auto">
            <a:xfrm>
              <a:off x="392" y="29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18187" name="Group 11"/>
            <p:cNvGrpSpPr>
              <a:grpSpLocks/>
            </p:cNvGrpSpPr>
            <p:nvPr/>
          </p:nvGrpSpPr>
          <p:grpSpPr bwMode="auto">
            <a:xfrm>
              <a:off x="900" y="480"/>
              <a:ext cx="432" cy="144"/>
              <a:chOff x="4224" y="2492"/>
              <a:chExt cx="432" cy="144"/>
            </a:xfrm>
          </p:grpSpPr>
          <p:sp>
            <p:nvSpPr>
              <p:cNvPr id="818188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18189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8190" name="Line 14"/>
            <p:cNvSpPr>
              <a:spLocks noChangeShapeType="1"/>
            </p:cNvSpPr>
            <p:nvPr/>
          </p:nvSpPr>
          <p:spPr bwMode="auto">
            <a:xfrm>
              <a:off x="660" y="4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8191" name="Group 15"/>
            <p:cNvGrpSpPr>
              <a:grpSpLocks/>
            </p:cNvGrpSpPr>
            <p:nvPr/>
          </p:nvGrpSpPr>
          <p:grpSpPr bwMode="auto">
            <a:xfrm>
              <a:off x="1236" y="480"/>
              <a:ext cx="672" cy="144"/>
              <a:chOff x="1276" y="1004"/>
              <a:chExt cx="672" cy="144"/>
            </a:xfrm>
          </p:grpSpPr>
          <p:grpSp>
            <p:nvGrpSpPr>
              <p:cNvPr id="818192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8193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2</a:t>
                  </a:r>
                </a:p>
              </p:txBody>
            </p:sp>
            <p:sp>
              <p:nvSpPr>
                <p:cNvPr id="818194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8195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196" name="Group 20"/>
            <p:cNvGrpSpPr>
              <a:grpSpLocks/>
            </p:cNvGrpSpPr>
            <p:nvPr/>
          </p:nvGrpSpPr>
          <p:grpSpPr bwMode="auto">
            <a:xfrm>
              <a:off x="1812" y="480"/>
              <a:ext cx="672" cy="144"/>
              <a:chOff x="1276" y="1004"/>
              <a:chExt cx="672" cy="144"/>
            </a:xfrm>
          </p:grpSpPr>
          <p:grpSp>
            <p:nvGrpSpPr>
              <p:cNvPr id="818197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819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3</a:t>
                  </a:r>
                </a:p>
              </p:txBody>
            </p:sp>
            <p:sp>
              <p:nvSpPr>
                <p:cNvPr id="818199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8200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01" name="Group 25"/>
            <p:cNvGrpSpPr>
              <a:grpSpLocks/>
            </p:cNvGrpSpPr>
            <p:nvPr/>
          </p:nvGrpSpPr>
          <p:grpSpPr bwMode="auto">
            <a:xfrm>
              <a:off x="2388" y="480"/>
              <a:ext cx="672" cy="144"/>
              <a:chOff x="2688" y="1680"/>
              <a:chExt cx="672" cy="144"/>
            </a:xfrm>
          </p:grpSpPr>
          <p:grpSp>
            <p:nvGrpSpPr>
              <p:cNvPr id="818202" name="Group 2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18203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18204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8205" name="Line 29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06" name="Group 30"/>
            <p:cNvGrpSpPr>
              <a:grpSpLocks/>
            </p:cNvGrpSpPr>
            <p:nvPr/>
          </p:nvGrpSpPr>
          <p:grpSpPr bwMode="auto">
            <a:xfrm>
              <a:off x="2964" y="480"/>
              <a:ext cx="672" cy="144"/>
              <a:chOff x="3312" y="1680"/>
              <a:chExt cx="672" cy="144"/>
            </a:xfrm>
          </p:grpSpPr>
          <p:sp>
            <p:nvSpPr>
              <p:cNvPr id="818207" name="Rectangle 31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18208" name="Line 32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09" name="Line 33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10" name="Group 34"/>
            <p:cNvGrpSpPr>
              <a:grpSpLocks/>
            </p:cNvGrpSpPr>
            <p:nvPr/>
          </p:nvGrpSpPr>
          <p:grpSpPr bwMode="auto">
            <a:xfrm>
              <a:off x="3540" y="480"/>
              <a:ext cx="672" cy="144"/>
              <a:chOff x="3936" y="1680"/>
              <a:chExt cx="672" cy="144"/>
            </a:xfrm>
          </p:grpSpPr>
          <p:sp>
            <p:nvSpPr>
              <p:cNvPr id="818211" name="Rectangle 35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18212" name="Line 36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13" name="Line 37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14" name="Group 38"/>
            <p:cNvGrpSpPr>
              <a:grpSpLocks/>
            </p:cNvGrpSpPr>
            <p:nvPr/>
          </p:nvGrpSpPr>
          <p:grpSpPr bwMode="auto">
            <a:xfrm>
              <a:off x="4116" y="480"/>
              <a:ext cx="672" cy="144"/>
              <a:chOff x="3936" y="1680"/>
              <a:chExt cx="672" cy="144"/>
            </a:xfrm>
          </p:grpSpPr>
          <p:sp>
            <p:nvSpPr>
              <p:cNvPr id="818215" name="Rectangle 3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18216" name="Line 4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17" name="Line 4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8218" name="Group 42"/>
            <p:cNvGrpSpPr>
              <a:grpSpLocks/>
            </p:cNvGrpSpPr>
            <p:nvPr/>
          </p:nvGrpSpPr>
          <p:grpSpPr bwMode="auto">
            <a:xfrm>
              <a:off x="4692" y="480"/>
              <a:ext cx="672" cy="144"/>
              <a:chOff x="3936" y="1680"/>
              <a:chExt cx="672" cy="144"/>
            </a:xfrm>
          </p:grpSpPr>
          <p:sp>
            <p:nvSpPr>
              <p:cNvPr id="818219" name="Rectangle 43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18220" name="Line 44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8221" name="Line 45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8222" name="Line 46"/>
            <p:cNvSpPr>
              <a:spLocks noChangeShapeType="1"/>
            </p:cNvSpPr>
            <p:nvPr/>
          </p:nvSpPr>
          <p:spPr bwMode="auto">
            <a:xfrm>
              <a:off x="5280" y="552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8223" name="AutoShape 47"/>
            <p:cNvCxnSpPr>
              <a:cxnSpLocks noChangeShapeType="1"/>
              <a:stCxn id="818222" idx="1"/>
              <a:endCxn id="818188" idx="1"/>
            </p:cNvCxnSpPr>
            <p:nvPr/>
          </p:nvCxnSpPr>
          <p:spPr bwMode="auto">
            <a:xfrm rot="5400000">
              <a:off x="3185" y="-1733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18224" name="Group 48"/>
            <p:cNvGrpSpPr>
              <a:grpSpLocks/>
            </p:cNvGrpSpPr>
            <p:nvPr/>
          </p:nvGrpSpPr>
          <p:grpSpPr bwMode="auto">
            <a:xfrm>
              <a:off x="864" y="96"/>
              <a:ext cx="912" cy="384"/>
              <a:chOff x="1392" y="96"/>
              <a:chExt cx="912" cy="384"/>
            </a:xfrm>
          </p:grpSpPr>
          <p:grpSp>
            <p:nvGrpSpPr>
              <p:cNvPr id="818225" name="Group 49"/>
              <p:cNvGrpSpPr>
                <a:grpSpLocks/>
              </p:cNvGrpSpPr>
              <p:nvPr/>
            </p:nvGrpSpPr>
            <p:grpSpPr bwMode="auto">
              <a:xfrm>
                <a:off x="1392" y="96"/>
                <a:ext cx="188" cy="384"/>
                <a:chOff x="4996" y="1248"/>
                <a:chExt cx="188" cy="384"/>
              </a:xfrm>
            </p:grpSpPr>
            <p:sp>
              <p:nvSpPr>
                <p:cNvPr id="818226" name="Line 50"/>
                <p:cNvSpPr>
                  <a:spLocks noChangeShapeType="1"/>
                </p:cNvSpPr>
                <p:nvPr/>
              </p:nvSpPr>
              <p:spPr bwMode="auto">
                <a:xfrm>
                  <a:off x="5136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82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96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i="1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</a:p>
              </p:txBody>
            </p:sp>
          </p:grpSp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2116" y="96"/>
                <a:ext cx="188" cy="384"/>
                <a:chOff x="960" y="1248"/>
                <a:chExt cx="188" cy="384"/>
              </a:xfrm>
            </p:grpSpPr>
            <p:sp>
              <p:nvSpPr>
                <p:cNvPr id="818229" name="Line 53"/>
                <p:cNvSpPr>
                  <a:spLocks noChangeShapeType="1"/>
                </p:cNvSpPr>
                <p:nvPr/>
              </p:nvSpPr>
              <p:spPr bwMode="auto">
                <a:xfrm>
                  <a:off x="1104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82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60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b="1" i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p</a:t>
                  </a:r>
                </a:p>
              </p:txBody>
            </p:sp>
          </p:grpSp>
        </p:grpSp>
      </p:grpSp>
      <p:sp>
        <p:nvSpPr>
          <p:cNvPr id="81823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8" name="Text Box 5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19207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!= p-&gt;next</a:t>
            </a:r>
            <a:r>
              <a:rPr lang="en-US" altLang="zh-CN" sz="2000" b="1">
                <a:solidFill>
                  <a:srgbClr val="CC3300"/>
                </a:solidFill>
              </a:rPr>
              <a:t>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19208" name="AutoShape 8"/>
          <p:cNvSpPr>
            <a:spLocks/>
          </p:cNvSpPr>
          <p:nvPr/>
        </p:nvSpPr>
        <p:spPr bwMode="auto">
          <a:xfrm>
            <a:off x="381000" y="1524000"/>
            <a:ext cx="2209800" cy="914400"/>
          </a:xfrm>
          <a:prstGeom prst="borderCallout2">
            <a:avLst>
              <a:gd name="adj1" fmla="val 12500"/>
              <a:gd name="adj2" fmla="val 103449"/>
              <a:gd name="adj3" fmla="val 12500"/>
              <a:gd name="adj4" fmla="val 120546"/>
              <a:gd name="adj5" fmla="val 198958"/>
              <a:gd name="adj6" fmla="val 17571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处理链环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  <a:cs typeface="Times New Roman" pitchFamily="18" charset="0"/>
              </a:rPr>
              <a:t>直至剩下一个结点</a:t>
            </a:r>
            <a:r>
              <a:rPr lang="zh-CN" altLang="en-US" sz="1800" b="1">
                <a:latin typeface="宋体" pitchFamily="2" charset="-122"/>
              </a:rPr>
              <a:t> </a:t>
            </a:r>
          </a:p>
        </p:txBody>
      </p:sp>
      <p:grpSp>
        <p:nvGrpSpPr>
          <p:cNvPr id="819209" name="Group 9"/>
          <p:cNvGrpSpPr>
            <a:grpSpLocks/>
          </p:cNvGrpSpPr>
          <p:nvPr/>
        </p:nvGrpSpPr>
        <p:grpSpPr bwMode="auto">
          <a:xfrm>
            <a:off x="622300" y="152400"/>
            <a:ext cx="8064500" cy="838200"/>
            <a:chOff x="392" y="96"/>
            <a:chExt cx="5080" cy="528"/>
          </a:xfrm>
        </p:grpSpPr>
        <p:sp>
          <p:nvSpPr>
            <p:cNvPr id="819210" name="Text Box 10"/>
            <p:cNvSpPr txBox="1">
              <a:spLocks noChangeArrowheads="1"/>
            </p:cNvSpPr>
            <p:nvPr/>
          </p:nvSpPr>
          <p:spPr bwMode="auto">
            <a:xfrm>
              <a:off x="392" y="29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19211" name="Group 11"/>
            <p:cNvGrpSpPr>
              <a:grpSpLocks/>
            </p:cNvGrpSpPr>
            <p:nvPr/>
          </p:nvGrpSpPr>
          <p:grpSpPr bwMode="auto">
            <a:xfrm>
              <a:off x="900" y="480"/>
              <a:ext cx="432" cy="144"/>
              <a:chOff x="4224" y="2492"/>
              <a:chExt cx="432" cy="144"/>
            </a:xfrm>
          </p:grpSpPr>
          <p:sp>
            <p:nvSpPr>
              <p:cNvPr id="819212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19213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14" name="Line 14"/>
            <p:cNvSpPr>
              <a:spLocks noChangeShapeType="1"/>
            </p:cNvSpPr>
            <p:nvPr/>
          </p:nvSpPr>
          <p:spPr bwMode="auto">
            <a:xfrm>
              <a:off x="660" y="489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215" name="Group 15"/>
            <p:cNvGrpSpPr>
              <a:grpSpLocks/>
            </p:cNvGrpSpPr>
            <p:nvPr/>
          </p:nvGrpSpPr>
          <p:grpSpPr bwMode="auto">
            <a:xfrm>
              <a:off x="1236" y="480"/>
              <a:ext cx="672" cy="144"/>
              <a:chOff x="1276" y="1004"/>
              <a:chExt cx="672" cy="144"/>
            </a:xfrm>
          </p:grpSpPr>
          <p:grpSp>
            <p:nvGrpSpPr>
              <p:cNvPr id="819216" name="Group 16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9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2</a:t>
                  </a:r>
                </a:p>
              </p:txBody>
            </p:sp>
            <p:sp>
              <p:nvSpPr>
                <p:cNvPr id="819218" name="Line 1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19" name="Line 19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20" name="Group 20"/>
            <p:cNvGrpSpPr>
              <a:grpSpLocks/>
            </p:cNvGrpSpPr>
            <p:nvPr/>
          </p:nvGrpSpPr>
          <p:grpSpPr bwMode="auto">
            <a:xfrm>
              <a:off x="1812" y="480"/>
              <a:ext cx="672" cy="144"/>
              <a:chOff x="1276" y="1004"/>
              <a:chExt cx="672" cy="144"/>
            </a:xfrm>
          </p:grpSpPr>
          <p:grpSp>
            <p:nvGrpSpPr>
              <p:cNvPr id="819221" name="Group 21"/>
              <p:cNvGrpSpPr>
                <a:grpSpLocks/>
              </p:cNvGrpSpPr>
              <p:nvPr/>
            </p:nvGrpSpPr>
            <p:grpSpPr bwMode="auto">
              <a:xfrm>
                <a:off x="1516" y="1004"/>
                <a:ext cx="432" cy="144"/>
                <a:chOff x="4224" y="2492"/>
                <a:chExt cx="432" cy="144"/>
              </a:xfrm>
            </p:grpSpPr>
            <p:sp>
              <p:nvSpPr>
                <p:cNvPr id="819222" name="Rectangle 22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3</a:t>
                  </a:r>
                </a:p>
              </p:txBody>
            </p:sp>
            <p:sp>
              <p:nvSpPr>
                <p:cNvPr id="819223" name="Line 23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24" name="Line 24"/>
              <p:cNvSpPr>
                <a:spLocks noChangeShapeType="1"/>
              </p:cNvSpPr>
              <p:nvPr/>
            </p:nvSpPr>
            <p:spPr bwMode="auto">
              <a:xfrm>
                <a:off x="1276" y="1076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25" name="Group 25"/>
            <p:cNvGrpSpPr>
              <a:grpSpLocks/>
            </p:cNvGrpSpPr>
            <p:nvPr/>
          </p:nvGrpSpPr>
          <p:grpSpPr bwMode="auto">
            <a:xfrm>
              <a:off x="2388" y="480"/>
              <a:ext cx="672" cy="144"/>
              <a:chOff x="2688" y="1680"/>
              <a:chExt cx="672" cy="144"/>
            </a:xfrm>
          </p:grpSpPr>
          <p:grpSp>
            <p:nvGrpSpPr>
              <p:cNvPr id="819226" name="Group 26"/>
              <p:cNvGrpSpPr>
                <a:grpSpLocks/>
              </p:cNvGrpSpPr>
              <p:nvPr/>
            </p:nvGrpSpPr>
            <p:grpSpPr bwMode="auto">
              <a:xfrm>
                <a:off x="2928" y="1680"/>
                <a:ext cx="432" cy="144"/>
                <a:chOff x="4224" y="2492"/>
                <a:chExt cx="432" cy="144"/>
              </a:xfrm>
            </p:grpSpPr>
            <p:sp>
              <p:nvSpPr>
                <p:cNvPr id="819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2492"/>
                  <a:ext cx="432" cy="144"/>
                </a:xfrm>
                <a:prstGeom prst="rect">
                  <a:avLst/>
                </a:prstGeom>
                <a:solidFill>
                  <a:srgbClr val="66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en-US" altLang="zh-CN" sz="1800"/>
                    <a:t> 4</a:t>
                  </a:r>
                </a:p>
              </p:txBody>
            </p:sp>
            <p:sp>
              <p:nvSpPr>
                <p:cNvPr id="819228" name="Line 28"/>
                <p:cNvSpPr>
                  <a:spLocks noChangeShapeType="1"/>
                </p:cNvSpPr>
                <p:nvPr/>
              </p:nvSpPr>
              <p:spPr bwMode="auto">
                <a:xfrm>
                  <a:off x="4464" y="24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9229" name="Line 29"/>
              <p:cNvSpPr>
                <a:spLocks noChangeShapeType="1"/>
              </p:cNvSpPr>
              <p:nvPr/>
            </p:nvSpPr>
            <p:spPr bwMode="auto">
              <a:xfrm>
                <a:off x="2688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30" name="Group 30"/>
            <p:cNvGrpSpPr>
              <a:grpSpLocks/>
            </p:cNvGrpSpPr>
            <p:nvPr/>
          </p:nvGrpSpPr>
          <p:grpSpPr bwMode="auto">
            <a:xfrm>
              <a:off x="2964" y="480"/>
              <a:ext cx="672" cy="144"/>
              <a:chOff x="3312" y="1680"/>
              <a:chExt cx="672" cy="144"/>
            </a:xfrm>
          </p:grpSpPr>
          <p:sp>
            <p:nvSpPr>
              <p:cNvPr id="819231" name="Rectangle 31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5</a:t>
                </a:r>
              </a:p>
            </p:txBody>
          </p:sp>
          <p:sp>
            <p:nvSpPr>
              <p:cNvPr id="819232" name="Line 32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33" name="Line 33"/>
              <p:cNvSpPr>
                <a:spLocks noChangeShapeType="1"/>
              </p:cNvSpPr>
              <p:nvPr/>
            </p:nvSpPr>
            <p:spPr bwMode="auto">
              <a:xfrm>
                <a:off x="3312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34" name="Group 34"/>
            <p:cNvGrpSpPr>
              <a:grpSpLocks/>
            </p:cNvGrpSpPr>
            <p:nvPr/>
          </p:nvGrpSpPr>
          <p:grpSpPr bwMode="auto">
            <a:xfrm>
              <a:off x="3540" y="480"/>
              <a:ext cx="672" cy="144"/>
              <a:chOff x="3936" y="1680"/>
              <a:chExt cx="672" cy="144"/>
            </a:xfrm>
          </p:grpSpPr>
          <p:sp>
            <p:nvSpPr>
              <p:cNvPr id="819235" name="Rectangle 35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19236" name="Line 36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37" name="Line 37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38" name="Group 38"/>
            <p:cNvGrpSpPr>
              <a:grpSpLocks/>
            </p:cNvGrpSpPr>
            <p:nvPr/>
          </p:nvGrpSpPr>
          <p:grpSpPr bwMode="auto">
            <a:xfrm>
              <a:off x="4116" y="480"/>
              <a:ext cx="672" cy="144"/>
              <a:chOff x="3936" y="1680"/>
              <a:chExt cx="672" cy="144"/>
            </a:xfrm>
          </p:grpSpPr>
          <p:sp>
            <p:nvSpPr>
              <p:cNvPr id="819239" name="Rectangle 3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7    </a:t>
                </a:r>
              </a:p>
            </p:txBody>
          </p:sp>
          <p:sp>
            <p:nvSpPr>
              <p:cNvPr id="819240" name="Line 4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41" name="Line 4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42" name="Group 42"/>
            <p:cNvGrpSpPr>
              <a:grpSpLocks/>
            </p:cNvGrpSpPr>
            <p:nvPr/>
          </p:nvGrpSpPr>
          <p:grpSpPr bwMode="auto">
            <a:xfrm>
              <a:off x="4692" y="480"/>
              <a:ext cx="672" cy="144"/>
              <a:chOff x="3936" y="1680"/>
              <a:chExt cx="672" cy="144"/>
            </a:xfrm>
          </p:grpSpPr>
          <p:sp>
            <p:nvSpPr>
              <p:cNvPr id="819243" name="Rectangle 43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8    </a:t>
                </a:r>
              </a:p>
            </p:txBody>
          </p:sp>
          <p:sp>
            <p:nvSpPr>
              <p:cNvPr id="819244" name="Line 44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45" name="Line 45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46" name="Line 46"/>
            <p:cNvSpPr>
              <a:spLocks noChangeShapeType="1"/>
            </p:cNvSpPr>
            <p:nvPr/>
          </p:nvSpPr>
          <p:spPr bwMode="auto">
            <a:xfrm>
              <a:off x="5280" y="552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9247" name="AutoShape 47"/>
            <p:cNvCxnSpPr>
              <a:cxnSpLocks noChangeShapeType="1"/>
              <a:stCxn id="819246" idx="1"/>
              <a:endCxn id="819212" idx="1"/>
            </p:cNvCxnSpPr>
            <p:nvPr/>
          </p:nvCxnSpPr>
          <p:spPr bwMode="auto">
            <a:xfrm rot="5400000">
              <a:off x="3185" y="-1733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19248" name="Group 48"/>
            <p:cNvGrpSpPr>
              <a:grpSpLocks/>
            </p:cNvGrpSpPr>
            <p:nvPr/>
          </p:nvGrpSpPr>
          <p:grpSpPr bwMode="auto">
            <a:xfrm>
              <a:off x="864" y="96"/>
              <a:ext cx="912" cy="384"/>
              <a:chOff x="1392" y="96"/>
              <a:chExt cx="912" cy="384"/>
            </a:xfrm>
          </p:grpSpPr>
          <p:grpSp>
            <p:nvGrpSpPr>
              <p:cNvPr id="819249" name="Group 49"/>
              <p:cNvGrpSpPr>
                <a:grpSpLocks/>
              </p:cNvGrpSpPr>
              <p:nvPr/>
            </p:nvGrpSpPr>
            <p:grpSpPr bwMode="auto">
              <a:xfrm>
                <a:off x="1392" y="96"/>
                <a:ext cx="188" cy="384"/>
                <a:chOff x="4996" y="1248"/>
                <a:chExt cx="188" cy="384"/>
              </a:xfrm>
            </p:grpSpPr>
            <p:sp>
              <p:nvSpPr>
                <p:cNvPr id="819250" name="Line 50"/>
                <p:cNvSpPr>
                  <a:spLocks noChangeShapeType="1"/>
                </p:cNvSpPr>
                <p:nvPr/>
              </p:nvSpPr>
              <p:spPr bwMode="auto">
                <a:xfrm>
                  <a:off x="5136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25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96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i="1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</a:p>
              </p:txBody>
            </p:sp>
          </p:grpSp>
          <p:grpSp>
            <p:nvGrpSpPr>
              <p:cNvPr id="819252" name="Group 52"/>
              <p:cNvGrpSpPr>
                <a:grpSpLocks/>
              </p:cNvGrpSpPr>
              <p:nvPr/>
            </p:nvGrpSpPr>
            <p:grpSpPr bwMode="auto">
              <a:xfrm>
                <a:off x="2116" y="96"/>
                <a:ext cx="188" cy="384"/>
                <a:chOff x="960" y="1248"/>
                <a:chExt cx="188" cy="384"/>
              </a:xfrm>
            </p:grpSpPr>
            <p:sp>
              <p:nvSpPr>
                <p:cNvPr id="819253" name="Line 53"/>
                <p:cNvSpPr>
                  <a:spLocks noChangeShapeType="1"/>
                </p:cNvSpPr>
                <p:nvPr/>
              </p:nvSpPr>
              <p:spPr bwMode="auto">
                <a:xfrm>
                  <a:off x="1104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25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60" y="1248"/>
                  <a:ext cx="188" cy="1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800" b="1" i="1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p</a:t>
                  </a:r>
                </a:p>
              </p:txBody>
            </p:sp>
          </p:grpSp>
        </p:grpSp>
      </p:grpSp>
      <p:sp>
        <p:nvSpPr>
          <p:cNvPr id="819255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 dirty="0">
                <a:latin typeface="楷体_GB2312" pitchFamily="49" charset="-122"/>
              </a:rPr>
              <a:t>5.3 </a:t>
            </a:r>
            <a:r>
              <a:rPr lang="zh-CN" altLang="en-US" sz="800" dirty="0">
                <a:latin typeface="楷体_GB2312" pitchFamily="49" charset="-122"/>
              </a:rPr>
              <a:t>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8" grpId="0" animBg="1" autoUpdateAnimBg="0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72" name="Text Box 4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023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0231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0232" name="AutoShape 8"/>
          <p:cNvSpPr>
            <a:spLocks/>
          </p:cNvSpPr>
          <p:nvPr/>
        </p:nvSpPr>
        <p:spPr bwMode="auto">
          <a:xfrm>
            <a:off x="1371600" y="1905000"/>
            <a:ext cx="1219200" cy="533400"/>
          </a:xfrm>
          <a:prstGeom prst="borderCallout2">
            <a:avLst>
              <a:gd name="adj1" fmla="val 21431"/>
              <a:gd name="adj2" fmla="val 106250"/>
              <a:gd name="adj3" fmla="val 21431"/>
              <a:gd name="adj4" fmla="val 137500"/>
              <a:gd name="adj5" fmla="val 333630"/>
              <a:gd name="adj6" fmla="val 238282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lg" len="lg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报数 </a:t>
            </a:r>
          </a:p>
        </p:txBody>
      </p:sp>
      <p:grpSp>
        <p:nvGrpSpPr>
          <p:cNvPr id="820233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1248"/>
            <a:chExt cx="5080" cy="528"/>
          </a:xfrm>
        </p:grpSpPr>
        <p:sp>
          <p:nvSpPr>
            <p:cNvPr id="820234" name="Text Box 10"/>
            <p:cNvSpPr txBox="1">
              <a:spLocks noChangeArrowheads="1"/>
            </p:cNvSpPr>
            <p:nvPr/>
          </p:nvSpPr>
          <p:spPr bwMode="auto">
            <a:xfrm>
              <a:off x="392" y="14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0235" name="Group 11"/>
            <p:cNvGrpSpPr>
              <a:grpSpLocks/>
            </p:cNvGrpSpPr>
            <p:nvPr/>
          </p:nvGrpSpPr>
          <p:grpSpPr bwMode="auto">
            <a:xfrm>
              <a:off x="900" y="1632"/>
              <a:ext cx="432" cy="144"/>
              <a:chOff x="4224" y="2492"/>
              <a:chExt cx="432" cy="144"/>
            </a:xfrm>
          </p:grpSpPr>
          <p:sp>
            <p:nvSpPr>
              <p:cNvPr id="820236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0237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38" name="Line 14"/>
            <p:cNvSpPr>
              <a:spLocks noChangeShapeType="1"/>
            </p:cNvSpPr>
            <p:nvPr/>
          </p:nvSpPr>
          <p:spPr bwMode="auto">
            <a:xfrm>
              <a:off x="660" y="16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239" name="Group 15"/>
            <p:cNvGrpSpPr>
              <a:grpSpLocks/>
            </p:cNvGrpSpPr>
            <p:nvPr/>
          </p:nvGrpSpPr>
          <p:grpSpPr bwMode="auto">
            <a:xfrm>
              <a:off x="1476" y="1632"/>
              <a:ext cx="432" cy="144"/>
              <a:chOff x="4224" y="2492"/>
              <a:chExt cx="432" cy="144"/>
            </a:xfrm>
          </p:grpSpPr>
          <p:sp>
            <p:nvSpPr>
              <p:cNvPr id="820240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0241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42" name="Freeform 18"/>
            <p:cNvSpPr>
              <a:spLocks/>
            </p:cNvSpPr>
            <p:nvPr/>
          </p:nvSpPr>
          <p:spPr bwMode="auto">
            <a:xfrm>
              <a:off x="1236" y="16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243" name="Group 19"/>
            <p:cNvGrpSpPr>
              <a:grpSpLocks/>
            </p:cNvGrpSpPr>
            <p:nvPr/>
          </p:nvGrpSpPr>
          <p:grpSpPr bwMode="auto">
            <a:xfrm>
              <a:off x="2052" y="1632"/>
              <a:ext cx="432" cy="144"/>
              <a:chOff x="4224" y="2492"/>
              <a:chExt cx="432" cy="144"/>
            </a:xfrm>
          </p:grpSpPr>
          <p:sp>
            <p:nvSpPr>
              <p:cNvPr id="820244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0245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0246" name="Group 22"/>
            <p:cNvGrpSpPr>
              <a:grpSpLocks/>
            </p:cNvGrpSpPr>
            <p:nvPr/>
          </p:nvGrpSpPr>
          <p:grpSpPr bwMode="auto">
            <a:xfrm>
              <a:off x="2628" y="1632"/>
              <a:ext cx="432" cy="144"/>
              <a:chOff x="4224" y="2492"/>
              <a:chExt cx="432" cy="144"/>
            </a:xfrm>
          </p:grpSpPr>
          <p:sp>
            <p:nvSpPr>
              <p:cNvPr id="820247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0248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49" name="Freeform 25"/>
            <p:cNvSpPr>
              <a:spLocks/>
            </p:cNvSpPr>
            <p:nvPr/>
          </p:nvSpPr>
          <p:spPr bwMode="auto">
            <a:xfrm>
              <a:off x="2388" y="17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50" name="Rectangle 26"/>
            <p:cNvSpPr>
              <a:spLocks noChangeArrowheads="1"/>
            </p:cNvSpPr>
            <p:nvPr/>
          </p:nvSpPr>
          <p:spPr bwMode="auto">
            <a:xfrm>
              <a:off x="3204" y="16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0251" name="Line 27"/>
            <p:cNvSpPr>
              <a:spLocks noChangeShapeType="1"/>
            </p:cNvSpPr>
            <p:nvPr/>
          </p:nvSpPr>
          <p:spPr bwMode="auto">
            <a:xfrm>
              <a:off x="3444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0252" name="Group 28"/>
            <p:cNvGrpSpPr>
              <a:grpSpLocks/>
            </p:cNvGrpSpPr>
            <p:nvPr/>
          </p:nvGrpSpPr>
          <p:grpSpPr bwMode="auto">
            <a:xfrm>
              <a:off x="3540" y="1632"/>
              <a:ext cx="672" cy="144"/>
              <a:chOff x="3936" y="1680"/>
              <a:chExt cx="672" cy="144"/>
            </a:xfrm>
          </p:grpSpPr>
          <p:sp>
            <p:nvSpPr>
              <p:cNvPr id="820253" name="Rectangle 2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0254" name="Line 3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55" name="Line 3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56" name="Rectangle 32"/>
            <p:cNvSpPr>
              <a:spLocks noChangeArrowheads="1"/>
            </p:cNvSpPr>
            <p:nvPr/>
          </p:nvSpPr>
          <p:spPr bwMode="auto">
            <a:xfrm>
              <a:off x="4356" y="16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0257" name="Line 33"/>
            <p:cNvSpPr>
              <a:spLocks noChangeShapeType="1"/>
            </p:cNvSpPr>
            <p:nvPr/>
          </p:nvSpPr>
          <p:spPr bwMode="auto">
            <a:xfrm>
              <a:off x="4596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58" name="Freeform 34"/>
            <p:cNvSpPr>
              <a:spLocks/>
            </p:cNvSpPr>
            <p:nvPr/>
          </p:nvSpPr>
          <p:spPr bwMode="auto">
            <a:xfrm>
              <a:off x="4116" y="1703"/>
              <a:ext cx="82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21" y="0"/>
                </a:cxn>
              </a:cxnLst>
              <a:rect l="0" t="0" r="r" b="b"/>
              <a:pathLst>
                <a:path w="821" h="1">
                  <a:moveTo>
                    <a:pt x="0" y="1"/>
                  </a:moveTo>
                  <a:lnTo>
                    <a:pt x="82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59" name="Rectangle 35"/>
            <p:cNvSpPr>
              <a:spLocks noChangeArrowheads="1"/>
            </p:cNvSpPr>
            <p:nvPr/>
          </p:nvSpPr>
          <p:spPr bwMode="auto">
            <a:xfrm>
              <a:off x="4932" y="16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0260" name="Line 36"/>
            <p:cNvSpPr>
              <a:spLocks noChangeShapeType="1"/>
            </p:cNvSpPr>
            <p:nvPr/>
          </p:nvSpPr>
          <p:spPr bwMode="auto">
            <a:xfrm>
              <a:off x="517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61" name="Line 37"/>
            <p:cNvSpPr>
              <a:spLocks noChangeShapeType="1"/>
            </p:cNvSpPr>
            <p:nvPr/>
          </p:nvSpPr>
          <p:spPr bwMode="auto">
            <a:xfrm>
              <a:off x="5280" y="17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0262" name="AutoShape 38"/>
            <p:cNvCxnSpPr>
              <a:cxnSpLocks noChangeShapeType="1"/>
              <a:stCxn id="820261" idx="1"/>
              <a:endCxn id="820236" idx="1"/>
            </p:cNvCxnSpPr>
            <p:nvPr/>
          </p:nvCxnSpPr>
          <p:spPr bwMode="auto">
            <a:xfrm rot="5400000">
              <a:off x="3185" y="-5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0263" name="Group 39"/>
            <p:cNvGrpSpPr>
              <a:grpSpLocks/>
            </p:cNvGrpSpPr>
            <p:nvPr/>
          </p:nvGrpSpPr>
          <p:grpSpPr bwMode="auto">
            <a:xfrm>
              <a:off x="3168" y="1248"/>
              <a:ext cx="188" cy="384"/>
              <a:chOff x="4996" y="1248"/>
              <a:chExt cx="188" cy="384"/>
            </a:xfrm>
          </p:grpSpPr>
          <p:sp>
            <p:nvSpPr>
              <p:cNvPr id="820264" name="Line 40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65" name="Text Box 41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0266" name="Group 42"/>
            <p:cNvGrpSpPr>
              <a:grpSpLocks/>
            </p:cNvGrpSpPr>
            <p:nvPr/>
          </p:nvGrpSpPr>
          <p:grpSpPr bwMode="auto">
            <a:xfrm>
              <a:off x="3888" y="1248"/>
              <a:ext cx="188" cy="384"/>
              <a:chOff x="960" y="1248"/>
              <a:chExt cx="188" cy="384"/>
            </a:xfrm>
          </p:grpSpPr>
          <p:sp>
            <p:nvSpPr>
              <p:cNvPr id="820267" name="Line 4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268" name="Text Box 4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  <p:sp>
        <p:nvSpPr>
          <p:cNvPr id="820269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32" grpId="0" animBg="1" autoUpdateAnimBg="0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97" name="Text Box 49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125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1255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 &lt;&lt; p-&gt;code &lt;&lt; '\t' ;</a:t>
            </a:r>
            <a:r>
              <a:rPr lang="en-US" altLang="zh-CN" sz="2000" b="1">
                <a:solidFill>
                  <a:srgbClr val="CC3300"/>
                </a:solidFill>
              </a:rPr>
              <a:t>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1256" name="AutoShape 8"/>
          <p:cNvSpPr>
            <a:spLocks/>
          </p:cNvSpPr>
          <p:nvPr/>
        </p:nvSpPr>
        <p:spPr bwMode="auto">
          <a:xfrm>
            <a:off x="838200" y="2514600"/>
            <a:ext cx="1447800" cy="914400"/>
          </a:xfrm>
          <a:prstGeom prst="borderCallout2">
            <a:avLst>
              <a:gd name="adj1" fmla="val 12500"/>
              <a:gd name="adj2" fmla="val 105264"/>
              <a:gd name="adj3" fmla="val 12500"/>
              <a:gd name="adj4" fmla="val 130375"/>
              <a:gd name="adj5" fmla="val 194620"/>
              <a:gd name="adj6" fmla="val 21118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报到结点 </a:t>
            </a:r>
          </a:p>
        </p:txBody>
      </p:sp>
      <p:grpSp>
        <p:nvGrpSpPr>
          <p:cNvPr id="821257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1258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1259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1260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1261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62" name="Line 14"/>
            <p:cNvSpPr>
              <a:spLocks noChangeShapeType="1"/>
            </p:cNvSpPr>
            <p:nvPr/>
          </p:nvSpPr>
          <p:spPr bwMode="auto">
            <a:xfrm>
              <a:off x="660" y="4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63" name="Group 15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1264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1265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66" name="Freeform 18"/>
            <p:cNvSpPr>
              <a:spLocks/>
            </p:cNvSpPr>
            <p:nvPr/>
          </p:nvSpPr>
          <p:spPr bwMode="auto">
            <a:xfrm>
              <a:off x="1236" y="4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67" name="Group 19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1268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1269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1270" name="Group 22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1271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1272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73" name="Freeform 25"/>
            <p:cNvSpPr>
              <a:spLocks/>
            </p:cNvSpPr>
            <p:nvPr/>
          </p:nvSpPr>
          <p:spPr bwMode="auto">
            <a:xfrm>
              <a:off x="2388" y="5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74" name="Rectangle 26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1275" name="Line 27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276" name="Group 28"/>
            <p:cNvGrpSpPr>
              <a:grpSpLocks/>
            </p:cNvGrpSpPr>
            <p:nvPr/>
          </p:nvGrpSpPr>
          <p:grpSpPr bwMode="auto">
            <a:xfrm>
              <a:off x="3780" y="432"/>
              <a:ext cx="432" cy="144"/>
              <a:chOff x="3780" y="432"/>
              <a:chExt cx="432" cy="144"/>
            </a:xfrm>
          </p:grpSpPr>
          <p:sp>
            <p:nvSpPr>
              <p:cNvPr id="821277" name="Rectangle 29"/>
              <p:cNvSpPr>
                <a:spLocks noChangeArrowheads="1"/>
              </p:cNvSpPr>
              <p:nvPr/>
            </p:nvSpPr>
            <p:spPr bwMode="auto">
              <a:xfrm>
                <a:off x="3780" y="43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1278" name="Line 30"/>
              <p:cNvSpPr>
                <a:spLocks noChangeShapeType="1"/>
              </p:cNvSpPr>
              <p:nvPr/>
            </p:nvSpPr>
            <p:spPr bwMode="auto">
              <a:xfrm>
                <a:off x="4020" y="4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279" name="Line 31"/>
            <p:cNvSpPr>
              <a:spLocks noChangeShapeType="1"/>
            </p:cNvSpPr>
            <p:nvPr/>
          </p:nvSpPr>
          <p:spPr bwMode="auto">
            <a:xfrm>
              <a:off x="3552" y="504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80" name="Rectangle 32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1281" name="Line 33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82" name="Rectangle 34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1283" name="Line 35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84" name="Line 36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1285" name="AutoShape 37"/>
            <p:cNvCxnSpPr>
              <a:cxnSpLocks noChangeShapeType="1"/>
              <a:stCxn id="821284" idx="1"/>
              <a:endCxn id="821260" idx="1"/>
            </p:cNvCxnSpPr>
            <p:nvPr/>
          </p:nvCxnSpPr>
          <p:spPr bwMode="auto">
            <a:xfrm rot="5400000">
              <a:off x="3185" y="-17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1286" name="Group 38"/>
            <p:cNvGrpSpPr>
              <a:grpSpLocks/>
            </p:cNvGrpSpPr>
            <p:nvPr/>
          </p:nvGrpSpPr>
          <p:grpSpPr bwMode="auto">
            <a:xfrm>
              <a:off x="3748" y="48"/>
              <a:ext cx="188" cy="384"/>
              <a:chOff x="4996" y="1248"/>
              <a:chExt cx="188" cy="384"/>
            </a:xfrm>
          </p:grpSpPr>
          <p:sp>
            <p:nvSpPr>
              <p:cNvPr id="821287" name="Line 39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88" name="Text Box 40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1289" name="Group 41"/>
            <p:cNvGrpSpPr>
              <a:grpSpLocks/>
            </p:cNvGrpSpPr>
            <p:nvPr/>
          </p:nvGrpSpPr>
          <p:grpSpPr bwMode="auto">
            <a:xfrm>
              <a:off x="4468" y="48"/>
              <a:ext cx="188" cy="384"/>
              <a:chOff x="960" y="1248"/>
              <a:chExt cx="188" cy="384"/>
            </a:xfrm>
          </p:grpSpPr>
          <p:sp>
            <p:nvSpPr>
              <p:cNvPr id="821290" name="Line 42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91" name="Text Box 43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  <p:sp>
          <p:nvSpPr>
            <p:cNvPr id="821292" name="Line 44"/>
            <p:cNvSpPr>
              <a:spLocks noChangeShapeType="1"/>
            </p:cNvSpPr>
            <p:nvPr/>
          </p:nvSpPr>
          <p:spPr bwMode="auto">
            <a:xfrm>
              <a:off x="4128" y="504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93" name="Line 45"/>
            <p:cNvSpPr>
              <a:spLocks noChangeShapeType="1"/>
            </p:cNvSpPr>
            <p:nvPr/>
          </p:nvSpPr>
          <p:spPr bwMode="auto">
            <a:xfrm>
              <a:off x="4704" y="504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294" name="Rectangle 46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6" grpId="0" animBg="1" autoUpdateAnimBg="0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320" name="Text Box 4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2317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22278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2279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2280" name="AutoShape 8"/>
          <p:cNvSpPr>
            <a:spLocks/>
          </p:cNvSpPr>
          <p:nvPr/>
        </p:nvSpPr>
        <p:spPr bwMode="auto">
          <a:xfrm>
            <a:off x="762000" y="29718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8398"/>
              <a:gd name="adj5" fmla="val 256250"/>
              <a:gd name="adj6" fmla="val 2029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删除结点 </a:t>
            </a:r>
          </a:p>
        </p:txBody>
      </p:sp>
      <p:grpSp>
        <p:nvGrpSpPr>
          <p:cNvPr id="822281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2282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2283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2284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2285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286" name="Line 14"/>
            <p:cNvSpPr>
              <a:spLocks noChangeShapeType="1"/>
            </p:cNvSpPr>
            <p:nvPr/>
          </p:nvSpPr>
          <p:spPr bwMode="auto">
            <a:xfrm>
              <a:off x="660" y="4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287" name="Group 15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2288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2289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290" name="Freeform 18"/>
            <p:cNvSpPr>
              <a:spLocks/>
            </p:cNvSpPr>
            <p:nvPr/>
          </p:nvSpPr>
          <p:spPr bwMode="auto">
            <a:xfrm>
              <a:off x="1236" y="4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291" name="Group 19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2292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2293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294" name="Group 22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2295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2296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297" name="Freeform 25"/>
            <p:cNvSpPr>
              <a:spLocks/>
            </p:cNvSpPr>
            <p:nvPr/>
          </p:nvSpPr>
          <p:spPr bwMode="auto">
            <a:xfrm>
              <a:off x="2388" y="5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98" name="Rectangle 26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2299" name="Line 27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300" name="Group 28"/>
            <p:cNvGrpSpPr>
              <a:grpSpLocks/>
            </p:cNvGrpSpPr>
            <p:nvPr/>
          </p:nvGrpSpPr>
          <p:grpSpPr bwMode="auto">
            <a:xfrm>
              <a:off x="3540" y="432"/>
              <a:ext cx="672" cy="144"/>
              <a:chOff x="3936" y="1680"/>
              <a:chExt cx="672" cy="144"/>
            </a:xfrm>
          </p:grpSpPr>
          <p:sp>
            <p:nvSpPr>
              <p:cNvPr id="822301" name="Rectangle 2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2302" name="Line 3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03" name="Line 3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304" name="Rectangle 32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2305" name="Line 33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06" name="Freeform 34"/>
            <p:cNvSpPr>
              <a:spLocks/>
            </p:cNvSpPr>
            <p:nvPr/>
          </p:nvSpPr>
          <p:spPr bwMode="auto">
            <a:xfrm>
              <a:off x="4116" y="503"/>
              <a:ext cx="82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21" y="0"/>
                </a:cxn>
              </a:cxnLst>
              <a:rect l="0" t="0" r="r" b="b"/>
              <a:pathLst>
                <a:path w="821" h="1">
                  <a:moveTo>
                    <a:pt x="0" y="1"/>
                  </a:moveTo>
                  <a:lnTo>
                    <a:pt x="82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07" name="Rectangle 35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2308" name="Line 36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09" name="Line 37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2310" name="AutoShape 38"/>
            <p:cNvCxnSpPr>
              <a:cxnSpLocks noChangeShapeType="1"/>
              <a:stCxn id="822309" idx="1"/>
              <a:endCxn id="822284" idx="1"/>
            </p:cNvCxnSpPr>
            <p:nvPr/>
          </p:nvCxnSpPr>
          <p:spPr bwMode="auto">
            <a:xfrm rot="5400000">
              <a:off x="3185" y="-17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2311" name="Group 39"/>
            <p:cNvGrpSpPr>
              <a:grpSpLocks/>
            </p:cNvGrpSpPr>
            <p:nvPr/>
          </p:nvGrpSpPr>
          <p:grpSpPr bwMode="auto">
            <a:xfrm>
              <a:off x="3748" y="48"/>
              <a:ext cx="188" cy="384"/>
              <a:chOff x="4996" y="1248"/>
              <a:chExt cx="188" cy="384"/>
            </a:xfrm>
          </p:grpSpPr>
          <p:sp>
            <p:nvSpPr>
              <p:cNvPr id="822312" name="Line 40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13" name="Text Box 41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2314" name="Group 42"/>
            <p:cNvGrpSpPr>
              <a:grpSpLocks/>
            </p:cNvGrpSpPr>
            <p:nvPr/>
          </p:nvGrpSpPr>
          <p:grpSpPr bwMode="auto">
            <a:xfrm>
              <a:off x="5044" y="48"/>
              <a:ext cx="188" cy="384"/>
              <a:chOff x="960" y="1248"/>
              <a:chExt cx="188" cy="384"/>
            </a:xfrm>
          </p:grpSpPr>
          <p:sp>
            <p:nvSpPr>
              <p:cNvPr id="822315" name="Line 4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16" name="Text Box 4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80" grpId="0" animBg="1" autoUpdateAnimBg="0"/>
    </p:bld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44" name="Text Box 48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3341" name="Rectangle 45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3303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CC3300"/>
                </a:solidFill>
              </a:rPr>
              <a:t>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   </a:t>
            </a:r>
            <a:r>
              <a:rPr lang="en-US" altLang="zh-CN" sz="2000" b="1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</a:rPr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3304" name="AutoShape 8"/>
          <p:cNvSpPr>
            <a:spLocks/>
          </p:cNvSpPr>
          <p:nvPr/>
        </p:nvSpPr>
        <p:spPr bwMode="auto">
          <a:xfrm>
            <a:off x="762000" y="3505200"/>
            <a:ext cx="1447800" cy="609600"/>
          </a:xfrm>
          <a:prstGeom prst="borderCallout2">
            <a:avLst>
              <a:gd name="adj1" fmla="val 18750"/>
              <a:gd name="adj2" fmla="val 105264"/>
              <a:gd name="adj3" fmla="val 18750"/>
              <a:gd name="adj4" fmla="val 126537"/>
              <a:gd name="adj5" fmla="val 271356"/>
              <a:gd name="adj6" fmla="val 19561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移动指针 </a:t>
            </a:r>
          </a:p>
        </p:txBody>
      </p:sp>
      <p:grpSp>
        <p:nvGrpSpPr>
          <p:cNvPr id="823305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3306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3307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3308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1</a:t>
                </a:r>
              </a:p>
            </p:txBody>
          </p:sp>
          <p:sp>
            <p:nvSpPr>
              <p:cNvPr id="823309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10" name="Line 14"/>
            <p:cNvSpPr>
              <a:spLocks noChangeShapeType="1"/>
            </p:cNvSpPr>
            <p:nvPr/>
          </p:nvSpPr>
          <p:spPr bwMode="auto">
            <a:xfrm>
              <a:off x="660" y="441"/>
              <a:ext cx="2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311" name="Group 15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3312" name="Rectangle 16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3313" name="Line 17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14" name="Freeform 18"/>
            <p:cNvSpPr>
              <a:spLocks/>
            </p:cNvSpPr>
            <p:nvPr/>
          </p:nvSpPr>
          <p:spPr bwMode="auto">
            <a:xfrm>
              <a:off x="1236" y="495"/>
              <a:ext cx="813" cy="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13" y="0"/>
                </a:cxn>
              </a:cxnLst>
              <a:rect l="0" t="0" r="r" b="b"/>
              <a:pathLst>
                <a:path w="813" h="9">
                  <a:moveTo>
                    <a:pt x="0" y="9"/>
                  </a:moveTo>
                  <a:lnTo>
                    <a:pt x="813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315" name="Group 19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3316" name="Rectangle 20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3</a:t>
                </a:r>
              </a:p>
            </p:txBody>
          </p:sp>
          <p:sp>
            <p:nvSpPr>
              <p:cNvPr id="823317" name="Line 21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3318" name="Group 22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3319" name="Rectangle 23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3320" name="Line 24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21" name="Freeform 25"/>
            <p:cNvSpPr>
              <a:spLocks/>
            </p:cNvSpPr>
            <p:nvPr/>
          </p:nvSpPr>
          <p:spPr bwMode="auto">
            <a:xfrm>
              <a:off x="2388" y="504"/>
              <a:ext cx="821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1" y="8"/>
                </a:cxn>
              </a:cxnLst>
              <a:rect l="0" t="0" r="r" b="b"/>
              <a:pathLst>
                <a:path w="821" h="8">
                  <a:moveTo>
                    <a:pt x="0" y="0"/>
                  </a:moveTo>
                  <a:lnTo>
                    <a:pt x="821" y="8"/>
                  </a:lnTo>
                </a:path>
              </a:pathLst>
            </a:custGeom>
            <a:solidFill>
              <a:srgbClr val="C0C0C0"/>
            </a:solidFill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22" name="Rectangle 26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5</a:t>
              </a:r>
            </a:p>
          </p:txBody>
        </p:sp>
        <p:sp>
          <p:nvSpPr>
            <p:cNvPr id="823323" name="Line 27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3324" name="Group 28"/>
            <p:cNvGrpSpPr>
              <a:grpSpLocks/>
            </p:cNvGrpSpPr>
            <p:nvPr/>
          </p:nvGrpSpPr>
          <p:grpSpPr bwMode="auto">
            <a:xfrm>
              <a:off x="3540" y="432"/>
              <a:ext cx="672" cy="144"/>
              <a:chOff x="3936" y="1680"/>
              <a:chExt cx="672" cy="144"/>
            </a:xfrm>
          </p:grpSpPr>
          <p:sp>
            <p:nvSpPr>
              <p:cNvPr id="823325" name="Rectangle 29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432" cy="144"/>
              </a:xfrm>
              <a:prstGeom prst="rect">
                <a:avLst/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6    </a:t>
                </a:r>
              </a:p>
            </p:txBody>
          </p:sp>
          <p:sp>
            <p:nvSpPr>
              <p:cNvPr id="823326" name="Line 30"/>
              <p:cNvSpPr>
                <a:spLocks noChangeShapeType="1"/>
              </p:cNvSpPr>
              <p:nvPr/>
            </p:nvSpPr>
            <p:spPr bwMode="auto">
              <a:xfrm>
                <a:off x="441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27" name="Line 31"/>
              <p:cNvSpPr>
                <a:spLocks noChangeShapeType="1"/>
              </p:cNvSpPr>
              <p:nvPr/>
            </p:nvSpPr>
            <p:spPr bwMode="auto">
              <a:xfrm>
                <a:off x="3936" y="175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3328" name="Rectangle 32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3329" name="Line 33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30" name="Freeform 34"/>
            <p:cNvSpPr>
              <a:spLocks/>
            </p:cNvSpPr>
            <p:nvPr/>
          </p:nvSpPr>
          <p:spPr bwMode="auto">
            <a:xfrm>
              <a:off x="4116" y="503"/>
              <a:ext cx="821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21" y="0"/>
                </a:cxn>
              </a:cxnLst>
              <a:rect l="0" t="0" r="r" b="b"/>
              <a:pathLst>
                <a:path w="821" h="1">
                  <a:moveTo>
                    <a:pt x="0" y="1"/>
                  </a:moveTo>
                  <a:lnTo>
                    <a:pt x="821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31" name="Rectangle 35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3332" name="Line 36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33" name="Line 37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3334" name="AutoShape 38"/>
            <p:cNvCxnSpPr>
              <a:cxnSpLocks noChangeShapeType="1"/>
              <a:stCxn id="823333" idx="1"/>
              <a:endCxn id="823308" idx="1"/>
            </p:cNvCxnSpPr>
            <p:nvPr/>
          </p:nvCxnSpPr>
          <p:spPr bwMode="auto">
            <a:xfrm rot="5400000">
              <a:off x="3185" y="-1781"/>
              <a:ext cx="1" cy="4572"/>
            </a:xfrm>
            <a:prstGeom prst="bentConnector4">
              <a:avLst>
                <a:gd name="adj1" fmla="val 29699995"/>
                <a:gd name="adj2" fmla="val 103148"/>
              </a:avLst>
            </a:prstGeom>
            <a:noFill/>
            <a:ln w="1270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3335" name="Group 39"/>
            <p:cNvGrpSpPr>
              <a:grpSpLocks/>
            </p:cNvGrpSpPr>
            <p:nvPr/>
          </p:nvGrpSpPr>
          <p:grpSpPr bwMode="auto">
            <a:xfrm>
              <a:off x="4852" y="48"/>
              <a:ext cx="188" cy="384"/>
              <a:chOff x="4996" y="1248"/>
              <a:chExt cx="188" cy="384"/>
            </a:xfrm>
          </p:grpSpPr>
          <p:sp>
            <p:nvSpPr>
              <p:cNvPr id="823336" name="Line 40"/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37" name="Text Box 41"/>
              <p:cNvSpPr txBox="1">
                <a:spLocks noChangeArrowheads="1"/>
              </p:cNvSpPr>
              <p:nvPr/>
            </p:nvSpPr>
            <p:spPr bwMode="auto">
              <a:xfrm>
                <a:off x="4996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i="1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823338" name="Group 42"/>
            <p:cNvGrpSpPr>
              <a:grpSpLocks/>
            </p:cNvGrpSpPr>
            <p:nvPr/>
          </p:nvGrpSpPr>
          <p:grpSpPr bwMode="auto">
            <a:xfrm>
              <a:off x="1008" y="48"/>
              <a:ext cx="188" cy="384"/>
              <a:chOff x="960" y="1248"/>
              <a:chExt cx="188" cy="384"/>
            </a:xfrm>
          </p:grpSpPr>
          <p:sp>
            <p:nvSpPr>
              <p:cNvPr id="823339" name="Line 4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340" name="Text Box 4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04" grpId="0" animBg="1" autoUpdateAnimBg="0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60" name="Text Box 40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4357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  <p:sp>
        <p:nvSpPr>
          <p:cNvPr id="824326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4328" name="AutoShape 8"/>
          <p:cNvSpPr>
            <a:spLocks/>
          </p:cNvSpPr>
          <p:nvPr/>
        </p:nvSpPr>
        <p:spPr bwMode="auto">
          <a:xfrm>
            <a:off x="990600" y="39624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18144"/>
              <a:gd name="adj5" fmla="val 206060"/>
              <a:gd name="adj6" fmla="val 163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输出、删除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最后一个结点</a:t>
            </a:r>
            <a:endParaRPr lang="zh-CN" altLang="en-US" sz="1800" b="1"/>
          </a:p>
        </p:txBody>
      </p:sp>
      <p:grpSp>
        <p:nvGrpSpPr>
          <p:cNvPr id="824329" name="Group 9"/>
          <p:cNvGrpSpPr>
            <a:grpSpLocks/>
          </p:cNvGrpSpPr>
          <p:nvPr/>
        </p:nvGrpSpPr>
        <p:grpSpPr bwMode="auto">
          <a:xfrm>
            <a:off x="622300" y="76200"/>
            <a:ext cx="8064500" cy="838200"/>
            <a:chOff x="392" y="48"/>
            <a:chExt cx="5080" cy="528"/>
          </a:xfrm>
        </p:grpSpPr>
        <p:sp>
          <p:nvSpPr>
            <p:cNvPr id="824330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4331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4332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1</a:t>
                </a:r>
              </a:p>
            </p:txBody>
          </p:sp>
          <p:sp>
            <p:nvSpPr>
              <p:cNvPr id="824333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334" name="Group 14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4335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4336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337" name="Group 17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4338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3</a:t>
                </a:r>
              </a:p>
            </p:txBody>
          </p:sp>
          <p:sp>
            <p:nvSpPr>
              <p:cNvPr id="824339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4340" name="Group 20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4341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4342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4343" name="Rectangle 23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5</a:t>
              </a:r>
            </a:p>
          </p:txBody>
        </p:sp>
        <p:sp>
          <p:nvSpPr>
            <p:cNvPr id="824344" name="Line 24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45" name="Rectangle 25"/>
            <p:cNvSpPr>
              <a:spLocks noChangeArrowheads="1"/>
            </p:cNvSpPr>
            <p:nvPr/>
          </p:nvSpPr>
          <p:spPr bwMode="auto">
            <a:xfrm>
              <a:off x="3780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6    </a:t>
              </a:r>
            </a:p>
          </p:txBody>
        </p:sp>
        <p:sp>
          <p:nvSpPr>
            <p:cNvPr id="824346" name="Line 26"/>
            <p:cNvSpPr>
              <a:spLocks noChangeShapeType="1"/>
            </p:cNvSpPr>
            <p:nvPr/>
          </p:nvSpPr>
          <p:spPr bwMode="auto">
            <a:xfrm>
              <a:off x="4020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47" name="Rectangle 27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4348" name="Line 28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49" name="Rectangle 29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/>
                <a:t> 8    </a:t>
              </a:r>
            </a:p>
          </p:txBody>
        </p:sp>
        <p:sp>
          <p:nvSpPr>
            <p:cNvPr id="824350" name="Line 30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51" name="Line 31"/>
            <p:cNvSpPr>
              <a:spLocks noChangeShapeType="1"/>
            </p:cNvSpPr>
            <p:nvPr/>
          </p:nvSpPr>
          <p:spPr bwMode="auto">
            <a:xfrm>
              <a:off x="5280" y="5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24352" name="AutoShape 32"/>
            <p:cNvCxnSpPr>
              <a:cxnSpLocks noChangeShapeType="1"/>
              <a:stCxn id="824351" idx="1"/>
              <a:endCxn id="824349" idx="1"/>
            </p:cNvCxnSpPr>
            <p:nvPr/>
          </p:nvCxnSpPr>
          <p:spPr bwMode="auto">
            <a:xfrm rot="16200000" flipV="1">
              <a:off x="5199" y="237"/>
              <a:ext cx="6" cy="540"/>
            </a:xfrm>
            <a:prstGeom prst="bentConnector4">
              <a:avLst>
                <a:gd name="adj1" fmla="val -3500000"/>
                <a:gd name="adj2" fmla="val 126667"/>
              </a:avLst>
            </a:prstGeom>
            <a:noFill/>
            <a:ln w="19050">
              <a:solidFill>
                <a:srgbClr val="FF3300"/>
              </a:solidFill>
              <a:miter lim="800000"/>
              <a:headEnd/>
              <a:tailEnd type="stealth" w="lg" len="lg"/>
            </a:ln>
            <a:effectLst/>
          </p:spPr>
        </p:cxnSp>
        <p:grpSp>
          <p:nvGrpSpPr>
            <p:cNvPr id="824353" name="Group 33"/>
            <p:cNvGrpSpPr>
              <a:grpSpLocks/>
            </p:cNvGrpSpPr>
            <p:nvPr/>
          </p:nvGrpSpPr>
          <p:grpSpPr bwMode="auto">
            <a:xfrm>
              <a:off x="5088" y="48"/>
              <a:ext cx="188" cy="384"/>
              <a:chOff x="960" y="1248"/>
              <a:chExt cx="188" cy="384"/>
            </a:xfrm>
          </p:grpSpPr>
          <p:sp>
            <p:nvSpPr>
              <p:cNvPr id="824354" name="Line 34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4355" name="Text Box 35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188" cy="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i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</a:t>
                </a:r>
              </a:p>
            </p:txBody>
          </p:sp>
        </p:grpSp>
        <p:sp>
          <p:nvSpPr>
            <p:cNvPr id="824356" name="Line 36"/>
            <p:cNvSpPr>
              <a:spLocks noChangeShapeType="1"/>
            </p:cNvSpPr>
            <p:nvPr/>
          </p:nvSpPr>
          <p:spPr bwMode="auto">
            <a:xfrm flipV="1">
              <a:off x="660" y="432"/>
              <a:ext cx="4273" cy="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8" grpId="0" animBg="1" autoUpdateAnimBg="0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78" name="Text Box 34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C0C0C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C0C0C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C0C0C0"/>
                </a:solidFill>
              </a:rPr>
              <a:t>5-13  </a:t>
            </a:r>
            <a:r>
              <a:rPr lang="zh-CN" altLang="en-US" sz="1200" b="1" i="1" dirty="0">
                <a:solidFill>
                  <a:srgbClr val="C0C0C0"/>
                </a:solidFill>
              </a:rPr>
              <a:t>约瑟夫问题</a:t>
            </a:r>
            <a:endParaRPr lang="zh-CN" altLang="en-US" sz="1200" b="1" dirty="0">
              <a:solidFill>
                <a:srgbClr val="C0C0C0"/>
              </a:solidFill>
            </a:endParaRP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iostream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#include &lt;</a:t>
            </a:r>
            <a:r>
              <a:rPr lang="en-US" altLang="zh-CN" sz="1200" b="1" dirty="0" err="1">
                <a:solidFill>
                  <a:srgbClr val="C0C0C0"/>
                </a:solidFill>
              </a:rPr>
              <a:t>iomanip</a:t>
            </a:r>
            <a:r>
              <a:rPr lang="en-US" altLang="zh-CN" sz="1200" b="1" dirty="0">
                <a:solidFill>
                  <a:srgbClr val="C0C0C0"/>
                </a:solidFill>
              </a:rPr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struct</a:t>
            </a:r>
            <a:r>
              <a:rPr lang="en-US" altLang="zh-CN" sz="1200" b="1" dirty="0">
                <a:solidFill>
                  <a:srgbClr val="C0C0C0"/>
                </a:solidFill>
              </a:rPr>
              <a:t>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{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code ; 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Create(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void Out(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,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{ </a:t>
            </a:r>
            <a:r>
              <a:rPr lang="en-US" altLang="zh-CN" sz="1200" b="1" dirty="0" err="1">
                <a:solidFill>
                  <a:srgbClr val="C0C0C0"/>
                </a:solidFill>
              </a:rPr>
              <a:t>Jonse</a:t>
            </a:r>
            <a:r>
              <a:rPr lang="en-US" altLang="zh-CN" sz="1200" b="1" dirty="0">
                <a:solidFill>
                  <a:srgbClr val="C0C0C0"/>
                </a:solidFill>
              </a:rPr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int</a:t>
            </a:r>
            <a:r>
              <a:rPr lang="en-US" altLang="zh-CN" sz="1200" b="1" dirty="0">
                <a:solidFill>
                  <a:srgbClr val="C0C0C0"/>
                </a:solidFill>
              </a:rPr>
              <a:t> num 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ShowList</a:t>
            </a:r>
            <a:r>
              <a:rPr lang="en-US" altLang="zh-CN" sz="1200" b="1" dirty="0">
                <a:solidFill>
                  <a:srgbClr val="C0C0C0"/>
                </a:solidFill>
              </a:rPr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"\</a:t>
            </a:r>
            <a:r>
              <a:rPr lang="en-US" altLang="zh-CN" sz="1200" b="1" dirty="0" err="1">
                <a:solidFill>
                  <a:srgbClr val="C0C0C0"/>
                </a:solidFill>
              </a:rPr>
              <a:t>nplease</a:t>
            </a:r>
            <a:r>
              <a:rPr lang="en-US" altLang="zh-CN" sz="1200" b="1" dirty="0">
                <a:solidFill>
                  <a:srgbClr val="C0C0C0"/>
                </a:solidFill>
              </a:rPr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cin</a:t>
            </a:r>
            <a:r>
              <a:rPr lang="en-US" altLang="zh-CN" sz="1200" b="1" dirty="0">
                <a:solidFill>
                  <a:srgbClr val="C0C0C0"/>
                </a:solidFill>
              </a:rPr>
              <a:t> &gt;&gt; 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</a:t>
            </a:r>
            <a:r>
              <a:rPr lang="en-US" altLang="zh-CN" sz="1200" b="1" dirty="0" err="1">
                <a:solidFill>
                  <a:srgbClr val="C0C0C0"/>
                </a:solidFill>
              </a:rPr>
              <a:t>cout</a:t>
            </a:r>
            <a:r>
              <a:rPr lang="en-US" altLang="zh-CN" sz="1200" b="1" dirty="0">
                <a:solidFill>
                  <a:srgbClr val="C0C0C0"/>
                </a:solidFill>
              </a:rPr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  Out( head, beg, </a:t>
            </a:r>
            <a:r>
              <a:rPr lang="en-US" altLang="zh-CN" sz="1200" b="1" dirty="0" err="1">
                <a:solidFill>
                  <a:srgbClr val="C0C0C0"/>
                </a:solidFill>
              </a:rPr>
              <a:t>val</a:t>
            </a:r>
            <a:r>
              <a:rPr lang="en-US" altLang="zh-CN" sz="1200" b="1" dirty="0">
                <a:solidFill>
                  <a:srgbClr val="C0C0C0"/>
                </a:solidFill>
              </a:rPr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C0C0C0"/>
                </a:solidFill>
              </a:rPr>
              <a:t>}</a:t>
            </a:r>
          </a:p>
        </p:txBody>
      </p:sp>
      <p:sp>
        <p:nvSpPr>
          <p:cNvPr id="825350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>
                <a:solidFill>
                  <a:srgbClr val="C0C0C0"/>
                </a:solidFill>
              </a:rPr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5351" name="Text Box 7"/>
          <p:cNvSpPr txBox="1">
            <a:spLocks noChangeArrowheads="1"/>
          </p:cNvSpPr>
          <p:nvPr/>
        </p:nvSpPr>
        <p:spPr bwMode="auto">
          <a:xfrm>
            <a:off x="2819400" y="1736725"/>
            <a:ext cx="5486400" cy="49688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6FE2A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6FE2A"/>
            </a:extrusionClr>
          </a:sp3d>
        </p:spPr>
        <p:txBody>
          <a:bodyPr>
            <a:spAutoFit/>
            <a:flatTx/>
          </a:bodyPr>
          <a:lstStyle/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void Out(Jonse *h, int i, int d)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{ Jonse *p,*q ;   int k ;  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p = h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q = h ;  q-&gt;next != h ;  q = q-&gt;next )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for( k = 1; k&lt;i; k++)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while( p != p-&gt;next )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{ for ( k = 1 ; k&lt;d ; k++ )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   { q = p ;   p = p-&gt;next ;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cout &lt;&lt; p-&gt;code &lt;&lt; '\t' ; 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q-&gt;next = p-&gt;next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   p = q-&gt;next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   }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  </a:t>
            </a: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cout &lt;&lt; p-&gt;code &lt;&lt; endl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delete p ;</a:t>
            </a:r>
          </a:p>
          <a:p>
            <a:pPr algn="l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825352" name="AutoShape 8"/>
          <p:cNvSpPr>
            <a:spLocks/>
          </p:cNvSpPr>
          <p:nvPr/>
        </p:nvSpPr>
        <p:spPr bwMode="auto">
          <a:xfrm>
            <a:off x="990600" y="3962400"/>
            <a:ext cx="1828800" cy="838200"/>
          </a:xfrm>
          <a:prstGeom prst="borderCallout2">
            <a:avLst>
              <a:gd name="adj1" fmla="val 13634"/>
              <a:gd name="adj2" fmla="val 104167"/>
              <a:gd name="adj3" fmla="val 13634"/>
              <a:gd name="adj4" fmla="val 118144"/>
              <a:gd name="adj5" fmla="val 206060"/>
              <a:gd name="adj6" fmla="val 16310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4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输出、删除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 b="1">
                <a:latin typeface="宋体" pitchFamily="2" charset="-122"/>
              </a:rPr>
              <a:t>最后一个结点</a:t>
            </a:r>
            <a:endParaRPr lang="zh-CN" altLang="en-US" sz="1800" b="1"/>
          </a:p>
        </p:txBody>
      </p:sp>
      <p:grpSp>
        <p:nvGrpSpPr>
          <p:cNvPr id="825353" name="Group 9"/>
          <p:cNvGrpSpPr>
            <a:grpSpLocks/>
          </p:cNvGrpSpPr>
          <p:nvPr/>
        </p:nvGrpSpPr>
        <p:grpSpPr bwMode="auto">
          <a:xfrm>
            <a:off x="622300" y="395288"/>
            <a:ext cx="7893050" cy="519112"/>
            <a:chOff x="392" y="249"/>
            <a:chExt cx="4972" cy="327"/>
          </a:xfrm>
        </p:grpSpPr>
        <p:sp>
          <p:nvSpPr>
            <p:cNvPr id="825354" name="Text Box 10"/>
            <p:cNvSpPr txBox="1">
              <a:spLocks noChangeArrowheads="1"/>
            </p:cNvSpPr>
            <p:nvPr/>
          </p:nvSpPr>
          <p:spPr bwMode="auto">
            <a:xfrm>
              <a:off x="392" y="2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h</a:t>
              </a:r>
            </a:p>
          </p:txBody>
        </p:sp>
        <p:grpSp>
          <p:nvGrpSpPr>
            <p:cNvPr id="825355" name="Group 11"/>
            <p:cNvGrpSpPr>
              <a:grpSpLocks/>
            </p:cNvGrpSpPr>
            <p:nvPr/>
          </p:nvGrpSpPr>
          <p:grpSpPr bwMode="auto">
            <a:xfrm>
              <a:off x="900" y="432"/>
              <a:ext cx="432" cy="144"/>
              <a:chOff x="4224" y="2492"/>
              <a:chExt cx="432" cy="144"/>
            </a:xfrm>
          </p:grpSpPr>
          <p:sp>
            <p:nvSpPr>
              <p:cNvPr id="825356" name="Rectangle 12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1</a:t>
                </a:r>
              </a:p>
            </p:txBody>
          </p:sp>
          <p:sp>
            <p:nvSpPr>
              <p:cNvPr id="825357" name="Line 13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5358" name="Group 14"/>
            <p:cNvGrpSpPr>
              <a:grpSpLocks/>
            </p:cNvGrpSpPr>
            <p:nvPr/>
          </p:nvGrpSpPr>
          <p:grpSpPr bwMode="auto">
            <a:xfrm>
              <a:off x="1476" y="432"/>
              <a:ext cx="432" cy="144"/>
              <a:chOff x="4224" y="2492"/>
              <a:chExt cx="432" cy="144"/>
            </a:xfrm>
          </p:grpSpPr>
          <p:sp>
            <p:nvSpPr>
              <p:cNvPr id="825359" name="Rectangle 15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2</a:t>
                </a:r>
              </a:p>
            </p:txBody>
          </p:sp>
          <p:sp>
            <p:nvSpPr>
              <p:cNvPr id="825360" name="Line 16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5361" name="Group 17"/>
            <p:cNvGrpSpPr>
              <a:grpSpLocks/>
            </p:cNvGrpSpPr>
            <p:nvPr/>
          </p:nvGrpSpPr>
          <p:grpSpPr bwMode="auto">
            <a:xfrm>
              <a:off x="2052" y="432"/>
              <a:ext cx="432" cy="144"/>
              <a:chOff x="4224" y="2492"/>
              <a:chExt cx="432" cy="144"/>
            </a:xfrm>
          </p:grpSpPr>
          <p:sp>
            <p:nvSpPr>
              <p:cNvPr id="825362" name="Rectangle 18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>
                    <a:solidFill>
                      <a:srgbClr val="F8F8F8"/>
                    </a:solidFill>
                  </a:rPr>
                  <a:t> 3</a:t>
                </a:r>
              </a:p>
            </p:txBody>
          </p:sp>
          <p:sp>
            <p:nvSpPr>
              <p:cNvPr id="825363" name="Line 19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5364" name="Group 20"/>
            <p:cNvGrpSpPr>
              <a:grpSpLocks/>
            </p:cNvGrpSpPr>
            <p:nvPr/>
          </p:nvGrpSpPr>
          <p:grpSpPr bwMode="auto">
            <a:xfrm>
              <a:off x="2628" y="432"/>
              <a:ext cx="432" cy="144"/>
              <a:chOff x="4224" y="2492"/>
              <a:chExt cx="432" cy="144"/>
            </a:xfrm>
          </p:grpSpPr>
          <p:sp>
            <p:nvSpPr>
              <p:cNvPr id="825365" name="Rectangle 21"/>
              <p:cNvSpPr>
                <a:spLocks noChangeArrowheads="1"/>
              </p:cNvSpPr>
              <p:nvPr/>
            </p:nvSpPr>
            <p:spPr bwMode="auto">
              <a:xfrm>
                <a:off x="4224" y="2492"/>
                <a:ext cx="432" cy="144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altLang="zh-CN" sz="1800"/>
                  <a:t> </a:t>
                </a:r>
                <a:r>
                  <a:rPr lang="en-US" altLang="zh-CN" sz="1800">
                    <a:solidFill>
                      <a:srgbClr val="F8F8F8"/>
                    </a:solidFill>
                  </a:rPr>
                  <a:t>4</a:t>
                </a:r>
              </a:p>
            </p:txBody>
          </p:sp>
          <p:sp>
            <p:nvSpPr>
              <p:cNvPr id="825366" name="Line 22"/>
              <p:cNvSpPr>
                <a:spLocks noChangeShapeType="1"/>
              </p:cNvSpPr>
              <p:nvPr/>
            </p:nvSpPr>
            <p:spPr bwMode="auto">
              <a:xfrm>
                <a:off x="4464" y="24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5367" name="Rectangle 23"/>
            <p:cNvSpPr>
              <a:spLocks noChangeArrowheads="1"/>
            </p:cNvSpPr>
            <p:nvPr/>
          </p:nvSpPr>
          <p:spPr bwMode="auto">
            <a:xfrm>
              <a:off x="3204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5</a:t>
              </a:r>
            </a:p>
          </p:txBody>
        </p:sp>
        <p:sp>
          <p:nvSpPr>
            <p:cNvPr id="825368" name="Line 24"/>
            <p:cNvSpPr>
              <a:spLocks noChangeShapeType="1"/>
            </p:cNvSpPr>
            <p:nvPr/>
          </p:nvSpPr>
          <p:spPr bwMode="auto">
            <a:xfrm>
              <a:off x="3444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69" name="Rectangle 25"/>
            <p:cNvSpPr>
              <a:spLocks noChangeArrowheads="1"/>
            </p:cNvSpPr>
            <p:nvPr/>
          </p:nvSpPr>
          <p:spPr bwMode="auto">
            <a:xfrm>
              <a:off x="3780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6    </a:t>
              </a:r>
            </a:p>
          </p:txBody>
        </p:sp>
        <p:sp>
          <p:nvSpPr>
            <p:cNvPr id="825370" name="Line 26"/>
            <p:cNvSpPr>
              <a:spLocks noChangeShapeType="1"/>
            </p:cNvSpPr>
            <p:nvPr/>
          </p:nvSpPr>
          <p:spPr bwMode="auto">
            <a:xfrm>
              <a:off x="4020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71" name="Rectangle 27"/>
            <p:cNvSpPr>
              <a:spLocks noChangeArrowheads="1"/>
            </p:cNvSpPr>
            <p:nvPr/>
          </p:nvSpPr>
          <p:spPr bwMode="auto">
            <a:xfrm>
              <a:off x="4356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F8F8F8"/>
                  </a:solidFill>
                </a:rPr>
                <a:t> 7    </a:t>
              </a:r>
            </a:p>
          </p:txBody>
        </p:sp>
        <p:sp>
          <p:nvSpPr>
            <p:cNvPr id="825372" name="Line 28"/>
            <p:cNvSpPr>
              <a:spLocks noChangeShapeType="1"/>
            </p:cNvSpPr>
            <p:nvPr/>
          </p:nvSpPr>
          <p:spPr bwMode="auto">
            <a:xfrm>
              <a:off x="4596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73" name="Rectangle 29"/>
            <p:cNvSpPr>
              <a:spLocks noChangeArrowheads="1"/>
            </p:cNvSpPr>
            <p:nvPr/>
          </p:nvSpPr>
          <p:spPr bwMode="auto">
            <a:xfrm>
              <a:off x="4932" y="432"/>
              <a:ext cx="432" cy="1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1800">
                  <a:solidFill>
                    <a:srgbClr val="DDDDDD"/>
                  </a:solidFill>
                </a:rPr>
                <a:t> 8    </a:t>
              </a:r>
            </a:p>
          </p:txBody>
        </p:sp>
        <p:sp>
          <p:nvSpPr>
            <p:cNvPr id="825374" name="Line 30"/>
            <p:cNvSpPr>
              <a:spLocks noChangeShapeType="1"/>
            </p:cNvSpPr>
            <p:nvPr/>
          </p:nvSpPr>
          <p:spPr bwMode="auto">
            <a:xfrm>
              <a:off x="5172" y="4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537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集合的基本运算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6513" y="0"/>
            <a:ext cx="1847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995C"/>
            </a:prstShdw>
          </a:effectLst>
        </p:spPr>
        <p:txBody>
          <a:bodyPr wrap="none" anchor="ctr">
            <a:spAutoFit/>
          </a:bodyPr>
          <a:lstStyle/>
          <a:p>
            <a:pPr algn="l"/>
            <a:endParaRPr lang="zh-CN" altLang="en-US" b="1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042988" y="1268413"/>
            <a:ext cx="7561262" cy="4848225"/>
            <a:chOff x="1043608" y="1268760"/>
            <a:chExt cx="7560840" cy="4847930"/>
          </a:xfrm>
        </p:grpSpPr>
        <p:sp>
          <p:nvSpPr>
            <p:cNvPr id="36870" name="Text Box 7"/>
            <p:cNvSpPr txBox="1">
              <a:spLocks noChangeArrowheads="1"/>
            </p:cNvSpPr>
            <p:nvPr/>
          </p:nvSpPr>
          <p:spPr bwMode="auto">
            <a:xfrm>
              <a:off x="1043608" y="1268760"/>
              <a:ext cx="7560840" cy="48479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buFont typeface="Wingdings" pitchFamily="2" charset="2"/>
                <a:buChar char="Ø"/>
              </a:pPr>
              <a:r>
                <a:rPr lang="zh-CN" altLang="en-US" sz="2000" b="1"/>
                <a:t> 集合通常用大写字母标记，集合元素用小写字母标记</a:t>
              </a:r>
              <a:endParaRPr lang="en-US" altLang="zh-CN" sz="2000" b="1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</a:pPr>
              <a:r>
                <a:rPr lang="en-US" altLang="zh-CN" sz="2000" b="1"/>
                <a:t> </a:t>
              </a:r>
              <a:r>
                <a:rPr lang="zh-CN" altLang="en-US" sz="2000" b="1"/>
                <a:t>若</a:t>
              </a:r>
              <a:r>
                <a:rPr lang="en-US" altLang="zh-CN" sz="2000" b="1"/>
                <a:t>A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B</a:t>
              </a:r>
              <a:r>
                <a:rPr lang="zh-CN" altLang="en-US" sz="2000" b="1"/>
                <a:t>是全集</a:t>
              </a:r>
              <a:r>
                <a:rPr lang="en-US" altLang="zh-CN" sz="2000" b="1"/>
                <a:t>E</a:t>
              </a:r>
              <a:r>
                <a:rPr lang="zh-CN" altLang="en-US" sz="2000" b="1"/>
                <a:t>中的两个集合，</a:t>
              </a:r>
              <a:r>
                <a:rPr lang="en-US" sz="2000" b="1"/>
                <a:t> </a:t>
              </a:r>
              <a:r>
                <a:rPr lang="en-US" altLang="zh-CN" sz="2000" b="1"/>
                <a:t>x</a:t>
              </a:r>
              <a:r>
                <a:rPr lang="zh-CN" altLang="en-US" sz="2000" b="1"/>
                <a:t>表示元素</a:t>
              </a:r>
              <a:endParaRPr lang="en-US" altLang="zh-CN" sz="2000" b="1"/>
            </a:p>
            <a:p>
              <a:pPr algn="l">
                <a:lnSpc>
                  <a:spcPts val="3400"/>
                </a:lnSpc>
                <a:buFont typeface="Wingdings" pitchFamily="2" charset="2"/>
                <a:buChar char="Ø"/>
              </a:pPr>
              <a:r>
                <a:rPr lang="en-US" altLang="zh-CN" sz="2000" b="1"/>
                <a:t> </a:t>
              </a:r>
              <a:r>
                <a:rPr lang="zh-CN" altLang="en-US" sz="2000" b="1"/>
                <a:t>集合主要运算有：</a:t>
              </a:r>
            </a:p>
            <a:p>
              <a:pPr algn="l">
                <a:lnSpc>
                  <a:spcPts val="3400"/>
                </a:lnSpc>
              </a:pPr>
              <a:r>
                <a:rPr lang="en-US" altLang="zh-CN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并集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∪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中的全部元素组成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交集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∩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和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中的公共的组成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差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A-B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由属于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但不属于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     B	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中的每个元素都在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中，</a:t>
              </a:r>
              <a:endParaRPr lang="en-US" altLang="zh-CN" sz="2000" b="1">
                <a:latin typeface="华文楷体" pitchFamily="2" charset="-122"/>
                <a:ea typeface="华文楷体" pitchFamily="2" charset="-122"/>
              </a:endParaRPr>
            </a:p>
            <a:p>
              <a:pPr algn="l">
                <a:lnSpc>
                  <a:spcPts val="3400"/>
                </a:lnSpc>
              </a:pPr>
              <a:r>
                <a:rPr lang="en-US" altLang="zh-CN" sz="2000" b="1"/>
                <a:t>	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称为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被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包含，或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B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包含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en-US" altLang="zh-CN" sz="2000" b="1"/>
                <a:t>	                                                               </a:t>
              </a:r>
              <a:endParaRPr lang="zh-CN" altLang="en-US" sz="2000" b="1"/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 补集</a:t>
              </a:r>
              <a:r>
                <a:rPr lang="en-US" sz="2000" b="1"/>
                <a:t>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～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       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由全集中不在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的元素组成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 属于</a:t>
              </a:r>
              <a:r>
                <a:rPr lang="en-US" sz="2000" b="1"/>
                <a:t>	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∈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	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元素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x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lang="en-US" altLang="zh-CN" sz="2000" b="1">
                  <a:latin typeface="华文楷体" pitchFamily="2" charset="-122"/>
                  <a:ea typeface="华文楷体" pitchFamily="2" charset="-122"/>
                </a:rPr>
                <a:t>A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中</a:t>
              </a:r>
            </a:p>
            <a:p>
              <a:pPr algn="l">
                <a:lnSpc>
                  <a:spcPts val="3400"/>
                </a:lnSpc>
              </a:pPr>
              <a:r>
                <a:rPr lang="zh-CN" altLang="en-US" sz="2000" b="1"/>
                <a:t>    </a:t>
              </a:r>
              <a:r>
                <a:rPr lang="zh-CN" altLang="en-US" sz="2000" b="1">
                  <a:latin typeface="黑体" pitchFamily="2" charset="-122"/>
                  <a:ea typeface="黑体" pitchFamily="2" charset="-122"/>
                </a:rPr>
                <a:t>空集</a:t>
              </a:r>
              <a:r>
                <a:rPr lang="en-US" sz="2000" b="1"/>
                <a:t>	</a:t>
              </a:r>
              <a:r>
                <a:rPr lang="en-US" sz="2000" b="1">
                  <a:latin typeface="华文楷体" pitchFamily="2" charset="-122"/>
                  <a:ea typeface="华文楷体" pitchFamily="2" charset="-122"/>
                </a:rPr>
                <a:t>             </a:t>
              </a:r>
              <a:r>
                <a:rPr lang="zh-CN" altLang="en-US" sz="2000" b="1">
                  <a:latin typeface="华文楷体" pitchFamily="2" charset="-122"/>
                  <a:ea typeface="华文楷体" pitchFamily="2" charset="-122"/>
                </a:rPr>
                <a:t>集合中没有元素</a:t>
              </a:r>
            </a:p>
          </p:txBody>
        </p:sp>
        <p:pic>
          <p:nvPicPr>
            <p:cNvPr id="368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67744" y="4077072"/>
              <a:ext cx="216024" cy="21602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68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1720" y="5729064"/>
              <a:ext cx="255696" cy="29222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3" name="Text Box 5"/>
          <p:cNvSpPr txBox="1">
            <a:spLocks noChangeArrowheads="1"/>
          </p:cNvSpPr>
          <p:nvPr/>
        </p:nvSpPr>
        <p:spPr bwMode="auto">
          <a:xfrm>
            <a:off x="457200" y="476250"/>
            <a:ext cx="41148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i="1" dirty="0" smtClean="0">
                <a:solidFill>
                  <a:srgbClr val="008000"/>
                </a:solidFill>
              </a:rPr>
              <a:t>// </a:t>
            </a:r>
            <a:r>
              <a:rPr lang="zh-CN" altLang="en-US" sz="1200" b="1" i="1" dirty="0" smtClean="0">
                <a:solidFill>
                  <a:srgbClr val="008000"/>
                </a:solidFill>
              </a:rPr>
              <a:t>例</a:t>
            </a:r>
            <a:r>
              <a:rPr lang="en-US" altLang="zh-CN" sz="1200" b="1" i="1" dirty="0" smtClean="0">
                <a:solidFill>
                  <a:srgbClr val="008000"/>
                </a:solidFill>
              </a:rPr>
              <a:t>5-13  </a:t>
            </a:r>
            <a:r>
              <a:rPr lang="zh-CN" altLang="en-US" sz="1200" b="1" i="1" dirty="0">
                <a:solidFill>
                  <a:srgbClr val="008000"/>
                </a:solidFill>
              </a:rPr>
              <a:t>约瑟夫问题</a:t>
            </a:r>
            <a:r>
              <a:rPr lang="zh-CN" altLang="en-US" sz="1200" b="1" dirty="0"/>
              <a:t>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iostream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#include &lt;</a:t>
            </a:r>
            <a:r>
              <a:rPr lang="en-US" altLang="zh-CN" sz="1200" b="1" dirty="0" err="1"/>
              <a:t>iomanip</a:t>
            </a:r>
            <a:r>
              <a:rPr lang="en-US" altLang="zh-CN" sz="1200" b="1" dirty="0"/>
              <a:t>&gt;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using namespace std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struct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{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code ; 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*next ; }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Jonse</a:t>
            </a:r>
            <a:r>
              <a:rPr lang="en-US" altLang="zh-CN" sz="1200" b="1" dirty="0"/>
              <a:t> * Create(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void Out(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)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 err="1"/>
              <a:t>int</a:t>
            </a:r>
            <a:r>
              <a:rPr lang="en-US" altLang="zh-CN" sz="1200" b="1" dirty="0"/>
              <a:t> main()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{ </a:t>
            </a:r>
            <a:r>
              <a:rPr lang="en-US" altLang="zh-CN" sz="1200" b="1" dirty="0" err="1"/>
              <a:t>Jonse</a:t>
            </a:r>
            <a:r>
              <a:rPr lang="en-US" altLang="zh-CN" sz="1200" b="1" dirty="0"/>
              <a:t> * head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num 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, beg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number of total:\n" ;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num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head = Create(num)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ShowList</a:t>
            </a:r>
            <a:r>
              <a:rPr lang="en-US" altLang="zh-CN" sz="1200" b="1" dirty="0"/>
              <a:t>(head)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the code of begin:\n"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beg ;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"\</a:t>
            </a:r>
            <a:r>
              <a:rPr lang="en-US" altLang="zh-CN" sz="1200" b="1" dirty="0" err="1"/>
              <a:t>nplease</a:t>
            </a:r>
            <a:r>
              <a:rPr lang="en-US" altLang="zh-CN" sz="1200" b="1" dirty="0"/>
              <a:t> input interval of counting:\n"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cin</a:t>
            </a:r>
            <a:r>
              <a:rPr lang="en-US" altLang="zh-CN" sz="1200" b="1" dirty="0"/>
              <a:t> &gt;&gt; 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</a:t>
            </a:r>
            <a:r>
              <a:rPr lang="en-US" altLang="zh-CN" sz="1200" b="1" dirty="0" err="1"/>
              <a:t>cout</a:t>
            </a:r>
            <a:r>
              <a:rPr lang="en-US" altLang="zh-CN" sz="1200" b="1" dirty="0"/>
              <a:t> &lt;&lt; "the new list is:\n"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  Out( head, beg, </a:t>
            </a:r>
            <a:r>
              <a:rPr lang="en-US" altLang="zh-CN" sz="1200" b="1" dirty="0" err="1"/>
              <a:t>val</a:t>
            </a:r>
            <a:r>
              <a:rPr lang="en-US" altLang="zh-CN" sz="1200" b="1" dirty="0"/>
              <a:t> ) ;  </a:t>
            </a:r>
          </a:p>
          <a:p>
            <a:pPr algn="just">
              <a:lnSpc>
                <a:spcPct val="14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 dirty="0"/>
              <a:t>}</a:t>
            </a:r>
          </a:p>
        </p:txBody>
      </p:sp>
      <p:sp>
        <p:nvSpPr>
          <p:cNvPr id="826374" name="Rectangle 6"/>
          <p:cNvSpPr>
            <a:spLocks noChangeArrowheads="1"/>
          </p:cNvSpPr>
          <p:nvPr/>
        </p:nvSpPr>
        <p:spPr bwMode="auto">
          <a:xfrm>
            <a:off x="4845050" y="328613"/>
            <a:ext cx="384175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Jonse * Create ( int n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{Jonse *h, *p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h = new Jonse ;   p =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for ( int i = 1 ;  i&lt;=n ;  i++ )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p-&gt;code = i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if (i&lt;n){ p-&gt;next = new Jonse ;   p = p-&gt;next ;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p-&gt;next = h ;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return h ;  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ShowList(Jonse *h)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 ;   p = h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do { cout &lt;&lt; p-&gt;code &lt;&lt; '\t' ;   p = p-&gt;next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   } while ( p!=h ) ; 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void Out(Jonse *h, int i, int d)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{ Jonse *p,*q ;   int k ;   p = h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q = h ;  q-&gt;next != h ;  q = q-&gt;next )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for( k = 1; k&lt;i; k++)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while( p != p-&gt;next )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{ for ( k = 1 ; k&lt;d ; k++ ) { q = p ;   p = p-&gt;next ;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cout &lt;&lt; p-&gt;code &lt;&lt; '\t' ; 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q-&gt;next = p-&gt;next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  p = q-&gt;next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 }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cout &lt;&lt; p-&gt;code &lt;&lt; endl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 delete p ;</a:t>
            </a:r>
          </a:p>
          <a:p>
            <a:pPr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200" b="1"/>
              <a:t>}</a:t>
            </a:r>
          </a:p>
        </p:txBody>
      </p:sp>
      <p:sp>
        <p:nvSpPr>
          <p:cNvPr id="82637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>
                <a:latin typeface="楷体_GB2312" pitchFamily="49" charset="-122"/>
              </a:rPr>
              <a:t>5.3 </a:t>
            </a:r>
            <a:r>
              <a:rPr lang="zh-CN" altLang="en-US" sz="800">
                <a:latin typeface="楷体_GB2312" pitchFamily="49" charset="-122"/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504825" y="1214422"/>
            <a:ext cx="824388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位运算可以操作存储单元中的二进制位，高效快速地处理数据。</a:t>
            </a:r>
            <a:endParaRPr lang="en-US" altLang="zh-CN" sz="2000" b="1" dirty="0" smtClean="0"/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位运算主要操作有 </a:t>
            </a:r>
            <a:r>
              <a:rPr lang="en-US" altLang="zh-CN" sz="2000" b="1" dirty="0" smtClean="0"/>
              <a:t>&amp;  |  ^  &lt;&lt;  &gt;&gt; 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集合实现是位运算的一个应用实例</a:t>
            </a:r>
            <a:endParaRPr lang="en-US" altLang="zh-CN" sz="2000" b="1" dirty="0" smtClean="0"/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结构</a:t>
            </a:r>
            <a:r>
              <a:rPr lang="zh-CN" altLang="en-US" sz="2000" b="1" dirty="0"/>
              <a:t>类型用</a:t>
            </a:r>
            <a:r>
              <a:rPr lang="en-US" altLang="zh-CN" sz="2000" b="1" dirty="0" err="1"/>
              <a:t>struct</a:t>
            </a:r>
            <a:r>
              <a:rPr lang="zh-CN" altLang="en-US" sz="2000" b="1" dirty="0"/>
              <a:t>定义，它由不同类型的数据成员组成。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结构</a:t>
            </a:r>
            <a:r>
              <a:rPr lang="zh-CN" altLang="en-US" sz="2000" b="1" dirty="0"/>
              <a:t>变量成员用圆点运算符和箭头运算符访问。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/>
              <a:t> 数组元素为结构类型时，称为结构数组，定义和访问遵循数组和结构的语法规则。</a:t>
            </a:r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/>
              <a:t> 线性表是重要的数据结构</a:t>
            </a:r>
            <a:r>
              <a:rPr lang="zh-CN" altLang="en-US" sz="2000" b="1" dirty="0" smtClean="0"/>
              <a:t>。动态数据结构中，数据元素类型定义必须包含表示数据关系的指针。</a:t>
            </a:r>
            <a:endParaRPr lang="en-US" altLang="zh-CN" sz="2000" b="1" dirty="0" smtClean="0"/>
          </a:p>
          <a:p>
            <a:pPr marL="457200" indent="-457200" algn="l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1" dirty="0" smtClean="0"/>
              <a:t> </a:t>
            </a:r>
            <a:r>
              <a:rPr lang="zh-CN" altLang="en-US" sz="2000" b="1" dirty="0"/>
              <a:t>动态链表可以在程序运行时创建</a:t>
            </a:r>
            <a:r>
              <a:rPr lang="zh-CN" altLang="en-US" sz="2000" b="1"/>
              <a:t>或</a:t>
            </a:r>
            <a:r>
              <a:rPr lang="zh-CN" altLang="en-US" sz="2000" b="1" smtClean="0"/>
              <a:t>撤销数据</a:t>
            </a:r>
            <a:r>
              <a:rPr lang="zh-CN" altLang="en-US" sz="2000" b="1" dirty="0"/>
              <a:t>元素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57200"/>
            <a:ext cx="1447800" cy="533400"/>
          </a:xfrm>
          <a:prstGeom prst="rect">
            <a:avLst/>
          </a:prstGeom>
          <a:noFill/>
          <a:ln/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35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0" grpId="0" autoUpdateAnimBg="0"/>
      <p:bldP spid="1353731" grpId="0" animBg="1" autoUpdateAnimBg="0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按位与运算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6840538" cy="6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左右操作数对应的每一位分别做逻辑与运算</a:t>
            </a:r>
            <a:endParaRPr lang="zh-CN" altLang="en-US" sz="24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060575"/>
            <a:ext cx="4789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		     0 0 0 0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0 1 0</a:t>
            </a:r>
          </a:p>
          <a:p>
            <a:pPr algn="l"/>
            <a:r>
              <a:rPr lang="en-US" altLang="zh-CN" sz="2400" b="1" dirty="0"/>
              <a:t>&amp;  29		&amp;  0 0 0 1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1 0 1</a:t>
            </a:r>
            <a:endParaRPr lang="zh-CN" altLang="en-US" sz="2400" b="1" dirty="0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95513" y="2898775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327400"/>
            <a:ext cx="388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 8  		 0 0 0 0 1 0 0 0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135438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&lt;&lt;"10&amp;29="&lt;&lt;(10&amp;29)&lt;&lt;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41888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10&amp;29=8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188" y="1341438"/>
            <a:ext cx="63373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数据表示</a:t>
            </a:r>
            <a:endParaRPr lang="en-US" altLang="zh-CN" sz="24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/>
              <a:t>    </a:t>
            </a:r>
            <a:r>
              <a:rPr lang="zh-CN" altLang="en-US" sz="2000" b="1" dirty="0"/>
              <a:t>用无符号整数表示全集为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个元素整数集合：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	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{1,2,3,4,......, 31,32}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集合变量</a:t>
            </a: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/>
              <a:t>unsigned A;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第 </a:t>
            </a:r>
            <a:r>
              <a:rPr lang="en-US" altLang="zh-CN" sz="2000" b="1" dirty="0" smtClean="0"/>
              <a:t>i-1 </a:t>
            </a:r>
            <a:r>
              <a:rPr lang="zh-CN" altLang="en-US" sz="2000" b="1" dirty="0"/>
              <a:t>位值等于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，表示元素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在集合中</a:t>
            </a:r>
            <a:endParaRPr lang="en-US" altLang="zh-CN" sz="2000" b="1" dirty="0"/>
          </a:p>
          <a:p>
            <a:pPr algn="l">
              <a:lnSpc>
                <a:spcPct val="150000"/>
              </a:lnSpc>
            </a:pPr>
            <a:r>
              <a:rPr lang="zh-CN" altLang="en-US" sz="2000" b="1" dirty="0"/>
              <a:t>    第 </a:t>
            </a:r>
            <a:r>
              <a:rPr lang="en-US" altLang="zh-CN" sz="2000" b="1" dirty="0" smtClean="0"/>
              <a:t>i-1 </a:t>
            </a:r>
            <a:r>
              <a:rPr lang="zh-CN" altLang="en-US" sz="2000" b="1" dirty="0"/>
              <a:t>位值等于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，表示元素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不在集合</a:t>
            </a:r>
            <a:r>
              <a:rPr lang="zh-CN" altLang="en-US" sz="2000" b="1" dirty="0" smtClean="0"/>
              <a:t>中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位序从低位 </a:t>
            </a:r>
            <a:r>
              <a:rPr lang="en-US" altLang="zh-CN" sz="2000" b="1" dirty="0" smtClean="0">
                <a:sym typeface="Wingdings" pitchFamily="2" charset="2"/>
              </a:rPr>
              <a:t> </a:t>
            </a:r>
            <a:r>
              <a:rPr lang="zh-CN" altLang="en-US" sz="2000" b="1" dirty="0" smtClean="0">
                <a:sym typeface="Wingdings" pitchFamily="2" charset="2"/>
              </a:rPr>
              <a:t>高位  </a:t>
            </a:r>
            <a:r>
              <a:rPr lang="en-US" altLang="zh-CN" sz="2000" b="1" dirty="0" smtClean="0">
                <a:sym typeface="Wingdings" pitchFamily="2" charset="2"/>
              </a:rPr>
              <a:t>	</a:t>
            </a:r>
            <a:r>
              <a:rPr lang="zh-CN" altLang="en-US" sz="2000" b="1" dirty="0" smtClean="0">
                <a:sym typeface="Wingdings" pitchFamily="2" charset="2"/>
              </a:rPr>
              <a:t>从</a:t>
            </a:r>
            <a:r>
              <a:rPr lang="en-US" altLang="zh-CN" sz="2000" b="1" dirty="0" smtClean="0">
                <a:sym typeface="Wingdings" pitchFamily="2" charset="2"/>
              </a:rPr>
              <a:t>0  i-1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38916" name="TextBox 7"/>
          <p:cNvSpPr txBox="1">
            <a:spLocks noChangeArrowheads="1"/>
          </p:cNvSpPr>
          <p:nvPr/>
        </p:nvSpPr>
        <p:spPr bwMode="auto">
          <a:xfrm>
            <a:off x="611188" y="1341438"/>
            <a:ext cx="63373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数据表示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00113" y="2205038"/>
            <a:ext cx="76327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/>
              <a:t>			 unsigned  A;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1"/>
              <a:t>集合</a:t>
            </a:r>
            <a:r>
              <a:rPr lang="en-US" altLang="zh-CN" sz="2400" b="1"/>
              <a:t>			</a:t>
            </a:r>
            <a:r>
              <a:rPr lang="zh-CN" altLang="en-US" sz="2400" b="1"/>
              <a:t>二进制位串值</a:t>
            </a:r>
            <a:r>
              <a:rPr lang="en-US" altLang="zh-CN" sz="2400" b="1"/>
              <a:t>	</a:t>
            </a:r>
            <a:r>
              <a:rPr lang="zh-CN" altLang="en-US" sz="2400" b="1"/>
              <a:t>十进制值</a:t>
            </a:r>
            <a:endParaRPr lang="en-US" altLang="zh-CN" sz="2400" b="1"/>
          </a:p>
          <a:p>
            <a:pPr algn="l">
              <a:lnSpc>
                <a:spcPct val="150000"/>
              </a:lnSpc>
            </a:pPr>
            <a:r>
              <a:rPr lang="en-US" altLang="zh-CN" sz="2400" b="1"/>
              <a:t>{ 1, 3, 6 }	 	00100101		      37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/>
              <a:t>{1, 2, 5, 7 }	 	01010011		    101</a:t>
            </a:r>
          </a:p>
          <a:p>
            <a:pPr algn="l">
              <a:lnSpc>
                <a:spcPct val="150000"/>
              </a:lnSpc>
            </a:pPr>
            <a:r>
              <a:rPr lang="en-US" altLang="zh-CN" sz="2400" b="1"/>
              <a:t>{ 2, 3, 5, 7, 8 }		11010110		    214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00113" y="1700213"/>
            <a:ext cx="7632700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并集</a:t>
            </a:r>
            <a:r>
              <a:rPr lang="en-US" sz="2400" b="1" dirty="0"/>
              <a:t>	</a:t>
            </a:r>
            <a:r>
              <a:rPr lang="en-US" altLang="zh-CN" sz="2400" b="1" i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400" b="1" i="1" dirty="0">
                <a:latin typeface="华文楷体" pitchFamily="2" charset="-122"/>
                <a:ea typeface="华文楷体" pitchFamily="2" charset="-122"/>
              </a:rPr>
              <a:t>∪</a:t>
            </a:r>
            <a:r>
              <a:rPr lang="en-US" altLang="zh-CN" sz="2400" b="1" i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A|B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50" y="3330575"/>
            <a:ext cx="7632700" cy="13969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A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B</a:t>
            </a:r>
            <a:r>
              <a:rPr lang="en-US" sz="2400" b="1" dirty="0">
                <a:latin typeface="+mn-lt"/>
              </a:rPr>
              <a:t>	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zh-CN" altLang="en-US" sz="2400" b="1" i="1" dirty="0">
                <a:latin typeface="+mn-lt"/>
                <a:ea typeface="黑体" pitchFamily="2" charset="-122"/>
              </a:rPr>
              <a:t>∪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B= {1, 2, 5, 7}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A|B =                              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0963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89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+mn-lt"/>
                <a:ea typeface="黑体" pitchFamily="2" charset="-122"/>
              </a:rPr>
              <a:t>交集</a:t>
            </a:r>
            <a:r>
              <a:rPr lang="en-US" sz="2400" b="1" dirty="0">
                <a:latin typeface="+mn-lt"/>
                <a:ea typeface="黑体" pitchFamily="2" charset="-122"/>
              </a:rPr>
              <a:t>	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A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∩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650" y="3330575"/>
            <a:ext cx="7632700" cy="14670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                      A</a:t>
            </a:r>
            <a:r>
              <a:rPr lang="en-US" sz="2400" b="1" dirty="0">
                <a:latin typeface="+mn-lt"/>
              </a:rPr>
              <a:t>	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B</a:t>
            </a:r>
            <a:r>
              <a:rPr lang="en-US" sz="2400" b="1" dirty="0">
                <a:latin typeface="+mn-lt"/>
              </a:rPr>
              <a:t>	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zh-CN" altLang="en-US" sz="2400" b="1" i="1" dirty="0">
                <a:latin typeface="黑体" pitchFamily="2" charset="-122"/>
                <a:ea typeface="黑体" pitchFamily="2" charset="-122"/>
              </a:rPr>
              <a:t>∩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</a:t>
            </a:r>
            <a:r>
              <a:rPr lang="en-US" altLang="zh-CN" sz="2400" b="1" i="1">
                <a:latin typeface="+mn-lt"/>
                <a:ea typeface="黑体" pitchFamily="2" charset="-122"/>
              </a:rPr>
              <a:t>= </a:t>
            </a:r>
            <a:r>
              <a:rPr lang="en-US" altLang="zh-CN" sz="2400" b="1" i="1" smtClean="0">
                <a:latin typeface="+mn-lt"/>
                <a:ea typeface="黑体" pitchFamily="2" charset="-122"/>
              </a:rPr>
              <a:t>{ 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2, </a:t>
            </a:r>
            <a:r>
              <a:rPr lang="en-US" altLang="zh-CN" sz="2400" b="1" i="1">
                <a:latin typeface="+mn-lt"/>
                <a:ea typeface="黑体" pitchFamily="2" charset="-122"/>
              </a:rPr>
              <a:t>5</a:t>
            </a:r>
            <a:r>
              <a:rPr lang="en-US" altLang="zh-CN" sz="2400" b="1" i="1" smtClean="0">
                <a:latin typeface="+mn-lt"/>
                <a:ea typeface="黑体" pitchFamily="2" charset="-122"/>
              </a:rPr>
              <a:t>,}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华文楷体" pitchFamily="2" charset="-122"/>
              </a:rPr>
              <a:t>A&amp;B =                             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015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1987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7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差</a:t>
            </a:r>
            <a:r>
              <a:rPr lang="en-US" sz="2400" b="1" dirty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A-B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A&amp;(~(A&amp;B))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13969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= { 1 }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039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3011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7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差</a:t>
            </a:r>
            <a:r>
              <a:rPr lang="en-US" sz="2400" b="1" dirty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A-B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A&amp;(~(A&amp;B))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2287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= { 1 }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       ~(A&amp;B)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itchFamily="2" charset="-122"/>
              </a:rPr>
              <a:t>                      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063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72000" y="47244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4035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877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差</a:t>
            </a:r>
            <a:r>
              <a:rPr lang="en-US" sz="2400" b="1" dirty="0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A-B		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A&amp;(~(A&amp;B))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22875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2, 5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= { 1 }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A&amp;B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       ~(A&amp;B)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黑体" pitchFamily="2" charset="-122"/>
              </a:rPr>
              <a:t>                           A&amp;(~(A&amp;B))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    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087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72000" y="47244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72000" y="5157788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5059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109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827088" y="2708275"/>
            <a:ext cx="7561262" cy="498475"/>
            <a:chOff x="827088" y="2708920"/>
            <a:chExt cx="7561262" cy="497893"/>
          </a:xfrm>
        </p:grpSpPr>
        <p:sp>
          <p:nvSpPr>
            <p:cNvPr id="45114" name="Text Box 7"/>
            <p:cNvSpPr txBox="1">
              <a:spLocks noChangeArrowheads="1"/>
            </p:cNvSpPr>
            <p:nvPr/>
          </p:nvSpPr>
          <p:spPr bwMode="auto">
            <a:xfrm>
              <a:off x="827088" y="2708920"/>
              <a:ext cx="7561262" cy="4978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</a:pPr>
              <a:r>
                <a:rPr lang="zh-CN" altLang="en-US" sz="2400" b="1">
                  <a:latin typeface="黑体" pitchFamily="2" charset="-122"/>
                  <a:ea typeface="黑体" pitchFamily="2" charset="-122"/>
                </a:rPr>
                <a:t>包含</a:t>
              </a:r>
              <a:r>
                <a:rPr lang="en-US" sz="2400" b="1"/>
                <a:t>	</a:t>
              </a:r>
              <a:r>
                <a:rPr lang="en-US" altLang="zh-CN" sz="2400" b="1">
                  <a:latin typeface="华文楷体" pitchFamily="2" charset="-122"/>
                  <a:ea typeface="华文楷体" pitchFamily="2" charset="-122"/>
                </a:rPr>
                <a:t>A    B		</a:t>
              </a:r>
              <a:r>
                <a:rPr lang="en-US" altLang="zh-CN" sz="2400" b="1">
                  <a:solidFill>
                    <a:srgbClr val="0000FF"/>
                  </a:solidFill>
                </a:rPr>
                <a:t>A|B==B</a:t>
              </a:r>
              <a:r>
                <a:rPr lang="en-US" altLang="zh-CN" sz="2400" b="1">
                  <a:latin typeface="黑体" pitchFamily="2" charset="-122"/>
                  <a:ea typeface="黑体" pitchFamily="2" charset="-122"/>
                </a:rPr>
                <a:t>	</a:t>
              </a:r>
            </a:p>
          </p:txBody>
        </p:sp>
        <p:pic>
          <p:nvPicPr>
            <p:cNvPr id="4511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51720" y="2924944"/>
              <a:ext cx="216036" cy="216064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611188" y="3284537"/>
            <a:ext cx="7632700" cy="1396985"/>
            <a:chOff x="611560" y="3284984"/>
            <a:chExt cx="7632848" cy="1397193"/>
          </a:xfrm>
        </p:grpSpPr>
        <p:sp>
          <p:nvSpPr>
            <p:cNvPr id="15" name="TextBox 14"/>
            <p:cNvSpPr txBox="1"/>
            <p:nvPr/>
          </p:nvSpPr>
          <p:spPr>
            <a:xfrm>
              <a:off x="611560" y="3284984"/>
              <a:ext cx="7632848" cy="13971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lnSpc>
                  <a:spcPts val="3200"/>
                </a:lnSpc>
                <a:defRPr/>
              </a:pPr>
              <a:r>
                <a:rPr lang="en-US" sz="2400" b="1" i="1" dirty="0">
                  <a:latin typeface="+mn-lt"/>
                </a:rPr>
                <a:t>A = { 1, 2 }</a:t>
              </a:r>
              <a:r>
                <a:rPr lang="en-US" sz="2400" b="1" dirty="0">
                  <a:latin typeface="+mn-lt"/>
                </a:rPr>
                <a:t>	                    </a:t>
              </a:r>
              <a:r>
                <a:rPr lang="en-US" altLang="zh-CN" sz="2400" b="1" dirty="0">
                  <a:solidFill>
                    <a:srgbClr val="0000FF"/>
                  </a:solidFill>
                  <a:ea typeface="华文楷体" pitchFamily="2" charset="-122"/>
                </a:rPr>
                <a:t> A </a:t>
              </a:r>
              <a:r>
                <a:rPr lang="en-US" sz="2400" b="1" dirty="0">
                  <a:latin typeface="+mn-lt"/>
                </a:rPr>
                <a:t>			</a:t>
              </a:r>
              <a:endParaRPr lang="zh-CN" altLang="en-US" sz="2400" b="1" dirty="0">
                <a:solidFill>
                  <a:srgbClr val="0000FF"/>
                </a:solidFill>
                <a:latin typeface="+mn-lt"/>
              </a:endParaRPr>
            </a:p>
            <a:p>
              <a:pPr algn="l">
                <a:lnSpc>
                  <a:spcPts val="3200"/>
                </a:lnSpc>
                <a:defRPr/>
              </a:pPr>
              <a:r>
                <a:rPr lang="en-US" sz="2400" b="1" i="1" dirty="0">
                  <a:latin typeface="+mn-lt"/>
                </a:rPr>
                <a:t>B = { 1, 2, 5, 7 }   </a:t>
              </a:r>
              <a:r>
                <a:rPr lang="en-US" sz="2400" b="1" dirty="0">
                  <a:latin typeface="+mn-lt"/>
                </a:rPr>
                <a:t>	        </a:t>
              </a:r>
              <a:r>
                <a:rPr lang="en-US" altLang="zh-CN" sz="2400" b="1" dirty="0">
                  <a:solidFill>
                    <a:srgbClr val="0000FF"/>
                  </a:solidFill>
                  <a:ea typeface="华文楷体" pitchFamily="2" charset="-122"/>
                </a:rPr>
                <a:t> B </a:t>
              </a:r>
              <a:r>
                <a:rPr lang="en-US" sz="2400" b="1" dirty="0">
                  <a:latin typeface="+mn-lt"/>
                </a:rPr>
                <a:t>		</a:t>
              </a:r>
              <a:endParaRPr lang="en-US" sz="2400" b="1" dirty="0">
                <a:solidFill>
                  <a:srgbClr val="0000FF"/>
                </a:solidFill>
                <a:latin typeface="+mn-lt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en-US" altLang="zh-CN" sz="2400" b="1" i="1" dirty="0">
                  <a:latin typeface="+mn-lt"/>
                  <a:ea typeface="黑体" pitchFamily="2" charset="-122"/>
                </a:rPr>
                <a:t>A</a:t>
              </a:r>
              <a:r>
                <a:rPr lang="en-US" altLang="zh-CN" sz="2400" b="1" i="1" dirty="0"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zh-CN" sz="2400" b="1" i="1" dirty="0">
                  <a:latin typeface="+mn-lt"/>
                  <a:ea typeface="黑体" pitchFamily="2" charset="-122"/>
                </a:rPr>
                <a:t>B </a:t>
              </a:r>
              <a:r>
                <a:rPr lang="zh-CN" altLang="en-US" sz="2400" b="1" i="1" dirty="0">
                  <a:latin typeface="+mn-lt"/>
                  <a:ea typeface="黑体" pitchFamily="2" charset="-122"/>
                </a:rPr>
                <a:t>为真</a:t>
              </a:r>
              <a:r>
                <a:rPr lang="en-US" altLang="zh-CN" sz="2400" b="1" i="1" dirty="0">
                  <a:latin typeface="+mn-lt"/>
                  <a:ea typeface="黑体" pitchFamily="2" charset="-122"/>
                </a:rPr>
                <a:t>                        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A|B</a:t>
              </a:r>
              <a:r>
                <a:rPr lang="en-US" altLang="zh-CN" sz="2400" b="1" i="1" dirty="0">
                  <a:latin typeface="+mn-lt"/>
                  <a:ea typeface="黑体" pitchFamily="2" charset="-122"/>
                </a:rPr>
                <a:t> </a:t>
              </a:r>
            </a:p>
          </p:txBody>
        </p:sp>
        <p:pic>
          <p:nvPicPr>
            <p:cNvPr id="4511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63204" y="4356679"/>
              <a:ext cx="224420" cy="224449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6083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包含</a:t>
            </a:r>
            <a:r>
              <a:rPr lang="en-US" sz="2400" b="1"/>
              <a:t>	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A    B		</a:t>
            </a:r>
            <a:r>
              <a:rPr lang="en-US" altLang="zh-CN" sz="2400" b="1">
                <a:solidFill>
                  <a:srgbClr val="0000FF"/>
                </a:solidFill>
              </a:rPr>
              <a:t>A|B==B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188" y="3284538"/>
            <a:ext cx="7632700" cy="202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A = { 1, 2 }</a:t>
            </a:r>
            <a:r>
              <a:rPr lang="en-US" sz="2400" b="1" dirty="0">
                <a:latin typeface="+mn-lt"/>
              </a:rPr>
              <a:t>	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400" b="1" i="1" dirty="0">
                <a:latin typeface="+mn-lt"/>
              </a:rPr>
              <a:t>B = { 1, 2, 5, 7 }   </a:t>
            </a:r>
            <a:r>
              <a:rPr lang="en-US" sz="2400" b="1" dirty="0">
                <a:latin typeface="+mn-lt"/>
              </a:rPr>
              <a:t>	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B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A</a:t>
            </a:r>
            <a:r>
              <a:rPr lang="en-US" altLang="zh-CN" sz="2400" b="1" i="1" dirty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B </a:t>
            </a:r>
            <a:r>
              <a:rPr lang="zh-CN" altLang="en-US" sz="2400" b="1" i="1" dirty="0">
                <a:latin typeface="+mn-lt"/>
                <a:ea typeface="黑体" pitchFamily="2" charset="-122"/>
              </a:rPr>
              <a:t>为真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A|B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                                  A|B==B   </a:t>
            </a:r>
            <a:r>
              <a:rPr lang="zh-CN" altLang="en-US" sz="2400" b="1" i="1" dirty="0">
                <a:solidFill>
                  <a:srgbClr val="006600"/>
                </a:solidFill>
                <a:latin typeface="+mn-lt"/>
                <a:ea typeface="黑体" pitchFamily="2" charset="-122"/>
              </a:rPr>
              <a:t>等于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true</a:t>
            </a:r>
            <a:endParaRPr lang="zh-CN" altLang="en-US" sz="2400" b="1" i="1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3402013"/>
          <a:ext cx="25202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72000" y="4302125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135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pic>
        <p:nvPicPr>
          <p:cNvPr id="461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924175"/>
            <a:ext cx="217488" cy="217488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  <p:pic>
        <p:nvPicPr>
          <p:cNvPr id="4613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3613" y="4356100"/>
            <a:ext cx="223837" cy="225425"/>
          </a:xfrm>
          <a:prstGeom prst="rect">
            <a:avLst/>
          </a:prstGeom>
          <a:solidFill>
            <a:srgbClr val="F2E68A"/>
          </a:solidFill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x = 3   </a:t>
            </a:r>
            <a:r>
              <a:rPr lang="en-US" sz="2400" b="1" dirty="0">
                <a:latin typeface="+mn-lt"/>
              </a:rPr>
              <a:t>	 	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</a:t>
            </a:r>
            <a:r>
              <a:rPr lang="en-US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7108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129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属于</a:t>
            </a:r>
            <a:r>
              <a:rPr lang="en-US" sz="24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		</a:t>
            </a:r>
            <a:r>
              <a:rPr lang="en-US" altLang="zh-CN" sz="2400" b="1">
                <a:solidFill>
                  <a:srgbClr val="0000FF"/>
                </a:solidFill>
              </a:rPr>
              <a:t>1&lt;&lt;(x-1)&amp;A == 1&lt;&lt;(x-1)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00563" y="396875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按位或运算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6840538" cy="69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左右操作数对应的每一位分别做逻辑或运算</a:t>
            </a:r>
            <a:endParaRPr lang="zh-CN" altLang="en-US" sz="2400" b="1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060575"/>
            <a:ext cx="4789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		     0 0 0 </a:t>
            </a:r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1 0</a:t>
            </a:r>
          </a:p>
          <a:p>
            <a:pPr algn="l"/>
            <a:r>
              <a:rPr lang="en-US" altLang="zh-CN" sz="2400" b="1" dirty="0"/>
              <a:t>  |  29		  |  0 0 0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0 1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95513" y="2898775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327400"/>
            <a:ext cx="3887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31  		 0 0 0 1 1 1 1 1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135438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&lt;&lt;"10|29="&lt;&lt;(10|29)&lt;&lt;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41888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10|29=31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x = 3   </a:t>
            </a:r>
            <a:r>
              <a:rPr lang="en-US" sz="2400" b="1" dirty="0">
                <a:latin typeface="+mn-lt"/>
              </a:rPr>
              <a:t>	 	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</a:t>
            </a:r>
            <a:r>
              <a:rPr lang="en-US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1&lt;&lt;(x-1)&amp;A</a:t>
            </a:r>
          </a:p>
          <a:p>
            <a:pPr algn="l">
              <a:lnSpc>
                <a:spcPct val="150000"/>
              </a:lnSpc>
              <a:defRPr/>
            </a:pPr>
            <a:endParaRPr lang="en-US" altLang="zh-CN" sz="2400" b="1" i="1" dirty="0">
              <a:latin typeface="+mn-lt"/>
              <a:ea typeface="黑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8132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153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48154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属于</a:t>
            </a:r>
            <a:r>
              <a:rPr lang="en-US" sz="24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	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</a:rPr>
              <a:t>1&lt;&lt;(x-1)&amp;A == 1&lt;&lt;(x-1)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00563" y="396875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00563" y="4545013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x = 3   </a:t>
            </a:r>
            <a:r>
              <a:rPr lang="en-US" sz="2400" b="1" dirty="0">
                <a:latin typeface="+mn-lt"/>
              </a:rPr>
              <a:t>	 	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</a:t>
            </a:r>
            <a:r>
              <a:rPr lang="en-US" sz="2400" b="1" dirty="0">
                <a:latin typeface="+mn-lt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 </a:t>
            </a:r>
            <a:r>
              <a:rPr lang="en-US" sz="2400" b="1" dirty="0">
                <a:latin typeface="+mn-lt"/>
              </a:rPr>
              <a:t>		</a:t>
            </a: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1&lt;&lt;(x-1)&amp;A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</a:rPr>
              <a:t>               1&lt;&lt;(x-1)&amp;A == 1&lt;&lt;(x-1)   </a:t>
            </a:r>
            <a:r>
              <a:rPr lang="zh-CN" altLang="en-US" sz="2400" b="1" i="1" dirty="0">
                <a:solidFill>
                  <a:srgbClr val="006600"/>
                </a:solidFill>
              </a:rPr>
              <a:t>等于</a:t>
            </a:r>
            <a:r>
              <a:rPr lang="zh-CN" altLang="en-US" sz="2400" b="1" dirty="0">
                <a:solidFill>
                  <a:srgbClr val="0000FF"/>
                </a:solidFill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false</a:t>
            </a:r>
            <a:endParaRPr lang="en-US" altLang="zh-CN" sz="2400" b="1" i="1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49156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177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sp>
        <p:nvSpPr>
          <p:cNvPr id="49178" name="Text Box 7"/>
          <p:cNvSpPr txBox="1">
            <a:spLocks noChangeArrowheads="1"/>
          </p:cNvSpPr>
          <p:nvPr/>
        </p:nvSpPr>
        <p:spPr bwMode="auto">
          <a:xfrm>
            <a:off x="827088" y="2708275"/>
            <a:ext cx="7561262" cy="49789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属于</a:t>
            </a:r>
            <a:r>
              <a:rPr lang="en-US" sz="2400" b="1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∈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A	</a:t>
            </a:r>
            <a:r>
              <a:rPr lang="en-US" altLang="zh-CN" sz="2400" b="1">
                <a:latin typeface="华文楷体" pitchFamily="2" charset="-122"/>
                <a:ea typeface="华文楷体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</a:rPr>
              <a:t>1&lt;&lt;(x-1)&amp;A == 1&lt;&lt;(x-1)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	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00563" y="396875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500563" y="4545013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9750" y="3284538"/>
            <a:ext cx="7632700" cy="1130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400" b="1" i="1" dirty="0">
                <a:latin typeface="+mn-lt"/>
              </a:rPr>
              <a:t>A = { 2, 4, 5, 7 }</a:t>
            </a:r>
            <a:r>
              <a:rPr lang="en-US" sz="2400" b="1" dirty="0">
                <a:latin typeface="+mn-lt"/>
              </a:rPr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  <a:ea typeface="华文楷体" pitchFamily="2" charset="-122"/>
              </a:rPr>
              <a:t> A </a:t>
            </a:r>
            <a:r>
              <a:rPr lang="en-US" sz="2400" b="1" dirty="0">
                <a:latin typeface="+mn-lt"/>
              </a:rPr>
              <a:t>			</a:t>
            </a:r>
            <a:endParaRPr lang="zh-CN" altLang="en-US" sz="2400" b="1" dirty="0">
              <a:solidFill>
                <a:srgbClr val="0000FF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400" b="1" dirty="0">
                <a:latin typeface="+mn-lt"/>
              </a:rPr>
              <a:t>	 	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A==0 </a:t>
            </a:r>
            <a:r>
              <a:rPr lang="zh-CN" altLang="en-US" sz="2400" b="1" i="1" dirty="0">
                <a:solidFill>
                  <a:srgbClr val="006600"/>
                </a:solidFill>
              </a:rPr>
              <a:t>等于</a:t>
            </a:r>
            <a:r>
              <a:rPr lang="zh-CN" altLang="en-US" sz="2400" b="1" dirty="0">
                <a:solidFill>
                  <a:srgbClr val="0000FF"/>
                </a:solidFill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false</a:t>
            </a:r>
            <a:endParaRPr lang="en-US" altLang="zh-CN" sz="2400" b="1" i="1" dirty="0">
              <a:latin typeface="+mn-lt"/>
              <a:ea typeface="黑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50180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00563" y="3429000"/>
          <a:ext cx="25202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  <a:gridCol w="3150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01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827088" y="2708275"/>
            <a:ext cx="7561262" cy="498475"/>
            <a:chOff x="827088" y="2708920"/>
            <a:chExt cx="7561262" cy="497893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27088" y="2708920"/>
              <a:ext cx="7561262" cy="4978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4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空集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A==	</a:t>
              </a:r>
              <a:r>
                <a:rPr lang="en-US" altLang="zh-CN" sz="2400" b="1" dirty="0">
                  <a:latin typeface="+mn-lt"/>
                  <a:ea typeface="华文楷体" pitchFamily="2" charset="-122"/>
                </a:rPr>
                <a:t>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</a:rPr>
                <a:t>A==0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	</a:t>
              </a:r>
            </a:p>
          </p:txBody>
        </p:sp>
        <p:pic>
          <p:nvPicPr>
            <p:cNvPr id="5020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11264" y="2848690"/>
              <a:ext cx="255710" cy="2922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8313" y="515938"/>
            <a:ext cx="556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defRPr/>
            </a:pPr>
            <a:r>
              <a:rPr lang="zh-CN" altLang="en-US" sz="2800" b="1" kern="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j-cs"/>
              </a:rPr>
              <a:t>集合运算的实现</a:t>
            </a:r>
          </a:p>
        </p:txBody>
      </p:sp>
      <p:sp>
        <p:nvSpPr>
          <p:cNvPr id="51203" name="TextBox 7"/>
          <p:cNvSpPr txBox="1">
            <a:spLocks noChangeArrowheads="1"/>
          </p:cNvSpPr>
          <p:nvPr/>
        </p:nvSpPr>
        <p:spPr bwMode="auto">
          <a:xfrm>
            <a:off x="611188" y="1123950"/>
            <a:ext cx="63373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基本运算实现</a:t>
            </a:r>
            <a:endParaRPr lang="en-US" altLang="zh-CN" sz="24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827088" y="2744788"/>
            <a:ext cx="7561262" cy="3276600"/>
            <a:chOff x="755576" y="2721103"/>
            <a:chExt cx="7561262" cy="3276584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55576" y="2721103"/>
              <a:ext cx="7561262" cy="32765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并集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+mn-ea"/>
                </a:rPr>
                <a:t>A</a:t>
              </a:r>
              <a:r>
                <a:rPr lang="zh-CN" altLang="en-US" sz="2400" b="1" dirty="0">
                  <a:latin typeface="+mn-lt"/>
                  <a:ea typeface="+mn-ea"/>
                </a:rPr>
                <a:t>∪</a:t>
              </a:r>
              <a:r>
                <a:rPr lang="en-US" altLang="zh-CN" sz="2400" b="1" dirty="0">
                  <a:latin typeface="+mn-lt"/>
                  <a:ea typeface="+mn-ea"/>
                </a:rPr>
                <a:t>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+mn-ea"/>
                </a:rPr>
                <a:t>A|B</a:t>
              </a:r>
              <a:r>
                <a:rPr lang="en-US" altLang="zh-CN" sz="2400" b="1" dirty="0">
                  <a:latin typeface="+mn-lt"/>
                  <a:ea typeface="+mn-ea"/>
                </a:rPr>
                <a:t>	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交集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+mn-ea"/>
                </a:rPr>
                <a:t>A</a:t>
              </a:r>
              <a:r>
                <a:rPr lang="zh-CN" altLang="en-US" sz="2400" b="1" dirty="0">
                  <a:latin typeface="+mn-lt"/>
                  <a:ea typeface="+mn-ea"/>
                </a:rPr>
                <a:t>∩</a:t>
              </a:r>
              <a:r>
                <a:rPr lang="en-US" altLang="zh-CN" sz="2400" b="1" dirty="0">
                  <a:latin typeface="+mn-lt"/>
                  <a:ea typeface="+mn-ea"/>
                </a:rPr>
                <a:t>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+mn-ea"/>
                </a:rPr>
                <a:t>A&amp;B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差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A-B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A&amp;(~A&amp;B)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包含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    B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A|B==B</a:t>
              </a: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补集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zh-CN" altLang="en-US" sz="2400" b="1" dirty="0">
                  <a:latin typeface="+mn-lt"/>
                  <a:ea typeface="黑体" pitchFamily="2" charset="-122"/>
                </a:rPr>
                <a:t>～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~A</a:t>
              </a:r>
              <a:endPara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属于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x</a:t>
              </a:r>
              <a:r>
                <a:rPr lang="zh-CN" altLang="en-US" sz="2400" b="1" dirty="0">
                  <a:latin typeface="+mn-lt"/>
                  <a:ea typeface="黑体" pitchFamily="2" charset="-122"/>
                </a:rPr>
                <a:t>∈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1&lt;&lt;(x-1)&amp;A == 1&lt;&lt;(x-1)	</a:t>
              </a:r>
              <a:endPara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  <a:p>
              <a:pPr algn="l">
                <a:lnSpc>
                  <a:spcPts val="3600"/>
                </a:lnSpc>
                <a:defRPr/>
              </a:pPr>
              <a:r>
                <a:rPr lang="zh-CN" altLang="en-US" sz="2400" b="1" dirty="0">
                  <a:latin typeface="+mn-lt"/>
                  <a:ea typeface="黑体" pitchFamily="2" charset="-122"/>
                </a:rPr>
                <a:t>空集</a:t>
              </a:r>
              <a:r>
                <a:rPr lang="en-US" sz="2400" b="1" dirty="0">
                  <a:latin typeface="+mn-lt"/>
                  <a:ea typeface="黑体" pitchFamily="2" charset="-122"/>
                </a:rPr>
                <a:t>	</a:t>
              </a:r>
              <a:r>
                <a:rPr lang="en-US" altLang="zh-CN" sz="2400" b="1" dirty="0">
                  <a:latin typeface="+mn-lt"/>
                  <a:ea typeface="黑体" pitchFamily="2" charset="-122"/>
                </a:rPr>
                <a:t>A==		</a:t>
              </a:r>
              <a:r>
                <a:rPr lang="en-US" altLang="zh-CN" sz="2400" b="1" dirty="0">
                  <a:solidFill>
                    <a:srgbClr val="0000FF"/>
                  </a:solidFill>
                  <a:latin typeface="+mn-lt"/>
                  <a:ea typeface="黑体" pitchFamily="2" charset="-122"/>
                </a:rPr>
                <a:t>A==0</a:t>
              </a:r>
              <a:endPara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5120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39752" y="5633446"/>
              <a:ext cx="255710" cy="292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5120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79712" y="4246156"/>
              <a:ext cx="311546" cy="311548"/>
            </a:xfrm>
            <a:prstGeom prst="rect">
              <a:avLst/>
            </a:prstGeom>
            <a:solidFill>
              <a:srgbClr val="F2E68A"/>
            </a:solidFill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900113" y="1700213"/>
            <a:ext cx="76327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b="1"/>
              <a:t>unsigned A, B;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</a:t>
            </a:r>
            <a:r>
              <a:rPr lang="en-US" altLang="zh-CN" sz="2000" b="1" i="1">
                <a:solidFill>
                  <a:srgbClr val="006600"/>
                </a:solidFill>
              </a:rPr>
              <a:t>2</a:t>
            </a:r>
            <a:r>
              <a:rPr lang="zh-CN" altLang="en-US" sz="2000" b="1" i="1">
                <a:solidFill>
                  <a:srgbClr val="006600"/>
                </a:solidFill>
              </a:rPr>
              <a:t>个集合变量</a:t>
            </a:r>
          </a:p>
          <a:p>
            <a:pPr algn="l">
              <a:lnSpc>
                <a:spcPts val="3200"/>
              </a:lnSpc>
            </a:pPr>
            <a:r>
              <a:rPr lang="en-US" altLang="zh-CN" sz="2000" b="1"/>
              <a:t>unsigned x;		</a:t>
            </a:r>
            <a:r>
              <a:rPr lang="en-US" altLang="zh-CN" sz="2000" b="1" i="1">
                <a:solidFill>
                  <a:srgbClr val="006600"/>
                </a:solidFill>
              </a:rPr>
              <a:t>//</a:t>
            </a:r>
            <a:r>
              <a:rPr lang="zh-CN" altLang="en-US" sz="2000" b="1" i="1">
                <a:solidFill>
                  <a:srgbClr val="006600"/>
                </a:solidFill>
              </a:rPr>
              <a:t>表示集合元素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882650"/>
            <a:ext cx="7921625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defRPr/>
            </a:pPr>
            <a:r>
              <a:rPr lang="en-US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用无符号整数 表示｛</a:t>
            </a:r>
            <a:r>
              <a:rPr lang="en-US" altLang="zh-CN" sz="2000" b="1" i="1" dirty="0">
                <a:solidFill>
                  <a:srgbClr val="006600"/>
                </a:solidFill>
              </a:rPr>
              <a:t>1…32</a:t>
            </a:r>
            <a:r>
              <a:rPr lang="zh-CN" altLang="en-US" sz="2000" b="1" i="1" dirty="0">
                <a:solidFill>
                  <a:srgbClr val="006600"/>
                </a:solidFill>
              </a:rPr>
              <a:t>｝的 整数集合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en-US" sz="2000" b="1" i="1" dirty="0" err="1">
                <a:solidFill>
                  <a:srgbClr val="006600"/>
                </a:solidFill>
                <a:latin typeface="+mn-lt"/>
              </a:rPr>
              <a:t>setH.h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#include&lt;</a:t>
            </a:r>
            <a:r>
              <a:rPr lang="en-US" sz="2000" b="1" dirty="0" err="1">
                <a:latin typeface="+mn-lt"/>
              </a:rPr>
              <a:t>iostream</a:t>
            </a:r>
            <a:r>
              <a:rPr lang="en-US" sz="2000" b="1" dirty="0">
                <a:latin typeface="+mn-lt"/>
              </a:rPr>
              <a:t>&gt;</a:t>
            </a:r>
            <a:endParaRPr lang="zh-CN" altLang="en-US" sz="2000" b="1" dirty="0"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using namespace std;</a:t>
            </a:r>
            <a:endParaRPr lang="zh-CN" altLang="en-US" sz="2000" b="1" dirty="0"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 </a:t>
            </a:r>
            <a:r>
              <a:rPr lang="en-US" sz="2000" b="1" dirty="0" err="1">
                <a:latin typeface="+mn-lt"/>
              </a:rPr>
              <a:t>putX</a:t>
            </a:r>
            <a:r>
              <a:rPr lang="en-US" sz="2000" b="1" dirty="0">
                <a:latin typeface="+mn-lt"/>
              </a:rPr>
              <a:t>( unsigned &amp;S, unsigned x );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元素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x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并入集合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S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void </a:t>
            </a:r>
            <a:r>
              <a:rPr lang="en-US" sz="2000" b="1" dirty="0" err="1">
                <a:latin typeface="+mn-lt"/>
              </a:rPr>
              <a:t>setPut</a:t>
            </a:r>
            <a:r>
              <a:rPr lang="en-US" sz="2000" b="1" dirty="0">
                <a:latin typeface="+mn-lt"/>
              </a:rPr>
              <a:t>( unsigned &amp;S ); 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输入集合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S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的元素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dirty="0">
                <a:latin typeface="+mn-lt"/>
              </a:rPr>
              <a:t>void </a:t>
            </a:r>
            <a:r>
              <a:rPr lang="en-US" sz="2000" b="1" dirty="0" err="1">
                <a:latin typeface="+mn-lt"/>
              </a:rPr>
              <a:t>setDisplay</a:t>
            </a:r>
            <a:r>
              <a:rPr lang="en-US" sz="2000" b="1" dirty="0">
                <a:latin typeface="+mn-lt"/>
              </a:rPr>
              <a:t>( unsigned S ); 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输出集合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S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中的全部元素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</a:t>
            </a:r>
            <a:r>
              <a:rPr lang="en-US" sz="2000" b="1" dirty="0">
                <a:latin typeface="+mn-lt"/>
              </a:rPr>
              <a:t> Com( unsigned A, unsigned B );  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求并集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A∪ B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setInt</a:t>
            </a:r>
            <a:r>
              <a:rPr lang="en-US" sz="2000" b="1" dirty="0">
                <a:latin typeface="+mn-lt"/>
              </a:rPr>
              <a:t>( unsigned A, unsigned B );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求交集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A∩B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/>
              <a:t>unsigned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 smtClean="0">
                <a:latin typeface="+mn-lt"/>
              </a:rPr>
              <a:t>setDiff</a:t>
            </a:r>
            <a:r>
              <a:rPr lang="en-US" sz="2000" b="1" dirty="0" smtClean="0">
                <a:latin typeface="+mn-lt"/>
              </a:rPr>
              <a:t>( </a:t>
            </a:r>
            <a:r>
              <a:rPr lang="en-US" sz="2000" b="1" dirty="0">
                <a:latin typeface="+mn-lt"/>
              </a:rPr>
              <a:t>unsigned A, unsigned B); 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求差集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A-B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 err="1">
                <a:latin typeface="+mn-lt"/>
              </a:rPr>
              <a:t>bool</a:t>
            </a:r>
            <a:r>
              <a:rPr lang="en-US" sz="2000" b="1" dirty="0">
                <a:latin typeface="+mn-lt"/>
              </a:rPr>
              <a:t> Inc(unsigned A, unsigned B);		      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判蕴含</a:t>
            </a:r>
          </a:p>
          <a:p>
            <a:pPr algn="l">
              <a:lnSpc>
                <a:spcPts val="3200"/>
              </a:lnSpc>
              <a:defRPr/>
            </a:pPr>
            <a:r>
              <a:rPr lang="en-US" sz="2000" b="1" dirty="0" err="1">
                <a:latin typeface="+mn-lt"/>
              </a:rPr>
              <a:t>bool</a:t>
            </a:r>
            <a:r>
              <a:rPr lang="en-US" sz="2000" b="1" dirty="0">
                <a:latin typeface="+mn-lt"/>
              </a:rPr>
              <a:t> In(unsigned S, unsigned x); 	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判属于</a:t>
            </a:r>
            <a:r>
              <a:rPr lang="en-US" sz="2000" b="1" i="1" dirty="0" err="1">
                <a:solidFill>
                  <a:srgbClr val="006600"/>
                </a:solidFill>
                <a:latin typeface="+mn-lt"/>
              </a:rPr>
              <a:t>x∈S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  <a:p>
            <a:pPr algn="l">
              <a:lnSpc>
                <a:spcPts val="3200"/>
              </a:lnSpc>
              <a:defRPr/>
            </a:pPr>
            <a:r>
              <a:rPr lang="en-US" sz="2000" b="1" dirty="0" err="1">
                <a:latin typeface="+mn-lt"/>
              </a:rPr>
              <a:t>bool</a:t>
            </a:r>
            <a:r>
              <a:rPr lang="en-US" sz="2000" b="1" dirty="0">
                <a:latin typeface="+mn-lt"/>
              </a:rPr>
              <a:t> Null( unsigned S ); 			</a:t>
            </a:r>
            <a:r>
              <a:rPr lang="en-US" sz="2000" b="1" i="1" dirty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  <a:latin typeface="+mn-lt"/>
              </a:rPr>
              <a:t>判空集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836613"/>
            <a:ext cx="7993063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 dirty="0">
                <a:solidFill>
                  <a:srgbClr val="006600"/>
                </a:solidFill>
              </a:rPr>
              <a:t>//steOperate.cpp</a:t>
            </a:r>
            <a:endParaRPr lang="zh-CN" altLang="en-US" sz="2000" b="1" i="1" dirty="0">
              <a:solidFill>
                <a:srgbClr val="006600"/>
              </a:solidFill>
            </a:endParaRPr>
          </a:p>
          <a:p>
            <a:pPr algn="l"/>
            <a:r>
              <a:rPr lang="en-US" altLang="zh-CN" sz="2000" b="1" dirty="0"/>
              <a:t>#</a:t>
            </a:r>
            <a:r>
              <a:rPr lang="en-US" altLang="zh-CN" sz="2000" b="1" dirty="0" err="1" smtClean="0"/>
              <a:t>include"setH.h</a:t>
            </a:r>
            <a:r>
              <a:rPr lang="en-US" altLang="zh-CN" sz="2000" b="1" dirty="0" smtClean="0"/>
              <a:t>“</a:t>
            </a:r>
          </a:p>
          <a:p>
            <a:pPr algn="l">
              <a:lnSpc>
                <a:spcPts val="1200"/>
              </a:lnSpc>
            </a:pPr>
            <a:endParaRPr lang="en-US" altLang="zh-CN" sz="2000" b="1" dirty="0"/>
          </a:p>
          <a:p>
            <a:pPr algn="l"/>
            <a:r>
              <a:rPr lang="en-US" altLang="zh-CN" sz="2000" b="1" dirty="0"/>
              <a:t>void </a:t>
            </a:r>
            <a:r>
              <a:rPr lang="en-US" altLang="zh-CN" sz="2000" b="1" dirty="0" err="1"/>
              <a:t>setPut</a:t>
            </a:r>
            <a:r>
              <a:rPr lang="en-US" altLang="zh-CN" sz="2000" b="1" dirty="0"/>
              <a:t>(unsigned &amp; S) 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输入集合元素</a:t>
            </a:r>
          </a:p>
          <a:p>
            <a:pPr algn="l"/>
            <a:r>
              <a:rPr lang="en-US" altLang="zh-CN" sz="2000" b="1" dirty="0"/>
              <a:t>{ unsigned x;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&gt;&gt;x;</a:t>
            </a:r>
          </a:p>
          <a:p>
            <a:pPr algn="l"/>
            <a:r>
              <a:rPr lang="en-US" altLang="zh-CN" sz="2000" b="1" dirty="0"/>
              <a:t>  while( x )  {  </a:t>
            </a:r>
            <a:r>
              <a:rPr lang="en-US" altLang="zh-CN" sz="2000" b="1" dirty="0" err="1"/>
              <a:t>putX</a:t>
            </a:r>
            <a:r>
              <a:rPr lang="en-US" altLang="zh-CN" sz="2000" b="1" dirty="0"/>
              <a:t>( S, x );  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&gt;&gt;x;</a:t>
            </a:r>
            <a:r>
              <a:rPr lang="zh-CN" altLang="en-US" sz="2000" b="1" dirty="0"/>
              <a:t>  </a:t>
            </a:r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>
              <a:lnSpc>
                <a:spcPts val="1200"/>
              </a:lnSpc>
            </a:pPr>
            <a:endParaRPr lang="en-US" altLang="zh-CN" sz="2000" b="1" dirty="0"/>
          </a:p>
          <a:p>
            <a:pPr algn="l"/>
            <a:r>
              <a:rPr lang="en-US" altLang="zh-CN" sz="2000" b="1" dirty="0"/>
              <a:t>void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(unsigned S) 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输出集合</a:t>
            </a:r>
            <a:r>
              <a:rPr lang="en-US" altLang="zh-CN" sz="2000" b="1" i="1" dirty="0">
                <a:solidFill>
                  <a:srgbClr val="006600"/>
                </a:solidFill>
              </a:rPr>
              <a:t>S</a:t>
            </a:r>
            <a:r>
              <a:rPr lang="zh-CN" altLang="en-US" sz="2000" b="1" i="1" dirty="0">
                <a:solidFill>
                  <a:srgbClr val="006600"/>
                </a:solidFill>
              </a:rPr>
              <a:t>中的全部元素</a:t>
            </a:r>
            <a:endParaRPr lang="en-US" altLang="zh-CN" sz="2000" b="1" i="1" dirty="0">
              <a:solidFill>
                <a:srgbClr val="006600"/>
              </a:solidFill>
            </a:endParaRPr>
          </a:p>
          <a:p>
            <a:pPr algn="l"/>
            <a:r>
              <a:rPr lang="en-US" altLang="zh-CN" sz="2000" b="1" dirty="0" smtClean="0"/>
              <a:t>{ </a:t>
            </a:r>
            <a:r>
              <a:rPr lang="en-US" altLang="zh-CN" sz="2000" b="1" dirty="0"/>
              <a:t>unsigned c;</a:t>
            </a:r>
          </a:p>
          <a:p>
            <a:pPr algn="l"/>
            <a:r>
              <a:rPr lang="en-US" altLang="zh-CN" sz="2000" b="1" dirty="0"/>
              <a:t>  unsigned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=1;</a:t>
            </a:r>
          </a:p>
          <a:p>
            <a:pPr algn="l"/>
            <a:r>
              <a:rPr lang="en-US" altLang="zh-CN" sz="2000" b="1" dirty="0"/>
              <a:t>  if( Null( S ) )</a:t>
            </a:r>
          </a:p>
          <a:p>
            <a:pPr algn="l"/>
            <a:r>
              <a:rPr lang="en-US" altLang="zh-CN" sz="2000" b="1" dirty="0"/>
              <a:t>    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&lt;&lt;"{    }\n“;      return ;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&lt;&lt;"{ ";</a:t>
            </a:r>
          </a:p>
          <a:p>
            <a:pPr algn="l"/>
            <a:r>
              <a:rPr lang="en-US" altLang="zh-CN" sz="2000" b="1" dirty="0"/>
              <a:t>  for( c=1; c&lt;=32; </a:t>
            </a:r>
            <a:r>
              <a:rPr lang="en-US" altLang="zh-CN" sz="2000" b="1" dirty="0" err="1"/>
              <a:t>c++</a:t>
            </a:r>
            <a:r>
              <a:rPr lang="en-US" altLang="zh-CN" sz="2000" b="1" dirty="0"/>
              <a:t> )</a:t>
            </a:r>
          </a:p>
          <a:p>
            <a:pPr algn="l"/>
            <a:r>
              <a:rPr lang="en-US" altLang="zh-CN" sz="2000" b="1" dirty="0"/>
              <a:t>    { if( </a:t>
            </a:r>
            <a:r>
              <a:rPr lang="en-US" altLang="zh-CN" sz="2000" b="1" dirty="0" err="1"/>
              <a:t>S&amp;bitMask</a:t>
            </a:r>
            <a:r>
              <a:rPr lang="en-US" altLang="zh-CN" sz="2000" b="1" dirty="0"/>
              <a:t> )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&lt;&lt;c&lt;&lt;", “;   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&lt;&lt;=1;</a:t>
            </a:r>
            <a:r>
              <a:rPr lang="zh-CN" altLang="en-US" sz="2000" b="1" dirty="0"/>
              <a:t>  </a:t>
            </a:r>
            <a:r>
              <a:rPr lang="en-US" altLang="zh-CN" sz="2000" b="1" dirty="0"/>
              <a:t>}</a:t>
            </a:r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&lt;&lt;"\b\b }\n";</a:t>
            </a:r>
          </a:p>
          <a:p>
            <a:pPr algn="l"/>
            <a:r>
              <a:rPr lang="en-US" altLang="zh-CN" sz="2000" b="1" dirty="0"/>
              <a:t> }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  <p:sp>
        <p:nvSpPr>
          <p:cNvPr id="53251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750" y="836613"/>
            <a:ext cx="799306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/>
              <a:t>unsigned </a:t>
            </a:r>
            <a:r>
              <a:rPr lang="en-US" altLang="zh-CN" sz="2000" b="1" dirty="0" err="1"/>
              <a:t>putX</a:t>
            </a:r>
            <a:r>
              <a:rPr lang="en-US" altLang="zh-CN" sz="2000" b="1" dirty="0"/>
              <a:t>(unsigned &amp;S, unsigned x)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元素</a:t>
            </a:r>
            <a:r>
              <a:rPr lang="en-US" altLang="zh-CN" sz="2000" b="1" i="1" dirty="0">
                <a:solidFill>
                  <a:srgbClr val="006600"/>
                </a:solidFill>
              </a:rPr>
              <a:t>x</a:t>
            </a:r>
            <a:r>
              <a:rPr lang="zh-CN" altLang="en-US" sz="2000" b="1" i="1" dirty="0">
                <a:solidFill>
                  <a:srgbClr val="006600"/>
                </a:solidFill>
              </a:rPr>
              <a:t>并入集合</a:t>
            </a:r>
            <a:r>
              <a:rPr lang="en-US" altLang="zh-CN" sz="2000" b="1" i="1" dirty="0">
                <a:solidFill>
                  <a:srgbClr val="006600"/>
                </a:solidFill>
              </a:rPr>
              <a:t>S</a:t>
            </a:r>
          </a:p>
          <a:p>
            <a:pPr algn="l"/>
            <a:r>
              <a:rPr lang="en-US" altLang="zh-CN" sz="2000" b="1" dirty="0"/>
              <a:t>{  unsigned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=1;</a:t>
            </a:r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 &lt;&lt;= x-1;</a:t>
            </a:r>
          </a:p>
          <a:p>
            <a:pPr algn="l"/>
            <a:r>
              <a:rPr lang="en-US" altLang="zh-CN" sz="2000" b="1" dirty="0"/>
              <a:t>   S |=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/>
              <a:t>   return  S;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endParaRPr lang="en-US" altLang="zh-CN" sz="1200" b="1" dirty="0"/>
          </a:p>
          <a:p>
            <a:pPr algn="l"/>
            <a:r>
              <a:rPr lang="en-US" altLang="zh-CN" sz="2000" b="1" dirty="0"/>
              <a:t>unsigned Com( unsigned </a:t>
            </a:r>
            <a:r>
              <a:rPr lang="en-US" altLang="zh-CN" sz="2000" b="1" dirty="0" err="1"/>
              <a:t>A,unsigned</a:t>
            </a:r>
            <a:r>
              <a:rPr lang="en-US" altLang="zh-CN" sz="2000" b="1" dirty="0"/>
              <a:t> B )  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求并集</a:t>
            </a:r>
            <a:r>
              <a:rPr lang="en-US" altLang="zh-CN" sz="2000" b="1" i="1" dirty="0">
                <a:solidFill>
                  <a:srgbClr val="006600"/>
                </a:solidFill>
              </a:rPr>
              <a:t>A∪B</a:t>
            </a:r>
          </a:p>
          <a:p>
            <a:pPr algn="l"/>
            <a:r>
              <a:rPr lang="en-US" altLang="zh-CN" sz="2000" b="1" dirty="0"/>
              <a:t>{  return  A|B;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endParaRPr lang="en-US" altLang="zh-CN" sz="1200" b="1" dirty="0"/>
          </a:p>
          <a:p>
            <a:pPr algn="l"/>
            <a:r>
              <a:rPr lang="en-US" altLang="zh-CN" sz="2000" b="1" dirty="0"/>
              <a:t>unsigned </a:t>
            </a:r>
            <a:r>
              <a:rPr lang="en-US" altLang="zh-CN" sz="2000" b="1" dirty="0" err="1"/>
              <a:t>setInt</a:t>
            </a:r>
            <a:r>
              <a:rPr lang="en-US" altLang="zh-CN" sz="2000" b="1" dirty="0"/>
              <a:t>( unsigned A, unsigned B )	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求交集</a:t>
            </a:r>
            <a:r>
              <a:rPr lang="en-US" altLang="zh-CN" sz="2000" b="1" i="1" dirty="0">
                <a:solidFill>
                  <a:srgbClr val="006600"/>
                </a:solidFill>
              </a:rPr>
              <a:t>A∩B</a:t>
            </a:r>
          </a:p>
          <a:p>
            <a:pPr algn="l"/>
            <a:r>
              <a:rPr lang="en-US" altLang="zh-CN" sz="2000" b="1" dirty="0"/>
              <a:t>{  return  A&amp;B;</a:t>
            </a:r>
          </a:p>
          <a:p>
            <a:pPr algn="l"/>
            <a:r>
              <a:rPr lang="en-US" altLang="zh-CN" sz="2000" b="1" dirty="0"/>
              <a:t>}</a:t>
            </a:r>
          </a:p>
          <a:p>
            <a:pPr algn="l"/>
            <a:endParaRPr lang="en-US" altLang="zh-CN" sz="1200" b="1" dirty="0"/>
          </a:p>
          <a:p>
            <a:pPr algn="l"/>
            <a:r>
              <a:rPr lang="en-US" altLang="zh-CN" sz="2000" b="1" dirty="0"/>
              <a:t>unsigned </a:t>
            </a:r>
            <a:r>
              <a:rPr lang="en-US" altLang="zh-CN" sz="2000" b="1" dirty="0" err="1" smtClean="0"/>
              <a:t>setDiff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unsigned </a:t>
            </a:r>
            <a:r>
              <a:rPr lang="en-US" altLang="zh-CN" sz="2000" b="1" dirty="0" err="1"/>
              <a:t>A,unsigned</a:t>
            </a:r>
            <a:r>
              <a:rPr lang="en-US" altLang="zh-CN" sz="2000" b="1" dirty="0"/>
              <a:t> B) 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求差集</a:t>
            </a:r>
            <a:r>
              <a:rPr lang="en-US" altLang="zh-CN" sz="2000" b="1" i="1" dirty="0">
                <a:solidFill>
                  <a:srgbClr val="006600"/>
                </a:solidFill>
              </a:rPr>
              <a:t>A-B</a:t>
            </a:r>
          </a:p>
          <a:p>
            <a:pPr algn="l"/>
            <a:r>
              <a:rPr lang="en-US" altLang="zh-CN" sz="2000" b="1" dirty="0"/>
              <a:t>{ return  A&amp;( ~ ( A&amp;B ) );</a:t>
            </a:r>
          </a:p>
          <a:p>
            <a:pPr algn="l"/>
            <a:r>
              <a:rPr lang="en-US" altLang="zh-CN" sz="2000" b="1" dirty="0"/>
              <a:t>}</a:t>
            </a:r>
          </a:p>
        </p:txBody>
      </p:sp>
      <p:sp>
        <p:nvSpPr>
          <p:cNvPr id="54275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836613"/>
            <a:ext cx="69135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000" b="1" dirty="0" err="1"/>
              <a:t>bool</a:t>
            </a:r>
            <a:r>
              <a:rPr lang="en-US" altLang="zh-CN" sz="2000" b="1" dirty="0"/>
              <a:t> Inc(unsigned </a:t>
            </a:r>
            <a:r>
              <a:rPr lang="en-US" altLang="zh-CN" sz="2000" b="1" dirty="0" err="1"/>
              <a:t>A,unsigned</a:t>
            </a:r>
            <a:r>
              <a:rPr lang="en-US" altLang="zh-CN" sz="2000" b="1" dirty="0"/>
              <a:t> B)   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判蕴含 </a:t>
            </a:r>
          </a:p>
          <a:p>
            <a:pPr algn="l">
              <a:defRPr/>
            </a:pPr>
            <a:r>
              <a:rPr lang="en-US" altLang="zh-CN" sz="2000" b="1" dirty="0"/>
              <a:t>{  if(  ( A | B ) == B )     return  true;</a:t>
            </a:r>
          </a:p>
          <a:p>
            <a:pPr algn="l">
              <a:defRPr/>
            </a:pPr>
            <a:r>
              <a:rPr lang="en-US" altLang="zh-CN" sz="2000" b="1" dirty="0"/>
              <a:t>    return  false;</a:t>
            </a:r>
          </a:p>
          <a:p>
            <a:pPr algn="l">
              <a:defRPr/>
            </a:pPr>
            <a:r>
              <a:rPr lang="en-US" altLang="zh-CN" sz="2000" b="1" dirty="0"/>
              <a:t>}</a:t>
            </a:r>
          </a:p>
          <a:p>
            <a:pPr algn="l">
              <a:defRPr/>
            </a:pPr>
            <a:endParaRPr lang="en-US" altLang="zh-CN" sz="2000" b="1" dirty="0"/>
          </a:p>
          <a:p>
            <a:pPr algn="l">
              <a:defRPr/>
            </a:pPr>
            <a:r>
              <a:rPr lang="en-US" altLang="zh-CN" sz="2000" b="1" dirty="0" err="1"/>
              <a:t>bool</a:t>
            </a:r>
            <a:r>
              <a:rPr lang="en-US" altLang="zh-CN" sz="2000" b="1" dirty="0"/>
              <a:t> In(unsigned </a:t>
            </a:r>
            <a:r>
              <a:rPr lang="en-US" altLang="zh-CN" sz="2000" b="1" dirty="0" err="1"/>
              <a:t>S,unsigned</a:t>
            </a:r>
            <a:r>
              <a:rPr lang="en-US" altLang="zh-CN" sz="2000" b="1" dirty="0"/>
              <a:t> x)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判属于</a:t>
            </a:r>
            <a:r>
              <a:rPr lang="en-US" altLang="zh-CN" sz="2000" b="1" i="1" dirty="0" err="1">
                <a:solidFill>
                  <a:srgbClr val="006600"/>
                </a:solidFill>
              </a:rPr>
              <a:t>x∈S</a:t>
            </a:r>
            <a:endParaRPr lang="en-US" altLang="zh-CN" sz="2000" b="1" i="1" dirty="0">
              <a:solidFill>
                <a:srgbClr val="006600"/>
              </a:solidFill>
            </a:endParaRPr>
          </a:p>
          <a:p>
            <a:pPr algn="l">
              <a:defRPr/>
            </a:pPr>
            <a:r>
              <a:rPr lang="en-US" altLang="zh-CN" sz="2000" b="1" dirty="0"/>
              <a:t>{  unsigned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=1;</a:t>
            </a:r>
          </a:p>
          <a:p>
            <a:pPr algn="l">
              <a:defRPr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 &lt;&lt;= x-1;</a:t>
            </a:r>
          </a:p>
          <a:p>
            <a:pPr algn="l">
              <a:defRPr/>
            </a:pPr>
            <a:r>
              <a:rPr lang="en-US" altLang="zh-CN" sz="2000" b="1" dirty="0"/>
              <a:t>   if( S &amp; </a:t>
            </a:r>
            <a:r>
              <a:rPr lang="en-US" altLang="zh-CN" sz="2000" b="1" dirty="0" err="1"/>
              <a:t>bitMask</a:t>
            </a:r>
            <a:r>
              <a:rPr lang="en-US" altLang="zh-CN" sz="2000" b="1" dirty="0"/>
              <a:t> )</a:t>
            </a:r>
          </a:p>
          <a:p>
            <a:pPr algn="l">
              <a:defRPr/>
            </a:pPr>
            <a:r>
              <a:rPr lang="en-US" altLang="zh-CN" sz="2000" b="1" dirty="0"/>
              <a:t>       return  true;</a:t>
            </a:r>
          </a:p>
          <a:p>
            <a:pPr algn="l">
              <a:defRPr/>
            </a:pPr>
            <a:r>
              <a:rPr lang="en-US" altLang="zh-CN" sz="2000" b="1" dirty="0"/>
              <a:t>   return  false;</a:t>
            </a:r>
          </a:p>
          <a:p>
            <a:pPr algn="l">
              <a:defRPr/>
            </a:pPr>
            <a:r>
              <a:rPr lang="en-US" altLang="zh-CN" sz="2000" b="1" dirty="0"/>
              <a:t>}</a:t>
            </a:r>
          </a:p>
          <a:p>
            <a:pPr algn="l">
              <a:defRPr/>
            </a:pPr>
            <a:endParaRPr lang="en-US" altLang="zh-CN" sz="2000" b="1" dirty="0"/>
          </a:p>
          <a:p>
            <a:pPr algn="l">
              <a:defRPr/>
            </a:pPr>
            <a:r>
              <a:rPr lang="en-US" altLang="zh-CN" sz="2000" b="1" dirty="0" err="1"/>
              <a:t>bool</a:t>
            </a:r>
            <a:r>
              <a:rPr lang="en-US" altLang="zh-CN" sz="2000" b="1" dirty="0"/>
              <a:t> Null(unsigned S) 	</a:t>
            </a:r>
            <a:r>
              <a:rPr lang="en-US" altLang="zh-CN" sz="2000" b="1" i="1" dirty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>
                <a:solidFill>
                  <a:srgbClr val="006600"/>
                </a:solidFill>
              </a:rPr>
              <a:t>判空集</a:t>
            </a:r>
          </a:p>
          <a:p>
            <a:pPr algn="l">
              <a:defRPr/>
            </a:pPr>
            <a:r>
              <a:rPr lang="en-US" altLang="zh-CN" sz="2000" b="1" dirty="0"/>
              <a:t>{  if( S )</a:t>
            </a:r>
          </a:p>
          <a:p>
            <a:pPr algn="l">
              <a:defRPr/>
            </a:pPr>
            <a:r>
              <a:rPr lang="en-US" altLang="zh-CN" sz="2000" b="1" dirty="0"/>
              <a:t>      return  true;</a:t>
            </a:r>
          </a:p>
          <a:p>
            <a:pPr algn="l">
              <a:defRPr/>
            </a:pPr>
            <a:r>
              <a:rPr lang="en-US" altLang="zh-CN" sz="2000" b="1" dirty="0"/>
              <a:t>   return  false;</a:t>
            </a:r>
          </a:p>
          <a:p>
            <a:pPr algn="l">
              <a:defRPr/>
            </a:pPr>
            <a:r>
              <a:rPr lang="en-US" altLang="zh-CN" sz="2000" b="1" dirty="0"/>
              <a:t>}</a:t>
            </a:r>
            <a:endParaRPr lang="zh-CN" altLang="en-US" sz="2000" b="1" i="1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55299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1188" y="836613"/>
            <a:ext cx="69135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//test.cpp</a:t>
            </a:r>
            <a:endParaRPr lang="zh-CN" altLang="en-US" sz="2000" b="1" i="1">
              <a:solidFill>
                <a:srgbClr val="006600"/>
              </a:solidFill>
            </a:endParaRPr>
          </a:p>
          <a:p>
            <a:pPr algn="l"/>
            <a:r>
              <a:rPr lang="en-US" altLang="zh-CN" sz="2000" b="1"/>
              <a:t>#include "setH.h"</a:t>
            </a:r>
          </a:p>
          <a:p>
            <a:pPr algn="l"/>
            <a:r>
              <a:rPr lang="en-US" altLang="zh-CN" sz="2000" b="1"/>
              <a:t>int main()</a:t>
            </a:r>
            <a:endParaRPr lang="zh-CN" altLang="en-US" sz="2000" b="1"/>
          </a:p>
          <a:p>
            <a:pPr algn="l"/>
            <a:r>
              <a:rPr lang="en-US" altLang="zh-CN" sz="2000" b="1"/>
              <a:t>{ unsigned A=0,  B=0;</a:t>
            </a:r>
            <a:endParaRPr lang="zh-CN" altLang="en-US" sz="2000" b="1"/>
          </a:p>
          <a:p>
            <a:pPr algn="l"/>
            <a:r>
              <a:rPr lang="en-US" altLang="zh-CN" sz="2000" b="1"/>
              <a:t>  unsigned 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A,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B,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cout&lt;&lt;"A = "; 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cout&lt;&lt;"B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x: ";</a:t>
            </a:r>
            <a:endParaRPr lang="zh-CN" altLang="en-US" sz="2000" b="1"/>
          </a:p>
          <a:p>
            <a:pPr algn="l"/>
            <a:r>
              <a:rPr lang="en-US" altLang="zh-CN" sz="2000" b="1"/>
              <a:t>  cin&gt;&gt;x;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cout&lt;&lt;"Put "&lt;&lt;x&lt;&lt;" in A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putX( A,x ) );</a:t>
            </a:r>
            <a:endParaRPr lang="zh-CN" altLang="en-US" sz="2000" b="1"/>
          </a:p>
        </p:txBody>
      </p:sp>
      <p:sp>
        <p:nvSpPr>
          <p:cNvPr id="56323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00563" y="981075"/>
            <a:ext cx="4319587" cy="563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&lt;&lt;"A+B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Com(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&lt;&lt;"A*B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setInt</a:t>
            </a:r>
            <a:r>
              <a:rPr lang="en-US" altLang="zh-CN" sz="2000" b="1" dirty="0"/>
              <a:t>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&lt;&lt;"A-B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 smtClean="0"/>
              <a:t>setDiff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Inc( A, B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 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&lt;&lt;"not 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&lt;&lt;"Input x: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 &gt;&gt; x;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In( A, x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&lt;&lt;x &lt;&lt; "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x &lt;&lt; " not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}</a:t>
            </a:r>
            <a:endParaRPr lang="zh-CN" altLang="en-US" sz="2000" b="1" dirty="0"/>
          </a:p>
          <a:p>
            <a:pPr algn="l"/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8"/>
          <p:cNvSpPr txBox="1">
            <a:spLocks noChangeArrowheads="1"/>
          </p:cNvSpPr>
          <p:nvPr/>
        </p:nvSpPr>
        <p:spPr bwMode="auto">
          <a:xfrm>
            <a:off x="611188" y="836613"/>
            <a:ext cx="69135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i="1">
                <a:solidFill>
                  <a:srgbClr val="006600"/>
                </a:solidFill>
              </a:rPr>
              <a:t>//test.cpp</a:t>
            </a:r>
            <a:endParaRPr lang="zh-CN" altLang="en-US" sz="2000" b="1" i="1">
              <a:solidFill>
                <a:srgbClr val="006600"/>
              </a:solidFill>
            </a:endParaRPr>
          </a:p>
          <a:p>
            <a:pPr algn="l"/>
            <a:r>
              <a:rPr lang="en-US" altLang="zh-CN" sz="2000" b="1"/>
              <a:t>#include "setH.h"</a:t>
            </a:r>
          </a:p>
          <a:p>
            <a:pPr algn="l"/>
            <a:r>
              <a:rPr lang="en-US" altLang="zh-CN" sz="2000" b="1"/>
              <a:t>int main()</a:t>
            </a:r>
            <a:endParaRPr lang="zh-CN" altLang="en-US" sz="2000" b="1"/>
          </a:p>
          <a:p>
            <a:pPr algn="l"/>
            <a:r>
              <a:rPr lang="en-US" altLang="zh-CN" sz="2000" b="1"/>
              <a:t>{ unsigned A=0,  B=0;</a:t>
            </a:r>
            <a:endParaRPr lang="zh-CN" altLang="en-US" sz="2000" b="1"/>
          </a:p>
          <a:p>
            <a:pPr algn="l"/>
            <a:r>
              <a:rPr lang="en-US" altLang="zh-CN" sz="2000" b="1"/>
              <a:t>  unsigned 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A,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the elements of set B, 1-32, until input 0 :\n";</a:t>
            </a:r>
            <a:endParaRPr lang="zh-CN" altLang="en-US" sz="2000" b="1"/>
          </a:p>
          <a:p>
            <a:pPr algn="l"/>
            <a:r>
              <a:rPr lang="en-US" altLang="zh-CN" sz="2000" b="1"/>
              <a:t>  setPut(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cout&lt;&lt;"A = "; 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A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cout&lt;&lt;"B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B );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cout&lt;&lt;"Input x: ";</a:t>
            </a:r>
            <a:endParaRPr lang="zh-CN" altLang="en-US" sz="2000" b="1"/>
          </a:p>
          <a:p>
            <a:pPr algn="l"/>
            <a:r>
              <a:rPr lang="en-US" altLang="zh-CN" sz="2000" b="1"/>
              <a:t>  cin&gt;&gt;x;</a:t>
            </a:r>
            <a:endParaRPr lang="zh-CN" altLang="en-US" sz="2000" b="1"/>
          </a:p>
          <a:p>
            <a:pPr algn="l"/>
            <a:r>
              <a:rPr lang="en-US" altLang="zh-CN" sz="2000" b="1"/>
              <a:t>  cout&lt;&lt;"Put "&lt;&lt;x&lt;&lt;" in A = ";</a:t>
            </a:r>
            <a:endParaRPr lang="zh-CN" altLang="en-US" sz="2000" b="1"/>
          </a:p>
          <a:p>
            <a:pPr algn="l"/>
            <a:r>
              <a:rPr lang="en-US" altLang="zh-CN" sz="2000" b="1"/>
              <a:t>  setDisplay( putX( A,x ) );</a:t>
            </a:r>
            <a:endParaRPr lang="zh-CN" altLang="en-US" sz="2000" b="1"/>
          </a:p>
        </p:txBody>
      </p:sp>
      <p:sp>
        <p:nvSpPr>
          <p:cNvPr id="57347" name="矩形 4"/>
          <p:cNvSpPr>
            <a:spLocks noChangeArrowheads="1"/>
          </p:cNvSpPr>
          <p:nvPr/>
        </p:nvSpPr>
        <p:spPr bwMode="auto">
          <a:xfrm>
            <a:off x="107950" y="260350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5-6】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集合运算的实现</a:t>
            </a:r>
          </a:p>
        </p:txBody>
      </p:sp>
      <p:sp>
        <p:nvSpPr>
          <p:cNvPr id="57348" name="TextBox 3"/>
          <p:cNvSpPr txBox="1">
            <a:spLocks noChangeArrowheads="1"/>
          </p:cNvSpPr>
          <p:nvPr/>
        </p:nvSpPr>
        <p:spPr bwMode="auto">
          <a:xfrm>
            <a:off x="4500563" y="981075"/>
            <a:ext cx="4319587" cy="563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&lt;&lt;"A+B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Com(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&lt;&lt;"A*B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setInt</a:t>
            </a:r>
            <a:r>
              <a:rPr lang="en-US" altLang="zh-CN" sz="2000" b="1" dirty="0"/>
              <a:t>( 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&lt;&lt;"A-B =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setDisplay</a:t>
            </a:r>
            <a:r>
              <a:rPr lang="en-US" altLang="zh-CN" sz="2000" b="1" dirty="0"/>
              <a:t>( </a:t>
            </a:r>
            <a:r>
              <a:rPr lang="en-US" altLang="zh-CN" sz="2000" b="1" dirty="0" err="1" smtClean="0"/>
              <a:t>setDiff</a:t>
            </a:r>
            <a:r>
              <a:rPr lang="en-US" altLang="zh-CN" sz="2000" b="1" dirty="0" smtClean="0"/>
              <a:t>( </a:t>
            </a:r>
            <a:r>
              <a:rPr lang="en-US" altLang="zh-CN" sz="2000" b="1" dirty="0"/>
              <a:t>A, B ) );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Inc( A, B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 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&lt;&lt;"not A &lt;= B\n";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&lt;&lt;"Input x: 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 &gt;&gt; x;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if( In( A, x ) )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	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&lt;&lt;x &lt;&lt; "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else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x &lt;&lt; " not in A\n";</a:t>
            </a:r>
            <a:endParaRPr lang="zh-CN" altLang="en-US" sz="2000" b="1" dirty="0"/>
          </a:p>
          <a:p>
            <a:pPr algn="l"/>
            <a:r>
              <a:rPr lang="en-US" altLang="zh-CN" sz="2000" b="1" dirty="0"/>
              <a:t>}</a:t>
            </a:r>
            <a:endParaRPr lang="zh-CN" altLang="en-US" sz="2000" b="1" dirty="0"/>
          </a:p>
          <a:p>
            <a:pPr algn="l"/>
            <a:endParaRPr lang="zh-CN" altLang="en-US" sz="2000" b="1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708275"/>
            <a:ext cx="6488113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3.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按位异或运算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当左右操作数对应位不相同，即当且仅当其中一个为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时，位操作的结果才为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400" b="1" dirty="0">
              <a:latin typeface="黑体" pitchFamily="2" charset="-122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492375"/>
            <a:ext cx="47894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		     0 0 0 </a:t>
            </a:r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0 1 0</a:t>
            </a:r>
          </a:p>
          <a:p>
            <a:pPr algn="l"/>
            <a:r>
              <a:rPr lang="en-US" altLang="zh-CN" sz="2400" b="1" dirty="0"/>
              <a:t>  ^ 29		 ^  0 0 0 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1 </a:t>
            </a:r>
            <a:r>
              <a:rPr lang="en-US" altLang="zh-CN" sz="2400" b="1" dirty="0">
                <a:solidFill>
                  <a:srgbClr val="0000FF"/>
                </a:solidFill>
              </a:rPr>
              <a:t>1 0 1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195513" y="3213100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573463"/>
            <a:ext cx="3887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/>
              <a:t> 23  		 0 0 0 1 0 1 1 1</a:t>
            </a:r>
            <a:endParaRPr lang="zh-CN" altLang="en-US" sz="2400" b="1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&lt;&lt;"10|29="&lt;&lt;(10|29)&lt;&lt;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797425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10^29=23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8"/>
          <p:cNvSpPr txBox="1">
            <a:spLocks noChangeArrowheads="1"/>
          </p:cNvSpPr>
          <p:nvPr/>
        </p:nvSpPr>
        <p:spPr bwMode="auto">
          <a:xfrm>
            <a:off x="611188" y="1196752"/>
            <a:ext cx="77771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en-US" sz="2400" b="1" dirty="0">
                <a:latin typeface="+mn-lt"/>
              </a:rPr>
              <a:t>用长度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en-US" altLang="zh-CN" sz="2400" b="1" dirty="0" smtClean="0">
                <a:latin typeface="+mn-lt"/>
              </a:rPr>
              <a:t>N</a:t>
            </a:r>
            <a:r>
              <a:rPr lang="zh-CN" altLang="en-US" sz="2400" b="1" dirty="0" smtClean="0">
                <a:latin typeface="+mn-lt"/>
              </a:rPr>
              <a:t>，</a:t>
            </a:r>
            <a:r>
              <a:rPr lang="zh-CN" altLang="en-US" sz="2400" b="1" dirty="0">
                <a:latin typeface="+mn-lt"/>
              </a:rPr>
              <a:t>元素为无符号整数的数组表示集合，可以表示｛</a:t>
            </a:r>
            <a:r>
              <a:rPr lang="en-US" altLang="zh-CN" sz="2400" b="1" dirty="0" smtClean="0">
                <a:latin typeface="+mn-lt"/>
              </a:rPr>
              <a:t>1, … , 32*N</a:t>
            </a:r>
            <a:r>
              <a:rPr lang="zh-CN" altLang="en-US" sz="2400" b="1" dirty="0" smtClean="0">
                <a:latin typeface="+mn-lt"/>
              </a:rPr>
              <a:t>｝</a:t>
            </a:r>
            <a:r>
              <a:rPr lang="zh-CN" altLang="en-US" sz="2400" b="1" dirty="0">
                <a:latin typeface="+mn-lt"/>
              </a:rPr>
              <a:t>整数集合</a:t>
            </a:r>
            <a:endParaRPr lang="en-US" altLang="zh-CN" sz="2400" b="1" dirty="0">
              <a:latin typeface="+mn-lt"/>
            </a:endParaRPr>
          </a:p>
          <a:p>
            <a:pPr algn="l">
              <a:lnSpc>
                <a:spcPts val="32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zh-CN" altLang="en-US" sz="2400" b="1" dirty="0">
                <a:latin typeface="+mn-lt"/>
              </a:rPr>
              <a:t>每个数组元素表示</a:t>
            </a:r>
            <a:r>
              <a:rPr lang="en-US" sz="2400" b="1" dirty="0">
                <a:latin typeface="+mn-lt"/>
              </a:rPr>
              <a:t>32</a:t>
            </a:r>
            <a:r>
              <a:rPr lang="zh-CN" altLang="en-US" sz="2400" b="1" dirty="0">
                <a:latin typeface="+mn-lt"/>
              </a:rPr>
              <a:t>个元素</a:t>
            </a:r>
            <a:r>
              <a:rPr lang="zh-CN" altLang="en-US" sz="2400" b="1" dirty="0" smtClean="0">
                <a:latin typeface="+mn-lt"/>
              </a:rPr>
              <a:t>段，长度</a:t>
            </a:r>
            <a:r>
              <a:rPr lang="en-US" altLang="zh-CN" sz="2400" b="1" dirty="0" smtClean="0">
                <a:latin typeface="+mn-lt"/>
              </a:rPr>
              <a:t>N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en-US" altLang="zh-CN" sz="2400" b="1" dirty="0" smtClean="0">
                <a:latin typeface="+mn-lt"/>
              </a:rPr>
              <a:t>4</a:t>
            </a:r>
            <a:r>
              <a:rPr lang="zh-CN" altLang="en-US" sz="2400" b="1" dirty="0" smtClean="0">
                <a:latin typeface="+mn-lt"/>
              </a:rPr>
              <a:t>的数组：</a:t>
            </a:r>
            <a:endParaRPr lang="zh-CN" altLang="en-US" sz="2400" b="1" dirty="0">
              <a:latin typeface="+mn-lt"/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403350" y="2781300"/>
            <a:ext cx="7200900" cy="884461"/>
            <a:chOff x="1403648" y="3789039"/>
            <a:chExt cx="7200800" cy="884377"/>
          </a:xfrm>
        </p:grpSpPr>
        <p:sp>
          <p:nvSpPr>
            <p:cNvPr id="6" name="矩形 5"/>
            <p:cNvSpPr/>
            <p:nvPr/>
          </p:nvSpPr>
          <p:spPr bwMode="auto">
            <a:xfrm>
              <a:off x="1835442" y="4211275"/>
              <a:ext cx="1584303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zh-CN" altLang="en-US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563888" y="4211795"/>
              <a:ext cx="1584176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altLang="zh-CN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endParaRPr lang="zh-CN" altLang="en-US" b="1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291382" y="4211274"/>
              <a:ext cx="1584303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zh-CN" altLang="en-US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020145" y="4211274"/>
              <a:ext cx="1584303" cy="461621"/>
            </a:xfrm>
            <a:prstGeom prst="rect">
              <a:avLst/>
            </a:prstGeom>
            <a:solidFill>
              <a:srgbClr val="FFFFFF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defRPr/>
              </a:pPr>
              <a:endParaRPr lang="zh-CN" altLang="en-US" b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379" name="TextBox 11"/>
            <p:cNvSpPr txBox="1">
              <a:spLocks noChangeArrowheads="1"/>
            </p:cNvSpPr>
            <p:nvPr/>
          </p:nvSpPr>
          <p:spPr bwMode="auto">
            <a:xfrm>
              <a:off x="1403648" y="3789039"/>
              <a:ext cx="136815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    S[3]</a:t>
              </a:r>
              <a:endParaRPr lang="zh-CN" altLang="en-US" b="1"/>
            </a:p>
          </p:txBody>
        </p:sp>
        <p:sp>
          <p:nvSpPr>
            <p:cNvPr id="58380" name="TextBox 12"/>
            <p:cNvSpPr txBox="1">
              <a:spLocks noChangeArrowheads="1"/>
            </p:cNvSpPr>
            <p:nvPr/>
          </p:nvSpPr>
          <p:spPr bwMode="auto">
            <a:xfrm>
              <a:off x="3563888" y="3789039"/>
              <a:ext cx="64807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S[2]</a:t>
              </a:r>
              <a:endParaRPr lang="zh-CN" altLang="en-US" b="1"/>
            </a:p>
          </p:txBody>
        </p:sp>
        <p:sp>
          <p:nvSpPr>
            <p:cNvPr id="58381" name="TextBox 13"/>
            <p:cNvSpPr txBox="1">
              <a:spLocks noChangeArrowheads="1"/>
            </p:cNvSpPr>
            <p:nvPr/>
          </p:nvSpPr>
          <p:spPr bwMode="auto">
            <a:xfrm>
              <a:off x="5292080" y="3789039"/>
              <a:ext cx="64807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S[1]</a:t>
              </a:r>
              <a:endParaRPr lang="zh-CN" altLang="en-US" b="1"/>
            </a:p>
          </p:txBody>
        </p:sp>
        <p:sp>
          <p:nvSpPr>
            <p:cNvPr id="58382" name="TextBox 14"/>
            <p:cNvSpPr txBox="1">
              <a:spLocks noChangeArrowheads="1"/>
            </p:cNvSpPr>
            <p:nvPr/>
          </p:nvSpPr>
          <p:spPr bwMode="auto">
            <a:xfrm>
              <a:off x="7020272" y="3789039"/>
              <a:ext cx="648072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b="1"/>
                <a:t>S[0]</a:t>
              </a:r>
              <a:endParaRPr lang="zh-CN" altLang="en-US" b="1"/>
            </a:p>
          </p:txBody>
        </p:sp>
      </p:grpSp>
      <p:sp>
        <p:nvSpPr>
          <p:cNvPr id="16" name="矩形 15"/>
          <p:cNvSpPr/>
          <p:nvPr/>
        </p:nvSpPr>
        <p:spPr>
          <a:xfrm>
            <a:off x="539750" y="3860800"/>
            <a:ext cx="8064500" cy="2020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/>
              <a:t>当</a:t>
            </a:r>
            <a:r>
              <a:rPr lang="en-US" sz="2400" b="1" dirty="0"/>
              <a:t>x</a:t>
            </a:r>
            <a:r>
              <a:rPr lang="zh-CN" altLang="en-US" sz="24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2400" b="1" dirty="0">
                <a:ea typeface="黑体" pitchFamily="2" charset="-122"/>
              </a:rPr>
              <a:t>∈ </a:t>
            </a:r>
            <a:r>
              <a:rPr lang="en-US" sz="2400" b="1" dirty="0"/>
              <a:t>S</a:t>
            </a:r>
            <a:r>
              <a:rPr lang="zh-CN" altLang="en-US" sz="2400" b="1" dirty="0"/>
              <a:t>，有</a:t>
            </a:r>
            <a:r>
              <a:rPr lang="en-US" altLang="zh-CN" sz="2400" b="1" dirty="0"/>
              <a:t>:</a:t>
            </a:r>
            <a:r>
              <a:rPr lang="en-US" sz="2400" b="1" dirty="0"/>
              <a:t>	</a:t>
            </a:r>
            <a:r>
              <a:rPr lang="en-US" sz="2400" b="1" dirty="0" smtClean="0"/>
              <a:t>S[(x</a:t>
            </a:r>
            <a:r>
              <a:rPr lang="en-US" altLang="zh-CN" sz="2400" b="1" dirty="0" smtClean="0"/>
              <a:t>-1)</a:t>
            </a:r>
            <a:r>
              <a:rPr lang="en-US" sz="2400" b="1" dirty="0" smtClean="0"/>
              <a:t>/32</a:t>
            </a:r>
            <a:r>
              <a:rPr lang="en-US" sz="2400" b="1" dirty="0"/>
              <a:t>] </a:t>
            </a:r>
            <a:r>
              <a:rPr lang="zh-CN" altLang="en-US" sz="2400" b="1" dirty="0"/>
              <a:t>的第</a:t>
            </a:r>
            <a:r>
              <a:rPr lang="en-US" sz="2400" b="1" dirty="0"/>
              <a:t>  </a:t>
            </a:r>
            <a:r>
              <a:rPr lang="en-US" sz="2400" b="1" dirty="0" smtClean="0"/>
              <a:t>(x-1)%32 </a:t>
            </a:r>
            <a:r>
              <a:rPr lang="zh-CN" altLang="en-US" sz="2400" b="1" dirty="0"/>
              <a:t>位 等于</a:t>
            </a:r>
            <a:r>
              <a:rPr lang="en-US" sz="2400" b="1" dirty="0"/>
              <a:t> 1</a:t>
            </a:r>
          </a:p>
          <a:p>
            <a:pPr algn="l">
              <a:lnSpc>
                <a:spcPts val="3200"/>
              </a:lnSpc>
              <a:defRPr/>
            </a:pPr>
            <a:r>
              <a:rPr lang="en-US" altLang="zh-CN" sz="2400" b="1" dirty="0"/>
              <a:t>    </a:t>
            </a:r>
            <a:r>
              <a:rPr lang="zh-CN" altLang="en-US" sz="2000" b="1" i="1" dirty="0">
                <a:solidFill>
                  <a:srgbClr val="006600"/>
                </a:solidFill>
              </a:rPr>
              <a:t>例如：</a:t>
            </a:r>
            <a:endParaRPr lang="zh-CN" altLang="en-US" sz="2400" b="1" i="1" dirty="0">
              <a:solidFill>
                <a:srgbClr val="006600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	85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∈</a:t>
            </a:r>
            <a:r>
              <a:rPr lang="en-US" altLang="zh-CN" sz="2400" b="1" dirty="0">
                <a:solidFill>
                  <a:srgbClr val="0000FF"/>
                </a:solidFill>
                <a:latin typeface="+mn-lt"/>
                <a:ea typeface="黑体" pitchFamily="2" charset="-122"/>
              </a:rPr>
              <a:t>S       </a:t>
            </a:r>
            <a:r>
              <a:rPr lang="en-US" altLang="zh-CN" sz="2000" b="1" dirty="0" err="1" smtClean="0">
                <a:latin typeface="+mn-lt"/>
                <a:ea typeface="黑体" pitchFamily="2" charset="-122"/>
              </a:rPr>
              <a:t>S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[(85-1)/32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]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 S[2]	</a:t>
            </a:r>
            <a:r>
              <a:rPr lang="en-US" altLang="zh-CN" sz="2000" b="1" dirty="0" smtClean="0">
                <a:latin typeface="+mn-lt"/>
                <a:ea typeface="黑体" pitchFamily="2" charset="-122"/>
              </a:rPr>
              <a:t>(85-1)%32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2000" b="1" dirty="0" smtClean="0">
                <a:latin typeface="+mn-lt"/>
                <a:ea typeface="黑体" pitchFamily="2" charset="-122"/>
                <a:sym typeface="Wingdings" pitchFamily="2" charset="2"/>
              </a:rPr>
              <a:t>20</a:t>
            </a:r>
            <a:endParaRPr lang="en-US" altLang="zh-CN" sz="2000" b="1" dirty="0">
              <a:latin typeface="+mn-lt"/>
              <a:ea typeface="黑体" pitchFamily="2" charset="-122"/>
              <a:sym typeface="Wingdings" pitchFamily="2" charset="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    	</a:t>
            </a:r>
            <a:r>
              <a:rPr lang="zh-CN" altLang="en-US" sz="2000" b="1" dirty="0">
                <a:latin typeface="+mn-lt"/>
                <a:ea typeface="黑体" pitchFamily="2" charset="-122"/>
                <a:sym typeface="Wingdings" pitchFamily="2" charset="2"/>
              </a:rPr>
              <a:t>得      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S[2]  00000000  000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1</a:t>
            </a:r>
            <a:r>
              <a:rPr lang="en-US" altLang="zh-CN" sz="2000" b="1" dirty="0">
                <a:latin typeface="+mn-lt"/>
                <a:ea typeface="黑体" pitchFamily="2" charset="-122"/>
                <a:sym typeface="Wingdings" pitchFamily="2" charset="2"/>
              </a:rPr>
              <a:t>0000  00000000  00000000</a:t>
            </a:r>
            <a:r>
              <a:rPr lang="en-US" altLang="zh-CN" sz="2000" b="1" dirty="0">
                <a:latin typeface="+mn-lt"/>
                <a:ea typeface="黑体" pitchFamily="2" charset="-122"/>
              </a:rPr>
              <a:t> </a:t>
            </a:r>
            <a:endParaRPr lang="zh-CN" altLang="en-US" sz="2000" b="1" dirty="0">
              <a:latin typeface="+mn-lt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67175" y="3141663"/>
            <a:ext cx="3397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</a:rPr>
              <a:t>1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7950" y="260648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5-7】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｛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 1,…,32*N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｝整数集合运算的实现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16" grpId="0"/>
      <p:bldP spid="17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矩形 4"/>
          <p:cNvSpPr>
            <a:spLocks noChangeArrowheads="1"/>
          </p:cNvSpPr>
          <p:nvPr/>
        </p:nvSpPr>
        <p:spPr bwMode="auto">
          <a:xfrm>
            <a:off x="107950" y="260648"/>
            <a:ext cx="82089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l" eaLnBrk="0" hangingPunct="0"/>
            <a:r>
              <a:rPr lang="zh-CN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  <a:latin typeface="黑体" pitchFamily="2" charset="-122"/>
                <a:ea typeface="黑体" pitchFamily="2" charset="-122"/>
              </a:rPr>
              <a:t>5-7】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｛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1,…,32*N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｝整数集合运算的实现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032" y="692696"/>
            <a:ext cx="8532440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b="1" dirty="0" smtClean="0"/>
              <a:t>//</a:t>
            </a:r>
            <a:r>
              <a:rPr lang="en-US" sz="2000" b="1" dirty="0" err="1" smtClean="0"/>
              <a:t>setH.h</a:t>
            </a:r>
            <a:endParaRPr lang="zh-CN" altLang="en-US" sz="2000" b="1" dirty="0" smtClean="0"/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</a:t>
            </a:r>
            <a:r>
              <a:rPr lang="en-US" sz="2000" b="1" dirty="0" smtClean="0"/>
              <a:t>&gt;</a:t>
            </a:r>
            <a:endParaRPr lang="zh-CN" altLang="en-US" sz="2000" b="1" dirty="0" smtClean="0"/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using namespace std;</a:t>
            </a:r>
            <a:endParaRPr lang="zh-CN" altLang="en-US" sz="2000" b="1" dirty="0" smtClean="0"/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 const unsigned N=4;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数组长度</a:t>
            </a: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typedef</a:t>
            </a:r>
            <a:r>
              <a:rPr lang="en-US" sz="2000" b="1" dirty="0" smtClean="0"/>
              <a:t> unsigned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[N];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用数组存放长度的集合</a:t>
            </a: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); 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的元素</a:t>
            </a: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中的全部元素</a:t>
            </a: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); 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Com(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  <a:r>
              <a:rPr lang="en-US" sz="2000" b="1" i="1" dirty="0" smtClean="0">
                <a:solidFill>
                  <a:srgbClr val="006600"/>
                </a:solidFill>
              </a:rPr>
              <a:t>C=A∪B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setInt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  <a:r>
              <a:rPr lang="en-US" sz="2000" b="1" i="1" dirty="0" smtClean="0">
                <a:solidFill>
                  <a:srgbClr val="006600"/>
                </a:solidFill>
              </a:rPr>
              <a:t>C=A∩B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smtClean="0"/>
              <a:t>void </a:t>
            </a:r>
            <a:r>
              <a:rPr lang="en-US" sz="2000" b="1" dirty="0" err="1" smtClean="0"/>
              <a:t>setDiff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A,const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B);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  <a:r>
              <a:rPr lang="en-US" sz="2000" b="1" i="1" dirty="0" smtClean="0">
                <a:solidFill>
                  <a:srgbClr val="006600"/>
                </a:solidFill>
              </a:rPr>
              <a:t>C=A-B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bool</a:t>
            </a:r>
            <a:r>
              <a:rPr lang="en-US" sz="2000" b="1" dirty="0" smtClean="0"/>
              <a:t> Inc(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); 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判蕴含</a:t>
            </a: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bool</a:t>
            </a:r>
            <a:r>
              <a:rPr lang="en-US" sz="2000" b="1" dirty="0" smtClean="0"/>
              <a:t> In(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); 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x∈S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>
              <a:lnSpc>
                <a:spcPts val="3200"/>
              </a:lnSpc>
            </a:pPr>
            <a:r>
              <a:rPr lang="en-US" sz="2000" b="1" dirty="0" err="1" smtClean="0"/>
              <a:t>bool</a:t>
            </a:r>
            <a:r>
              <a:rPr lang="en-US" sz="2000" b="1" dirty="0" smtClean="0"/>
              <a:t> Null(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); 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判空集，空集返回</a:t>
            </a:r>
            <a:r>
              <a:rPr lang="en-US" sz="2000" b="1" i="1" dirty="0" smtClean="0">
                <a:solidFill>
                  <a:srgbClr val="006600"/>
                </a:solidFill>
              </a:rPr>
              <a:t>true</a:t>
            </a:r>
            <a:endParaRPr lang="zh-CN" altLang="en-US" sz="2000" b="1" i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185727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//steOperate.cpp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#</a:t>
            </a:r>
            <a:r>
              <a:rPr lang="en-US" sz="2000" b="1" dirty="0" err="1" smtClean="0"/>
              <a:t>include"setH.h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输入集合元素</a:t>
            </a:r>
          </a:p>
          <a:p>
            <a:pPr algn="l"/>
            <a:r>
              <a:rPr lang="en-US" sz="2000" b="1" dirty="0" smtClean="0"/>
              <a:t>{ unsigned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while( x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{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S, x ) ;	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void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中的全部元素</a:t>
            </a:r>
          </a:p>
          <a:p>
            <a:pPr algn="l"/>
            <a:r>
              <a:rPr lang="en-US" sz="2000" b="1" dirty="0" smtClean="0"/>
              <a:t>{ unsigned c 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;  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Null( S ) )    {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&lt;&lt;"{    }\n“;      return ;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"{ 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for(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处理每个数组元素</a:t>
            </a:r>
          </a:p>
          <a:p>
            <a:pPr algn="l"/>
            <a:r>
              <a:rPr lang="en-US" sz="2000" b="1" dirty="0" smtClean="0"/>
              <a:t>   {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掩码，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32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位</a:t>
            </a:r>
          </a:p>
          <a:p>
            <a:pPr algn="l"/>
            <a:r>
              <a:rPr lang="en-US" sz="2000" b="1" dirty="0" smtClean="0"/>
              <a:t>     for( c=1; c&lt;=32; c++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按位处理</a:t>
            </a:r>
          </a:p>
          <a:p>
            <a:pPr algn="l"/>
            <a:r>
              <a:rPr lang="en-US" sz="2000" b="1" dirty="0" smtClean="0"/>
              <a:t>       {  if( S[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)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*32+c &lt;&lt; “, ” ;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输出元素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 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"\b\b }\n" 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刷除最后的逗号</a:t>
            </a:r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67544" y="185727"/>
            <a:ext cx="82089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//steOperate.cpp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#</a:t>
            </a:r>
            <a:r>
              <a:rPr lang="en-US" sz="2000" b="1" dirty="0" err="1" smtClean="0"/>
              <a:t>include"setH.h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输入集合元素</a:t>
            </a:r>
          </a:p>
          <a:p>
            <a:pPr algn="l"/>
            <a:r>
              <a:rPr lang="en-US" sz="2000" b="1" dirty="0" smtClean="0"/>
              <a:t>{ unsigned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while( x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{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S, x ) ;	  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void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中的全部元素</a:t>
            </a:r>
          </a:p>
          <a:p>
            <a:pPr algn="l"/>
            <a:r>
              <a:rPr lang="en-US" sz="2000" b="1" dirty="0" smtClean="0"/>
              <a:t>{ unsigned c ,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;  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Null( S ) )    {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&lt;&lt;"{    }\n“;      return ;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"{ 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for(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处理每个数组元素</a:t>
            </a:r>
          </a:p>
          <a:p>
            <a:pPr algn="l"/>
            <a:r>
              <a:rPr lang="en-US" sz="2000" b="1" dirty="0" smtClean="0"/>
              <a:t>   {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	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掩码，</a:t>
            </a:r>
            <a:r>
              <a:rPr lang="en-US" altLang="zh-CN" sz="2000" b="1" i="1" dirty="0" smtClean="0">
                <a:solidFill>
                  <a:srgbClr val="006600"/>
                </a:solidFill>
              </a:rPr>
              <a:t>32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位</a:t>
            </a:r>
          </a:p>
          <a:p>
            <a:pPr algn="l"/>
            <a:r>
              <a:rPr lang="en-US" sz="2000" b="1" dirty="0" smtClean="0"/>
              <a:t>     for( c=1; c&lt;=32; c++ )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按位处理</a:t>
            </a:r>
          </a:p>
          <a:p>
            <a:pPr algn="l"/>
            <a:r>
              <a:rPr lang="en-US" sz="2000" b="1" dirty="0" smtClean="0"/>
              <a:t>       {  if( </a:t>
            </a:r>
            <a:r>
              <a:rPr lang="en-US" sz="2000" b="1" dirty="0" smtClean="0">
                <a:solidFill>
                  <a:srgbClr val="0000FF"/>
                </a:solidFill>
              </a:rPr>
              <a:t>S[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] &amp; </a:t>
            </a:r>
            <a:r>
              <a:rPr lang="en-US" sz="2000" b="1" dirty="0" err="1" smtClean="0">
                <a:solidFill>
                  <a:srgbClr val="0000FF"/>
                </a:solidFill>
              </a:rPr>
              <a:t>bitMask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)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*32+c</a:t>
            </a:r>
            <a:r>
              <a:rPr lang="en-US" sz="2000" b="1" dirty="0" smtClean="0"/>
              <a:t> &lt;&lt; ", " ;  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输出元素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 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"\b\b }\n" ;	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刷除最后的逗号</a:t>
            </a:r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3" name="线形标注 2 2"/>
          <p:cNvSpPr/>
          <p:nvPr/>
        </p:nvSpPr>
        <p:spPr bwMode="auto">
          <a:xfrm>
            <a:off x="4139952" y="2276872"/>
            <a:ext cx="1800200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97"/>
              <a:gd name="adj6" fmla="val -89918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按段测试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6444208" y="2564904"/>
            <a:ext cx="1800200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9551"/>
              <a:gd name="adj6" fmla="val -79437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元素值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20080" y="188640"/>
            <a:ext cx="74523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元素</a:t>
            </a:r>
            <a:r>
              <a:rPr lang="en-US" sz="2000" b="1" i="1" dirty="0" smtClean="0">
                <a:solidFill>
                  <a:srgbClr val="006600"/>
                </a:solidFill>
              </a:rPr>
              <a:t>x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并入集合</a:t>
            </a:r>
            <a:r>
              <a:rPr lang="en-US" sz="2000" b="1" i="1" dirty="0" smtClean="0">
                <a:solidFill>
                  <a:srgbClr val="006600"/>
                </a:solidFill>
              </a:rPr>
              <a:t>S</a:t>
            </a:r>
          </a:p>
          <a:p>
            <a:pPr algn="l"/>
            <a:r>
              <a:rPr lang="en-US" sz="2000" b="1" dirty="0" smtClean="0"/>
              <a:t>void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 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( (x-1)%32 )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S[(x-1)/32] |=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求并集</a:t>
            </a:r>
            <a:r>
              <a:rPr lang="en-US" sz="2000" b="1" i="1" dirty="0" smtClean="0">
                <a:solidFill>
                  <a:srgbClr val="006600"/>
                </a:solidFill>
              </a:rPr>
              <a:t>C=A∪B</a:t>
            </a:r>
          </a:p>
          <a:p>
            <a:pPr algn="l"/>
            <a:r>
              <a:rPr lang="en-US" sz="2000" b="1" dirty="0" smtClean="0"/>
              <a:t>void Com(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C[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|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</a:p>
          <a:p>
            <a:pPr algn="l"/>
            <a:r>
              <a:rPr lang="en-US" sz="2000" b="1" dirty="0" smtClean="0"/>
              <a:t>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求交集</a:t>
            </a:r>
            <a:r>
              <a:rPr lang="en-US" sz="2000" b="1" i="1" dirty="0" smtClean="0">
                <a:solidFill>
                  <a:srgbClr val="006600"/>
                </a:solidFill>
              </a:rPr>
              <a:t>C=A∩B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setInt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C[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</a:p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求差集</a:t>
            </a:r>
            <a:r>
              <a:rPr lang="en-US" sz="2000" b="1" i="1" dirty="0" smtClean="0">
                <a:solidFill>
                  <a:srgbClr val="006600"/>
                </a:solidFill>
              </a:rPr>
              <a:t>C=A-B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 void </a:t>
            </a:r>
            <a:r>
              <a:rPr lang="en-US" sz="2000" b="1" dirty="0" err="1" smtClean="0"/>
              <a:t>setDiff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C,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 	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 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  C[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=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( ~(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&amp;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  <p:sp>
        <p:nvSpPr>
          <p:cNvPr id="3" name="线形标注 2 2"/>
          <p:cNvSpPr/>
          <p:nvPr/>
        </p:nvSpPr>
        <p:spPr bwMode="auto">
          <a:xfrm>
            <a:off x="5004048" y="2204864"/>
            <a:ext cx="2520280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373"/>
              <a:gd name="adj6" fmla="val -65960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元素在段中位置</a:t>
            </a:r>
          </a:p>
        </p:txBody>
      </p:sp>
      <p:sp>
        <p:nvSpPr>
          <p:cNvPr id="4" name="线形标注 2 3"/>
          <p:cNvSpPr/>
          <p:nvPr/>
        </p:nvSpPr>
        <p:spPr bwMode="auto">
          <a:xfrm>
            <a:off x="2915816" y="2564904"/>
            <a:ext cx="1512168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8093"/>
              <a:gd name="adj6" fmla="val -89955"/>
            </a:avLst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oval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元素段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1560" y="532993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 smtClean="0"/>
              <a:t>bool</a:t>
            </a:r>
            <a:r>
              <a:rPr lang="en-US" sz="2000" b="1" dirty="0" smtClean="0"/>
              <a:t> Inc(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A,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B ) 	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判蕴含</a:t>
            </a:r>
          </a:p>
          <a:p>
            <a:pPr algn="l"/>
            <a:r>
              <a:rPr lang="en-US" sz="2000" b="1" dirty="0" smtClean="0"/>
              <a:t>{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t = true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{  if( ( A[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|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!= B[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     t = false ;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return t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In(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S, unsigned x )		</a:t>
            </a:r>
            <a:r>
              <a:rPr lang="en-US" sz="2000" b="1" i="1" dirty="0" smtClean="0">
                <a:solidFill>
                  <a:srgbClr val="006600"/>
                </a:solidFill>
              </a:rPr>
              <a:t> 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判属于</a:t>
            </a:r>
            <a:r>
              <a:rPr lang="en-US" sz="2000" b="1" i="1" dirty="0" err="1" smtClean="0">
                <a:solidFill>
                  <a:srgbClr val="006600"/>
                </a:solidFill>
              </a:rPr>
              <a:t>x∈S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{  unsigned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= 1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&lt;&lt;= ( (x-1)%32 )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if ( S[(x-1)/32] &amp; </a:t>
            </a:r>
            <a:r>
              <a:rPr lang="en-US" sz="2000" b="1" dirty="0" err="1" smtClean="0"/>
              <a:t>bitMask</a:t>
            </a:r>
            <a:r>
              <a:rPr lang="en-US" sz="2000" b="1" dirty="0" smtClean="0"/>
              <a:t> )     return true;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return false;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 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Null( const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S )		 </a:t>
            </a:r>
            <a:r>
              <a:rPr lang="en-US" sz="2000" b="1" i="1" dirty="0" smtClean="0">
                <a:solidFill>
                  <a:srgbClr val="006600"/>
                </a:solidFill>
              </a:rPr>
              <a:t>//</a:t>
            </a:r>
            <a:r>
              <a:rPr lang="zh-CN" altLang="en-US" sz="2000" b="1" i="1" dirty="0" smtClean="0">
                <a:solidFill>
                  <a:srgbClr val="006600"/>
                </a:solidFill>
              </a:rPr>
              <a:t>判空集</a:t>
            </a:r>
          </a:p>
          <a:p>
            <a:pPr algn="l"/>
            <a:r>
              <a:rPr lang="en-US" sz="2000" b="1" dirty="0" smtClean="0"/>
              <a:t>{  </a:t>
            </a:r>
            <a:r>
              <a:rPr lang="en-US" sz="2000" b="1" dirty="0" err="1" smtClean="0"/>
              <a:t>bool</a:t>
            </a:r>
            <a:r>
              <a:rPr lang="en-US" sz="2000" b="1" dirty="0" smtClean="0"/>
              <a:t> t = true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for(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=0;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&lt;N;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++)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   {  if( S[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] )        t = false ;    }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return t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528" y="116632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rgbClr val="006600"/>
                </a:solidFill>
              </a:rPr>
              <a:t>//test.cpp</a:t>
            </a:r>
            <a:endParaRPr lang="zh-CN" altLang="en-US" sz="2000" b="1" i="1" dirty="0" smtClean="0">
              <a:solidFill>
                <a:srgbClr val="006600"/>
              </a:solidFill>
            </a:endParaRPr>
          </a:p>
          <a:p>
            <a:pPr algn="l"/>
            <a:r>
              <a:rPr lang="en-US" sz="2000" b="1" dirty="0" smtClean="0"/>
              <a:t>#</a:t>
            </a:r>
            <a:r>
              <a:rPr lang="en-US" sz="2000" b="1" dirty="0" err="1" smtClean="0"/>
              <a:t>include"setH.h</a:t>
            </a:r>
            <a:r>
              <a:rPr lang="en-US" sz="2000" b="1" dirty="0" smtClean="0"/>
              <a:t>"</a:t>
            </a:r>
            <a:endParaRPr lang="zh-CN" altLang="en-US" sz="2000" b="1" dirty="0" smtClean="0"/>
          </a:p>
          <a:p>
            <a:pPr algn="l"/>
            <a:r>
              <a:rPr lang="en-US" sz="2000" b="1" dirty="0" err="1" smtClean="0"/>
              <a:t>int</a:t>
            </a:r>
            <a:r>
              <a:rPr lang="en-US" sz="2000" b="1" dirty="0" smtClean="0"/>
              <a:t> main()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{ </a:t>
            </a:r>
            <a:r>
              <a:rPr lang="en-US" sz="2000" b="1" dirty="0" err="1" smtClean="0"/>
              <a:t>setType</a:t>
            </a:r>
            <a:r>
              <a:rPr lang="en-US" sz="2000" b="1" dirty="0" smtClean="0"/>
              <a:t> A = { 0 } , B = { 0 } , C = { 0 } ;   unsigned x;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set A, 1-"&lt;&lt;32*N&lt;&lt;" , until input 0 :\n"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A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the elements of set B, 1-"&lt;&lt;32*N&lt;&lt;" , until input 0 :\n"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setPut</a:t>
            </a:r>
            <a:r>
              <a:rPr lang="en-US" sz="2000" b="1" dirty="0" smtClean="0"/>
              <a:t>( B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"A = " ; 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A )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"B = " ;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B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 ;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   </a:t>
            </a:r>
            <a:r>
              <a:rPr lang="en-US" sz="2000" b="1" dirty="0" err="1" smtClean="0"/>
              <a:t>putX</a:t>
            </a:r>
            <a:r>
              <a:rPr lang="en-US" sz="2000" b="1" dirty="0" smtClean="0"/>
              <a:t>( A, x);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"Put " &lt;&lt; x &lt;&lt; " in A = " ; 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A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"C = A+B = " ;   Com( C, A, B ); 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"C = A*B = " ;   </a:t>
            </a:r>
            <a:r>
              <a:rPr lang="en-US" sz="2000" b="1" dirty="0" err="1" smtClean="0"/>
              <a:t>setInt</a:t>
            </a:r>
            <a:r>
              <a:rPr lang="en-US" sz="2000" b="1" dirty="0" smtClean="0"/>
              <a:t>( C, A, B );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"C = A-B = " ;   </a:t>
            </a:r>
            <a:r>
              <a:rPr lang="en-US" sz="2000" b="1" dirty="0" err="1" smtClean="0"/>
              <a:t>setDiff</a:t>
            </a:r>
            <a:r>
              <a:rPr lang="en-US" sz="2000" b="1" dirty="0" smtClean="0"/>
              <a:t>( C, A, B );  </a:t>
            </a:r>
            <a:r>
              <a:rPr lang="en-US" sz="2000" b="1" dirty="0" err="1" smtClean="0"/>
              <a:t>setDisplay</a:t>
            </a:r>
            <a:r>
              <a:rPr lang="en-US" sz="2000" b="1" dirty="0" smtClean="0"/>
              <a:t>( C );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Inc( A, B ) )	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"A &lt;= B\n"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else 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"not A &lt;= B\n"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"Input x: " ;  </a:t>
            </a:r>
            <a:r>
              <a:rPr lang="en-US" sz="2000" b="1" dirty="0" err="1" smtClean="0"/>
              <a:t>cin</a:t>
            </a:r>
            <a:r>
              <a:rPr lang="en-US" sz="2000" b="1" dirty="0" smtClean="0"/>
              <a:t> &gt;&gt; x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if( In( A, x ) )	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in A\n"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  else  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 &lt;&lt; x &lt;&lt; " not in A\n" ;</a:t>
            </a:r>
            <a:endParaRPr lang="zh-CN" altLang="en-US" sz="2000" b="1" dirty="0" smtClean="0"/>
          </a:p>
          <a:p>
            <a:pPr algn="l"/>
            <a:r>
              <a:rPr 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Text Box 2"/>
          <p:cNvSpPr txBox="1">
            <a:spLocks noChangeArrowheads="1"/>
          </p:cNvSpPr>
          <p:nvPr/>
        </p:nvSpPr>
        <p:spPr bwMode="auto">
          <a:xfrm>
            <a:off x="1143000" y="2362200"/>
            <a:ext cx="71628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结构由数目固定的成员构成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各成员可以具有不同的数据类型</a:t>
            </a:r>
          </a:p>
          <a:p>
            <a:pPr algn="l">
              <a:lnSpc>
                <a:spcPct val="22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一个结构变量在内存占有一片连续的存储空间</a:t>
            </a:r>
            <a:endParaRPr lang="zh-CN" altLang="en-US" b="1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8150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687388" y="685800"/>
            <a:ext cx="556101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5.3  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sz="28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6" grpId="0" autoUpdateAnimBg="0"/>
      <p:bldP spid="51815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Text Box 2"/>
          <p:cNvSpPr txBox="1">
            <a:spLocks noChangeArrowheads="1"/>
          </p:cNvSpPr>
          <p:nvPr/>
        </p:nvSpPr>
        <p:spPr bwMode="auto">
          <a:xfrm>
            <a:off x="838200" y="1268413"/>
            <a:ext cx="3810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</a:pPr>
            <a:r>
              <a:rPr lang="zh-CN" altLang="en-US" sz="2000" b="1" i="1">
                <a:solidFill>
                  <a:srgbClr val="008000"/>
                </a:solidFill>
              </a:rPr>
              <a:t>结构类型定义形式为：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/>
              <a:t>	</a:t>
            </a:r>
            <a:r>
              <a:rPr lang="en-US" altLang="zh-CN" sz="2000" b="1">
                <a:solidFill>
                  <a:srgbClr val="0000FF"/>
                </a:solidFill>
              </a:rPr>
              <a:t>struct</a:t>
            </a:r>
            <a:r>
              <a:rPr lang="en-US" altLang="zh-CN" sz="2000" b="1"/>
              <a:t>  </a:t>
            </a:r>
            <a:r>
              <a:rPr lang="zh-CN" altLang="en-US" sz="2000" b="1" i="1"/>
              <a:t>标识符</a:t>
            </a:r>
          </a:p>
          <a:p>
            <a:pPr algn="just">
              <a:lnSpc>
                <a:spcPct val="18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{  </a:t>
            </a:r>
            <a:r>
              <a:rPr lang="zh-CN" altLang="en-US" sz="2000" b="1" i="1"/>
              <a:t>类型   成员</a:t>
            </a:r>
            <a:r>
              <a:rPr lang="en-US" altLang="zh-CN" sz="2000" b="1" i="1"/>
              <a:t>1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80000"/>
              </a:lnSpc>
            </a:pPr>
            <a:r>
              <a:rPr lang="en-US" altLang="zh-CN" sz="2000" b="1" i="1"/>
              <a:t>	   </a:t>
            </a:r>
            <a:r>
              <a:rPr lang="zh-CN" altLang="en-US" sz="2000" b="1" i="1"/>
              <a:t>类型   成员</a:t>
            </a:r>
            <a:r>
              <a:rPr lang="en-US" altLang="zh-CN" sz="2000" b="1" i="1"/>
              <a:t>2 </a:t>
            </a:r>
            <a:r>
              <a:rPr lang="en-US" altLang="zh-CN" sz="2000" b="1"/>
              <a:t>;</a:t>
            </a:r>
          </a:p>
          <a:p>
            <a:pPr algn="just">
              <a:lnSpc>
                <a:spcPct val="180000"/>
              </a:lnSpc>
            </a:pPr>
            <a:r>
              <a:rPr lang="en-US" altLang="zh-CN" sz="2000" b="1" i="1"/>
              <a:t>	   …</a:t>
            </a:r>
          </a:p>
          <a:p>
            <a:pPr algn="just">
              <a:lnSpc>
                <a:spcPct val="180000"/>
              </a:lnSpc>
            </a:pPr>
            <a:r>
              <a:rPr lang="en-US" altLang="zh-CN" sz="2000" b="1" i="1"/>
              <a:t>	   </a:t>
            </a:r>
            <a:r>
              <a:rPr lang="zh-CN" altLang="en-US" sz="2000" b="1" i="1"/>
              <a:t>类型   成员</a:t>
            </a:r>
            <a:r>
              <a:rPr lang="en-US" altLang="zh-CN" sz="2000" b="1" i="1"/>
              <a:t>n </a:t>
            </a:r>
            <a:r>
              <a:rPr lang="en-US" altLang="zh-CN" sz="2000" b="1"/>
              <a:t>;</a:t>
            </a:r>
          </a:p>
          <a:p>
            <a:pPr algn="l">
              <a:lnSpc>
                <a:spcPct val="180000"/>
              </a:lnSpc>
            </a:pPr>
            <a:r>
              <a:rPr lang="en-US" altLang="zh-CN" sz="2000" b="1"/>
              <a:t>	} ;        </a:t>
            </a:r>
            <a:endParaRPr lang="en-US" altLang="zh-CN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9174" name="Rectangle 6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19177" name="Oval 9"/>
          <p:cNvSpPr>
            <a:spLocks noChangeArrowheads="1"/>
          </p:cNvSpPr>
          <p:nvPr/>
        </p:nvSpPr>
        <p:spPr bwMode="auto">
          <a:xfrm>
            <a:off x="2590800" y="1916113"/>
            <a:ext cx="9144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78" name="Oval 10"/>
          <p:cNvSpPr>
            <a:spLocks noChangeArrowheads="1"/>
          </p:cNvSpPr>
          <p:nvPr/>
        </p:nvSpPr>
        <p:spPr bwMode="auto">
          <a:xfrm>
            <a:off x="5867400" y="1916113"/>
            <a:ext cx="11430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9185" name="Group 17"/>
          <p:cNvGrpSpPr>
            <a:grpSpLocks/>
          </p:cNvGrpSpPr>
          <p:nvPr/>
        </p:nvGrpSpPr>
        <p:grpSpPr bwMode="auto">
          <a:xfrm>
            <a:off x="4067175" y="2349500"/>
            <a:ext cx="1828800" cy="2087563"/>
            <a:chOff x="2562" y="1480"/>
            <a:chExt cx="1152" cy="1315"/>
          </a:xfrm>
        </p:grpSpPr>
        <p:sp>
          <p:nvSpPr>
            <p:cNvPr id="519180" name="AutoShape 12"/>
            <p:cNvSpPr>
              <a:spLocks/>
            </p:cNvSpPr>
            <p:nvPr/>
          </p:nvSpPr>
          <p:spPr bwMode="auto">
            <a:xfrm>
              <a:off x="2802" y="2411"/>
              <a:ext cx="912" cy="384"/>
            </a:xfrm>
            <a:prstGeom prst="borderCallout2">
              <a:avLst>
                <a:gd name="adj1" fmla="val 18750"/>
                <a:gd name="adj2" fmla="val -5264"/>
                <a:gd name="adj3" fmla="val 18750"/>
                <a:gd name="adj4" fmla="val -28181"/>
                <a:gd name="adj5" fmla="val -214843"/>
                <a:gd name="adj6" fmla="val -101426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1800" b="1" dirty="0"/>
                <a:t>类型名</a:t>
              </a:r>
            </a:p>
          </p:txBody>
        </p:sp>
        <p:sp>
          <p:nvSpPr>
            <p:cNvPr id="519181" name="Line 13"/>
            <p:cNvSpPr>
              <a:spLocks noChangeShapeType="1"/>
            </p:cNvSpPr>
            <p:nvPr/>
          </p:nvSpPr>
          <p:spPr bwMode="auto">
            <a:xfrm flipV="1">
              <a:off x="2562" y="1480"/>
              <a:ext cx="1134" cy="9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oval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9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utoUpdateAnimBg="0"/>
      <p:bldP spid="519174" grpId="0" build="p" autoUpdateAnimBg="0" advAuto="1000"/>
      <p:bldP spid="519176" grpId="0" autoUpdateAnimBg="0"/>
      <p:bldP spid="519177" grpId="0" animBg="1"/>
      <p:bldP spid="519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4.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左移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按右操作数指定位数，将左操作数按位向左移动，腾空数位补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894013"/>
            <a:ext cx="554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10&lt;&lt;2		 0000</a:t>
            </a:r>
            <a:r>
              <a:rPr lang="en-US" altLang="zh-CN" sz="2400" b="1" dirty="0">
                <a:solidFill>
                  <a:srgbClr val="0000FF"/>
                </a:solidFill>
              </a:rPr>
              <a:t>1010</a:t>
            </a:r>
            <a:r>
              <a:rPr lang="en-US" altLang="zh-CN" sz="2400" b="1" dirty="0"/>
              <a:t>&lt;&lt;2</a:t>
            </a:r>
            <a:endParaRPr lang="zh-CN" altLang="en-US" sz="2400" b="1" dirty="0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627313" y="3284538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644900"/>
            <a:ext cx="4321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40  		         00</a:t>
            </a:r>
            <a:r>
              <a:rPr lang="en-US" altLang="zh-CN" sz="2400" b="1" dirty="0">
                <a:solidFill>
                  <a:srgbClr val="0000FF"/>
                </a:solidFill>
              </a:rPr>
              <a:t>1010</a:t>
            </a:r>
            <a:r>
              <a:rPr lang="en-US" altLang="zh-CN" sz="2400" b="1" dirty="0"/>
              <a:t>00</a:t>
            </a:r>
            <a:endParaRPr lang="zh-CN" altLang="en-US" sz="2400" b="1" dirty="0"/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&lt;&lt;"10&lt;&lt;2="&lt;&lt;(10&lt;&lt;2)&lt;&lt;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14900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10&lt;&lt;2=40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231933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对于一个整数，每左移一位就相当于乘以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（结果不溢出时）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20200" name="Text Box 8"/>
          <p:cNvSpPr txBox="1">
            <a:spLocks noChangeArrowheads="1"/>
          </p:cNvSpPr>
          <p:nvPr/>
        </p:nvSpPr>
        <p:spPr bwMode="auto">
          <a:xfrm>
            <a:off x="804863" y="1844675"/>
            <a:ext cx="42560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可以用不同方法定义一个结构变量</a:t>
            </a:r>
          </a:p>
        </p:txBody>
      </p:sp>
      <p:sp>
        <p:nvSpPr>
          <p:cNvPr id="520201" name="Text Box 9"/>
          <p:cNvSpPr txBox="1">
            <a:spLocks noChangeArrowheads="1"/>
          </p:cNvSpPr>
          <p:nvPr/>
        </p:nvSpPr>
        <p:spPr bwMode="auto">
          <a:xfrm>
            <a:off x="804863" y="2439988"/>
            <a:ext cx="34067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(1)  </a:t>
            </a:r>
            <a:r>
              <a:rPr lang="zh-CN" altLang="en-US" sz="2000" b="1"/>
              <a:t>声明类型之后声明变量</a:t>
            </a: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4953000" y="5135563"/>
            <a:ext cx="4208463" cy="427037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employee  </a:t>
            </a:r>
            <a:r>
              <a:rPr lang="en-US" altLang="zh-CN" sz="2000" b="1"/>
              <a:t>worker1, worker2, *Emp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125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"/>
                                        <p:tgtEl>
                                          <p:spTgt spid="5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0" grpId="0" autoUpdateAnimBg="0"/>
      <p:bldP spid="520201" grpId="0" autoUpdateAnimBg="0"/>
      <p:bldP spid="520202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804863" y="1844675"/>
            <a:ext cx="42560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可以用不同方法定义一个结构变量</a:t>
            </a: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804863" y="2439988"/>
            <a:ext cx="34067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(1)  </a:t>
            </a:r>
            <a:r>
              <a:rPr lang="zh-CN" altLang="en-US" sz="2000" b="1"/>
              <a:t>声明类型之后声明变量</a:t>
            </a: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5405438" y="4676775"/>
            <a:ext cx="3067050" cy="457200"/>
          </a:xfrm>
          <a:prstGeom prst="rect">
            <a:avLst/>
          </a:prstGeom>
          <a:solidFill>
            <a:srgbClr val="CCEC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worker1, worker2, *Emp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804863" y="2973388"/>
            <a:ext cx="37671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(2)  </a:t>
            </a:r>
            <a:r>
              <a:rPr lang="zh-CN" altLang="en-US" sz="2000" b="1"/>
              <a:t>声明类型的同时声明变量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6" grpId="0" animBg="1" autoUpdateAnimBg="0"/>
      <p:bldP spid="52122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employee</a:t>
            </a:r>
            <a:r>
              <a:rPr lang="en-US" altLang="zh-CN" sz="200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} ;</a:t>
            </a:r>
          </a:p>
        </p:txBody>
      </p:sp>
      <p:sp>
        <p:nvSpPr>
          <p:cNvPr id="522248" name="Text Box 8"/>
          <p:cNvSpPr txBox="1">
            <a:spLocks noChangeArrowheads="1"/>
          </p:cNvSpPr>
          <p:nvPr/>
        </p:nvSpPr>
        <p:spPr bwMode="auto">
          <a:xfrm>
            <a:off x="804863" y="1844675"/>
            <a:ext cx="425608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可以用不同方法定义一个结构变量</a:t>
            </a:r>
          </a:p>
        </p:txBody>
      </p:sp>
      <p:sp>
        <p:nvSpPr>
          <p:cNvPr id="522249" name="Text Box 9"/>
          <p:cNvSpPr txBox="1">
            <a:spLocks noChangeArrowheads="1"/>
          </p:cNvSpPr>
          <p:nvPr/>
        </p:nvSpPr>
        <p:spPr bwMode="auto">
          <a:xfrm>
            <a:off x="804863" y="2439988"/>
            <a:ext cx="32623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(1)  </a:t>
            </a:r>
            <a:r>
              <a:rPr lang="zh-CN" altLang="en-US" sz="2000" b="1"/>
              <a:t>声明类型之后声明变量</a:t>
            </a:r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5405438" y="4676775"/>
            <a:ext cx="3067050" cy="457200"/>
          </a:xfrm>
          <a:prstGeom prst="rect">
            <a:avLst/>
          </a:prstGeom>
          <a:solidFill>
            <a:srgbClr val="FFCCFF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/>
              <a:t>worker1, worker2, *Emp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  <p:sp>
        <p:nvSpPr>
          <p:cNvPr id="522251" name="Text Box 11"/>
          <p:cNvSpPr txBox="1">
            <a:spLocks noChangeArrowheads="1"/>
          </p:cNvSpPr>
          <p:nvPr/>
        </p:nvSpPr>
        <p:spPr bwMode="auto">
          <a:xfrm>
            <a:off x="804863" y="2973388"/>
            <a:ext cx="37671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(2)  </a:t>
            </a:r>
            <a:r>
              <a:rPr lang="zh-CN" altLang="en-US" sz="2000" b="1"/>
              <a:t>声明类型的同时声明变量</a:t>
            </a:r>
          </a:p>
        </p:txBody>
      </p:sp>
      <p:sp>
        <p:nvSpPr>
          <p:cNvPr id="522252" name="Text Box 12"/>
          <p:cNvSpPr txBox="1">
            <a:spLocks noChangeArrowheads="1"/>
          </p:cNvSpPr>
          <p:nvPr/>
        </p:nvSpPr>
        <p:spPr bwMode="auto">
          <a:xfrm>
            <a:off x="803275" y="3506788"/>
            <a:ext cx="33369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(3)  </a:t>
            </a:r>
            <a:r>
              <a:rPr lang="zh-CN" altLang="en-US" sz="2000" b="1"/>
              <a:t>直接声明结构类型变量</a:t>
            </a:r>
          </a:p>
        </p:txBody>
      </p:sp>
      <p:sp useBgFill="1">
        <p:nvSpPr>
          <p:cNvPr id="522253" name="Rectangle 13"/>
          <p:cNvSpPr>
            <a:spLocks noChangeArrowheads="1"/>
          </p:cNvSpPr>
          <p:nvPr/>
        </p:nvSpPr>
        <p:spPr bwMode="auto">
          <a:xfrm>
            <a:off x="5867400" y="1981200"/>
            <a:ext cx="13716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54" name="AutoShape 14"/>
          <p:cNvSpPr>
            <a:spLocks/>
          </p:cNvSpPr>
          <p:nvPr/>
        </p:nvSpPr>
        <p:spPr bwMode="auto">
          <a:xfrm>
            <a:off x="755650" y="4149725"/>
            <a:ext cx="3581400" cy="990600"/>
          </a:xfrm>
          <a:prstGeom prst="borderCallout2">
            <a:avLst>
              <a:gd name="adj1" fmla="val 11537"/>
              <a:gd name="adj2" fmla="val 102130"/>
              <a:gd name="adj3" fmla="val 11537"/>
              <a:gd name="adj4" fmla="val 114361"/>
              <a:gd name="adj5" fmla="val -184134"/>
              <a:gd name="adj6" fmla="val 15461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/>
              <a:t>注意</a:t>
            </a:r>
          </a:p>
          <a:p>
            <a:pPr>
              <a:lnSpc>
                <a:spcPct val="130000"/>
              </a:lnSpc>
            </a:pPr>
            <a:r>
              <a:rPr lang="zh-CN" altLang="en-US" sz="2000" b="1"/>
              <a:t>此时没有了结构类型标识符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0" grpId="0" animBg="1" autoUpdateAnimBg="0"/>
      <p:bldP spid="522252" grpId="0" autoUpdateAnimBg="0"/>
      <p:bldP spid="522253" grpId="0" animBg="1"/>
      <p:bldP spid="522254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5181600" y="1371600"/>
            <a:ext cx="3200400" cy="3749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 i="1" dirty="0">
                <a:solidFill>
                  <a:srgbClr val="0000FF"/>
                </a:solidFill>
              </a:rPr>
              <a:t>例：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 </a:t>
            </a:r>
            <a:r>
              <a:rPr lang="en-US" altLang="zh-CN" sz="2000" b="1" dirty="0"/>
              <a:t>employee</a:t>
            </a:r>
            <a:r>
              <a:rPr lang="en-US" altLang="zh-CN" sz="2000" dirty="0"/>
              <a:t> 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{  char  name [ 10 ]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long  code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double  salary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char address [ 50 ]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    char  phone [ 20 ] ;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/>
              <a:t>} ;</a:t>
            </a:r>
          </a:p>
        </p:txBody>
      </p:sp>
      <p:sp>
        <p:nvSpPr>
          <p:cNvPr id="523272" name="Rectangle 8"/>
          <p:cNvSpPr>
            <a:spLocks noChangeArrowheads="1"/>
          </p:cNvSpPr>
          <p:nvPr/>
        </p:nvSpPr>
        <p:spPr bwMode="auto">
          <a:xfrm>
            <a:off x="5160963" y="5105400"/>
            <a:ext cx="3338512" cy="762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000" b="1"/>
              <a:t>employee</a:t>
            </a:r>
            <a:r>
              <a:rPr lang="en-US" altLang="zh-CN" sz="2000"/>
              <a:t>  worker1, worker2, </a:t>
            </a:r>
          </a:p>
          <a:p>
            <a:pPr algn="l">
              <a:lnSpc>
                <a:spcPct val="110000"/>
              </a:lnSpc>
            </a:pPr>
            <a:r>
              <a:rPr lang="en-US" altLang="zh-CN" sz="2000"/>
              <a:t>	   *Emp = &amp;worker1 ;</a:t>
            </a: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838200" y="2192338"/>
            <a:ext cx="39497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(1)  </a:t>
            </a:r>
            <a:r>
              <a:rPr lang="zh-CN" altLang="en-US" sz="2000" b="1"/>
              <a:t>结构变量占有一片连续内存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      空间，具有结构类型的特征</a:t>
            </a:r>
          </a:p>
        </p:txBody>
      </p:sp>
      <p:grpSp>
        <p:nvGrpSpPr>
          <p:cNvPr id="523275" name="Group 11"/>
          <p:cNvGrpSpPr>
            <a:grpSpLocks/>
          </p:cNvGrpSpPr>
          <p:nvPr/>
        </p:nvGrpSpPr>
        <p:grpSpPr bwMode="auto">
          <a:xfrm>
            <a:off x="990600" y="3284538"/>
            <a:ext cx="3352800" cy="2652712"/>
            <a:chOff x="624" y="2505"/>
            <a:chExt cx="2112" cy="1671"/>
          </a:xfrm>
        </p:grpSpPr>
        <p:grpSp>
          <p:nvGrpSpPr>
            <p:cNvPr id="523276" name="Group 12"/>
            <p:cNvGrpSpPr>
              <a:grpSpLocks/>
            </p:cNvGrpSpPr>
            <p:nvPr/>
          </p:nvGrpSpPr>
          <p:grpSpPr bwMode="auto">
            <a:xfrm>
              <a:off x="1488" y="2730"/>
              <a:ext cx="1248" cy="1446"/>
              <a:chOff x="1440" y="2448"/>
              <a:chExt cx="1248" cy="1446"/>
            </a:xfrm>
          </p:grpSpPr>
          <p:grpSp>
            <p:nvGrpSpPr>
              <p:cNvPr id="523277" name="Group 13"/>
              <p:cNvGrpSpPr>
                <a:grpSpLocks/>
              </p:cNvGrpSpPr>
              <p:nvPr/>
            </p:nvGrpSpPr>
            <p:grpSpPr bwMode="auto">
              <a:xfrm>
                <a:off x="1440" y="2448"/>
                <a:ext cx="1248" cy="1440"/>
                <a:chOff x="1440" y="2448"/>
                <a:chExt cx="1248" cy="1440"/>
              </a:xfrm>
            </p:grpSpPr>
            <p:sp>
              <p:nvSpPr>
                <p:cNvPr id="523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0" y="2448"/>
                  <a:ext cx="1248" cy="1440"/>
                </a:xfrm>
                <a:prstGeom prst="rect">
                  <a:avLst/>
                </a:prstGeom>
                <a:solidFill>
                  <a:srgbClr val="FFFF99"/>
                </a:solidFill>
                <a:ln w="2857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79" name="Line 15"/>
                <p:cNvSpPr>
                  <a:spLocks noChangeShapeType="1"/>
                </p:cNvSpPr>
                <p:nvPr/>
              </p:nvSpPr>
              <p:spPr bwMode="auto">
                <a:xfrm>
                  <a:off x="1440" y="2735"/>
                  <a:ext cx="1248" cy="1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80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3023"/>
                  <a:ext cx="1248" cy="1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81" name="Line 17"/>
                <p:cNvSpPr>
                  <a:spLocks noChangeShapeType="1"/>
                </p:cNvSpPr>
                <p:nvPr/>
              </p:nvSpPr>
              <p:spPr bwMode="auto">
                <a:xfrm>
                  <a:off x="1440" y="3311"/>
                  <a:ext cx="1248" cy="1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3282" name="Line 18"/>
                <p:cNvSpPr>
                  <a:spLocks noChangeShapeType="1"/>
                </p:cNvSpPr>
                <p:nvPr/>
              </p:nvSpPr>
              <p:spPr bwMode="auto">
                <a:xfrm>
                  <a:off x="1440" y="3600"/>
                  <a:ext cx="1248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23283" name="Text Box 19"/>
              <p:cNvSpPr txBox="1">
                <a:spLocks noChangeArrowheads="1"/>
              </p:cNvSpPr>
              <p:nvPr/>
            </p:nvSpPr>
            <p:spPr bwMode="auto">
              <a:xfrm>
                <a:off x="1652" y="2448"/>
                <a:ext cx="782" cy="1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Wang Li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991083456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1200.5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guang zhou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1800"/>
                  <a:t>87111111</a:t>
                </a:r>
              </a:p>
            </p:txBody>
          </p:sp>
        </p:grpSp>
        <p:sp>
          <p:nvSpPr>
            <p:cNvPr id="523284" name="Rectangle 20"/>
            <p:cNvSpPr>
              <a:spLocks noChangeArrowheads="1"/>
            </p:cNvSpPr>
            <p:nvPr/>
          </p:nvSpPr>
          <p:spPr bwMode="auto">
            <a:xfrm>
              <a:off x="1440" y="2505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worker1</a:t>
              </a:r>
            </a:p>
          </p:txBody>
        </p:sp>
        <p:grpSp>
          <p:nvGrpSpPr>
            <p:cNvPr id="523285" name="Group 21"/>
            <p:cNvGrpSpPr>
              <a:grpSpLocks/>
            </p:cNvGrpSpPr>
            <p:nvPr/>
          </p:nvGrpSpPr>
          <p:grpSpPr bwMode="auto">
            <a:xfrm>
              <a:off x="624" y="2736"/>
              <a:ext cx="864" cy="144"/>
              <a:chOff x="720" y="2640"/>
              <a:chExt cx="864" cy="144"/>
            </a:xfrm>
          </p:grpSpPr>
          <p:sp>
            <p:nvSpPr>
              <p:cNvPr id="523286" name="Rectangle 22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480" cy="14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287" name="Line 23"/>
              <p:cNvSpPr>
                <a:spLocks noChangeShapeType="1"/>
              </p:cNvSpPr>
              <p:nvPr/>
            </p:nvSpPr>
            <p:spPr bwMode="auto">
              <a:xfrm>
                <a:off x="1104" y="2712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3288" name="Text Box 24"/>
            <p:cNvSpPr txBox="1">
              <a:spLocks noChangeArrowheads="1"/>
            </p:cNvSpPr>
            <p:nvPr/>
          </p:nvSpPr>
          <p:spPr bwMode="auto">
            <a:xfrm>
              <a:off x="662" y="2505"/>
              <a:ext cx="3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/>
                <a:t>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5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75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"/>
                                        <p:tgtEl>
                                          <p:spTgt spid="5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3" grpId="0" autoUpdateAnimBg="0"/>
      <p:bldP spid="523274" grpId="0" build="p" autoUpdateAnimBg="0" advAuto="100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524296" name="Text Box 8"/>
          <p:cNvSpPr txBox="1">
            <a:spLocks noChangeArrowheads="1"/>
          </p:cNvSpPr>
          <p:nvPr/>
        </p:nvSpPr>
        <p:spPr bwMode="auto">
          <a:xfrm>
            <a:off x="838200" y="2141538"/>
            <a:ext cx="4310063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(2)  </a:t>
            </a:r>
            <a:r>
              <a:rPr lang="zh-CN" altLang="en-US" sz="2000" b="1"/>
              <a:t>一个结构类型的成员</a:t>
            </a:r>
            <a:endParaRPr lang="en-US" altLang="en-US" sz="2000" b="1"/>
          </a:p>
          <a:p>
            <a:pPr algn="l">
              <a:lnSpc>
                <a:spcPct val="150000"/>
              </a:lnSpc>
            </a:pPr>
            <a:r>
              <a:rPr lang="en-US" altLang="en-US" sz="2000" b="1"/>
              <a:t>       </a:t>
            </a:r>
            <a:r>
              <a:rPr lang="zh-CN" altLang="en-US" sz="2000" b="1"/>
              <a:t>可以是另一个已定义的结构类型</a:t>
            </a:r>
          </a:p>
        </p:txBody>
      </p:sp>
      <p:sp>
        <p:nvSpPr>
          <p:cNvPr id="524297" name="Text Box 9"/>
          <p:cNvSpPr txBox="1">
            <a:spLocks noChangeArrowheads="1"/>
          </p:cNvSpPr>
          <p:nvPr/>
        </p:nvSpPr>
        <p:spPr bwMode="auto">
          <a:xfrm>
            <a:off x="5562600" y="1066800"/>
            <a:ext cx="2819400" cy="5251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date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 int  month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int  day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int  year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}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struct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</a:t>
            </a:r>
            <a:r>
              <a:rPr lang="en-US" altLang="zh-CN" sz="2000" b="1">
                <a:solidFill>
                  <a:srgbClr val="CC0000"/>
                </a:solidFill>
              </a:rPr>
              <a:t>date 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zh-CN" sz="2000" b="1" i="1"/>
              <a:t>birthday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zh-CN" sz="200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 phone [ 11 ]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}  worker1, worker2 ;</a:t>
            </a:r>
            <a:endParaRPr lang="en-US" altLang="zh-CN" sz="2000">
              <a:solidFill>
                <a:srgbClr val="CC0000"/>
              </a:solidFill>
            </a:endParaRPr>
          </a:p>
        </p:txBody>
      </p:sp>
      <p:sp>
        <p:nvSpPr>
          <p:cNvPr id="524298" name="Text Box 10"/>
          <p:cNvSpPr txBox="1">
            <a:spLocks noChangeArrowheads="1"/>
          </p:cNvSpPr>
          <p:nvPr/>
        </p:nvSpPr>
        <p:spPr bwMode="auto">
          <a:xfrm>
            <a:off x="1066800" y="3436938"/>
            <a:ext cx="4010025" cy="1463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例如</a:t>
            </a:r>
            <a:r>
              <a:rPr lang="en-US" altLang="zh-CN" sz="2000" b="1"/>
              <a:t>: 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/>
              <a:t>    </a:t>
            </a:r>
            <a:r>
              <a:rPr lang="zh-CN" altLang="en-US" sz="2000" b="1"/>
              <a:t>为职工结构添加出生日期信息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/>
              <a:t>    类型和变量声明为</a:t>
            </a:r>
            <a:r>
              <a:rPr lang="en-US" altLang="zh-CN" sz="2000" b="1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4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24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95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"/>
                                        <p:tgtEl>
                                          <p:spTgt spid="524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75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75"/>
                                        <p:tgtEl>
                                          <p:spTgt spid="524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15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75"/>
                                        <p:tgtEl>
                                          <p:spTgt spid="524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6" grpId="0" build="p" autoUpdateAnimBg="0" advAuto="1000"/>
      <p:bldP spid="524297" grpId="0" autoUpdateAnimBg="0"/>
      <p:bldP spid="524298" grpId="0" build="p" autoUpdateAnimBg="0" advAuto="100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406" name="Rectangle 14"/>
          <p:cNvSpPr>
            <a:spLocks noChangeArrowheads="1"/>
          </p:cNvSpPr>
          <p:nvPr/>
        </p:nvSpPr>
        <p:spPr bwMode="auto">
          <a:xfrm>
            <a:off x="5875338" y="4581525"/>
            <a:ext cx="1516062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person </a:t>
            </a:r>
            <a:r>
              <a:rPr lang="en-US" altLang="zh-CN" sz="2000" b="1" i="1"/>
              <a:t> son</a:t>
            </a:r>
            <a:r>
              <a:rPr lang="en-US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/>
              <a:t>;</a:t>
            </a:r>
          </a:p>
        </p:txBody>
      </p:sp>
      <p:sp>
        <p:nvSpPr>
          <p:cNvPr id="82739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827400" name="Text Box 8"/>
          <p:cNvSpPr txBox="1">
            <a:spLocks noChangeArrowheads="1"/>
          </p:cNvSpPr>
          <p:nvPr/>
        </p:nvSpPr>
        <p:spPr bwMode="auto">
          <a:xfrm>
            <a:off x="838200" y="2141538"/>
            <a:ext cx="43815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(2)  </a:t>
            </a:r>
            <a:r>
              <a:rPr lang="zh-CN" altLang="en-US" sz="2000" b="1"/>
              <a:t>一个结构类型的成员</a:t>
            </a:r>
            <a:endParaRPr lang="en-US" altLang="en-US" sz="2000" b="1"/>
          </a:p>
          <a:p>
            <a:pPr algn="l">
              <a:lnSpc>
                <a:spcPct val="150000"/>
              </a:lnSpc>
            </a:pPr>
            <a:r>
              <a:rPr lang="en-US" altLang="en-US" sz="2000" b="1"/>
              <a:t>       </a:t>
            </a:r>
            <a:r>
              <a:rPr lang="zh-CN" altLang="en-US" sz="2000" b="1"/>
              <a:t>可以是另一个已定义的结构类型</a:t>
            </a:r>
          </a:p>
        </p:txBody>
      </p:sp>
      <p:sp>
        <p:nvSpPr>
          <p:cNvPr id="827401" name="Text Box 9"/>
          <p:cNvSpPr txBox="1">
            <a:spLocks noChangeArrowheads="1"/>
          </p:cNvSpPr>
          <p:nvPr/>
        </p:nvSpPr>
        <p:spPr bwMode="auto">
          <a:xfrm>
            <a:off x="5562600" y="2058988"/>
            <a:ext cx="2819400" cy="32670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/>
              <a:t>struct  </a:t>
            </a:r>
            <a:r>
              <a:rPr lang="en-US" altLang="zh-CN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person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{  char  name [ 10 ]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long  code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double  salary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address [ 50 ]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char  phone [ 11 ] ; 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    </a:t>
            </a:r>
          </a:p>
          <a:p>
            <a:pPr algn="l">
              <a:lnSpc>
                <a:spcPct val="130000"/>
              </a:lnSpc>
            </a:pPr>
            <a:r>
              <a:rPr lang="en-US" altLang="zh-CN" sz="2000"/>
              <a:t>}  worker1, worker2 ;</a:t>
            </a:r>
          </a:p>
        </p:txBody>
      </p:sp>
      <p:sp>
        <p:nvSpPr>
          <p:cNvPr id="827403" name="AutoShape 11"/>
          <p:cNvSpPr>
            <a:spLocks/>
          </p:cNvSpPr>
          <p:nvPr/>
        </p:nvSpPr>
        <p:spPr bwMode="auto">
          <a:xfrm>
            <a:off x="1143000" y="3886200"/>
            <a:ext cx="2819400" cy="990600"/>
          </a:xfrm>
          <a:prstGeom prst="borderCallout2">
            <a:avLst>
              <a:gd name="adj1" fmla="val 11537"/>
              <a:gd name="adj2" fmla="val 102704"/>
              <a:gd name="adj3" fmla="val 11537"/>
              <a:gd name="adj4" fmla="val 115259"/>
              <a:gd name="adj5" fmla="val 75000"/>
              <a:gd name="adj6" fmla="val 155519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错误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b="1"/>
              <a:t>不能实现的无穷递归结构</a:t>
            </a:r>
          </a:p>
        </p:txBody>
      </p:sp>
      <p:sp>
        <p:nvSpPr>
          <p:cNvPr id="827404" name="Oval 12"/>
          <p:cNvSpPr>
            <a:spLocks noChangeArrowheads="1"/>
          </p:cNvSpPr>
          <p:nvPr/>
        </p:nvSpPr>
        <p:spPr bwMode="auto">
          <a:xfrm>
            <a:off x="5791200" y="4572000"/>
            <a:ext cx="15240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7405" name="Oval 13"/>
          <p:cNvSpPr>
            <a:spLocks noChangeArrowheads="1"/>
          </p:cNvSpPr>
          <p:nvPr/>
        </p:nvSpPr>
        <p:spPr bwMode="auto">
          <a:xfrm>
            <a:off x="6096000" y="2209800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2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2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06" grpId="0" animBg="1" autoUpdateAnimBg="0"/>
      <p:bldP spid="827401" grpId="0" autoUpdateAnimBg="0"/>
      <p:bldP spid="827403" grpId="0" animBg="1" autoUpdateAnimBg="0"/>
      <p:bldP spid="827404" grpId="0" animBg="1"/>
      <p:bldP spid="82740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533400"/>
            <a:ext cx="5638800" cy="609600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altLang="zh-CN" sz="2400" b="1" dirty="0" smtClean="0">
                <a:solidFill>
                  <a:srgbClr val="CC3300"/>
                </a:solidFill>
                <a:latin typeface="宋体" pitchFamily="2" charset="-122"/>
              </a:rPr>
              <a:t>5.3.1  </a:t>
            </a:r>
            <a:r>
              <a:rPr lang="zh-CN" altLang="en-US" sz="2400" b="1" dirty="0">
                <a:solidFill>
                  <a:srgbClr val="CC3300"/>
                </a:solidFill>
                <a:latin typeface="宋体" pitchFamily="2" charset="-122"/>
              </a:rPr>
              <a:t>定义结构</a:t>
            </a:r>
            <a:endParaRPr lang="zh-CN" altLang="en-US" sz="2400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525319" name="Text Box 7"/>
          <p:cNvSpPr txBox="1">
            <a:spLocks noChangeArrowheads="1"/>
          </p:cNvSpPr>
          <p:nvPr/>
        </p:nvSpPr>
        <p:spPr bwMode="auto">
          <a:xfrm>
            <a:off x="762000" y="1628775"/>
            <a:ext cx="10175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000" b="1">
                <a:solidFill>
                  <a:srgbClr val="FFFF00"/>
                </a:solidFill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  </a:t>
            </a:r>
            <a:r>
              <a:rPr lang="zh-CN" altLang="en-US" sz="2000" b="1">
                <a:ea typeface="Arial Unicode MS" pitchFamily="34" charset="-122"/>
                <a:cs typeface="Arial Unicode MS" pitchFamily="34" charset="-122"/>
              </a:rPr>
              <a:t>说明</a:t>
            </a:r>
          </a:p>
        </p:txBody>
      </p:sp>
      <p:sp>
        <p:nvSpPr>
          <p:cNvPr id="525320" name="Text Box 8"/>
          <p:cNvSpPr txBox="1">
            <a:spLocks noChangeArrowheads="1"/>
          </p:cNvSpPr>
          <p:nvPr/>
        </p:nvSpPr>
        <p:spPr bwMode="auto">
          <a:xfrm>
            <a:off x="1066800" y="1998663"/>
            <a:ext cx="4584700" cy="549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/>
              <a:t>(3)  </a:t>
            </a:r>
            <a:r>
              <a:rPr lang="zh-CN" altLang="en-US" sz="2000" b="1"/>
              <a:t>声明结构类型变量可以同时初始化</a:t>
            </a:r>
          </a:p>
        </p:txBody>
      </p:sp>
      <p:sp>
        <p:nvSpPr>
          <p:cNvPr id="525321" name="Text Box 9"/>
          <p:cNvSpPr txBox="1">
            <a:spLocks noChangeArrowheads="1"/>
          </p:cNvSpPr>
          <p:nvPr/>
        </p:nvSpPr>
        <p:spPr bwMode="auto">
          <a:xfrm>
            <a:off x="609600" y="2551113"/>
            <a:ext cx="8153400" cy="2870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employee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{  char  name [ 10 ]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long  code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double  salary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char address [ 50 ]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char  phone [ 11 ]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}  </a:t>
            </a:r>
            <a:r>
              <a:rPr lang="en-US" altLang="zh-CN" sz="2000" b="1" dirty="0">
                <a:solidFill>
                  <a:srgbClr val="0000FF"/>
                </a:solidFill>
              </a:rPr>
              <a:t>worker = {"</a:t>
            </a:r>
            <a:r>
              <a:rPr lang="en-US" altLang="zh-CN" sz="1800" b="1" dirty="0">
                <a:solidFill>
                  <a:srgbClr val="0000FF"/>
                </a:solidFill>
              </a:rPr>
              <a:t>Wang Li </a:t>
            </a:r>
            <a:r>
              <a:rPr lang="en-US" altLang="zh-CN" sz="2000" b="1" dirty="0">
                <a:solidFill>
                  <a:srgbClr val="0000FF"/>
                </a:solidFill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</a:rPr>
              <a:t> , 991083456, 1200.5, "</a:t>
            </a:r>
            <a:r>
              <a:rPr lang="en-US" altLang="zh-CN" sz="1800" b="1" dirty="0" err="1">
                <a:solidFill>
                  <a:srgbClr val="0000FF"/>
                </a:solidFill>
              </a:rPr>
              <a:t>guang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 err="1">
                <a:solidFill>
                  <a:srgbClr val="0000FF"/>
                </a:solidFill>
              </a:rPr>
              <a:t>zhou</a:t>
            </a:r>
            <a:r>
              <a:rPr lang="en-US" altLang="zh-CN" sz="1800" b="1" dirty="0">
                <a:solidFill>
                  <a:srgbClr val="0000FF"/>
                </a:solidFill>
              </a:rPr>
              <a:t> " , </a:t>
            </a:r>
            <a:r>
              <a:rPr lang="en-US" altLang="zh-CN" sz="2000" b="1" dirty="0">
                <a:solidFill>
                  <a:srgbClr val="0000FF"/>
                </a:solidFill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</a:rPr>
              <a:t> 87111111 </a:t>
            </a:r>
            <a:r>
              <a:rPr lang="en-US" altLang="zh-CN" sz="2000" b="1" dirty="0">
                <a:solidFill>
                  <a:srgbClr val="0000FF"/>
                </a:solidFill>
              </a:rPr>
              <a:t>"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}</a:t>
            </a:r>
            <a:r>
              <a:rPr lang="en-US" altLang="zh-CN" sz="2000" b="1" dirty="0"/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525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0" grpId="0" build="p" autoUpdateAnimBg="0" advAuto="1000"/>
      <p:bldP spid="525321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457200" y="908050"/>
            <a:ext cx="59150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zh-CN" altLang="zh-CN" sz="2000" b="1"/>
              <a:t>访问</a:t>
            </a:r>
            <a:r>
              <a:rPr lang="zh-CN" altLang="en-US" sz="2000" b="1"/>
              <a:t>结构变量的成员</a:t>
            </a:r>
            <a:r>
              <a:rPr lang="zh-CN" altLang="zh-CN" sz="2000" b="1"/>
              <a:t>	</a:t>
            </a:r>
            <a:r>
              <a:rPr lang="zh-CN" altLang="zh-CN" sz="2000" b="1" i="1"/>
              <a:t>结构变量</a:t>
            </a:r>
            <a:r>
              <a:rPr lang="zh-CN" altLang="zh-CN" sz="2000" b="1">
                <a:solidFill>
                  <a:srgbClr val="CC0000"/>
                </a:solidFill>
              </a:rPr>
              <a:t> </a:t>
            </a:r>
            <a:r>
              <a:rPr lang="en-US" altLang="zh-CN" sz="2000" b="1">
                <a:solidFill>
                  <a:srgbClr val="CC0000"/>
                </a:solidFill>
              </a:rPr>
              <a:t>. </a:t>
            </a:r>
            <a:r>
              <a:rPr lang="zh-CN" altLang="en-US" sz="2000" b="1" i="1"/>
              <a:t>成员</a:t>
            </a:r>
          </a:p>
        </p:txBody>
      </p:sp>
      <p:sp>
        <p:nvSpPr>
          <p:cNvPr id="526343" name="AutoShape 7"/>
          <p:cNvSpPr>
            <a:spLocks/>
          </p:cNvSpPr>
          <p:nvPr/>
        </p:nvSpPr>
        <p:spPr bwMode="auto">
          <a:xfrm>
            <a:off x="6300788" y="1871663"/>
            <a:ext cx="1295400" cy="533400"/>
          </a:xfrm>
          <a:prstGeom prst="borderCallout2">
            <a:avLst>
              <a:gd name="adj1" fmla="val 21431"/>
              <a:gd name="adj2" fmla="val -5884"/>
              <a:gd name="adj3" fmla="val 21431"/>
              <a:gd name="adj4" fmla="val -21815"/>
              <a:gd name="adj5" fmla="val -102681"/>
              <a:gd name="adj6" fmla="val -73037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点运算符</a:t>
            </a:r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1000100" y="1357298"/>
            <a:ext cx="7429500" cy="49323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5-8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weather		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声明结构类型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{  </a:t>
            </a:r>
            <a:r>
              <a:rPr lang="en-US" altLang="zh-CN" sz="2000" b="1" dirty="0"/>
              <a:t>double  temp;    double  wind;  }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{  weather  today ;	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声明结构类型变量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   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today . temp</a:t>
            </a:r>
            <a:r>
              <a:rPr lang="en-US" altLang="zh-CN" sz="2000" b="1" dirty="0"/>
              <a:t> = 10.5 ;	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对结构变量成员赋值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   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today . wind</a:t>
            </a:r>
            <a:r>
              <a:rPr lang="en-US" altLang="zh-CN" sz="2000" b="1" dirty="0"/>
              <a:t> = 3.1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“Temp = ” &lt;&lt; </a:t>
            </a:r>
            <a:r>
              <a:rPr lang="en-US" altLang="zh-CN" sz="2000" b="1" dirty="0">
                <a:solidFill>
                  <a:srgbClr val="0000FF"/>
                </a:solidFill>
              </a:rPr>
              <a:t>today . temp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	 </a:t>
            </a:r>
            <a:r>
              <a:rPr lang="en-US" altLang="zh-CN" sz="2000" b="1" i="1" dirty="0">
                <a:solidFill>
                  <a:schemeClr val="folHlink"/>
                </a:solidFill>
              </a:rPr>
              <a:t>// </a:t>
            </a:r>
            <a:r>
              <a:rPr lang="zh-CN" altLang="zh-CN" sz="2000" b="1" i="1" dirty="0">
                <a:solidFill>
                  <a:schemeClr val="folHlink"/>
                </a:solidFill>
              </a:rPr>
              <a:t>按成员输出</a:t>
            </a:r>
          </a:p>
          <a:p>
            <a:pPr algn="l">
              <a:lnSpc>
                <a:spcPct val="130000"/>
              </a:lnSpc>
            </a:pPr>
            <a:r>
              <a:rPr lang="zh-CN" altLang="zh-CN" sz="2000" b="1" dirty="0"/>
              <a:t>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“Wind = ” &lt;&lt; </a:t>
            </a:r>
            <a:r>
              <a:rPr lang="en-US" altLang="zh-CN" sz="2000" b="1" dirty="0">
                <a:solidFill>
                  <a:srgbClr val="0000FF"/>
                </a:solidFill>
              </a:rPr>
              <a:t>today . wind</a:t>
            </a:r>
            <a:r>
              <a:rPr lang="en-US" altLang="zh-CN" sz="2000" b="1" dirty="0"/>
              <a:t>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6345" name="Oval 9"/>
          <p:cNvSpPr>
            <a:spLocks noChangeArrowheads="1"/>
          </p:cNvSpPr>
          <p:nvPr/>
        </p:nvSpPr>
        <p:spPr bwMode="auto">
          <a:xfrm>
            <a:off x="1193800" y="4289425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6" name="Oval 10"/>
          <p:cNvSpPr>
            <a:spLocks noChangeArrowheads="1"/>
          </p:cNvSpPr>
          <p:nvPr/>
        </p:nvSpPr>
        <p:spPr bwMode="auto">
          <a:xfrm>
            <a:off x="1193800" y="4670425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7" name="Oval 11"/>
          <p:cNvSpPr>
            <a:spLocks noChangeArrowheads="1"/>
          </p:cNvSpPr>
          <p:nvPr/>
        </p:nvSpPr>
        <p:spPr bwMode="auto">
          <a:xfrm>
            <a:off x="3479800" y="5124464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8" name="Oval 12"/>
          <p:cNvSpPr>
            <a:spLocks noChangeArrowheads="1"/>
          </p:cNvSpPr>
          <p:nvPr/>
        </p:nvSpPr>
        <p:spPr bwMode="auto">
          <a:xfrm>
            <a:off x="3479800" y="5481654"/>
            <a:ext cx="152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9" name="AutoShape 13"/>
          <p:cNvSpPr>
            <a:spLocks/>
          </p:cNvSpPr>
          <p:nvPr/>
        </p:nvSpPr>
        <p:spPr bwMode="auto">
          <a:xfrm>
            <a:off x="6019800" y="2970213"/>
            <a:ext cx="2057400" cy="533400"/>
          </a:xfrm>
          <a:prstGeom prst="borderCallout2">
            <a:avLst>
              <a:gd name="adj1" fmla="val 21431"/>
              <a:gd name="adj2" fmla="val -3704"/>
              <a:gd name="adj3" fmla="val 21431"/>
              <a:gd name="adj4" fmla="val -30014"/>
              <a:gd name="adj5" fmla="val 304764"/>
              <a:gd name="adj6" fmla="val -11512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访问结构变量成员</a:t>
            </a:r>
          </a:p>
        </p:txBody>
      </p:sp>
      <p:sp>
        <p:nvSpPr>
          <p:cNvPr id="52635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6353" name="Rectangle 17"/>
          <p:cNvSpPr>
            <a:spLocks noChangeArrowheads="1"/>
          </p:cNvSpPr>
          <p:nvPr/>
        </p:nvSpPr>
        <p:spPr bwMode="auto">
          <a:xfrm>
            <a:off x="533400" y="1889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26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75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2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 autoUpdateAnimBg="0"/>
      <p:bldP spid="526343" grpId="0" animBg="1" autoUpdateAnimBg="0"/>
      <p:bldP spid="526344" grpId="0" autoUpdateAnimBg="0"/>
      <p:bldP spid="526345" grpId="0" animBg="1"/>
      <p:bldP spid="526346" grpId="0" animBg="1"/>
      <p:bldP spid="526347" grpId="0" animBg="1"/>
      <p:bldP spid="526348" grpId="0" animBg="1"/>
      <p:bldP spid="526349" grpId="0" animBg="1" autoUpdateAnimBg="0"/>
      <p:bldP spid="526353" grpId="0" build="p" autoUpdateAnimBg="0" advAuto="100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457200" y="731838"/>
            <a:ext cx="73914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）用指针</a:t>
            </a:r>
            <a:r>
              <a:rPr lang="zh-CN" altLang="zh-CN" sz="2000" b="1"/>
              <a:t>访问</a:t>
            </a:r>
            <a:r>
              <a:rPr lang="zh-CN" altLang="en-US" sz="2000" b="1"/>
              <a:t>结构变量的成员</a:t>
            </a:r>
            <a:r>
              <a:rPr lang="zh-CN" altLang="zh-CN" sz="2000" b="1"/>
              <a:t>	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-&gt; </a:t>
            </a:r>
            <a:r>
              <a:rPr lang="zh-CN" altLang="en-US" sz="2000" b="1" i="1"/>
              <a:t>成员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1"/>
              <a:t>					 </a:t>
            </a:r>
            <a:r>
              <a:rPr lang="en-US" altLang="zh-CN" sz="2000" b="1">
                <a:solidFill>
                  <a:schemeClr val="accent2"/>
                </a:solidFill>
              </a:rPr>
              <a:t>(*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r>
              <a:rPr lang="zh-CN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rgbClr val="CC0000"/>
                </a:solidFill>
              </a:rPr>
              <a:t>. </a:t>
            </a:r>
            <a:r>
              <a:rPr lang="zh-CN" altLang="en-US" sz="2000" b="1" i="1"/>
              <a:t>成员</a:t>
            </a:r>
          </a:p>
        </p:txBody>
      </p:sp>
      <p:sp>
        <p:nvSpPr>
          <p:cNvPr id="527367" name="Text Box 7"/>
          <p:cNvSpPr txBox="1">
            <a:spLocks noChangeArrowheads="1"/>
          </p:cNvSpPr>
          <p:nvPr/>
        </p:nvSpPr>
        <p:spPr bwMode="auto">
          <a:xfrm>
            <a:off x="609600" y="1192213"/>
            <a:ext cx="8077200" cy="5424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5-9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cstring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person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char name[20] ;   unsigned long id;   double salary; }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 person   pr1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person *  pp ;</a:t>
            </a:r>
            <a:r>
              <a:rPr lang="en-US" altLang="zh-CN" sz="2000" b="1" dirty="0"/>
              <a:t>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定义结构指针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= &amp; pr1 ;</a:t>
            </a:r>
            <a:r>
              <a:rPr lang="en-US" altLang="zh-CN" sz="2000" b="1" dirty="0"/>
              <a:t>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取结构变量地址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 err="1"/>
              <a:t>strcpy</a:t>
            </a:r>
            <a:r>
              <a:rPr lang="en-US" altLang="zh-CN" sz="2000" b="1" dirty="0"/>
              <a:t> ( </a:t>
            </a:r>
            <a:r>
              <a:rPr lang="en-US" altLang="zh-CN" sz="2000" b="1" dirty="0">
                <a:solidFill>
                  <a:srgbClr val="FFFFFF"/>
                </a:solidFill>
              </a:rPr>
              <a:t>pp -&gt; name</a:t>
            </a:r>
            <a:r>
              <a:rPr lang="en-US" altLang="zh-CN" sz="2000" b="1" dirty="0"/>
              <a:t> ,  “David Marat” )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对结构成员赋值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id</a:t>
            </a:r>
            <a:r>
              <a:rPr lang="en-US" altLang="zh-CN" sz="2000" b="1" dirty="0"/>
              <a:t> = 987654321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salary</a:t>
            </a:r>
            <a:r>
              <a:rPr lang="en-US" altLang="zh-CN" sz="2000" b="1" dirty="0"/>
              <a:t> = 335.0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pp -&gt; name &lt;&lt; ‘\t’ &lt;&lt; pp -&gt; id &lt;&lt; ‘\t’ &lt;&lt; pp -&gt; salary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838200" y="4019550"/>
            <a:ext cx="16652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person *  pp ;</a:t>
            </a: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820738" y="4379913"/>
            <a:ext cx="1541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= &amp; pr1 ;</a:t>
            </a:r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1633538" y="4724400"/>
            <a:ext cx="1414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-&gt; name</a:t>
            </a:r>
          </a:p>
        </p:txBody>
      </p:sp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795338" y="5027613"/>
            <a:ext cx="10334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-&gt; id</a:t>
            </a:r>
          </a:p>
        </p:txBody>
      </p:sp>
      <p:sp>
        <p:nvSpPr>
          <p:cNvPr id="527372" name="Rectangle 12"/>
          <p:cNvSpPr>
            <a:spLocks noChangeArrowheads="1"/>
          </p:cNvSpPr>
          <p:nvPr/>
        </p:nvSpPr>
        <p:spPr bwMode="auto">
          <a:xfrm>
            <a:off x="801688" y="5387975"/>
            <a:ext cx="1484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 -&gt; salary</a:t>
            </a:r>
          </a:p>
        </p:txBody>
      </p:sp>
      <p:sp>
        <p:nvSpPr>
          <p:cNvPr id="52737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00013"/>
            <a:ext cx="2057400" cy="381001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7376" name="Rectangle 16"/>
          <p:cNvSpPr>
            <a:spLocks noChangeArrowheads="1"/>
          </p:cNvSpPr>
          <p:nvPr/>
        </p:nvSpPr>
        <p:spPr bwMode="auto">
          <a:xfrm>
            <a:off x="533400" y="2286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75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457200" y="731838"/>
            <a:ext cx="7391400" cy="1006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）用指针</a:t>
            </a:r>
            <a:r>
              <a:rPr lang="zh-CN" altLang="zh-CN" sz="2000" b="1"/>
              <a:t>访问</a:t>
            </a:r>
            <a:r>
              <a:rPr lang="zh-CN" altLang="en-US" sz="2000" b="1"/>
              <a:t>结构变量的成员</a:t>
            </a:r>
            <a:r>
              <a:rPr lang="zh-CN" altLang="zh-CN" sz="2000" b="1"/>
              <a:t>	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-&gt; </a:t>
            </a:r>
            <a:r>
              <a:rPr lang="zh-CN" altLang="en-US" sz="2000" b="1" i="1"/>
              <a:t>成员</a:t>
            </a:r>
          </a:p>
          <a:p>
            <a:pPr algn="l">
              <a:lnSpc>
                <a:spcPct val="150000"/>
              </a:lnSpc>
            </a:pPr>
            <a:r>
              <a:rPr lang="zh-CN" altLang="en-US" sz="2000" b="1" i="1"/>
              <a:t>					 </a:t>
            </a:r>
            <a:r>
              <a:rPr lang="en-US" altLang="zh-CN" sz="2000" b="1">
                <a:solidFill>
                  <a:schemeClr val="accent2"/>
                </a:solidFill>
              </a:rPr>
              <a:t>(*</a:t>
            </a:r>
            <a:r>
              <a:rPr lang="zh-CN" altLang="zh-CN" sz="2000" b="1" i="1"/>
              <a:t>结构指针</a:t>
            </a:r>
            <a:r>
              <a:rPr lang="zh-CN" altLang="en-US" sz="2000" b="1" i="1"/>
              <a:t> 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r>
              <a:rPr lang="zh-CN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rgbClr val="CC0000"/>
                </a:solidFill>
              </a:rPr>
              <a:t>. </a:t>
            </a:r>
            <a:r>
              <a:rPr lang="zh-CN" altLang="en-US" sz="2000" b="1" i="1"/>
              <a:t>成员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609600" y="1192213"/>
            <a:ext cx="8077200" cy="5424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5-9</a:t>
            </a:r>
            <a:endParaRPr lang="en-US" altLang="zh-CN" sz="2000" b="1" dirty="0"/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cstring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person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char name[20] ;   unsigned long id;   double salary; }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{  person   pr1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person *  pp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定义结构指针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pp = &amp; pr1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取结构变量地址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 err="1"/>
              <a:t>strcpy</a:t>
            </a:r>
            <a:r>
              <a:rPr lang="en-US" altLang="zh-CN" sz="2000" b="1" dirty="0"/>
              <a:t> ( </a:t>
            </a:r>
            <a:r>
              <a:rPr lang="en-US" altLang="zh-CN" sz="2000" b="1" dirty="0">
                <a:solidFill>
                  <a:srgbClr val="FFFFFF"/>
                </a:solidFill>
              </a:rPr>
              <a:t>pp -&gt; name</a:t>
            </a:r>
            <a:r>
              <a:rPr lang="en-US" altLang="zh-CN" sz="2000" b="1" dirty="0"/>
              <a:t> ,  “David Marat” ) ;	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对结构成员赋值</a:t>
            </a:r>
          </a:p>
          <a:p>
            <a:pPr algn="l">
              <a:lnSpc>
                <a:spcPct val="11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id</a:t>
            </a:r>
            <a:r>
              <a:rPr lang="en-US" altLang="zh-CN" sz="2000" b="1" dirty="0"/>
              <a:t> = 987654321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FFFFFF"/>
                </a:solidFill>
              </a:rPr>
              <a:t>pp -&gt; salary</a:t>
            </a:r>
            <a:r>
              <a:rPr lang="en-US" altLang="zh-CN" sz="2000" b="1" dirty="0"/>
              <a:t> = 335.0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pp -&gt; name &lt;&lt; ‘\t’ &lt;&lt; pp -&gt; id &lt;&lt; ‘\t’ &lt;&lt; pp -&gt; salary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1651000" y="4724400"/>
            <a:ext cx="14811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(*pp).name</a:t>
            </a: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677863" y="5027613"/>
            <a:ext cx="12271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(*</a:t>
            </a: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pp). id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735013" y="5387975"/>
            <a:ext cx="1550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(*pp). salary</a:t>
            </a:r>
          </a:p>
        </p:txBody>
      </p:sp>
      <p:sp>
        <p:nvSpPr>
          <p:cNvPr id="52839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00013"/>
            <a:ext cx="2057400" cy="381001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533400" y="2286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utoUpdateAnimBg="0"/>
      <p:bldP spid="528393" grpId="0" autoUpdateAnimBg="0"/>
      <p:bldP spid="5283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4.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左移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按右操作数指定位数，将左操作数按位向左移动，腾空数位补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0</a:t>
            </a:r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250825" y="3500438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&lt;&lt;"-10&lt;&lt;2="&lt;&lt;(-10&lt;&lt;2)&lt;&lt;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59113" y="4437063"/>
            <a:ext cx="4824412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-10&lt;&lt;2=-40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2895600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做算术左移时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，只要不溢出，不会</a:t>
            </a:r>
            <a:r>
              <a:rPr lang="zh-CN" altLang="en-US" sz="2400" b="1" dirty="0">
                <a:solidFill>
                  <a:srgbClr val="0000FF"/>
                </a:solidFill>
              </a:rPr>
              <a:t>移动符号位</a:t>
            </a:r>
          </a:p>
        </p:txBody>
      </p:sp>
      <p:sp>
        <p:nvSpPr>
          <p:cNvPr id="9223" name="矩形 10"/>
          <p:cNvSpPr>
            <a:spLocks noChangeArrowheads="1"/>
          </p:cNvSpPr>
          <p:nvPr/>
        </p:nvSpPr>
        <p:spPr bwMode="auto">
          <a:xfrm>
            <a:off x="539750" y="2319338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对于一个整数，每左移一位就相当于乘以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（结果不溢出时）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/>
      <p:bldP spid="8" grpId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1981200" y="1441450"/>
            <a:ext cx="5486400" cy="51728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solidFill>
                  <a:schemeClr val="folHlink"/>
                </a:solidFill>
              </a:rPr>
              <a:t>//</a:t>
            </a:r>
            <a:r>
              <a:rPr lang="zh-CN" altLang="en-US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b="1" i="1" dirty="0" smtClean="0">
                <a:solidFill>
                  <a:schemeClr val="folHlink"/>
                </a:solidFill>
              </a:rPr>
              <a:t>5-10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using namespace std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err="1"/>
              <a:t>struct</a:t>
            </a:r>
            <a:r>
              <a:rPr lang="en-US" altLang="zh-CN" sz="2000" b="1" dirty="0"/>
              <a:t>  weather		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{  double  temp;    double  wind;  } </a:t>
            </a:r>
            <a:r>
              <a:rPr lang="en-US" altLang="zh-CN" sz="2000" b="1" dirty="0">
                <a:solidFill>
                  <a:srgbClr val="CC0000"/>
                </a:solidFill>
              </a:rPr>
              <a:t>yesterday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 ( 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{  weather  </a:t>
            </a:r>
            <a:r>
              <a:rPr lang="en-US" altLang="zh-CN" sz="2000" b="1" dirty="0">
                <a:solidFill>
                  <a:srgbClr val="CC0000"/>
                </a:solidFill>
              </a:rPr>
              <a:t>today</a:t>
            </a:r>
            <a:r>
              <a:rPr lang="en-US" altLang="zh-CN" sz="2000" b="1" dirty="0"/>
              <a:t> ;	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yesterday . temp = 10.5 ;	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yesterday . wind = 3.1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i="1" dirty="0">
                <a:solidFill>
                  <a:srgbClr val="CC0000"/>
                </a:solidFill>
              </a:rPr>
              <a:t>today = yesterday</a:t>
            </a:r>
            <a:r>
              <a:rPr lang="en-US" altLang="zh-CN" sz="2000" b="1" dirty="0"/>
              <a:t> ;	</a:t>
            </a:r>
            <a:r>
              <a:rPr lang="en-US" altLang="zh-CN" sz="2000" b="1" i="1" dirty="0">
                <a:solidFill>
                  <a:srgbClr val="008000"/>
                </a:solidFill>
              </a:rPr>
              <a:t>// </a:t>
            </a:r>
            <a:r>
              <a:rPr lang="zh-CN" altLang="zh-CN" sz="2000" b="1" i="1" dirty="0">
                <a:solidFill>
                  <a:srgbClr val="008000"/>
                </a:solidFill>
              </a:rPr>
              <a:t>结构变量整体赋值</a:t>
            </a:r>
          </a:p>
          <a:p>
            <a:pPr algn="l">
              <a:lnSpc>
                <a:spcPct val="125000"/>
              </a:lnSpc>
            </a:pPr>
            <a:r>
              <a:rPr lang="zh-CN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“Temp = ” &lt;&lt; today . temp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“Wind = ” &lt;&lt; today . wind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 ;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/>
              <a:t>}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804863" y="1020763"/>
            <a:ext cx="49911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）类型相同的结构变量可以整体赋值</a:t>
            </a:r>
          </a:p>
        </p:txBody>
      </p:sp>
      <p:sp>
        <p:nvSpPr>
          <p:cNvPr id="52941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-100013"/>
            <a:ext cx="2057400" cy="381001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533400" y="2286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4" grpId="0" autoUpdateAnimBg="0"/>
      <p:bldP spid="529415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804863" y="1196975"/>
            <a:ext cx="48466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）类型相同的结构变量可以整体赋值</a:t>
            </a:r>
          </a:p>
        </p:txBody>
      </p:sp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1524000" y="2587625"/>
            <a:ext cx="6096000" cy="16795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zh-CN" sz="2000" b="1" i="1">
                <a:solidFill>
                  <a:srgbClr val="008000"/>
                </a:solidFill>
              </a:rPr>
              <a:t>例如：</a:t>
            </a:r>
            <a:r>
              <a:rPr lang="zh-CN" altLang="zh-CN" sz="2000" b="1"/>
              <a:t>	</a:t>
            </a:r>
            <a:r>
              <a:rPr lang="en-US" altLang="zh-CN" sz="2000" b="1"/>
              <a:t>struct  </a:t>
            </a:r>
            <a:r>
              <a:rPr lang="en-US" altLang="zh-CN" sz="2000" b="1">
                <a:solidFill>
                  <a:srgbClr val="CC0000"/>
                </a:solidFill>
              </a:rPr>
              <a:t>weather1</a:t>
            </a:r>
            <a:r>
              <a:rPr lang="en-US" altLang="zh-CN" sz="2000" b="1"/>
              <a:t>		</a:t>
            </a:r>
            <a:endParaRPr lang="en-US" altLang="zh-CN" sz="2000" b="1">
              <a:solidFill>
                <a:schemeClr val="hlink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{  double  temp;    double  wind;  } </a:t>
            </a:r>
            <a:r>
              <a:rPr lang="en-US" altLang="zh-CN" sz="2000" b="1">
                <a:solidFill>
                  <a:srgbClr val="CC0000"/>
                </a:solidFill>
              </a:rPr>
              <a:t>yesterday</a:t>
            </a:r>
            <a:r>
              <a:rPr lang="en-US" altLang="zh-CN" sz="2000" b="1"/>
              <a:t> 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struct  </a:t>
            </a:r>
            <a:r>
              <a:rPr lang="en-US" altLang="zh-CN" sz="2000" b="1">
                <a:solidFill>
                  <a:srgbClr val="9933FF"/>
                </a:solidFill>
              </a:rPr>
              <a:t>weather2	</a:t>
            </a:r>
            <a:r>
              <a:rPr lang="en-US" altLang="zh-CN" sz="2000" b="1"/>
              <a:t>	</a:t>
            </a:r>
            <a:endParaRPr lang="en-US" altLang="zh-CN" sz="2000" b="1">
              <a:solidFill>
                <a:schemeClr val="hlink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{  double  temp;    double  wind;  } </a:t>
            </a:r>
            <a:r>
              <a:rPr lang="en-US" altLang="zh-CN" sz="2000" b="1">
                <a:solidFill>
                  <a:srgbClr val="9933FF"/>
                </a:solidFill>
              </a:rPr>
              <a:t>today </a:t>
            </a:r>
            <a:r>
              <a:rPr lang="en-US" altLang="zh-CN" sz="2000" b="1"/>
              <a:t>;</a:t>
            </a:r>
            <a:endParaRPr lang="en-US" altLang="zh-CN" sz="2000" b="1">
              <a:solidFill>
                <a:srgbClr val="CC0000"/>
              </a:solidFill>
            </a:endParaRPr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1447800" y="1916113"/>
            <a:ext cx="65801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en-US" altLang="zh-CN" sz="2000" b="1"/>
              <a:t>“</a:t>
            </a:r>
            <a:r>
              <a:rPr lang="zh-CN" altLang="en-US" sz="2000" b="1"/>
              <a:t>类型相同的变量”  </a:t>
            </a:r>
            <a:r>
              <a:rPr lang="zh-CN" altLang="en-US" sz="2000" b="1" i="1"/>
              <a:t>是指用同一类型标识符说明的变量</a:t>
            </a:r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2638425" y="4445000"/>
            <a:ext cx="3990975" cy="1373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CC0000"/>
                </a:solidFill>
              </a:rPr>
              <a:t>yesterday </a:t>
            </a:r>
            <a:r>
              <a:rPr lang="zh-CN" altLang="zh-CN" sz="2000" b="1"/>
              <a:t>和 </a:t>
            </a:r>
            <a:r>
              <a:rPr lang="en-US" altLang="zh-CN" sz="2000" b="1">
                <a:solidFill>
                  <a:srgbClr val="9933FF"/>
                </a:solidFill>
              </a:rPr>
              <a:t>today</a:t>
            </a:r>
            <a:endParaRPr lang="en-US" altLang="zh-CN" sz="2000" b="1"/>
          </a:p>
          <a:p>
            <a:pPr>
              <a:lnSpc>
                <a:spcPct val="140000"/>
              </a:lnSpc>
            </a:pPr>
            <a:r>
              <a:rPr lang="zh-CN" altLang="zh-CN" sz="2000" b="1"/>
              <a:t>尽管成员相同，但不是同类型变量</a:t>
            </a:r>
          </a:p>
          <a:p>
            <a:pPr>
              <a:lnSpc>
                <a:spcPct val="140000"/>
              </a:lnSpc>
            </a:pPr>
            <a:r>
              <a:rPr lang="zh-CN" altLang="zh-CN" sz="2000" b="1"/>
              <a:t>不可以整体赋值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530445" name="Rectangle 13"/>
          <p:cNvSpPr>
            <a:spLocks noChangeArrowheads="1"/>
          </p:cNvSpPr>
          <p:nvPr/>
        </p:nvSpPr>
        <p:spPr bwMode="auto">
          <a:xfrm>
            <a:off x="533400" y="1889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5.3.2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访问结构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75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30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30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30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30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build="p" autoUpdateAnimBg="0" advAuto="1000"/>
      <p:bldP spid="530440" grpId="0" autoUpdateAnimBg="0"/>
      <p:bldP spid="53044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1357290" y="2169453"/>
            <a:ext cx="6580188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/>
              <a:t>函数的结构类型参数可以传值、指针及引用参数</a:t>
            </a:r>
            <a:endParaRPr lang="zh-CN" altLang="en-US" sz="2000" b="1" i="1" dirty="0"/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33400" y="58715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5.3.3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结构参数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0" grpId="0"/>
      <p:bldP spid="6" grpId="0" build="p" autoUpdateAnimBg="0" advAuto="100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57158" y="322227"/>
            <a:ext cx="6072230" cy="62500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 ;</a:t>
            </a:r>
          </a:p>
          <a:p>
            <a:pPr algn="l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weather</a:t>
            </a:r>
          </a:p>
          <a:p>
            <a:pPr algn="l"/>
            <a:r>
              <a:rPr lang="en-US" altLang="zh-CN" sz="2000" b="1" dirty="0" smtClean="0"/>
              <a:t>{  double  temp;    double  wind;  } ;</a:t>
            </a:r>
          </a:p>
          <a:p>
            <a:pPr algn="l"/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(weather w)</a:t>
            </a:r>
          </a:p>
          <a:p>
            <a:pPr algn="l"/>
            <a:r>
              <a:rPr lang="en-US" altLang="zh-CN" sz="2000" b="1" dirty="0" smtClean="0"/>
              <a:t>{  </a:t>
            </a:r>
            <a:r>
              <a:rPr lang="en-US" altLang="zh-CN" sz="2000" b="1" dirty="0" err="1" smtClean="0"/>
              <a:t>w.temp</a:t>
            </a:r>
            <a:r>
              <a:rPr lang="en-US" altLang="zh-CN" sz="2000" b="1" dirty="0" smtClean="0"/>
              <a:t>=15;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w.wind</a:t>
            </a:r>
            <a:r>
              <a:rPr lang="en-US" altLang="zh-CN" sz="2000" b="1" dirty="0" smtClean="0"/>
              <a:t>=2.3;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fun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w.temp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de-DE" altLang="zh-CN" sz="2000" b="1" dirty="0" smtClean="0"/>
              <a:t>    cout &lt;&lt; "Wind = " &lt;&lt; w.wind &lt;&lt; endl ;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 ( )</a:t>
            </a:r>
          </a:p>
          <a:p>
            <a:pPr algn="l"/>
            <a:r>
              <a:rPr lang="en-US" altLang="zh-CN" sz="2000" b="1" dirty="0" smtClean="0"/>
              <a:t>{  weather  day ;</a:t>
            </a:r>
          </a:p>
          <a:p>
            <a:pPr algn="l"/>
            <a:r>
              <a:rPr lang="en-US" altLang="zh-CN" sz="2000" b="1" dirty="0" smtClean="0"/>
              <a:t>    day . temp = 10.5 ;</a:t>
            </a:r>
          </a:p>
          <a:p>
            <a:pPr algn="l"/>
            <a:r>
              <a:rPr lang="en-US" altLang="zh-CN" sz="2000" b="1" dirty="0" smtClean="0"/>
              <a:t>    day . wind = 3.1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1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(day);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pic>
        <p:nvPicPr>
          <p:cNvPr id="837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285992"/>
            <a:ext cx="34747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00166" y="1571612"/>
            <a:ext cx="1714512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14942" y="435769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000100" y="5214950"/>
            <a:ext cx="1571636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14546" y="3429000"/>
            <a:ext cx="2857520" cy="1714512"/>
            <a:chOff x="2143108" y="3500438"/>
            <a:chExt cx="2857520" cy="1714512"/>
          </a:xfrm>
        </p:grpSpPr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3643306" y="3500438"/>
              <a:ext cx="1357322" cy="571504"/>
            </a:xfrm>
            <a:prstGeom prst="borderCallout2">
              <a:avLst>
                <a:gd name="adj1" fmla="val 53725"/>
                <a:gd name="adj2" fmla="val -3766"/>
                <a:gd name="adj3" fmla="val 56819"/>
                <a:gd name="adj4" fmla="val -24672"/>
                <a:gd name="adj5" fmla="val -230562"/>
                <a:gd name="adj6" fmla="val -9444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/>
                <a:t>传值</a:t>
              </a:r>
              <a:endParaRPr lang="zh-CN" altLang="en-US" sz="2000" b="1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2035951" y="3964785"/>
              <a:ext cx="1357322" cy="1143008"/>
            </a:xfrm>
            <a:prstGeom prst="straightConnector1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</p:grp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286380" y="2857496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/>
      <p:bldP spid="10" grpId="0" animBg="1"/>
      <p:bldP spid="11" grpId="0" animBg="1"/>
      <p:bldP spid="12" grpId="0" animBg="1"/>
      <p:bldP spid="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57158" y="322227"/>
            <a:ext cx="6072230" cy="62500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 ;</a:t>
            </a:r>
          </a:p>
          <a:p>
            <a:pPr algn="l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weather</a:t>
            </a:r>
          </a:p>
          <a:p>
            <a:pPr algn="l"/>
            <a:r>
              <a:rPr lang="en-US" altLang="zh-CN" sz="2000" b="1" dirty="0" smtClean="0"/>
              <a:t>{  double  temp;    double  wind;  } ;</a:t>
            </a:r>
          </a:p>
          <a:p>
            <a:pPr algn="l"/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weather  &amp;w</a:t>
            </a:r>
            <a:r>
              <a:rPr lang="en-US" altLang="zh-CN" sz="2000" b="1" dirty="0" smtClean="0"/>
              <a:t>)</a:t>
            </a:r>
          </a:p>
          <a:p>
            <a:pPr algn="l"/>
            <a:r>
              <a:rPr lang="en-US" altLang="zh-CN" sz="2000" b="1" dirty="0" smtClean="0"/>
              <a:t>{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w.temp</a:t>
            </a:r>
            <a:r>
              <a:rPr lang="en-US" altLang="zh-CN" sz="2000" b="1" dirty="0" smtClean="0"/>
              <a:t>=15;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w.wind</a:t>
            </a:r>
            <a:r>
              <a:rPr lang="en-US" altLang="zh-CN" sz="2000" b="1" dirty="0" smtClean="0"/>
              <a:t>=2.3;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fun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w.temp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de-DE" altLang="zh-CN" sz="2000" b="1" dirty="0" smtClean="0"/>
              <a:t>    cout &lt;&lt; "Wind = " &lt;&lt; </a:t>
            </a:r>
            <a:r>
              <a:rPr lang="de-DE" altLang="zh-CN" sz="2000" b="1" dirty="0" smtClean="0">
                <a:solidFill>
                  <a:srgbClr val="0000FF"/>
                </a:solidFill>
              </a:rPr>
              <a:t>w.wind</a:t>
            </a:r>
            <a:r>
              <a:rPr lang="de-DE" altLang="zh-CN" sz="2000" b="1" dirty="0" smtClean="0"/>
              <a:t> &lt;&lt; endl ;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 ( )</a:t>
            </a:r>
          </a:p>
          <a:p>
            <a:pPr algn="l"/>
            <a:r>
              <a:rPr lang="en-US" altLang="zh-CN" sz="2000" b="1" dirty="0" smtClean="0"/>
              <a:t>{  weather  day ;</a:t>
            </a:r>
          </a:p>
          <a:p>
            <a:pPr algn="l"/>
            <a:r>
              <a:rPr lang="en-US" altLang="zh-CN" sz="2000" b="1" dirty="0" smtClean="0"/>
              <a:t>    day . temp = 10.5 ;</a:t>
            </a:r>
          </a:p>
          <a:p>
            <a:pPr algn="l"/>
            <a:r>
              <a:rPr lang="en-US" altLang="zh-CN" sz="2000" b="1" dirty="0" smtClean="0"/>
              <a:t>    day . wind = 3.1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1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day</a:t>
            </a:r>
            <a:r>
              <a:rPr lang="en-US" altLang="zh-CN" sz="2000" b="1" dirty="0" smtClean="0"/>
              <a:t>);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00166" y="1571612"/>
            <a:ext cx="1714512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000100" y="5214950"/>
            <a:ext cx="1571636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>
          <a:xfrm>
            <a:off x="2143108" y="3429000"/>
            <a:ext cx="2857520" cy="1643074"/>
            <a:chOff x="2143108" y="3500438"/>
            <a:chExt cx="2857520" cy="1643074"/>
          </a:xfrm>
        </p:grpSpPr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3643306" y="3500438"/>
              <a:ext cx="1357322" cy="571504"/>
            </a:xfrm>
            <a:prstGeom prst="borderCallout2">
              <a:avLst>
                <a:gd name="adj1" fmla="val 53725"/>
                <a:gd name="adj2" fmla="val -3766"/>
                <a:gd name="adj3" fmla="val 56819"/>
                <a:gd name="adj4" fmla="val -24672"/>
                <a:gd name="adj5" fmla="val -230562"/>
                <a:gd name="adj6" fmla="val -9444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/>
                <a:t>引用参数</a:t>
              </a:r>
              <a:endParaRPr lang="zh-CN" altLang="en-US" sz="2000" b="1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2071670" y="3929066"/>
              <a:ext cx="1285884" cy="1143008"/>
            </a:xfrm>
            <a:prstGeom prst="straightConnector1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</p:grpSp>
      <p:pic>
        <p:nvPicPr>
          <p:cNvPr id="83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5440" y="2285992"/>
            <a:ext cx="3718560" cy="41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14942" y="435769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214942" y="364331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9" name="Text Box 7"/>
          <p:cNvSpPr txBox="1">
            <a:spLocks noChangeArrowheads="1"/>
          </p:cNvSpPr>
          <p:nvPr/>
        </p:nvSpPr>
        <p:spPr bwMode="auto">
          <a:xfrm>
            <a:off x="357158" y="322227"/>
            <a:ext cx="6072230" cy="62500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en-US" altLang="zh-CN" sz="2000" b="1" dirty="0" smtClean="0"/>
              <a:t># 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</a:p>
          <a:p>
            <a:pPr algn="l"/>
            <a:r>
              <a:rPr lang="en-US" altLang="zh-CN" sz="2000" b="1" dirty="0" smtClean="0"/>
              <a:t>using namespace std ;</a:t>
            </a:r>
          </a:p>
          <a:p>
            <a:pPr algn="l"/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 weather</a:t>
            </a:r>
          </a:p>
          <a:p>
            <a:pPr algn="l"/>
            <a:r>
              <a:rPr lang="en-US" altLang="zh-CN" sz="2000" b="1" dirty="0" smtClean="0"/>
              <a:t>{  double  temp;    double  wind;  } ;</a:t>
            </a:r>
          </a:p>
          <a:p>
            <a:pPr algn="l"/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weather  *w</a:t>
            </a:r>
            <a:r>
              <a:rPr lang="en-US" altLang="zh-CN" sz="2000" b="1" dirty="0" smtClean="0"/>
              <a:t>)</a:t>
            </a:r>
          </a:p>
          <a:p>
            <a:pPr algn="l"/>
            <a:r>
              <a:rPr lang="en-US" altLang="zh-CN" sz="2000" b="1" dirty="0" smtClean="0"/>
              <a:t>{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w-&gt;temp</a:t>
            </a:r>
            <a:r>
              <a:rPr lang="en-US" altLang="zh-CN" sz="2000" b="1" dirty="0" smtClean="0"/>
              <a:t>=15;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w-&gt;wind</a:t>
            </a:r>
            <a:r>
              <a:rPr lang="en-US" altLang="zh-CN" sz="2000" b="1" dirty="0" smtClean="0"/>
              <a:t>=2.3;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fun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w-&gt;temp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de-DE" altLang="zh-CN" sz="2000" b="1" dirty="0" smtClean="0"/>
              <a:t>    cout &lt;&lt; "Wind = " &lt;&lt; </a:t>
            </a:r>
            <a:r>
              <a:rPr lang="de-DE" altLang="zh-CN" sz="2000" b="1" dirty="0" smtClean="0">
                <a:solidFill>
                  <a:srgbClr val="0000FF"/>
                </a:solidFill>
              </a:rPr>
              <a:t>w-&gt;wind</a:t>
            </a:r>
            <a:r>
              <a:rPr lang="de-DE" altLang="zh-CN" sz="2000" b="1" dirty="0" smtClean="0"/>
              <a:t> &lt;&lt; endl ;</a:t>
            </a:r>
          </a:p>
          <a:p>
            <a:pPr algn="l"/>
            <a:r>
              <a:rPr lang="en-US" altLang="zh-CN" sz="2000" b="1" dirty="0" smtClean="0"/>
              <a:t>}</a:t>
            </a:r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main ( )</a:t>
            </a:r>
          </a:p>
          <a:p>
            <a:pPr algn="l"/>
            <a:r>
              <a:rPr lang="en-US" altLang="zh-CN" sz="2000" b="1" dirty="0" smtClean="0"/>
              <a:t>{  weather  day ;</a:t>
            </a:r>
          </a:p>
          <a:p>
            <a:pPr algn="l"/>
            <a:r>
              <a:rPr lang="en-US" altLang="zh-CN" sz="2000" b="1" dirty="0" smtClean="0"/>
              <a:t>    day . temp = 10.5 ;</a:t>
            </a:r>
          </a:p>
          <a:p>
            <a:pPr algn="l"/>
            <a:r>
              <a:rPr lang="en-US" altLang="zh-CN" sz="2000" b="1" dirty="0" smtClean="0"/>
              <a:t>    day . wind = 3.1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1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funstu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&amp;day</a:t>
            </a:r>
            <a:r>
              <a:rPr lang="en-US" altLang="zh-CN" sz="2000" b="1" dirty="0" smtClean="0"/>
              <a:t>);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</a:t>
            </a:r>
            <a:r>
              <a:rPr lang="de-DE" altLang="zh-CN" sz="2000" b="1" dirty="0" smtClean="0"/>
              <a:t> "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\</a:t>
            </a:r>
            <a:r>
              <a:rPr lang="en-US" altLang="zh-CN" sz="2000" b="1" dirty="0" err="1" smtClean="0"/>
              <a:t>nTemp</a:t>
            </a:r>
            <a:r>
              <a:rPr lang="en-US" altLang="zh-CN" sz="2000" b="1" dirty="0" smtClean="0"/>
              <a:t> = " &lt;&lt; </a:t>
            </a:r>
            <a:r>
              <a:rPr lang="en-US" altLang="zh-CN" sz="2000" b="1" dirty="0" err="1" smtClean="0"/>
              <a:t>day.temp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  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 &lt;&lt; "Wind = " &lt;&lt; </a:t>
            </a:r>
            <a:r>
              <a:rPr lang="en-US" altLang="zh-CN" sz="2000" b="1" dirty="0" err="1" smtClean="0"/>
              <a:t>day.wind</a:t>
            </a:r>
            <a:r>
              <a:rPr lang="en-US" altLang="zh-CN" sz="2000" b="1" dirty="0" smtClean="0"/>
              <a:t> &lt;&lt; </a:t>
            </a:r>
            <a:r>
              <a:rPr lang="en-US" altLang="zh-CN" sz="2000" b="1" dirty="0" err="1" smtClean="0"/>
              <a:t>endl</a:t>
            </a:r>
            <a:r>
              <a:rPr lang="en-US" altLang="zh-CN" sz="2000" b="1" dirty="0" smtClean="0"/>
              <a:t> ;</a:t>
            </a:r>
          </a:p>
          <a:p>
            <a:pPr algn="l"/>
            <a:r>
              <a:rPr lang="en-US" altLang="zh-CN" sz="2000" b="1" dirty="0" smtClean="0"/>
              <a:t>}</a:t>
            </a:r>
          </a:p>
        </p:txBody>
      </p:sp>
      <p:sp>
        <p:nvSpPr>
          <p:cNvPr id="53044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5.1.2  </a:t>
            </a:r>
            <a:r>
              <a:rPr lang="zh-CN" altLang="en-US" sz="800" dirty="0">
                <a:latin typeface="宋体" pitchFamily="2" charset="-122"/>
              </a:rPr>
              <a:t>访问结构</a:t>
            </a:r>
            <a:endParaRPr lang="zh-CN" altLang="en-US" dirty="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00166" y="1571612"/>
            <a:ext cx="1714512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000100" y="5214950"/>
            <a:ext cx="1571636" cy="42862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>
          <a:xfrm>
            <a:off x="2143108" y="3429000"/>
            <a:ext cx="2857520" cy="1643074"/>
            <a:chOff x="2143108" y="3500438"/>
            <a:chExt cx="2857520" cy="1643074"/>
          </a:xfrm>
        </p:grpSpPr>
        <p:sp>
          <p:nvSpPr>
            <p:cNvPr id="9" name="AutoShape 11"/>
            <p:cNvSpPr>
              <a:spLocks/>
            </p:cNvSpPr>
            <p:nvPr/>
          </p:nvSpPr>
          <p:spPr bwMode="auto">
            <a:xfrm>
              <a:off x="3643306" y="3500438"/>
              <a:ext cx="1357322" cy="571504"/>
            </a:xfrm>
            <a:prstGeom prst="borderCallout2">
              <a:avLst>
                <a:gd name="adj1" fmla="val 53725"/>
                <a:gd name="adj2" fmla="val -3766"/>
                <a:gd name="adj3" fmla="val 56819"/>
                <a:gd name="adj4" fmla="val -24672"/>
                <a:gd name="adj5" fmla="val -230562"/>
                <a:gd name="adj6" fmla="val -94441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oval" w="lg" len="lg"/>
            </a:ln>
            <a:effectLst/>
          </p:spPr>
          <p:txBody>
            <a:bodyPr/>
            <a:lstStyle/>
            <a:p>
              <a:pPr eaLnBrk="0" hangingPunct="0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/>
                <a:t>传地址</a:t>
              </a:r>
              <a:endParaRPr lang="zh-CN" altLang="en-US" sz="2000" b="1" dirty="0"/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 rot="5400000">
              <a:off x="2071670" y="3929066"/>
              <a:ext cx="1285884" cy="1143008"/>
            </a:xfrm>
            <a:prstGeom prst="straightConnector1">
              <a:avLst/>
            </a:prstGeom>
            <a:noFill/>
            <a:ln w="25400" cap="flat" cmpd="sng" algn="ctr">
              <a:solidFill>
                <a:srgbClr val="FF3300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</p:grpSp>
      <p:pic>
        <p:nvPicPr>
          <p:cNvPr id="83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5440" y="2285992"/>
            <a:ext cx="3718560" cy="413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214942" y="435769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214942" y="3643314"/>
            <a:ext cx="1857388" cy="50006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Text Box 2"/>
          <p:cNvSpPr txBox="1">
            <a:spLocks noChangeArrowheads="1"/>
          </p:cNvSpPr>
          <p:nvPr/>
        </p:nvSpPr>
        <p:spPr bwMode="auto">
          <a:xfrm>
            <a:off x="1187450" y="1889125"/>
            <a:ext cx="6769100" cy="40608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1">
                <a:solidFill>
                  <a:schemeClr val="folHlink"/>
                </a:solidFill>
              </a:rPr>
              <a:t>例如</a:t>
            </a:r>
            <a:endParaRPr lang="zh-CN" altLang="en-US" sz="2000" b="1"/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struct S_type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  { int a; double x; };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S_type S_ary[10];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S_ary</a:t>
            </a:r>
            <a:r>
              <a:rPr lang="zh-CN" altLang="en-US" sz="2000" b="1"/>
              <a:t>是一个有</a:t>
            </a:r>
            <a:r>
              <a:rPr lang="en-US" altLang="zh-CN" sz="2000" b="1"/>
              <a:t>10</a:t>
            </a:r>
            <a:r>
              <a:rPr lang="zh-CN" altLang="en-US" sz="2000" b="1"/>
              <a:t>个元素的数组，元素类型是</a:t>
            </a:r>
            <a:r>
              <a:rPr lang="en-US" altLang="zh-CN" sz="2000" b="1"/>
              <a:t>S_type</a:t>
            </a:r>
            <a:r>
              <a:rPr lang="zh-CN" altLang="en-US" sz="2000" b="1"/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数组的每一个元素包含两个数据成员。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/>
              <a:t>	</a:t>
            </a:r>
            <a:r>
              <a:rPr lang="en-US" altLang="zh-CN" sz="2000" b="1"/>
              <a:t>S_ary[0].a      S_ary[0].x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S_ary[1].a      S_ary[1].x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……</a:t>
            </a:r>
          </a:p>
          <a:p>
            <a:pPr algn="l">
              <a:lnSpc>
                <a:spcPct val="130000"/>
              </a:lnSpc>
            </a:pPr>
            <a:r>
              <a:rPr lang="en-US" altLang="zh-CN" sz="2000" b="1"/>
              <a:t>	S_ary[9].a      S_ary[9].x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" dirty="0">
                <a:latin typeface="宋体" pitchFamily="2" charset="-122"/>
              </a:rPr>
              <a:t>5.2  </a:t>
            </a:r>
            <a:r>
              <a:rPr lang="zh-CN" altLang="en-US" sz="800" dirty="0">
                <a:latin typeface="宋体" pitchFamily="2" charset="-122"/>
              </a:rPr>
              <a:t>结构数组</a:t>
            </a:r>
            <a:endParaRPr lang="zh-CN" altLang="en-US" dirty="0"/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533400" y="404813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5.4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结构数组</a:t>
            </a:r>
            <a:endParaRPr lang="zh-CN" altLang="en-US" b="1" dirty="0">
              <a:solidFill>
                <a:srgbClr val="CC3300"/>
              </a:solidFill>
              <a:latin typeface="楷体_GB2312" pitchFamily="49" charset="-122"/>
            </a:endParaRPr>
          </a:p>
        </p:txBody>
      </p:sp>
      <p:sp>
        <p:nvSpPr>
          <p:cNvPr id="1377285" name="Rectangle 5"/>
          <p:cNvSpPr>
            <a:spLocks noChangeArrowheads="1"/>
          </p:cNvSpPr>
          <p:nvPr/>
        </p:nvSpPr>
        <p:spPr bwMode="auto">
          <a:xfrm>
            <a:off x="511175" y="1316038"/>
            <a:ext cx="6980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b="1"/>
              <a:t>  </a:t>
            </a:r>
            <a:r>
              <a:rPr lang="zh-CN" altLang="en-US" b="1"/>
              <a:t>数组的元素类型为结构类型时，称为结构数组。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7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7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autoUpdateAnimBg="0"/>
      <p:bldP spid="1377284" grpId="0" build="p" autoUpdateAnimBg="0" advAuto="1000"/>
      <p:bldP spid="137728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762000" y="714356"/>
            <a:ext cx="6400800" cy="573565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/>
              <a:t> </a:t>
            </a:r>
            <a:endParaRPr lang="zh-CN" altLang="en-US" sz="1400"/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32412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</a:p>
        </p:txBody>
      </p:sp>
      <p:sp>
        <p:nvSpPr>
          <p:cNvPr id="53146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5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utoUpdateAnimBg="0"/>
      <p:bldP spid="531459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struct  person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{  </a:t>
            </a:r>
            <a:r>
              <a:rPr lang="en-US" altLang="zh-CN" sz="1400" b="1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person  allone[6] ;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>
                <a:solidFill>
                  <a:srgbClr val="008000"/>
                </a:solidFill>
              </a:rPr>
              <a:t> </a:t>
            </a:r>
            <a:endParaRPr lang="zh-CN" altLang="en-US" sz="140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89572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2487" name="Rectangle 7"/>
          <p:cNvSpPr>
            <a:spLocks noChangeArrowheads="1"/>
          </p:cNvSpPr>
          <p:nvPr/>
        </p:nvSpPr>
        <p:spPr bwMode="auto">
          <a:xfrm>
            <a:off x="762000" y="1447800"/>
            <a:ext cx="5638800" cy="102552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struct  person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1800" b="1"/>
              <a:t>{  </a:t>
            </a:r>
            <a:r>
              <a:rPr lang="en-US" altLang="zh-CN" sz="1800" b="1"/>
              <a:t>char  name[10] ;  unsigned  int  id;  double  salary ;  } 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/>
              <a:t>person  allone[6] ;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结构数组声明</a:t>
            </a:r>
          </a:p>
        </p:txBody>
      </p:sp>
      <p:sp>
        <p:nvSpPr>
          <p:cNvPr id="53248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  <a:endParaRPr lang="zh-CN" altLang="en-US" sz="800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515938"/>
            <a:ext cx="5561012" cy="6096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5.  </a:t>
            </a:r>
            <a:r>
              <a:rPr lang="zh-CN" altLang="en-US" sz="28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右移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064500" cy="55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按右操作数指定位数，将左操作数按位向右移动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3" y="2894013"/>
            <a:ext cx="5543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    12&gt;&gt;2		 0000</a:t>
            </a:r>
            <a:r>
              <a:rPr lang="en-US" altLang="zh-CN" sz="2400" b="1" dirty="0">
                <a:solidFill>
                  <a:srgbClr val="0000FF"/>
                </a:solidFill>
              </a:rPr>
              <a:t>1100</a:t>
            </a:r>
            <a:r>
              <a:rPr lang="en-US" altLang="zh-CN" sz="2400" b="1" dirty="0"/>
              <a:t>&gt;&gt;2</a:t>
            </a:r>
            <a:endParaRPr lang="zh-CN" altLang="en-US" sz="2400" b="1" dirty="0"/>
          </a:p>
        </p:txBody>
      </p:sp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2627313" y="3284538"/>
            <a:ext cx="360362" cy="550962"/>
          </a:xfrm>
          <a:prstGeom prst="downArrow">
            <a:avLst>
              <a:gd name="adj1" fmla="val 50000"/>
              <a:gd name="adj2" fmla="val 4997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  <a:effectLst>
            <a:prstShdw prst="shdw17" dist="63500" dir="13987806">
              <a:srgbClr val="99995C"/>
            </a:prstShdw>
          </a:effectLst>
        </p:spPr>
        <p:txBody>
          <a:bodyPr>
            <a:spAutoFit/>
          </a:bodyPr>
          <a:lstStyle/>
          <a:p>
            <a:pPr algn="l"/>
            <a:endParaRPr lang="zh-CN" altLang="en-US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71550" y="3644900"/>
            <a:ext cx="4321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b="1" dirty="0"/>
              <a:t> 3  		         000000</a:t>
            </a:r>
            <a:r>
              <a:rPr lang="en-US" altLang="zh-CN" sz="2400" b="1" dirty="0">
                <a:solidFill>
                  <a:srgbClr val="0000FF"/>
                </a:solidFill>
              </a:rPr>
              <a:t>11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395288" y="4005263"/>
            <a:ext cx="8280400" cy="145341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>
            <a:prstShdw prst="shdw17" dist="63500" dir="13987806">
              <a:srgbClr val="FFFF99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indent="266700" algn="l">
              <a:lnSpc>
                <a:spcPct val="200000"/>
              </a:lnSpc>
              <a:defRPr/>
            </a:pPr>
            <a:r>
              <a:rPr lang="zh-CN" sz="2400" b="1" i="1" dirty="0">
                <a:latin typeface="+mn-lt"/>
                <a:ea typeface="宋体" pitchFamily="2" charset="-122"/>
              </a:rPr>
              <a:t>若有语句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err="1">
                <a:ea typeface="宋体" pitchFamily="2" charset="-122"/>
              </a:rPr>
              <a:t>cout</a:t>
            </a:r>
            <a:r>
              <a:rPr lang="en-US" altLang="zh-CN" sz="2400" b="1" dirty="0">
                <a:ea typeface="宋体" pitchFamily="2" charset="-122"/>
              </a:rPr>
              <a:t>&lt;&lt;"12&gt;&gt;2="&lt;&lt;(12&gt;&gt;2)&lt;&lt;</a:t>
            </a:r>
            <a:r>
              <a:rPr lang="en-US" altLang="zh-CN" sz="2400" b="1" dirty="0" err="1">
                <a:ea typeface="宋体" pitchFamily="2" charset="-122"/>
              </a:rPr>
              <a:t>endl</a:t>
            </a:r>
            <a:r>
              <a:rPr lang="en-US" altLang="zh-CN" sz="2400" b="1" dirty="0">
                <a:ea typeface="宋体" pitchFamily="2" charset="-122"/>
              </a:rPr>
              <a:t>;</a:t>
            </a:r>
            <a:endParaRPr lang="en-US" altLang="zh-CN" sz="2400" b="1" dirty="0">
              <a:latin typeface="+mn-lt"/>
              <a:ea typeface="宋体" pitchFamily="2" charset="-122"/>
            </a:endParaRPr>
          </a:p>
          <a:p>
            <a:pPr indent="266700" algn="l" eaLnBrk="0" hangingPunct="0">
              <a:lnSpc>
                <a:spcPct val="200000"/>
              </a:lnSpc>
              <a:defRPr/>
            </a:pPr>
            <a:r>
              <a:rPr lang="zh-CN" altLang="en-US" sz="2400" b="1" i="1" dirty="0">
                <a:latin typeface="+mn-lt"/>
                <a:ea typeface="宋体" pitchFamily="2" charset="-122"/>
              </a:rPr>
              <a:t>则显示结果为</a:t>
            </a:r>
            <a:r>
              <a:rPr lang="en-US" altLang="zh-CN" sz="2400" b="1" dirty="0">
                <a:latin typeface="+mn-lt"/>
                <a:ea typeface="宋体" pitchFamily="2" charset="-122"/>
                <a:cs typeface="Courier New" pitchFamily="49" charset="0"/>
              </a:rPr>
              <a:t>	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03575" y="4914900"/>
            <a:ext cx="4824413" cy="120032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US" altLang="zh-CN" sz="2400" b="1">
              <a:solidFill>
                <a:srgbClr val="FFFFFF"/>
              </a:solidFill>
              <a:cs typeface="Courier New" pitchFamily="49" charset="0"/>
            </a:endParaRPr>
          </a:p>
          <a:p>
            <a:pPr algn="l"/>
            <a:r>
              <a:rPr lang="en-US" altLang="zh-CN" sz="2400" b="1">
                <a:solidFill>
                  <a:srgbClr val="FFFFFF"/>
                </a:solidFill>
                <a:cs typeface="Courier New" pitchFamily="49" charset="0"/>
              </a:rPr>
              <a:t>12&gt;&gt;2=3</a:t>
            </a:r>
          </a:p>
          <a:p>
            <a:pPr algn="l"/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9750" y="1916113"/>
            <a:ext cx="8064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</a:rPr>
              <a:t>对于一个整数，每右移一位就相当于整除以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5" grpId="0" animBg="1"/>
      <p:bldP spid="6" grpId="0"/>
      <p:bldP spid="707586" grpId="0"/>
      <p:bldP spid="8" grpId="0" animBg="1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{  int  i ;   person  temp ;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</a:t>
            </a:r>
            <a:r>
              <a:rPr lang="zh-CN" altLang="en-US" sz="1400" b="1"/>
              <a:t> </a:t>
            </a:r>
            <a:r>
              <a:rPr lang="en-US" altLang="zh-CN" sz="1400" b="1"/>
              <a:t>for ( i = 0 ;  i &lt; 6 ;  i ++ )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  </a:t>
            </a:r>
            <a:r>
              <a:rPr lang="zh-CN" altLang="en-US" sz="1400" b="1"/>
              <a:t> </a:t>
            </a:r>
            <a:r>
              <a:rPr lang="zh-CN" altLang="zh-CN" sz="1400" b="1"/>
              <a:t>{ </a:t>
            </a:r>
            <a:r>
              <a:rPr lang="en-US" altLang="zh-CN" sz="1400" b="1"/>
              <a:t>cout &lt;&lt; i &lt;&lt; ": name: " ; </a:t>
            </a:r>
            <a:r>
              <a:rPr lang="en-US" altLang="zh-CN" sz="1400" b="1">
                <a:solidFill>
                  <a:srgbClr val="CC0000"/>
                </a:solidFill>
              </a:rPr>
              <a:t>cgets</a:t>
            </a:r>
            <a:r>
              <a:rPr lang="en-US" altLang="zh-CN" sz="1400" b="1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/>
              <a:t> </a:t>
            </a:r>
            <a:endParaRPr lang="zh-CN" altLang="en-US" sz="1400"/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1813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762000" y="2209800"/>
            <a:ext cx="5638800" cy="2505075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{  int  i ;   person  temp ;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800" b="1"/>
              <a:t>  </a:t>
            </a:r>
            <a:r>
              <a:rPr lang="zh-CN" altLang="en-US" sz="1800" b="1"/>
              <a:t> </a:t>
            </a:r>
            <a:r>
              <a:rPr lang="en-US" altLang="zh-CN" sz="1800" b="1"/>
              <a:t>for ( i = 0 ;  i &lt; 6 ;  i ++ )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800" b="1"/>
              <a:t>    </a:t>
            </a:r>
            <a:r>
              <a:rPr lang="zh-CN" altLang="en-US" sz="1800" b="1"/>
              <a:t> </a:t>
            </a:r>
            <a:r>
              <a:rPr lang="zh-CN" altLang="zh-CN" sz="1800" b="1"/>
              <a:t>{ </a:t>
            </a:r>
            <a:r>
              <a:rPr lang="en-US" altLang="zh-CN" sz="1800" b="1"/>
              <a:t>cout &lt;&lt; i &lt;&lt; ": name: " ; </a:t>
            </a:r>
            <a:r>
              <a:rPr lang="en-US" altLang="zh-CN" sz="1800" b="1">
                <a:solidFill>
                  <a:srgbClr val="CC0000"/>
                </a:solidFill>
              </a:rPr>
              <a:t>cgets</a:t>
            </a:r>
            <a:r>
              <a:rPr lang="en-US" altLang="zh-CN" sz="1800" b="1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} ;</a:t>
            </a:r>
          </a:p>
        </p:txBody>
      </p:sp>
      <p:sp>
        <p:nvSpPr>
          <p:cNvPr id="533512" name="AutoShape 8"/>
          <p:cNvSpPr>
            <a:spLocks/>
          </p:cNvSpPr>
          <p:nvPr/>
        </p:nvSpPr>
        <p:spPr bwMode="auto">
          <a:xfrm>
            <a:off x="5715000" y="990600"/>
            <a:ext cx="1752600" cy="533400"/>
          </a:xfrm>
          <a:prstGeom prst="borderCallout2">
            <a:avLst>
              <a:gd name="adj1" fmla="val 21431"/>
              <a:gd name="adj2" fmla="val -4347"/>
              <a:gd name="adj3" fmla="val 21431"/>
              <a:gd name="adj4" fmla="val -25454"/>
              <a:gd name="adj5" fmla="val 414287"/>
              <a:gd name="adj6" fmla="val -9384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接受空格输入</a:t>
            </a:r>
          </a:p>
        </p:txBody>
      </p:sp>
      <p:sp>
        <p:nvSpPr>
          <p:cNvPr id="53351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 animBg="1" autoUpdateAnimBg="0"/>
      <p:bldP spid="533512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for  ( i=1 ;  i &lt; 6 ;  i ++ )	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以成员</a:t>
            </a:r>
            <a:r>
              <a:rPr lang="en-US" altLang="zh-CN" sz="1400" b="1" i="1">
                <a:solidFill>
                  <a:srgbClr val="008000"/>
                </a:solidFill>
              </a:rPr>
              <a:t>salary</a:t>
            </a:r>
            <a:r>
              <a:rPr lang="zh-CN" altLang="zh-CN" sz="1400" b="1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{  </a:t>
            </a:r>
            <a:r>
              <a:rPr lang="en-US" altLang="zh-CN" sz="1400" b="1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{ if  ( </a:t>
            </a:r>
            <a:r>
              <a:rPr lang="en-US" altLang="zh-CN" sz="14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 b="1"/>
              <a:t>  )     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 b="1"/>
              <a:t> </a:t>
            </a:r>
            <a:endParaRPr lang="zh-CN" altLang="en-US" sz="1400" b="1"/>
          </a:p>
          <a:p>
            <a:pPr algn="l">
              <a:lnSpc>
                <a:spcPct val="110000"/>
              </a:lnSpc>
            </a:pPr>
            <a:r>
              <a:rPr lang="zh-CN" altLang="en-US" sz="1400" b="1"/>
              <a:t>           </a:t>
            </a:r>
            <a:r>
              <a:rPr lang="en-US" altLang="zh-CN" sz="1400" b="1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 b="1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461010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4535" name="Rectangle 7"/>
          <p:cNvSpPr>
            <a:spLocks noChangeArrowheads="1"/>
          </p:cNvSpPr>
          <p:nvPr/>
        </p:nvSpPr>
        <p:spPr bwMode="auto">
          <a:xfrm>
            <a:off x="685800" y="3511550"/>
            <a:ext cx="7696200" cy="22034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 b="1"/>
              <a:t>cout &lt;&lt; “Sort:\n"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for  ( i=1 ;  i &lt; 6 ;  i ++ )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以成员</a:t>
            </a:r>
            <a:r>
              <a:rPr lang="en-US" altLang="zh-CN" sz="1800" b="1" i="1">
                <a:solidFill>
                  <a:srgbClr val="008000"/>
                </a:solidFill>
              </a:rPr>
              <a:t>salary</a:t>
            </a:r>
            <a:r>
              <a:rPr lang="zh-CN" altLang="zh-CN" sz="1800" b="1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800" b="1"/>
              <a:t>  {  </a:t>
            </a:r>
            <a:r>
              <a:rPr lang="en-US" altLang="zh-CN" sz="1800" b="1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{ if  ( </a:t>
            </a:r>
            <a:r>
              <a:rPr lang="en-US" altLang="zh-CN" sz="1800" b="1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800" b="1"/>
              <a:t>  )     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800" b="1"/>
              <a:t> </a:t>
            </a:r>
            <a:endParaRPr lang="zh-CN" altLang="en-US" sz="1800" b="1"/>
          </a:p>
          <a:p>
            <a:pPr algn="l">
              <a:lnSpc>
                <a:spcPct val="110000"/>
              </a:lnSpc>
            </a:pPr>
            <a:r>
              <a:rPr lang="zh-CN" altLang="en-US" sz="1800" b="1"/>
              <a:t>           </a:t>
            </a:r>
            <a:r>
              <a:rPr lang="en-US" altLang="zh-CN" sz="1800" b="1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800" b="1"/>
              <a:t>  }</a:t>
            </a:r>
          </a:p>
        </p:txBody>
      </p:sp>
      <p:sp>
        <p:nvSpPr>
          <p:cNvPr id="534536" name="AutoShape 8"/>
          <p:cNvSpPr>
            <a:spLocks/>
          </p:cNvSpPr>
          <p:nvPr/>
        </p:nvSpPr>
        <p:spPr bwMode="auto">
          <a:xfrm>
            <a:off x="5638800" y="1981200"/>
            <a:ext cx="1447800" cy="533400"/>
          </a:xfrm>
          <a:prstGeom prst="borderCallout2">
            <a:avLst>
              <a:gd name="adj1" fmla="val 21431"/>
              <a:gd name="adj2" fmla="val -5264"/>
              <a:gd name="adj3" fmla="val 21431"/>
              <a:gd name="adj4" fmla="val -29384"/>
              <a:gd name="adj5" fmla="val 364287"/>
              <a:gd name="adj6" fmla="val -10745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oval" w="lg" len="lg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b="1"/>
              <a:t>冒泡排序</a:t>
            </a:r>
          </a:p>
        </p:txBody>
      </p:sp>
      <p:sp>
        <p:nvSpPr>
          <p:cNvPr id="53453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 animBg="1" autoUpdateAnimBg="0"/>
      <p:bldP spid="534536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>
                <a:solidFill>
                  <a:srgbClr val="008000"/>
                </a:solidFill>
              </a:rPr>
              <a:t> </a:t>
            </a:r>
            <a:endParaRPr lang="zh-CN" altLang="en-US" sz="1400">
              <a:solidFill>
                <a:srgbClr val="008000"/>
              </a:solidFill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</a:t>
            </a:r>
            <a:r>
              <a:rPr lang="en-US" altLang="zh-CN" sz="1400" b="1"/>
              <a:t>for ( i = 0 ;  i &lt; 6 ;  i ++ )		</a:t>
            </a:r>
            <a:r>
              <a:rPr lang="en-US" altLang="zh-CN" sz="1400" b="1" i="1">
                <a:solidFill>
                  <a:srgbClr val="008000"/>
                </a:solidFill>
              </a:rPr>
              <a:t>// </a:t>
            </a:r>
            <a:r>
              <a:rPr lang="zh-CN" altLang="zh-CN" sz="1400" b="1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 b="1"/>
              <a:t>  </a:t>
            </a:r>
            <a:r>
              <a:rPr lang="zh-CN" altLang="en-US" sz="1400" b="1"/>
              <a:t>    </a:t>
            </a:r>
            <a:r>
              <a:rPr lang="en-US" altLang="zh-CN" sz="1400" b="1"/>
              <a:t>cout &lt;&lt; allone[i].name &lt;&lt; '\t' &lt;&lt; allone[i].id &lt;&lt; '\t' &lt;&lt;</a:t>
            </a:r>
            <a:r>
              <a:rPr lang="en-US" altLang="zh-CN" sz="1400"/>
              <a:t> </a:t>
            </a:r>
            <a:r>
              <a:rPr lang="en-US" altLang="zh-CN" sz="1400" b="1"/>
              <a:t>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318134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838200" y="5518150"/>
            <a:ext cx="7696200" cy="8064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spAutoFit/>
            <a:flatTx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/>
              <a:t>for ( i = 0 ;  i &lt; 6 ;  i ++ )		</a:t>
            </a:r>
            <a:r>
              <a:rPr lang="en-US" altLang="zh-CN" sz="1800" b="1" i="1">
                <a:solidFill>
                  <a:srgbClr val="008000"/>
                </a:solidFill>
              </a:rPr>
              <a:t>// </a:t>
            </a:r>
            <a:r>
              <a:rPr lang="zh-CN" altLang="zh-CN" sz="1800" b="1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30000"/>
              </a:lnSpc>
            </a:pPr>
            <a:r>
              <a:rPr lang="zh-CN" altLang="zh-CN" sz="1800" b="1"/>
              <a:t>  </a:t>
            </a:r>
            <a:r>
              <a:rPr lang="zh-CN" altLang="en-US" sz="1800" b="1"/>
              <a:t>    </a:t>
            </a:r>
            <a:r>
              <a:rPr lang="en-US" altLang="zh-CN" sz="1800" b="1"/>
              <a:t>cout&lt;&lt;allone[i].name&lt;&lt;'\t'&lt;&lt;allone[i].id&lt;&lt;'\t'&lt;&lt;allone[i].salary&lt;&lt;endl ;</a:t>
            </a:r>
          </a:p>
        </p:txBody>
      </p:sp>
      <p:sp>
        <p:nvSpPr>
          <p:cNvPr id="53556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ChangeArrowheads="1"/>
          </p:cNvSpPr>
          <p:nvPr/>
        </p:nvSpPr>
        <p:spPr bwMode="auto">
          <a:xfrm>
            <a:off x="762000" y="990600"/>
            <a:ext cx="6400800" cy="5459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400"/>
              <a:t># include &lt;iostream&gt;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using namespace std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struct  person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结构定义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{  </a:t>
            </a:r>
            <a:r>
              <a:rPr lang="en-US" altLang="zh-CN" sz="1400"/>
              <a:t>char  name[10] ;  unsigned  int  id;  double  salary ;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person  allone[6]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结构数组声明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int main (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{  int  i ;   person  temp ;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结构变量声明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</a:t>
            </a:r>
            <a:r>
              <a:rPr lang="en-US" altLang="zh-CN" sz="1400"/>
              <a:t>for ( i = 0 ;  i &lt; 6 ;  i ++ )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输入数据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  </a:t>
            </a:r>
            <a:r>
              <a:rPr lang="zh-CN" altLang="en-US" sz="1400"/>
              <a:t> </a:t>
            </a:r>
            <a:r>
              <a:rPr lang="zh-CN" altLang="zh-CN" sz="1400"/>
              <a:t>{ </a:t>
            </a:r>
            <a:r>
              <a:rPr lang="en-US" altLang="zh-CN" sz="1400"/>
              <a:t>cout &lt;&lt; i &lt;&lt; ": name: " ; </a:t>
            </a:r>
            <a:r>
              <a:rPr lang="en-US" altLang="zh-CN" sz="1400">
                <a:solidFill>
                  <a:srgbClr val="CC0000"/>
                </a:solidFill>
              </a:rPr>
              <a:t>cgets</a:t>
            </a:r>
            <a:r>
              <a:rPr lang="en-US" altLang="zh-CN" sz="1400"/>
              <a:t> ( allone[i].name )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"id: " ;     cin &gt;&gt; allone[i].id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"salary: " ;     cin &gt;&gt; allone[i].salary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   cout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cout &lt;&lt; "Sort:\n"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 ( i=1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以成员</a:t>
            </a:r>
            <a:r>
              <a:rPr lang="en-US" altLang="zh-CN" sz="1400" i="1">
                <a:solidFill>
                  <a:srgbClr val="008000"/>
                </a:solidFill>
              </a:rPr>
              <a:t>salary</a:t>
            </a:r>
            <a:r>
              <a:rPr lang="zh-CN" altLang="zh-CN" sz="1400" i="1">
                <a:solidFill>
                  <a:srgbClr val="008000"/>
                </a:solidFill>
              </a:rPr>
              <a:t>作关键字排序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{  </a:t>
            </a:r>
            <a:r>
              <a:rPr lang="en-US" altLang="zh-CN" sz="1400"/>
              <a:t>for ( int  j = 0 ;  j &lt;= 5-i ;  j ++ )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{ if  ( </a:t>
            </a:r>
            <a:r>
              <a:rPr lang="en-US" altLang="zh-CN" sz="1400">
                <a:solidFill>
                  <a:srgbClr val="CC0000"/>
                </a:solidFill>
              </a:rPr>
              <a:t>allone[j].salary &gt; allone[j+1].salary</a:t>
            </a:r>
            <a:r>
              <a:rPr lang="en-US" altLang="zh-CN" sz="1400"/>
              <a:t>  )     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结构变量的整体交换</a:t>
            </a:r>
            <a:r>
              <a:rPr lang="zh-CN" altLang="zh-CN" sz="1400"/>
              <a:t> </a:t>
            </a:r>
            <a:endParaRPr lang="zh-CN" altLang="en-US" sz="1400"/>
          </a:p>
          <a:p>
            <a:pPr algn="l">
              <a:lnSpc>
                <a:spcPct val="110000"/>
              </a:lnSpc>
            </a:pPr>
            <a:r>
              <a:rPr lang="zh-CN" altLang="en-US" sz="1400"/>
              <a:t>           </a:t>
            </a:r>
            <a:r>
              <a:rPr lang="en-US" altLang="zh-CN" sz="1400"/>
              <a:t>{  temp = allone[j] ;    allone[j] = allone[j+1] ;     allone[j+1] = temp ;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 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}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  for ( i = 0 ;  i &lt; 6 ;  i ++ )		</a:t>
            </a:r>
            <a:r>
              <a:rPr lang="en-US" altLang="zh-CN" sz="1400" i="1">
                <a:solidFill>
                  <a:srgbClr val="008000"/>
                </a:solidFill>
              </a:rPr>
              <a:t>// </a:t>
            </a:r>
            <a:r>
              <a:rPr lang="zh-CN" altLang="zh-CN" sz="1400" i="1">
                <a:solidFill>
                  <a:srgbClr val="008000"/>
                </a:solidFill>
              </a:rPr>
              <a:t>输出排序后数据</a:t>
            </a:r>
          </a:p>
          <a:p>
            <a:pPr algn="l">
              <a:lnSpc>
                <a:spcPct val="110000"/>
              </a:lnSpc>
            </a:pPr>
            <a:r>
              <a:rPr lang="zh-CN" altLang="zh-CN" sz="1400"/>
              <a:t>  </a:t>
            </a:r>
            <a:r>
              <a:rPr lang="zh-CN" altLang="en-US" sz="1400"/>
              <a:t>    </a:t>
            </a:r>
            <a:r>
              <a:rPr lang="en-US" altLang="zh-CN" sz="1400"/>
              <a:t>cout &lt;&lt; allone[i].name &lt;&lt; '\t' &lt;&lt; allone[i].id &lt;&lt; '\t' &lt;&lt; allone[i].salary &lt;&lt; endl ;</a:t>
            </a:r>
          </a:p>
          <a:p>
            <a:pPr algn="l">
              <a:lnSpc>
                <a:spcPct val="110000"/>
              </a:lnSpc>
            </a:pPr>
            <a:r>
              <a:rPr lang="en-US" altLang="zh-CN" sz="1400"/>
              <a:t>}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381000"/>
            <a:ext cx="5461010" cy="40229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b="1" i="1" dirty="0" smtClean="0">
                <a:solidFill>
                  <a:schemeClr val="folHlink"/>
                </a:solidFill>
              </a:rPr>
              <a:t>例</a:t>
            </a:r>
            <a:r>
              <a:rPr lang="en-US" altLang="zh-CN" sz="2000" b="1" i="1" dirty="0" smtClean="0">
                <a:solidFill>
                  <a:schemeClr val="folHlink"/>
                </a:solidFill>
              </a:rPr>
              <a:t>5-11  </a:t>
            </a:r>
            <a:r>
              <a:rPr lang="zh-CN" altLang="en-US" sz="2000" b="1" i="1" dirty="0">
                <a:solidFill>
                  <a:schemeClr val="folHlink"/>
                </a:solidFill>
              </a:rPr>
              <a:t>对结构数组以某一成员作关键字排序</a:t>
            </a:r>
            <a:endParaRPr lang="zh-CN" altLang="en-US" sz="2000" dirty="0"/>
          </a:p>
        </p:txBody>
      </p:sp>
      <p:sp>
        <p:nvSpPr>
          <p:cNvPr id="53658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1524000" y="1752600"/>
            <a:ext cx="5711825" cy="13112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b="1"/>
              <a:t>问题：	</a:t>
            </a:r>
            <a:r>
              <a:rPr lang="zh-CN" altLang="zh-CN" sz="2000" b="1"/>
              <a:t>结构变量的整体交换降低了排序效率</a:t>
            </a:r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解决：	使用索引机制, 建立结构指针数组</a:t>
            </a:r>
            <a:endParaRPr lang="zh-CN" altLang="en-US" sz="2000" b="1"/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006475" y="990600"/>
            <a:ext cx="1189038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讨论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1524000" y="2971800"/>
            <a:ext cx="6577013" cy="25304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zh-CN" sz="2000" b="1" i="1"/>
              <a:t>方法 :</a:t>
            </a:r>
            <a:endParaRPr lang="zh-CN" altLang="zh-CN" sz="2000" b="1"/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	1.  建立索引数组</a:t>
            </a:r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	2.  以关键字作依据进行数据比较，移动索引</a:t>
            </a:r>
          </a:p>
          <a:p>
            <a:pPr algn="l">
              <a:lnSpc>
                <a:spcPct val="200000"/>
              </a:lnSpc>
            </a:pPr>
            <a:r>
              <a:rPr lang="zh-CN" altLang="zh-CN" sz="2000" b="1"/>
              <a:t>	3.  通过索引访问数据</a:t>
            </a:r>
            <a:endParaRPr lang="zh-CN" altLang="en-US" sz="2000" b="1"/>
          </a:p>
        </p:txBody>
      </p:sp>
      <p:sp>
        <p:nvSpPr>
          <p:cNvPr id="53760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75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03" grpId="0" autoUpdateAnimBg="0"/>
      <p:bldP spid="537604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grpSp>
        <p:nvGrpSpPr>
          <p:cNvPr id="538627" name="Group 3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38628" name="Group 4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38629" name="Group 5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38630" name="Rectangle 6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1" name="Line 7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2" name="Line 8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3" name="Line 9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4" name="Line 10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8635" name="Line 11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38636" name="Line 12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37" name="Line 13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8638" name="Text Box 14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38639" name="Group 15"/>
          <p:cNvGrpSpPr>
            <a:grpSpLocks/>
          </p:cNvGrpSpPr>
          <p:nvPr/>
        </p:nvGrpSpPr>
        <p:grpSpPr bwMode="auto">
          <a:xfrm>
            <a:off x="6243638" y="2633663"/>
            <a:ext cx="2133600" cy="3081337"/>
            <a:chOff x="3744" y="1659"/>
            <a:chExt cx="1344" cy="1941"/>
          </a:xfrm>
        </p:grpSpPr>
        <p:grpSp>
          <p:nvGrpSpPr>
            <p:cNvPr id="538640" name="Group 16"/>
            <p:cNvGrpSpPr>
              <a:grpSpLocks/>
            </p:cNvGrpSpPr>
            <p:nvPr/>
          </p:nvGrpSpPr>
          <p:grpSpPr bwMode="auto">
            <a:xfrm>
              <a:off x="4080" y="1872"/>
              <a:ext cx="1008" cy="1728"/>
              <a:chOff x="3840" y="1872"/>
              <a:chExt cx="1008" cy="1728"/>
            </a:xfrm>
          </p:grpSpPr>
          <p:sp>
            <p:nvSpPr>
              <p:cNvPr id="538641" name="Rectangle 17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1008" cy="1728"/>
              </a:xfrm>
              <a:prstGeom prst="rect">
                <a:avLst/>
              </a:prstGeom>
              <a:solidFill>
                <a:srgbClr val="99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2" name="Line 18"/>
              <p:cNvSpPr>
                <a:spLocks noChangeShapeType="1"/>
              </p:cNvSpPr>
              <p:nvPr/>
            </p:nvSpPr>
            <p:spPr bwMode="auto">
              <a:xfrm>
                <a:off x="3840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3" name="Line 19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4" name="Line 20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5" name="Line 21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8646" name="Line 22"/>
              <p:cNvSpPr>
                <a:spLocks noChangeShapeType="1"/>
              </p:cNvSpPr>
              <p:nvPr/>
            </p:nvSpPr>
            <p:spPr bwMode="auto">
              <a:xfrm>
                <a:off x="3840" y="331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8647" name="Text Box 23"/>
            <p:cNvSpPr txBox="1">
              <a:spLocks noChangeArrowheads="1"/>
            </p:cNvSpPr>
            <p:nvPr/>
          </p:nvSpPr>
          <p:spPr bwMode="auto">
            <a:xfrm>
              <a:off x="3744" y="1659"/>
              <a:ext cx="1307" cy="1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pa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[ 0 ]     &amp;allone[0]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[ 1 ]     &amp;allone[1]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[ 2 ]     &amp;allone[2]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[ 3 ]     &amp;allone[3]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[ 4 ]     &amp;allone[4]</a:t>
              </a:r>
            </a:p>
            <a:p>
              <a:pPr algn="l">
                <a:lnSpc>
                  <a:spcPct val="95000"/>
                </a:lnSpc>
                <a:spcBef>
                  <a:spcPct val="50000"/>
                </a:spcBef>
              </a:pPr>
              <a:r>
                <a:rPr lang="en-US" altLang="zh-CN" sz="2000" b="1"/>
                <a:t>[ 5 ]     &amp;allone[5]</a:t>
              </a:r>
            </a:p>
          </p:txBody>
        </p:sp>
      </p:grpSp>
      <p:sp>
        <p:nvSpPr>
          <p:cNvPr id="538648" name="AutoShape 24"/>
          <p:cNvSpPr>
            <a:spLocks noChangeArrowheads="1"/>
          </p:cNvSpPr>
          <p:nvPr/>
        </p:nvSpPr>
        <p:spPr bwMode="auto">
          <a:xfrm>
            <a:off x="5181600" y="41910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45791" dir="19578596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8649" name="Rectangle 25"/>
          <p:cNvSpPr>
            <a:spLocks noChangeArrowheads="1"/>
          </p:cNvSpPr>
          <p:nvPr/>
        </p:nvSpPr>
        <p:spPr bwMode="auto">
          <a:xfrm>
            <a:off x="609600" y="914400"/>
            <a:ext cx="23780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609600" y="1354138"/>
            <a:ext cx="26670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sp>
        <p:nvSpPr>
          <p:cNvPr id="538654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4678" y="428604"/>
            <a:ext cx="550072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smtClean="0"/>
              <a:t> </a:t>
            </a:r>
            <a:r>
              <a:rPr lang="en-US" altLang="zh-CN" sz="1600" smtClean="0"/>
              <a:t>person * pa[6] = { &amp;allone[0] , &amp;allone[1] , &amp;allone[2] ,</a:t>
            </a:r>
          </a:p>
          <a:p>
            <a:pPr algn="l">
              <a:lnSpc>
                <a:spcPct val="130000"/>
              </a:lnSpc>
            </a:pPr>
            <a:r>
              <a:rPr lang="en-US" altLang="zh-CN" sz="1600" smtClean="0"/>
              <a:t>		     &amp;allone[3] , &amp;allone[4] , &amp;allone[5] };</a:t>
            </a:r>
            <a:endParaRPr lang="zh-CN" altLang="en-US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75"/>
                                        <p:tgtEl>
                                          <p:spTgt spid="53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6" grpId="0" autoUpdateAnimBg="0"/>
      <p:bldP spid="538648" grpId="0" animBg="1"/>
      <p:bldP spid="538649" grpId="0" autoUpdateAnimBg="0"/>
      <p:bldP spid="538653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609600" y="914400"/>
            <a:ext cx="237807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grpSp>
        <p:nvGrpSpPr>
          <p:cNvPr id="539653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39654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5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6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7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8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59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9660" name="Group 12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39661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39664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39665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39666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39667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68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69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70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7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9672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39673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9674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9675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39679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09600" y="914400"/>
            <a:ext cx="223361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522538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  <a:endParaRPr lang="zh-CN" altLang="en-US" sz="2000" b="1"/>
          </a:p>
        </p:txBody>
      </p:sp>
      <p:grpSp>
        <p:nvGrpSpPr>
          <p:cNvPr id="540677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0678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79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0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1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2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3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0684" name="Group 12"/>
          <p:cNvGrpSpPr>
            <a:grpSpLocks/>
          </p:cNvGrpSpPr>
          <p:nvPr/>
        </p:nvGrpSpPr>
        <p:grpSpPr bwMode="auto">
          <a:xfrm>
            <a:off x="6781800" y="2971800"/>
            <a:ext cx="1600200" cy="914400"/>
            <a:chOff x="4272" y="1056"/>
            <a:chExt cx="1008" cy="576"/>
          </a:xfrm>
        </p:grpSpPr>
        <p:sp>
          <p:nvSpPr>
            <p:cNvPr id="540685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686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0687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0688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0689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0690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0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2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3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5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0696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0697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698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0699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0703" name="Rectangle 31"/>
          <p:cNvSpPr>
            <a:spLocks noChangeArrowheads="1"/>
          </p:cNvSpPr>
          <p:nvPr/>
        </p:nvSpPr>
        <p:spPr bwMode="auto">
          <a:xfrm>
            <a:off x="1143000" y="3886200"/>
            <a:ext cx="3733800" cy="182880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3694113" y="746125"/>
            <a:ext cx="4910137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[ 0 ]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 pa [ 1 ]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allone[0] . salary &lt; allone[1] . salary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chemeClr val="hlink"/>
                </a:solidFill>
                <a:sym typeface="Symbol" pitchFamily="18" charset="2"/>
              </a:rPr>
              <a:t>不交换</a:t>
            </a:r>
            <a:endParaRPr lang="zh-CN" altLang="en-US" sz="2000" b="1">
              <a:sym typeface="Symbol" pitchFamily="18" charset="2"/>
            </a:endParaRPr>
          </a:p>
        </p:txBody>
      </p:sp>
      <p:sp>
        <p:nvSpPr>
          <p:cNvPr id="540705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0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40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04" grpId="0" build="p" autoUpdateAnimBg="0" advAuto="200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611188" y="914400"/>
            <a:ext cx="23050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</a:p>
        </p:txBody>
      </p:sp>
      <p:grpSp>
        <p:nvGrpSpPr>
          <p:cNvPr id="541701" name="Group 5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1702" name="Rectangle 6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3" name="Line 7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4" name="Line 8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5" name="Line 9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6" name="Line 10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07" name="Line 11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1708" name="Group 12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41709" name="Rectangle 13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1710" name="Line 14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1712" name="Group 16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1713" name="Group 17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1714" name="Group 18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1715" name="Rectangle 19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6" name="Line 20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7" name="Line 21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8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19" name="Line 23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1720" name="Line 24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1721" name="Line 25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1722" name="Line 26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1723" name="Text Box 27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sp>
        <p:nvSpPr>
          <p:cNvPr id="541727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 dirty="0">
                <a:latin typeface="宋体" pitchFamily="2" charset="-122"/>
              </a:rPr>
              <a:t>5.2  </a:t>
            </a:r>
            <a:r>
              <a:rPr lang="zh-CN" altLang="en-US" sz="700" dirty="0">
                <a:latin typeface="宋体" pitchFamily="2" charset="-122"/>
              </a:rPr>
              <a:t>结构数组</a:t>
            </a:r>
            <a:endParaRPr lang="zh-CN" altLang="en-US" sz="800" dirty="0">
              <a:latin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581025" y="395288"/>
            <a:ext cx="231457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隶书" pitchFamily="49" charset="-122"/>
              </a:rPr>
              <a:t>使用索引排序</a:t>
            </a: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609600" y="914400"/>
            <a:ext cx="230663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zh-CN" altLang="zh-CN" sz="2000" b="1"/>
              <a:t>1.  建立索引数组</a:t>
            </a:r>
            <a:endParaRPr lang="zh-CN" altLang="en-US" sz="2000" b="1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09600" y="1354138"/>
            <a:ext cx="2449513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/>
              <a:t>2.  </a:t>
            </a:r>
            <a:r>
              <a:rPr lang="zh-CN" altLang="en-US" sz="2000" b="1"/>
              <a:t>排序</a:t>
            </a:r>
            <a:r>
              <a:rPr lang="zh-CN" altLang="en-US" sz="1800" b="1"/>
              <a:t>（冒泡法）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3694113" y="762000"/>
            <a:ext cx="4838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 [ 1 ]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pa [ 2 ] </a:t>
            </a:r>
            <a:r>
              <a:rPr lang="en-US" altLang="zh-CN" sz="2000" b="1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 salary</a:t>
            </a:r>
            <a:endParaRPr lang="en-US" altLang="zh-CN" sz="2000" b="1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000" b="1">
                <a:sym typeface="Symbol" pitchFamily="18" charset="2"/>
              </a:rPr>
              <a:t>即  </a:t>
            </a:r>
            <a:r>
              <a:rPr lang="en-US" altLang="zh-CN" sz="2000" b="1">
                <a:sym typeface="Symbol" pitchFamily="18" charset="2"/>
              </a:rPr>
              <a:t>allone[1] . salary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z="2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allone[2] . salary</a:t>
            </a:r>
          </a:p>
        </p:txBody>
      </p:sp>
      <p:grpSp>
        <p:nvGrpSpPr>
          <p:cNvPr id="542726" name="Group 6"/>
          <p:cNvGrpSpPr>
            <a:grpSpLocks/>
          </p:cNvGrpSpPr>
          <p:nvPr/>
        </p:nvGrpSpPr>
        <p:grpSpPr bwMode="auto">
          <a:xfrm>
            <a:off x="6781800" y="2971800"/>
            <a:ext cx="1600200" cy="2743200"/>
            <a:chOff x="3840" y="1872"/>
            <a:chExt cx="1008" cy="1728"/>
          </a:xfrm>
        </p:grpSpPr>
        <p:sp>
          <p:nvSpPr>
            <p:cNvPr id="542727" name="Rectangle 7"/>
            <p:cNvSpPr>
              <a:spLocks noChangeArrowheads="1"/>
            </p:cNvSpPr>
            <p:nvPr/>
          </p:nvSpPr>
          <p:spPr bwMode="auto">
            <a:xfrm>
              <a:off x="3840" y="1872"/>
              <a:ext cx="1008" cy="1728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28" name="Line 8"/>
            <p:cNvSpPr>
              <a:spLocks noChangeShapeType="1"/>
            </p:cNvSpPr>
            <p:nvPr/>
          </p:nvSpPr>
          <p:spPr bwMode="auto">
            <a:xfrm>
              <a:off x="3840" y="2160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29" name="Line 9"/>
            <p:cNvSpPr>
              <a:spLocks noChangeShapeType="1"/>
            </p:cNvSpPr>
            <p:nvPr/>
          </p:nvSpPr>
          <p:spPr bwMode="auto">
            <a:xfrm>
              <a:off x="3840" y="2448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0" name="Line 10"/>
            <p:cNvSpPr>
              <a:spLocks noChangeShapeType="1"/>
            </p:cNvSpPr>
            <p:nvPr/>
          </p:nvSpPr>
          <p:spPr bwMode="auto">
            <a:xfrm>
              <a:off x="3840" y="2736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1" name="Line 11"/>
            <p:cNvSpPr>
              <a:spLocks noChangeShapeType="1"/>
            </p:cNvSpPr>
            <p:nvPr/>
          </p:nvSpPr>
          <p:spPr bwMode="auto">
            <a:xfrm>
              <a:off x="3840" y="302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2" name="Line 12"/>
            <p:cNvSpPr>
              <a:spLocks noChangeShapeType="1"/>
            </p:cNvSpPr>
            <p:nvPr/>
          </p:nvSpPr>
          <p:spPr bwMode="auto">
            <a:xfrm>
              <a:off x="3840" y="3312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2733" name="Group 13"/>
          <p:cNvGrpSpPr>
            <a:grpSpLocks/>
          </p:cNvGrpSpPr>
          <p:nvPr/>
        </p:nvGrpSpPr>
        <p:grpSpPr bwMode="auto">
          <a:xfrm>
            <a:off x="6781800" y="3429000"/>
            <a:ext cx="1600200" cy="914400"/>
            <a:chOff x="4272" y="1056"/>
            <a:chExt cx="1008" cy="576"/>
          </a:xfrm>
        </p:grpSpPr>
        <p:sp>
          <p:nvSpPr>
            <p:cNvPr id="542734" name="Rectangle 14"/>
            <p:cNvSpPr>
              <a:spLocks noChangeArrowheads="1"/>
            </p:cNvSpPr>
            <p:nvPr/>
          </p:nvSpPr>
          <p:spPr bwMode="auto">
            <a:xfrm>
              <a:off x="4272" y="1056"/>
              <a:ext cx="1008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735" name="Line 15"/>
            <p:cNvSpPr>
              <a:spLocks noChangeShapeType="1"/>
            </p:cNvSpPr>
            <p:nvPr/>
          </p:nvSpPr>
          <p:spPr bwMode="auto">
            <a:xfrm>
              <a:off x="4272" y="1344"/>
              <a:ext cx="10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2736" name="Text Box 16"/>
          <p:cNvSpPr txBox="1">
            <a:spLocks noChangeArrowheads="1"/>
          </p:cNvSpPr>
          <p:nvPr/>
        </p:nvSpPr>
        <p:spPr bwMode="auto">
          <a:xfrm>
            <a:off x="6248400" y="2633663"/>
            <a:ext cx="207486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pa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[ 0 ]     &amp;allone[0]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[ 1 ]     &amp;allone[1]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[ 2 ]     &amp;allone[2]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[ 3 ]     &amp;allone[3]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[ 4 ]     &amp;allone[4]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000" b="1"/>
              <a:t>[ 5 ]     &amp;allone[5]</a:t>
            </a:r>
          </a:p>
        </p:txBody>
      </p:sp>
      <p:grpSp>
        <p:nvGrpSpPr>
          <p:cNvPr id="542737" name="Group 17"/>
          <p:cNvGrpSpPr>
            <a:grpSpLocks/>
          </p:cNvGrpSpPr>
          <p:nvPr/>
        </p:nvGrpSpPr>
        <p:grpSpPr bwMode="auto">
          <a:xfrm>
            <a:off x="4535488" y="1749425"/>
            <a:ext cx="2779712" cy="442913"/>
            <a:chOff x="2857" y="1220"/>
            <a:chExt cx="1751" cy="279"/>
          </a:xfrm>
        </p:grpSpPr>
        <p:sp>
          <p:nvSpPr>
            <p:cNvPr id="542738" name="Rectangle 18"/>
            <p:cNvSpPr>
              <a:spLocks noChangeArrowheads="1"/>
            </p:cNvSpPr>
            <p:nvPr/>
          </p:nvSpPr>
          <p:spPr bwMode="auto">
            <a:xfrm>
              <a:off x="2857" y="1220"/>
              <a:ext cx="58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 [ 1 ]</a:t>
              </a:r>
            </a:p>
          </p:txBody>
        </p:sp>
        <p:sp>
          <p:nvSpPr>
            <p:cNvPr id="542739" name="Rectangle 19"/>
            <p:cNvSpPr>
              <a:spLocks noChangeArrowheads="1"/>
            </p:cNvSpPr>
            <p:nvPr/>
          </p:nvSpPr>
          <p:spPr bwMode="auto">
            <a:xfrm>
              <a:off x="4059" y="1220"/>
              <a:ext cx="549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  <a:sym typeface="Symbol" pitchFamily="18" charset="2"/>
                </a:rPr>
                <a:t>pa[ 2 ]</a:t>
              </a:r>
            </a:p>
          </p:txBody>
        </p:sp>
      </p:grpSp>
      <p:sp>
        <p:nvSpPr>
          <p:cNvPr id="542740" name="AutoShape 20"/>
          <p:cNvSpPr>
            <a:spLocks noChangeArrowheads="1"/>
          </p:cNvSpPr>
          <p:nvPr/>
        </p:nvSpPr>
        <p:spPr bwMode="auto">
          <a:xfrm>
            <a:off x="5486400" y="1870075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FF7C80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28398" dir="20006097" algn="ctr" rotWithShape="0">
              <a:schemeClr val="bg2"/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42741" name="Group 21"/>
          <p:cNvGrpSpPr>
            <a:grpSpLocks/>
          </p:cNvGrpSpPr>
          <p:nvPr/>
        </p:nvGrpSpPr>
        <p:grpSpPr bwMode="auto">
          <a:xfrm>
            <a:off x="457200" y="2506663"/>
            <a:ext cx="4419600" cy="3281362"/>
            <a:chOff x="336" y="1388"/>
            <a:chExt cx="2784" cy="2067"/>
          </a:xfrm>
        </p:grpSpPr>
        <p:grpSp>
          <p:nvGrpSpPr>
            <p:cNvPr id="542742" name="Group 22"/>
            <p:cNvGrpSpPr>
              <a:grpSpLocks/>
            </p:cNvGrpSpPr>
            <p:nvPr/>
          </p:nvGrpSpPr>
          <p:grpSpPr bwMode="auto">
            <a:xfrm>
              <a:off x="768" y="1680"/>
              <a:ext cx="2352" cy="1729"/>
              <a:chOff x="768" y="1679"/>
              <a:chExt cx="2352" cy="1729"/>
            </a:xfrm>
          </p:grpSpPr>
          <p:grpSp>
            <p:nvGrpSpPr>
              <p:cNvPr id="542743" name="Group 23"/>
              <p:cNvGrpSpPr>
                <a:grpSpLocks/>
              </p:cNvGrpSpPr>
              <p:nvPr/>
            </p:nvGrpSpPr>
            <p:grpSpPr bwMode="auto">
              <a:xfrm>
                <a:off x="768" y="1680"/>
                <a:ext cx="2352" cy="1728"/>
                <a:chOff x="816" y="1056"/>
                <a:chExt cx="2352" cy="1728"/>
              </a:xfrm>
            </p:grpSpPr>
            <p:sp>
              <p:nvSpPr>
                <p:cNvPr id="542744" name="Rectangle 24"/>
                <p:cNvSpPr>
                  <a:spLocks noChangeArrowheads="1"/>
                </p:cNvSpPr>
                <p:nvPr/>
              </p:nvSpPr>
              <p:spPr bwMode="auto">
                <a:xfrm>
                  <a:off x="816" y="1056"/>
                  <a:ext cx="2352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5" name="Line 25"/>
                <p:cNvSpPr>
                  <a:spLocks noChangeShapeType="1"/>
                </p:cNvSpPr>
                <p:nvPr/>
              </p:nvSpPr>
              <p:spPr bwMode="auto">
                <a:xfrm>
                  <a:off x="816" y="1344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6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632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7" name="Line 27"/>
                <p:cNvSpPr>
                  <a:spLocks noChangeShapeType="1"/>
                </p:cNvSpPr>
                <p:nvPr/>
              </p:nvSpPr>
              <p:spPr bwMode="auto">
                <a:xfrm>
                  <a:off x="816" y="1920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8" name="Line 28"/>
                <p:cNvSpPr>
                  <a:spLocks noChangeShapeType="1"/>
                </p:cNvSpPr>
                <p:nvPr/>
              </p:nvSpPr>
              <p:spPr bwMode="auto">
                <a:xfrm>
                  <a:off x="816" y="2496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2749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208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2750" name="Line 30"/>
              <p:cNvSpPr>
                <a:spLocks noChangeShapeType="1"/>
              </p:cNvSpPr>
              <p:nvPr/>
            </p:nvSpPr>
            <p:spPr bwMode="auto">
              <a:xfrm>
                <a:off x="1679" y="1679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751" name="Line 31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2752" name="Text Box 32"/>
            <p:cNvSpPr txBox="1">
              <a:spLocks noChangeArrowheads="1"/>
            </p:cNvSpPr>
            <p:nvPr/>
          </p:nvSpPr>
          <p:spPr bwMode="auto">
            <a:xfrm>
              <a:off x="336" y="1388"/>
              <a:ext cx="2725" cy="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000" b="1"/>
                <a:t>allone      name             id             salary</a:t>
              </a:r>
              <a:endParaRPr lang="en-US" altLang="zh-CN" sz="18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1800" b="1"/>
                <a:t>  </a:t>
              </a:r>
              <a:r>
                <a:rPr lang="en-US" altLang="zh-CN" sz="2000" b="1"/>
                <a:t>[ 0 ] 	   Jone 	        12345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339.0</a:t>
              </a:r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[ 1 ] 	  David 	        13916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449.0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[ 2 ]         Marit         27519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311.0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[ 3 ]         Jasen         42876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623.0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[ 4 ]         Peter          23987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400.0</a:t>
              </a:r>
              <a:endParaRPr lang="en-US" altLang="zh-CN" sz="2000" b="1"/>
            </a:p>
            <a:p>
              <a:pPr algn="l"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000" b="1"/>
                <a:t>  [ 5 ]         Yoke         12335         </a:t>
              </a:r>
              <a:r>
                <a:rPr lang="en-US" altLang="zh-CN" sz="2000" b="1">
                  <a:solidFill>
                    <a:srgbClr val="CC0000"/>
                  </a:solidFill>
                </a:rPr>
                <a:t>511.0</a:t>
              </a:r>
            </a:p>
          </p:txBody>
        </p:sp>
      </p:grpSp>
      <p:grpSp>
        <p:nvGrpSpPr>
          <p:cNvPr id="542756" name="Group 36"/>
          <p:cNvGrpSpPr>
            <a:grpSpLocks/>
          </p:cNvGrpSpPr>
          <p:nvPr/>
        </p:nvGrpSpPr>
        <p:grpSpPr bwMode="auto">
          <a:xfrm>
            <a:off x="1143000" y="2971800"/>
            <a:ext cx="3733800" cy="2743200"/>
            <a:chOff x="720" y="1872"/>
            <a:chExt cx="2352" cy="1728"/>
          </a:xfrm>
        </p:grpSpPr>
        <p:sp>
          <p:nvSpPr>
            <p:cNvPr id="542757" name="Rectangle 37"/>
            <p:cNvSpPr>
              <a:spLocks noChangeArrowheads="1"/>
            </p:cNvSpPr>
            <p:nvPr/>
          </p:nvSpPr>
          <p:spPr bwMode="auto">
            <a:xfrm>
              <a:off x="720" y="2736"/>
              <a:ext cx="2352" cy="864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58" name="Rectangle 38"/>
            <p:cNvSpPr>
              <a:spLocks noChangeArrowheads="1"/>
            </p:cNvSpPr>
            <p:nvPr/>
          </p:nvSpPr>
          <p:spPr bwMode="auto">
            <a:xfrm>
              <a:off x="720" y="1872"/>
              <a:ext cx="2352" cy="288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59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7010400" y="76200"/>
            <a:ext cx="20574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 sz="700">
                <a:latin typeface="宋体" pitchFamily="2" charset="-122"/>
              </a:rPr>
              <a:t>5.2  </a:t>
            </a:r>
            <a:r>
              <a:rPr lang="zh-CN" altLang="en-US" sz="700">
                <a:latin typeface="宋体" pitchFamily="2" charset="-122"/>
              </a:rPr>
              <a:t>结构数组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42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4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5" grpId="0" build="p" autoUpdateAnimBg="0" advAuto="2000"/>
      <p:bldP spid="542740" grpId="0" animBg="1"/>
    </p:bldLst>
  </p:timing>
</p:sld>
</file>

<file path=ppt/theme/theme1.xml><?xml version="1.0" encoding="utf-8"?>
<a:theme xmlns:a="http://schemas.openxmlformats.org/drawingml/2006/main" name="Strategic">
  <a:themeElements>
    <a:clrScheme name="">
      <a:dk1>
        <a:srgbClr val="000000"/>
      </a:dk1>
      <a:lt1>
        <a:srgbClr val="E9E2B6"/>
      </a:lt1>
      <a:dk2>
        <a:srgbClr val="996600"/>
      </a:dk2>
      <a:lt2>
        <a:srgbClr val="786950"/>
      </a:lt2>
      <a:accent1>
        <a:srgbClr val="727DE0"/>
      </a:accent1>
      <a:accent2>
        <a:srgbClr val="D54F41"/>
      </a:accent2>
      <a:accent3>
        <a:srgbClr val="F2EED7"/>
      </a:accent3>
      <a:accent4>
        <a:srgbClr val="000000"/>
      </a:accent4>
      <a:accent5>
        <a:srgbClr val="BCBFED"/>
      </a:accent5>
      <a:accent6>
        <a:srgbClr val="C1473A"/>
      </a:accent6>
      <a:hlink>
        <a:srgbClr val="000000"/>
      </a:hlink>
      <a:folHlink>
        <a:srgbClr val="008000"/>
      </a:folHlink>
    </a:clrScheme>
    <a:fontScheme name="Strategic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trategic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tegic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tegic 7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ategic 7">
    <a:dk1>
      <a:srgbClr val="000000"/>
    </a:dk1>
    <a:lt1>
      <a:srgbClr val="E9E2B6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2EED7"/>
    </a:accent3>
    <a:accent4>
      <a:srgbClr val="000000"/>
    </a:accent4>
    <a:accent5>
      <a:srgbClr val="BCBFED"/>
    </a:accent5>
    <a:accent6>
      <a:srgbClr val="C1473A"/>
    </a:accent6>
    <a:hlink>
      <a:srgbClr val="FFFFFF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Designs\Strategic.pot</Template>
  <TotalTime>8344</TotalTime>
  <Words>48249</Words>
  <Application>Microsoft Office PowerPoint</Application>
  <PresentationFormat>全屏显示(4:3)</PresentationFormat>
  <Paragraphs>10828</Paragraphs>
  <Slides>393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393</vt:i4>
      </vt:variant>
    </vt:vector>
  </HeadingPairs>
  <TitlesOfParts>
    <vt:vector size="395" baseType="lpstr">
      <vt:lpstr>Strategic</vt:lpstr>
      <vt:lpstr>BMP 图象</vt:lpstr>
      <vt:lpstr>第5章 集合与结构 </vt:lpstr>
      <vt:lpstr>5.1 位运算</vt:lpstr>
      <vt:lpstr>5.1 位运算</vt:lpstr>
      <vt:lpstr>1.  按位与运算</vt:lpstr>
      <vt:lpstr>2.  按位或运算</vt:lpstr>
      <vt:lpstr>3.  按位异或运算</vt:lpstr>
      <vt:lpstr>4.  左移</vt:lpstr>
      <vt:lpstr>4.  左移</vt:lpstr>
      <vt:lpstr>5.  右移</vt:lpstr>
      <vt:lpstr>5.  右移</vt:lpstr>
      <vt:lpstr>6.  按位取反</vt:lpstr>
      <vt:lpstr>7.  位运算的复合赋值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5.3  结构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5.1.2  访问结构</vt:lpstr>
      <vt:lpstr>幻灯片 86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5.2  结构数组</vt:lpstr>
      <vt:lpstr>幻灯片 123</vt:lpstr>
      <vt:lpstr>5.3 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幻灯片 201</vt:lpstr>
      <vt:lpstr>幻灯片 202</vt:lpstr>
      <vt:lpstr>幻灯片 203</vt:lpstr>
      <vt:lpstr>幻灯片 204</vt:lpstr>
      <vt:lpstr>幻灯片 205</vt:lpstr>
      <vt:lpstr>幻灯片 206</vt:lpstr>
      <vt:lpstr>幻灯片 207</vt:lpstr>
      <vt:lpstr>幻灯片 208</vt:lpstr>
      <vt:lpstr>幻灯片 209</vt:lpstr>
      <vt:lpstr>幻灯片 210</vt:lpstr>
      <vt:lpstr>幻灯片 211</vt:lpstr>
      <vt:lpstr>幻灯片 212</vt:lpstr>
      <vt:lpstr>幻灯片 213</vt:lpstr>
      <vt:lpstr>幻灯片 214</vt:lpstr>
      <vt:lpstr>幻灯片 215</vt:lpstr>
      <vt:lpstr>幻灯片 216</vt:lpstr>
      <vt:lpstr>幻灯片 217</vt:lpstr>
      <vt:lpstr>幻灯片 218</vt:lpstr>
      <vt:lpstr>幻灯片 219</vt:lpstr>
      <vt:lpstr>幻灯片 220</vt:lpstr>
      <vt:lpstr>幻灯片 221</vt:lpstr>
      <vt:lpstr>幻灯片 222</vt:lpstr>
      <vt:lpstr>幻灯片 223</vt:lpstr>
      <vt:lpstr>幻灯片 224</vt:lpstr>
      <vt:lpstr>幻灯片 225</vt:lpstr>
      <vt:lpstr>幻灯片 226</vt:lpstr>
      <vt:lpstr>幻灯片 227</vt:lpstr>
      <vt:lpstr>幻灯片 228</vt:lpstr>
      <vt:lpstr>幻灯片 229</vt:lpstr>
      <vt:lpstr>幻灯片 230</vt:lpstr>
      <vt:lpstr>幻灯片 231</vt:lpstr>
      <vt:lpstr>幻灯片 232</vt:lpstr>
      <vt:lpstr>幻灯片 233</vt:lpstr>
      <vt:lpstr>幻灯片 234</vt:lpstr>
      <vt:lpstr>幻灯片 235</vt:lpstr>
      <vt:lpstr>幻灯片 236</vt:lpstr>
      <vt:lpstr>幻灯片 237</vt:lpstr>
      <vt:lpstr>幻灯片 238</vt:lpstr>
      <vt:lpstr>幻灯片 239</vt:lpstr>
      <vt:lpstr>幻灯片 240</vt:lpstr>
      <vt:lpstr>幻灯片 241</vt:lpstr>
      <vt:lpstr>5.3 链表</vt:lpstr>
      <vt:lpstr>幻灯片 243</vt:lpstr>
      <vt:lpstr>幻灯片 244</vt:lpstr>
      <vt:lpstr>幻灯片 245</vt:lpstr>
      <vt:lpstr>幻灯片 246</vt:lpstr>
      <vt:lpstr>幻灯片 247</vt:lpstr>
      <vt:lpstr>幻灯片 248</vt:lpstr>
      <vt:lpstr>幻灯片 249</vt:lpstr>
      <vt:lpstr>幻灯片 250</vt:lpstr>
      <vt:lpstr>幻灯片 251</vt:lpstr>
      <vt:lpstr>幻灯片 252</vt:lpstr>
      <vt:lpstr>5.3 链表</vt:lpstr>
      <vt:lpstr>幻灯片 254</vt:lpstr>
      <vt:lpstr>幻灯片 255</vt:lpstr>
      <vt:lpstr>幻灯片 256</vt:lpstr>
      <vt:lpstr>幻灯片 257</vt:lpstr>
      <vt:lpstr>幻灯片 258</vt:lpstr>
      <vt:lpstr>幻灯片 259</vt:lpstr>
      <vt:lpstr>幻灯片 260</vt:lpstr>
      <vt:lpstr>幻灯片 261</vt:lpstr>
      <vt:lpstr>幻灯片 262</vt:lpstr>
      <vt:lpstr>幻灯片 263</vt:lpstr>
      <vt:lpstr>幻灯片 264</vt:lpstr>
      <vt:lpstr>幻灯片 265</vt:lpstr>
      <vt:lpstr>幻灯片 266</vt:lpstr>
      <vt:lpstr>幻灯片 267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5.3 链表</vt:lpstr>
      <vt:lpstr>幻灯片 391</vt:lpstr>
      <vt:lpstr>小结</vt:lpstr>
      <vt:lpstr>幻灯片 393</vt:lpstr>
    </vt:vector>
  </TitlesOfParts>
  <Company>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zhouairu</dc:creator>
  <cp:lastModifiedBy>wwuhnwu01</cp:lastModifiedBy>
  <cp:revision>274</cp:revision>
  <dcterms:created xsi:type="dcterms:W3CDTF">2002-08-30T17:00:15Z</dcterms:created>
  <dcterms:modified xsi:type="dcterms:W3CDTF">2020-04-08T08:47:45Z</dcterms:modified>
</cp:coreProperties>
</file>