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148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97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98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416" r:id="rId123"/>
    <p:sldId id="417" r:id="rId124"/>
    <p:sldId id="419" r:id="rId125"/>
    <p:sldId id="418" r:id="rId126"/>
    <p:sldId id="399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01" r:id="rId155"/>
    <p:sldId id="396" r:id="rId156"/>
    <p:sldId id="403" r:id="rId1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0066"/>
    <a:srgbClr val="A50021"/>
    <a:srgbClr val="CC3300"/>
    <a:srgbClr val="0000CC"/>
    <a:srgbClr val="006600"/>
    <a:srgbClr val="FFFFFF"/>
    <a:srgbClr val="ECE6C0"/>
    <a:srgbClr val="FF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28" autoAdjust="0"/>
    <p:restoredTop sz="86490" autoAdjust="0"/>
  </p:normalViewPr>
  <p:slideViewPr>
    <p:cSldViewPr>
      <p:cViewPr>
        <p:scale>
          <a:sx n="50" d="100"/>
          <a:sy n="50" d="100"/>
        </p:scale>
        <p:origin x="-979" y="-533"/>
      </p:cViewPr>
      <p:guideLst>
        <p:guide orient="horz" pos="2160"/>
        <p:guide pos="2925"/>
      </p:guideLst>
    </p:cSldViewPr>
  </p:slideViewPr>
  <p:outlineViewPr>
    <p:cViewPr>
      <p:scale>
        <a:sx n="25" d="100"/>
        <a:sy n="25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410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hyperlink" Target="../C++&#31243;&#24207;&#35774;&#35745;&#22522;&#30784;&#35838;&#20214;2&#29256;(&#20363;&#39064;&#32534;&#21495;)/c++&#65288;6&#65289;/6-&#36816;&#31639;&#31526;&#37325;&#36733;(6.4).ppt" TargetMode="Externa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1.xml"/><Relationship Id="rId7" Type="http://schemas.openxmlformats.org/officeDocument/2006/relationships/hyperlink" Target="../C++&#31243;&#24207;&#35774;&#35745;&#22522;&#30784;&#35838;&#20214;2&#29256;(&#20363;&#39064;&#32534;&#21495;)/c++&#65288;6&#65289;/6-&#36816;&#31639;&#31526;&#37325;&#36733;(6.2).ppt" TargetMode="External"/><Relationship Id="rId12" Type="http://schemas.openxmlformats.org/officeDocument/2006/relationships/oleObject" Target="../embeddings/oleObject3.bin"/><Relationship Id="rId17" Type="http://schemas.openxmlformats.org/officeDocument/2006/relationships/slide" Target="slide155.xml"/><Relationship Id="rId2" Type="http://schemas.openxmlformats.org/officeDocument/2006/relationships/vmlDrawing" Target="../drawings/vmlDrawing1.vml"/><Relationship Id="rId16" Type="http://schemas.openxmlformats.org/officeDocument/2006/relationships/hyperlink" Target="../C++&#31243;&#24207;&#35774;&#35745;&#22522;&#30784;&#35838;&#20214;2&#29256;(&#20363;&#39064;&#32534;&#21495;)/c++&#65288;6&#65289;/6-&#36816;&#31639;&#31526;&#37325;&#36733;(&#23567;&#32467;).ppt" TargetMode="External"/><Relationship Id="rId20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slide" Target="slide67.xml"/><Relationship Id="rId5" Type="http://schemas.openxmlformats.org/officeDocument/2006/relationships/slide" Target="slide3.xml"/><Relationship Id="rId15" Type="http://schemas.openxmlformats.org/officeDocument/2006/relationships/oleObject" Target="../embeddings/oleObject4.bin"/><Relationship Id="rId10" Type="http://schemas.openxmlformats.org/officeDocument/2006/relationships/hyperlink" Target="../C++&#31243;&#24207;&#35774;&#35745;&#22522;&#30784;&#35838;&#20214;2&#29256;(&#20363;&#39064;&#32534;&#21495;)/c++&#65288;6&#65289;/6-&#36816;&#31639;&#31526;&#37325;&#36733;(6.3).ppt" TargetMode="External"/><Relationship Id="rId19" Type="http://schemas.openxmlformats.org/officeDocument/2006/relationships/hyperlink" Target="0-&#39044;&#22791;&#30693;&#35782;.ppt" TargetMode="External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slide" Target="slide1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0" name="Picture 10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2251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运算符重载</a:t>
            </a:r>
          </a:p>
        </p:txBody>
      </p:sp>
      <p:grpSp>
        <p:nvGrpSpPr>
          <p:cNvPr id="522259" name="Group 19"/>
          <p:cNvGrpSpPr>
            <a:grpSpLocks/>
          </p:cNvGrpSpPr>
          <p:nvPr/>
        </p:nvGrpSpPr>
        <p:grpSpPr bwMode="auto">
          <a:xfrm>
            <a:off x="1295400" y="2884488"/>
            <a:ext cx="6705600" cy="468312"/>
            <a:chOff x="816" y="1817"/>
            <a:chExt cx="4224" cy="295"/>
          </a:xfrm>
        </p:grpSpPr>
        <p:sp>
          <p:nvSpPr>
            <p:cNvPr id="522245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1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7.1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运算符重载规则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80" name="Object 4"/>
            <p:cNvGraphicFramePr>
              <a:graphicFrameLocks noChangeAspect="1"/>
            </p:cNvGraphicFramePr>
            <p:nvPr/>
          </p:nvGraphicFramePr>
          <p:xfrm>
            <a:off x="1357" y="1850"/>
            <a:ext cx="227" cy="229"/>
          </p:xfrm>
          <a:graphic>
            <a:graphicData uri="http://schemas.openxmlformats.org/presentationml/2006/ole">
              <p:oleObj spid="_x0000_s690180" name="BMP 图象" r:id="rId6" imgW="1276190" imgH="1286055" progId="PBrush">
                <p:embed/>
              </p:oleObj>
            </a:graphicData>
          </a:graphic>
        </p:graphicFrame>
      </p:grpSp>
      <p:grpSp>
        <p:nvGrpSpPr>
          <p:cNvPr id="522260" name="Group 20"/>
          <p:cNvGrpSpPr>
            <a:grpSpLocks/>
          </p:cNvGrpSpPr>
          <p:nvPr/>
        </p:nvGrpSpPr>
        <p:grpSpPr bwMode="auto">
          <a:xfrm>
            <a:off x="1295400" y="3417888"/>
            <a:ext cx="6705600" cy="468312"/>
            <a:chOff x="816" y="2153"/>
            <a:chExt cx="4224" cy="295"/>
          </a:xfrm>
        </p:grpSpPr>
        <p:sp>
          <p:nvSpPr>
            <p:cNvPr id="522246" name="Rectangle 6">
              <a:hlinkClick r:id="rId7" action="ppaction://hlinkpres?slideindex=1&amp;slidetitle=6.2  用成员或友员函数重载运算符 "/>
            </p:cNvPr>
            <p:cNvSpPr>
              <a:spLocks noChangeArrowheads="1"/>
            </p:cNvSpPr>
            <p:nvPr/>
          </p:nvSpPr>
          <p:spPr bwMode="auto">
            <a:xfrm>
              <a:off x="816" y="215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7.2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用成员或友元函数重载运算符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9" name="Object 3"/>
            <p:cNvGraphicFramePr>
              <a:graphicFrameLocks noChangeAspect="1"/>
            </p:cNvGraphicFramePr>
            <p:nvPr/>
          </p:nvGraphicFramePr>
          <p:xfrm>
            <a:off x="1357" y="2186"/>
            <a:ext cx="227" cy="229"/>
          </p:xfrm>
          <a:graphic>
            <a:graphicData uri="http://schemas.openxmlformats.org/presentationml/2006/ole">
              <p:oleObj spid="_x0000_s690179" name="BMP 图象" r:id="rId9" imgW="1276190" imgH="1286055" progId="PBrush">
                <p:embed/>
              </p:oleObj>
            </a:graphicData>
          </a:graphic>
        </p:graphicFrame>
      </p:grpSp>
      <p:grpSp>
        <p:nvGrpSpPr>
          <p:cNvPr id="522261" name="Group 21"/>
          <p:cNvGrpSpPr>
            <a:grpSpLocks/>
          </p:cNvGrpSpPr>
          <p:nvPr/>
        </p:nvGrpSpPr>
        <p:grpSpPr bwMode="auto">
          <a:xfrm>
            <a:off x="1295400" y="3951288"/>
            <a:ext cx="6705600" cy="468312"/>
            <a:chOff x="816" y="2489"/>
            <a:chExt cx="4224" cy="295"/>
          </a:xfrm>
        </p:grpSpPr>
        <p:sp>
          <p:nvSpPr>
            <p:cNvPr id="522247" name="Rectangle 7">
              <a:hlinkClick r:id="rId10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48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7.3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几个典型运算符重载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8" name="Object 2"/>
            <p:cNvGraphicFramePr>
              <a:graphicFrameLocks noChangeAspect="1"/>
            </p:cNvGraphicFramePr>
            <p:nvPr/>
          </p:nvGraphicFramePr>
          <p:xfrm>
            <a:off x="1357" y="2522"/>
            <a:ext cx="227" cy="229"/>
          </p:xfrm>
          <a:graphic>
            <a:graphicData uri="http://schemas.openxmlformats.org/presentationml/2006/ole">
              <p:oleObj spid="_x0000_s690178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522262" name="Group 22"/>
          <p:cNvGrpSpPr>
            <a:grpSpLocks/>
          </p:cNvGrpSpPr>
          <p:nvPr/>
        </p:nvGrpSpPr>
        <p:grpSpPr bwMode="auto">
          <a:xfrm>
            <a:off x="1295400" y="4484688"/>
            <a:ext cx="6705600" cy="468312"/>
            <a:chOff x="816" y="2825"/>
            <a:chExt cx="4224" cy="295"/>
          </a:xfrm>
        </p:grpSpPr>
        <p:sp>
          <p:nvSpPr>
            <p:cNvPr id="522248" name="Rectangle 8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2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7.4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类类型转换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7" name="Object 1"/>
            <p:cNvGraphicFramePr>
              <a:graphicFrameLocks noChangeAspect="1"/>
            </p:cNvGraphicFramePr>
            <p:nvPr/>
          </p:nvGraphicFramePr>
          <p:xfrm>
            <a:off x="1357" y="2858"/>
            <a:ext cx="227" cy="229"/>
          </p:xfrm>
          <a:graphic>
            <a:graphicData uri="http://schemas.openxmlformats.org/presentationml/2006/ole">
              <p:oleObj spid="_x0000_s690177" name="BMP 图象" r:id="rId15" imgW="1276190" imgH="1286055" progId="PBrush">
                <p:embed/>
              </p:oleObj>
            </a:graphicData>
          </a:graphic>
        </p:graphicFrame>
      </p:grpSp>
      <p:grpSp>
        <p:nvGrpSpPr>
          <p:cNvPr id="522263" name="Group 23"/>
          <p:cNvGrpSpPr>
            <a:grpSpLocks/>
          </p:cNvGrpSpPr>
          <p:nvPr/>
        </p:nvGrpSpPr>
        <p:grpSpPr bwMode="auto">
          <a:xfrm>
            <a:off x="1295400" y="5018088"/>
            <a:ext cx="6705600" cy="468312"/>
            <a:chOff x="816" y="3161"/>
            <a:chExt cx="4224" cy="295"/>
          </a:xfrm>
        </p:grpSpPr>
        <p:sp>
          <p:nvSpPr>
            <p:cNvPr id="522252" name="Rectangle 12">
              <a:hlinkClick r:id="rId16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16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     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6" name="Object 0"/>
            <p:cNvGraphicFramePr>
              <a:graphicFrameLocks noChangeAspect="1"/>
            </p:cNvGraphicFramePr>
            <p:nvPr/>
          </p:nvGraphicFramePr>
          <p:xfrm>
            <a:off x="1357" y="3194"/>
            <a:ext cx="227" cy="229"/>
          </p:xfrm>
          <a:graphic>
            <a:graphicData uri="http://schemas.openxmlformats.org/presentationml/2006/ole">
              <p:oleObj spid="_x0000_s690176" name="BMP 图象" r:id="rId18" imgW="1276190" imgH="1286055" progId="PBrush">
                <p:embed/>
              </p:oleObj>
            </a:graphicData>
          </a:graphic>
        </p:graphicFrame>
      </p:grpSp>
      <p:pic>
        <p:nvPicPr>
          <p:cNvPr id="522266" name="Picture 26" descr="129">
            <a:hlinkClick r:id="rId19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2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1463" name="AutoShape 7"/>
          <p:cNvSpPr>
            <a:spLocks/>
          </p:cNvSpPr>
          <p:nvPr/>
        </p:nvSpPr>
        <p:spPr bwMode="auto">
          <a:xfrm>
            <a:off x="57912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函数名</a:t>
            </a:r>
            <a:r>
              <a:rPr lang="zh-CN" altLang="en-US" sz="1800" b="1"/>
              <a:t> 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2597" name="AutoShape 5"/>
          <p:cNvSpPr>
            <a:spLocks/>
          </p:cNvSpPr>
          <p:nvPr/>
        </p:nvSpPr>
        <p:spPr bwMode="auto">
          <a:xfrm>
            <a:off x="1600200" y="3429000"/>
            <a:ext cx="2514600" cy="990600"/>
          </a:xfrm>
          <a:prstGeom prst="borderCallout2">
            <a:avLst>
              <a:gd name="adj1" fmla="val 11537"/>
              <a:gd name="adj2" fmla="val 103032"/>
              <a:gd name="adj3" fmla="val 11537"/>
              <a:gd name="adj4" fmla="val 114458"/>
              <a:gd name="adj5" fmla="val -69389"/>
              <a:gd name="adj6" fmla="val 151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右操作数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为符合原语义，用 </a:t>
            </a:r>
            <a:r>
              <a:rPr lang="en-US" altLang="zh-CN" sz="1800" b="1"/>
              <a:t>int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7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[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38200" y="3148013"/>
            <a:ext cx="5749925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设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是类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[ y ]</a:t>
            </a:r>
          </a:p>
          <a:p>
            <a:pPr algn="l">
              <a:lnSpc>
                <a:spcPct val="16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ea typeface="黑体" pitchFamily="2" charset="-122"/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. operator [ ] ( y )</a:t>
            </a:r>
          </a:p>
        </p:txBody>
      </p:sp>
      <p:sp>
        <p:nvSpPr>
          <p:cNvPr id="623622" name="AutoShape 6"/>
          <p:cNvSpPr>
            <a:spLocks/>
          </p:cNvSpPr>
          <p:nvPr/>
        </p:nvSpPr>
        <p:spPr bwMode="auto">
          <a:xfrm>
            <a:off x="6629400" y="2895600"/>
            <a:ext cx="1447800" cy="990600"/>
          </a:xfrm>
          <a:prstGeom prst="borderCallout2">
            <a:avLst>
              <a:gd name="adj1" fmla="val 11537"/>
              <a:gd name="adj2" fmla="val -5264"/>
              <a:gd name="adj3" fmla="val 11537"/>
              <a:gd name="adj4" fmla="val -40352"/>
              <a:gd name="adj5" fmla="val 224681"/>
              <a:gd name="adj6" fmla="val -153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显式声明一个参数</a:t>
            </a:r>
            <a:endParaRPr lang="zh-CN" altLang="en-US" sz="1800" b="1"/>
          </a:p>
        </p:txBody>
      </p:sp>
      <p:sp>
        <p:nvSpPr>
          <p:cNvPr id="6236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1" grpId="0" autoUpdateAnimBg="0"/>
      <p:bldP spid="623622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1850" y="1196975"/>
            <a:ext cx="5721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 vector  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 b="1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vector  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47244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69" name="AutoShape 5"/>
          <p:cNvSpPr>
            <a:spLocks/>
          </p:cNvSpPr>
          <p:nvPr/>
        </p:nvSpPr>
        <p:spPr bwMode="auto">
          <a:xfrm>
            <a:off x="4038600" y="4746625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6366"/>
              <a:gd name="adj5" fmla="val -106250"/>
              <a:gd name="adj6" fmla="val -90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返回元素的引用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this -&gt; v[i]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2192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1" name="Line 7"/>
          <p:cNvSpPr>
            <a:spLocks noChangeShapeType="1"/>
          </p:cNvSpPr>
          <p:nvPr/>
        </p:nvSpPr>
        <p:spPr bwMode="auto">
          <a:xfrm flipV="1">
            <a:off x="3429000" y="3756025"/>
            <a:ext cx="13716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  <p:bldP spid="625669" grpId="0" animBg="1" autoUpdateAnimBg="0"/>
      <p:bldP spid="625670" grpId="0" animBg="1"/>
      <p:bldP spid="62567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vector  </a:t>
            </a:r>
            <a:r>
              <a:rPr lang="en-US" altLang="zh-CN" sz="1800" b="1">
                <a:solidFill>
                  <a:srgbClr val="0000FF"/>
                </a:solidFill>
              </a:rPr>
              <a:t>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a [ 2 ]</a:t>
            </a:r>
            <a:r>
              <a:rPr lang="en-US" altLang="zh-CN" sz="1800"/>
              <a:t>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6693" name="Oval 5"/>
          <p:cNvSpPr>
            <a:spLocks noChangeArrowheads="1"/>
          </p:cNvSpPr>
          <p:nvPr/>
        </p:nvSpPr>
        <p:spPr bwMode="auto">
          <a:xfrm>
            <a:off x="1066800" y="51355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47244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12192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4" name="AutoShape 16"/>
          <p:cNvSpPr>
            <a:spLocks/>
          </p:cNvSpPr>
          <p:nvPr/>
        </p:nvSpPr>
        <p:spPr bwMode="auto">
          <a:xfrm>
            <a:off x="4267200" y="3886200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9231"/>
              <a:gd name="adj5" fmla="val 137676"/>
              <a:gd name="adj6" fmla="val -101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返回引用的函数调用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作左值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3" grpId="0" animBg="1"/>
      <p:bldP spid="626704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408477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endParaRPr lang="en-US" altLang="zh-CN" sz="2000" b="1" smtClean="0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b="1" i="1" smtClean="0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1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38200" y="1676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()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运算符用于函数调用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57224" y="3643314"/>
            <a:ext cx="58213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设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是类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( arg1, arg2, … )</a:t>
            </a:r>
          </a:p>
          <a:p>
            <a:pPr algn="l">
              <a:lnSpc>
                <a:spcPct val="160000"/>
              </a:lnSpc>
            </a:pPr>
            <a:r>
              <a:rPr lang="en-US" altLang="zh-CN" sz="2000" b="1">
                <a:sym typeface="Symbol" pitchFamily="18" charset="2"/>
              </a:rPr>
              <a:t>	</a:t>
            </a:r>
            <a:r>
              <a:rPr lang="zh-CN" altLang="en-US" sz="2000" b="1"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.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operator () 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(arg1, arg2, … )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  <p:bldP spid="627716" grpId="0" autoUpdateAnimBg="0"/>
      <p:bldP spid="627717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950913" y="1489075"/>
            <a:ext cx="592613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cout &lt;&lt; f ( 5.2 , 2.5 )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39115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cout &lt;&lt; </a:t>
            </a:r>
            <a:r>
              <a:rPr lang="en-US" altLang="zh-CN" sz="1800" b="1">
                <a:solidFill>
                  <a:srgbClr val="0000FF"/>
                </a:solidFill>
              </a:rPr>
              <a:t>f ( 5.2 , 2.5 )</a:t>
            </a:r>
            <a:r>
              <a:rPr lang="en-US" altLang="zh-CN" sz="1800"/>
              <a:t>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9764" name="AutoShape 4"/>
          <p:cNvSpPr>
            <a:spLocks/>
          </p:cNvSpPr>
          <p:nvPr/>
        </p:nvSpPr>
        <p:spPr bwMode="auto">
          <a:xfrm>
            <a:off x="5257800" y="31797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4019"/>
              <a:gd name="adj5" fmla="val 335676"/>
              <a:gd name="adj6" fmla="val -9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f . </a:t>
            </a:r>
            <a:r>
              <a:rPr lang="en-US" altLang="zh-CN" sz="1800" b="1" i="1">
                <a:solidFill>
                  <a:schemeClr val="accent2"/>
                </a:solidFill>
              </a:rPr>
              <a:t>operator()</a:t>
            </a:r>
            <a:r>
              <a:rPr lang="en-US" altLang="zh-CN" sz="1800" b="1"/>
              <a:t> (5.2, 2.5)</a:t>
            </a:r>
          </a:p>
        </p:txBody>
      </p:sp>
      <p:sp>
        <p:nvSpPr>
          <p:cNvPr id="6297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39115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  <a:endParaRPr lang="zh-CN" altLang="en-US" sz="2000" i="1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cout &lt;&lt; f ( 5.2 , 2.5 )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209800" y="3278188"/>
            <a:ext cx="1005403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memFun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2170113" y="3925888"/>
            <a:ext cx="1005403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memFun</a:t>
            </a: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938338" y="5294313"/>
            <a:ext cx="198120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f.memFun (5.2,2.5) </a:t>
            </a:r>
          </a:p>
        </p:txBody>
      </p:sp>
      <p:sp>
        <p:nvSpPr>
          <p:cNvPr id="630791" name="Oval 7"/>
          <p:cNvSpPr>
            <a:spLocks noChangeArrowheads="1"/>
          </p:cNvSpPr>
          <p:nvPr/>
        </p:nvSpPr>
        <p:spPr bwMode="auto">
          <a:xfrm>
            <a:off x="5410200" y="2209800"/>
            <a:ext cx="28194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定义普通成员函数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07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nimBg="1" autoUpdateAnimBg="0"/>
      <p:bldP spid="630789" grpId="0" animBg="1" autoUpdateAnimBg="0"/>
      <p:bldP spid="630790" grpId="0" animBg="1" autoUpdateAnimBg="0"/>
      <p:bldP spid="630791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685800" y="1773238"/>
            <a:ext cx="7696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的预定义流类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cin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cout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重载为插入操作，用于输出基本类型数据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重载为提取操作，用于输入基本类型数据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用友元函数重载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，输出和输入用户自定义的数据类型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85800" y="6096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重载流插入和流提取运算符 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2487" name="AutoShape 7"/>
          <p:cNvSpPr>
            <a:spLocks/>
          </p:cNvSpPr>
          <p:nvPr/>
        </p:nvSpPr>
        <p:spPr bwMode="auto">
          <a:xfrm>
            <a:off x="1447800" y="4025900"/>
            <a:ext cx="2362200" cy="609600"/>
          </a:xfrm>
          <a:prstGeom prst="borderCallout2">
            <a:avLst>
              <a:gd name="adj1" fmla="val 18750"/>
              <a:gd name="adj2" fmla="val 103227"/>
              <a:gd name="adj3" fmla="val 18750"/>
              <a:gd name="adj4" fmla="val 118819"/>
              <a:gd name="adj5" fmla="val -130731"/>
              <a:gd name="adj6" fmla="val 169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运算符要求的操作数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&amp; operator[]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friend ostream &amp; operator &lt;&lt;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friend istream &amp; operator &gt;&gt;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56550" y="260350"/>
            <a:ext cx="11874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5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3860" name="AutoShape 4"/>
          <p:cNvSpPr>
            <a:spLocks/>
          </p:cNvSpPr>
          <p:nvPr/>
        </p:nvSpPr>
        <p:spPr bwMode="auto">
          <a:xfrm>
            <a:off x="5334000" y="11430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2667"/>
              <a:gd name="adj5" fmla="val 170574"/>
              <a:gd name="adj6" fmla="val -82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重载几个运算符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4884" name="AutoShape 4"/>
          <p:cNvSpPr>
            <a:spLocks/>
          </p:cNvSpPr>
          <p:nvPr/>
        </p:nvSpPr>
        <p:spPr bwMode="auto">
          <a:xfrm>
            <a:off x="4038600" y="1379538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28333"/>
              <a:gd name="adj5" fmla="val 183074"/>
              <a:gd name="adj6" fmla="val -103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标准流类</a:t>
            </a:r>
          </a:p>
        </p:txBody>
      </p:sp>
      <p:sp>
        <p:nvSpPr>
          <p:cNvPr id="634885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854950" y="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</a:t>
            </a:r>
            <a:r>
              <a:rPr lang="en-US" altLang="zh-CN" sz="1800" b="1"/>
              <a:t>cin &gt;&gt; k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5908" name="AutoShape 4"/>
          <p:cNvSpPr>
            <a:spLocks/>
          </p:cNvSpPr>
          <p:nvPr/>
        </p:nvSpPr>
        <p:spPr bwMode="auto">
          <a:xfrm>
            <a:off x="6705600" y="28956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7620"/>
              <a:gd name="adj5" fmla="val 272657"/>
              <a:gd name="adj6" fmla="val -611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使用预定义版本</a:t>
            </a:r>
          </a:p>
        </p:txBody>
      </p:sp>
      <p:sp>
        <p:nvSpPr>
          <p:cNvPr id="635909" name="Oval 5"/>
          <p:cNvSpPr>
            <a:spLocks noChangeArrowheads="1"/>
          </p:cNvSpPr>
          <p:nvPr/>
        </p:nvSpPr>
        <p:spPr bwMode="auto">
          <a:xfrm>
            <a:off x="5029200" y="464820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8" grpId="0" animBg="1" autoUpdateAnimBg="0"/>
      <p:bldP spid="63590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6932" name="AutoShape 4"/>
          <p:cNvSpPr>
            <a:spLocks/>
          </p:cNvSpPr>
          <p:nvPr/>
        </p:nvSpPr>
        <p:spPr bwMode="auto">
          <a:xfrm>
            <a:off x="1219200" y="3501008"/>
            <a:ext cx="3124200" cy="838200"/>
          </a:xfrm>
          <a:prstGeom prst="borderCallout2">
            <a:avLst>
              <a:gd name="adj1" fmla="val 13634"/>
              <a:gd name="adj2" fmla="val 102440"/>
              <a:gd name="adj3" fmla="val 13634"/>
              <a:gd name="adj4" fmla="val 111838"/>
              <a:gd name="adj5" fmla="val 206630"/>
              <a:gd name="adj6" fmla="val 141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&gt;&gt; (cin , A)</a:t>
            </a:r>
          </a:p>
        </p:txBody>
      </p:sp>
      <p:sp>
        <p:nvSpPr>
          <p:cNvPr id="636933" name="Oval 5"/>
          <p:cNvSpPr>
            <a:spLocks noChangeArrowheads="1"/>
          </p:cNvSpPr>
          <p:nvPr/>
        </p:nvSpPr>
        <p:spPr bwMode="auto">
          <a:xfrm>
            <a:off x="5334000" y="5301208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4" name="Oval 6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 autoUpdateAnimBg="0"/>
      <p:bldP spid="636933" grpId="0" animBg="1"/>
      <p:bldP spid="63693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7956" name="AutoShape 4"/>
          <p:cNvSpPr>
            <a:spLocks/>
          </p:cNvSpPr>
          <p:nvPr/>
        </p:nvSpPr>
        <p:spPr bwMode="auto">
          <a:xfrm>
            <a:off x="4953000" y="3581400"/>
            <a:ext cx="3124200" cy="838200"/>
          </a:xfrm>
          <a:prstGeom prst="borderCallout2">
            <a:avLst>
              <a:gd name="adj1" fmla="val 13634"/>
              <a:gd name="adj2" fmla="val -2440"/>
              <a:gd name="adj3" fmla="val 13634"/>
              <a:gd name="adj4" fmla="val -24083"/>
              <a:gd name="adj5" fmla="val 275353"/>
              <a:gd name="adj6" fmla="val -895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&lt;&lt; (cout , A)</a:t>
            </a:r>
          </a:p>
        </p:txBody>
      </p:sp>
      <p:sp>
        <p:nvSpPr>
          <p:cNvPr id="637957" name="Oval 5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Oval 6"/>
          <p:cNvSpPr>
            <a:spLocks noChangeArrowheads="1"/>
          </p:cNvSpPr>
          <p:nvPr/>
        </p:nvSpPr>
        <p:spPr bwMode="auto">
          <a:xfrm>
            <a:off x="990600" y="5877272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nimBg="1" autoUpdateAnimBg="0"/>
      <p:bldP spid="63795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 i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0004" name="Oval 4"/>
          <p:cNvSpPr>
            <a:spLocks noChangeArrowheads="1"/>
          </p:cNvSpPr>
          <p:nvPr/>
        </p:nvSpPr>
        <p:spPr bwMode="auto">
          <a:xfrm>
            <a:off x="4800600" y="403860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5" name="Oval 5"/>
          <p:cNvSpPr>
            <a:spLocks noChangeArrowheads="1"/>
          </p:cNvSpPr>
          <p:nvPr/>
        </p:nvSpPr>
        <p:spPr bwMode="auto">
          <a:xfrm>
            <a:off x="1981200" y="2348880"/>
            <a:ext cx="1219200" cy="47052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6" name="Oval 6"/>
          <p:cNvSpPr>
            <a:spLocks noChangeArrowheads="1"/>
          </p:cNvSpPr>
          <p:nvPr/>
        </p:nvSpPr>
        <p:spPr bwMode="auto">
          <a:xfrm>
            <a:off x="4648200" y="57150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7" name="AutoShape 7"/>
          <p:cNvSpPr>
            <a:spLocks/>
          </p:cNvSpPr>
          <p:nvPr/>
        </p:nvSpPr>
        <p:spPr bwMode="auto">
          <a:xfrm>
            <a:off x="6732588" y="29718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18662"/>
              <a:gd name="adj5" fmla="val 200523"/>
              <a:gd name="adj6" fmla="val -65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访问对象元素</a:t>
            </a:r>
          </a:p>
        </p:txBody>
      </p:sp>
      <p:sp>
        <p:nvSpPr>
          <p:cNvPr id="6400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nimBg="1"/>
      <p:bldP spid="640005" grpId="0" animBg="1"/>
      <p:bldP spid="640006" grpId="0" animBg="1"/>
      <p:bldP spid="640007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output </a:t>
            </a:r>
            <a:r>
              <a:rPr lang="en-US" altLang="zh-CN" sz="1800"/>
              <a:t>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3733800" y="41148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9" name="Oval 5"/>
          <p:cNvSpPr>
            <a:spLocks noChangeArrowheads="1"/>
          </p:cNvSpPr>
          <p:nvPr/>
        </p:nvSpPr>
        <p:spPr bwMode="auto">
          <a:xfrm>
            <a:off x="3886200" y="3733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0" name="Oval 6"/>
          <p:cNvSpPr>
            <a:spLocks noChangeArrowheads="1"/>
          </p:cNvSpPr>
          <p:nvPr/>
        </p:nvSpPr>
        <p:spPr bwMode="auto">
          <a:xfrm>
            <a:off x="762000" y="44196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1" name="AutoShape 7"/>
          <p:cNvSpPr>
            <a:spLocks/>
          </p:cNvSpPr>
          <p:nvPr/>
        </p:nvSpPr>
        <p:spPr bwMode="auto">
          <a:xfrm>
            <a:off x="6096000" y="2590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165884"/>
              <a:gd name="adj6" fmla="val -103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cout </a:t>
            </a:r>
            <a:r>
              <a:rPr lang="zh-CN" altLang="en-US" sz="1800" b="1"/>
              <a:t>的别名</a:t>
            </a:r>
          </a:p>
        </p:txBody>
      </p:sp>
      <p:sp>
        <p:nvSpPr>
          <p:cNvPr id="641032" name="Oval 8"/>
          <p:cNvSpPr>
            <a:spLocks noChangeArrowheads="1"/>
          </p:cNvSpPr>
          <p:nvPr/>
        </p:nvSpPr>
        <p:spPr bwMode="auto">
          <a:xfrm>
            <a:off x="1447800" y="47244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nimBg="1"/>
      <p:bldP spid="641029" grpId="0" animBg="1"/>
      <p:bldP spid="641030" grpId="0" animBg="1"/>
      <p:bldP spid="641031" grpId="0" animBg="1" autoUpdateAnimBg="0"/>
      <p:bldP spid="64103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</a:t>
            </a:r>
            <a:r>
              <a:rPr lang="en-US" altLang="zh-CN" sz="1800" b="1">
                <a:solidFill>
                  <a:srgbClr val="0000FF"/>
                </a:solidFill>
              </a:rPr>
              <a:t>input </a:t>
            </a:r>
            <a:r>
              <a:rPr lang="en-US" altLang="zh-CN" sz="1800"/>
              <a:t>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2052" name="Oval 4"/>
          <p:cNvSpPr>
            <a:spLocks noChangeArrowheads="1"/>
          </p:cNvSpPr>
          <p:nvPr/>
        </p:nvSpPr>
        <p:spPr bwMode="auto">
          <a:xfrm>
            <a:off x="3733800" y="57912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3" name="Oval 5"/>
          <p:cNvSpPr>
            <a:spLocks noChangeArrowheads="1"/>
          </p:cNvSpPr>
          <p:nvPr/>
        </p:nvSpPr>
        <p:spPr bwMode="auto">
          <a:xfrm>
            <a:off x="3810000" y="54102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Oval 6"/>
          <p:cNvSpPr>
            <a:spLocks noChangeArrowheads="1"/>
          </p:cNvSpPr>
          <p:nvPr/>
        </p:nvSpPr>
        <p:spPr bwMode="auto">
          <a:xfrm>
            <a:off x="1447800" y="6019800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5" name="AutoShape 7"/>
          <p:cNvSpPr>
            <a:spLocks/>
          </p:cNvSpPr>
          <p:nvPr/>
        </p:nvSpPr>
        <p:spPr bwMode="auto">
          <a:xfrm>
            <a:off x="6019800" y="4114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324"/>
              <a:gd name="adj5" fmla="val 172398"/>
              <a:gd name="adj6" fmla="val -96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cin </a:t>
            </a:r>
            <a:r>
              <a:rPr lang="zh-CN" altLang="en-US" sz="1800" b="1"/>
              <a:t>的别名</a:t>
            </a:r>
          </a:p>
        </p:txBody>
      </p:sp>
      <p:sp>
        <p:nvSpPr>
          <p:cNvPr id="64205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/>
      <p:bldP spid="642053" grpId="0" animBg="1"/>
      <p:bldP spid="642054" grpId="0" animBg="1"/>
      <p:bldP spid="6420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1066800" y="502920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一个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运算符被重载后，原有意义没有失去，只是定义了相对一特定类的一个新运算符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i="1">
                <a:solidFill>
                  <a:schemeClr val="accent2"/>
                </a:solidFill>
              </a:rPr>
              <a:t>ostream &amp;</a:t>
            </a:r>
            <a:r>
              <a:rPr lang="en-US" altLang="zh-CN" sz="1800"/>
              <a:t>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i="1">
                <a:solidFill>
                  <a:schemeClr val="accent2"/>
                </a:solidFill>
              </a:rPr>
              <a:t>istream &amp;</a:t>
            </a:r>
            <a:r>
              <a:rPr lang="en-US" altLang="zh-CN" sz="1800"/>
              <a:t>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533400" y="3733800"/>
            <a:ext cx="1219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7" name="Oval 5"/>
          <p:cNvSpPr>
            <a:spLocks noChangeArrowheads="1"/>
          </p:cNvSpPr>
          <p:nvPr/>
        </p:nvSpPr>
        <p:spPr bwMode="auto">
          <a:xfrm>
            <a:off x="533400" y="5410200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8" name="AutoShape 6"/>
          <p:cNvSpPr>
            <a:spLocks/>
          </p:cNvSpPr>
          <p:nvPr/>
        </p:nvSpPr>
        <p:spPr bwMode="auto">
          <a:xfrm>
            <a:off x="5867400" y="27813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54602"/>
              <a:gd name="adj5" fmla="val 217537"/>
              <a:gd name="adj6" fmla="val -217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返回流类引用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以符合原语义</a:t>
            </a:r>
          </a:p>
        </p:txBody>
      </p:sp>
      <p:sp>
        <p:nvSpPr>
          <p:cNvPr id="6430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/>
      <p:bldP spid="643077" grpId="0" animBg="1"/>
      <p:bldP spid="643078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  <p:pic>
        <p:nvPicPr>
          <p:cNvPr id="64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3429000"/>
            <a:ext cx="4502150" cy="2227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715404" cy="542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setTypeHead.h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using namespace std;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集合类</a:t>
            </a:r>
            <a:endParaRPr lang="en-US" altLang="zh-CN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setType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 public: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unsigned e=128 );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复制构造函数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~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();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析构函数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operator+= </a:t>
            </a:r>
            <a:r>
              <a:rPr lang="en-US" sz="2000" b="1" dirty="0" smtClean="0"/>
              <a:t>( unsigned x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operator=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，集合变量赋值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operator() </a:t>
            </a:r>
            <a:r>
              <a:rPr lang="en-US" sz="2000" b="1" dirty="0" smtClean="0"/>
              <a:t>(unsigned x=0);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()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，集合置元素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，默认置空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</a:t>
            </a:r>
            <a:r>
              <a:rPr lang="en-US" sz="2000" b="1" dirty="0" smtClean="0">
                <a:solidFill>
                  <a:srgbClr val="CC3300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operator*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*,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operator-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-,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operator&lt;=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&lt;=,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判集合蕴含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  <p:bldP spid="64410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383366"/>
            <a:ext cx="8572560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!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运算符，判空集。集合空返回</a:t>
            </a:r>
            <a:r>
              <a:rPr lang="en-US" sz="2000" b="1" i="1" dirty="0" smtClean="0">
                <a:solidFill>
                  <a:srgbClr val="006600"/>
                </a:solidFill>
              </a:rPr>
              <a:t>false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，否则返回</a:t>
            </a:r>
            <a:r>
              <a:rPr lang="en-US" sz="2000" b="1" i="1" dirty="0" smtClean="0">
                <a:solidFill>
                  <a:srgbClr val="006600"/>
                </a:solidFill>
              </a:rPr>
              <a:t>true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 !</a:t>
            </a:r>
            <a:r>
              <a:rPr lang="en-US" sz="2000" b="1" dirty="0" smtClean="0"/>
              <a:t> ();	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，判元素属于集合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unsigned x,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 ); 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&gt;&gt;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，输入集合元素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operator&gt;&gt;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&amp;input,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，输出集合的全部元素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operator&lt;&lt;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&amp;output,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private: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*set;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建立动态数组指针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n;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数组长度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e;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全集元素个数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};</a:t>
            </a:r>
            <a:endParaRPr lang="zh-CN" altLang="en-US" sz="2000" b="1" dirty="0" smtClean="0"/>
          </a:p>
          <a:p>
            <a:pPr marL="457200" indent="-457200" algn="l">
              <a:lnSpc>
                <a:spcPts val="26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025544"/>
            <a:ext cx="828680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//test.cpp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</a:t>
            </a:r>
            <a:r>
              <a:rPr lang="en-US" sz="2000" b="1" dirty="0" err="1" smtClean="0"/>
              <a:t>include"setTypeHead.h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;    unsigned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cin</a:t>
            </a:r>
            <a:r>
              <a:rPr lang="en-US" sz="2000" b="1" dirty="0" smtClean="0">
                <a:solidFill>
                  <a:srgbClr val="FF0000"/>
                </a:solidFill>
              </a:rPr>
              <a:t> &gt;&gt;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r>
              <a:rPr lang="en-US" sz="2000" b="1" dirty="0" smtClean="0"/>
              <a:t>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</a:t>
            </a:r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"&lt;&lt;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+= x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"Put " &lt;&lt; x &lt;&lt; " in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792961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-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“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setA-setB</a:t>
            </a:r>
            <a:r>
              <a:rPr lang="en-US" sz="2000" b="1" dirty="0" smtClean="0"/>
              <a:t> = ”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是否蕴含于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endParaRPr 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&lt;=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	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"not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smtClean="0">
                <a:solidFill>
                  <a:srgbClr val="FF0000"/>
                </a:solidFill>
              </a:rPr>
              <a:t>x 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not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/>
              <a:t>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多个集合变量运算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setA+setB+setC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置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setC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为空集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228600" y="1741488"/>
            <a:ext cx="868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数据类型转换在程序编译时或在程序运行实现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基本类型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类对象的类型转换可由两种方式说明：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	转换函数</a:t>
            </a:r>
          </a:p>
          <a:p>
            <a:pPr marL="457200" indent="-457200"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称为用户定义的类型转换或类类型转换，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有隐式调用和显式调用方式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533400" y="4572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类类型转换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  </a:t>
            </a:r>
            <a:r>
              <a:rPr lang="zh-CN" altLang="en-US" sz="100" dirty="0">
                <a:solidFill>
                  <a:schemeClr val="bg1"/>
                </a:solidFill>
              </a:rPr>
              <a:t>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/>
      <p:bldP spid="645123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69342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当类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具有以下形式的构造函数：	</a:t>
            </a:r>
          </a:p>
          <a:p>
            <a:pPr>
              <a:lnSpc>
                <a:spcPct val="290000"/>
              </a:lnSpc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::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=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…,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;</a:t>
            </a:r>
          </a:p>
          <a:p>
            <a:pPr algn="l">
              <a:lnSpc>
                <a:spcPct val="29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说明了一种从参数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的类型到该类类型的转换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4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build="p" autoUpdateAnimBg="0" advAuto="100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b = 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Jessie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</a:t>
            </a:r>
            <a:r>
              <a:rPr lang="en-US" altLang="zh-CN" sz="1800" b="1" i="1">
                <a:sym typeface="Symbol" pitchFamily="18" charset="2"/>
              </a:rPr>
              <a:t>f ( 10 , 20 ) ;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 b="1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3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2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6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8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  <p:bldP spid="534535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1752600" y="41640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a = X( 1 )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8198" name="AutoShape 6"/>
          <p:cNvSpPr>
            <a:spLocks/>
          </p:cNvSpPr>
          <p:nvPr/>
        </p:nvSpPr>
        <p:spPr bwMode="auto">
          <a:xfrm>
            <a:off x="5105400" y="1420813"/>
            <a:ext cx="3733800" cy="1295400"/>
          </a:xfrm>
          <a:prstGeom prst="borderCallout2">
            <a:avLst>
              <a:gd name="adj1" fmla="val 8824"/>
              <a:gd name="adj2" fmla="val -2042"/>
              <a:gd name="adj3" fmla="val 8824"/>
              <a:gd name="adj4" fmla="val -14157"/>
              <a:gd name="adj5" fmla="val 206005"/>
              <a:gd name="adj6" fmla="val -53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/>
              <a:t>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4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1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a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也称 </a:t>
            </a:r>
            <a:r>
              <a:rPr lang="en-US" altLang="zh-CN" sz="1800" b="1"/>
              <a:t>X ( 1 ) </a:t>
            </a:r>
            <a:r>
              <a:rPr lang="zh-CN" altLang="en-US" sz="1800" b="1"/>
              <a:t>为 </a:t>
            </a:r>
            <a:r>
              <a:rPr lang="en-US" altLang="zh-CN" sz="1800" b="1"/>
              <a:t>X </a:t>
            </a:r>
            <a:r>
              <a:rPr lang="zh-CN" altLang="en-US" sz="1800" b="1"/>
              <a:t>类的类型常量</a:t>
            </a:r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8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1752600" y="45577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752600" y="12811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b = 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9222" name="AutoShape 6"/>
          <p:cNvSpPr>
            <a:spLocks/>
          </p:cNvSpPr>
          <p:nvPr/>
        </p:nvSpPr>
        <p:spPr bwMode="auto">
          <a:xfrm>
            <a:off x="4648200" y="1052513"/>
            <a:ext cx="4191000" cy="1295400"/>
          </a:xfrm>
          <a:prstGeom prst="borderCallout2">
            <a:avLst>
              <a:gd name="adj1" fmla="val 8824"/>
              <a:gd name="adj2" fmla="val -1819"/>
              <a:gd name="adj3" fmla="val 8824"/>
              <a:gd name="adj4" fmla="val -10037"/>
              <a:gd name="adj5" fmla="val 264829"/>
              <a:gd name="adj6" fmla="val -36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z="1800" b="1"/>
              <a:t>调用构造函数</a:t>
            </a:r>
            <a:r>
              <a:rPr lang="en-US" altLang="zh-CN" sz="1800" b="1">
                <a:sym typeface="Symbol" pitchFamily="18" charset="2"/>
              </a:rPr>
              <a:t>X ( const  char * , int = 0 ) </a:t>
            </a:r>
            <a:endParaRPr lang="en-US" altLang="zh-CN" sz="1800" b="1"/>
          </a:p>
          <a:p>
            <a:pPr>
              <a:lnSpc>
                <a:spcPct val="180000"/>
              </a:lnSpc>
            </a:pPr>
            <a:r>
              <a:rPr lang="zh-CN" altLang="en-US" sz="1800" b="1"/>
              <a:t>把字符串转换为类类型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b</a:t>
            </a:r>
          </a:p>
        </p:txBody>
      </p:sp>
      <p:sp>
        <p:nvSpPr>
          <p:cNvPr id="6492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1752600" y="4849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0246" name="AutoShape 6"/>
          <p:cNvSpPr>
            <a:spLocks/>
          </p:cNvSpPr>
          <p:nvPr/>
        </p:nvSpPr>
        <p:spPr bwMode="auto">
          <a:xfrm>
            <a:off x="4648200" y="1649413"/>
            <a:ext cx="3810000" cy="1066800"/>
          </a:xfrm>
          <a:prstGeom prst="borderCallout2">
            <a:avLst>
              <a:gd name="adj1" fmla="val 10713"/>
              <a:gd name="adj2" fmla="val -2000"/>
              <a:gd name="adj3" fmla="val 10713"/>
              <a:gd name="adj4" fmla="val -14417"/>
              <a:gd name="adj5" fmla="val 308037"/>
              <a:gd name="adj6" fmla="val -54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2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</a:t>
            </a:r>
          </a:p>
        </p:txBody>
      </p:sp>
      <p:sp>
        <p:nvSpPr>
          <p:cNvPr id="65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6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1752600" y="5230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ym typeface="Symbol" pitchFamily="18" charset="2"/>
              </a:rPr>
              <a:t>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1270" name="AutoShape 6"/>
          <p:cNvSpPr>
            <a:spLocks/>
          </p:cNvSpPr>
          <p:nvPr/>
        </p:nvSpPr>
        <p:spPr bwMode="auto">
          <a:xfrm>
            <a:off x="4343400" y="1649413"/>
            <a:ext cx="4572000" cy="1066800"/>
          </a:xfrm>
          <a:prstGeom prst="borderCallout2">
            <a:avLst>
              <a:gd name="adj1" fmla="val 10713"/>
              <a:gd name="adj2" fmla="val -1667"/>
              <a:gd name="adj3" fmla="val 10713"/>
              <a:gd name="adj4" fmla="val -9514"/>
              <a:gd name="adj5" fmla="val 332588"/>
              <a:gd name="adj6" fmla="val -34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对实参作类类型转换，然后做参数结合</a:t>
            </a:r>
          </a:p>
        </p:txBody>
      </p:sp>
      <p:sp>
        <p:nvSpPr>
          <p:cNvPr id="6512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2293" name="AutoShape 5"/>
          <p:cNvSpPr>
            <a:spLocks/>
          </p:cNvSpPr>
          <p:nvPr/>
        </p:nvSpPr>
        <p:spPr bwMode="auto">
          <a:xfrm>
            <a:off x="5181600" y="3097213"/>
            <a:ext cx="3048000" cy="1066800"/>
          </a:xfrm>
          <a:prstGeom prst="borderCallout2">
            <a:avLst>
              <a:gd name="adj1" fmla="val 10713"/>
              <a:gd name="adj2" fmla="val -2500"/>
              <a:gd name="adj3" fmla="val 10713"/>
              <a:gd name="adj4" fmla="val -20106"/>
              <a:gd name="adj5" fmla="val 229912"/>
              <a:gd name="adj6" fmla="val -763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当找不到匹配的构造函数时</a:t>
            </a:r>
          </a:p>
          <a:p>
            <a:pPr>
              <a:lnSpc>
                <a:spcPct val="140000"/>
              </a:lnSpc>
            </a:pPr>
            <a:r>
              <a:rPr lang="zh-CN" altLang="en-US" sz="2000" b="1" i="1"/>
              <a:t>转换</a:t>
            </a:r>
            <a:r>
              <a:rPr lang="zh-CN" altLang="en-US" sz="1800" b="1" i="1"/>
              <a:t>失败</a:t>
            </a:r>
          </a:p>
        </p:txBody>
      </p:sp>
      <p:sp>
        <p:nvSpPr>
          <p:cNvPr id="6522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a = X( 1 )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b = 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b = X ( 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CC3300"/>
                </a:solidFill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3317" name="Oval 5"/>
          <p:cNvSpPr>
            <a:spLocks noChangeArrowheads="1"/>
          </p:cNvSpPr>
          <p:nvPr/>
        </p:nvSpPr>
        <p:spPr bwMode="auto">
          <a:xfrm>
            <a:off x="4648200" y="1371600"/>
            <a:ext cx="3716338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7" dist="115003" dir="15819588">
              <a:srgbClr val="FFCC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这样的隐式类型转换</a:t>
            </a: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由系统自动完成</a:t>
            </a:r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1219200" y="2360613"/>
            <a:ext cx="70104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带参数的构造函数不能把一个类类型转换成基本类型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类类型转换函数是一种特殊的成员函数，提供类对象之间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显式类型转换的机制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8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utoUpdateAnimBg="0"/>
      <p:bldP spid="654339" grpId="0" build="p" autoUpdateAnimBg="0" advAuto="200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611188" y="1371600"/>
            <a:ext cx="80740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>
                <a:ea typeface="黑体" pitchFamily="2" charset="-122"/>
                <a:sym typeface="Symbol" pitchFamily="18" charset="2"/>
              </a:rPr>
              <a:t>语法形式：</a:t>
            </a:r>
          </a:p>
          <a:p>
            <a:pPr algn="l">
              <a:lnSpc>
                <a:spcPct val="140000"/>
              </a:lnSpc>
            </a:pPr>
            <a:r>
              <a:rPr lang="en-US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)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{  ……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  	   return  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 </a:t>
            </a:r>
            <a:r>
              <a:rPr lang="zh-CN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类型的对象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功能：将类型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的对象转换为类型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可以是预定义类型，也可以是用户定义类型</a:t>
            </a:r>
          </a:p>
          <a:p>
            <a:pPr algn="l">
              <a:lnSpc>
                <a:spcPct val="140000"/>
              </a:lnSpc>
              <a:buFont typeface="Symbol" pitchFamily="18" charset="2"/>
              <a:buChar char="·"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函数没有参数，没有返回类型，但必须有一条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return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语句，返回  </a:t>
            </a:r>
          </a:p>
          <a:p>
            <a:pPr algn="l">
              <a:lnSpc>
                <a:spcPct val="140000"/>
              </a:lnSpc>
              <a:buFont typeface="Symbol" pitchFamily="18" charset="2"/>
              <a:buNone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en-US" altLang="zh-CN" sz="2000" i="1">
                <a:latin typeface="黑体" pitchFamily="2" charset="-122"/>
                <a:ea typeface="黑体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类型的对象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该函数只能为成员函数，不能为友元</a:t>
            </a:r>
            <a:endParaRPr lang="en-US" altLang="en-US" sz="2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auto">
          <a:xfrm>
            <a:off x="4800600" y="1676400"/>
            <a:ext cx="3124200" cy="1524000"/>
          </a:xfrm>
          <a:prstGeom prst="cloudCallout">
            <a:avLst>
              <a:gd name="adj1" fmla="val -105282"/>
              <a:gd name="adj2" fmla="val 148542"/>
            </a:avLst>
          </a:prstGeom>
          <a:gradFill rotWithShape="0">
            <a:gsLst>
              <a:gs pos="0">
                <a:srgbClr val="FFFFFF"/>
              </a:gs>
              <a:gs pos="100000">
                <a:srgbClr val="FFDC45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1800" b="1" i="1"/>
              <a:t>使用三种</a:t>
            </a:r>
          </a:p>
          <a:p>
            <a:pPr>
              <a:lnSpc>
                <a:spcPct val="150000"/>
              </a:lnSpc>
            </a:pPr>
            <a:r>
              <a:rPr lang="zh-CN" altLang="en-US" sz="1800" b="1" i="1"/>
              <a:t>类型转换规则？</a:t>
            </a:r>
          </a:p>
        </p:txBody>
      </p:sp>
      <p:sp>
        <p:nvSpPr>
          <p:cNvPr id="657413" name="Oval 5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74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 autoUpdateAnimBg="0"/>
      <p:bldP spid="6574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5563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5566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0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4343400" y="2701925"/>
            <a:ext cx="4038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g (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,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int  i = 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)  ?  1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 :  0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int  j  =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&amp;&amp;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   ?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 :  i 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if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{ ……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352925" y="1349375"/>
            <a:ext cx="3740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除了赋值和初始化，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类型转换函数还可以这样使用：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329113" y="4975225"/>
            <a:ext cx="4452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对象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、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可用在整型变量出现的地方</a:t>
            </a:r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 build="p" autoUpdateAnimBg="0" advAuto="1000"/>
      <p:bldP spid="659461" grpId="0" autoUpdateAnimBg="0"/>
      <p:bldP spid="659462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914400" y="14033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转换函数有两种使用方式：</a:t>
            </a:r>
          </a:p>
          <a:p>
            <a:pPr algn="l">
              <a:lnSpc>
                <a:spcPct val="170000"/>
              </a:lnSpc>
            </a:pPr>
            <a:r>
              <a:rPr lang="zh-CN" altLang="zh-CN" sz="2000" b="1">
                <a:sym typeface="Symbol" pitchFamily="18" charset="2"/>
              </a:rPr>
              <a:t>    隐式使用	</a:t>
            </a:r>
            <a:r>
              <a:rPr lang="en-US" altLang="zh-CN" sz="2000" b="1">
                <a:sym typeface="Symbol" pitchFamily="18" charset="2"/>
              </a:rPr>
              <a:t>i = a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ym typeface="Symbol" pitchFamily="18" charset="2"/>
              </a:rPr>
              <a:t>    </a:t>
            </a:r>
            <a:r>
              <a:rPr lang="zh-CN" altLang="en-US" sz="2000" b="1">
                <a:sym typeface="Symbol" pitchFamily="18" charset="2"/>
              </a:rPr>
              <a:t>显式使用	</a:t>
            </a:r>
            <a:r>
              <a:rPr lang="en-US" altLang="zh-CN" sz="2000" b="1">
                <a:sym typeface="Symbol" pitchFamily="18" charset="2"/>
              </a:rPr>
              <a:t>i = a . operator  int ( )	</a:t>
            </a:r>
            <a:r>
              <a:rPr lang="en-US" altLang="zh-CN" sz="2000" b="1" i="1">
                <a:solidFill>
                  <a:srgbClr val="0000FF"/>
                </a:solidFill>
                <a:sym typeface="Symbol" pitchFamily="18" charset="2"/>
              </a:rPr>
              <a:t>// int ( a )      ( int ) a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14400" y="35369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使用不同函数作类型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转换函数：</a:t>
            </a:r>
          </a:p>
          <a:p>
            <a:pPr algn="l">
              <a:lnSpc>
                <a:spcPct val="170000"/>
              </a:lnSpc>
            </a:pPr>
            <a:r>
              <a:rPr lang="zh-CN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int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用类型转换函数进行转换</a:t>
            </a:r>
          </a:p>
          <a:p>
            <a:pPr algn="l">
              <a:lnSpc>
                <a:spcPct val="170000"/>
              </a:lnSpc>
            </a:pPr>
            <a:r>
              <a:rPr lang="en-US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X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用构造函数进行转换</a:t>
            </a:r>
            <a:endParaRPr lang="en-US" altLang="en-US" sz="2000" b="1" i="1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6604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 advAuto="1000"/>
      <p:bldP spid="660484" grpId="0" build="p" autoUpdateAnimBg="0" advAuto="100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7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684213" y="1833563"/>
            <a:ext cx="235426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468313" y="4281488"/>
            <a:ext cx="199231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 b = 0.3;</a:t>
            </a:r>
          </a:p>
        </p:txBody>
      </p:sp>
      <p:sp>
        <p:nvSpPr>
          <p:cNvPr id="678919" name="AutoShape 7"/>
          <p:cNvSpPr>
            <a:spLocks/>
          </p:cNvSpPr>
          <p:nvPr/>
        </p:nvSpPr>
        <p:spPr bwMode="auto">
          <a:xfrm>
            <a:off x="4881563" y="3200400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2241"/>
              <a:gd name="adj5" fmla="val 204690"/>
              <a:gd name="adj6" fmla="val -844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构造函数做类型转换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 flipV="1">
            <a:off x="3132138" y="2060575"/>
            <a:ext cx="1152525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1047750" y="5949950"/>
            <a:ext cx="13636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Rational(x)</a:t>
            </a:r>
          </a:p>
        </p:txBody>
      </p:sp>
      <p:sp>
        <p:nvSpPr>
          <p:cNvPr id="678922" name="Rectangle 10"/>
          <p:cNvSpPr>
            <a:spLocks noChangeArrowheads="1"/>
          </p:cNvSpPr>
          <p:nvPr/>
        </p:nvSpPr>
        <p:spPr bwMode="auto">
          <a:xfrm>
            <a:off x="2776538" y="5949950"/>
            <a:ext cx="1363662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Rational(1)</a:t>
            </a:r>
          </a:p>
        </p:txBody>
      </p:sp>
      <p:sp>
        <p:nvSpPr>
          <p:cNvPr id="678923" name="Rectangle 11"/>
          <p:cNvSpPr>
            <a:spLocks noChangeArrowheads="1"/>
          </p:cNvSpPr>
          <p:nvPr/>
        </p:nvSpPr>
        <p:spPr bwMode="auto">
          <a:xfrm>
            <a:off x="4721225" y="5949950"/>
            <a:ext cx="15795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Rational(0.6)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 animBg="1"/>
      <p:bldP spid="678918" grpId="0" animBg="1"/>
      <p:bldP spid="678919" grpId="0" animBg="1" autoUpdateAnimBg="0"/>
      <p:bldP spid="678920" grpId="0" animBg="1"/>
      <p:bldP spid="678921" grpId="0" animBg="1"/>
      <p:bldP spid="678922" grpId="0" animBg="1"/>
      <p:bldP spid="67892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9953" name="AutoShape 17"/>
          <p:cNvSpPr>
            <a:spLocks/>
          </p:cNvSpPr>
          <p:nvPr/>
        </p:nvSpPr>
        <p:spPr bwMode="auto">
          <a:xfrm>
            <a:off x="5435600" y="3200400"/>
            <a:ext cx="2089150" cy="804863"/>
          </a:xfrm>
          <a:prstGeom prst="borderCallout2">
            <a:avLst>
              <a:gd name="adj1" fmla="val 14199"/>
              <a:gd name="adj2" fmla="val -3648"/>
              <a:gd name="adj3" fmla="val 14199"/>
              <a:gd name="adj4" fmla="val -23329"/>
              <a:gd name="adj5" fmla="val 146352"/>
              <a:gd name="adj6" fmla="val -86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类型转换函数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做类型转换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 flipV="1">
            <a:off x="3203575" y="2276475"/>
            <a:ext cx="1728788" cy="10080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955" name="Rectangle 19"/>
          <p:cNvSpPr>
            <a:spLocks noChangeArrowheads="1"/>
          </p:cNvSpPr>
          <p:nvPr/>
        </p:nvSpPr>
        <p:spPr bwMode="auto">
          <a:xfrm>
            <a:off x="684213" y="2036763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79956" name="Rectangle 20"/>
          <p:cNvSpPr>
            <a:spLocks noChangeArrowheads="1"/>
          </p:cNvSpPr>
          <p:nvPr/>
        </p:nvSpPr>
        <p:spPr bwMode="auto">
          <a:xfrm>
            <a:off x="11160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double(a)</a:t>
            </a:r>
          </a:p>
        </p:txBody>
      </p:sp>
      <p:sp>
        <p:nvSpPr>
          <p:cNvPr id="679957" name="Rectangle 21"/>
          <p:cNvSpPr>
            <a:spLocks noChangeArrowheads="1"/>
          </p:cNvSpPr>
          <p:nvPr/>
        </p:nvSpPr>
        <p:spPr bwMode="auto">
          <a:xfrm>
            <a:off x="30591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double(b)</a:t>
            </a:r>
          </a:p>
        </p:txBody>
      </p:sp>
      <p:sp>
        <p:nvSpPr>
          <p:cNvPr id="679958" name="Rectangle 22"/>
          <p:cNvSpPr>
            <a:spLocks noChangeArrowheads="1"/>
          </p:cNvSpPr>
          <p:nvPr/>
        </p:nvSpPr>
        <p:spPr bwMode="auto">
          <a:xfrm>
            <a:off x="5075238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4716463" y="5716588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5288" y="5229225"/>
            <a:ext cx="1512887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 x=b;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3" grpId="0" animBg="1" autoUpdateAnimBg="0"/>
      <p:bldP spid="679954" grpId="0" animBg="1"/>
      <p:bldP spid="679955" grpId="0" animBg="1"/>
      <p:bldP spid="679956" grpId="0" animBg="1"/>
      <p:bldP spid="679957" grpId="0" animBg="1"/>
      <p:bldP spid="679958" grpId="0" animBg="1"/>
      <p:bldP spid="679959" grpId="0" animBg="1"/>
      <p:bldP spid="67996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</a:t>
            </a:r>
            <a:r>
              <a:rPr lang="en-US" altLang="zh-CN" sz="1600" b="1"/>
              <a:t>Rational() ;</a:t>
            </a:r>
            <a:r>
              <a:rPr lang="en-US" altLang="zh-CN" sz="1600"/>
              <a:t>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0975" name="Rectangle 15"/>
          <p:cNvSpPr>
            <a:spLocks noChangeArrowheads="1"/>
          </p:cNvSpPr>
          <p:nvPr/>
        </p:nvSpPr>
        <p:spPr bwMode="auto">
          <a:xfrm>
            <a:off x="688975" y="1323975"/>
            <a:ext cx="1493838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 () ;</a:t>
            </a:r>
          </a:p>
        </p:txBody>
      </p:sp>
      <p:sp>
        <p:nvSpPr>
          <p:cNvPr id="680974" name="AutoShape 14"/>
          <p:cNvSpPr>
            <a:spLocks/>
          </p:cNvSpPr>
          <p:nvPr/>
        </p:nvSpPr>
        <p:spPr bwMode="auto">
          <a:xfrm>
            <a:off x="2484438" y="2133600"/>
            <a:ext cx="5113337" cy="1008063"/>
          </a:xfrm>
          <a:prstGeom prst="borderCallout2">
            <a:avLst>
              <a:gd name="adj1" fmla="val 11338"/>
              <a:gd name="adj2" fmla="val -1491"/>
              <a:gd name="adj3" fmla="val 11338"/>
              <a:gd name="adj4" fmla="val -6769"/>
              <a:gd name="adj5" fmla="val -51338"/>
              <a:gd name="adj6" fmla="val -23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构造等于</a:t>
            </a:r>
            <a:r>
              <a:rPr lang="en-US" altLang="zh-CN" sz="2000" b="1" i="1">
                <a:solidFill>
                  <a:srgbClr val="006600"/>
                </a:solidFill>
              </a:rPr>
              <a:t>0</a:t>
            </a:r>
            <a:r>
              <a:rPr lang="zh-CN" altLang="en-US" sz="2000" b="1" i="1">
                <a:solidFill>
                  <a:srgbClr val="006600"/>
                </a:solidFill>
              </a:rPr>
              <a:t>的对象</a:t>
            </a:r>
          </a:p>
          <a:p>
            <a:pPr algn="l"/>
            <a:r>
              <a:rPr lang="zh-CN" altLang="en-US" sz="2000" b="1"/>
              <a:t> </a:t>
            </a:r>
            <a:r>
              <a:rPr lang="en-US" altLang="zh-CN" sz="2000" b="1"/>
              <a:t>{ Numerator=0; Denominator=0;</a:t>
            </a:r>
          </a:p>
          <a:p>
            <a:pPr algn="l"/>
            <a:r>
              <a:rPr lang="en-US" altLang="zh-CN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5" grpId="0" animBg="1"/>
      <p:bldP spid="680974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688975" y="1557338"/>
            <a:ext cx="28924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Rational(int n , int d=1) ;</a:t>
            </a:r>
          </a:p>
        </p:txBody>
      </p:sp>
      <p:sp>
        <p:nvSpPr>
          <p:cNvPr id="681990" name="AutoShape 6"/>
          <p:cNvSpPr>
            <a:spLocks/>
          </p:cNvSpPr>
          <p:nvPr/>
        </p:nvSpPr>
        <p:spPr bwMode="auto">
          <a:xfrm>
            <a:off x="2268538" y="2276475"/>
            <a:ext cx="6696075" cy="3887788"/>
          </a:xfrm>
          <a:prstGeom prst="borderCallout2">
            <a:avLst>
              <a:gd name="adj1" fmla="val 2940"/>
              <a:gd name="adj2" fmla="val -1139"/>
              <a:gd name="adj3" fmla="val 2940"/>
              <a:gd name="adj4" fmla="val -2491"/>
              <a:gd name="adj5" fmla="val -9472"/>
              <a:gd name="adj6" fmla="val -6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Rational::Rational(int n , int d)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用分子、分母构造对象</a:t>
            </a:r>
          </a:p>
          <a:p>
            <a:pPr algn="l"/>
            <a:r>
              <a:rPr lang="en-US" altLang="zh-CN" sz="2000" b="1"/>
              <a:t>{ int g;</a:t>
            </a:r>
          </a:p>
          <a:p>
            <a:pPr algn="l"/>
            <a:r>
              <a:rPr lang="en-US" altLang="zh-CN" sz="2000" b="1"/>
              <a:t>  if( d==1 )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</a:p>
          <a:p>
            <a:pPr algn="l"/>
            <a:r>
              <a:rPr lang="en-US" altLang="zh-CN" sz="2000" b="1"/>
              <a:t>     { Numerator = n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}</a:t>
            </a:r>
          </a:p>
          <a:p>
            <a:pPr algn="l"/>
            <a:r>
              <a:rPr lang="en-US" altLang="zh-CN" sz="2000" b="1"/>
              <a:t>  else	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  <a:r>
              <a:rPr lang="zh-CN" altLang="en-US" sz="2000" b="1" i="1">
                <a:solidFill>
                  <a:srgbClr val="006600"/>
                </a:solidFill>
              </a:rPr>
              <a:t>的有理数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{ g = gcd( n,d );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Numerator = n/g;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d/g;</a:t>
            </a:r>
          </a:p>
          <a:p>
            <a:pPr algn="l"/>
            <a:r>
              <a:rPr lang="en-US" altLang="zh-CN" sz="2000" b="1"/>
              <a:t>     };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1" grpId="0" animBg="1"/>
      <p:bldP spid="681990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</a:t>
            </a:r>
            <a:r>
              <a:rPr lang="en-US" altLang="zh-CN" sz="1600" b="1"/>
              <a:t>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301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688975" y="1828800"/>
            <a:ext cx="23542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83013" name="AutoShape 5"/>
          <p:cNvSpPr>
            <a:spLocks/>
          </p:cNvSpPr>
          <p:nvPr/>
        </p:nvSpPr>
        <p:spPr bwMode="auto">
          <a:xfrm>
            <a:off x="2268538" y="2563813"/>
            <a:ext cx="6696075" cy="3097212"/>
          </a:xfrm>
          <a:prstGeom prst="borderCallout2">
            <a:avLst>
              <a:gd name="adj1" fmla="val 3690"/>
              <a:gd name="adj2" fmla="val -1139"/>
              <a:gd name="adj3" fmla="val 3690"/>
              <a:gd name="adj4" fmla="val -3722"/>
              <a:gd name="adj5" fmla="val -14148"/>
              <a:gd name="adj6" fmla="val -12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Rational::Rational(double x)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用实数构造对象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{ int a, b, 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  a = int( x*1e5 );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b = int( 1e5 );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g = gcd( a,b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Numerator = a/g;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Denominator = b/g;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4" grpId="0" animBg="1"/>
      <p:bldP spid="683013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688975" y="2044700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84037" name="AutoShape 5"/>
          <p:cNvSpPr>
            <a:spLocks/>
          </p:cNvSpPr>
          <p:nvPr/>
        </p:nvSpPr>
        <p:spPr bwMode="auto">
          <a:xfrm>
            <a:off x="1692275" y="2852738"/>
            <a:ext cx="7272338" cy="1223962"/>
          </a:xfrm>
          <a:prstGeom prst="borderCallout2">
            <a:avLst>
              <a:gd name="adj1" fmla="val 9338"/>
              <a:gd name="adj2" fmla="val -1046"/>
              <a:gd name="adj3" fmla="val 9338"/>
              <a:gd name="adj4" fmla="val -1551"/>
              <a:gd name="adj5" fmla="val -35796"/>
              <a:gd name="adj6" fmla="val -3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Rational::operator double()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类型转换函数，</a:t>
            </a:r>
            <a:r>
              <a:rPr lang="en-US" altLang="zh-CN" sz="2000" b="1" i="1" dirty="0">
                <a:solidFill>
                  <a:srgbClr val="006600"/>
                </a:solidFill>
              </a:rPr>
              <a:t>Rational--&gt;double</a:t>
            </a:r>
            <a:endParaRPr lang="en-US" altLang="zh-CN" sz="2000" b="1" dirty="0"/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{ return double( Numerator ) / double( Denominator ); 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8" grpId="0" animBg="1"/>
      <p:bldP spid="6840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9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i="1">
                <a:solidFill>
                  <a:schemeClr val="accent2"/>
                </a:solidFill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i="1">
                <a:solidFill>
                  <a:srgbClr val="0000FF"/>
                </a:solidFill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</a:t>
            </a:r>
            <a:r>
              <a:rPr lang="en-US" altLang="zh-CN" sz="1400" i="1">
                <a:solidFill>
                  <a:srgbClr val="9900CC"/>
                </a:solidFill>
              </a:rPr>
              <a:t>operator()</a:t>
            </a:r>
            <a:r>
              <a:rPr lang="en-US" altLang="zh-CN" sz="1400" i="1">
                <a:solidFill>
                  <a:srgbClr val="33CC33"/>
                </a:solidFill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9900CC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9900CC"/>
                </a:solidFill>
              </a:rPr>
              <a:t>{ return value ; }</a:t>
            </a:r>
          </a:p>
        </p:txBody>
      </p:sp>
      <p:sp>
        <p:nvSpPr>
          <p:cNvPr id="536584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658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6591" name="Rectangle 15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506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88975" y="2276475"/>
            <a:ext cx="726757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Rational operator+(const Rational &amp;,const Rational &amp;);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1619250" y="3141663"/>
            <a:ext cx="7235825" cy="2808287"/>
          </a:xfrm>
          <a:prstGeom prst="borderCallout2">
            <a:avLst>
              <a:gd name="adj1" fmla="val 4069"/>
              <a:gd name="adj2" fmla="val -1051"/>
              <a:gd name="adj3" fmla="val 4069"/>
              <a:gd name="adj4" fmla="val -1051"/>
              <a:gd name="adj5" fmla="val -17921"/>
              <a:gd name="adj6" fmla="val -49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+ </a:t>
            </a:r>
          </a:p>
          <a:p>
            <a:pPr algn="l"/>
            <a:r>
              <a:rPr lang="en-US" altLang="zh-CN" sz="2000" b="1"/>
              <a:t>Rational operator+( const Rational &amp; r1, const Rational &amp; r2 ) </a:t>
            </a:r>
          </a:p>
          <a:p>
            <a:pPr algn="l"/>
            <a:r>
              <a:rPr lang="en-US" altLang="zh-CN" sz="2000" b="1"/>
              <a:t>{ int n , d ;</a:t>
            </a:r>
          </a:p>
          <a:p>
            <a:pPr algn="l"/>
            <a:r>
              <a:rPr lang="en-US" altLang="zh-CN" sz="2000" b="1"/>
              <a:t>   n = r1.Numerator * r2.Denominator</a:t>
            </a:r>
          </a:p>
          <a:p>
            <a:pPr algn="l"/>
            <a:r>
              <a:rPr lang="en-US" altLang="zh-CN" sz="2000" b="1"/>
              <a:t>         + r1.Denominator * r2.Numerator ;</a:t>
            </a:r>
          </a:p>
          <a:p>
            <a:pPr algn="l"/>
            <a:r>
              <a:rPr lang="en-US" altLang="zh-CN" sz="2000" b="1"/>
              <a:t>   d = r1.Denominator * r2.Denominator ;</a:t>
            </a:r>
          </a:p>
          <a:p>
            <a:pPr algn="l"/>
            <a:r>
              <a:rPr lang="en-US" altLang="zh-CN" sz="2000" b="1"/>
              <a:t>   return  Rational( n, d ) 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1" grpId="0" animBg="1"/>
      <p:bldP spid="685062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688975" y="2547938"/>
            <a:ext cx="69786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ostream &amp; operator&lt;&lt;(ostream &amp;,const Rational &amp;); </a:t>
            </a:r>
          </a:p>
        </p:txBody>
      </p:sp>
      <p:sp>
        <p:nvSpPr>
          <p:cNvPr id="687110" name="AutoShape 6"/>
          <p:cNvSpPr>
            <a:spLocks/>
          </p:cNvSpPr>
          <p:nvPr/>
        </p:nvSpPr>
        <p:spPr bwMode="auto">
          <a:xfrm>
            <a:off x="1187450" y="3357563"/>
            <a:ext cx="7235825" cy="2376487"/>
          </a:xfrm>
          <a:prstGeom prst="borderCallout2">
            <a:avLst>
              <a:gd name="adj1" fmla="val 4810"/>
              <a:gd name="adj2" fmla="val -1051"/>
              <a:gd name="adj3" fmla="val 4810"/>
              <a:gd name="adj4" fmla="val -1051"/>
              <a:gd name="adj5" fmla="val -21176"/>
              <a:gd name="adj6" fmla="val -39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&lt;&lt; </a:t>
            </a:r>
          </a:p>
          <a:p>
            <a:pPr algn="l"/>
            <a:r>
              <a:rPr lang="en-US" altLang="zh-CN" sz="2000" b="1"/>
              <a:t>ostream &amp; operator&lt;&lt;(ostream &amp; output, const Rational &amp; x) { output &lt;&lt; x.Numerator;</a:t>
            </a:r>
          </a:p>
          <a:p>
            <a:pPr algn="l"/>
            <a:r>
              <a:rPr lang="en-US" altLang="zh-CN" sz="2000" b="1"/>
              <a:t>  if( x.Denominator!=1 ) </a:t>
            </a:r>
          </a:p>
          <a:p>
            <a:pPr algn="l"/>
            <a:r>
              <a:rPr lang="en-US" altLang="zh-CN" sz="2000" b="1"/>
              <a:t>      output&lt;&lt; "/" &lt;&lt; x.Denominator ;</a:t>
            </a:r>
          </a:p>
          <a:p>
            <a:pPr algn="l"/>
            <a:r>
              <a:rPr lang="en-US" altLang="zh-CN" sz="2000" b="1"/>
              <a:t>  return output;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9" grpId="0" animBg="1"/>
      <p:bldP spid="687110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813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330200" y="3484563"/>
            <a:ext cx="39544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int gcd( int a, int b );</a:t>
            </a:r>
          </a:p>
        </p:txBody>
      </p:sp>
      <p:sp>
        <p:nvSpPr>
          <p:cNvPr id="688134" name="AutoShape 6"/>
          <p:cNvSpPr>
            <a:spLocks/>
          </p:cNvSpPr>
          <p:nvPr/>
        </p:nvSpPr>
        <p:spPr bwMode="auto">
          <a:xfrm>
            <a:off x="3276600" y="1555750"/>
            <a:ext cx="4967288" cy="2160588"/>
          </a:xfrm>
          <a:prstGeom prst="borderCallout2">
            <a:avLst>
              <a:gd name="adj1" fmla="val 5292"/>
              <a:gd name="adj2" fmla="val -1532"/>
              <a:gd name="adj3" fmla="val 5292"/>
              <a:gd name="adj4" fmla="val -1532"/>
              <a:gd name="adj5" fmla="val 83690"/>
              <a:gd name="adj6" fmla="val -37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int gcd( int a, int b 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2000" b="1"/>
              <a:t>{ int g ;</a:t>
            </a:r>
          </a:p>
          <a:p>
            <a:pPr algn="l"/>
            <a:r>
              <a:rPr lang="en-US" altLang="zh-CN" sz="2000" b="1"/>
              <a:t>  if( b==0 ) g = a ;</a:t>
            </a:r>
          </a:p>
          <a:p>
            <a:pPr algn="l"/>
            <a:r>
              <a:rPr lang="en-US" altLang="zh-CN" sz="2000" b="1"/>
              <a:t>    else g = gcd( b, a%b ) ;</a:t>
            </a:r>
          </a:p>
          <a:p>
            <a:pPr algn="l"/>
            <a:r>
              <a:rPr lang="en-US" altLang="zh-CN" sz="2000" b="1"/>
              <a:t>  return g 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3" grpId="0" animBg="1"/>
      <p:bldP spid="688134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pic>
        <p:nvPicPr>
          <p:cNvPr id="68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463" y="2425700"/>
            <a:ext cx="3689350" cy="2011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457200" y="908050"/>
            <a:ext cx="8001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运算符重载可以像基本数据类型一样，用简洁明确的运算符操作自定义的类对象。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重载运算符函数可以对运算符作出新的解释，但原有基本语义不变。</a:t>
            </a:r>
            <a:endParaRPr lang="zh-CN" altLang="en-US" sz="18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运算符函数既可以重载为成员函数，也可以重载为友元函数或普通函数。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当一元运算符的操作数，或者二元运算符的左操作数是类的一个对象时，以成员函数重载；当一个运算符的操作需要修改类对象状态时，应该以成员函数重载。如果以成友元函数重载，则使用引用参数修改对象。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当运算符的操作数（尤其是第一个操作数）希望有隐式转换，则重载算符时必须用友元函数。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构造函数和类型转换函数可以实现基本类型与类类型，以及类类型之间的类型转换。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1447800" cy="4572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03" grpId="0" animBg="1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value ++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 </a:t>
            </a:r>
            <a:r>
              <a:rPr lang="en-US" altLang="zh-CN" sz="1800" smtClean="0"/>
              <a:t>  // </a:t>
            </a:r>
            <a:r>
              <a:rPr lang="zh-CN" altLang="en-US" sz="1800" smtClean="0"/>
              <a:t>短整型的溢出检查</a:t>
            </a:r>
            <a:endParaRPr lang="en-US" altLang="zh-CN" sz="1800"/>
          </a:p>
        </p:txBody>
      </p:sp>
      <p:sp>
        <p:nvSpPr>
          <p:cNvPr id="537611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7614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</a:t>
            </a:r>
            <a:r>
              <a:rPr lang="en-US" altLang="zh-CN" sz="1800" b="1">
                <a:solidFill>
                  <a:srgbClr val="0000FF"/>
                </a:solidFill>
              </a:rPr>
              <a:t>value ++</a:t>
            </a:r>
            <a:r>
              <a:rPr lang="en-US" altLang="zh-CN" sz="1800"/>
              <a:t>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7620000" y="1295400"/>
            <a:ext cx="708025" cy="690563"/>
            <a:chOff x="2589" y="920"/>
            <a:chExt cx="446" cy="435"/>
          </a:xfrm>
        </p:grpSpPr>
        <p:sp>
          <p:nvSpPr>
            <p:cNvPr id="538634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5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6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7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8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8639" name="Oval 15"/>
          <p:cNvSpPr>
            <a:spLocks noChangeArrowheads="1"/>
          </p:cNvSpPr>
          <p:nvPr/>
        </p:nvSpPr>
        <p:spPr bwMode="auto">
          <a:xfrm>
            <a:off x="6248400" y="1600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40" name="AutoShape 16"/>
          <p:cNvSpPr>
            <a:spLocks/>
          </p:cNvSpPr>
          <p:nvPr/>
        </p:nvSpPr>
        <p:spPr bwMode="auto">
          <a:xfrm>
            <a:off x="2057400" y="2362200"/>
            <a:ext cx="1981200" cy="990600"/>
          </a:xfrm>
          <a:prstGeom prst="borderCallout2">
            <a:avLst>
              <a:gd name="adj1" fmla="val 11537"/>
              <a:gd name="adj2" fmla="val 103847"/>
              <a:gd name="adj3" fmla="val 11537"/>
              <a:gd name="adj4" fmla="val 127486"/>
              <a:gd name="adj5" fmla="val -50963"/>
              <a:gd name="adj6" fmla="val 211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38643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 animBg="1"/>
      <p:bldP spid="53864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39659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067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</a:t>
            </a:r>
            <a:r>
              <a:rPr lang="en-US" altLang="zh-CN" sz="1800" b="1">
                <a:solidFill>
                  <a:srgbClr val="0000FF"/>
                </a:solidFill>
              </a:rPr>
              <a:t>value --</a:t>
            </a:r>
            <a:r>
              <a:rPr lang="en-US" altLang="zh-CN" sz="1800"/>
              <a:t>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40681" name="Group 9"/>
          <p:cNvGrpSpPr>
            <a:grpSpLocks/>
          </p:cNvGrpSpPr>
          <p:nvPr/>
        </p:nvGrpSpPr>
        <p:grpSpPr bwMode="auto">
          <a:xfrm>
            <a:off x="7620000" y="2814638"/>
            <a:ext cx="708025" cy="690562"/>
            <a:chOff x="2589" y="920"/>
            <a:chExt cx="446" cy="435"/>
          </a:xfrm>
        </p:grpSpPr>
        <p:sp>
          <p:nvSpPr>
            <p:cNvPr id="540682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3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5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6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87" name="Oval 15"/>
          <p:cNvSpPr>
            <a:spLocks noChangeArrowheads="1"/>
          </p:cNvSpPr>
          <p:nvPr/>
        </p:nvSpPr>
        <p:spPr bwMode="auto">
          <a:xfrm>
            <a:off x="5867400" y="3124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8" name="AutoShape 16"/>
          <p:cNvSpPr>
            <a:spLocks/>
          </p:cNvSpPr>
          <p:nvPr/>
        </p:nvSpPr>
        <p:spPr bwMode="auto">
          <a:xfrm>
            <a:off x="2286000" y="1295400"/>
            <a:ext cx="2057400" cy="990600"/>
          </a:xfrm>
          <a:prstGeom prst="borderCallout2">
            <a:avLst>
              <a:gd name="adj1" fmla="val 11537"/>
              <a:gd name="adj2" fmla="val 103704"/>
              <a:gd name="adj3" fmla="val 11537"/>
              <a:gd name="adj4" fmla="val 121065"/>
              <a:gd name="adj5" fmla="val 179648"/>
              <a:gd name="adj6" fmla="val 1826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40691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0694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7" grpId="0" animBg="1"/>
      <p:bldP spid="54068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78" name="Picture 14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7145338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/>
              <a:t> </a:t>
            </a:r>
            <a:r>
              <a:rPr lang="zh-CN" altLang="en-US" sz="2000" b="1"/>
              <a:t>运算符重载使得用户自定义的数据以一种更简洁的方式工作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800600" cy="1419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例如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1800" b="1"/>
              <a:t>int  x , y	;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	y = x + y ; 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600200" y="48768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matrix</a:t>
            </a:r>
            <a:r>
              <a:rPr lang="en-US" altLang="zh-CN" sz="1800" b="1"/>
              <a:t>  m1 , m2 ;	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矩阵类对象</a:t>
            </a:r>
            <a:r>
              <a:rPr lang="zh-CN" altLang="en-US" sz="1800" b="1">
                <a:solidFill>
                  <a:schemeClr val="folHlink"/>
                </a:solidFill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m1 = Madd ( m1 , m2 ) ;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调用函数计算两个矩阵的和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1600200" y="39624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complex</a:t>
            </a:r>
            <a:r>
              <a:rPr lang="en-US" altLang="zh-CN" sz="1800" b="1">
                <a:solidFill>
                  <a:schemeClr val="hlink"/>
                </a:solidFill>
              </a:rPr>
              <a:t>  c1 , c2 ;  	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复数类对象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hlink"/>
                </a:solidFill>
              </a:rPr>
              <a:t>c1 = Cadd (c1 , c2 ) ;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调用函数计算两个复数的和</a:t>
            </a:r>
          </a:p>
        </p:txBody>
      </p:sp>
      <p:sp>
        <p:nvSpPr>
          <p:cNvPr id="523273" name="AutoShape 9"/>
          <p:cNvSpPr>
            <a:spLocks noChangeArrowheads="1"/>
          </p:cNvSpPr>
          <p:nvPr/>
        </p:nvSpPr>
        <p:spPr bwMode="auto">
          <a:xfrm>
            <a:off x="214282" y="0"/>
            <a:ext cx="4267200" cy="1508125"/>
          </a:xfrm>
          <a:prstGeom prst="cloudCallout">
            <a:avLst>
              <a:gd name="adj1" fmla="val 8332"/>
              <a:gd name="adj2" fmla="val 249326"/>
            </a:avLst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c1 = c1 + c2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4" name="AutoShape 10"/>
          <p:cNvSpPr>
            <a:spLocks noChangeArrowheads="1"/>
          </p:cNvSpPr>
          <p:nvPr/>
        </p:nvSpPr>
        <p:spPr bwMode="auto">
          <a:xfrm>
            <a:off x="4214810" y="2000240"/>
            <a:ext cx="4267200" cy="1508125"/>
          </a:xfrm>
          <a:prstGeom prst="cloudCallout">
            <a:avLst>
              <a:gd name="adj1" fmla="val -57590"/>
              <a:gd name="adj2" fmla="val 180041"/>
            </a:avLst>
          </a:prstGeom>
          <a:gradFill rotWithShape="0">
            <a:gsLst>
              <a:gs pos="0">
                <a:srgbClr val="66FF99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m1 = m1 + m2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5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运算符重载</a:t>
            </a: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181600" y="0"/>
            <a:ext cx="3962400" cy="1447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运算符重载函数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2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 build="p" animBg="1" autoUpdateAnimBg="0" advAuto="2000"/>
      <p:bldP spid="523270" grpId="0" animBg="1" autoUpdateAnimBg="0"/>
      <p:bldP spid="523271" grpId="0" animBg="1" autoUpdateAnimBg="0"/>
      <p:bldP spid="523272" grpId="0" animBg="1" autoUpdateAnimBg="0"/>
      <p:bldP spid="523273" grpId="0" animBg="1" autoUpdateAnimBg="0"/>
      <p:bldP spid="523274" grpId="0" animBg="1" autoUpdateAnimBg="0"/>
      <p:bldP spid="5232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1705" name="AutoShape 9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  <p:sp>
        <p:nvSpPr>
          <p:cNvPr id="54170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4" grpId="0" animBg="1" autoUpdateAnimBg="0"/>
      <p:bldP spid="541705" grpId="0" animBg="1" autoUpdateAnimBg="0"/>
      <p:bldP spid="54170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2730" name="AutoShape 10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273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273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2737" name="Rectangle 17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3753" name="AutoShape 9"/>
          <p:cNvSpPr>
            <a:spLocks/>
          </p:cNvSpPr>
          <p:nvPr/>
        </p:nvSpPr>
        <p:spPr bwMode="auto">
          <a:xfrm>
            <a:off x="3746500" y="299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1052513" y="4221163"/>
            <a:ext cx="260508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Counter.operator++()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3757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3761" name="Rectangle 17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4777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  <p:sp>
        <p:nvSpPr>
          <p:cNvPr id="544781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4784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  <p:bldP spid="544777" grpId="0" animBg="1" autoUpdateAnimBg="0"/>
      <p:bldP spid="54477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5801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5805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6824" name="AutoShape 8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1052513" y="5373688"/>
            <a:ext cx="249713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Counter.operator--()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682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683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7849" name="AutoShape 9"/>
          <p:cNvSpPr>
            <a:spLocks/>
          </p:cNvSpPr>
          <p:nvPr/>
        </p:nvSpPr>
        <p:spPr bwMode="auto">
          <a:xfrm>
            <a:off x="914400" y="44958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4417"/>
              <a:gd name="adj5" fmla="val 191667"/>
              <a:gd name="adj6" fmla="val 151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  <p:bldP spid="547849" grpId="0" animBg="1" autoUpdateAnimBg="0"/>
      <p:bldP spid="5478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21336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5" name="AutoShape 11"/>
          <p:cNvSpPr>
            <a:spLocks/>
          </p:cNvSpPr>
          <p:nvPr/>
        </p:nvSpPr>
        <p:spPr bwMode="auto">
          <a:xfrm>
            <a:off x="3962400" y="3657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833"/>
              <a:gd name="adj5" fmla="val -169273"/>
              <a:gd name="adj6" fmla="val -81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被重载的运算符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4" grpId="0" animBg="1"/>
      <p:bldP spid="54887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3079750" y="5715000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9900" name="Rectangle 12"/>
          <p:cNvSpPr>
            <a:spLocks noChangeArrowheads="1"/>
          </p:cNvSpPr>
          <p:nvPr/>
        </p:nvSpPr>
        <p:spPr bwMode="auto">
          <a:xfrm>
            <a:off x="3057525" y="5661025"/>
            <a:ext cx="26670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operator()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9903" name="Rectangle 15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9906" name="Rectangle 18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23622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899" name="AutoShape 11"/>
          <p:cNvSpPr>
            <a:spLocks/>
          </p:cNvSpPr>
          <p:nvPr/>
        </p:nvSpPr>
        <p:spPr bwMode="auto">
          <a:xfrm>
            <a:off x="4419600" y="34290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421"/>
              <a:gd name="adj5" fmla="val -152083"/>
              <a:gd name="adj6" fmla="val -105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00" grpId="0" animBg="1" autoUpdateAnimBg="0"/>
      <p:bldP spid="549898" grpId="0" animBg="1"/>
      <p:bldP spid="54989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0926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0929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3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429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609600" y="1828800"/>
            <a:ext cx="79962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可以重载的运算符</a:t>
            </a:r>
            <a:r>
              <a:rPr lang="zh-CN" altLang="en-US" sz="1800" b="1"/>
              <a:t> 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+	-	*	/	%	^	&amp;	|	~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!	=	&lt;	&gt;	+=	-=	*=	/=	%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^=	&amp;=	|=	&lt;&lt;	&gt;&gt;	&gt;&gt;=	&lt;&lt;=	==	!=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&lt;=	&gt;=	&amp;&amp;	||	++	--	-&gt;*	‘	-&gt;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[]	()	new	delete	new[]	delete[]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609600" y="5029200"/>
            <a:ext cx="4876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不能重载的算符</a:t>
            </a: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/>
              <a:t>.	::	.*	?:	sizeof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132" y="557214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utoUpdateAnimBg="0"/>
      <p:bldP spid="524294" grpId="0" animBg="1" autoUpdateAnimBg="0"/>
      <p:bldP spid="524295" grpId="0" autoUpdateAnimBg="0"/>
      <p:bldP spid="5242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&lt;= 5</a:t>
            </a:r>
            <a:r>
              <a:rPr lang="en-US" altLang="zh-CN" sz="1400"/>
              <a:t>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</a:t>
            </a:r>
            <a:r>
              <a:rPr lang="en-US" altLang="zh-CN" sz="1400" b="1">
                <a:solidFill>
                  <a:srgbClr val="0000FF"/>
                </a:solidFill>
              </a:rPr>
              <a:t>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exit( 0 ) ;</a:t>
            </a:r>
            <a:endParaRPr lang="en-US" altLang="zh-CN" sz="1400"/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1948" name="Oval 12"/>
          <p:cNvSpPr>
            <a:spLocks noChangeArrowheads="1"/>
          </p:cNvSpPr>
          <p:nvPr/>
        </p:nvSpPr>
        <p:spPr bwMode="auto">
          <a:xfrm>
            <a:off x="1476375" y="5157788"/>
            <a:ext cx="719138" cy="228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9" name="Oval 13"/>
          <p:cNvSpPr>
            <a:spLocks noChangeArrowheads="1"/>
          </p:cNvSpPr>
          <p:nvPr/>
        </p:nvSpPr>
        <p:spPr bwMode="auto">
          <a:xfrm>
            <a:off x="5181600" y="41910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5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1958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1962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3059113" y="3860800"/>
            <a:ext cx="2017712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 flipH="1">
            <a:off x="1979613" y="3933825"/>
            <a:ext cx="360362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2" name="Oval 16"/>
          <p:cNvSpPr>
            <a:spLocks noChangeArrowheads="1"/>
          </p:cNvSpPr>
          <p:nvPr/>
        </p:nvSpPr>
        <p:spPr bwMode="auto">
          <a:xfrm>
            <a:off x="1042988" y="3357563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8" grpId="0" animBg="1"/>
      <p:bldP spid="551949" grpId="0" animBg="1"/>
      <p:bldP spid="551951" grpId="0" animBg="1"/>
      <p:bldP spid="551950" grpId="0" animBg="1"/>
      <p:bldP spid="5519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914400" y="1916113"/>
            <a:ext cx="75453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运算符函数可以重载为成员函数或友元函数 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关键区别在于成员函数具有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指针，友元函数没有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不管是成员函数还是友元函数重载，运算符的使用方法相同。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但传递参数的方式不同，实现代码不同，应用场合也不同 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utoUpdateAnimBg="0"/>
      <p:bldP spid="55398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952500" y="2781300"/>
            <a:ext cx="73914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指针隐含传递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(Object)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操作数由参数表的参数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提供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1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．一元运算符</a:t>
            </a:r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063875" y="2193925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  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utoUpdateAnimBg="0"/>
      <p:bldP spid="555012" grpId="0" autoUpdateAnimBg="0"/>
      <p:bldP spid="55501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685800" y="2708275"/>
            <a:ext cx="81534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ObjectR 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左操作数由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指针传递，右操作数由参数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传递 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ObjectL, ObjectR 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左右操作数都由参数传递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</a:t>
            </a:r>
            <a:r>
              <a:rPr lang="zh-CN" altLang="en-US" sz="1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2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．二元运算符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3427413" y="2193925"/>
            <a:ext cx="2446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6" grpId="0" autoUpdateAnimBg="0"/>
      <p:bldP spid="5560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1371600" y="2590800"/>
            <a:ext cx="647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是类的对象时，定义重载算符函数为成员函数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用成员函数重载运算符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1266825" y="1916113"/>
            <a:ext cx="64008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建立一个描述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维坐标的类 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Tri_Coor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，重载运算符 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+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++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、和 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，实现简单的算术运算</a:t>
            </a:r>
            <a:r>
              <a:rPr lang="zh-CN" altLang="en-US" sz="2000" b="1">
                <a:latin typeface="宋体" pitchFamily="2" charset="-122"/>
              </a:rPr>
              <a:t> 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用成员函数重载</a:t>
            </a:r>
            <a:r>
              <a:rPr lang="zh-CN" altLang="en-US" b="1" dirty="0">
                <a:solidFill>
                  <a:srgbClr val="CC3300"/>
                </a:solidFill>
              </a:rPr>
              <a:t>运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451725" y="0"/>
            <a:ext cx="1441450" cy="4048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private:       int x, y, z ;	</a:t>
            </a:r>
            <a:r>
              <a:rPr lang="en-US" altLang="zh-CN" sz="1600" b="1" i="1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for( int i = 0;  i &lt; 5;  i ++ )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</a:t>
            </a:r>
            <a:r>
              <a:rPr lang="en-US" altLang="zh-CN" sz="1600" b="1"/>
              <a:t> 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#include&lt;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iostream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class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endParaRPr lang="en-US" altLang="zh-CN" sz="1600" dirty="0">
              <a:solidFill>
                <a:srgbClr val="C0C0C0"/>
              </a:solidFill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y = my ;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operator + (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{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</a:t>
            </a:r>
            <a:r>
              <a:rPr lang="en-US" altLang="zh-CN" sz="1600" b="1" dirty="0" err="1">
                <a:cs typeface="Times New Roman" pitchFamily="18" charset="0"/>
              </a:rPr>
              <a:t>temp.x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x+t.x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temp.y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y+t.y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temp.z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z+t.z</a:t>
            </a:r>
            <a:r>
              <a:rPr lang="en-US" altLang="zh-CN" sz="1600" b="1" dirty="0">
                <a:cs typeface="Times New Roman" pitchFamily="18" charset="0"/>
              </a:rPr>
              <a:t>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= 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t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y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t.y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show() 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cout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assign(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 y = my;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private: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x, y, z ;	</a:t>
            </a:r>
            <a:r>
              <a:rPr lang="en-US" altLang="zh-CN" sz="1600" i="1" dirty="0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a.show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for(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 5;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++ )  ++ b;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c.assign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( 3, 3, 3 ) ;    </a:t>
            </a:r>
            <a:r>
              <a:rPr lang="en-US" altLang="zh-CN" sz="1600" b="1" dirty="0">
                <a:cs typeface="Times New Roman" pitchFamily="18" charset="0"/>
              </a:rPr>
              <a:t>c = a + b + c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 dirty="0">
                <a:cs typeface="Times New Roman" pitchFamily="18" charset="0"/>
              </a:rPr>
              <a:t>;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c = b = a ;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0133" name="Oval 5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4" name="Line 6"/>
          <p:cNvSpPr>
            <a:spLocks noChangeShapeType="1"/>
          </p:cNvSpPr>
          <p:nvPr/>
        </p:nvSpPr>
        <p:spPr bwMode="auto">
          <a:xfrm flipH="1" flipV="1">
            <a:off x="2667000" y="2590800"/>
            <a:ext cx="8382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4194175" y="3451225"/>
            <a:ext cx="4340225" cy="41626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a + b</a:t>
            </a:r>
            <a:r>
              <a:rPr lang="en-US" altLang="zh-CN" sz="1800" b="1" dirty="0"/>
              <a:t>  </a:t>
            </a:r>
            <a:r>
              <a:rPr lang="en-US" altLang="zh-CN" sz="1800" b="1" dirty="0">
                <a:sym typeface="Wingdings" pitchFamily="2" charset="2"/>
              </a:rPr>
              <a:t>  </a:t>
            </a:r>
            <a:r>
              <a:rPr lang="en-US" altLang="zh-CN" sz="1800" b="1" dirty="0" err="1">
                <a:solidFill>
                  <a:srgbClr val="0000FF"/>
                </a:solidFill>
                <a:sym typeface="Wingdings" pitchFamily="2" charset="2"/>
              </a:rPr>
              <a:t>a.operator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+ (b)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909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Object1</a:t>
            </a:r>
          </a:p>
        </p:txBody>
      </p:sp>
      <p:sp>
        <p:nvSpPr>
          <p:cNvPr id="560137" name="AutoShape 9"/>
          <p:cNvSpPr>
            <a:spLocks/>
          </p:cNvSpPr>
          <p:nvPr/>
        </p:nvSpPr>
        <p:spPr bwMode="auto">
          <a:xfrm>
            <a:off x="611188" y="44196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8620"/>
              <a:gd name="adj5" fmla="val -64102"/>
              <a:gd name="adj6" fmla="val 168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39050" y="188913"/>
            <a:ext cx="1254125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nimBg="1" autoUpdateAnimBg="0"/>
      <p:bldP spid="560132" grpId="0" animBg="1" autoUpdateAnimBg="0"/>
      <p:bldP spid="560133" grpId="0" animBg="1"/>
      <p:bldP spid="560134" grpId="0" animBg="1"/>
      <p:bldP spid="560135" grpId="0" animBg="1" autoUpdateAnimBg="0"/>
      <p:bldP spid="560136" grpId="0" animBg="1" autoUpdateAnimBg="0"/>
      <p:bldP spid="56013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4" name="Rectangle 12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0650" y="188913"/>
            <a:ext cx="1146175" cy="2603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59" name="Line 7"/>
          <p:cNvSpPr>
            <a:spLocks noChangeShapeType="1"/>
          </p:cNvSpPr>
          <p:nvPr/>
        </p:nvSpPr>
        <p:spPr bwMode="auto">
          <a:xfrm flipH="1" flipV="1">
            <a:off x="2743200" y="2590800"/>
            <a:ext cx="7620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</a:rPr>
              <a:t>②</a:t>
            </a:r>
            <a:r>
              <a:rPr lang="en-US" altLang="zh-CN" sz="1800" b="1" dirty="0"/>
              <a:t>     </a:t>
            </a:r>
            <a:r>
              <a:rPr lang="en-US" altLang="zh-CN" sz="1800" b="1" i="1" dirty="0"/>
              <a:t>a + b</a:t>
            </a:r>
            <a:r>
              <a:rPr lang="en-US" altLang="zh-CN" sz="1800" b="1" dirty="0">
                <a:solidFill>
                  <a:srgbClr val="0000FF"/>
                </a:solidFill>
              </a:rPr>
              <a:t> + c</a:t>
            </a:r>
            <a:endParaRPr lang="en-US" altLang="zh-CN" sz="1800" b="1" dirty="0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/>
              <a:t>Object1</a:t>
            </a:r>
            <a:r>
              <a:rPr lang="en-US" altLang="zh-CN" sz="1800" b="1" i="1" dirty="0">
                <a:solidFill>
                  <a:srgbClr val="0000FF"/>
                </a:solidFill>
              </a:rPr>
              <a:t> + c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ym typeface="Wingdings" pitchFamily="2" charset="2"/>
              </a:rPr>
              <a:t>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1800" b="1" i="1" dirty="0">
                <a:solidFill>
                  <a:srgbClr val="0000FF"/>
                </a:solidFill>
              </a:rPr>
              <a:t>Object1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.operator + (c)</a:t>
            </a:r>
          </a:p>
        </p:txBody>
      </p:sp>
      <p:sp>
        <p:nvSpPr>
          <p:cNvPr id="561162" name="AutoShape 10"/>
          <p:cNvSpPr>
            <a:spLocks/>
          </p:cNvSpPr>
          <p:nvPr/>
        </p:nvSpPr>
        <p:spPr bwMode="auto">
          <a:xfrm>
            <a:off x="685800" y="38100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7708"/>
              <a:gd name="adj5" fmla="val 62338"/>
              <a:gd name="adj6" fmla="val 164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4191000" y="4724400"/>
            <a:ext cx="4343400" cy="6186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Object2</a:t>
            </a: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59" grpId="0" animBg="1"/>
      <p:bldP spid="561161" grpId="0" animBg="1" autoUpdateAnimBg="0"/>
      <p:bldP spid="561162" grpId="0" animBg="1" autoUpdateAnimBg="0"/>
      <p:bldP spid="56116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09600" y="2197100"/>
            <a:ext cx="8153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重载运算符函数可以对运算符作出新的解释，但原有基本语义不变：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不改变运算符的优先级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不改变运算符的结合性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不改变运算符所需要的操作数 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不能创建新的运算符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/>
              <a:t>     </a:t>
            </a:r>
            <a:r>
              <a:rPr lang="en-US" altLang="zh-CN" sz="1800" i="1"/>
              <a:t>a + b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+ c</a:t>
            </a:r>
            <a:endParaRPr lang="en-US" altLang="zh-CN" sz="1800" b="1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>
                <a:sym typeface="Wingdings" pitchFamily="2" charset="2"/>
              </a:rPr>
              <a:t>         </a:t>
            </a:r>
            <a:r>
              <a:rPr lang="en-US" altLang="zh-CN" sz="1800" i="1"/>
              <a:t>Object1 + c</a:t>
            </a:r>
            <a:r>
              <a:rPr lang="en-US" altLang="zh-CN" sz="1800"/>
              <a:t>  </a:t>
            </a:r>
            <a:r>
              <a:rPr lang="en-US" altLang="zh-CN" sz="1800">
                <a:sym typeface="Wingdings" pitchFamily="2" charset="2"/>
              </a:rPr>
              <a:t> </a:t>
            </a:r>
            <a:r>
              <a:rPr lang="en-US" altLang="zh-CN" sz="1800" i="1"/>
              <a:t>Object1</a:t>
            </a:r>
            <a:r>
              <a:rPr lang="en-US" altLang="zh-CN" sz="1800">
                <a:sym typeface="Wingdings" pitchFamily="2" charset="2"/>
              </a:rPr>
              <a:t>.operator + (c)</a:t>
            </a:r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4191000" y="4724400"/>
            <a:ext cx="4343400" cy="614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    </a:t>
            </a:r>
            <a:r>
              <a:rPr lang="en-US" altLang="zh-CN" sz="1800" i="1">
                <a:sym typeface="Wingdings" pitchFamily="2" charset="2"/>
              </a:rPr>
              <a:t>Object2</a:t>
            </a:r>
          </a:p>
        </p:txBody>
      </p: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4191000" y="4724400"/>
            <a:ext cx="4343400" cy="806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③</a:t>
            </a: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a + b + c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Object2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</p:txBody>
      </p:sp>
      <p:sp>
        <p:nvSpPr>
          <p:cNvPr id="562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5508625" y="533400"/>
            <a:ext cx="2873375" cy="3032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2189" name="Rectangle 13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990600" y="2590800"/>
            <a:ext cx="7467600" cy="860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</a:t>
            </a:r>
          </a:p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= t.x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= t.y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= t.z ;  return * this ; }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685800" y="5949950"/>
            <a:ext cx="1149350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b = a ;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2682875" y="4330700"/>
            <a:ext cx="3565525" cy="585788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b = a  </a:t>
            </a:r>
            <a:r>
              <a:rPr lang="en-US" altLang="zh-CN" sz="1800" b="1">
                <a:sym typeface="Wingdings" pitchFamily="2" charset="2"/>
              </a:rPr>
              <a:t>  b.operator = (a)</a:t>
            </a:r>
          </a:p>
        </p:txBody>
      </p:sp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2667000" y="4876800"/>
            <a:ext cx="3581400" cy="531813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60000"/>
              </a:lnSpc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   c = b  </a:t>
            </a:r>
            <a:r>
              <a:rPr lang="en-US" altLang="zh-CN" sz="1800" b="1">
                <a:sym typeface="Wingdings" pitchFamily="2" charset="2"/>
              </a:rPr>
              <a:t>  c.operator = (b)</a:t>
            </a:r>
          </a:p>
        </p:txBody>
      </p:sp>
      <p:sp>
        <p:nvSpPr>
          <p:cNvPr id="563207" name="Oval 7"/>
          <p:cNvSpPr>
            <a:spLocks noChangeArrowheads="1"/>
          </p:cNvSpPr>
          <p:nvPr/>
        </p:nvSpPr>
        <p:spPr bwMode="auto">
          <a:xfrm>
            <a:off x="5486400" y="2971800"/>
            <a:ext cx="1447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08" name="AutoShape 8"/>
          <p:cNvSpPr>
            <a:spLocks/>
          </p:cNvSpPr>
          <p:nvPr/>
        </p:nvSpPr>
        <p:spPr bwMode="auto">
          <a:xfrm>
            <a:off x="1600200" y="1143000"/>
            <a:ext cx="2438400" cy="609600"/>
          </a:xfrm>
          <a:prstGeom prst="borderCallout2">
            <a:avLst>
              <a:gd name="adj1" fmla="val 18750"/>
              <a:gd name="adj2" fmla="val 103125"/>
              <a:gd name="adj3" fmla="val 18750"/>
              <a:gd name="adj4" fmla="val 121093"/>
              <a:gd name="adj5" fmla="val 298699"/>
              <a:gd name="adj6" fmla="val 179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返回调用函数的对象</a:t>
            </a:r>
            <a:r>
              <a:rPr lang="zh-CN" altLang="en-US" sz="1800" b="1"/>
              <a:t> </a:t>
            </a:r>
          </a:p>
        </p:txBody>
      </p:sp>
      <p:sp>
        <p:nvSpPr>
          <p:cNvPr id="5632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651500" y="188913"/>
            <a:ext cx="29352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animBg="1" autoUpdateAnimBg="0"/>
      <p:bldP spid="563204" grpId="0" animBg="1" autoUpdateAnimBg="0"/>
      <p:bldP spid="563205" grpId="0" animBg="1" autoUpdateAnimBg="0"/>
      <p:bldP spid="563206" grpId="0" animBg="1" autoUpdateAnimBg="0"/>
      <p:bldP spid="563207" grpId="0" animBg="1"/>
      <p:bldP spid="56320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</a:t>
            </a:r>
            <a:r>
              <a:rPr lang="en-US" altLang="zh-CN" sz="1600" b="1">
                <a:cs typeface="Times New Roman" pitchFamily="18" charset="0"/>
              </a:rPr>
              <a:t>++ b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990600" y="2774950"/>
            <a:ext cx="6781800" cy="806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++ ()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++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++ ;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++ ;  return *this ; }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819400" y="5373688"/>
            <a:ext cx="704850" cy="3667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++ b;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590800" y="4419600"/>
            <a:ext cx="3382963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/>
              <a:t>    ++ b </a:t>
            </a:r>
            <a:r>
              <a:rPr lang="en-US" altLang="zh-CN" sz="1800" b="1">
                <a:sym typeface="Wingdings" pitchFamily="2" charset="2"/>
              </a:rPr>
              <a:t>  b.operator ++ ()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3124200" y="28194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1" name="AutoShape 7"/>
          <p:cNvSpPr>
            <a:spLocks/>
          </p:cNvSpPr>
          <p:nvPr/>
        </p:nvSpPr>
        <p:spPr bwMode="auto">
          <a:xfrm>
            <a:off x="4419600" y="16002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18648"/>
              <a:gd name="adj5" fmla="val 198699"/>
              <a:gd name="adj6" fmla="val -62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没有参数</a:t>
            </a:r>
            <a:endParaRPr lang="zh-CN" altLang="en-US" sz="1800" b="1"/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00563" y="188913"/>
            <a:ext cx="3738562" cy="231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4235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nimBg="1" autoUpdateAnimBg="0"/>
      <p:bldP spid="564228" grpId="0" animBg="1" autoUpdateAnimBg="0"/>
      <p:bldP spid="564229" grpId="0" animBg="1" autoUpdateAnimBg="0"/>
      <p:bldP spid="564230" grpId="0" animBg="1"/>
      <p:bldP spid="56423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990600" y="2713038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5253" name="AutoShape 5"/>
          <p:cNvSpPr>
            <a:spLocks noChangeArrowheads="1"/>
          </p:cNvSpPr>
          <p:nvPr/>
        </p:nvSpPr>
        <p:spPr bwMode="auto">
          <a:xfrm>
            <a:off x="4267200" y="609600"/>
            <a:ext cx="2514600" cy="990600"/>
          </a:xfrm>
          <a:prstGeom prst="cloudCallout">
            <a:avLst>
              <a:gd name="adj1" fmla="val -54481"/>
              <a:gd name="adj2" fmla="val 161218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它们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有何区别？</a:t>
            </a: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nimBg="1" autoUpdateAnimBg="0"/>
      <p:bldP spid="565252" grpId="0" animBg="1" autoUpdateAnimBg="0"/>
      <p:bldP spid="56525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90600" y="2701925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3124200" y="609600"/>
            <a:ext cx="2514600" cy="990600"/>
          </a:xfrm>
          <a:prstGeom prst="cloudCallout">
            <a:avLst>
              <a:gd name="adj1" fmla="val -66162"/>
              <a:gd name="adj2" fmla="val 157213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可以吗？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如何调用？</a:t>
            </a:r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960563" y="2701925"/>
            <a:ext cx="1066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i="1">
                <a:solidFill>
                  <a:srgbClr val="0000FF"/>
                </a:solidFill>
                <a:cs typeface="Times New Roman" pitchFamily="18" charset="0"/>
              </a:rPr>
              <a:t>Assign</a:t>
            </a:r>
          </a:p>
        </p:txBody>
      </p:sp>
      <p:sp>
        <p:nvSpPr>
          <p:cNvPr id="5662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 autoUpdateAnimBg="0"/>
      <p:bldP spid="56627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#include&lt;</a:t>
            </a:r>
            <a:r>
              <a:rPr lang="en-US" altLang="zh-CN" sz="1600" dirty="0" err="1">
                <a:cs typeface="Times New Roman" pitchFamily="18" charset="0"/>
              </a:rPr>
              <a:t>iostream</a:t>
            </a:r>
            <a:r>
              <a:rPr lang="en-US" altLang="zh-CN" sz="1600" dirty="0">
                <a:cs typeface="Times New Roman" pitchFamily="18" charset="0"/>
              </a:rPr>
              <a:t>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class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endParaRPr lang="en-US" altLang="zh-CN" sz="1600" dirty="0"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 = 0,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my = 0,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= 0 ) { x =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 ; y = my ; z =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+ (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{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   </a:t>
            </a:r>
            <a:r>
              <a:rPr lang="en-US" altLang="zh-CN" sz="1600" dirty="0" err="1">
                <a:cs typeface="Times New Roman" pitchFamily="18" charset="0"/>
              </a:rPr>
              <a:t>temp.x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x+t.x</a:t>
            </a:r>
            <a:r>
              <a:rPr lang="en-US" altLang="zh-CN" sz="1600" dirty="0">
                <a:cs typeface="Times New Roman" pitchFamily="18" charset="0"/>
              </a:rPr>
              <a:t> ;  </a:t>
            </a:r>
            <a:r>
              <a:rPr lang="en-US" altLang="zh-CN" sz="1600" dirty="0" err="1">
                <a:cs typeface="Times New Roman" pitchFamily="18" charset="0"/>
              </a:rPr>
              <a:t>temp.y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y+t.y</a:t>
            </a:r>
            <a:r>
              <a:rPr lang="en-US" altLang="zh-CN" sz="1600" dirty="0">
                <a:cs typeface="Times New Roman" pitchFamily="18" charset="0"/>
              </a:rPr>
              <a:t> ;  </a:t>
            </a:r>
            <a:r>
              <a:rPr lang="en-US" altLang="zh-CN" sz="1600" dirty="0" err="1">
                <a:cs typeface="Times New Roman" pitchFamily="18" charset="0"/>
              </a:rPr>
              <a:t>temp.z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z+t.z</a:t>
            </a:r>
            <a:r>
              <a:rPr lang="en-US" altLang="zh-CN" sz="1600" dirty="0">
                <a:cs typeface="Times New Roman" pitchFamily="18" charset="0"/>
              </a:rPr>
              <a:t>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= (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 ) { x = </a:t>
            </a:r>
            <a:r>
              <a:rPr lang="en-US" altLang="zh-CN" sz="1600" dirty="0" err="1">
                <a:cs typeface="Times New Roman" pitchFamily="18" charset="0"/>
              </a:rPr>
              <a:t>t.x</a:t>
            </a:r>
            <a:r>
              <a:rPr lang="en-US" altLang="zh-CN" sz="1600" dirty="0">
                <a:cs typeface="Times New Roman" pitchFamily="18" charset="0"/>
              </a:rPr>
              <a:t> ;  y = </a:t>
            </a:r>
            <a:r>
              <a:rPr lang="en-US" altLang="zh-CN" sz="1600" dirty="0" err="1">
                <a:cs typeface="Times New Roman" pitchFamily="18" charset="0"/>
              </a:rPr>
              <a:t>t.y</a:t>
            </a:r>
            <a:r>
              <a:rPr lang="en-US" altLang="zh-CN" sz="1600" dirty="0">
                <a:cs typeface="Times New Roman" pitchFamily="18" charset="0"/>
              </a:rPr>
              <a:t> ;  z = </a:t>
            </a:r>
            <a:r>
              <a:rPr lang="en-US" altLang="zh-CN" sz="1600" dirty="0" err="1">
                <a:cs typeface="Times New Roman" pitchFamily="18" charset="0"/>
              </a:rPr>
              <a:t>t.z</a:t>
            </a:r>
            <a:r>
              <a:rPr lang="en-US" altLang="zh-CN" sz="1600" dirty="0">
                <a:cs typeface="Times New Roman" pitchFamily="18" charset="0"/>
              </a:rPr>
              <a:t>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void show() { </a:t>
            </a:r>
            <a:r>
              <a:rPr lang="en-US" altLang="zh-CN" sz="1600" dirty="0" err="1">
                <a:cs typeface="Times New Roman" pitchFamily="18" charset="0"/>
              </a:rPr>
              <a:t>cout</a:t>
            </a:r>
            <a:r>
              <a:rPr lang="en-US" altLang="zh-CN" sz="1600" dirty="0">
                <a:cs typeface="Times New Roman" pitchFamily="18" charset="0"/>
              </a:rPr>
              <a:t>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void assign(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my,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) { x =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;  y = my;  z =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private:      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x, y, z ;	</a:t>
            </a:r>
            <a:r>
              <a:rPr lang="en-US" altLang="zh-CN" sz="1600" i="1" dirty="0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{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 err="1">
                <a:cs typeface="Times New Roman" pitchFamily="18" charset="0"/>
              </a:rPr>
              <a:t>a.show</a:t>
            </a:r>
            <a:r>
              <a:rPr lang="en-US" altLang="zh-CN" sz="1600" dirty="0">
                <a:cs typeface="Times New Roman" pitchFamily="18" charset="0"/>
              </a:rPr>
              <a:t>();  </a:t>
            </a:r>
            <a:r>
              <a:rPr lang="en-US" altLang="zh-CN" sz="1600" dirty="0" err="1">
                <a:cs typeface="Times New Roman" pitchFamily="18" charset="0"/>
              </a:rPr>
              <a:t>b.show</a:t>
            </a:r>
            <a:r>
              <a:rPr lang="en-US" altLang="zh-CN" sz="1600" dirty="0">
                <a:cs typeface="Times New Roman" pitchFamily="18" charset="0"/>
              </a:rPr>
              <a:t>();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for(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= 0; 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&lt; 5; 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++ )  ++ b;      </a:t>
            </a:r>
            <a:r>
              <a:rPr lang="en-US" altLang="zh-CN" sz="1600" dirty="0" err="1">
                <a:cs typeface="Times New Roman" pitchFamily="18" charset="0"/>
              </a:rPr>
              <a:t>b.show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 err="1">
                <a:cs typeface="Times New Roman" pitchFamily="18" charset="0"/>
              </a:rPr>
              <a:t>c.assign</a:t>
            </a:r>
            <a:r>
              <a:rPr lang="en-US" altLang="zh-CN" sz="1600" dirty="0">
                <a:cs typeface="Times New Roman" pitchFamily="18" charset="0"/>
              </a:rPr>
              <a:t>( 3, 3, 3 ) ;    c = a + b + c ;  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c = b = a ;  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}</a:t>
            </a:r>
            <a:r>
              <a:rPr lang="en-US" altLang="zh-CN" sz="1600" dirty="0"/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  <p:pic>
        <p:nvPicPr>
          <p:cNvPr id="5673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5638" y="3535363"/>
            <a:ext cx="2724150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568329" name="Group 9"/>
          <p:cNvGrpSpPr>
            <a:grpSpLocks/>
          </p:cNvGrpSpPr>
          <p:nvPr/>
        </p:nvGrpSpPr>
        <p:grpSpPr bwMode="auto">
          <a:xfrm>
            <a:off x="676275" y="1981200"/>
            <a:ext cx="7019925" cy="4543425"/>
            <a:chOff x="426" y="1248"/>
            <a:chExt cx="4422" cy="2862"/>
          </a:xfrm>
        </p:grpSpPr>
        <p:sp>
          <p:nvSpPr>
            <p:cNvPr id="568324" name="Text Box 4"/>
            <p:cNvSpPr txBox="1">
              <a:spLocks noChangeArrowheads="1"/>
            </p:cNvSpPr>
            <p:nvPr/>
          </p:nvSpPr>
          <p:spPr bwMode="auto">
            <a:xfrm>
              <a:off x="1104" y="1392"/>
              <a:ext cx="3744" cy="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800"/>
                <a:t>class   Complex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{     int    Real ;	int    Imag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public :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( int a ) { Real = a ;   Imag = 0 ; }  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( int  a  , int  b ) { Real = a ;   Imag = b ; }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 </a:t>
              </a:r>
              <a:r>
                <a:rPr lang="en-US" altLang="zh-CN" sz="1800" b="1">
                  <a:solidFill>
                    <a:srgbClr val="0000FF"/>
                  </a:solidFill>
                </a:rPr>
                <a:t>operator +</a:t>
              </a:r>
              <a:r>
                <a:rPr lang="en-US" altLang="zh-CN" sz="1800"/>
                <a:t> ( Complex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	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} ;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int   f ( )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{ Complex  z ( 2 , 3 ) ,   k ( 3 , 4 )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z = z + 27 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z = 27 + z 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}</a:t>
              </a:r>
            </a:p>
          </p:txBody>
        </p:sp>
        <p:sp>
          <p:nvSpPr>
            <p:cNvPr id="568325" name="Rectangle 5"/>
            <p:cNvSpPr>
              <a:spLocks noChangeArrowheads="1"/>
            </p:cNvSpPr>
            <p:nvPr/>
          </p:nvSpPr>
          <p:spPr bwMode="auto">
            <a:xfrm>
              <a:off x="426" y="124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i="1">
                  <a:solidFill>
                    <a:srgbClr val="008000"/>
                  </a:solidFill>
                </a:rPr>
                <a:t>例如</a:t>
              </a:r>
            </a:p>
          </p:txBody>
        </p:sp>
      </p:grpSp>
      <p:sp>
        <p:nvSpPr>
          <p:cNvPr id="5683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80288" y="260350"/>
            <a:ext cx="15779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utoUpdateAnimBg="0"/>
      <p:bldP spid="56832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69350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1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69352" name="Line 8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 flipH="1" flipV="1">
            <a:off x="3786182" y="3429000"/>
            <a:ext cx="862018" cy="457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  <p:bldP spid="569351" grpId="0" animBg="1" autoUpdateAnimBg="0"/>
      <p:bldP spid="569352" grpId="0" animBg="1"/>
      <p:bldP spid="5693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Complex ( int a ) { Real = a ;   Imag = 0 ; }</a:t>
            </a:r>
            <a:r>
              <a:rPr lang="en-US" altLang="zh-CN" sz="180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0374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5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70376" name="Line 8"/>
          <p:cNvSpPr>
            <a:spLocks noChangeShapeType="1"/>
          </p:cNvSpPr>
          <p:nvPr/>
        </p:nvSpPr>
        <p:spPr bwMode="auto">
          <a:xfrm flipH="1" flipV="1">
            <a:off x="3657600" y="3505200"/>
            <a:ext cx="990600" cy="381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7" name="Oval 9"/>
          <p:cNvSpPr>
            <a:spLocks noChangeArrowheads="1"/>
          </p:cNvSpPr>
          <p:nvPr/>
        </p:nvSpPr>
        <p:spPr bwMode="auto">
          <a:xfrm>
            <a:off x="4724400" y="1828800"/>
            <a:ext cx="4095750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/>
              <a:t>调用构造函数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将</a:t>
            </a:r>
            <a:r>
              <a:rPr lang="en-US" altLang="zh-CN" sz="1800" b="1"/>
              <a:t>27 </a:t>
            </a:r>
            <a:r>
              <a:rPr lang="zh-CN" altLang="en-US" sz="1800" b="1"/>
              <a:t>转换为 </a:t>
            </a:r>
            <a:r>
              <a:rPr lang="en-US" altLang="zh-CN" sz="1800" b="1"/>
              <a:t>Complex </a:t>
            </a:r>
            <a:r>
              <a:rPr lang="zh-CN" altLang="en-US" sz="1800" b="1"/>
              <a:t>类常量</a:t>
            </a:r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Complex ( int a ) { Real = a ;   Imag = 0 ; }</a:t>
            </a:r>
            <a:r>
              <a:rPr lang="en-US" altLang="zh-CN" sz="180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399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71400" name="Oval 8"/>
          <p:cNvSpPr>
            <a:spLocks noChangeArrowheads="1"/>
          </p:cNvSpPr>
          <p:nvPr/>
        </p:nvSpPr>
        <p:spPr bwMode="auto">
          <a:xfrm>
            <a:off x="3657600" y="4953000"/>
            <a:ext cx="1676400" cy="762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>
                <a:solidFill>
                  <a:srgbClr val="008000"/>
                </a:solidFill>
              </a:rPr>
              <a:t>OK</a:t>
            </a:r>
          </a:p>
        </p:txBody>
      </p:sp>
      <p:sp>
        <p:nvSpPr>
          <p:cNvPr id="5714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 autoUpdateAnimBg="0"/>
      <p:bldP spid="52634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z + 27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</a:t>
            </a:r>
            <a:r>
              <a:rPr lang="en-US" altLang="zh-CN" sz="1800" b="1" i="1">
                <a:solidFill>
                  <a:srgbClr val="FF0000"/>
                </a:solidFill>
              </a:rPr>
              <a:t>27 + z</a:t>
            </a:r>
            <a:r>
              <a:rPr lang="en-US" altLang="zh-CN" sz="180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2422" name="Oval 6"/>
          <p:cNvSpPr>
            <a:spLocks noChangeArrowheads="1"/>
          </p:cNvSpPr>
          <p:nvPr/>
        </p:nvSpPr>
        <p:spPr bwMode="auto">
          <a:xfrm>
            <a:off x="2286000" y="55626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23" name="AutoShape 7"/>
          <p:cNvSpPr>
            <a:spLocks/>
          </p:cNvSpPr>
          <p:nvPr/>
        </p:nvSpPr>
        <p:spPr bwMode="auto">
          <a:xfrm>
            <a:off x="3962400" y="4648200"/>
            <a:ext cx="2590800" cy="457200"/>
          </a:xfrm>
          <a:prstGeom prst="borderCallout2">
            <a:avLst>
              <a:gd name="adj1" fmla="val 25000"/>
              <a:gd name="adj2" fmla="val -2940"/>
              <a:gd name="adj3" fmla="val 25000"/>
              <a:gd name="adj4" fmla="val -11213"/>
              <a:gd name="adj5" fmla="val 197917"/>
              <a:gd name="adj6" fmla="val -380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i="1">
                <a:solidFill>
                  <a:srgbClr val="FF0000"/>
                </a:solidFill>
              </a:rPr>
              <a:t>27 </a:t>
            </a:r>
            <a:r>
              <a:rPr lang="en-US" altLang="zh-CN" sz="1800" b="1" i="1"/>
              <a:t>. operator + ( z )</a:t>
            </a:r>
          </a:p>
        </p:txBody>
      </p:sp>
      <p:sp>
        <p:nvSpPr>
          <p:cNvPr id="572424" name="Oval 8"/>
          <p:cNvSpPr>
            <a:spLocks noChangeArrowheads="1"/>
          </p:cNvSpPr>
          <p:nvPr/>
        </p:nvSpPr>
        <p:spPr bwMode="auto">
          <a:xfrm>
            <a:off x="4343400" y="3200400"/>
            <a:ext cx="3829050" cy="1600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  <a:p>
            <a:pPr>
              <a:lnSpc>
                <a:spcPct val="14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27 </a:t>
            </a:r>
            <a:r>
              <a:rPr lang="zh-CN" altLang="en-US" sz="1800" b="1"/>
              <a:t>不是</a:t>
            </a:r>
            <a:r>
              <a:rPr lang="en-US" altLang="zh-CN" sz="1800" b="1"/>
              <a:t>Complex</a:t>
            </a:r>
            <a:r>
              <a:rPr lang="zh-CN" altLang="en-US" sz="1800" b="1"/>
              <a:t>对象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不能调用函数</a:t>
            </a:r>
            <a:endParaRPr lang="zh-CN" altLang="en-US" sz="1800" b="1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5724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animBg="1"/>
      <p:bldP spid="572423" grpId="0" animBg="1" autoUpdateAnimBg="0"/>
      <p:bldP spid="57242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z + 27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</a:t>
            </a:r>
            <a:r>
              <a:rPr lang="en-US" altLang="zh-CN" sz="1800" b="1" i="1">
                <a:solidFill>
                  <a:srgbClr val="FF0000"/>
                </a:solidFill>
              </a:rPr>
              <a:t>27 + z</a:t>
            </a:r>
            <a:r>
              <a:rPr lang="en-US" altLang="zh-CN" sz="180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2286000" y="5181600"/>
            <a:ext cx="7620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7" name="AutoShape 7"/>
          <p:cNvSpPr>
            <a:spLocks/>
          </p:cNvSpPr>
          <p:nvPr/>
        </p:nvSpPr>
        <p:spPr bwMode="auto">
          <a:xfrm>
            <a:off x="4648200" y="3886200"/>
            <a:ext cx="3452813" cy="990600"/>
          </a:xfrm>
          <a:prstGeom prst="borderCallout2">
            <a:avLst>
              <a:gd name="adj1" fmla="val 11537"/>
              <a:gd name="adj2" fmla="val -2208"/>
              <a:gd name="adj3" fmla="val 11537"/>
              <a:gd name="adj4" fmla="val -11634"/>
              <a:gd name="adj5" fmla="val 149519"/>
              <a:gd name="adj6" fmla="val -42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成员函数重载的“ </a:t>
            </a:r>
            <a:r>
              <a:rPr lang="en-US" altLang="zh-CN" sz="1800" b="1"/>
              <a:t>+ ”</a:t>
            </a:r>
            <a:r>
              <a:rPr lang="zh-CN" altLang="en-US" sz="1800" b="1"/>
              <a:t>运算符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不支持交换律</a:t>
            </a:r>
          </a:p>
        </p:txBody>
      </p:sp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animBg="1"/>
      <p:bldP spid="57344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1143000" y="1784350"/>
            <a:ext cx="70104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在第一个参数需要隐式转换的情形下，使用友元函数重载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运算符是正确的选择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友元函数没有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指针，所需操作数都必须在参数表显式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声明，很容易实现类型的隐式转换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中不能用友元函数重载的运算符有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 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（）    ［］    －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en-US" altLang="zh-CN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838200" y="1982788"/>
            <a:ext cx="7248525" cy="366712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operator+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609600" y="3311525"/>
            <a:ext cx="6705600" cy="1412875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+</a:t>
            </a:r>
            <a:r>
              <a:rPr lang="en-US" altLang="zh-CN" sz="1800" b="1"/>
              <a:t> ( const Complex &amp; c1, const Complex &amp; c2 )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+ c2.Real ;  double i = c1.Image+c2.Image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1600200" y="4038600"/>
            <a:ext cx="16764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8" name="AutoShape 6"/>
          <p:cNvSpPr>
            <a:spLocks/>
          </p:cNvSpPr>
          <p:nvPr/>
        </p:nvSpPr>
        <p:spPr bwMode="auto">
          <a:xfrm>
            <a:off x="4038600" y="49530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4880"/>
              <a:gd name="adj5" fmla="val -76565"/>
              <a:gd name="adj6" fmla="val -51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构造返回对象</a:t>
            </a:r>
          </a:p>
        </p:txBody>
      </p:sp>
      <p:sp>
        <p:nvSpPr>
          <p:cNvPr id="57652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 autoUpdateAnimBg="0"/>
      <p:bldP spid="576516" grpId="0" animBg="1" autoUpdateAnimBg="0"/>
      <p:bldP spid="576517" grpId="0" animBg="1"/>
      <p:bldP spid="576518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790575" y="2270125"/>
            <a:ext cx="7194550" cy="36671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09600" y="4114800"/>
            <a:ext cx="6705600" cy="1412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-</a:t>
            </a:r>
            <a:r>
              <a:rPr lang="en-US" altLang="zh-CN" sz="1800" b="1"/>
              <a:t> ( const Complex &amp; c1, const Complex &amp; c2 )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- c2.Real ;  double i = c1.Image - c2.Image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3335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 autoUpdateAnimBg="0"/>
      <p:bldP spid="577540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838200" y="2486025"/>
            <a:ext cx="5003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 ;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09600" y="5289550"/>
            <a:ext cx="5486400" cy="8064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return Complex ( -c.Real, - c.Image ) ; }</a:t>
            </a:r>
          </a:p>
        </p:txBody>
      </p:sp>
      <p:sp>
        <p:nvSpPr>
          <p:cNvPr id="578565" name="Oval 5"/>
          <p:cNvSpPr>
            <a:spLocks noChangeArrowheads="1"/>
          </p:cNvSpPr>
          <p:nvPr/>
        </p:nvSpPr>
        <p:spPr bwMode="auto">
          <a:xfrm>
            <a:off x="4343400" y="3505200"/>
            <a:ext cx="296545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单目 “ </a:t>
            </a:r>
            <a:r>
              <a:rPr lang="en-US" altLang="zh-CN" sz="1800" b="1" i="1"/>
              <a:t>- ” </a:t>
            </a:r>
            <a:r>
              <a:rPr lang="zh-CN" altLang="en-US" sz="1800" b="1" i="1"/>
              <a:t>运算</a:t>
            </a:r>
            <a:endParaRPr lang="zh-CN" altLang="en-US" sz="1800" b="1"/>
          </a:p>
        </p:txBody>
      </p:sp>
      <p:sp>
        <p:nvSpPr>
          <p:cNvPr id="578567" name="Rectangle 7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115888"/>
            <a:ext cx="582613" cy="2730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animBg="1" autoUpdateAnimBg="0"/>
      <p:bldP spid="578564" grpId="0" animBg="1" autoUpdateAnimBg="0"/>
      <p:bldP spid="57856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914400" y="1766888"/>
            <a:ext cx="200660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/>
              <a:t>void print() const ;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09600" y="5734050"/>
            <a:ext cx="6324600" cy="7524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void Complex :: print() const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cout &lt;&lt; '(' &lt;&lt; Real &lt;&lt; " , " &lt;&lt; Image &lt;&lt; ')' &lt;&lt; endl ; }</a:t>
            </a:r>
          </a:p>
        </p:txBody>
      </p:sp>
      <p:sp>
        <p:nvSpPr>
          <p:cNvPr id="579589" name="Oval 5"/>
          <p:cNvSpPr>
            <a:spLocks noChangeArrowheads="1"/>
          </p:cNvSpPr>
          <p:nvPr/>
        </p:nvSpPr>
        <p:spPr bwMode="auto">
          <a:xfrm>
            <a:off x="2667000" y="2971800"/>
            <a:ext cx="29845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成员函数</a:t>
            </a:r>
            <a:endParaRPr lang="zh-CN" altLang="en-US" sz="1800" b="1"/>
          </a:p>
        </p:txBody>
      </p:sp>
      <p:sp>
        <p:nvSpPr>
          <p:cNvPr id="579591" name="Rectangle 7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88913"/>
            <a:ext cx="10810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animBg="1" autoUpdateAnimBg="0"/>
      <p:bldP spid="579588" grpId="0" animBg="1" autoUpdateAnimBg="0"/>
      <p:bldP spid="579589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c1 -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25 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- c1 ;	</a:t>
            </a:r>
            <a:r>
              <a:rPr lang="en-US" altLang="zh-CN" sz="1800" b="1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260350"/>
            <a:ext cx="5111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301625"/>
            <a:ext cx="67056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600" b="1">
                <a:solidFill>
                  <a:srgbClr val="0033CC"/>
                </a:solidFill>
              </a:rPr>
              <a:t>Complex(int a) { Real = a ;  Image = 0 ; }</a:t>
            </a:r>
            <a:r>
              <a:rPr lang="en-US" altLang="zh-CN" sz="1400"/>
              <a:t>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</a:t>
            </a:r>
            <a:r>
              <a:rPr lang="en-US" altLang="zh-CN" sz="1600" b="1">
                <a:solidFill>
                  <a:srgbClr val="0033CC"/>
                </a:solidFill>
              </a:rPr>
              <a:t>const Complex &amp; c1</a:t>
            </a:r>
            <a:r>
              <a:rPr lang="en-US" altLang="zh-CN" sz="1400"/>
              <a:t>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c1 - c2 ;	</a:t>
            </a:r>
            <a:r>
              <a:rPr lang="en-US" altLang="zh-CN" sz="1800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</a:t>
            </a:r>
            <a:r>
              <a:rPr lang="en-US" altLang="zh-CN" sz="1800" b="1">
                <a:solidFill>
                  <a:srgbClr val="0033CC"/>
                </a:solidFill>
              </a:rPr>
              <a:t>25</a:t>
            </a:r>
            <a:r>
              <a:rPr lang="en-US" altLang="zh-CN" sz="1800" b="1"/>
              <a:t> 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</a:t>
            </a:r>
            <a:r>
              <a:rPr lang="en-US" altLang="zh-CN" sz="1800" i="1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- c1 ;	</a:t>
            </a:r>
            <a:r>
              <a:rPr lang="en-US" altLang="zh-CN" sz="1800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1637" name="Oval 5"/>
          <p:cNvSpPr>
            <a:spLocks noChangeArrowheads="1"/>
          </p:cNvSpPr>
          <p:nvPr/>
        </p:nvSpPr>
        <p:spPr bwMode="auto">
          <a:xfrm>
            <a:off x="5029200" y="25146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8" name="Oval 6"/>
          <p:cNvSpPr>
            <a:spLocks noChangeArrowheads="1"/>
          </p:cNvSpPr>
          <p:nvPr/>
        </p:nvSpPr>
        <p:spPr bwMode="auto">
          <a:xfrm>
            <a:off x="2209800" y="3476625"/>
            <a:ext cx="1905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 flipH="1">
            <a:off x="3276600" y="2743200"/>
            <a:ext cx="1752600" cy="762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 flipH="1" flipV="1">
            <a:off x="2133600" y="1824038"/>
            <a:ext cx="914400" cy="1676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1" name="AutoShape 9"/>
          <p:cNvSpPr>
            <a:spLocks/>
          </p:cNvSpPr>
          <p:nvPr/>
        </p:nvSpPr>
        <p:spPr bwMode="auto">
          <a:xfrm>
            <a:off x="5334000" y="457200"/>
            <a:ext cx="2895600" cy="1219200"/>
          </a:xfrm>
          <a:prstGeom prst="borderCallout2">
            <a:avLst>
              <a:gd name="adj1" fmla="val 9375"/>
              <a:gd name="adj2" fmla="val -2630"/>
              <a:gd name="adj3" fmla="val 9375"/>
              <a:gd name="adj4" fmla="val -20120"/>
              <a:gd name="adj5" fmla="val 162759"/>
              <a:gd name="adj6" fmla="val -76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/>
              <a:t>构造形参对象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把整型常数</a:t>
            </a:r>
            <a:r>
              <a:rPr lang="en-US" altLang="zh-CN" sz="1800" b="1"/>
              <a:t>25</a:t>
            </a:r>
            <a:r>
              <a:rPr lang="zh-CN" altLang="en-US" sz="1800" b="1"/>
              <a:t>转换成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复数对象（</a:t>
            </a:r>
            <a:r>
              <a:rPr lang="en-US" altLang="zh-CN" sz="1800" b="1"/>
              <a:t>25</a:t>
            </a:r>
            <a:r>
              <a:rPr lang="zh-CN" altLang="en-US" sz="1800" b="1"/>
              <a:t>，</a:t>
            </a:r>
            <a:r>
              <a:rPr lang="en-US" altLang="zh-CN" sz="1800" b="1"/>
              <a:t>0</a:t>
            </a:r>
            <a:r>
              <a:rPr lang="zh-CN" altLang="en-US" sz="1800" b="1"/>
              <a:t>）</a:t>
            </a:r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animBg="1"/>
      <p:bldP spid="581638" grpId="0" animBg="1"/>
      <p:bldP spid="581639" grpId="0" animBg="1"/>
      <p:bldP spid="581640" grpId="0" animBg="1"/>
      <p:bldP spid="58164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7367" name="AutoShape 7"/>
          <p:cNvSpPr>
            <a:spLocks/>
          </p:cNvSpPr>
          <p:nvPr/>
        </p:nvSpPr>
        <p:spPr bwMode="auto">
          <a:xfrm>
            <a:off x="4419600" y="40259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1819"/>
              <a:gd name="adj5" fmla="val -136981"/>
              <a:gd name="adj6" fmla="val -119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c1 - c2 ;	</a:t>
            </a:r>
            <a:r>
              <a:rPr lang="en-US" altLang="zh-CN" sz="1800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</a:t>
            </a:r>
            <a:r>
              <a:rPr lang="en-US" altLang="zh-CN" sz="1800"/>
              <a:t>25 </a:t>
            </a:r>
            <a:r>
              <a:rPr lang="en-US" altLang="zh-CN" sz="1800" b="1"/>
              <a:t>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</a:t>
            </a:r>
            <a:r>
              <a:rPr lang="en-US" altLang="zh-CN" sz="1800" i="1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- c1 ;	</a:t>
            </a:r>
            <a:r>
              <a:rPr lang="en-US" altLang="zh-CN" sz="1800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7000" y="144463"/>
            <a:ext cx="1001713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8266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292600"/>
            <a:ext cx="296545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571500" y="1524000"/>
            <a:ext cx="81534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用友元函数重载像“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这样的运算符时，有时会碰到问题。</a:t>
            </a: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533400" y="2492375"/>
            <a:ext cx="835977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例如</a:t>
            </a:r>
            <a:r>
              <a:rPr lang="zh-CN" altLang="en-US" sz="18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zh-CN" altLang="en-US" sz="18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重载“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的版本是：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TriCoor TriCoor :: operator ++ () 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{ x ++ ;  y ++ ;  z ++ ;  return *this ; }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 ,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修改了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指针所指对象</a:t>
            </a:r>
            <a:endParaRPr lang="zh-CN" altLang="en-US" sz="1800" b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用成员函数重载一元运算符时，所需要的唯一变元通过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指针传递，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所指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对象数据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的任何改变都会影响到激活运算符函数的对象。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utoUpdateAnimBg="0"/>
      <p:bldP spid="583683" grpId="0" autoUpdateAnimBg="0"/>
      <p:bldP spid="58368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990600" y="1693863"/>
            <a:ext cx="71628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若定义友元函数  </a:t>
            </a:r>
            <a:r>
              <a:rPr lang="en-US" altLang="zh-CN" sz="1800" b="1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friend  operator  ++(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版本：</a:t>
            </a:r>
          </a:p>
          <a:p>
            <a:pPr algn="l">
              <a:lnSpc>
                <a:spcPct val="18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TriCoor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8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. x ++ ;   opl . y ++ ;    opl . z ++ ;    return   opl ; }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990600" y="3500438"/>
            <a:ext cx="7118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</a:rPr>
              <a:t>	函数使用传值参数，对 </a:t>
            </a:r>
            <a:r>
              <a:rPr lang="en-US" altLang="zh-CN" sz="2000" b="1">
                <a:solidFill>
                  <a:schemeClr val="hlink"/>
                </a:solidFill>
              </a:rPr>
              <a:t>opl </a:t>
            </a:r>
            <a:r>
              <a:rPr lang="zh-CN" altLang="zh-CN" sz="2000" b="1">
                <a:solidFill>
                  <a:schemeClr val="hlink"/>
                </a:solidFill>
              </a:rPr>
              <a:t>的所有修改都无法传到函数体外，不会影响被调用的对象</a:t>
            </a:r>
            <a:endParaRPr lang="zh-CN" altLang="en-US" sz="2000" b="1" i="1">
              <a:solidFill>
                <a:srgbClr val="FF6600"/>
              </a:solidFill>
            </a:endParaRP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 advAuto="1000"/>
      <p:bldP spid="5847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762000" y="1281113"/>
            <a:ext cx="80010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用指向激活对象的指针定义友元函数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9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*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9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-&gt; x ++ ;   opl -&gt; y ++ ;    opl -&gt; z ++ ;    return   *opl ; }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806450" y="3106738"/>
            <a:ext cx="71183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不知道如何激活该函数，下述代码无法编译：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TriCoor  ob ( 1 , 2 , 3 ) ;</a:t>
            </a:r>
          </a:p>
          <a:p>
            <a:pPr algn="l">
              <a:lnSpc>
                <a:spcPct val="180000"/>
              </a:lnSpc>
            </a:pP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&amp;ob ++ ;</a:t>
            </a: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 smtClean="0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传址，</a:t>
            </a:r>
            <a:r>
              <a:rPr lang="en-US" altLang="zh-CN" sz="2000" b="1" i="1" smtClean="0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error</a:t>
            </a:r>
            <a:endParaRPr lang="en-US" altLang="zh-CN" sz="2000" b="1" i="1">
              <a:solidFill>
                <a:srgbClr val="0066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5733" name="AutoShape 5"/>
          <p:cNvSpPr>
            <a:spLocks/>
          </p:cNvSpPr>
          <p:nvPr/>
        </p:nvSpPr>
        <p:spPr bwMode="auto">
          <a:xfrm>
            <a:off x="5929322" y="4500570"/>
            <a:ext cx="2895600" cy="1676400"/>
          </a:xfrm>
          <a:prstGeom prst="borderCallout2">
            <a:avLst>
              <a:gd name="adj1" fmla="val 6819"/>
              <a:gd name="adj2" fmla="val -2630"/>
              <a:gd name="adj3" fmla="val 6819"/>
              <a:gd name="adj4" fmla="val -24671"/>
              <a:gd name="adj5" fmla="val 36855"/>
              <a:gd name="adj6" fmla="val -1071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二义性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对 </a:t>
            </a:r>
            <a:r>
              <a:rPr lang="en-US" altLang="zh-CN" sz="1800" b="1"/>
              <a:t>ob </a:t>
            </a:r>
            <a:r>
              <a:rPr lang="zh-CN" altLang="en-US" sz="1800" b="1"/>
              <a:t>的地址进行递加？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还是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将对象 </a:t>
            </a:r>
            <a:r>
              <a:rPr lang="en-US" altLang="zh-CN" sz="1800" b="1"/>
              <a:t>ob </a:t>
            </a:r>
            <a:r>
              <a:rPr lang="zh-CN" altLang="en-US" sz="1800" b="1"/>
              <a:t>递加？</a:t>
            </a:r>
          </a:p>
        </p:txBody>
      </p:sp>
      <p:sp>
        <p:nvSpPr>
          <p:cNvPr id="585734" name="Oval 6"/>
          <p:cNvSpPr>
            <a:spLocks noChangeArrowheads="1"/>
          </p:cNvSpPr>
          <p:nvPr/>
        </p:nvSpPr>
        <p:spPr bwMode="auto">
          <a:xfrm>
            <a:off x="1676400" y="5008563"/>
            <a:ext cx="1066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29330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参数为指针，实参要取值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  <p:bldP spid="585732" grpId="0" autoUpdateAnimBg="0"/>
      <p:bldP spid="585733" grpId="0" animBg="1" autoUpdateAnimBg="0"/>
      <p:bldP spid="58573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762000" y="1444625"/>
            <a:ext cx="8001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使用引用参数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 opl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{ opl . x ++;   opl . y ++;    opl . z ++;    return   opl ; }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83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下述代码是正确的：</a:t>
            </a:r>
            <a:endParaRPr lang="zh-CN" altLang="zh-CN" sz="18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ob ( 1 , 2 , 3 ) ;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ob ++;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，传名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762000" y="4632325"/>
            <a:ext cx="7553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如果一个运算符的操作要修改类的对象的状态，要重载为友元函数时，应该使用引用参数。</a:t>
            </a:r>
          </a:p>
        </p:txBody>
      </p:sp>
      <p:grpSp>
        <p:nvGrpSpPr>
          <p:cNvPr id="586758" name="Group 6"/>
          <p:cNvGrpSpPr>
            <a:grpSpLocks/>
          </p:cNvGrpSpPr>
          <p:nvPr/>
        </p:nvGrpSpPr>
        <p:grpSpPr bwMode="auto">
          <a:xfrm>
            <a:off x="762000" y="4495800"/>
            <a:ext cx="708025" cy="690563"/>
            <a:chOff x="2589" y="920"/>
            <a:chExt cx="446" cy="435"/>
          </a:xfrm>
        </p:grpSpPr>
        <p:sp>
          <p:nvSpPr>
            <p:cNvPr id="586759" name="Freeform 7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0" name="Freeform 8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1" name="Freeform 9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2" name="Freeform 10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3" name="Freeform 11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76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300"/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 autoUpdateAnimBg="0" advAuto="1000"/>
      <p:bldP spid="586756" grpId="0" autoUpdateAnimBg="0"/>
      <p:bldP spid="586757" grpId="0" build="p" autoUpdateAnimBg="0" advAuto="100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533400" y="1495425"/>
            <a:ext cx="80772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若一运算符的操作需要修改类对象状态时，应该用</a:t>
            </a:r>
            <a:r>
              <a:rPr lang="zh-CN" altLang="en-US" b="1" dirty="0">
                <a:ea typeface="Arial Unicode MS" pitchFamily="34" charset="-122"/>
                <a:cs typeface="Arial Unicode MS" pitchFamily="34" charset="-122"/>
              </a:rPr>
              <a:t>成员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函数重载；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    需要左值操作数的运算符（如 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++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），若重载为</a:t>
            </a:r>
            <a:r>
              <a:rPr lang="zh-CN" altLang="en-US" b="1" i="1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en-US" sz="2000" b="1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时要用引用参数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不能用友元重载的运算符：    </a:t>
            </a:r>
            <a:r>
              <a:rPr lang="en-US" altLang="zh-CN" sz="2000" b="1" dirty="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=    ()    []    -&gt;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如果运算符的操作数（尤其是第一个操作数）希望有</a:t>
            </a:r>
            <a:r>
              <a:rPr lang="zh-CN" altLang="zh-CN" sz="2000" b="1" dirty="0">
                <a:ea typeface="Arial Unicode MS" pitchFamily="34" charset="-122"/>
                <a:cs typeface="Arial Unicode MS" pitchFamily="34" charset="-122"/>
              </a:rPr>
              <a:t>隐式转换，则</a:t>
            </a:r>
            <a:endParaRPr lang="zh-CN" altLang="en-US" sz="2000" b="1" dirty="0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 dirty="0">
                <a:ea typeface="Arial Unicode MS" pitchFamily="34" charset="-122"/>
                <a:cs typeface="Arial Unicode MS" pitchFamily="34" charset="-122"/>
              </a:rPr>
              <a:t>必须用</a:t>
            </a:r>
            <a:r>
              <a:rPr lang="zh-CN" altLang="zh-CN" sz="2000" b="1" i="1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zh-CN" sz="2000" b="1" dirty="0">
                <a:ea typeface="Arial Unicode MS" pitchFamily="34" charset="-122"/>
                <a:cs typeface="Arial Unicode MS" pitchFamily="34" charset="-122"/>
              </a:rPr>
              <a:t>函数重载</a:t>
            </a:r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7.3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几个典型运算符重载 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331913" y="2809875"/>
            <a:ext cx="6724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数学类中常用的几个运算符重载的特点和应用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  </a:t>
            </a:r>
            <a:r>
              <a:rPr lang="zh-CN" altLang="en-US" sz="100">
                <a:solidFill>
                  <a:schemeClr val="bg1"/>
                </a:solidFill>
              </a:rPr>
              <a:t>几个典型运算符重载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4953000" y="26035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7.3.1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重载 </a:t>
            </a:r>
            <a:r>
              <a:rPr lang="en-US" altLang="zh-CN" b="1">
                <a:solidFill>
                  <a:srgbClr val="CC3300"/>
                </a:solidFill>
              </a:rPr>
              <a:t>++</a:t>
            </a: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与 </a:t>
            </a:r>
            <a:r>
              <a:rPr lang="en-US" altLang="zh-CN" b="1">
                <a:solidFill>
                  <a:srgbClr val="CC3300"/>
                </a:solidFill>
              </a:rPr>
              <a:t>--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635000" y="717550"/>
            <a:ext cx="62484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1800">
                <a:ea typeface="黑体" pitchFamily="2" charset="-122"/>
              </a:rPr>
              <a:t>设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  Aobject 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6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运算符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- -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有两种方式：</a:t>
            </a:r>
          </a:p>
          <a:p>
            <a:pPr algn="l">
              <a:lnSpc>
                <a:spcPct val="160000"/>
              </a:lnSpc>
            </a:pPr>
            <a:r>
              <a:rPr lang="zh-CN" altLang="en-US" sz="1800" b="1" i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前置方式：</a:t>
            </a:r>
            <a:r>
              <a:rPr lang="zh-CN" altLang="en-US" sz="18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++Aobject	 --Aobject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35000" y="3860800"/>
            <a:ext cx="48323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  <a:ea typeface="黑体" pitchFamily="2" charset="-122"/>
              </a:rPr>
              <a:t>后置方式：</a:t>
            </a:r>
            <a:r>
              <a:rPr lang="zh-CN" altLang="en-US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</a:t>
            </a:r>
            <a:r>
              <a:rPr lang="en-US" altLang="zh-CN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	 Aobject --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1600200" y="2133600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一元</a:t>
            </a:r>
            <a:r>
              <a:rPr lang="zh-CN" altLang="en-US" sz="180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operator++ ()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&amp;) ;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：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 ++( Aobject ) ;		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1600200" y="4365625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二元</a:t>
            </a:r>
            <a:r>
              <a:rPr lang="zh-CN" altLang="en-US" sz="1800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 operator++ (int)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++( 0 )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&amp;, 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operator++(Aobject, 0) </a:t>
            </a:r>
          </a:p>
        </p:txBody>
      </p:sp>
      <p:sp>
        <p:nvSpPr>
          <p:cNvPr id="589831" name="Oval 7"/>
          <p:cNvSpPr>
            <a:spLocks noChangeArrowheads="1"/>
          </p:cNvSpPr>
          <p:nvPr/>
        </p:nvSpPr>
        <p:spPr bwMode="auto">
          <a:xfrm>
            <a:off x="6300192" y="4437063"/>
            <a:ext cx="40540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6948264" y="5229200"/>
            <a:ext cx="443136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3" name="Oval 9"/>
          <p:cNvSpPr>
            <a:spLocks noChangeArrowheads="1"/>
          </p:cNvSpPr>
          <p:nvPr/>
        </p:nvSpPr>
        <p:spPr bwMode="auto">
          <a:xfrm>
            <a:off x="6444208" y="484820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4" name="Oval 10"/>
          <p:cNvSpPr>
            <a:spLocks noChangeArrowheads="1"/>
          </p:cNvSpPr>
          <p:nvPr/>
        </p:nvSpPr>
        <p:spPr bwMode="auto">
          <a:xfrm>
            <a:off x="6283424" y="5589588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5" name="AutoShape 11"/>
          <p:cNvSpPr>
            <a:spLocks/>
          </p:cNvSpPr>
          <p:nvPr/>
        </p:nvSpPr>
        <p:spPr bwMode="auto">
          <a:xfrm>
            <a:off x="3348038" y="3429000"/>
            <a:ext cx="1219200" cy="561975"/>
          </a:xfrm>
          <a:prstGeom prst="borderCallout2">
            <a:avLst>
              <a:gd name="adj1" fmla="val 20338"/>
              <a:gd name="adj2" fmla="val 106250"/>
              <a:gd name="adj3" fmla="val 20338"/>
              <a:gd name="adj4" fmla="val 138153"/>
              <a:gd name="adj5" fmla="val 287005"/>
              <a:gd name="adj6" fmla="val 2337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589836" name="Rectangle 12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7956550" y="144463"/>
            <a:ext cx="1187450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/>
      <p:bldP spid="589828" grpId="0"/>
      <p:bldP spid="589829" grpId="0" autoUpdateAnimBg="0"/>
      <p:bldP spid="589830" grpId="0" autoUpdateAnimBg="0"/>
      <p:bldP spid="589831" grpId="0" animBg="1"/>
      <p:bldP spid="589832" grpId="0" animBg="1"/>
      <p:bldP spid="589833" grpId="0" animBg="1"/>
      <p:bldP spid="589834" grpId="0" animBg="1"/>
      <p:bldP spid="589835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void  display( )  const 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Increase  operator ++ ( ) ; 	    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 dirty="0"/>
              <a:t>     </a:t>
            </a:r>
            <a:r>
              <a:rPr lang="en-US" altLang="zh-CN" sz="1600" b="1" dirty="0"/>
              <a:t>Increase  operator ++ ( </a:t>
            </a:r>
            <a:r>
              <a:rPr lang="en-US" altLang="zh-CN" sz="1600" b="1" dirty="0" err="1"/>
              <a:t>int</a:t>
            </a:r>
            <a:r>
              <a:rPr lang="en-US" altLang="zh-CN" sz="1600" b="1"/>
              <a:t> ) ; </a:t>
            </a:r>
            <a:r>
              <a:rPr lang="en-US" altLang="zh-CN" sz="1600" b="1" smtClean="0"/>
              <a:t>   </a:t>
            </a:r>
            <a:r>
              <a:rPr lang="en-US" altLang="zh-CN" sz="1600" b="1" i="1" smtClean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 dirty="0"/>
              <a:t>  </a:t>
            </a:r>
            <a:r>
              <a:rPr lang="en-US" altLang="zh-CN" sz="1600" b="1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Increase  </a:t>
            </a:r>
            <a:r>
              <a:rPr lang="en-US" altLang="zh-CN" sz="1600" b="1" dirty="0" err="1"/>
              <a:t>Increase</a:t>
            </a:r>
            <a:r>
              <a:rPr lang="en-US" altLang="zh-CN" sz="1600" b="1" dirty="0"/>
              <a:t> :: operator ++ ( ) 	</a:t>
            </a:r>
            <a:endParaRPr lang="en-US" altLang="zh-CN" sz="1600" b="1" i="1" dirty="0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Increase  </a:t>
            </a:r>
            <a:r>
              <a:rPr lang="en-US" altLang="zh-CN" sz="1600" b="1" dirty="0" err="1"/>
              <a:t>Increase</a:t>
            </a:r>
            <a:r>
              <a:rPr lang="en-US" altLang="zh-CN" sz="1600" b="1" dirty="0"/>
              <a:t> :: operator ++ (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)	</a:t>
            </a:r>
            <a:endParaRPr lang="en-US" altLang="zh-CN" sz="1600" b="1" i="1" dirty="0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{ Increase  temp;   </a:t>
            </a:r>
            <a:r>
              <a:rPr lang="en-US" altLang="zh-CN" sz="1600" b="1" dirty="0" err="1"/>
              <a:t>temp.value</a:t>
            </a:r>
            <a:r>
              <a:rPr lang="en-US" altLang="zh-CN" sz="1600" b="1" dirty="0"/>
              <a:t>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{ Increase   a ,  b , n ;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for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10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&lt;&lt;"n= " ;  </a:t>
            </a:r>
            <a:r>
              <a:rPr lang="en-US" altLang="zh-CN" sz="1600" b="1" dirty="0" err="1"/>
              <a:t>n.display</a:t>
            </a:r>
            <a:r>
              <a:rPr lang="en-US" altLang="zh-CN" sz="1600" b="1" dirty="0"/>
              <a:t>( ) ;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&lt;&lt;"a= " ;   </a:t>
            </a:r>
            <a:r>
              <a:rPr lang="en-US" altLang="zh-CN" sz="1600" b="1" dirty="0" err="1"/>
              <a:t>a.display</a:t>
            </a:r>
            <a:r>
              <a:rPr lang="en-US" altLang="zh-CN" sz="1600" b="1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for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10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"n= " ;   </a:t>
            </a:r>
            <a:r>
              <a:rPr lang="en-US" altLang="zh-CN" sz="1600" b="1" dirty="0" err="1"/>
              <a:t>n.display</a:t>
            </a:r>
            <a:r>
              <a:rPr lang="en-US" altLang="zh-CN" sz="1600" b="1" dirty="0"/>
              <a:t>( ) ;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"b= " ;   </a:t>
            </a:r>
            <a:r>
              <a:rPr lang="en-US" altLang="zh-CN" sz="1600" b="1" dirty="0" err="1"/>
              <a:t>b.display</a:t>
            </a:r>
            <a:r>
              <a:rPr lang="en-US" altLang="zh-CN" sz="1600" b="1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}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8391" name="AutoShape 7"/>
          <p:cNvSpPr>
            <a:spLocks/>
          </p:cNvSpPr>
          <p:nvPr/>
        </p:nvSpPr>
        <p:spPr bwMode="auto">
          <a:xfrm>
            <a:off x="4419600" y="42545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7602"/>
              <a:gd name="adj5" fmla="val -174481"/>
              <a:gd name="adj6" fmla="val -63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重载该运算符的类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1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/>
              <a:t>Increase  operator ++ ( ) ;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1879" name="Oval 7"/>
          <p:cNvSpPr>
            <a:spLocks noChangeArrowheads="1"/>
          </p:cNvSpPr>
          <p:nvPr/>
        </p:nvSpPr>
        <p:spPr bwMode="auto">
          <a:xfrm>
            <a:off x="1295400" y="35734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0" name="AutoShape 8"/>
          <p:cNvSpPr>
            <a:spLocks/>
          </p:cNvSpPr>
          <p:nvPr/>
        </p:nvSpPr>
        <p:spPr bwMode="auto">
          <a:xfrm>
            <a:off x="5334000" y="21336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54565"/>
              <a:gd name="adj5" fmla="val 242449"/>
              <a:gd name="adj6" fmla="val -1938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188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  <p:bldP spid="591877" grpId="0" animBg="1" autoUpdateAnimBg="0"/>
      <p:bldP spid="591878" grpId="0" animBg="1" autoUpdateAnimBg="0"/>
      <p:bldP spid="591879" grpId="0" animBg="1"/>
      <p:bldP spid="591880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2904" name="AutoShape 8"/>
          <p:cNvSpPr>
            <a:spLocks/>
          </p:cNvSpPr>
          <p:nvPr/>
        </p:nvSpPr>
        <p:spPr bwMode="auto">
          <a:xfrm>
            <a:off x="6019800" y="3200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65106"/>
              <a:gd name="adj6" fmla="val -11567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29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) ;</a:t>
            </a:r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2910" name="Rectangle 14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2903" name="Oval 7"/>
          <p:cNvSpPr>
            <a:spLocks noChangeArrowheads="1"/>
          </p:cNvSpPr>
          <p:nvPr/>
        </p:nvSpPr>
        <p:spPr bwMode="auto">
          <a:xfrm>
            <a:off x="3635375" y="55165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nimBg="1" autoUpdateAnimBg="0"/>
      <p:bldP spid="5929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3635896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4191000" y="40560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8" name="AutoShape 8"/>
          <p:cNvSpPr>
            <a:spLocks/>
          </p:cNvSpPr>
          <p:nvPr/>
        </p:nvSpPr>
        <p:spPr bwMode="auto">
          <a:xfrm>
            <a:off x="6477000" y="206057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9958"/>
              <a:gd name="adj5" fmla="val 307292"/>
              <a:gd name="adj6" fmla="val -100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392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5" grpId="0" animBg="1" autoUpdateAnimBg="0"/>
      <p:bldP spid="593926" grpId="0" animBg="1" autoUpdateAnimBg="0"/>
      <p:bldP spid="593927" grpId="0" animBg="1"/>
      <p:bldP spid="593928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640088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4951" name="Oval 7"/>
          <p:cNvSpPr>
            <a:spLocks noChangeArrowheads="1"/>
          </p:cNvSpPr>
          <p:nvPr/>
        </p:nvSpPr>
        <p:spPr bwMode="auto">
          <a:xfrm>
            <a:off x="3563888" y="499268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52" name="AutoShape 8"/>
          <p:cNvSpPr>
            <a:spLocks/>
          </p:cNvSpPr>
          <p:nvPr/>
        </p:nvSpPr>
        <p:spPr bwMode="auto">
          <a:xfrm>
            <a:off x="6324600" y="2565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81322"/>
              <a:gd name="adj6" fmla="val -1210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49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4955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1" grpId="0" animBg="1"/>
      <p:bldP spid="59495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Increase  operator ++ ( int ) ;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) 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int )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596188" y="188913"/>
            <a:ext cx="15049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pic>
        <p:nvPicPr>
          <p:cNvPr id="5959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utoUpdateAnimBg="0"/>
      <p:bldP spid="59699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1219200" y="2205038"/>
            <a:ext cx="4468813" cy="33972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friend</a:t>
            </a:r>
            <a:r>
              <a:rPr lang="en-US" altLang="zh-CN" sz="1800" b="1"/>
              <a:t> Increase  operator ++ ( Increase &amp; ) ;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914400" y="3181350"/>
            <a:ext cx="4114800" cy="752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{ a.value ++ ;   return a ; }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3733800" y="5517232"/>
            <a:ext cx="914400" cy="2841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3276600" y="3212976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4" name="AutoShape 8"/>
          <p:cNvSpPr>
            <a:spLocks/>
          </p:cNvSpPr>
          <p:nvPr/>
        </p:nvSpPr>
        <p:spPr bwMode="auto">
          <a:xfrm>
            <a:off x="6248400" y="4119686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34185"/>
              <a:gd name="adj5" fmla="val 152259"/>
              <a:gd name="adj6" fmla="val -1165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通过引用参数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操作对象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3657600" y="5445224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>
            <a:off x="4211638" y="3645024"/>
            <a:ext cx="1439862" cy="5762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 autoUpdateAnimBg="0"/>
      <p:bldP spid="598021" grpId="0" animBg="1" autoUpdateAnimBg="0"/>
      <p:bldP spid="598022" grpId="0" animBg="1" autoUpdateAnimBg="0"/>
      <p:bldP spid="598023" grpId="0" animBg="1"/>
      <p:bldP spid="598024" grpId="0" animBg="1" autoUpdateAnimBg="0"/>
      <p:bldP spid="598025" grpId="0" animBg="1"/>
      <p:bldP spid="59802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a, int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temp(a);   a.value ++ ;   return  temp; }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1219200" y="40767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8" name="AutoShape 8"/>
          <p:cNvSpPr>
            <a:spLocks/>
          </p:cNvSpPr>
          <p:nvPr/>
        </p:nvSpPr>
        <p:spPr bwMode="auto">
          <a:xfrm>
            <a:off x="6172200" y="2743200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53125"/>
              <a:gd name="adj5" fmla="val 138194"/>
              <a:gd name="adj6" fmla="val -187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局部对象</a:t>
            </a:r>
          </a:p>
        </p:txBody>
      </p:sp>
      <p:sp>
        <p:nvSpPr>
          <p:cNvPr id="5990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 autoUpdateAnimBg="0"/>
      <p:bldP spid="599045" grpId="0" animBg="1" autoUpdateAnimBg="0"/>
      <p:bldP spid="599046" grpId="0" animBg="1" autoUpdateAnimBg="0"/>
      <p:bldP spid="599047" grpId="0" animBg="1"/>
      <p:bldP spid="59904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/>
              <a:t>Increase  operator ++ ( Increase &amp; a,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{ Increase  temp(a);   </a:t>
            </a:r>
            <a:r>
              <a:rPr lang="en-US" altLang="zh-CN" sz="1800" b="1" dirty="0" err="1"/>
              <a:t>a.value</a:t>
            </a:r>
            <a:r>
              <a:rPr lang="en-US" altLang="zh-CN" sz="1800" b="1" dirty="0"/>
              <a:t> ++ ;   return  temp; }</a:t>
            </a:r>
          </a:p>
        </p:txBody>
      </p:sp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4648200" y="3657600"/>
            <a:ext cx="457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2" name="AutoShape 8"/>
          <p:cNvSpPr>
            <a:spLocks/>
          </p:cNvSpPr>
          <p:nvPr/>
        </p:nvSpPr>
        <p:spPr bwMode="auto">
          <a:xfrm>
            <a:off x="6858000" y="24384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356"/>
              <a:gd name="adj5" fmla="val 194273"/>
              <a:gd name="adj6" fmla="val -157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6000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pic>
        <p:nvPicPr>
          <p:cNvPr id="6010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9415" name="AutoShape 7"/>
          <p:cNvSpPr>
            <a:spLocks/>
          </p:cNvSpPr>
          <p:nvPr/>
        </p:nvSpPr>
        <p:spPr bwMode="auto">
          <a:xfrm>
            <a:off x="6019800" y="41021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5444"/>
              <a:gd name="adj5" fmla="val -132815"/>
              <a:gd name="adj6" fmla="val -54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被重载的运算符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7.3.2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重载赋值运算符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1447800" y="1981200"/>
            <a:ext cx="64008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赋值运算符重载用于对象数据的复制 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operator=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必须重载为成员函数 </a:t>
            </a:r>
          </a:p>
          <a:p>
            <a:pPr algn="just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重载函数原型为：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operator=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 ;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cstring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Name ( char  *</a:t>
            </a:r>
            <a:r>
              <a:rPr lang="en-US" altLang="zh-CN" sz="1800" b="1" dirty="0" err="1"/>
              <a:t>pN</a:t>
            </a:r>
            <a:r>
              <a:rPr lang="en-US" altLang="zh-CN" sz="1800" b="1" dirty="0"/>
              <a:t>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Name( const Name &amp; ) ;	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  <a:r>
              <a:rPr lang="zh-CN" altLang="en-US" sz="1800" b="1" dirty="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Name&amp; operator=( const Name&amp; ) ;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char 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 dirty="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{ Name Obj1( "</a:t>
            </a:r>
            <a:r>
              <a:rPr lang="en-US" altLang="zh-CN" sz="1800" b="1" dirty="0" err="1"/>
              <a:t>ZhangSan</a:t>
            </a:r>
            <a:r>
              <a:rPr lang="en-US" altLang="zh-CN" sz="1800" b="1" dirty="0"/>
              <a:t>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Name Obj2 = Obj1 ;		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Name Obj3( "</a:t>
            </a:r>
            <a:r>
              <a:rPr lang="en-US" altLang="zh-CN" sz="1800" b="1" dirty="0" err="1"/>
              <a:t>NoName</a:t>
            </a:r>
            <a:r>
              <a:rPr lang="en-US" altLang="zh-CN" sz="1800" b="1" dirty="0"/>
              <a:t>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Obj3 = Obj2 = Obj1 ;		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 dirty="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62900" y="188913"/>
            <a:ext cx="930275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838200" y="5157788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5" name="AutoShape 5"/>
          <p:cNvSpPr>
            <a:spLocks/>
          </p:cNvSpPr>
          <p:nvPr/>
        </p:nvSpPr>
        <p:spPr bwMode="auto">
          <a:xfrm>
            <a:off x="4800600" y="33528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7528"/>
              <a:gd name="adj5" fmla="val 185940"/>
              <a:gd name="adj6" fmla="val -9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初始化对象时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41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4" grpId="0" animBg="1"/>
      <p:bldP spid="60416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Name&amp; operator=( const Name&amp; ) ;    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5188" name="Oval 4"/>
          <p:cNvSpPr>
            <a:spLocks noChangeArrowheads="1"/>
          </p:cNvSpPr>
          <p:nvPr/>
        </p:nvSpPr>
        <p:spPr bwMode="auto">
          <a:xfrm>
            <a:off x="838200" y="5784850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9" name="AutoShape 5"/>
          <p:cNvSpPr>
            <a:spLocks/>
          </p:cNvSpPr>
          <p:nvPr/>
        </p:nvSpPr>
        <p:spPr bwMode="auto">
          <a:xfrm>
            <a:off x="4343400" y="3733800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17963"/>
              <a:gd name="adj5" fmla="val 210940"/>
              <a:gd name="adj6" fmla="val -601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修改对象时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调用重载赋值运算符函数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51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nimBg="1"/>
      <p:bldP spid="605189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609600" y="501650"/>
            <a:ext cx="6770688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Name &amp; Name::operator= ( const Name &amp; Obj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zh-CN" b="1"/>
          </a:p>
        </p:txBody>
      </p:sp>
      <p:grpSp>
        <p:nvGrpSpPr>
          <p:cNvPr id="606214" name="Group 6"/>
          <p:cNvGrpSpPr>
            <a:grpSpLocks/>
          </p:cNvGrpSpPr>
          <p:nvPr/>
        </p:nvGrpSpPr>
        <p:grpSpPr bwMode="auto">
          <a:xfrm>
            <a:off x="4037013" y="685800"/>
            <a:ext cx="2439987" cy="2438400"/>
            <a:chOff x="2543" y="432"/>
            <a:chExt cx="1537" cy="1536"/>
          </a:xfrm>
        </p:grpSpPr>
        <p:grpSp>
          <p:nvGrpSpPr>
            <p:cNvPr id="606215" name="Group 7"/>
            <p:cNvGrpSpPr>
              <a:grpSpLocks/>
            </p:cNvGrpSpPr>
            <p:nvPr/>
          </p:nvGrpSpPr>
          <p:grpSpPr bwMode="auto">
            <a:xfrm>
              <a:off x="2543" y="432"/>
              <a:ext cx="1537" cy="1536"/>
              <a:chOff x="2543" y="432"/>
              <a:chExt cx="1537" cy="1536"/>
            </a:xfrm>
          </p:grpSpPr>
          <p:grpSp>
            <p:nvGrpSpPr>
              <p:cNvPr id="606216" name="Group 8"/>
              <p:cNvGrpSpPr>
                <a:grpSpLocks/>
              </p:cNvGrpSpPr>
              <p:nvPr/>
            </p:nvGrpSpPr>
            <p:grpSpPr bwMode="auto">
              <a:xfrm>
                <a:off x="3456" y="528"/>
                <a:ext cx="624" cy="1440"/>
                <a:chOff x="1728" y="1536"/>
                <a:chExt cx="624" cy="1440"/>
              </a:xfrm>
            </p:grpSpPr>
            <p:sp>
              <p:nvSpPr>
                <p:cNvPr id="606217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624" cy="144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C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h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e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  <a:p>
                  <a:pPr>
                    <a:lnSpc>
                      <a:spcPct val="90000"/>
                    </a:lnSpc>
                  </a:pPr>
                  <a:endParaRPr lang="en-US" altLang="zh-CN" sz="1600" b="1"/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M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i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</p:txBody>
            </p:sp>
            <p:sp>
              <p:nvSpPr>
                <p:cNvPr id="606218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19" name="Line 11"/>
                <p:cNvSpPr>
                  <a:spLocks noChangeShapeType="1"/>
                </p:cNvSpPr>
                <p:nvPr/>
              </p:nvSpPr>
              <p:spPr bwMode="auto">
                <a:xfrm>
                  <a:off x="1728" y="18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0" name="Line 12"/>
                <p:cNvSpPr>
                  <a:spLocks noChangeShapeType="1"/>
                </p:cNvSpPr>
                <p:nvPr/>
              </p:nvSpPr>
              <p:spPr bwMode="auto">
                <a:xfrm>
                  <a:off x="1728" y="19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1" name="Line 13"/>
                <p:cNvSpPr>
                  <a:spLocks noChangeShapeType="1"/>
                </p:cNvSpPr>
                <p:nvPr/>
              </p:nvSpPr>
              <p:spPr bwMode="auto">
                <a:xfrm>
                  <a:off x="1728" y="211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2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56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3" name="Line 15"/>
                <p:cNvSpPr>
                  <a:spLocks noChangeShapeType="1"/>
                </p:cNvSpPr>
                <p:nvPr/>
              </p:nvSpPr>
              <p:spPr bwMode="auto">
                <a:xfrm>
                  <a:off x="1728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4" name="Line 16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5" name="Line 17"/>
                <p:cNvSpPr>
                  <a:spLocks noChangeShapeType="1"/>
                </p:cNvSpPr>
                <p:nvPr/>
              </p:nvSpPr>
              <p:spPr bwMode="auto">
                <a:xfrm>
                  <a:off x="1728" y="268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6" name="Line 18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6227" name="Line 19"/>
              <p:cNvSpPr>
                <a:spLocks noChangeShapeType="1"/>
              </p:cNvSpPr>
              <p:nvPr/>
            </p:nvSpPr>
            <p:spPr bwMode="auto">
              <a:xfrm>
                <a:off x="3072" y="624"/>
                <a:ext cx="384" cy="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6228" name="Group 20"/>
              <p:cNvGrpSpPr>
                <a:grpSpLocks/>
              </p:cNvGrpSpPr>
              <p:nvPr/>
            </p:nvGrpSpPr>
            <p:grpSpPr bwMode="auto">
              <a:xfrm>
                <a:off x="2543" y="432"/>
                <a:ext cx="823" cy="240"/>
                <a:chOff x="815" y="1440"/>
                <a:chExt cx="823" cy="240"/>
              </a:xfrm>
            </p:grpSpPr>
            <p:sp>
              <p:nvSpPr>
                <p:cNvPr id="606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056" y="1584"/>
                  <a:ext cx="336" cy="9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5" y="1440"/>
                  <a:ext cx="82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60000"/>
                    </a:lnSpc>
                  </a:pPr>
                  <a:r>
                    <a:rPr lang="en-US" altLang="zh-CN" sz="1600" b="1"/>
                    <a:t>this-&gt;pName</a:t>
                  </a:r>
                </a:p>
              </p:txBody>
            </p:sp>
          </p:grpSp>
        </p:grpSp>
        <p:grpSp>
          <p:nvGrpSpPr>
            <p:cNvPr id="606231" name="Group 23"/>
            <p:cNvGrpSpPr>
              <a:grpSpLocks/>
            </p:cNvGrpSpPr>
            <p:nvPr/>
          </p:nvGrpSpPr>
          <p:grpSpPr bwMode="auto">
            <a:xfrm>
              <a:off x="2640" y="1612"/>
              <a:ext cx="632" cy="356"/>
              <a:chOff x="5032" y="3004"/>
              <a:chExt cx="632" cy="356"/>
            </a:xfrm>
          </p:grpSpPr>
          <p:sp>
            <p:nvSpPr>
              <p:cNvPr id="606232" name="Rectangle 24"/>
              <p:cNvSpPr>
                <a:spLocks noChangeArrowheads="1"/>
              </p:cNvSpPr>
              <p:nvPr/>
            </p:nvSpPr>
            <p:spPr bwMode="auto">
              <a:xfrm>
                <a:off x="5108" y="3168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10</a:t>
                </a:r>
              </a:p>
            </p:txBody>
          </p:sp>
          <p:sp>
            <p:nvSpPr>
              <p:cNvPr id="606233" name="Text Box 25"/>
              <p:cNvSpPr txBox="1">
                <a:spLocks noChangeArrowheads="1"/>
              </p:cNvSpPr>
              <p:nvPr/>
            </p:nvSpPr>
            <p:spPr bwMode="auto">
              <a:xfrm>
                <a:off x="5032" y="3004"/>
                <a:ext cx="63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this-&gt;size</a:t>
                </a:r>
              </a:p>
            </p:txBody>
          </p:sp>
        </p:grpSp>
      </p:grpSp>
      <p:sp>
        <p:nvSpPr>
          <p:cNvPr id="60624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6781800" y="76200"/>
            <a:ext cx="22860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6252" name="Group 44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6236" name="Group 28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6237" name="Rectangle 29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6238" name="Line 30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39" name="Line 31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0" name="Line 32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1" name="Line 33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2" name="Line 34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6243" name="Text Box 35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6244" name="Group 36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6245" name="Rectangle 37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6246" name="Text Box 38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6251" name="Line 43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  <p:bldP spid="606212" grpId="0" animBg="1" autoUpdateAnimBg="0"/>
      <p:bldP spid="60621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73" name="Text Box 4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38" name="Group 6"/>
          <p:cNvGrpSpPr>
            <a:grpSpLocks/>
          </p:cNvGrpSpPr>
          <p:nvPr/>
        </p:nvGrpSpPr>
        <p:grpSpPr bwMode="auto">
          <a:xfrm>
            <a:off x="4033838" y="685800"/>
            <a:ext cx="2443162" cy="2438400"/>
            <a:chOff x="2541" y="432"/>
            <a:chExt cx="1539" cy="1536"/>
          </a:xfrm>
        </p:grpSpPr>
        <p:grpSp>
          <p:nvGrpSpPr>
            <p:cNvPr id="607239" name="Group 7"/>
            <p:cNvGrpSpPr>
              <a:grpSpLocks/>
            </p:cNvGrpSpPr>
            <p:nvPr/>
          </p:nvGrpSpPr>
          <p:grpSpPr bwMode="auto">
            <a:xfrm>
              <a:off x="3456" y="528"/>
              <a:ext cx="624" cy="1440"/>
              <a:chOff x="1728" y="1536"/>
              <a:chExt cx="624" cy="1440"/>
            </a:xfrm>
          </p:grpSpPr>
          <p:sp>
            <p:nvSpPr>
              <p:cNvPr id="607240" name="Rectangle 8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624" cy="144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600" b="1"/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</p:txBody>
          </p:sp>
          <p:sp>
            <p:nvSpPr>
              <p:cNvPr id="607241" name="Line 9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2" name="Line 10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4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5" name="Line 13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6" name="Line 14"/>
              <p:cNvSpPr>
                <a:spLocks noChangeShapeType="1"/>
              </p:cNvSpPr>
              <p:nvPr/>
            </p:nvSpPr>
            <p:spPr bwMode="auto">
              <a:xfrm>
                <a:off x="1728" y="24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7" name="Line 1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8" name="Line 16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9" name="Line 17"/>
              <p:cNvSpPr>
                <a:spLocks noChangeShapeType="1"/>
              </p:cNvSpPr>
              <p:nvPr/>
            </p:nvSpPr>
            <p:spPr bwMode="auto">
              <a:xfrm>
                <a:off x="1728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50" name="Line 18"/>
            <p:cNvSpPr>
              <a:spLocks noChangeShapeType="1"/>
            </p:cNvSpPr>
            <p:nvPr/>
          </p:nvSpPr>
          <p:spPr bwMode="auto">
            <a:xfrm>
              <a:off x="3072" y="624"/>
              <a:ext cx="384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51" name="Group 19"/>
            <p:cNvGrpSpPr>
              <a:grpSpLocks/>
            </p:cNvGrpSpPr>
            <p:nvPr/>
          </p:nvGrpSpPr>
          <p:grpSpPr bwMode="auto">
            <a:xfrm>
              <a:off x="2541" y="432"/>
              <a:ext cx="823" cy="240"/>
              <a:chOff x="813" y="1440"/>
              <a:chExt cx="823" cy="240"/>
            </a:xfrm>
          </p:grpSpPr>
          <p:sp>
            <p:nvSpPr>
              <p:cNvPr id="607252" name="Rectangle 20"/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336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3" name="Text Box 21"/>
              <p:cNvSpPr txBox="1">
                <a:spLocks noChangeArrowheads="1"/>
              </p:cNvSpPr>
              <p:nvPr/>
            </p:nvSpPr>
            <p:spPr bwMode="auto">
              <a:xfrm>
                <a:off x="813" y="1440"/>
                <a:ext cx="82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600" b="1"/>
                  <a:t>this-&gt;pName</a:t>
                </a:r>
              </a:p>
            </p:txBody>
          </p:sp>
        </p:grpSp>
      </p:grpSp>
      <p:sp>
        <p:nvSpPr>
          <p:cNvPr id="607263" name="Rectangle 31"/>
          <p:cNvSpPr>
            <a:spLocks noChangeArrowheads="1"/>
          </p:cNvSpPr>
          <p:nvPr/>
        </p:nvSpPr>
        <p:spPr bwMode="auto">
          <a:xfrm>
            <a:off x="5486400" y="765175"/>
            <a:ext cx="1066800" cy="2435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64" name="Group 32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7265" name="Rectangle 33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72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7274" name="Group 42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7275" name="Group 43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7276" name="Rectangle 44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7277" name="Line 45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9" name="Line 47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0" name="Line 48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1" name="Line 49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7283" name="Group 51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7284" name="Rectangle 52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7285" name="Text Box 53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7286" name="Line 54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90" name="Text Box 34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8263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8264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5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8275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8276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8277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9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1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8282" name="Group 26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8283" name="Rectangle 27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8284" name="Text Box 28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82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8291" name="Group 35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8292" name="Group 36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8293" name="Rectangle 37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8294" name="Line 38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5" name="Line 39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6" name="Line 40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7" name="Line 41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8" name="Line 42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8300" name="Group 44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8301" name="Rectangle 45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8302" name="Text Box 46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8303" name="Line 47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322" name="Text Box 42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9287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9301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4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5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9306" name="Group 26"/>
          <p:cNvGrpSpPr>
            <a:grpSpLocks/>
          </p:cNvGrpSpPr>
          <p:nvPr/>
        </p:nvGrpSpPr>
        <p:grpSpPr bwMode="auto">
          <a:xfrm>
            <a:off x="6477000" y="914400"/>
            <a:ext cx="914400" cy="1143000"/>
            <a:chOff x="2352" y="1584"/>
            <a:chExt cx="576" cy="720"/>
          </a:xfrm>
        </p:grpSpPr>
        <p:sp>
          <p:nvSpPr>
            <p:cNvPr id="609307" name="Line 27"/>
            <p:cNvSpPr>
              <a:spLocks noChangeShapeType="1"/>
            </p:cNvSpPr>
            <p:nvPr/>
          </p:nvSpPr>
          <p:spPr bwMode="auto">
            <a:xfrm flipH="1">
              <a:off x="2352" y="158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8" name="Line 28"/>
            <p:cNvSpPr>
              <a:spLocks noChangeShapeType="1"/>
            </p:cNvSpPr>
            <p:nvPr/>
          </p:nvSpPr>
          <p:spPr bwMode="auto">
            <a:xfrm flipH="1">
              <a:off x="2352" y="1728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9" name="Line 29"/>
            <p:cNvSpPr>
              <a:spLocks noChangeShapeType="1"/>
            </p:cNvSpPr>
            <p:nvPr/>
          </p:nvSpPr>
          <p:spPr bwMode="auto">
            <a:xfrm flipH="1">
              <a:off x="2352" y="1872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 flipH="1">
              <a:off x="2352" y="2016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1" name="Line 31"/>
            <p:cNvSpPr>
              <a:spLocks noChangeShapeType="1"/>
            </p:cNvSpPr>
            <p:nvPr/>
          </p:nvSpPr>
          <p:spPr bwMode="auto">
            <a:xfrm flipH="1">
              <a:off x="2352" y="2160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2" name="Line 32"/>
            <p:cNvSpPr>
              <a:spLocks noChangeShapeType="1"/>
            </p:cNvSpPr>
            <p:nvPr/>
          </p:nvSpPr>
          <p:spPr bwMode="auto">
            <a:xfrm flipH="1">
              <a:off x="2352" y="230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9313" name="Rectangle 33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09314" name="Group 34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9315" name="Rectangle 35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9316" name="Text Box 36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93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9323" name="Group 43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9324" name="Group 44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9325" name="Rectangle 45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9326" name="Line 46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7" name="Line 47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8" name="Line 48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9" name="Line 49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30" name="Line 50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9331" name="Text Box 51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9332" name="Group 52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9333" name="Rectangle 53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9334" name="Text Box 54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9335" name="Line 55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1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41" name="Text Box 37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3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0323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0324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0325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8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9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0330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0331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10333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0337" name="Line 33"/>
          <p:cNvSpPr>
            <a:spLocks noChangeShapeType="1"/>
          </p:cNvSpPr>
          <p:nvPr/>
        </p:nvSpPr>
        <p:spPr bwMode="auto">
          <a:xfrm flipH="1">
            <a:off x="5029200" y="2971800"/>
            <a:ext cx="23622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38" name="Rectangle 34"/>
          <p:cNvSpPr>
            <a:spLocks noChangeArrowheads="1"/>
          </p:cNvSpPr>
          <p:nvPr/>
        </p:nvSpPr>
        <p:spPr bwMode="auto">
          <a:xfrm>
            <a:off x="4572000" y="2852936"/>
            <a:ext cx="285750" cy="2585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dirty="0"/>
              <a:t>6</a:t>
            </a:r>
          </a:p>
        </p:txBody>
      </p:sp>
      <p:sp>
        <p:nvSpPr>
          <p:cNvPr id="61033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0342" name="Group 38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0343" name="Group 39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0345" name="Line 41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6" name="Line 4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7" name="Line 43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8" name="Line 44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9" name="Line 45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350" name="Text Box 46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0351" name="Group 47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0352" name="Rectangle 48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0353" name="Text Box 49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0354" name="Line 50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7" grpId="0" animBg="1"/>
      <p:bldP spid="610338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4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1335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7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1347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1348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1349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0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2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3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54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1355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1356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611357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136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1364" name="Group 36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1365" name="Group 37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1367" name="Line 39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8" name="Line 40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9" name="Line 41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0" name="Line 42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1" name="Line 43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1372" name="Text Box 44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1373" name="Group 45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1374" name="Rectangle 46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1375" name="Text Box 47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1376" name="Line 48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55626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  <a:r>
              <a:rPr lang="zh-CN" altLang="en-US" sz="1800" b="1"/>
              <a:t> 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Name( const Name &amp; ) ;		 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Name&amp; operator=( const Name&amp; ) ;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</a:t>
            </a:r>
            <a:r>
              <a:rPr lang="en-US" altLang="zh-CN" sz="1800" b="1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pic>
        <p:nvPicPr>
          <p:cNvPr id="6123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8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924300" y="3048000"/>
            <a:ext cx="27352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3389" name="Group 13"/>
          <p:cNvGrpSpPr>
            <a:grpSpLocks/>
          </p:cNvGrpSpPr>
          <p:nvPr/>
        </p:nvGrpSpPr>
        <p:grpSpPr bwMode="auto">
          <a:xfrm>
            <a:off x="755650" y="2636838"/>
            <a:ext cx="1871663" cy="2232025"/>
            <a:chOff x="476" y="1661"/>
            <a:chExt cx="1179" cy="1406"/>
          </a:xfrm>
        </p:grpSpPr>
        <p:sp>
          <p:nvSpPr>
            <p:cNvPr id="613383" name="AutoShape 7"/>
            <p:cNvSpPr>
              <a:spLocks/>
            </p:cNvSpPr>
            <p:nvPr/>
          </p:nvSpPr>
          <p:spPr bwMode="auto">
            <a:xfrm>
              <a:off x="476" y="1661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4954"/>
                <a:gd name="adj5" fmla="val 111903"/>
                <a:gd name="adj6" fmla="val 220486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</p:txBody>
        </p:sp>
        <p:sp>
          <p:nvSpPr>
            <p:cNvPr id="613384" name="Line 8"/>
            <p:cNvSpPr>
              <a:spLocks noChangeShapeType="1"/>
            </p:cNvSpPr>
            <p:nvPr/>
          </p:nvSpPr>
          <p:spPr bwMode="auto">
            <a:xfrm flipH="1">
              <a:off x="1519" y="1752"/>
              <a:ext cx="136" cy="131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33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3387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51275" y="3276600"/>
            <a:ext cx="4465638" cy="3683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13" name="Group 13"/>
          <p:cNvGrpSpPr>
            <a:grpSpLocks/>
          </p:cNvGrpSpPr>
          <p:nvPr/>
        </p:nvGrpSpPr>
        <p:grpSpPr bwMode="auto">
          <a:xfrm>
            <a:off x="684213" y="2498725"/>
            <a:ext cx="2232025" cy="2771775"/>
            <a:chOff x="431" y="1574"/>
            <a:chExt cx="1406" cy="1746"/>
          </a:xfrm>
        </p:grpSpPr>
        <p:sp>
          <p:nvSpPr>
            <p:cNvPr id="614407" name="AutoShape 7"/>
            <p:cNvSpPr>
              <a:spLocks/>
            </p:cNvSpPr>
            <p:nvPr/>
          </p:nvSpPr>
          <p:spPr bwMode="auto">
            <a:xfrm>
              <a:off x="431" y="1574"/>
              <a:ext cx="1044" cy="336"/>
            </a:xfrm>
            <a:prstGeom prst="borderCallout2">
              <a:avLst>
                <a:gd name="adj1" fmla="val 21431"/>
                <a:gd name="adj2" fmla="val 104597"/>
                <a:gd name="adj3" fmla="val 21431"/>
                <a:gd name="adj4" fmla="val 132278"/>
                <a:gd name="adj5" fmla="val 155954"/>
                <a:gd name="adj6" fmla="val 21264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复制构造对象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>
              <a:off x="1292" y="1661"/>
              <a:ext cx="545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837488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4411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5429" name="Oval 5"/>
          <p:cNvSpPr>
            <a:spLocks noChangeArrowheads="1"/>
          </p:cNvSpPr>
          <p:nvPr/>
        </p:nvSpPr>
        <p:spPr bwMode="auto">
          <a:xfrm>
            <a:off x="3995738" y="3573463"/>
            <a:ext cx="2447925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37" name="Group 13"/>
          <p:cNvGrpSpPr>
            <a:grpSpLocks/>
          </p:cNvGrpSpPr>
          <p:nvPr/>
        </p:nvGrpSpPr>
        <p:grpSpPr bwMode="auto">
          <a:xfrm>
            <a:off x="1116013" y="2708275"/>
            <a:ext cx="1943100" cy="2778125"/>
            <a:chOff x="703" y="1706"/>
            <a:chExt cx="1224" cy="1750"/>
          </a:xfrm>
        </p:grpSpPr>
        <p:sp>
          <p:nvSpPr>
            <p:cNvPr id="615431" name="AutoShape 7"/>
            <p:cNvSpPr>
              <a:spLocks/>
            </p:cNvSpPr>
            <p:nvPr/>
          </p:nvSpPr>
          <p:spPr bwMode="auto">
            <a:xfrm>
              <a:off x="703" y="1706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9931"/>
                <a:gd name="adj5" fmla="val 157736"/>
                <a:gd name="adj6" fmla="val 23981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>
              <a:off x="1488" y="1797"/>
              <a:ext cx="439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4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6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Name&amp; operator=( const Name&amp; ) ;</a:t>
            </a:r>
            <a:r>
              <a:rPr lang="en-US" altLang="zh-CN" sz="1800"/>
              <a:t>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851275" y="3819525"/>
            <a:ext cx="295275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461" name="Group 13"/>
          <p:cNvGrpSpPr>
            <a:grpSpLocks/>
          </p:cNvGrpSpPr>
          <p:nvPr/>
        </p:nvGrpSpPr>
        <p:grpSpPr bwMode="auto">
          <a:xfrm>
            <a:off x="684213" y="2997200"/>
            <a:ext cx="2438400" cy="2736850"/>
            <a:chOff x="431" y="1888"/>
            <a:chExt cx="1536" cy="1724"/>
          </a:xfrm>
        </p:grpSpPr>
        <p:sp>
          <p:nvSpPr>
            <p:cNvPr id="616455" name="AutoShape 7"/>
            <p:cNvSpPr>
              <a:spLocks/>
            </p:cNvSpPr>
            <p:nvPr/>
          </p:nvSpPr>
          <p:spPr bwMode="auto">
            <a:xfrm>
              <a:off x="431" y="1888"/>
              <a:ext cx="1200" cy="528"/>
            </a:xfrm>
            <a:prstGeom prst="borderCallout2">
              <a:avLst>
                <a:gd name="adj1" fmla="val 13634"/>
                <a:gd name="adj2" fmla="val 104000"/>
                <a:gd name="adj3" fmla="val 13634"/>
                <a:gd name="adj4" fmla="val 127083"/>
                <a:gd name="adj5" fmla="val 96968"/>
                <a:gd name="adj6" fmla="val 19408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1800" b="1"/>
                <a:t>析构赋值操作后的对象</a:t>
              </a:r>
            </a:p>
          </p:txBody>
        </p:sp>
        <p:sp>
          <p:nvSpPr>
            <p:cNvPr id="616456" name="Line 8"/>
            <p:cNvSpPr>
              <a:spLocks noChangeShapeType="1"/>
            </p:cNvSpPr>
            <p:nvPr/>
          </p:nvSpPr>
          <p:spPr bwMode="auto">
            <a:xfrm flipH="1">
              <a:off x="1338" y="1984"/>
              <a:ext cx="629" cy="16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6459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重载运算符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[]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和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()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1447800" y="2362200"/>
            <a:ext cx="640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是二元运算符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只能用成员函数重载，不能用友元函数重载 </a:t>
            </a:r>
          </a:p>
        </p:txBody>
      </p:sp>
      <p:sp>
        <p:nvSpPr>
          <p:cNvPr id="6174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  <p:bldP spid="617475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9525" name="AutoShape 5"/>
          <p:cNvSpPr>
            <a:spLocks/>
          </p:cNvSpPr>
          <p:nvPr/>
        </p:nvSpPr>
        <p:spPr bwMode="auto">
          <a:xfrm>
            <a:off x="4648200" y="350520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3708"/>
              <a:gd name="adj5" fmla="val -129949"/>
              <a:gd name="adj6" fmla="val -47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定义重载函数的类名</a:t>
            </a: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838200" y="2222500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[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0549" name="AutoShape 5"/>
          <p:cNvSpPr>
            <a:spLocks/>
          </p:cNvSpPr>
          <p:nvPr/>
        </p:nvSpPr>
        <p:spPr bwMode="auto">
          <a:xfrm>
            <a:off x="4648200" y="35052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21056"/>
              <a:gd name="adj5" fmla="val -126042"/>
              <a:gd name="adj6" fmla="val -77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  <p:sp>
        <p:nvSpPr>
          <p:cNvPr id="6205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9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292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operator[]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1573" name="AutoShape 5"/>
          <p:cNvSpPr>
            <a:spLocks/>
          </p:cNvSpPr>
          <p:nvPr/>
        </p:nvSpPr>
        <p:spPr bwMode="auto">
          <a:xfrm>
            <a:off x="5334000" y="3505200"/>
            <a:ext cx="1295400" cy="609600"/>
          </a:xfrm>
          <a:prstGeom prst="borderCallout2">
            <a:avLst>
              <a:gd name="adj1" fmla="val 18750"/>
              <a:gd name="adj2" fmla="val -5884"/>
              <a:gd name="adj3" fmla="val 18750"/>
              <a:gd name="adj4" fmla="val -22917"/>
              <a:gd name="adj5" fmla="val -130208"/>
              <a:gd name="adj6" fmla="val -77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函数名</a:t>
            </a:r>
          </a:p>
        </p:txBody>
      </p:sp>
      <p:sp>
        <p:nvSpPr>
          <p:cNvPr id="6215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3" grpId="0" animBg="1" autoUpdateAnimBg="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7E7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6856</TotalTime>
  <Words>16884</Words>
  <Application>Microsoft Office PowerPoint</Application>
  <PresentationFormat>全屏显示(4:3)</PresentationFormat>
  <Paragraphs>3614</Paragraphs>
  <Slides>156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58" baseType="lpstr">
      <vt:lpstr>Strategic</vt:lpstr>
      <vt:lpstr>BMP 图象</vt:lpstr>
      <vt:lpstr>第7章  运算符重载</vt:lpstr>
      <vt:lpstr>第7章  运算符重载</vt:lpstr>
      <vt:lpstr>7.1  运算符重载规则 </vt:lpstr>
      <vt:lpstr>7.1  运算符重载规则 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7.2  用成员或友元函数重载运算符 </vt:lpstr>
      <vt:lpstr>7.2  用成员或友元函数重载运算符 </vt:lpstr>
      <vt:lpstr>7.2  用成员或友元函数重载运算符 </vt:lpstr>
      <vt:lpstr>幻灯片 35</vt:lpstr>
      <vt:lpstr>幻灯片 36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幻灯片 66</vt:lpstr>
      <vt:lpstr>7.3  几个典型运算符重载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幻灯片 122</vt:lpstr>
      <vt:lpstr>幻灯片 123</vt:lpstr>
      <vt:lpstr>幻灯片 124</vt:lpstr>
      <vt:lpstr>幻灯片 125</vt:lpstr>
      <vt:lpstr>幻灯片 126</vt:lpstr>
      <vt:lpstr>7.4  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幻灯片 154</vt:lpstr>
      <vt:lpstr>小结</vt:lpstr>
      <vt:lpstr>幻灯片 156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216</cp:revision>
  <dcterms:created xsi:type="dcterms:W3CDTF">2002-08-30T17:00:15Z</dcterms:created>
  <dcterms:modified xsi:type="dcterms:W3CDTF">2020-04-08T13:17:57Z</dcterms:modified>
</cp:coreProperties>
</file>