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3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59" r:id="rId25"/>
    <p:sldId id="361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62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63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68" r:id="rId105"/>
    <p:sldId id="369" r:id="rId106"/>
    <p:sldId id="370" r:id="rId107"/>
    <p:sldId id="367" r:id="rId108"/>
    <p:sldId id="354" r:id="rId109"/>
    <p:sldId id="355" r:id="rId110"/>
    <p:sldId id="356" r:id="rId111"/>
    <p:sldId id="357" r:id="rId112"/>
    <p:sldId id="365" r:id="rId113"/>
    <p:sldId id="358" r:id="rId114"/>
    <p:sldId id="366" r:id="rId1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C0"/>
    <a:srgbClr val="FF9900"/>
    <a:srgbClr val="0000FF"/>
    <a:srgbClr val="FF0000"/>
    <a:srgbClr val="CC3300"/>
    <a:srgbClr val="FFFFFF"/>
    <a:srgbClr val="FFCCCC"/>
    <a:srgbClr val="66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78" autoAdjust="0"/>
    <p:restoredTop sz="86464" autoAdjust="0"/>
  </p:normalViewPr>
  <p:slideViewPr>
    <p:cSldViewPr>
      <p:cViewPr>
        <p:scale>
          <a:sx n="50" d="100"/>
          <a:sy n="50" d="100"/>
        </p:scale>
        <p:origin x="-677" y="-533"/>
      </p:cViewPr>
      <p:guideLst>
        <p:guide orient="horz" pos="2016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4929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24929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  <p:pic>
        <p:nvPicPr>
          <p:cNvPr id="3076" name="Picture 8" descr="129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6" r:id="rId3"/>
    <p:sldLayoutId id="214748366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0-&#39044;&#22791;&#30693;&#35782;.pp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hyperlink" Target="8-&#34394;&#20989;&#25968;&#19982;&#22810;&#24577;&#24615;(8.4).ppt" TargetMode="External"/><Relationship Id="rId18" Type="http://schemas.openxmlformats.org/officeDocument/2006/relationships/hyperlink" Target="8-&#34394;&#20989;&#25968;&#19982;&#22810;&#24577;&#24615;(&#23567;&#32467;).ppt" TargetMode="External"/><Relationship Id="rId3" Type="http://schemas.openxmlformats.org/officeDocument/2006/relationships/slideLayout" Target="../slideLayouts/slideLayout1.xml"/><Relationship Id="rId21" Type="http://schemas.openxmlformats.org/officeDocument/2006/relationships/hyperlink" Target="0-&#21069;&#35328;.pps" TargetMode="External"/><Relationship Id="rId7" Type="http://schemas.openxmlformats.org/officeDocument/2006/relationships/hyperlink" Target="8-&#34394;&#20989;&#25968;&#19982;&#22810;&#24577;&#24615;(8.2).ppt" TargetMode="External"/><Relationship Id="rId12" Type="http://schemas.openxmlformats.org/officeDocument/2006/relationships/oleObject" Target="../embeddings/oleObject3.bin"/><Relationship Id="rId17" Type="http://schemas.openxmlformats.org/officeDocument/2006/relationships/oleObject" Target="../embeddings/oleObject5.bin"/><Relationship Id="rId2" Type="http://schemas.openxmlformats.org/officeDocument/2006/relationships/vmlDrawing" Target="../drawings/vmlDrawing1.vml"/><Relationship Id="rId16" Type="http://schemas.openxmlformats.org/officeDocument/2006/relationships/slide" Target="slide82.xml"/><Relationship Id="rId20" Type="http://schemas.openxmlformats.org/officeDocument/2006/relationships/oleObject" Target="../embeddings/oleObject6.bin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11" Type="http://schemas.openxmlformats.org/officeDocument/2006/relationships/slide" Target="slide26.xml"/><Relationship Id="rId5" Type="http://schemas.openxmlformats.org/officeDocument/2006/relationships/slide" Target="slide3.xml"/><Relationship Id="rId15" Type="http://schemas.openxmlformats.org/officeDocument/2006/relationships/oleObject" Target="../embeddings/oleObject4.bin"/><Relationship Id="rId10" Type="http://schemas.openxmlformats.org/officeDocument/2006/relationships/hyperlink" Target="8-&#34394;&#20989;&#25968;&#19982;&#22810;&#24577;&#24615;(8.3).ppt" TargetMode="External"/><Relationship Id="rId19" Type="http://schemas.openxmlformats.org/officeDocument/2006/relationships/slide" Target="slide113.xml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.bin"/><Relationship Id="rId14" Type="http://schemas.openxmlformats.org/officeDocument/2006/relationships/slide" Target="slide69.xml"/><Relationship Id="rId2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990600" y="2195513"/>
            <a:ext cx="7239000" cy="3140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多态性（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Polymorphism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）是指一个名字，多种语义；或界面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相同，多种实现。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重载函数是多态性的一种简单形式。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虚函数允许函数调用与函数体的联系在运行时才进行，称为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动态联编。</a:t>
            </a:r>
          </a:p>
        </p:txBody>
      </p:sp>
      <p:sp>
        <p:nvSpPr>
          <p:cNvPr id="53453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533400"/>
            <a:ext cx="5942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虚函数与多态性</a:t>
            </a:r>
          </a:p>
        </p:txBody>
      </p:sp>
      <p:pic>
        <p:nvPicPr>
          <p:cNvPr id="5125" name="Picture 12" descr="129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762000" y="1452563"/>
            <a:ext cx="61595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例如：</a:t>
            </a:r>
            <a:r>
              <a:rPr lang="zh-CN" altLang="en-US" sz="1800" b="1"/>
              <a:t>	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A    * </a:t>
            </a: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的对象的指针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A    A_obj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类型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  <a:endParaRPr lang="en-US" altLang="en-US" sz="1800" b="1" i="1">
              <a:solidFill>
                <a:srgbClr val="008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B    B_obj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类型 </a:t>
            </a:r>
            <a:r>
              <a:rPr lang="en-US" altLang="zh-CN" sz="1800" b="1" i="1">
                <a:solidFill>
                  <a:srgbClr val="008000"/>
                </a:solidFill>
              </a:rPr>
              <a:t>B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= &amp; A_obj ;	</a:t>
            </a:r>
            <a:r>
              <a:rPr lang="en-US" altLang="zh-CN" sz="1800" b="1" i="1">
                <a:solidFill>
                  <a:srgbClr val="008000"/>
                </a:solidFill>
              </a:rPr>
              <a:t>// p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A 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= &amp; B_obj ;	</a:t>
            </a:r>
            <a:r>
              <a:rPr lang="en-US" altLang="zh-CN" sz="1800" b="1" i="1">
                <a:solidFill>
                  <a:srgbClr val="008000"/>
                </a:solidFill>
              </a:rPr>
              <a:t>// p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B  </a:t>
            </a:r>
            <a:r>
              <a:rPr lang="zh-CN" altLang="en-US" sz="1800" b="1" i="1">
                <a:solidFill>
                  <a:srgbClr val="008000"/>
                </a:solidFill>
              </a:rPr>
              <a:t>的对象，它是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的派生类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812800" y="4543425"/>
            <a:ext cx="741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利用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，可以通过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B_obj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访问所有从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类继承的元素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，</a:t>
            </a:r>
          </a:p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但不能用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访问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B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类自定义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的元素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（除非用了显式类型转换）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1435100"/>
            <a:ext cx="1979613" cy="1397000"/>
            <a:chOff x="4080" y="928"/>
            <a:chExt cx="1247" cy="880"/>
          </a:xfrm>
        </p:grpSpPr>
        <p:sp>
          <p:nvSpPr>
            <p:cNvPr id="541701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800" b="1"/>
                <a:t>class  A</a:t>
              </a:r>
            </a:p>
          </p:txBody>
        </p:sp>
        <p:sp>
          <p:nvSpPr>
            <p:cNvPr id="541702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800" b="1"/>
                <a:t>class  B : public  A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623888" y="469900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9.2.1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基类指针引用派生类对象</a:t>
            </a:r>
          </a:p>
        </p:txBody>
      </p:sp>
      <p:sp>
        <p:nvSpPr>
          <p:cNvPr id="1229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-635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41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41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 autoUpdateAnimBg="0"/>
      <p:bldP spid="541699" grpId="0" autoUpdateAnimBg="0"/>
      <p:bldP spid="541704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0364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00365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0370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0371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976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00366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0367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8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9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035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00356" name="Rectangle 13"/>
          <p:cNvSpPr>
            <a:spLocks noChangeArrowheads="1"/>
          </p:cNvSpPr>
          <p:nvPr/>
        </p:nvSpPr>
        <p:spPr bwMode="auto">
          <a:xfrm>
            <a:off x="4660900" y="3276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100357" name="Rectangle 14"/>
          <p:cNvSpPr>
            <a:spLocks noChangeArrowheads="1"/>
          </p:cNvSpPr>
          <p:nvPr/>
        </p:nvSpPr>
        <p:spPr bwMode="auto">
          <a:xfrm>
            <a:off x="4660900" y="3632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100358" name="Rectangle 15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100359" name="Rectangle 16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629777" name="Rectangle 17"/>
          <p:cNvSpPr>
            <a:spLocks noChangeArrowheads="1"/>
          </p:cNvSpPr>
          <p:nvPr/>
        </p:nvSpPr>
        <p:spPr bwMode="auto">
          <a:xfrm>
            <a:off x="4660900" y="434340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输出计件薪金</a:t>
            </a:r>
          </a:p>
        </p:txBody>
      </p:sp>
      <p:sp>
        <p:nvSpPr>
          <p:cNvPr id="629778" name="Rectangle 18"/>
          <p:cNvSpPr>
            <a:spLocks noChangeArrowheads="1"/>
          </p:cNvSpPr>
          <p:nvPr/>
        </p:nvSpPr>
        <p:spPr bwMode="auto">
          <a:xfrm>
            <a:off x="4660900" y="398780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计算计件薪金</a:t>
            </a:r>
          </a:p>
        </p:txBody>
      </p:sp>
      <p:sp>
        <p:nvSpPr>
          <p:cNvPr id="100362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100363" name="Rectangle 22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7" grpId="0" autoUpdateAnimBg="0"/>
      <p:bldP spid="62977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2342" y="288"/>
            <a:chExt cx="3274" cy="1000"/>
          </a:xfrm>
        </p:grpSpPr>
        <p:sp>
          <p:nvSpPr>
            <p:cNvPr id="101383" name="Rectangle 3"/>
            <p:cNvSpPr>
              <a:spLocks noChangeArrowheads="1"/>
            </p:cNvSpPr>
            <p:nvPr/>
          </p:nvSpPr>
          <p:spPr bwMode="auto">
            <a:xfrm>
              <a:off x="3521" y="288"/>
              <a:ext cx="908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01384" name="Group 4"/>
            <p:cNvGrpSpPr>
              <a:grpSpLocks/>
            </p:cNvGrpSpPr>
            <p:nvPr/>
          </p:nvGrpSpPr>
          <p:grpSpPr bwMode="auto">
            <a:xfrm>
              <a:off x="2342" y="1057"/>
              <a:ext cx="3274" cy="231"/>
              <a:chOff x="852" y="2640"/>
              <a:chExt cx="4092" cy="288"/>
            </a:xfrm>
          </p:grpSpPr>
          <p:sp>
            <p:nvSpPr>
              <p:cNvPr id="10138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139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1391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1385" name="Group 8"/>
            <p:cNvGrpSpPr>
              <a:grpSpLocks/>
            </p:cNvGrpSpPr>
            <p:nvPr/>
          </p:nvGrpSpPr>
          <p:grpSpPr bwMode="auto">
            <a:xfrm>
              <a:off x="2812" y="519"/>
              <a:ext cx="2305" cy="538"/>
              <a:chOff x="1440" y="1968"/>
              <a:chExt cx="2880" cy="672"/>
            </a:xfrm>
          </p:grpSpPr>
          <p:sp>
            <p:nvSpPr>
              <p:cNvPr id="10138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137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006475" y="228600"/>
            <a:ext cx="63087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/>
              <a:t>void test1()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{ cout &lt;&lt; setiosflags(ios::fixed|ios::showpoint) &lt;&lt; setprecision(2)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Manager m1 ( 10135, "Cheng ShaoHua", 1200 )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Manager m2 ( 10201, "Yan HaiFeng");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m2.setMonthlySalary ( 5300 )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HourlyWorker hw1 ( 30712, "Zhao XiaoMing", 5, 8*20 )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HourlyWorker hw2 ( 30649, "Gao DongSheng"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hw2.setWage ( 4.5 )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hw2.setHours ( 10*30 )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PieceWorker pw1 ( 20382, "Xiu LiWei", 0.5, 2850 )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PieceWorker pw2 ( 20496, "Huang DongLin"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pw2.setWage ( 0.75 )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pw2.setQuantity ( 1850 )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>
                <a:solidFill>
                  <a:srgbClr val="008000"/>
                </a:solidFill>
              </a:rPr>
              <a:t>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使用抽象类指针，调用派生类版本的函数</a:t>
            </a:r>
          </a:p>
          <a:p>
            <a:pPr algn="l">
              <a:lnSpc>
                <a:spcPct val="120000"/>
              </a:lnSpc>
            </a:pPr>
            <a:r>
              <a:rPr lang="zh-CN" altLang="en-US" sz="1600"/>
              <a:t>   </a:t>
            </a:r>
            <a:r>
              <a:rPr lang="en-US" altLang="zh-CN" sz="1600" b="1"/>
              <a:t>Employee *basePtr; 	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basePtr=&amp;m1;  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basePtr=&amp;m2;  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basePtr=&amp;hw1;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basePtr=&amp;hw2;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basePtr=&amp;pw1;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basePtr=&amp;pw2;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} </a:t>
            </a:r>
          </a:p>
        </p:txBody>
      </p:sp>
      <p:sp>
        <p:nvSpPr>
          <p:cNvPr id="630801" name="Oval 17"/>
          <p:cNvSpPr>
            <a:spLocks noChangeArrowheads="1"/>
          </p:cNvSpPr>
          <p:nvPr/>
        </p:nvSpPr>
        <p:spPr bwMode="auto">
          <a:xfrm>
            <a:off x="2627313" y="4508500"/>
            <a:ext cx="1728787" cy="216058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802" name="AutoShape 18"/>
          <p:cNvSpPr>
            <a:spLocks/>
          </p:cNvSpPr>
          <p:nvPr/>
        </p:nvSpPr>
        <p:spPr bwMode="auto">
          <a:xfrm>
            <a:off x="6477000" y="3581400"/>
            <a:ext cx="1766888" cy="1000125"/>
          </a:xfrm>
          <a:prstGeom prst="borderCallout2">
            <a:avLst>
              <a:gd name="adj1" fmla="val 11431"/>
              <a:gd name="adj2" fmla="val -4315"/>
              <a:gd name="adj3" fmla="val 11431"/>
              <a:gd name="adj4" fmla="val -30639"/>
              <a:gd name="adj5" fmla="val 150477"/>
              <a:gd name="adj6" fmla="val -115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调用函数语句形式相同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6" grpId="0" autoUpdateAnimBg="0"/>
      <p:bldP spid="630801" grpId="0" animBg="1"/>
      <p:bldP spid="630802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1044575" y="2146300"/>
            <a:ext cx="71993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把不同类对象统一组织在一个数据结构中，可以定义抽象类指针数组或链表。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由于这种表中的具有不同类类型元素（它们都有共同的基类），所以称为“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异质表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6096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9.5.2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异质表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1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6962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/>
              <a:t>void test2()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{ Employee * employ[6]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int i;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employ[0] = new Manager( 10135, "Cheng ShaoHua", 1200 )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employ[1] = new Manager( 10201, "Yan HaiFeng",5300 )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employ[2] = new HourlyWorker( 30712, "Zhao XiaoMing", 5, 8*20 )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employ[3] = new HourlyWorker( 30649, "Gao DongSheng", 4.5, 10*30 )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employ[4] = new PieceWorker( 20382, "Xiu LiWei", 0.5, 2850 )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employ[5] = new PieceWorker(20496, "Huang DongLin", 0.75, 1850)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for( i = 0; i &lt; 5; i ++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  employ[i] -&gt; print()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for( i = 0; i &lt; 5; i ++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  cout &lt;&lt; employ[i]-&gt;getName() &lt;&lt; "  " &lt;&lt; employ[i] -&gt; earnings()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}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343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343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343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343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343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343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343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342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632848" name="Rectangle 16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4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397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/>
              <a:t> employ[6]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/>
              <a:t>int i;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employ[0] = new Manager( 10135, "Cheng ShaoHua",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employ[1] = new Manager( 10201,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employ[2] = new HourlyWorker( 30712, "Zhao XiaoMing",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employ[3] = new HourlyWorker( 30649, "Gao DongSheng", 4.5, 10*30 )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employ[4] = new PieceWorker( 20382, "Xiu LiWei",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employ[5] = new PieceWorker(20496, "Huang DongLin",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employ[i]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cout &lt;&lt; employ[i]-&gt;getName() &lt;&lt; "  " &lt;&lt; employ[i] -&gt; earnings() &lt;&lt; endl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445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445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446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4462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446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445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445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5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6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445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4453" name="Rectangle 14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2303" name="AutoShape 15"/>
          <p:cNvSpPr>
            <a:spLocks/>
          </p:cNvSpPr>
          <p:nvPr/>
        </p:nvSpPr>
        <p:spPr bwMode="auto">
          <a:xfrm>
            <a:off x="2700338" y="2286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12139"/>
              <a:gd name="adj5" fmla="val -52083"/>
              <a:gd name="adj6" fmla="val -398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数组元素是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3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397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employ[6]</a:t>
            </a:r>
            <a:r>
              <a:rPr lang="en-US" altLang="zh-CN" sz="1800" b="1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/>
              <a:t>int i;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employ[0]</a:t>
            </a:r>
            <a:r>
              <a:rPr lang="en-US" altLang="zh-CN" sz="1800"/>
              <a:t> =</a:t>
            </a:r>
            <a:r>
              <a:rPr lang="en-US" altLang="zh-CN" sz="1800" b="1"/>
              <a:t> new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( 10135, "Cheng ShaoHua",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employ[1]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( 10201,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employ[2]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( 30712, "Zhao XiaoMing",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employ[3]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( 30649, "Gao DongSheng", 4.5, 10*30 )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employ[4]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( 20382, "Xiu LiWei",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employ[5]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(20496, "Huang DongLin",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employ[i]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cout &lt;&lt; employ[i]-&gt;getName() &lt;&lt; "  " &lt;&lt; employ[i] -&gt; earnings() &lt;&lt; endl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5479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548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548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548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548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548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548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476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5477" name="Rectangle 14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3327" name="AutoShape 15"/>
          <p:cNvSpPr>
            <a:spLocks/>
          </p:cNvSpPr>
          <p:nvPr/>
        </p:nvSpPr>
        <p:spPr bwMode="auto">
          <a:xfrm>
            <a:off x="6227763" y="4076700"/>
            <a:ext cx="2209800" cy="720725"/>
          </a:xfrm>
          <a:prstGeom prst="borderCallout2">
            <a:avLst>
              <a:gd name="adj1" fmla="val 15861"/>
              <a:gd name="adj2" fmla="val -3449"/>
              <a:gd name="adj3" fmla="val 15861"/>
              <a:gd name="adj4" fmla="val -24208"/>
              <a:gd name="adj5" fmla="val -124449"/>
              <a:gd name="adj6" fmla="val -900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80000"/>
              </a:spcBef>
            </a:pPr>
            <a:r>
              <a:rPr lang="zh-CN" altLang="en-US" sz="1800" b="1"/>
              <a:t>建立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不同派生类对象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7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55332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employ[6]</a:t>
            </a:r>
            <a:r>
              <a:rPr lang="en-US" altLang="zh-CN" sz="1800" b="1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/>
              <a:t>int i;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employ[0]</a:t>
            </a:r>
            <a:r>
              <a:rPr lang="en-US" altLang="zh-CN" sz="1800"/>
              <a:t> =</a:t>
            </a:r>
            <a:r>
              <a:rPr lang="en-US" altLang="zh-CN" sz="1800" b="1"/>
              <a:t> new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( 10135, "Cheng ShaoHua",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employ[1]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( 10201,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employ[2]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( 30712, "Zhao XiaoMing",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employ[3]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( 30649, "Gao DongSheng", 4.5, 10*30 )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employ[4]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( 20382, "Xiu LiWei",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employ[5]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(20496, "Huang DongLin",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employ[i]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cout &lt;&lt;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employ[i]-&gt;getName()</a:t>
            </a:r>
            <a:r>
              <a:rPr lang="en-US" altLang="zh-CN" sz="1800"/>
              <a:t> &lt;&lt; "  " &lt;&lt;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employ[i] -&gt; earnings()</a:t>
            </a:r>
            <a:r>
              <a:rPr lang="en-US" altLang="zh-CN" sz="1800"/>
              <a:t> &lt;&lt; endl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6503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6504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6509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6510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6511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6505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6506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07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08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6500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6501" name="Rectangle 14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4351" name="AutoShape 15"/>
          <p:cNvSpPr>
            <a:spLocks/>
          </p:cNvSpPr>
          <p:nvPr/>
        </p:nvSpPr>
        <p:spPr bwMode="auto">
          <a:xfrm>
            <a:off x="5940425" y="3500438"/>
            <a:ext cx="2808288" cy="792162"/>
          </a:xfrm>
          <a:prstGeom prst="borderCallout2">
            <a:avLst>
              <a:gd name="adj1" fmla="val 14431"/>
              <a:gd name="adj2" fmla="val -2713"/>
              <a:gd name="adj3" fmla="val 14431"/>
              <a:gd name="adj4" fmla="val -20579"/>
              <a:gd name="adj5" fmla="val 219037"/>
              <a:gd name="adj6" fmla="val -77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80000"/>
              </a:spcBef>
            </a:pPr>
            <a:r>
              <a:rPr lang="zh-CN" altLang="en-US" sz="1800" b="1"/>
              <a:t>利用多态性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访问不同派生类成员函数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1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 *next ;</a:t>
            </a:r>
            <a:endParaRPr lang="en-US" altLang="zh-CN" sz="1800" i="1"/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7526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7527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753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753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753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7528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752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2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650254" name="Rectangle 14"/>
          <p:cNvSpPr>
            <a:spLocks noChangeArrowheads="1"/>
          </p:cNvSpPr>
          <p:nvPr/>
        </p:nvSpPr>
        <p:spPr bwMode="auto">
          <a:xfrm>
            <a:off x="304800" y="3048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9-10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动态异质链表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2" grpId="0" autoUpdateAnimBg="0"/>
      <p:bldP spid="65025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*next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</p:txBody>
      </p:sp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8551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8552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855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855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855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8553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3810000" y="44338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增加一个指针成员</a:t>
            </a:r>
          </a:p>
        </p:txBody>
      </p:sp>
      <p:sp>
        <p:nvSpPr>
          <p:cNvPr id="108549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8550" name="Rectangle 17"/>
          <p:cNvSpPr>
            <a:spLocks noChangeArrowheads="1"/>
          </p:cNvSpPr>
          <p:nvPr/>
        </p:nvSpPr>
        <p:spPr bwMode="auto">
          <a:xfrm>
            <a:off x="304800" y="3048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9-10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动态异质链表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9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  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2725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272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utoUpdateAnimBg="0"/>
      <p:bldP spid="542723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 useBgFill="1">
        <p:nvSpPr>
          <p:cNvPr id="635907" name="Rectangle 3"/>
          <p:cNvSpPr>
            <a:spLocks noChangeArrowheads="1"/>
          </p:cNvSpPr>
          <p:nvPr/>
        </p:nvSpPr>
        <p:spPr bwMode="auto">
          <a:xfrm>
            <a:off x="990600" y="1905000"/>
            <a:ext cx="5248553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ptr = new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chemeClr val="accent2"/>
                </a:solidFill>
              </a:rPr>
              <a:t>Manager</a:t>
            </a:r>
            <a:r>
              <a:rPr lang="en-US" altLang="zh-CN" sz="1800">
                <a:solidFill>
                  <a:srgbClr val="0000FF"/>
                </a:solidFill>
              </a:rPr>
              <a:t>( 10135, "Cheng ShaoHua", 1200 );</a:t>
            </a:r>
          </a:p>
        </p:txBody>
      </p:sp>
      <p:sp useBgFill="1">
        <p:nvSpPr>
          <p:cNvPr id="635908" name="Rectangle 4"/>
          <p:cNvSpPr>
            <a:spLocks noChangeArrowheads="1"/>
          </p:cNvSpPr>
          <p:nvPr/>
        </p:nvSpPr>
        <p:spPr bwMode="auto">
          <a:xfrm>
            <a:off x="990600" y="2590800"/>
            <a:ext cx="5973879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ptr = new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chemeClr val="accent2"/>
                </a:solidFill>
              </a:rPr>
              <a:t>HourlyWorker</a:t>
            </a:r>
            <a:r>
              <a:rPr lang="en-US" altLang="zh-CN" sz="1800">
                <a:solidFill>
                  <a:srgbClr val="0000FF"/>
                </a:solidFill>
              </a:rPr>
              <a:t>( 30712, "Zhao XiaoMing", 5, 8*20 );</a:t>
            </a:r>
          </a:p>
        </p:txBody>
      </p:sp>
      <p:sp useBgFill="1">
        <p:nvSpPr>
          <p:cNvPr id="635909" name="Rectangle 5"/>
          <p:cNvSpPr>
            <a:spLocks noChangeArrowheads="1"/>
          </p:cNvSpPr>
          <p:nvPr/>
        </p:nvSpPr>
        <p:spPr bwMode="auto">
          <a:xfrm>
            <a:off x="990600" y="3276600"/>
            <a:ext cx="5545044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ptr = new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chemeClr val="accent2"/>
                </a:solidFill>
              </a:rPr>
              <a:t>PieceWorker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0000FF"/>
                </a:solidFill>
              </a:rPr>
              <a:t>( 20382, "Xiu LiWei", 0.5, 2850 );</a:t>
            </a:r>
          </a:p>
        </p:txBody>
      </p:sp>
      <p:sp>
        <p:nvSpPr>
          <p:cNvPr id="635910" name="AutoShape 6"/>
          <p:cNvSpPr>
            <a:spLocks/>
          </p:cNvSpPr>
          <p:nvPr/>
        </p:nvSpPr>
        <p:spPr bwMode="auto">
          <a:xfrm>
            <a:off x="5486400" y="1143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343"/>
              <a:gd name="adj5" fmla="val 140801"/>
              <a:gd name="adj6" fmla="val -82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它们是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不同类型的结点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nimBg="1" autoUpdateAnimBg="0"/>
      <p:bldP spid="635908" grpId="0" animBg="1" autoUpdateAnimBg="0"/>
      <p:bldP spid="635909" grpId="0" animBg="1" autoUpdateAnimBg="0"/>
      <p:bldP spid="635910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 useBgFill="1">
        <p:nvSpPr>
          <p:cNvPr id="636931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( 10135, "Cheng ShaoHua", 1200 );</a:t>
            </a:r>
          </a:p>
        </p:txBody>
      </p:sp>
      <p:sp useBgFill="1">
        <p:nvSpPr>
          <p:cNvPr id="636932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</a:p>
        </p:txBody>
      </p:sp>
      <p:sp useBgFill="1">
        <p:nvSpPr>
          <p:cNvPr id="636933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</a:p>
        </p:txBody>
      </p:sp>
      <p:sp useBgFill="1">
        <p:nvSpPr>
          <p:cNvPr id="636934" name="Rectangle 6"/>
          <p:cNvSpPr>
            <a:spLocks noChangeArrowheads="1"/>
          </p:cNvSpPr>
          <p:nvPr/>
        </p:nvSpPr>
        <p:spPr bwMode="auto">
          <a:xfrm>
            <a:off x="990600" y="4021138"/>
            <a:ext cx="180657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636935" name="AutoShape 7"/>
          <p:cNvSpPr>
            <a:spLocks/>
          </p:cNvSpPr>
          <p:nvPr/>
        </p:nvSpPr>
        <p:spPr bwMode="auto">
          <a:xfrm>
            <a:off x="5105400" y="25146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4569"/>
              <a:gd name="adj5" fmla="val 187847"/>
              <a:gd name="adj6" fmla="val -92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使用基类指针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遍历链表</a:t>
            </a:r>
          </a:p>
        </p:txBody>
      </p:sp>
      <p:sp useBgFill="1">
        <p:nvSpPr>
          <p:cNvPr id="636936" name="Rectangle 8"/>
          <p:cNvSpPr>
            <a:spLocks noChangeArrowheads="1"/>
          </p:cNvSpPr>
          <p:nvPr/>
        </p:nvSpPr>
        <p:spPr bwMode="auto">
          <a:xfrm>
            <a:off x="990600" y="4718050"/>
            <a:ext cx="180657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 autoUpdateAnimBg="0"/>
      <p:bldP spid="636935" grpId="0" animBg="1" autoUpdateAnimBg="0"/>
      <p:bldP spid="636936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713788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虚函数和多态性使软件设计易于扩充。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派生类重载基类接口相同的</a:t>
            </a:r>
            <a:r>
              <a:rPr lang="zh-CN" altLang="en-US" sz="1800">
                <a:latin typeface="+mn-ea"/>
                <a:ea typeface="+mn-ea"/>
              </a:rPr>
              <a:t>虚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函数其虚特性不变。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如果代码关联在编译时确定，称为静态联编。代码在运行时</a:t>
            </a:r>
            <a:r>
              <a:rPr lang="zh-CN" altLang="en-US" sz="1800">
                <a:latin typeface="+mn-ea"/>
                <a:ea typeface="+mn-ea"/>
              </a:rPr>
              <a:t>关联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称为动态联编。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基类指针可以指向派生类对象、基类中拥有虚函数，是支持多态性的前提。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虚析构函数可以正确释放动态派生类对象的资源。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纯虚函数由派生类定义实现版本。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具有纯虚函数的类称为抽象类。抽象类只能作为基类，不能建立对象。抽象类指针使得派生的具体类对象具有多态操作能力。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1447800" cy="6858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A_class  * A_p ;</a:t>
            </a:r>
            <a:r>
              <a:rPr lang="en-US" altLang="zh-CN" sz="1800"/>
              <a:t>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838200" y="3984625"/>
            <a:ext cx="1752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/>
          <p:cNvSpPr>
            <a:spLocks/>
          </p:cNvSpPr>
          <p:nvPr/>
        </p:nvSpPr>
        <p:spPr bwMode="auto">
          <a:xfrm>
            <a:off x="4267200" y="253206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nimBg="1"/>
      <p:bldP spid="54374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= &amp; A_obj ; </a:t>
            </a:r>
            <a:endParaRPr lang="en-US" altLang="zh-CN" sz="1800"/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4772" name="AutoShape 4"/>
          <p:cNvSpPr>
            <a:spLocks/>
          </p:cNvSpPr>
          <p:nvPr/>
        </p:nvSpPr>
        <p:spPr bwMode="auto">
          <a:xfrm>
            <a:off x="5029200" y="2922588"/>
            <a:ext cx="2209800" cy="952500"/>
          </a:xfrm>
          <a:prstGeom prst="borderCallout2">
            <a:avLst>
              <a:gd name="adj1" fmla="val 12000"/>
              <a:gd name="adj2" fmla="val -3449"/>
              <a:gd name="adj3" fmla="val 12000"/>
              <a:gd name="adj4" fmla="val -26148"/>
              <a:gd name="adj5" fmla="val 175667"/>
              <a:gd name="adj6" fmla="val -99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指向基类对象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4775" name="Rectangle 7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838200" y="4560888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 autoUpdateAnimBg="0"/>
      <p:bldP spid="5447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5796" name="AutoShape 4"/>
          <p:cNvSpPr>
            <a:spLocks/>
          </p:cNvSpPr>
          <p:nvPr/>
        </p:nvSpPr>
        <p:spPr bwMode="auto">
          <a:xfrm>
            <a:off x="5334000" y="3052763"/>
            <a:ext cx="2286000" cy="952500"/>
          </a:xfrm>
          <a:prstGeom prst="borderCallout2">
            <a:avLst>
              <a:gd name="adj1" fmla="val 12000"/>
              <a:gd name="adj2" fmla="val -3333"/>
              <a:gd name="adj3" fmla="val 12000"/>
              <a:gd name="adj4" fmla="val -21875"/>
              <a:gd name="adj5" fmla="val 178500"/>
              <a:gd name="adj6" fmla="val -81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调用基类成员函数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5798" name="Rectangle 6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5799" name="Rectangle 7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6821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824" name="AutoShape 8"/>
          <p:cNvSpPr>
            <a:spLocks/>
          </p:cNvSpPr>
          <p:nvPr/>
        </p:nvSpPr>
        <p:spPr bwMode="auto">
          <a:xfrm>
            <a:off x="4572000" y="3340100"/>
            <a:ext cx="2209800" cy="952500"/>
          </a:xfrm>
          <a:prstGeom prst="borderCallout2">
            <a:avLst>
              <a:gd name="adj1" fmla="val 12000"/>
              <a:gd name="adj2" fmla="val -3449"/>
              <a:gd name="adj3" fmla="val 12000"/>
              <a:gd name="adj4" fmla="val -26148"/>
              <a:gd name="adj5" fmla="val 175667"/>
              <a:gd name="adj6" fmla="val -99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指向派生类对象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838200" y="5135563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animBg="1" autoUpdateAnimBg="0"/>
      <p:bldP spid="5468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7845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784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848" name="AutoShape 8"/>
          <p:cNvSpPr>
            <a:spLocks/>
          </p:cNvSpPr>
          <p:nvPr/>
        </p:nvSpPr>
        <p:spPr bwMode="auto">
          <a:xfrm>
            <a:off x="6019800" y="3629025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17500"/>
              <a:gd name="adj5" fmla="val 174333"/>
              <a:gd name="adj6" fmla="val -644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从基类继承的成员函数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8869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8870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872" name="AutoShape 8"/>
          <p:cNvSpPr>
            <a:spLocks/>
          </p:cNvSpPr>
          <p:nvPr/>
        </p:nvSpPr>
        <p:spPr bwMode="auto">
          <a:xfrm>
            <a:off x="3352800" y="4076700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16667"/>
              <a:gd name="adj5" fmla="val 159667"/>
              <a:gd name="adj6" fmla="val -60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用派生类对象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调用派生类的成员函数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838200" y="5661025"/>
            <a:ext cx="914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animBg="1" autoUpdateAnimBg="0"/>
      <p:bldP spid="5488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9893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9894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20490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9896" name="AutoShape 8"/>
          <p:cNvSpPr>
            <a:spLocks/>
          </p:cNvSpPr>
          <p:nvPr/>
        </p:nvSpPr>
        <p:spPr bwMode="auto">
          <a:xfrm>
            <a:off x="4419600" y="3810000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20060"/>
              <a:gd name="adj5" fmla="val 219667"/>
              <a:gd name="adj6" fmla="val -75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对基类指针强类型转换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调用派生类的成员函数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838200" y="5943600"/>
            <a:ext cx="2057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6" grpId="0" animBg="1" autoUpdateAnimBg="0"/>
      <p:bldP spid="5498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50917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50918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0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260850"/>
            <a:ext cx="332898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11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95400" y="2514600"/>
            <a:ext cx="6705600" cy="468313"/>
            <a:chOff x="816" y="1584"/>
            <a:chExt cx="4224" cy="295"/>
          </a:xfrm>
        </p:grpSpPr>
        <p:sp>
          <p:nvSpPr>
            <p:cNvPr id="1046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9.1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静态联编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1" name="Object 15"/>
            <p:cNvGraphicFramePr>
              <a:graphicFrameLocks noChangeAspect="1"/>
            </p:cNvGraphicFramePr>
            <p:nvPr/>
          </p:nvGraphicFramePr>
          <p:xfrm>
            <a:off x="1584" y="1617"/>
            <a:ext cx="227" cy="229"/>
          </p:xfrm>
          <a:graphic>
            <a:graphicData uri="http://schemas.openxmlformats.org/presentationml/2006/ole">
              <p:oleObj spid="_x0000_s1031" name="BMP 图象" r:id="rId6" imgW="1276190" imgH="1286055" progId="PBrush">
                <p:embed/>
              </p:oleObj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95400" y="3049588"/>
            <a:ext cx="6705600" cy="468312"/>
            <a:chOff x="816" y="1921"/>
            <a:chExt cx="4224" cy="295"/>
          </a:xfrm>
        </p:grpSpPr>
        <p:sp>
          <p:nvSpPr>
            <p:cNvPr id="1045" name="Rectangle 6">
              <a:hlinkClick r:id="rId7" action="ppaction://hlinkpres?slideindex=1&amp;slidetitle=8.2  类指针的关系"/>
            </p:cNvPr>
            <p:cNvSpPr>
              <a:spLocks noChangeArrowheads="1"/>
            </p:cNvSpPr>
            <p:nvPr/>
          </p:nvSpPr>
          <p:spPr bwMode="auto">
            <a:xfrm>
              <a:off x="816" y="192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9.2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类指针的关系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0" name="Object 16"/>
            <p:cNvGraphicFramePr>
              <a:graphicFrameLocks noChangeAspect="1"/>
            </p:cNvGraphicFramePr>
            <p:nvPr/>
          </p:nvGraphicFramePr>
          <p:xfrm>
            <a:off x="1584" y="1954"/>
            <a:ext cx="227" cy="229"/>
          </p:xfrm>
          <a:graphic>
            <a:graphicData uri="http://schemas.openxmlformats.org/presentationml/2006/ole">
              <p:oleObj spid="_x0000_s1030" name="BMP 图象" r:id="rId9" imgW="1276190" imgH="1286055" progId="PBrush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95400" y="3584575"/>
            <a:ext cx="6705600" cy="468313"/>
            <a:chOff x="816" y="2258"/>
            <a:chExt cx="4224" cy="295"/>
          </a:xfrm>
        </p:grpSpPr>
        <p:sp>
          <p:nvSpPr>
            <p:cNvPr id="1044" name="Rectangle 7">
              <a:hlinkClick r:id="rId10" action="ppaction://hlinkpres?slideindex=1&amp;slidetitle=8.3  虚函数和动态联编 "/>
            </p:cNvPr>
            <p:cNvSpPr>
              <a:spLocks noChangeArrowheads="1"/>
            </p:cNvSpPr>
            <p:nvPr/>
          </p:nvSpPr>
          <p:spPr bwMode="auto">
            <a:xfrm>
              <a:off x="816" y="225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9.3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虚函数与动态联编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9" name="Object 17"/>
            <p:cNvGraphicFramePr>
              <a:graphicFrameLocks noChangeAspect="1"/>
            </p:cNvGraphicFramePr>
            <p:nvPr/>
          </p:nvGraphicFramePr>
          <p:xfrm>
            <a:off x="1584" y="2291"/>
            <a:ext cx="227" cy="229"/>
          </p:xfrm>
          <a:graphic>
            <a:graphicData uri="http://schemas.openxmlformats.org/presentationml/2006/ole">
              <p:oleObj spid="_x0000_s1029" name="BMP 图象" r:id="rId12" imgW="1276190" imgH="1286055" progId="PBrush">
                <p:embed/>
              </p:oleObj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95400" y="4121150"/>
            <a:ext cx="6705600" cy="468313"/>
            <a:chOff x="816" y="2596"/>
            <a:chExt cx="4224" cy="295"/>
          </a:xfrm>
        </p:grpSpPr>
        <p:sp>
          <p:nvSpPr>
            <p:cNvPr id="1043" name="Rectangle 8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59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9.4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纯虚函数与抽象类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8" name="Object 18"/>
            <p:cNvGraphicFramePr>
              <a:graphicFrameLocks noChangeAspect="1"/>
            </p:cNvGraphicFramePr>
            <p:nvPr/>
          </p:nvGraphicFramePr>
          <p:xfrm>
            <a:off x="1584" y="2629"/>
            <a:ext cx="227" cy="229"/>
          </p:xfrm>
          <a:graphic>
            <a:graphicData uri="http://schemas.openxmlformats.org/presentationml/2006/ole">
              <p:oleObj spid="_x0000_s1028" name="BMP 图象" r:id="rId15" imgW="1276190" imgH="1286055" progId="PBrush">
                <p:embed/>
              </p:oleObj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95400" y="4656138"/>
            <a:ext cx="6705600" cy="468312"/>
            <a:chOff x="816" y="2933"/>
            <a:chExt cx="4224" cy="295"/>
          </a:xfrm>
        </p:grpSpPr>
        <p:sp>
          <p:nvSpPr>
            <p:cNvPr id="1042" name="Rectangle 9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9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9.5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虚函数和多态性的应用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1584" y="2966"/>
            <a:ext cx="227" cy="229"/>
          </p:xfrm>
          <a:graphic>
            <a:graphicData uri="http://schemas.openxmlformats.org/presentationml/2006/ole">
              <p:oleObj spid="_x0000_s1027" name="BMP 图象" r:id="rId17" imgW="1276190" imgH="1286055" progId="PBrush">
                <p:embed/>
              </p:oleObj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295400" y="5192713"/>
            <a:ext cx="6705600" cy="468312"/>
            <a:chOff x="816" y="3271"/>
            <a:chExt cx="4224" cy="295"/>
          </a:xfrm>
        </p:grpSpPr>
        <p:sp>
          <p:nvSpPr>
            <p:cNvPr id="1041" name="Rectangle 13">
              <a:hlinkClick r:id="rId18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27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9" action="ppaction://hlinksldjump"/>
                </a:rPr>
                <a:t>小结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1584" y="3304"/>
            <a:ext cx="227" cy="229"/>
          </p:xfrm>
          <a:graphic>
            <a:graphicData uri="http://schemas.openxmlformats.org/presentationml/2006/ole">
              <p:oleObj spid="_x0000_s1026" name="BMP 图象" r:id="rId20" imgW="1276190" imgH="1286055" progId="PBrush">
                <p:embed/>
              </p:oleObj>
            </a:graphicData>
          </a:graphic>
        </p:graphicFrame>
      </p:grpSp>
      <p:sp>
        <p:nvSpPr>
          <p:cNvPr id="533533" name="Rectangle 29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533400"/>
            <a:ext cx="5942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虚函数与多态性</a:t>
            </a:r>
          </a:p>
        </p:txBody>
      </p:sp>
      <p:pic>
        <p:nvPicPr>
          <p:cNvPr id="1040" name="Picture 30" descr="129">
            <a:hlinkClick r:id="rId21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219200" y="2787650"/>
            <a:ext cx="67818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派生类指针只有经过强制类型转换之后，才能引用基类对象 </a:t>
            </a: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928688" y="990600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9.2.2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派生类指针引用基类对象 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utoUpdateAnimBg="0"/>
      <p:bldP spid="5519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}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utoUpdateAnimBg="0"/>
      <p:bldP spid="5529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#include&lt;cstring&gt;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}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1295400" y="4030663"/>
            <a:ext cx="2816225" cy="311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993D"/>
            </a:prstShdw>
          </a:effec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( ( Date * ) this ) -&gt; Print();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1295400" y="3971925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0" name="AutoShape 6"/>
          <p:cNvSpPr>
            <a:spLocks/>
          </p:cNvSpPr>
          <p:nvPr/>
        </p:nvSpPr>
        <p:spPr bwMode="auto">
          <a:xfrm>
            <a:off x="4932363" y="2565400"/>
            <a:ext cx="2787650" cy="1008063"/>
          </a:xfrm>
          <a:prstGeom prst="borderCallout2">
            <a:avLst>
              <a:gd name="adj1" fmla="val 11338"/>
              <a:gd name="adj2" fmla="val -2731"/>
              <a:gd name="adj3" fmla="val 11338"/>
              <a:gd name="adj4" fmla="val -18620"/>
              <a:gd name="adj5" fmla="val 137481"/>
              <a:gd name="adj6" fmla="val -69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对 </a:t>
            </a:r>
            <a:r>
              <a:rPr lang="en-US" altLang="zh-CN" sz="1800" b="1"/>
              <a:t>this </a:t>
            </a:r>
            <a:r>
              <a:rPr lang="zh-CN" altLang="en-US" sz="1800" b="1">
                <a:latin typeface="宋体" pitchFamily="2" charset="-122"/>
              </a:rPr>
              <a:t>指针作类型转换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调用基类成员函数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2458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 autoUpdateAnimBg="0"/>
      <p:bldP spid="553989" grpId="0" animBg="1"/>
      <p:bldP spid="55399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</a:t>
            </a:r>
            <a:r>
              <a:rPr lang="en-US" altLang="zh-CN" sz="1600" b="1">
                <a:solidFill>
                  <a:srgbClr val="0000FF"/>
                </a:solidFill>
              </a:rPr>
              <a:t>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}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295400" y="4030663"/>
            <a:ext cx="2816225" cy="311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993D"/>
            </a:prstShdw>
          </a:effec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( ( Date * ) this ) -&gt; Print();</a:t>
            </a:r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1295400" y="3971925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5607" name="AutoShape 12"/>
          <p:cNvSpPr>
            <a:spLocks/>
          </p:cNvSpPr>
          <p:nvPr/>
        </p:nvSpPr>
        <p:spPr bwMode="auto">
          <a:xfrm>
            <a:off x="4932363" y="2565400"/>
            <a:ext cx="2787650" cy="1008063"/>
          </a:xfrm>
          <a:prstGeom prst="borderCallout2">
            <a:avLst>
              <a:gd name="adj1" fmla="val 11338"/>
              <a:gd name="adj2" fmla="val -2731"/>
              <a:gd name="adj3" fmla="val 11338"/>
              <a:gd name="adj4" fmla="val -18620"/>
              <a:gd name="adj5" fmla="val 137481"/>
              <a:gd name="adj6" fmla="val -69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对 </a:t>
            </a:r>
            <a:r>
              <a:rPr lang="en-US" altLang="zh-CN" sz="1800" b="1"/>
              <a:t>this </a:t>
            </a:r>
            <a:r>
              <a:rPr lang="zh-CN" altLang="en-US" sz="1800" b="1">
                <a:latin typeface="宋体" pitchFamily="2" charset="-122"/>
              </a:rPr>
              <a:t>指针作类型转换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调用基类成员函数</a:t>
            </a:r>
            <a:r>
              <a:rPr lang="zh-CN" altLang="en-US" sz="1800" b="1"/>
              <a:t> </a:t>
            </a:r>
          </a:p>
        </p:txBody>
      </p:sp>
      <p:pic>
        <p:nvPicPr>
          <p:cNvPr id="55502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13325"/>
            <a:ext cx="2979737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</a:t>
            </a:r>
            <a:r>
              <a:rPr lang="en-US" altLang="zh-CN" sz="1600" b="1">
                <a:solidFill>
                  <a:srgbClr val="0000FF"/>
                </a:solidFill>
              </a:rPr>
              <a:t>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{ </a:t>
            </a:r>
            <a:r>
              <a:rPr lang="en-US" altLang="zh-CN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( Date * ) this ) -&gt; Print();</a:t>
            </a:r>
            <a:r>
              <a:rPr lang="en-US" altLang="zh-CN" sz="1600"/>
              <a:t>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}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1295400" y="4014788"/>
            <a:ext cx="2362200" cy="3111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Date :: Print();</a:t>
            </a:r>
          </a:p>
        </p:txBody>
      </p:sp>
      <p:sp>
        <p:nvSpPr>
          <p:cNvPr id="642059" name="AutoShape 11"/>
          <p:cNvSpPr>
            <a:spLocks noChangeArrowheads="1"/>
          </p:cNvSpPr>
          <p:nvPr/>
        </p:nvSpPr>
        <p:spPr bwMode="auto">
          <a:xfrm>
            <a:off x="4038600" y="1268413"/>
            <a:ext cx="3048000" cy="1524000"/>
          </a:xfrm>
          <a:prstGeom prst="cloudCallout">
            <a:avLst>
              <a:gd name="adj1" fmla="val -71042"/>
              <a:gd name="adj2" fmla="val 118333"/>
            </a:avLst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等价吗？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   为什么？</a:t>
            </a:r>
          </a:p>
        </p:txBody>
      </p:sp>
      <p:pic>
        <p:nvPicPr>
          <p:cNvPr id="2663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13325"/>
            <a:ext cx="2979737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8" grpId="0" animBg="1" autoUpdateAnimBg="0"/>
      <p:bldP spid="64205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990600" y="2546350"/>
            <a:ext cx="7315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冠以关键字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的成员函数称为虚函数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实现运行时多态的关键首先是要说明虚函数，另外，必须用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基类指针调用派生类的不同实现版本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838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虚函数和动态联编</a:t>
            </a:r>
            <a:r>
              <a:rPr lang="zh-CN" altLang="en-US" sz="20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990600" y="2193925"/>
            <a:ext cx="731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基类指针虽然获取派生类对象地址，却只能访问派生类从基类继承的成员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946150" y="9144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虚函数和基类指针</a:t>
            </a:r>
            <a:endParaRPr lang="zh-CN" altLang="en-US" b="1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utoUpdateAnimBg="0"/>
      <p:bldP spid="5570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78486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  <p:bldP spid="558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072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072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072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073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073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073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073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073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073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073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073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30724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0725" name="Rectangle 22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80772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联编是指一个程序模块、代码之间互相关联的过程。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静态联编，是程序的匹配、连接在编译阶段实现，也称为早期匹配。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重载函数使用静态联编。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动态联编是指程序联编推迟到运行时进行，所以又称为晚期联编。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语句和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语句是动态联编的例子。</a:t>
            </a:r>
          </a:p>
        </p:txBody>
      </p:sp>
      <p:sp>
        <p:nvSpPr>
          <p:cNvPr id="53555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utoUpdateAnimBg="0"/>
      <p:bldP spid="5355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1752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1754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1755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1756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1757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1758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1759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1760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1761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1762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1763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1764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1765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560148" name="AutoShape 20"/>
          <p:cNvSpPr>
            <a:spLocks/>
          </p:cNvSpPr>
          <p:nvPr/>
        </p:nvSpPr>
        <p:spPr bwMode="auto">
          <a:xfrm>
            <a:off x="3124200" y="28956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1500"/>
              <a:gd name="adj5" fmla="val 289065"/>
              <a:gd name="adj6" fmla="val -77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定义基类指针</a:t>
            </a:r>
          </a:p>
        </p:txBody>
      </p:sp>
      <p:sp>
        <p:nvSpPr>
          <p:cNvPr id="3175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1751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7" grpId="0" animBg="1" autoUpdateAnimBg="0"/>
      <p:bldP spid="56014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277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277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277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278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278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278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278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278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278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278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278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278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278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61171" name="Line 19"/>
          <p:cNvSpPr>
            <a:spLocks noChangeShapeType="1"/>
          </p:cNvSpPr>
          <p:nvPr/>
        </p:nvSpPr>
        <p:spPr bwMode="auto">
          <a:xfrm>
            <a:off x="4418013" y="2282825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Text Box 20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32774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2775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380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380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6218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3380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380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380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381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381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381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381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381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381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381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3796" name="Group 19"/>
          <p:cNvGrpSpPr>
            <a:grpSpLocks/>
          </p:cNvGrpSpPr>
          <p:nvPr/>
        </p:nvGrpSpPr>
        <p:grpSpPr bwMode="auto">
          <a:xfrm>
            <a:off x="4114800" y="2171700"/>
            <a:ext cx="836613" cy="266700"/>
            <a:chOff x="2209" y="2424"/>
            <a:chExt cx="527" cy="168"/>
          </a:xfrm>
        </p:grpSpPr>
        <p:sp>
          <p:nvSpPr>
            <p:cNvPr id="33802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3797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3798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72000" y="4076700"/>
            <a:ext cx="4156075" cy="2227263"/>
            <a:chOff x="2880" y="2568"/>
            <a:chExt cx="2618" cy="1403"/>
          </a:xfrm>
        </p:grpSpPr>
        <p:pic>
          <p:nvPicPr>
            <p:cNvPr id="33800" name="Picture 2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0" y="2568"/>
              <a:ext cx="2618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1" name="Rectangle 24"/>
            <p:cNvSpPr>
              <a:spLocks noChangeArrowheads="1"/>
            </p:cNvSpPr>
            <p:nvPr/>
          </p:nvSpPr>
          <p:spPr bwMode="auto">
            <a:xfrm>
              <a:off x="2935" y="2931"/>
              <a:ext cx="2222" cy="77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4828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4829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483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483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483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483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483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4835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4836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4837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4838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4839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4840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4825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4821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4822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4823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31"/>
          <p:cNvSpPr>
            <a:spLocks noChangeArrowheads="1"/>
          </p:cNvSpPr>
          <p:nvPr/>
        </p:nvSpPr>
        <p:spPr bwMode="auto">
          <a:xfrm>
            <a:off x="4659313" y="4652963"/>
            <a:ext cx="3527425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585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585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585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423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3585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585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5857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5858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585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586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586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586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586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586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5849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5845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5846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5847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Rectangle 29"/>
          <p:cNvSpPr>
            <a:spLocks noChangeArrowheads="1"/>
          </p:cNvSpPr>
          <p:nvPr/>
        </p:nvSpPr>
        <p:spPr bwMode="auto">
          <a:xfrm>
            <a:off x="4659313" y="4652963"/>
            <a:ext cx="3527425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6875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6876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6877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525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36879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6880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6881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6882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6883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6884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6885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6886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6887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6888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6868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6873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6869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6870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6871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29"/>
          <p:cNvSpPr>
            <a:spLocks noChangeArrowheads="1"/>
          </p:cNvSpPr>
          <p:nvPr/>
        </p:nvSpPr>
        <p:spPr bwMode="auto">
          <a:xfrm>
            <a:off x="4659313" y="4868863"/>
            <a:ext cx="3527425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7899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7900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790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790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790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790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790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790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7907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7908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7909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7910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7911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7912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7897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789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7894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7895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29"/>
          <p:cNvSpPr>
            <a:spLocks noChangeArrowheads="1"/>
          </p:cNvSpPr>
          <p:nvPr/>
        </p:nvSpPr>
        <p:spPr bwMode="auto">
          <a:xfrm>
            <a:off x="4659313" y="4868863"/>
            <a:ext cx="3527425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892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892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892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8927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6730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3892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893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893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893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893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893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893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893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8916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892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8918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8919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29"/>
          <p:cNvSpPr>
            <a:spLocks noChangeArrowheads="1"/>
          </p:cNvSpPr>
          <p:nvPr/>
        </p:nvSpPr>
        <p:spPr bwMode="auto">
          <a:xfrm>
            <a:off x="4659313" y="5084763"/>
            <a:ext cx="3527425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9949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9950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9951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9952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9953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9954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9955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9956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9957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9958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9959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9960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9961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9940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9946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68344" name="Rectangle 24"/>
          <p:cNvSpPr>
            <a:spLocks noChangeArrowheads="1"/>
          </p:cNvSpPr>
          <p:nvPr/>
        </p:nvSpPr>
        <p:spPr bwMode="auto">
          <a:xfrm>
            <a:off x="1800225" y="2278063"/>
            <a:ext cx="642937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39942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9943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5" name="Rectangle 30"/>
          <p:cNvSpPr>
            <a:spLocks noChangeArrowheads="1"/>
          </p:cNvSpPr>
          <p:nvPr/>
        </p:nvSpPr>
        <p:spPr bwMode="auto">
          <a:xfrm>
            <a:off x="4659313" y="5084763"/>
            <a:ext cx="3527425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097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097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935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56935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4097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097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098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098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098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098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098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098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098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0964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097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40965" name="Rectangle 24"/>
          <p:cNvSpPr>
            <a:spLocks noChangeArrowheads="1"/>
          </p:cNvSpPr>
          <p:nvPr/>
        </p:nvSpPr>
        <p:spPr bwMode="auto">
          <a:xfrm>
            <a:off x="1800225" y="2278063"/>
            <a:ext cx="642937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40966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0967" name="Rectangle 29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Rectangle 33"/>
          <p:cNvSpPr>
            <a:spLocks noChangeArrowheads="1"/>
          </p:cNvSpPr>
          <p:nvPr/>
        </p:nvSpPr>
        <p:spPr bwMode="auto">
          <a:xfrm>
            <a:off x="4659313" y="5300663"/>
            <a:ext cx="3527425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9" name="AutoShape 25"/>
          <p:cNvSpPr>
            <a:spLocks/>
          </p:cNvSpPr>
          <p:nvPr/>
        </p:nvSpPr>
        <p:spPr bwMode="auto">
          <a:xfrm>
            <a:off x="2700338" y="3789363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2917"/>
              <a:gd name="adj5" fmla="val 332551"/>
              <a:gd name="adj6" fmla="val -451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通过对象调用成员函数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990600" y="2800350"/>
            <a:ext cx="3797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int , char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void Show ( char * , float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2" grpId="0" build="p" autoUpdateAnimBg="0" advAuto="1000"/>
      <p:bldP spid="536583" grpId="0" autoUpdateAnimBg="0"/>
      <p:bldP spid="53658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199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199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199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199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T</a:t>
                </a:r>
              </a:p>
            </p:txBody>
          </p:sp>
          <p:sp>
            <p:nvSpPr>
              <p:cNvPr id="4200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200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200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200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200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200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200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200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200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200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1988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1994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70392" name="Rectangle 24"/>
          <p:cNvSpPr>
            <a:spLocks noChangeArrowheads="1"/>
          </p:cNvSpPr>
          <p:nvPr/>
        </p:nvSpPr>
        <p:spPr bwMode="auto">
          <a:xfrm>
            <a:off x="990600" y="3644900"/>
            <a:ext cx="7715250" cy="2635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"Second derived class: "&lt;&lt; x &lt;&lt; ", " &lt;&lt; y &lt;&lt; ", " &lt;&lt; z &lt;&lt; "\n" ; }</a:t>
            </a:r>
          </a:p>
        </p:txBody>
      </p:sp>
      <p:sp>
        <p:nvSpPr>
          <p:cNvPr id="41990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1991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1992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Rectangle 30"/>
          <p:cNvSpPr>
            <a:spLocks noChangeArrowheads="1"/>
          </p:cNvSpPr>
          <p:nvPr/>
        </p:nvSpPr>
        <p:spPr bwMode="auto">
          <a:xfrm>
            <a:off x="4659313" y="5300663"/>
            <a:ext cx="3527425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302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302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302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302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T</a:t>
                </a:r>
              </a:p>
            </p:txBody>
          </p:sp>
          <p:sp>
            <p:nvSpPr>
              <p:cNvPr id="4302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O</a:t>
                </a:r>
              </a:p>
            </p:txBody>
          </p:sp>
          <p:sp>
            <p:nvSpPr>
              <p:cNvPr id="57140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7140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7140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4302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303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303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303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303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303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3012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3019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4301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3014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71421" name="Oval 29"/>
          <p:cNvSpPr>
            <a:spLocks noChangeArrowheads="1"/>
          </p:cNvSpPr>
          <p:nvPr/>
        </p:nvSpPr>
        <p:spPr bwMode="auto">
          <a:xfrm>
            <a:off x="1066800" y="6140450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3016" name="Rectangle 30"/>
          <p:cNvSpPr>
            <a:spLocks noChangeArrowheads="1"/>
          </p:cNvSpPr>
          <p:nvPr/>
        </p:nvSpPr>
        <p:spPr bwMode="auto">
          <a:xfrm>
            <a:off x="990600" y="3644900"/>
            <a:ext cx="7715250" cy="2635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"Second derived class: "&lt;&lt; x &lt;&lt; ", " &lt;&lt; y &lt;&lt; ", " &lt;&lt; z &lt;&lt; "\n" ; }</a:t>
            </a:r>
          </a:p>
        </p:txBody>
      </p:sp>
      <p:pic>
        <p:nvPicPr>
          <p:cNvPr id="43017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1416" name="AutoShape 24"/>
          <p:cNvSpPr>
            <a:spLocks/>
          </p:cNvSpPr>
          <p:nvPr/>
        </p:nvSpPr>
        <p:spPr bwMode="auto">
          <a:xfrm>
            <a:off x="3505200" y="3971925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5833"/>
              <a:gd name="adj5" fmla="val 331250"/>
              <a:gd name="adj6" fmla="val -5762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基类指针做类型转换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1" grpId="0" animBg="1"/>
      <p:bldP spid="57141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404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242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7242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4404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7242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4405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405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405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405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405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405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405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405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4042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72439" name="Oval 23"/>
          <p:cNvSpPr>
            <a:spLocks noChangeArrowheads="1"/>
          </p:cNvSpPr>
          <p:nvPr/>
        </p:nvSpPr>
        <p:spPr bwMode="auto">
          <a:xfrm>
            <a:off x="2362200" y="762000"/>
            <a:ext cx="34290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rgbClr val="0000FF"/>
                </a:solidFill>
                <a:latin typeface="宋体" pitchFamily="2" charset="-122"/>
              </a:rPr>
              <a:t>通过基类指针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rgbClr val="0000FF"/>
                </a:solidFill>
                <a:latin typeface="宋体" pitchFamily="2" charset="-122"/>
              </a:rPr>
              <a:t>只能访问从基类继承的成员</a:t>
            </a:r>
            <a:r>
              <a:rPr lang="zh-CN" altLang="en-US" sz="2000" b="1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72440" name="Oval 24"/>
          <p:cNvSpPr>
            <a:spLocks noChangeArrowheads="1"/>
          </p:cNvSpPr>
          <p:nvPr/>
        </p:nvSpPr>
        <p:spPr bwMode="auto">
          <a:xfrm>
            <a:off x="5638800" y="1752600"/>
            <a:ext cx="1066800" cy="1905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4040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4041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39" grpId="0" animBg="1" autoUpdateAnimBg="0"/>
      <p:bldP spid="5724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5067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5068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5069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507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507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507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507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5075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x</a:t>
                </a:r>
              </a:p>
            </p:txBody>
          </p:sp>
          <p:sp>
            <p:nvSpPr>
              <p:cNvPr id="45076" name="Text Box 14"/>
              <p:cNvSpPr txBox="1">
                <a:spLocks noChangeArrowheads="1"/>
              </p:cNvSpPr>
              <p:nvPr/>
            </p:nvSpPr>
            <p:spPr bwMode="auto">
              <a:xfrm>
                <a:off x="3124" y="235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y</a:t>
                </a:r>
              </a:p>
            </p:txBody>
          </p:sp>
          <p:sp>
            <p:nvSpPr>
              <p:cNvPr id="45077" name="Text Box 15"/>
              <p:cNvSpPr txBox="1">
                <a:spLocks noChangeArrowheads="1"/>
              </p:cNvSpPr>
              <p:nvPr/>
            </p:nvSpPr>
            <p:spPr bwMode="auto">
              <a:xfrm>
                <a:off x="3704" y="2736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z</a:t>
                </a:r>
              </a:p>
            </p:txBody>
          </p:sp>
          <p:sp>
            <p:nvSpPr>
              <p:cNvPr id="45078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5079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5080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5060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5065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73463" name="Oval 23"/>
          <p:cNvSpPr>
            <a:spLocks noChangeArrowheads="1"/>
          </p:cNvSpPr>
          <p:nvPr/>
        </p:nvSpPr>
        <p:spPr bwMode="auto">
          <a:xfrm>
            <a:off x="2362200" y="762000"/>
            <a:ext cx="34290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修改程序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定义虚函数</a:t>
            </a:r>
            <a:endParaRPr lang="zh-CN" altLang="en-US" sz="20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5063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5064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</a:t>
            </a:r>
            <a:r>
              <a:rPr lang="en-US" altLang="zh-CN" sz="1800"/>
              <a:t>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/>
              <a:t>void who()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/>
              <a:t>void who()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1752600" y="1193800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9" name="AutoShape 5"/>
          <p:cNvSpPr>
            <a:spLocks/>
          </p:cNvSpPr>
          <p:nvPr/>
        </p:nvSpPr>
        <p:spPr bwMode="auto">
          <a:xfrm>
            <a:off x="4876800" y="19558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17361"/>
              <a:gd name="adj5" fmla="val -66926"/>
              <a:gd name="adj6" fmla="val -62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基类定义虚函数</a:t>
            </a:r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8" grpId="0" animBg="1"/>
      <p:bldP spid="57446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</a:t>
            </a:r>
            <a:r>
              <a:rPr lang="en-US" altLang="zh-CN" sz="1800"/>
              <a:t>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47107" name="Oval 4"/>
          <p:cNvSpPr>
            <a:spLocks noChangeArrowheads="1"/>
          </p:cNvSpPr>
          <p:nvPr/>
        </p:nvSpPr>
        <p:spPr bwMode="auto">
          <a:xfrm>
            <a:off x="1752600" y="1176338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3" name="AutoShape 5"/>
          <p:cNvSpPr>
            <a:spLocks/>
          </p:cNvSpPr>
          <p:nvPr/>
        </p:nvSpPr>
        <p:spPr bwMode="auto">
          <a:xfrm>
            <a:off x="4572000" y="32004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25537"/>
              <a:gd name="adj5" fmla="val 97157"/>
              <a:gd name="adj6" fmla="val -97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派生类的重定义版本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默认为虚函数</a:t>
            </a:r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1676400" y="2400300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762000" y="3810000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5496" name="Line 8"/>
          <p:cNvSpPr>
            <a:spLocks noChangeShapeType="1"/>
          </p:cNvSpPr>
          <p:nvPr/>
        </p:nvSpPr>
        <p:spPr bwMode="auto">
          <a:xfrm>
            <a:off x="2987675" y="2781300"/>
            <a:ext cx="898525" cy="5715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3" grpId="0" animBg="1" autoUpdateAnimBg="0"/>
      <p:bldP spid="575494" grpId="0" animBg="1" autoUpdateAnimBg="0"/>
      <p:bldP spid="575495" grpId="0" animBg="1" autoUpdateAnimBg="0"/>
      <p:bldP spid="5754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813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8136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813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813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813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814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814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814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814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814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814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814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814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48132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8133" name="Rectangle 22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915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9160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916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916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916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916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916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9167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9168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9169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9170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9171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9172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77555" name="Text Box 19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49157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9158" name="Rectangle 23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5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018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0186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018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018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018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019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019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019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019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019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019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019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019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78579" name="Line 19"/>
          <p:cNvSpPr>
            <a:spLocks noChangeShapeType="1"/>
          </p:cNvSpPr>
          <p:nvPr/>
        </p:nvSpPr>
        <p:spPr bwMode="auto">
          <a:xfrm>
            <a:off x="4418013" y="2282825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50182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0183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1212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1213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959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1215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1216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1217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1218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1219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1220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1221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1222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1223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1224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1225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51204" name="Group 19"/>
          <p:cNvGrpSpPr>
            <a:grpSpLocks/>
          </p:cNvGrpSpPr>
          <p:nvPr/>
        </p:nvGrpSpPr>
        <p:grpSpPr bwMode="auto">
          <a:xfrm>
            <a:off x="4114800" y="2171700"/>
            <a:ext cx="836613" cy="266700"/>
            <a:chOff x="2209" y="2424"/>
            <a:chExt cx="527" cy="168"/>
          </a:xfrm>
        </p:grpSpPr>
        <p:sp>
          <p:nvSpPr>
            <p:cNvPr id="51210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1205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1206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356100" y="4581525"/>
            <a:ext cx="4318000" cy="1831975"/>
            <a:chOff x="2744" y="2886"/>
            <a:chExt cx="2720" cy="1154"/>
          </a:xfrm>
        </p:grpSpPr>
        <p:pic>
          <p:nvPicPr>
            <p:cNvPr id="51208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4" y="2886"/>
              <a:ext cx="2720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9" name="Rectangle 33"/>
            <p:cNvSpPr>
              <a:spLocks noChangeArrowheads="1"/>
            </p:cNvSpPr>
            <p:nvPr/>
          </p:nvSpPr>
          <p:spPr bwMode="auto">
            <a:xfrm>
              <a:off x="2789" y="3249"/>
              <a:ext cx="2314" cy="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1371600" y="3814763"/>
            <a:ext cx="69215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int , char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       与</a:t>
            </a:r>
            <a:endParaRPr lang="en-US" altLang="en-US" sz="18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char * , float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 不是同一函数，编译能够区分</a:t>
            </a: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utoUpdateAnimBg="0"/>
      <p:bldP spid="537609" grpId="0" autoUpdateAnimBg="0"/>
      <p:bldP spid="53761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223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223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223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224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224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224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224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224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224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224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224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224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224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2667000"/>
            <a:ext cx="836613" cy="266700"/>
            <a:chOff x="2209" y="2424"/>
            <a:chExt cx="527" cy="168"/>
          </a:xfrm>
        </p:grpSpPr>
        <p:sp>
          <p:nvSpPr>
            <p:cNvPr id="52234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80633" name="Rectangle 25"/>
          <p:cNvSpPr>
            <a:spLocks noChangeArrowheads="1"/>
          </p:cNvSpPr>
          <p:nvPr/>
        </p:nvSpPr>
        <p:spPr bwMode="auto">
          <a:xfrm>
            <a:off x="1752600" y="2420938"/>
            <a:ext cx="7204075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52230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2231" name="Rectangle 29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2232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Rectangle 34"/>
          <p:cNvSpPr>
            <a:spLocks noChangeArrowheads="1"/>
          </p:cNvSpPr>
          <p:nvPr/>
        </p:nvSpPr>
        <p:spPr bwMode="auto">
          <a:xfrm>
            <a:off x="4427538" y="5157788"/>
            <a:ext cx="3673475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3260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3261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3262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58164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58164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53265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53266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N</a:t>
                </a:r>
              </a:p>
            </p:txBody>
          </p:sp>
          <p:sp>
            <p:nvSpPr>
              <p:cNvPr id="53267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D</a:t>
                </a:r>
              </a:p>
            </p:txBody>
          </p:sp>
          <p:sp>
            <p:nvSpPr>
              <p:cNvPr id="53268" name="Text Box 13"/>
              <p:cNvSpPr txBox="1">
                <a:spLocks noChangeArrowheads="1"/>
              </p:cNvSpPr>
              <p:nvPr/>
            </p:nvSpPr>
            <p:spPr bwMode="auto">
              <a:xfrm>
                <a:off x="2550" y="211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x</a:t>
                </a:r>
              </a:p>
            </p:txBody>
          </p:sp>
          <p:sp>
            <p:nvSpPr>
              <p:cNvPr id="53269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y</a:t>
                </a:r>
              </a:p>
            </p:txBody>
          </p:sp>
          <p:sp>
            <p:nvSpPr>
              <p:cNvPr id="53270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z</a:t>
                </a:r>
              </a:p>
            </p:txBody>
          </p:sp>
          <p:sp>
            <p:nvSpPr>
              <p:cNvPr id="53271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B_obj</a:t>
                </a:r>
              </a:p>
            </p:txBody>
          </p:sp>
          <p:sp>
            <p:nvSpPr>
              <p:cNvPr id="53272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F_obj</a:t>
                </a:r>
              </a:p>
            </p:txBody>
          </p:sp>
          <p:sp>
            <p:nvSpPr>
              <p:cNvPr id="53273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S_obj</a:t>
                </a:r>
              </a:p>
            </p:txBody>
          </p:sp>
        </p:grpSp>
      </p:grpSp>
      <p:grpSp>
        <p:nvGrpSpPr>
          <p:cNvPr id="53252" name="Group 22"/>
          <p:cNvGrpSpPr>
            <a:grpSpLocks/>
          </p:cNvGrpSpPr>
          <p:nvPr/>
        </p:nvGrpSpPr>
        <p:grpSpPr bwMode="auto">
          <a:xfrm>
            <a:off x="4114800" y="2667000"/>
            <a:ext cx="836613" cy="266700"/>
            <a:chOff x="2209" y="2424"/>
            <a:chExt cx="527" cy="168"/>
          </a:xfrm>
        </p:grpSpPr>
        <p:sp>
          <p:nvSpPr>
            <p:cNvPr id="53258" name="Line 23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Text Box 24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325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3254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 useBgFill="1">
        <p:nvSpPr>
          <p:cNvPr id="53255" name="Rectangle 29"/>
          <p:cNvSpPr>
            <a:spLocks noChangeArrowheads="1"/>
          </p:cNvSpPr>
          <p:nvPr/>
        </p:nvSpPr>
        <p:spPr bwMode="auto">
          <a:xfrm>
            <a:off x="1752600" y="2420938"/>
            <a:ext cx="7204075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pic>
        <p:nvPicPr>
          <p:cNvPr id="53256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Rectangle 33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428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428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429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429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429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429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429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429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428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427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4278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4279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Rectangle 31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5308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5309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5310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5311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5312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5313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5314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5315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5316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5317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5318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5319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5320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5321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 useBgFill="1">
        <p:nvSpPr>
          <p:cNvPr id="583701" name="Rectangle 21"/>
          <p:cNvSpPr>
            <a:spLocks noChangeArrowheads="1"/>
          </p:cNvSpPr>
          <p:nvPr/>
        </p:nvSpPr>
        <p:spPr bwMode="auto">
          <a:xfrm>
            <a:off x="914400" y="3886200"/>
            <a:ext cx="7908925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cout&lt;&lt;"Second derived class: "&lt;&lt;x&lt;&lt;", "&lt;&lt;y&lt;&lt;", "&lt;&lt;z&lt;&lt;"\n" ; }</a:t>
            </a:r>
          </a:p>
        </p:txBody>
      </p:sp>
      <p:grpSp>
        <p:nvGrpSpPr>
          <p:cNvPr id="55301" name="Group 22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5306" name="Line 23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24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5302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5303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304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Rectangle 32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1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633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633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633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8471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8471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8471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5633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634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634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634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634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634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 useBgFill="1">
        <p:nvSpPr>
          <p:cNvPr id="56324" name="Rectangle 20"/>
          <p:cNvSpPr>
            <a:spLocks noChangeArrowheads="1"/>
          </p:cNvSpPr>
          <p:nvPr/>
        </p:nvSpPr>
        <p:spPr bwMode="auto">
          <a:xfrm>
            <a:off x="914400" y="3886200"/>
            <a:ext cx="7908925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cout&lt;&lt;"Second derived class: "&lt;&lt;x&lt;&lt;", "&lt;&lt;y&lt;&lt;", "&lt;&lt;z&lt;&lt;"\n" ; }</a:t>
            </a:r>
          </a:p>
        </p:txBody>
      </p:sp>
      <p:grpSp>
        <p:nvGrpSpPr>
          <p:cNvPr id="56325" name="Group 21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6329" name="Line 22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Text Box 23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632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6327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>
                <a:solidFill>
                  <a:schemeClr val="hlink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7355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7356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357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7358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7359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8573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8573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8574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57363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7364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7365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7366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7367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7368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57348" name="Group 20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7353" name="Line 21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Text Box 22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85751" name="Oval 23"/>
          <p:cNvSpPr>
            <a:spLocks noChangeArrowheads="1"/>
          </p:cNvSpPr>
          <p:nvPr/>
        </p:nvSpPr>
        <p:spPr bwMode="auto">
          <a:xfrm>
            <a:off x="2819400" y="838200"/>
            <a:ext cx="51816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由于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who()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的虚特性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随着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p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指向不同对象，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this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指针作类型转换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执行不同实现版本 </a:t>
            </a:r>
          </a:p>
        </p:txBody>
      </p:sp>
      <p:sp>
        <p:nvSpPr>
          <p:cNvPr id="57350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7351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73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5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1066800" y="1557338"/>
            <a:ext cx="7086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注意：</a:t>
            </a:r>
            <a:endParaRPr lang="zh-CN" altLang="en-US" sz="2000" b="1" i="1">
              <a:solidFill>
                <a:srgbClr val="00800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一个虚函数，在派生类层界面相同的重载函数都保持虚特性</a:t>
            </a:r>
            <a:endParaRPr lang="zh-CN" altLang="en-US" sz="20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虚函数必须是类的成员函数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不能将友元说明为虚函数，但虚函数可以是另一个类的友元</a:t>
            </a:r>
            <a:endParaRPr lang="zh-CN" altLang="en-US" sz="20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析构函数可以是虚函数，但构造函数不能是虚函数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46150" y="8382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虚函数和基类指针</a:t>
            </a:r>
            <a:endParaRPr lang="zh-CN" altLang="en-US" b="1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483475" y="182563"/>
            <a:ext cx="500063" cy="158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762000" y="1700213"/>
            <a:ext cx="7848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在派生类中重载基类的虚函数要求函数名、返回类型、参数个数、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参数类型和顺序完全相同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如果仅仅返回类型不同，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认为是错误重载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如果函数原型不同，仅函数名相同，丢失虚特性 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62000" y="533400"/>
            <a:ext cx="394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虚函数的重载特性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9.3.2  </a:t>
            </a:r>
            <a:r>
              <a:rPr lang="zh-CN" altLang="en-US" smtClean="0">
                <a:latin typeface="宋体" pitchFamily="2" charset="-122"/>
              </a:rPr>
              <a:t>虚函数的重载特性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autoUpdateAnimBg="0"/>
      <p:bldP spid="58777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622300" y="966788"/>
            <a:ext cx="25146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例：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 </a:t>
            </a:r>
            <a:r>
              <a:rPr kumimoji="0" lang="en-US" altLang="zh-CN" sz="1800"/>
              <a:t> </a:t>
            </a:r>
            <a:r>
              <a:rPr lang="en-US" altLang="zh-CN" sz="1800"/>
              <a:t>void  vf1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</a:t>
            </a:r>
            <a:r>
              <a:rPr kumimoji="0" lang="en-US" altLang="zh-CN" sz="1800"/>
              <a:t>  </a:t>
            </a:r>
            <a:r>
              <a:rPr lang="en-US" altLang="zh-CN" sz="1800"/>
              <a:t>void  vf2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</a:t>
            </a:r>
            <a:r>
              <a:rPr kumimoji="0" lang="en-US" altLang="zh-CN" sz="1800"/>
              <a:t>  </a:t>
            </a:r>
            <a:r>
              <a:rPr lang="en-US" altLang="zh-CN" sz="1800"/>
              <a:t>void  vf3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f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3733800" y="1260475"/>
            <a:ext cx="5245100" cy="2601913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void  g ( )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{ derived   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base  * bp = &amp; d ;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基类指针指向派生类对象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 b="1"/>
              <a:t>bp -&gt; vf1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deriver :: vf1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bp -&gt; vf2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base :: vf2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bp -&gt; f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base :: f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} ;</a:t>
            </a:r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22300" y="3862388"/>
            <a:ext cx="65405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class  derived : public  base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/>
              <a:t>{ public :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void  vf1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虚函数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/>
              <a:t>void  vf2 ( int )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重载，参数不同，虚特性丢失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 b="1" i="1">
                <a:solidFill>
                  <a:schemeClr val="accent2"/>
                </a:solidFill>
              </a:rPr>
              <a:t>char  vf3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error</a:t>
            </a:r>
            <a:r>
              <a:rPr lang="zh-CN" altLang="en-US" sz="1800" b="1" i="1">
                <a:solidFill>
                  <a:srgbClr val="008000"/>
                </a:solidFill>
              </a:rPr>
              <a:t>，仅返回类型不同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 b="1">
                <a:solidFill>
                  <a:schemeClr val="accent2"/>
                </a:solidFill>
              </a:rPr>
              <a:t>void f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非虚函数重载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</a:t>
            </a:r>
            <a:r>
              <a:rPr lang="en-US" altLang="zh-CN" sz="1800"/>
              <a:t>} 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62000" y="523875"/>
            <a:ext cx="394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虚函数的重载特性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-100013"/>
            <a:ext cx="1981200" cy="2286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9.3.2  </a:t>
            </a:r>
            <a:r>
              <a:rPr lang="zh-CN" altLang="en-US" smtClean="0">
                <a:latin typeface="宋体" pitchFamily="2" charset="-122"/>
              </a:rPr>
              <a:t>虚函数的重载特性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8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8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88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8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03" grpId="0" animBg="1" autoUpdateAnimBg="0"/>
      <p:bldP spid="58880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914400" y="2206625"/>
            <a:ext cx="72390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构造函数不能是虚函数。建立一个派生类对象时，必须从类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层次的根开始，沿着继承路径逐个调用基类的构造函数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析构函数可以是虚的。虚析构函数用于指引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delete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运算符正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确析构动态对象 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847725" y="990600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虚析构函数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utoUpdateAnimBg="0"/>
      <p:bldP spid="5898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1416050" y="4195763"/>
            <a:ext cx="34734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 :: Show (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有别于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B :: Show (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</a:t>
            </a:r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714375" y="37195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）使用“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加以区分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4" grpId="0" autoUpdateAnimBg="0"/>
      <p:bldP spid="53863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	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</a:t>
            </a:r>
            <a:r>
              <a:rPr lang="en-US" altLang="zh-CN" sz="1800" b="1">
                <a:solidFill>
                  <a:srgbClr val="0000FF"/>
                </a:solidFill>
              </a:rPr>
              <a:t>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1876" name="AutoShape 4"/>
          <p:cNvSpPr>
            <a:spLocks/>
          </p:cNvSpPr>
          <p:nvPr/>
        </p:nvSpPr>
        <p:spPr bwMode="auto">
          <a:xfrm>
            <a:off x="4495800" y="2843213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2579"/>
              <a:gd name="adj5" fmla="val 147569"/>
              <a:gd name="adj6" fmla="val -863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用基类指针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建立派生类的动态对象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</a:t>
            </a:r>
            <a:r>
              <a:rPr lang="en-US" altLang="zh-CN" sz="1800" b="1">
                <a:solidFill>
                  <a:srgbClr val="0000FF"/>
                </a:solidFill>
              </a:rPr>
              <a:t>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2900" name="AutoShape 4"/>
          <p:cNvSpPr>
            <a:spLocks/>
          </p:cNvSpPr>
          <p:nvPr/>
        </p:nvSpPr>
        <p:spPr bwMode="auto">
          <a:xfrm>
            <a:off x="4495800" y="3224213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2690"/>
              <a:gd name="adj5" fmla="val 144444"/>
              <a:gd name="adj6" fmla="val -86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用</a:t>
            </a:r>
            <a:r>
              <a:rPr lang="zh-CN" altLang="en-US" sz="1800" b="1" i="1"/>
              <a:t>派生类</a:t>
            </a:r>
            <a:r>
              <a:rPr lang="zh-CN" altLang="en-US" sz="1800" b="1"/>
              <a:t>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建立派生类的动态对象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4517" name="Rectangle 8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</a:t>
            </a:r>
            <a:r>
              <a:rPr lang="en-US" altLang="zh-CN" sz="1800" b="1" i="1">
                <a:solidFill>
                  <a:srgbClr val="0000FF"/>
                </a:solidFill>
              </a:rPr>
              <a:t>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3924" name="AutoShape 4"/>
          <p:cNvSpPr>
            <a:spLocks/>
          </p:cNvSpPr>
          <p:nvPr/>
        </p:nvSpPr>
        <p:spPr bwMode="auto">
          <a:xfrm>
            <a:off x="4648200" y="2309813"/>
            <a:ext cx="3810000" cy="990600"/>
          </a:xfrm>
          <a:prstGeom prst="borderCallout2">
            <a:avLst>
              <a:gd name="adj1" fmla="val 11537"/>
              <a:gd name="adj2" fmla="val -2000"/>
              <a:gd name="adj3" fmla="val 11537"/>
              <a:gd name="adj4" fmla="val -16917"/>
              <a:gd name="adj5" fmla="val 284935"/>
              <a:gd name="adj6" fmla="val -64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析构由基类指针建立的派生类对象</a:t>
            </a:r>
          </a:p>
          <a:p>
            <a:pPr>
              <a:spcBef>
                <a:spcPct val="50000"/>
              </a:spcBef>
            </a:pPr>
            <a:r>
              <a:rPr lang="zh-CN" altLang="en-US" sz="1800" b="1"/>
              <a:t>没有调用派生类析构函数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5541" name="Rectangle 10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  <p:pic>
        <p:nvPicPr>
          <p:cNvPr id="5939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45916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4800600" y="3986213"/>
            <a:ext cx="25146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 autoUpdateAnimBg="0"/>
      <p:bldP spid="5939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45916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 i="1">
                <a:solidFill>
                  <a:srgbClr val="0000FF"/>
                </a:solidFill>
              </a:rPr>
              <a:t>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4948" name="AutoShape 4"/>
          <p:cNvSpPr>
            <a:spLocks/>
          </p:cNvSpPr>
          <p:nvPr/>
        </p:nvSpPr>
        <p:spPr bwMode="auto">
          <a:xfrm>
            <a:off x="4648200" y="2576513"/>
            <a:ext cx="3962400" cy="990600"/>
          </a:xfrm>
          <a:prstGeom prst="borderCallout2">
            <a:avLst>
              <a:gd name="adj1" fmla="val 11537"/>
              <a:gd name="adj2" fmla="val -1921"/>
              <a:gd name="adj3" fmla="val 11537"/>
              <a:gd name="adj4" fmla="val -15106"/>
              <a:gd name="adj5" fmla="val 311380"/>
              <a:gd name="adj6" fmla="val -5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析构由派生类指针建立的派生类对象</a:t>
            </a:r>
          </a:p>
          <a:p>
            <a:pPr>
              <a:spcBef>
                <a:spcPct val="50000"/>
              </a:spcBef>
            </a:pPr>
            <a:r>
              <a:rPr lang="zh-CN" altLang="en-US" sz="1800" b="1"/>
              <a:t>正确调用派生类析构函数</a:t>
            </a:r>
          </a:p>
        </p:txBody>
      </p:sp>
      <p:sp>
        <p:nvSpPr>
          <p:cNvPr id="594950" name="Oval 6"/>
          <p:cNvSpPr>
            <a:spLocks noChangeArrowheads="1"/>
          </p:cNvSpPr>
          <p:nvPr/>
        </p:nvSpPr>
        <p:spPr bwMode="auto">
          <a:xfrm>
            <a:off x="4800600" y="4519613"/>
            <a:ext cx="25146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6567" name="Rectangle 10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 animBg="1" autoUpdateAnimBg="0"/>
      <p:bldP spid="5949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9-5</a:t>
            </a:r>
            <a:r>
              <a: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</a:p>
        </p:txBody>
      </p:sp>
      <p:sp useBgFill="1"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graphicFrame>
        <p:nvGraphicFramePr>
          <p:cNvPr id="595973" name="Object 5"/>
          <p:cNvGraphicFramePr>
            <a:graphicFrameLocks noChangeAspect="1"/>
          </p:cNvGraphicFramePr>
          <p:nvPr/>
        </p:nvGraphicFramePr>
        <p:xfrm>
          <a:off x="5114925" y="3757613"/>
          <a:ext cx="3675063" cy="2198687"/>
        </p:xfrm>
        <a:graphic>
          <a:graphicData uri="http://schemas.openxmlformats.org/presentationml/2006/ole">
            <p:oleObj spid="_x0000_s2050" name="位图图像" r:id="rId3" imgW="3343742" imgH="2000000" progId="PBrush">
              <p:embed/>
            </p:oleObj>
          </a:graphicData>
        </a:graphic>
      </p:graphicFrame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3757613"/>
            <a:ext cx="367506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 Box 13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</a:t>
            </a:r>
            <a:r>
              <a:rPr lang="en-US" altLang="zh-CN" sz="1800" b="1">
                <a:solidFill>
                  <a:srgbClr val="0000FF"/>
                </a:solidFill>
              </a:rPr>
              <a:t>A *Ap = new B ;</a:t>
            </a:r>
            <a:r>
              <a:rPr lang="en-US" altLang="zh-CN" sz="1800"/>
              <a:t>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</a:t>
            </a:r>
            <a:r>
              <a:rPr lang="en-US" altLang="zh-CN" sz="1800" b="1" i="1">
                <a:solidFill>
                  <a:srgbClr val="0000FF"/>
                </a:solidFill>
              </a:rPr>
              <a:t>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9-5 </a:t>
            </a:r>
            <a:r>
              <a: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  <a:endParaRPr lang="zh-CN" altLang="en-US" sz="2000" b="1" i="1">
              <a:solidFill>
                <a:srgbClr val="006600"/>
              </a:solidFill>
            </a:endParaRPr>
          </a:p>
        </p:txBody>
      </p:sp>
      <p:sp>
        <p:nvSpPr>
          <p:cNvPr id="596999" name="Oval 7"/>
          <p:cNvSpPr>
            <a:spLocks noChangeArrowheads="1"/>
          </p:cNvSpPr>
          <p:nvPr/>
        </p:nvSpPr>
        <p:spPr bwMode="auto">
          <a:xfrm>
            <a:off x="4859338" y="4149725"/>
            <a:ext cx="2952750" cy="7921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 useBgFill="1">
        <p:nvSpPr>
          <p:cNvPr id="67591" name="Rectangle 11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sp>
        <p:nvSpPr>
          <p:cNvPr id="596998" name="AutoShape 6"/>
          <p:cNvSpPr>
            <a:spLocks/>
          </p:cNvSpPr>
          <p:nvPr/>
        </p:nvSpPr>
        <p:spPr bwMode="auto">
          <a:xfrm>
            <a:off x="4648200" y="2081213"/>
            <a:ext cx="3124200" cy="990600"/>
          </a:xfrm>
          <a:prstGeom prst="borderCallout2">
            <a:avLst>
              <a:gd name="adj1" fmla="val 11537"/>
              <a:gd name="adj2" fmla="val -2440"/>
              <a:gd name="adj3" fmla="val 11537"/>
              <a:gd name="adj4" fmla="val -20171"/>
              <a:gd name="adj5" fmla="val 309935"/>
              <a:gd name="adj6" fmla="val -768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正确调用派生类构造函数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释放所有资源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9" grpId="0" animBg="1"/>
      <p:bldP spid="596998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3757613"/>
            <a:ext cx="367506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10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9-5 </a:t>
            </a:r>
            <a:r>
              <a: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  <a:endParaRPr lang="zh-CN" altLang="en-US" sz="2000" b="1" i="1">
              <a:solidFill>
                <a:srgbClr val="006600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</a:p>
        </p:txBody>
      </p:sp>
      <p:sp useBgFill="1">
        <p:nvSpPr>
          <p:cNvPr id="68614" name="Rectangle 11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751263" y="1471613"/>
            <a:ext cx="5068887" cy="2838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定义了基类虚析构函数，基类指针指向的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派生类动态对象也可以正确地用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delete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析构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设计类层次结构时，提供一个虚析构函数，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 能够使派生类对象在不同状态下正确调用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 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87388" y="6096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9.4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纯虚函数和抽象类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990600" y="1700213"/>
            <a:ext cx="782955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纯虚函数是一个在基类中说明的虚函数，在基类中没有定义，</a:t>
            </a:r>
          </a:p>
          <a:p>
            <a:pPr algn="l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要求任何派生类都定义自己的版本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纯虚函数为各派生类提供一个公共界面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纯虚函数说明形式：</a:t>
            </a:r>
          </a:p>
          <a:p>
            <a:pPr algn="l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virtual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函数名</a:t>
            </a:r>
            <a:r>
              <a:rPr lang="zh-CN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zh-CN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zh-CN" altLang="zh-CN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= 0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一个具有纯虚函数的基类称为抽象类。 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714375" y="37195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）使用“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加以区分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1416050" y="4629150"/>
            <a:ext cx="50736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Aobj . Show ( )	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 :: Show ( )</a:t>
            </a:r>
          </a:p>
          <a:p>
            <a:pPr algn="l">
              <a:lnSpc>
                <a:spcPct val="14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Bobj . Show ( )	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B :: Show ( )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723900" y="4175125"/>
            <a:ext cx="310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）根据类对象加以区分</a:t>
            </a:r>
          </a:p>
        </p:txBody>
      </p:sp>
      <p:sp>
        <p:nvSpPr>
          <p:cNvPr id="539664" name="AutoShape 16"/>
          <p:cNvSpPr>
            <a:spLocks/>
          </p:cNvSpPr>
          <p:nvPr/>
        </p:nvSpPr>
        <p:spPr bwMode="auto">
          <a:xfrm>
            <a:off x="6156325" y="2708275"/>
            <a:ext cx="2519363" cy="609600"/>
          </a:xfrm>
          <a:prstGeom prst="borderCallout2">
            <a:avLst>
              <a:gd name="adj1" fmla="val 18750"/>
              <a:gd name="adj2" fmla="val -3023"/>
              <a:gd name="adj3" fmla="val 18750"/>
              <a:gd name="adj4" fmla="val -20856"/>
              <a:gd name="adj5" fmla="val 233593"/>
              <a:gd name="adj6" fmla="val -78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根据</a:t>
            </a:r>
            <a:r>
              <a:rPr lang="en-US" altLang="zh-CN" sz="1800" b="1"/>
              <a:t>this</a:t>
            </a:r>
            <a:r>
              <a:rPr lang="zh-CN" altLang="en-US" sz="1800" b="1"/>
              <a:t>指针类型区分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9" grpId="0" autoUpdateAnimBg="0"/>
      <p:bldP spid="539660" grpId="0" autoUpdateAnimBg="0"/>
      <p:bldP spid="53966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1828800" y="577850"/>
            <a:ext cx="64944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ym typeface="Symbol" pitchFamily="18" charset="2"/>
              </a:rPr>
              <a:t>class  point { /*……*/ }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class  shape </a:t>
            </a:r>
            <a:r>
              <a:rPr lang="zh-CN" altLang="en-US" sz="1800" b="1">
                <a:solidFill>
                  <a:srgbClr val="0000FF"/>
                </a:solidFill>
              </a:rPr>
              <a:t>；</a:t>
            </a:r>
            <a:r>
              <a:rPr lang="zh-CN" altLang="en-US" sz="1800">
                <a:solidFill>
                  <a:schemeClr val="hlink"/>
                </a:solidFill>
              </a:rPr>
              <a:t>		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抽象类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point  center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……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point  where ( ) { return  center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void  move ( point p ) {center = p ; draw ( )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rotate ( int ) = 0 ;</a:t>
            </a:r>
            <a:r>
              <a:rPr lang="en-US" altLang="zh-CN" sz="1800">
                <a:solidFill>
                  <a:schemeClr val="hlink"/>
                </a:solidFill>
              </a:rPr>
              <a:t> 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chemeClr val="hlink"/>
                </a:solidFill>
              </a:rPr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draw ( ) = 0 ;	</a:t>
            </a:r>
            <a:r>
              <a:rPr lang="en-US" altLang="zh-CN" sz="1800">
                <a:solidFill>
                  <a:schemeClr val="hlink"/>
                </a:solidFill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1828800" y="4006850"/>
            <a:ext cx="70643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shape  x ;</a:t>
            </a:r>
            <a:r>
              <a:rPr lang="en-US" altLang="zh-CN" sz="1800" b="1">
                <a:solidFill>
                  <a:srgbClr val="A50021"/>
                </a:solidFill>
              </a:rPr>
              <a:t>	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 error</a:t>
            </a:r>
            <a:r>
              <a:rPr lang="zh-CN" altLang="en-US" sz="1800" b="1" i="1">
                <a:solidFill>
                  <a:srgbClr val="006600"/>
                </a:solidFill>
              </a:rPr>
              <a:t>，抽象类不能建立对象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shape  *p ;		</a:t>
            </a:r>
            <a:r>
              <a:rPr lang="en-US" altLang="zh-CN" sz="1800" b="1" i="1">
                <a:solidFill>
                  <a:srgbClr val="006600"/>
                </a:solidFill>
              </a:rPr>
              <a:t>// ok</a:t>
            </a:r>
            <a:r>
              <a:rPr lang="zh-CN" altLang="en-US" sz="1800" b="1" i="1">
                <a:solidFill>
                  <a:srgbClr val="006600"/>
                </a:solidFill>
              </a:rPr>
              <a:t>，可以声明抽象类的指针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shape  f ( )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 error, </a:t>
            </a:r>
            <a:r>
              <a:rPr lang="zh-CN" altLang="en-US" sz="1800" b="1" i="1">
                <a:solidFill>
                  <a:srgbClr val="006600"/>
                </a:solidFill>
              </a:rPr>
              <a:t>抽象类不能作为函数返回类型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void  g ( shape ) ;</a:t>
            </a:r>
            <a:r>
              <a:rPr lang="en-US" altLang="zh-CN" sz="1800" b="1">
                <a:solidFill>
                  <a:srgbClr val="A50021"/>
                </a:solidFill>
              </a:rPr>
              <a:t>	</a:t>
            </a:r>
            <a:r>
              <a:rPr lang="en-US" altLang="zh-CN" sz="1800">
                <a:solidFill>
                  <a:srgbClr val="FF3300"/>
                </a:solidFill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 error, </a:t>
            </a:r>
            <a:r>
              <a:rPr lang="zh-CN" altLang="en-US" sz="1800" b="1" i="1">
                <a:solidFill>
                  <a:srgbClr val="006600"/>
                </a:solidFill>
              </a:rPr>
              <a:t>抽象类不能作为传值参数类型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shape  &amp; h ( shape &amp;) ;	</a:t>
            </a:r>
            <a:r>
              <a:rPr lang="en-US" altLang="zh-CN" sz="1800" b="1" i="1">
                <a:solidFill>
                  <a:srgbClr val="006600"/>
                </a:solidFill>
              </a:rPr>
              <a:t>// ok</a:t>
            </a:r>
            <a:r>
              <a:rPr lang="zh-CN" altLang="en-US" sz="1800" b="1" i="1">
                <a:solidFill>
                  <a:srgbClr val="006600"/>
                </a:solidFill>
              </a:rPr>
              <a:t>，可以声明抽象类的引用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574675" y="5778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008000"/>
                </a:solidFill>
                <a:sym typeface="Symbol" pitchFamily="18" charset="2"/>
              </a:rPr>
              <a:t>例如：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4445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auto">
          <a:xfrm>
            <a:off x="3851275" y="2636838"/>
            <a:ext cx="3959225" cy="1582737"/>
          </a:xfrm>
          <a:prstGeom prst="wedgeEllipseCallout">
            <a:avLst>
              <a:gd name="adj1" fmla="val -46792"/>
              <a:gd name="adj2" fmla="val 83398"/>
            </a:avLst>
          </a:prstGeom>
          <a:gradFill rotWithShape="1">
            <a:gsLst>
              <a:gs pos="0">
                <a:srgbClr val="FFFFFF"/>
              </a:gs>
              <a:gs pos="100000">
                <a:srgbClr val="FFCCCC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不能建立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抽象类型存储空间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autoUpdateAnimBg="0"/>
      <p:bldP spid="600067" grpId="0" build="p" autoUpdateAnimBg="0"/>
      <p:bldP spid="600068" grpId="0" autoUpdateAnimBg="0"/>
      <p:bldP spid="60007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828800" y="577850"/>
            <a:ext cx="64944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ym typeface="Symbol" pitchFamily="18" charset="2"/>
              </a:rPr>
              <a:t>class  point { /*……*/ }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rgbClr val="A50021"/>
                </a:solidFill>
              </a:rPr>
              <a:t>class  shape </a:t>
            </a:r>
            <a:r>
              <a:rPr lang="zh-CN" altLang="en-US" sz="1800" b="1">
                <a:solidFill>
                  <a:srgbClr val="A50021"/>
                </a:solidFill>
              </a:rPr>
              <a:t>；</a:t>
            </a:r>
            <a:r>
              <a:rPr lang="zh-CN" altLang="en-US" sz="1800">
                <a:solidFill>
                  <a:schemeClr val="hlink"/>
                </a:solidFill>
              </a:rPr>
              <a:t>		 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抽象类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point  center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……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point  where ( ) { return  center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void  move ( point p ) { center = p ; draw ( )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rotate ( int ) = 0 ;</a:t>
            </a:r>
            <a:r>
              <a:rPr lang="en-US" altLang="zh-CN" sz="1800">
                <a:solidFill>
                  <a:schemeClr val="hlink"/>
                </a:solidFill>
              </a:rPr>
              <a:t> 		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chemeClr val="hlink"/>
                </a:solidFill>
              </a:rPr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draw ( ) = 0 ;	</a:t>
            </a:r>
            <a:r>
              <a:rPr lang="en-US" altLang="zh-CN" sz="1800">
                <a:solidFill>
                  <a:schemeClr val="hlink"/>
                </a:solidFill>
              </a:rPr>
              <a:t>		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1828800" y="4070350"/>
            <a:ext cx="4572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/>
              <a:t>class  ab_circle :</a:t>
            </a:r>
            <a:r>
              <a:rPr lang="en-US" altLang="zh-CN" sz="1800" b="1">
                <a:solidFill>
                  <a:srgbClr val="00CC00"/>
                </a:solidFill>
              </a:rPr>
              <a:t> </a:t>
            </a:r>
            <a:r>
              <a:rPr lang="en-US" altLang="zh-CN" sz="1800" b="1">
                <a:solidFill>
                  <a:srgbClr val="A50021"/>
                </a:solidFill>
              </a:rPr>
              <a:t>public  shape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{       int  radius ;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    public :   void  rotate ( int ) { } ;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} ; 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74675" y="5778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008000"/>
                </a:solidFill>
                <a:sym typeface="Symbol" pitchFamily="18" charset="2"/>
              </a:rPr>
              <a:t>例如：</a:t>
            </a:r>
          </a:p>
        </p:txBody>
      </p:sp>
      <p:sp>
        <p:nvSpPr>
          <p:cNvPr id="601093" name="AutoShape 5"/>
          <p:cNvSpPr>
            <a:spLocks/>
          </p:cNvSpPr>
          <p:nvPr/>
        </p:nvSpPr>
        <p:spPr bwMode="auto">
          <a:xfrm>
            <a:off x="4495800" y="2025650"/>
            <a:ext cx="4495800" cy="1447800"/>
          </a:xfrm>
          <a:prstGeom prst="borderCallout2">
            <a:avLst>
              <a:gd name="adj1" fmla="val 7894"/>
              <a:gd name="adj2" fmla="val -1694"/>
              <a:gd name="adj3" fmla="val 7894"/>
              <a:gd name="adj4" fmla="val -6639"/>
              <a:gd name="adj5" fmla="val 144190"/>
              <a:gd name="adj6" fmla="val -224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1800" b="1"/>
              <a:t> ab_circle </a:t>
            </a:r>
            <a:r>
              <a:rPr lang="zh-CN" altLang="en-US" sz="1800" b="1"/>
              <a:t>类仍为抽象类</a:t>
            </a:r>
          </a:p>
          <a:p>
            <a:pPr>
              <a:lnSpc>
                <a:spcPct val="140000"/>
              </a:lnSpc>
            </a:pPr>
            <a:r>
              <a:rPr lang="en-US" altLang="zh-CN" sz="1800" b="1"/>
              <a:t>ab_circle :: draw ( ) </a:t>
            </a:r>
            <a:r>
              <a:rPr lang="zh-CN" altLang="en-US" sz="1800" b="1"/>
              <a:t>、</a:t>
            </a:r>
            <a:r>
              <a:rPr lang="en-US" altLang="zh-CN" sz="1800" b="1"/>
              <a:t>ab_circle :: rotate ( ) 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也是纯虚函数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4445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601094" name="AutoShape 6"/>
          <p:cNvSpPr>
            <a:spLocks noChangeArrowheads="1"/>
          </p:cNvSpPr>
          <p:nvPr/>
        </p:nvSpPr>
        <p:spPr bwMode="auto">
          <a:xfrm flipH="1">
            <a:off x="4572000" y="1219200"/>
            <a:ext cx="3962400" cy="4921250"/>
          </a:xfrm>
          <a:prstGeom prst="verticalScroll">
            <a:avLst>
              <a:gd name="adj" fmla="val 4301"/>
            </a:avLst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0161" dir="20493903" algn="ctr" rotWithShape="0">
              <a:srgbClr val="808080"/>
            </a:outerShdw>
          </a:effectLst>
        </p:spPr>
        <p:txBody>
          <a:bodyPr wrap="none" anchor="ctr"/>
          <a:lstStyle/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要使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ab_circle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成为非抽象类，</a:t>
            </a:r>
          </a:p>
          <a:p>
            <a:pPr algn="l">
              <a:lnSpc>
                <a:spcPct val="14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必须作以下说明：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en-US" sz="1800" b="1"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class  ab_circle : public  shape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{    int  radius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public : 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  rotate ( int 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  draw ( 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} ;  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并提供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ab_circle :: draw ( )</a:t>
            </a:r>
            <a:endParaRPr lang="en-US" altLang="en-US" sz="1800" b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ab_circle :: rotate ( int  )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autoUpdateAnimBg="0"/>
      <p:bldP spid="601093" grpId="0" animBg="1" autoUpdateAnimBg="0"/>
      <p:bldP spid="601094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602115" name="Rectangle 3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 useBgFill="1">
        <p:nvSpPr>
          <p:cNvPr id="602117" name="Rectangle 5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2118" name="Rectangle 6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2119" name="Rectangle 7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nimBg="1" autoUpdateAnimBg="0"/>
      <p:bldP spid="602116" grpId="0" autoUpdateAnimBg="0"/>
      <p:bldP spid="602117" grpId="0" animBg="1" autoUpdateAnimBg="0"/>
      <p:bldP spid="602118" grpId="0" animBg="1" autoUpdateAnimBg="0"/>
      <p:bldP spid="6021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73731" name="Rectangle 3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 useBgFill="1">
        <p:nvSpPr>
          <p:cNvPr id="603141" name="Rectangle 5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3142" name="Rectangle 6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3143" name="Rectangle 7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7373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3736" name="Rectangle 13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029200" y="911225"/>
            <a:ext cx="3657600" cy="4246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7A8E99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#include&lt;iostream&gt;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using namespace std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#include"figure.h"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{ triangle t ;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派生类对象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    </a:t>
            </a:r>
            <a:r>
              <a:rPr lang="en-US" altLang="zh-CN" sz="1800">
                <a:sym typeface="Symbol" pitchFamily="18" charset="2"/>
              </a:rPr>
              <a:t>square s ;    circle c;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t.set_dim(10.0,5.0)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t.show_area();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s.set_dim(10.0,5.0)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s.show_area()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c.set_dim(9.0)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c.show_area()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}</a:t>
            </a:r>
          </a:p>
        </p:txBody>
      </p:sp>
      <p:pic>
        <p:nvPicPr>
          <p:cNvPr id="60315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25" y="5157788"/>
            <a:ext cx="6402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74757" name="Rectangle 4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 useBgFill="1">
        <p:nvSpPr>
          <p:cNvPr id="604166" name="Rectangle 6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4167" name="Rectangle 7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4168" name="Rectangle 8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4011613" y="207963"/>
            <a:ext cx="4953000" cy="50085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99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7A995C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#include&lt;iostream&gt;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using namespace std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#include"figure.h"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figure *p;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声明抽象类指针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   </a:t>
            </a:r>
            <a:r>
              <a:rPr lang="en-US" altLang="zh-CN" sz="1800">
                <a:sym typeface="Symbol" pitchFamily="18" charset="2"/>
              </a:rPr>
              <a:t>triangle t;   square s;   circle c;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p=&amp;t;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p-&gt;set_dim(10.0,5.0); 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triangle::set_dim()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p-&gt;show_area();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p=&amp;s;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p-&gt;set_dim(10.0,5.0);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square::set_dim()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p-&gt;show_area();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   p=&amp;c;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p-&gt;set_dim(9.0);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circle::set_dim()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p-&gt;show_area();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</a:t>
            </a:r>
          </a:p>
        </p:txBody>
      </p:sp>
      <p:pic>
        <p:nvPicPr>
          <p:cNvPr id="60417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25" y="5157788"/>
            <a:ext cx="6402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9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Number &amp; n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autoUpdateAnimBg="0"/>
      <p:bldP spid="605187" grpId="0" autoUpdateAnimBg="0"/>
      <p:bldP spid="605188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6213" name="AutoShape 5"/>
          <p:cNvSpPr>
            <a:spLocks/>
          </p:cNvSpPr>
          <p:nvPr/>
        </p:nvSpPr>
        <p:spPr bwMode="auto">
          <a:xfrm>
            <a:off x="1066800" y="23495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51208"/>
              <a:gd name="adj5" fmla="val -155468"/>
              <a:gd name="adj6" fmla="val 298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抽象类引用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fun(n1);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7237" name="AutoShape 5"/>
          <p:cNvSpPr>
            <a:spLocks/>
          </p:cNvSpPr>
          <p:nvPr/>
        </p:nvSpPr>
        <p:spPr bwMode="auto">
          <a:xfrm>
            <a:off x="838200" y="31877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8727"/>
              <a:gd name="adj5" fmla="val -65366"/>
              <a:gd name="adj6" fmla="val 204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函数调用</a:t>
            </a:r>
          </a:p>
        </p:txBody>
      </p:sp>
      <p:sp>
        <p:nvSpPr>
          <p:cNvPr id="607238" name="Oval 6"/>
          <p:cNvSpPr>
            <a:spLocks noChangeArrowheads="1"/>
          </p:cNvSpPr>
          <p:nvPr/>
        </p:nvSpPr>
        <p:spPr bwMode="auto">
          <a:xfrm>
            <a:off x="4191000" y="25019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9" name="AutoShape 7"/>
          <p:cNvSpPr>
            <a:spLocks/>
          </p:cNvSpPr>
          <p:nvPr/>
        </p:nvSpPr>
        <p:spPr bwMode="auto">
          <a:xfrm>
            <a:off x="6477000" y="33401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333"/>
              <a:gd name="adj5" fmla="val -91148"/>
              <a:gd name="adj6" fmla="val -123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派生类对象</a:t>
            </a:r>
          </a:p>
        </p:txBody>
      </p:sp>
      <p:sp>
        <p:nvSpPr>
          <p:cNvPr id="607240" name="Line 8"/>
          <p:cNvSpPr>
            <a:spLocks noChangeShapeType="1"/>
          </p:cNvSpPr>
          <p:nvPr/>
        </p:nvSpPr>
        <p:spPr bwMode="auto">
          <a:xfrm flipV="1">
            <a:off x="4495800" y="1358900"/>
            <a:ext cx="121920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 animBg="1" autoUpdateAnimBg="0"/>
      <p:bldP spid="607238" grpId="0" animBg="1"/>
      <p:bldP spid="607239" grpId="0" animBg="1" autoUpdateAnimBg="0"/>
      <p:bldP spid="60724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fun(n2);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4191000" y="32639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 flipV="1">
            <a:off x="4419600" y="1358900"/>
            <a:ext cx="1295400" cy="1981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 animBg="1"/>
      <p:bldP spid="60826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fun(n3);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4191000" y="41021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 flipV="1">
            <a:off x="4419600" y="1358900"/>
            <a:ext cx="1295400" cy="2743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9879" name="Rectangle 10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581400" y="1049338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</a:p>
        </p:txBody>
      </p:sp>
      <p:sp>
        <p:nvSpPr>
          <p:cNvPr id="80901" name="Rectangle 9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  <p:sp>
        <p:nvSpPr>
          <p:cNvPr id="610314" name="AutoShape 10"/>
          <p:cNvSpPr>
            <a:spLocks noChangeArrowheads="1"/>
          </p:cNvSpPr>
          <p:nvPr/>
        </p:nvSpPr>
        <p:spPr bwMode="auto">
          <a:xfrm>
            <a:off x="250825" y="1341438"/>
            <a:ext cx="2952750" cy="1295400"/>
          </a:xfrm>
          <a:prstGeom prst="cloudCallout">
            <a:avLst>
              <a:gd name="adj1" fmla="val 60324"/>
              <a:gd name="adj2" fmla="val -54532"/>
            </a:avLst>
          </a:prstGeom>
          <a:gradFill rotWithShape="1">
            <a:gsLst>
              <a:gs pos="0">
                <a:srgbClr val="FFFFFF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若修改函数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610315" name="Rectangle 11"/>
          <p:cNvSpPr>
            <a:spLocks noChangeArrowheads="1"/>
          </p:cNvSpPr>
          <p:nvPr/>
        </p:nvSpPr>
        <p:spPr bwMode="auto">
          <a:xfrm>
            <a:off x="3563938" y="981075"/>
            <a:ext cx="5256212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*n</a:t>
            </a:r>
            <a:r>
              <a:rPr lang="en-US" altLang="zh-CN" sz="1800" b="1">
                <a:sym typeface="Symbol" pitchFamily="18" charset="2"/>
              </a:rPr>
              <a:t> )</a:t>
            </a:r>
            <a:endParaRPr lang="en-US" altLang="zh-CN" sz="1800" b="1" i="1">
              <a:solidFill>
                <a:srgbClr val="008000"/>
              </a:solidFill>
              <a:sym typeface="Symbol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ym typeface="Symbol" pitchFamily="18" charset="2"/>
              </a:rPr>
              <a:t>{  n-&gt;Show() ; } </a:t>
            </a:r>
          </a:p>
        </p:txBody>
      </p: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829050" y="2565400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n1);</a:t>
            </a:r>
          </a:p>
        </p:txBody>
      </p:sp>
      <p:sp>
        <p:nvSpPr>
          <p:cNvPr id="610317" name="Rectangle 13"/>
          <p:cNvSpPr>
            <a:spLocks noChangeArrowheads="1"/>
          </p:cNvSpPr>
          <p:nvPr/>
        </p:nvSpPr>
        <p:spPr bwMode="auto">
          <a:xfrm>
            <a:off x="3779838" y="3286125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n2);</a:t>
            </a:r>
          </a:p>
        </p:txBody>
      </p:sp>
      <p:sp>
        <p:nvSpPr>
          <p:cNvPr id="610318" name="Rectangle 14"/>
          <p:cNvSpPr>
            <a:spLocks noChangeArrowheads="1"/>
          </p:cNvSpPr>
          <p:nvPr/>
        </p:nvSpPr>
        <p:spPr bwMode="auto">
          <a:xfrm>
            <a:off x="3757613" y="4143375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n3);</a:t>
            </a:r>
          </a:p>
        </p:txBody>
      </p:sp>
      <p:pic>
        <p:nvPicPr>
          <p:cNvPr id="8090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4941888"/>
            <a:ext cx="2846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4" grpId="0" animBg="1"/>
      <p:bldP spid="610315" grpId="0" animBg="1"/>
      <p:bldP spid="610316" grpId="0" animBg="1"/>
      <p:bldP spid="610317" grpId="0" animBg="1"/>
      <p:bldP spid="6103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685800" y="2332038"/>
            <a:ext cx="7696200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虚函数和多态性使成员函数根据调用对象的类型产生不同的动作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多态性特别适合于实现分层结构的软件系统，便于对问题抽象时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定义共性，实现时定义区别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763588" y="7620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9.5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虚函数与多态的应用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  </a:t>
            </a:r>
            <a:r>
              <a:rPr lang="zh-CN" altLang="en-US" smtClean="0">
                <a:latin typeface="宋体" pitchFamily="2" charset="-122"/>
              </a:rPr>
              <a:t>虚函数与多态的应用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85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9.5.1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一个实例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692525" y="3124200"/>
            <a:ext cx="1800225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99"/>
            </a:prstShdw>
          </a:effectLst>
        </p:spPr>
        <p:txBody>
          <a:bodyPr wrap="none" anchor="ctr"/>
          <a:lstStyle/>
          <a:p>
            <a:r>
              <a:rPr lang="en-US" altLang="zh-CN" sz="1800" b="1"/>
              <a:t>Employee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2550" y="4648200"/>
            <a:ext cx="6496050" cy="457200"/>
            <a:chOff x="852" y="2640"/>
            <a:chExt cx="4092" cy="288"/>
          </a:xfrm>
        </p:grpSpPr>
        <p:sp>
          <p:nvSpPr>
            <p:cNvPr id="82958" name="Rectangle 5"/>
            <p:cNvSpPr>
              <a:spLocks noChangeArrowheads="1"/>
            </p:cNvSpPr>
            <p:nvPr/>
          </p:nvSpPr>
          <p:spPr bwMode="auto">
            <a:xfrm>
              <a:off x="2331" y="2640"/>
              <a:ext cx="1134" cy="28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5C995C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HourWorker</a:t>
              </a:r>
            </a:p>
          </p:txBody>
        </p:sp>
        <p:sp>
          <p:nvSpPr>
            <p:cNvPr id="82959" name="Rectangle 6"/>
            <p:cNvSpPr>
              <a:spLocks noChangeArrowheads="1"/>
            </p:cNvSpPr>
            <p:nvPr/>
          </p:nvSpPr>
          <p:spPr bwMode="auto">
            <a:xfrm>
              <a:off x="852" y="2640"/>
              <a:ext cx="1134" cy="288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5C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Manager</a:t>
              </a:r>
            </a:p>
          </p:txBody>
        </p:sp>
        <p:sp>
          <p:nvSpPr>
            <p:cNvPr id="82960" name="Rectangle 7"/>
            <p:cNvSpPr>
              <a:spLocks noChangeArrowheads="1"/>
            </p:cNvSpPr>
            <p:nvPr/>
          </p:nvSpPr>
          <p:spPr bwMode="auto">
            <a:xfrm>
              <a:off x="3810" y="2640"/>
              <a:ext cx="1134" cy="288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3D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PieceWorker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3581400"/>
            <a:ext cx="4572000" cy="1066800"/>
            <a:chOff x="1440" y="1968"/>
            <a:chExt cx="2880" cy="672"/>
          </a:xfrm>
        </p:grpSpPr>
        <p:sp>
          <p:nvSpPr>
            <p:cNvPr id="82955" name="Line 9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6" name="Line 10"/>
            <p:cNvSpPr>
              <a:spLocks noChangeShapeType="1"/>
            </p:cNvSpPr>
            <p:nvPr/>
          </p:nvSpPr>
          <p:spPr bwMode="auto">
            <a:xfrm flipV="1">
              <a:off x="1440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7" name="Line 11"/>
            <p:cNvSpPr>
              <a:spLocks noChangeShapeType="1"/>
            </p:cNvSpPr>
            <p:nvPr/>
          </p:nvSpPr>
          <p:spPr bwMode="auto">
            <a:xfrm flipH="1" flipV="1">
              <a:off x="2976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2364" name="AutoShape 12"/>
          <p:cNvSpPr>
            <a:spLocks/>
          </p:cNvSpPr>
          <p:nvPr/>
        </p:nvSpPr>
        <p:spPr bwMode="auto">
          <a:xfrm>
            <a:off x="5572132" y="1000108"/>
            <a:ext cx="3124200" cy="914400"/>
          </a:xfrm>
          <a:prstGeom prst="borderCallout2">
            <a:avLst>
              <a:gd name="adj1" fmla="val 12500"/>
              <a:gd name="adj2" fmla="val -2440"/>
              <a:gd name="adj3" fmla="val 12500"/>
              <a:gd name="adj4" fmla="val -11532"/>
              <a:gd name="adj5" fmla="val 226079"/>
              <a:gd name="adj6" fmla="val -325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抽象类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提供一般属性，共同操作界面</a:t>
            </a:r>
            <a:r>
              <a:rPr lang="zh-CN" altLang="en-US" sz="1600" b="1"/>
              <a:t> </a:t>
            </a:r>
          </a:p>
        </p:txBody>
      </p:sp>
      <p:sp>
        <p:nvSpPr>
          <p:cNvPr id="612365" name="AutoShape 13"/>
          <p:cNvSpPr>
            <a:spLocks/>
          </p:cNvSpPr>
          <p:nvPr/>
        </p:nvSpPr>
        <p:spPr bwMode="auto">
          <a:xfrm>
            <a:off x="1000100" y="1285860"/>
            <a:ext cx="2438400" cy="914400"/>
          </a:xfrm>
          <a:prstGeom prst="borderCallout2">
            <a:avLst>
              <a:gd name="adj1" fmla="val 102500"/>
              <a:gd name="adj2" fmla="val 9375"/>
              <a:gd name="adj3" fmla="val 364167"/>
              <a:gd name="adj4" fmla="val 18921"/>
              <a:gd name="adj5" fmla="val 361806"/>
              <a:gd name="adj6" fmla="val 198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管理人员类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6" name="AutoShape 14"/>
          <p:cNvSpPr>
            <a:spLocks/>
          </p:cNvSpPr>
          <p:nvPr/>
        </p:nvSpPr>
        <p:spPr bwMode="auto">
          <a:xfrm>
            <a:off x="1500166" y="2357430"/>
            <a:ext cx="2438400" cy="914400"/>
          </a:xfrm>
          <a:prstGeom prst="borderCallout2">
            <a:avLst>
              <a:gd name="adj1" fmla="val 100833"/>
              <a:gd name="adj2" fmla="val 60625"/>
              <a:gd name="adj3" fmla="val 157500"/>
              <a:gd name="adj4" fmla="val 81287"/>
              <a:gd name="adj5" fmla="val 247569"/>
              <a:gd name="adj6" fmla="val 112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计时工人类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7" name="AutoShape 15"/>
          <p:cNvSpPr>
            <a:spLocks/>
          </p:cNvSpPr>
          <p:nvPr/>
        </p:nvSpPr>
        <p:spPr bwMode="auto">
          <a:xfrm>
            <a:off x="5572132" y="2071678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12500"/>
              <a:gd name="adj4" fmla="val 123176"/>
              <a:gd name="adj5" fmla="val 286874"/>
              <a:gd name="adj6" fmla="val 9200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计件工人类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8295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autoUpdateAnimBg="0"/>
      <p:bldP spid="612355" grpId="0" animBg="1" autoUpdateAnimBg="0"/>
      <p:bldP spid="612364" grpId="0" animBg="1" autoUpdateAnimBg="0"/>
      <p:bldP spid="612365" grpId="0" animBg="1" autoUpdateAnimBg="0"/>
      <p:bldP spid="612366" grpId="0" animBg="1" autoUpdateAnimBg="0"/>
      <p:bldP spid="61236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338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3975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3980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398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3982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3976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3977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78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79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97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3973" name="Rectangle 17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~Employee();</a:t>
            </a:r>
            <a:r>
              <a:rPr lang="en-US" altLang="zh-CN" sz="1800"/>
              <a:t>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4404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500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500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500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500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500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84997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4998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3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const=0;	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86019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615438" name="Rectangle 14"/>
          <p:cNvSpPr>
            <a:spLocks noChangeArrowheads="1"/>
          </p:cNvSpPr>
          <p:nvPr/>
        </p:nvSpPr>
        <p:spPr bwMode="auto">
          <a:xfrm>
            <a:off x="4946650" y="3900488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8602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6022" name="Rectangle 19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grpSp>
        <p:nvGrpSpPr>
          <p:cNvPr id="86023" name="Group 20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5445" name="Rectangle 21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6025" name="Group 22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6030" name="Rectangle 23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6031" name="Rectangle 24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6032" name="Rectangle 25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6026" name="Group 26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6027" name="Line 27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8" name="Line 28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9" name="Line 29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645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705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705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705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705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705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705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7044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87045" name="Rectangle 14"/>
          <p:cNvSpPr>
            <a:spLocks noChangeArrowheads="1"/>
          </p:cNvSpPr>
          <p:nvPr/>
        </p:nvSpPr>
        <p:spPr bwMode="auto">
          <a:xfrm>
            <a:off x="4946650" y="3900488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4946650" y="428148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虚函数，输出编号、姓名</a:t>
            </a:r>
          </a:p>
        </p:txBody>
      </p:sp>
      <p:sp>
        <p:nvSpPr>
          <p:cNvPr id="87047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7048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8807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807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8807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807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807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06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8069" name="Rectangle 17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monthlySalary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8909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8909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910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85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8910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909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909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09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89093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9094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914400" y="2117725"/>
            <a:ext cx="7543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基类指针和派生类指针与基类对象和派生类对象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种可能匹配：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直接用基类指针引用基类对象；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直接用派生类指针引用派生类对象；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用基类指针引用一个派生类对象；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用派生类指针引用一个基类对象。 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93738" y="685800"/>
            <a:ext cx="320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类指针的关系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  </a:t>
            </a:r>
            <a:r>
              <a:rPr lang="zh-CN" altLang="en-US" smtClean="0"/>
              <a:t>类指针的关系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5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setMonthlySalary(double);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012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012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012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952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012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012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012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90117" name="Rectangle 14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011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0119" name="Rectangle 19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i="1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114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114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115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055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115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114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114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4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5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1140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4946650" y="408463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91142" name="Rectangle 15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114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1144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217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217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217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1575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217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217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217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164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92165" name="Rectangle 14"/>
          <p:cNvSpPr>
            <a:spLocks noChangeArrowheads="1"/>
          </p:cNvSpPr>
          <p:nvPr/>
        </p:nvSpPr>
        <p:spPr bwMode="auto">
          <a:xfrm>
            <a:off x="4946650" y="408463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946650" y="4419600"/>
            <a:ext cx="219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输出管理人员信息</a:t>
            </a:r>
          </a:p>
        </p:txBody>
      </p:sp>
      <p:sp>
        <p:nvSpPr>
          <p:cNvPr id="92167" name="Rectangle 16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2168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2169" name="Rectangle 21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3190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3191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259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3197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3198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3192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3193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4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5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2604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318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3189" name="Rectangle 17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4216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4217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362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4223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4224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4218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4219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20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21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421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3629" name="Rectangle 13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623630" name="Rectangle 14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94214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4215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9" grpId="0" autoUpdateAnimBg="0"/>
      <p:bldP spid="62363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5242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5243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5249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5250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5244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5245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6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7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23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setHours(int);</a:t>
            </a:r>
            <a:r>
              <a:rPr lang="en-US" altLang="zh-CN" sz="1800"/>
              <a:t>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5236" name="Rectangle 13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95237" name="Rectangle 14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4660900" y="32908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4660900" y="361473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95240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5241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  <p:bldP spid="62465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6268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6269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566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6275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6276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6270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6271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2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3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6259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r>
              <a:rPr lang="en-US" altLang="zh-CN" sz="1800"/>
              <a:t>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6260" name="Rectangle 13"/>
          <p:cNvSpPr>
            <a:spLocks noChangeArrowheads="1"/>
          </p:cNvSpPr>
          <p:nvPr/>
        </p:nvSpPr>
        <p:spPr bwMode="auto">
          <a:xfrm>
            <a:off x="4660900" y="32908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96261" name="Rectangle 14"/>
          <p:cNvSpPr>
            <a:spLocks noChangeArrowheads="1"/>
          </p:cNvSpPr>
          <p:nvPr/>
        </p:nvSpPr>
        <p:spPr bwMode="auto">
          <a:xfrm>
            <a:off x="4660900" y="361473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4660900" y="43434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输出计时工月薪</a:t>
            </a: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4660900" y="39624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计算计时工月薪</a:t>
            </a:r>
          </a:p>
        </p:txBody>
      </p:sp>
      <p:sp>
        <p:nvSpPr>
          <p:cNvPr id="96264" name="Rectangle 17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96265" name="Rectangle 18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96266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6267" name="Rectangle 22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utoUpdateAnimBg="0"/>
      <p:bldP spid="62568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7286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7287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7292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7293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66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7288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0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1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6700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728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7285" name="Rectangle 16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8312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8313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8318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8319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7719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8314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8315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6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7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830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int quantity;</a:t>
            </a:r>
            <a:r>
              <a:rPr lang="en-US" altLang="zh-CN" sz="1800"/>
              <a:t>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7725" name="Rectangle 13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627726" name="Rectangle 14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98310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8311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5" grpId="0" autoUpdateAnimBg="0"/>
      <p:bldP spid="62772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9338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9339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9344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9345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874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9340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9341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2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3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933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4660900" y="3276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660900" y="3632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99334" name="Rectangle 15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99335" name="Rectangle 16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99336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9337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9" grpId="0" autoUpdateAnimBg="0"/>
      <p:bldP spid="628750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AEB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6210</TotalTime>
  <Words>17219</Words>
  <Application>Microsoft Office PowerPoint</Application>
  <PresentationFormat>全屏显示(4:3)</PresentationFormat>
  <Paragraphs>2800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17" baseType="lpstr">
      <vt:lpstr>Strategic</vt:lpstr>
      <vt:lpstr>BMP 图象</vt:lpstr>
      <vt:lpstr>位图图像</vt:lpstr>
      <vt:lpstr>第9章  虚函数与多态性</vt:lpstr>
      <vt:lpstr>第9章  虚函数与多态性</vt:lpstr>
      <vt:lpstr>9.1  静态联编</vt:lpstr>
      <vt:lpstr>9.1  静态联编</vt:lpstr>
      <vt:lpstr>9.1  静态联编</vt:lpstr>
      <vt:lpstr>9.1  静态联编</vt:lpstr>
      <vt:lpstr>9.1  静态联编</vt:lpstr>
      <vt:lpstr>幻灯片 8</vt:lpstr>
      <vt:lpstr>9.2  类指针的关系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9.2.2  派生类指针引用基类对象</vt:lpstr>
      <vt:lpstr>9.2.2  派生类指针引用基类对象</vt:lpstr>
      <vt:lpstr>9.2.2  派生类指针引用基类对象</vt:lpstr>
      <vt:lpstr>9.2.2  派生类指针引用基类对象</vt:lpstr>
      <vt:lpstr>9.2.2  派生类指针引用基类对象</vt:lpstr>
      <vt:lpstr>幻灯片 25</vt:lpstr>
      <vt:lpstr>9.3  虚函数和动态联编 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9.3.2  虚函数的重载特性</vt:lpstr>
      <vt:lpstr>9.3.2  虚函数的重载特性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幻灯片 68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幻灯片 81</vt:lpstr>
      <vt:lpstr>9.5  虚函数与多态的应用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幻灯片 112</vt:lpstr>
      <vt:lpstr>小结</vt:lpstr>
      <vt:lpstr>幻灯片 114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178</cp:revision>
  <dcterms:created xsi:type="dcterms:W3CDTF">2002-08-30T17:00:15Z</dcterms:created>
  <dcterms:modified xsi:type="dcterms:W3CDTF">2020-04-09T01:32:00Z</dcterms:modified>
</cp:coreProperties>
</file>