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</p:showPr>
  <p:clrMru>
    <a:srgbClr val="FFCCFF"/>
    <a:srgbClr val="B2B2B2"/>
    <a:srgbClr val="DDDDDD"/>
    <a:srgbClr val="CC66FF"/>
    <a:srgbClr val="D60093"/>
    <a:srgbClr val="0066FF"/>
    <a:srgbClr val="00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727" autoAdjust="0"/>
  </p:normalViewPr>
  <p:slideViewPr>
    <p:cSldViewPr snapToGrid="0" snapToObjects="1">
      <p:cViewPr varScale="1">
        <p:scale>
          <a:sx n="54" d="100"/>
          <a:sy n="54" d="100"/>
        </p:scale>
        <p:origin x="-97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-1853" y="-6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ABCD166-1FF6-44E3-8D7E-F5B9B03457FE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CBABBDA-4667-40AD-A20C-EB2E79616E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r>
              <a:rPr lang="zh-CN" altLang="zh-CN"/>
              <a:t>计算机网络讲义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686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fld id="{DB1B9BE9-610C-4503-80C1-90143C7FE1B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7CABA-DF35-4C66-8AC3-2453F10E0C7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8C80B-CE8C-4D68-9CE3-B5304883C0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F7CC9-A7E4-49BC-B565-7DCCB6E1A1BB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EDCBD-E1BF-4914-8020-C6D8798AE3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7ABD6-3957-4298-9DF2-75F6E515AE2A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26310-7392-475D-ACEE-D614AC0649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C83BF-6010-43CC-B565-4C1B5C10A99D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B8F8D-743B-4CD5-B02F-00249EAB49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7E491-3A7B-4EB2-9CD2-C5CA8CAE6833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9AAA0-EF70-4087-BDBA-26DA08B71F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08643-902B-45AF-87DF-2BBA526CCB3F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79059-A2D6-4556-8861-A6F26CB461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8D5F4-C0BA-440A-82B3-D50F6855F180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EE0D3-1738-497E-9AC9-6BDA065CCD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C923C-A4E9-495B-8C66-15C470EB0B6C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569C-BD77-4DFB-A9BF-0FCAC9673B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69926-866E-4ECD-8A10-C332E44C4808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4D62E-6CD1-437B-8EBA-F314629CED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FAE45-DA31-4ADD-BBCC-D0A267F3BA0B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24899-7D7E-4D26-811E-235ACBA23A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45909-0D39-4CE0-BB81-59240A98C520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7FE20-376C-4C2A-BDD0-4BAEA55B7C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E936A7-C05B-4331-A386-9A2A6199E9E1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E3E430-CBE3-453C-9678-5E789DBC56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方正大标宋简体" pitchFamily="2" charset="-122"/>
                <a:ea typeface="方正大标宋简体" pitchFamily="2" charset="-122"/>
              </a:rPr>
              <a:t>第</a:t>
            </a:r>
            <a:r>
              <a:rPr lang="en-US" altLang="zh-CN" smtClean="0">
                <a:latin typeface="方正大标宋简体" pitchFamily="2" charset="-122"/>
                <a:ea typeface="方正大标宋简体" pitchFamily="2" charset="-122"/>
              </a:rPr>
              <a:t>13</a:t>
            </a:r>
            <a:r>
              <a:rPr lang="zh-CN" altLang="en-US" smtClean="0">
                <a:latin typeface="方正大标宋简体" pitchFamily="2" charset="-122"/>
                <a:ea typeface="方正大标宋简体" pitchFamily="2" charset="-122"/>
              </a:rPr>
              <a:t>章  多线程编程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方正楷体简体" pitchFamily="2" charset="-122"/>
              </a:rPr>
              <a:t>Windows</a:t>
            </a:r>
            <a:r>
              <a:rPr lang="zh-CN" altLang="en-US" smtClean="0">
                <a:ea typeface="方正楷体简体" pitchFamily="2" charset="-122"/>
              </a:rPr>
              <a:t>是一个多任务的操作系统。多线程运行可以提高系统的运行效率，因此使用比较广泛。本章将对进程与线程进行简单介绍。内容包括：进程与线程、线程的使用、线程的终止与通信等。通过本章的学习，读者可以在程序中调用其他应用程序，可以实现进程间的通信，可以实现线程的同步。</a:t>
            </a:r>
            <a:r>
              <a:rPr lang="zh-CN" altLang="en-US" smtClean="0"/>
              <a:t>下面对多线程技术进行详细介绍。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方正大标宋简体" pitchFamily="2" charset="-122"/>
                <a:ea typeface="方正大标宋简体" pitchFamily="2" charset="-122"/>
              </a:rPr>
              <a:t>13.1  </a:t>
            </a:r>
            <a:r>
              <a:rPr lang="zh-CN" altLang="en-US" smtClean="0">
                <a:latin typeface="方正大标宋简体" pitchFamily="2" charset="-122"/>
                <a:ea typeface="方正大标宋简体" pitchFamily="2" charset="-122"/>
              </a:rPr>
              <a:t>进程与线程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428736"/>
            <a:ext cx="8229600" cy="1036638"/>
          </a:xfrm>
        </p:spPr>
        <p:txBody>
          <a:bodyPr/>
          <a:lstStyle/>
          <a:p>
            <a:r>
              <a:rPr lang="zh-CN" altLang="en-US" sz="2400" smtClean="0">
                <a:ea typeface="方正楷体简体" pitchFamily="2" charset="-122"/>
              </a:rPr>
              <a:t>进程（</a:t>
            </a:r>
            <a:r>
              <a:rPr lang="en-US" altLang="zh-CN" sz="2400" smtClean="0">
                <a:ea typeface="方正楷体简体" pitchFamily="2" charset="-122"/>
              </a:rPr>
              <a:t>Process</a:t>
            </a:r>
            <a:r>
              <a:rPr lang="zh-CN" altLang="en-US" sz="2400" smtClean="0">
                <a:ea typeface="方正楷体简体" pitchFamily="2" charset="-122"/>
              </a:rPr>
              <a:t>）是应用程序的执行实例。每个进行都可以访问进程中的所有资源。一个进程是由一个或多个进行、代码、数据和应用程序在内存中的其他资源组成。</a:t>
            </a:r>
          </a:p>
        </p:txBody>
      </p:sp>
      <p:pic>
        <p:nvPicPr>
          <p:cNvPr id="3512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1500" y="2708275"/>
            <a:ext cx="3184525" cy="3457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51237" name="Rectangle 5"/>
          <p:cNvSpPr>
            <a:spLocks noChangeArrowheads="1"/>
          </p:cNvSpPr>
          <p:nvPr/>
        </p:nvSpPr>
        <p:spPr bwMode="auto">
          <a:xfrm>
            <a:off x="900113" y="2781300"/>
            <a:ext cx="4356100" cy="307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2700" tIns="12700" rIns="12700" bIns="12700">
            <a:spAutoFit/>
          </a:bodyPr>
          <a:lstStyle/>
          <a:p>
            <a:pPr algn="l" defTabSz="228600" eaLnBrk="1" hangingPunct="1">
              <a:buClrTx/>
              <a:buFontTx/>
              <a:buChar char="•"/>
            </a:pPr>
            <a:r>
              <a:rPr lang="zh-CN" altLang="en-US" sz="2000" b="0"/>
              <a:t>当一个应用程序启动，相应的一个进程进行也会启动，这个进行称为父进程。一个应用程序还可以启动其他进程，被启动的其他进程称为子进程。想要查看进程，可以打开</a:t>
            </a:r>
            <a:r>
              <a:rPr lang="en-US" altLang="zh-CN" sz="2000" b="0"/>
              <a:t>Windows</a:t>
            </a:r>
            <a:r>
              <a:rPr lang="zh-CN" altLang="en-US" sz="2000" b="0"/>
              <a:t>的任务管理器。单击</a:t>
            </a:r>
            <a:r>
              <a:rPr lang="en-US" altLang="zh-CN" sz="2000" b="0"/>
              <a:t>【</a:t>
            </a:r>
            <a:r>
              <a:rPr lang="zh-CN" altLang="en-US" sz="2000" b="0"/>
              <a:t>进程</a:t>
            </a:r>
            <a:r>
              <a:rPr lang="en-US" altLang="zh-CN" sz="2000" b="0"/>
              <a:t>】</a:t>
            </a:r>
            <a:r>
              <a:rPr lang="zh-CN" altLang="en-US" sz="2000" b="0"/>
              <a:t>标签，在</a:t>
            </a:r>
            <a:r>
              <a:rPr lang="en-US" altLang="zh-CN" sz="2000" b="0"/>
              <a:t>【</a:t>
            </a:r>
            <a:r>
              <a:rPr lang="zh-CN" altLang="en-US" sz="2000" b="0"/>
              <a:t>进程</a:t>
            </a:r>
            <a:r>
              <a:rPr lang="en-US" altLang="zh-CN" sz="2000" b="0"/>
              <a:t>】</a:t>
            </a:r>
            <a:r>
              <a:rPr lang="zh-CN" altLang="en-US" sz="2000" b="0"/>
              <a:t>选择卡中可以查看当前系统中的各个进程，如右图所示。进程是资源的分配单位，每个进程都拥有自己的地址空间和上下文环境。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方正大标宋简体" pitchFamily="2" charset="-122"/>
                <a:ea typeface="方正大标宋简体" pitchFamily="2" charset="-122"/>
              </a:rPr>
              <a:t>13.1  </a:t>
            </a:r>
            <a:r>
              <a:rPr lang="zh-CN" altLang="en-US" smtClean="0">
                <a:latin typeface="方正大标宋简体" pitchFamily="2" charset="-122"/>
                <a:ea typeface="方正大标宋简体" pitchFamily="2" charset="-122"/>
              </a:rPr>
              <a:t>进程与线程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>
                <a:ea typeface="方正楷体简体" pitchFamily="2" charset="-122"/>
              </a:rPr>
              <a:t>进程是线程的容器，线程是进程内部的一个执行单元。一个进程可以有一个或是多个线程，但这些线程仅生存于该进程中。也就是说，线程是在它所属的进程地址空间里执行代码，并在进程的地址空间对数据进行操作。</a:t>
            </a:r>
          </a:p>
          <a:p>
            <a:r>
              <a:rPr lang="zh-CN" altLang="en-US" sz="2800" smtClean="0">
                <a:ea typeface="方正楷体简体" pitchFamily="2" charset="-122"/>
              </a:rPr>
              <a:t>线程用于描述进程中的运行路径。当一个进程被启动时，系统就要创建一个主线程。该主线程是应用程序需要的唯一线程，但进程也可以创建其他线程来完善进程的其他操作。</a:t>
            </a:r>
          </a:p>
          <a:p>
            <a:endParaRPr lang="en-US" altLang="zh-CN" sz="28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方正大标宋简体" pitchFamily="2" charset="-122"/>
                <a:ea typeface="方正大标宋简体" pitchFamily="2" charset="-122"/>
              </a:rPr>
              <a:t>13.2  </a:t>
            </a:r>
            <a:r>
              <a:rPr lang="zh-CN" altLang="en-US" smtClean="0">
                <a:latin typeface="方正大标宋简体" pitchFamily="2" charset="-122"/>
                <a:ea typeface="方正大标宋简体" pitchFamily="2" charset="-122"/>
              </a:rPr>
              <a:t>线程的分类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>
                <a:ea typeface="方正楷体简体" pitchFamily="2" charset="-122"/>
              </a:rPr>
              <a:t>在</a:t>
            </a:r>
            <a:r>
              <a:rPr lang="en-US" altLang="zh-CN" sz="2400" smtClean="0">
                <a:ea typeface="方正楷体简体" pitchFamily="2" charset="-122"/>
              </a:rPr>
              <a:t>MFC</a:t>
            </a:r>
            <a:r>
              <a:rPr lang="zh-CN" altLang="en-US" sz="2400" smtClean="0">
                <a:ea typeface="方正楷体简体" pitchFamily="2" charset="-122"/>
              </a:rPr>
              <a:t>中，线程分为两类：用户界面线程（</a:t>
            </a:r>
            <a:r>
              <a:rPr lang="en-US" altLang="zh-CN" sz="2400" smtClean="0">
                <a:ea typeface="方正楷体简体" pitchFamily="2" charset="-122"/>
              </a:rPr>
              <a:t>User-Interface Thread</a:t>
            </a:r>
            <a:r>
              <a:rPr lang="zh-CN" altLang="en-US" sz="2400" smtClean="0">
                <a:ea typeface="方正楷体简体" pitchFamily="2" charset="-122"/>
              </a:rPr>
              <a:t>）和工作者线程（</a:t>
            </a:r>
            <a:r>
              <a:rPr lang="en-US" altLang="zh-CN" sz="2400" smtClean="0">
                <a:ea typeface="方正楷体简体" pitchFamily="2" charset="-122"/>
              </a:rPr>
              <a:t>Worker Thread</a:t>
            </a:r>
            <a:r>
              <a:rPr lang="zh-CN" altLang="en-US" sz="2400" smtClean="0">
                <a:ea typeface="方正楷体简体" pitchFamily="2" charset="-122"/>
              </a:rPr>
              <a:t>）。</a:t>
            </a:r>
          </a:p>
          <a:p>
            <a:r>
              <a:rPr lang="zh-CN" altLang="en-US" sz="2400" smtClean="0">
                <a:ea typeface="方正楷体简体" pitchFamily="2" charset="-122"/>
              </a:rPr>
              <a:t>用户界面线程：该线程通常用来处理用户的输入并响应用户生成的事件和消息。用户界面线程是从</a:t>
            </a:r>
            <a:r>
              <a:rPr lang="en-US" altLang="zh-CN" sz="2400" smtClean="0">
                <a:ea typeface="方正楷体简体" pitchFamily="2" charset="-122"/>
              </a:rPr>
              <a:t>CWinThread</a:t>
            </a:r>
            <a:r>
              <a:rPr lang="zh-CN" altLang="en-US" sz="2400" smtClean="0">
                <a:ea typeface="方正楷体简体" pitchFamily="2" charset="-122"/>
              </a:rPr>
              <a:t>类派生而来的。在</a:t>
            </a:r>
            <a:r>
              <a:rPr lang="en-US" altLang="zh-CN" sz="2400" smtClean="0">
                <a:ea typeface="方正楷体简体" pitchFamily="2" charset="-122"/>
              </a:rPr>
              <a:t>MFC</a:t>
            </a:r>
            <a:r>
              <a:rPr lang="zh-CN" altLang="en-US" sz="2400" smtClean="0">
                <a:ea typeface="方正楷体简体" pitchFamily="2" charset="-122"/>
              </a:rPr>
              <a:t>中，</a:t>
            </a:r>
            <a:r>
              <a:rPr lang="en-US" altLang="zh-CN" sz="2400" smtClean="0">
                <a:ea typeface="方正楷体简体" pitchFamily="2" charset="-122"/>
              </a:rPr>
              <a:t>CWinApp</a:t>
            </a:r>
            <a:r>
              <a:rPr lang="zh-CN" altLang="en-US" sz="2400" smtClean="0">
                <a:ea typeface="方正楷体简体" pitchFamily="2" charset="-122"/>
              </a:rPr>
              <a:t>对象就是一个用户界面线程。通常情况下，用户界面线程都是主线程。当应用程序启动时，用户界面线程随之启动。当应用程序退出时，用户界面线程也会随之终止。</a:t>
            </a:r>
          </a:p>
          <a:p>
            <a:r>
              <a:rPr lang="zh-CN" altLang="en-US" sz="2400" smtClean="0">
                <a:ea typeface="方正楷体简体" pitchFamily="2" charset="-122"/>
              </a:rPr>
              <a:t>工作者线程：该线程通常不需要用户进行输入，由后台进行处理。因此，工作者线程又被称为后台线程。工作者线程和用户界面线程的区别在于，工作者线程不用从</a:t>
            </a:r>
            <a:r>
              <a:rPr lang="en-US" altLang="zh-CN" sz="2400" smtClean="0">
                <a:ea typeface="方正楷体简体" pitchFamily="2" charset="-122"/>
              </a:rPr>
              <a:t>CWinThread</a:t>
            </a:r>
            <a:r>
              <a:rPr lang="zh-CN" altLang="en-US" sz="2400" smtClean="0">
                <a:ea typeface="方正楷体简体" pitchFamily="2" charset="-122"/>
              </a:rPr>
              <a:t>类派生。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方正大标宋简体" pitchFamily="2" charset="-122"/>
                <a:ea typeface="方正大标宋简体" pitchFamily="2" charset="-122"/>
              </a:rPr>
              <a:t>13.3  </a:t>
            </a:r>
            <a:r>
              <a:rPr lang="zh-CN" altLang="en-US" smtClean="0">
                <a:latin typeface="方正大标宋简体" pitchFamily="2" charset="-122"/>
                <a:ea typeface="方正大标宋简体" pitchFamily="2" charset="-122"/>
              </a:rPr>
              <a:t>线程类（</a:t>
            </a:r>
            <a:r>
              <a:rPr lang="en-US" altLang="zh-CN" smtClean="0">
                <a:latin typeface="方正大标宋简体" pitchFamily="2" charset="-122"/>
                <a:ea typeface="方正大标宋简体" pitchFamily="2" charset="-122"/>
              </a:rPr>
              <a:t>CWinThread</a:t>
            </a:r>
            <a:r>
              <a:rPr lang="zh-CN" altLang="en-US" smtClean="0">
                <a:latin typeface="方正大标宋简体" pitchFamily="2" charset="-122"/>
                <a:ea typeface="方正大标宋简体" pitchFamily="2" charset="-122"/>
              </a:rPr>
              <a:t>）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>
                <a:ea typeface="方正楷体简体" pitchFamily="2" charset="-122"/>
              </a:rPr>
              <a:t>在</a:t>
            </a:r>
            <a:r>
              <a:rPr lang="en-US" altLang="zh-CN" sz="2400" smtClean="0">
                <a:ea typeface="方正楷体简体" pitchFamily="2" charset="-122"/>
              </a:rPr>
              <a:t>MFC</a:t>
            </a:r>
            <a:r>
              <a:rPr lang="zh-CN" altLang="en-US" sz="2400" smtClean="0">
                <a:ea typeface="方正楷体简体" pitchFamily="2" charset="-122"/>
              </a:rPr>
              <a:t>上，</a:t>
            </a:r>
            <a:r>
              <a:rPr lang="en-US" altLang="zh-CN" sz="2400" smtClean="0">
                <a:ea typeface="方正楷体简体" pitchFamily="2" charset="-122"/>
              </a:rPr>
              <a:t>CWinThread</a:t>
            </a:r>
            <a:r>
              <a:rPr lang="zh-CN" altLang="en-US" sz="2400" smtClean="0">
                <a:ea typeface="方正楷体简体" pitchFamily="2" charset="-122"/>
              </a:rPr>
              <a:t>类封装了对线程的操作。下面对</a:t>
            </a:r>
            <a:r>
              <a:rPr lang="en-US" altLang="zh-CN" sz="2400" smtClean="0">
                <a:ea typeface="方正楷体简体" pitchFamily="2" charset="-122"/>
              </a:rPr>
              <a:t>CWinThtead</a:t>
            </a:r>
            <a:r>
              <a:rPr lang="zh-CN" altLang="en-US" sz="2400" smtClean="0">
                <a:ea typeface="方正楷体简体" pitchFamily="2" charset="-122"/>
              </a:rPr>
              <a:t>类中的成员函数和成员变量作具体介绍。</a:t>
            </a:r>
          </a:p>
          <a:p>
            <a:r>
              <a:rPr lang="zh-CN" altLang="en-US" sz="2400" smtClean="0">
                <a:ea typeface="方正楷体简体" pitchFamily="2" charset="-122"/>
              </a:rPr>
              <a:t>其中，</a:t>
            </a:r>
            <a:r>
              <a:rPr lang="en-US" altLang="zh-CN" sz="2400" smtClean="0">
                <a:ea typeface="方正楷体简体" pitchFamily="2" charset="-122"/>
              </a:rPr>
              <a:t>CWinThread</a:t>
            </a:r>
            <a:r>
              <a:rPr lang="zh-CN" altLang="en-US" sz="2400" smtClean="0">
                <a:ea typeface="方正楷体简体" pitchFamily="2" charset="-122"/>
              </a:rPr>
              <a:t>类中常用的函数如下：</a:t>
            </a:r>
          </a:p>
          <a:p>
            <a:r>
              <a:rPr lang="zh-CN" altLang="en-US" sz="2400" smtClean="0">
                <a:ea typeface="方正楷体简体" pitchFamily="2" charset="-122"/>
              </a:rPr>
              <a:t>（</a:t>
            </a:r>
            <a:r>
              <a:rPr lang="en-US" altLang="zh-CN" sz="2400" smtClean="0">
                <a:ea typeface="方正楷体简体" pitchFamily="2" charset="-122"/>
              </a:rPr>
              <a:t>1</a:t>
            </a:r>
            <a:r>
              <a:rPr lang="zh-CN" altLang="en-US" sz="2400" smtClean="0">
                <a:ea typeface="方正楷体简体" pitchFamily="2" charset="-122"/>
              </a:rPr>
              <a:t>）调用</a:t>
            </a:r>
            <a:r>
              <a:rPr lang="en-US" altLang="zh-CN" sz="2400" smtClean="0">
                <a:ea typeface="方正楷体简体" pitchFamily="2" charset="-122"/>
              </a:rPr>
              <a:t>CreateThread()</a:t>
            </a:r>
            <a:r>
              <a:rPr lang="zh-CN" altLang="en-US" sz="2400" smtClean="0">
                <a:ea typeface="方正楷体简体" pitchFamily="2" charset="-122"/>
              </a:rPr>
              <a:t>函数可以创建一个新的线程，该函数的原型如下：</a:t>
            </a:r>
          </a:p>
          <a:p>
            <a:endParaRPr lang="zh-CN" altLang="en-US" sz="2400" smtClean="0">
              <a:ea typeface="方正楷体简体" pitchFamily="2" charset="-122"/>
            </a:endParaRPr>
          </a:p>
          <a:p>
            <a:endParaRPr lang="zh-CN" altLang="en-US" sz="2400" smtClean="0">
              <a:ea typeface="方正楷体简体" pitchFamily="2" charset="-122"/>
            </a:endParaRPr>
          </a:p>
          <a:p>
            <a:endParaRPr lang="zh-CN" altLang="en-US" sz="2400" smtClean="0">
              <a:ea typeface="方正楷体简体" pitchFamily="2" charset="-122"/>
            </a:endParaRPr>
          </a:p>
          <a:p>
            <a:r>
              <a:rPr lang="en-US" altLang="zh-CN" sz="2400" smtClean="0">
                <a:ea typeface="方正楷体简体" pitchFamily="2" charset="-122"/>
              </a:rPr>
              <a:t>dwCreateFlags</a:t>
            </a:r>
            <a:r>
              <a:rPr lang="zh-CN" altLang="en-US" sz="2400" smtClean="0">
                <a:ea typeface="方正楷体简体" pitchFamily="2" charset="-122"/>
              </a:rPr>
              <a:t>：表示线程创建的标志。</a:t>
            </a:r>
          </a:p>
          <a:p>
            <a:r>
              <a:rPr lang="en-US" altLang="zh-CN" sz="2400" smtClean="0">
                <a:ea typeface="方正楷体简体" pitchFamily="2" charset="-122"/>
              </a:rPr>
              <a:t>nStackSize</a:t>
            </a:r>
            <a:r>
              <a:rPr lang="zh-CN" altLang="en-US" sz="2400" smtClean="0">
                <a:ea typeface="方正楷体简体" pitchFamily="2" charset="-122"/>
              </a:rPr>
              <a:t>：表示线程堆栈的大小。</a:t>
            </a:r>
          </a:p>
          <a:p>
            <a:r>
              <a:rPr lang="en-US" altLang="zh-CN" sz="2400" smtClean="0">
                <a:ea typeface="方正楷体简体" pitchFamily="2" charset="-122"/>
              </a:rPr>
              <a:t>lpSecurityAttrs</a:t>
            </a:r>
            <a:r>
              <a:rPr lang="zh-CN" altLang="en-US" sz="2400" smtClean="0">
                <a:ea typeface="方正楷体简体" pitchFamily="2" charset="-122"/>
              </a:rPr>
              <a:t>：表示线程的安全属性。</a:t>
            </a:r>
          </a:p>
        </p:txBody>
      </p:sp>
      <p:pic>
        <p:nvPicPr>
          <p:cNvPr id="3543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3714752"/>
            <a:ext cx="4032250" cy="1120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</TotalTime>
  <Pages>0</Pages>
  <Words>600</Words>
  <Characters>0</Characters>
  <Application>Microsoft PowerPoint</Application>
  <DocSecurity>0</DocSecurity>
  <PresentationFormat>全屏显示(4:3)</PresentationFormat>
  <Lines>0</Lines>
  <Paragraphs>22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第13章  多线程编程</vt:lpstr>
      <vt:lpstr>13.1  进程与线程</vt:lpstr>
      <vt:lpstr>13.1  进程与线程</vt:lpstr>
      <vt:lpstr>13.2  线程的分类</vt:lpstr>
      <vt:lpstr>13.3  线程类（CWinThread）</vt:lpstr>
    </vt:vector>
  </TitlesOfParts>
  <Company>Shanghai JiaoTong UNIV.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概述</dc:title>
  <dc:subject>程序设计</dc:subject>
  <dc:creator>翁惠玉</dc:creator>
  <dc:description>演示用</dc:description>
  <cp:lastModifiedBy>wwuhnwu01</cp:lastModifiedBy>
  <cp:revision>477</cp:revision>
  <dcterms:created xsi:type="dcterms:W3CDTF">2002-03-09T00:08:02Z</dcterms:created>
  <dcterms:modified xsi:type="dcterms:W3CDTF">2020-11-02T03:51:21Z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2052-8.1.0.3442</vt:lpwstr>
  </property>
</Properties>
</file>