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11"/>
  </p:notesMasterIdLst>
  <p:handoutMasterIdLst>
    <p:handoutMasterId r:id="rId12"/>
  </p:handout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黑体" pitchFamily="49" charset="-122"/>
        <a:cs typeface="+mn-cs"/>
      </a:defRPr>
    </a:lvl1pPr>
    <a:lvl2pPr marL="457200" algn="l" rtl="0" fontAlgn="base">
      <a:spcBef>
        <a:spcPct val="0"/>
      </a:spcBef>
      <a:spcAft>
        <a:spcPct val="0"/>
      </a:spcAft>
      <a:defRPr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chemeClr val="tx1"/>
    </p:penClr>
  </p:showPr>
  <p:clrMru>
    <a:srgbClr val="FFCCFF"/>
    <a:srgbClr val="B2B2B2"/>
    <a:srgbClr val="DDDDDD"/>
    <a:srgbClr val="CC66FF"/>
    <a:srgbClr val="D60093"/>
    <a:srgbClr val="0066FF"/>
    <a:srgbClr val="00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727" autoAdjust="0"/>
  </p:normalViewPr>
  <p:slideViewPr>
    <p:cSldViewPr snapToGrid="0" snapToObjects="1">
      <p:cViewPr varScale="1">
        <p:scale>
          <a:sx n="54" d="100"/>
          <a:sy n="54" d="100"/>
        </p:scale>
        <p:origin x="-970"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54" d="100"/>
          <a:sy n="54" d="100"/>
        </p:scale>
        <p:origin x="-1853" y="-67"/>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7ABCD166-1FF6-44E3-8D7E-F5B9B03457FE}" type="datetimeFigureOut">
              <a:rPr lang="zh-CN" altLang="en-US"/>
              <a:pPr>
                <a:defRPr/>
              </a:pPr>
              <a:t>2020/11/2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CBABBDA-4667-40AD-A20C-EB2E79616ED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lvl1pPr>
          </a:lstStyle>
          <a:p>
            <a:pPr>
              <a:defRPr/>
            </a:pPr>
            <a:r>
              <a:rPr lang="zh-CN" altLang="zh-CN"/>
              <a:t>计算机网络讲义</a:t>
            </a:r>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vl1pPr>
          </a:lstStyle>
          <a:p>
            <a:pPr>
              <a:defRPr/>
            </a:pPr>
            <a:endParaRPr lang="zh-CN" altLang="zh-CN"/>
          </a:p>
        </p:txBody>
      </p:sp>
      <p:sp>
        <p:nvSpPr>
          <p:cNvPr id="36868"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cmpd="sng">
            <a:noFill/>
            <a:miter lim="800000"/>
            <a:headEnd/>
            <a:tailEnd/>
          </a:ln>
          <a:effectLst/>
        </p:spPr>
        <p:txBody>
          <a:bodyPr vert="horz" wrap="square" lIns="91440" tIns="45720" rIns="91440" bIns="45720" numCol="1" anchor="ctr" anchorCtr="0" compatLnSpc="1">
            <a:prstTxWarp prst="textNoShape">
              <a:avLst/>
            </a:prstTxWarp>
          </a:bodyPr>
          <a:lstStyle/>
          <a:p>
            <a:pPr lvl="0"/>
            <a:r>
              <a:rPr lang="zh-CN" noProof="0" smtClean="0"/>
              <a:t>单击此处编辑母版文本样式</a:t>
            </a:r>
          </a:p>
          <a:p>
            <a:pPr lvl="1"/>
            <a:r>
              <a:rPr lang="zh-CN" noProof="0" smtClean="0"/>
              <a:t>第二级</a:t>
            </a:r>
          </a:p>
          <a:p>
            <a:pPr lvl="2"/>
            <a:r>
              <a:rPr lang="zh-CN" noProof="0" smtClean="0"/>
              <a:t>第三级</a:t>
            </a:r>
          </a:p>
          <a:p>
            <a:pPr lvl="3"/>
            <a:r>
              <a:rPr lang="zh-CN" noProof="0" smtClean="0"/>
              <a:t>第四级</a:t>
            </a:r>
          </a:p>
          <a:p>
            <a:pPr lvl="4"/>
            <a:r>
              <a:rPr lang="zh-CN" noProof="0" smtClean="0"/>
              <a:t>第五级</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1"/>
            </a:lvl1pPr>
          </a:lstStyle>
          <a:p>
            <a:pPr>
              <a:defRPr/>
            </a:pPr>
            <a:endParaRPr lang="zh-CN"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lvl1pPr>
          </a:lstStyle>
          <a:p>
            <a:pPr>
              <a:defRPr/>
            </a:pPr>
            <a:fld id="{DB1B9BE9-610C-4503-80C1-90143C7FE1B7}"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a:buFont typeface="Arial" pitchFamily="34" charset="0"/>
              <a:buNone/>
            </a:pPr>
            <a:fld id="{84AFBC70-CC82-4568-8780-ECEEBA0EE662}" type="slidenum">
              <a:rPr lang="en-US" altLang="zh-CN" smtClean="0"/>
              <a:pPr>
                <a:buFont typeface="Arial" pitchFamily="34" charset="0"/>
                <a:buNone/>
              </a:pPr>
              <a:t>2</a:t>
            </a:fld>
            <a:endParaRPr lang="en-US" altLang="zh-CN" smtClean="0"/>
          </a:p>
        </p:txBody>
      </p:sp>
      <p:sp>
        <p:nvSpPr>
          <p:cNvPr id="495619" name="Rectangle 2"/>
          <p:cNvSpPr>
            <a:spLocks noRot="1" noChangeArrowheads="1" noTextEdit="1"/>
          </p:cNvSpPr>
          <p:nvPr>
            <p:ph type="sldImg"/>
          </p:nvPr>
        </p:nvSpPr>
        <p:spPr bwMode="auto">
          <a:noFill/>
          <a:ln>
            <a:solidFill>
              <a:srgbClr val="000000"/>
            </a:solidFill>
            <a:miter lim="800000"/>
            <a:headEnd/>
            <a:tailEnd/>
          </a:ln>
        </p:spPr>
      </p:sp>
      <p:sp>
        <p:nvSpPr>
          <p:cNvPr id="4956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a:buFont typeface="Arial" pitchFamily="34" charset="0"/>
              <a:buNone/>
            </a:pPr>
            <a:fld id="{84901115-C20B-471E-8068-680038E85F5F}" type="slidenum">
              <a:rPr lang="en-US" altLang="zh-CN" smtClean="0"/>
              <a:pPr>
                <a:buFont typeface="Arial" pitchFamily="34" charset="0"/>
                <a:buNone/>
              </a:pPr>
              <a:t>3</a:t>
            </a:fld>
            <a:endParaRPr lang="en-US" altLang="zh-CN" smtClean="0"/>
          </a:p>
        </p:txBody>
      </p:sp>
      <p:sp>
        <p:nvSpPr>
          <p:cNvPr id="496643" name="Rectangle 2"/>
          <p:cNvSpPr>
            <a:spLocks noRot="1" noChangeArrowheads="1" noTextEdit="1"/>
          </p:cNvSpPr>
          <p:nvPr>
            <p:ph type="sldImg"/>
          </p:nvPr>
        </p:nvSpPr>
        <p:spPr bwMode="auto">
          <a:noFill/>
          <a:ln>
            <a:solidFill>
              <a:srgbClr val="000000"/>
            </a:solidFill>
            <a:miter lim="800000"/>
            <a:headEnd/>
            <a:tailEnd/>
          </a:ln>
        </p:spPr>
      </p:sp>
      <p:sp>
        <p:nvSpPr>
          <p:cNvPr id="4966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a:buFont typeface="Arial" pitchFamily="34" charset="0"/>
              <a:buNone/>
            </a:pPr>
            <a:fld id="{92E58093-39C2-448F-A75B-0D6B12FB93D2}" type="slidenum">
              <a:rPr lang="en-US" altLang="zh-CN" smtClean="0"/>
              <a:pPr>
                <a:buFont typeface="Arial" pitchFamily="34" charset="0"/>
                <a:buNone/>
              </a:pPr>
              <a:t>4</a:t>
            </a:fld>
            <a:endParaRPr lang="en-US" altLang="zh-CN" smtClean="0"/>
          </a:p>
        </p:txBody>
      </p:sp>
      <p:sp>
        <p:nvSpPr>
          <p:cNvPr id="500739" name="Rectangle 2"/>
          <p:cNvSpPr>
            <a:spLocks noRot="1" noChangeArrowheads="1" noTextEdit="1"/>
          </p:cNvSpPr>
          <p:nvPr>
            <p:ph type="sldImg"/>
          </p:nvPr>
        </p:nvSpPr>
        <p:spPr bwMode="auto">
          <a:noFill/>
          <a:ln>
            <a:solidFill>
              <a:srgbClr val="000000"/>
            </a:solidFill>
            <a:miter lim="800000"/>
            <a:headEnd/>
            <a:tailEnd/>
          </a:ln>
        </p:spPr>
      </p:sp>
      <p:sp>
        <p:nvSpPr>
          <p:cNvPr id="5007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a:buFont typeface="Arial" pitchFamily="34" charset="0"/>
              <a:buNone/>
            </a:pPr>
            <a:fld id="{034830B9-442B-4077-94B6-76C2F0832F24}" type="slidenum">
              <a:rPr lang="en-US" altLang="zh-CN" smtClean="0"/>
              <a:pPr>
                <a:buFont typeface="Arial" pitchFamily="34" charset="0"/>
                <a:buNone/>
              </a:pPr>
              <a:t>5</a:t>
            </a:fld>
            <a:endParaRPr lang="en-US" altLang="zh-CN" smtClean="0"/>
          </a:p>
        </p:txBody>
      </p:sp>
      <p:sp>
        <p:nvSpPr>
          <p:cNvPr id="501763" name="Rectangle 2"/>
          <p:cNvSpPr>
            <a:spLocks noRot="1" noChangeArrowheads="1" noTextEdit="1"/>
          </p:cNvSpPr>
          <p:nvPr>
            <p:ph type="sldImg"/>
          </p:nvPr>
        </p:nvSpPr>
        <p:spPr bwMode="auto">
          <a:noFill/>
          <a:ln>
            <a:solidFill>
              <a:srgbClr val="000000"/>
            </a:solidFill>
            <a:miter lim="800000"/>
            <a:headEnd/>
            <a:tailEnd/>
          </a:ln>
        </p:spPr>
      </p:sp>
      <p:sp>
        <p:nvSpPr>
          <p:cNvPr id="5017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a:buFont typeface="Arial" pitchFamily="34" charset="0"/>
              <a:buNone/>
            </a:pPr>
            <a:fld id="{974D94A2-B295-458E-9992-92D301AAA0CE}" type="slidenum">
              <a:rPr lang="en-US" altLang="zh-CN" smtClean="0"/>
              <a:pPr>
                <a:buFont typeface="Arial" pitchFamily="34" charset="0"/>
                <a:buNone/>
              </a:pPr>
              <a:t>6</a:t>
            </a:fld>
            <a:endParaRPr lang="en-US" altLang="zh-CN" smtClean="0"/>
          </a:p>
        </p:txBody>
      </p:sp>
      <p:sp>
        <p:nvSpPr>
          <p:cNvPr id="502787" name="Rectangle 2"/>
          <p:cNvSpPr>
            <a:spLocks noRot="1" noChangeArrowheads="1" noTextEdit="1"/>
          </p:cNvSpPr>
          <p:nvPr>
            <p:ph type="sldImg"/>
          </p:nvPr>
        </p:nvSpPr>
        <p:spPr bwMode="auto">
          <a:noFill/>
          <a:ln>
            <a:solidFill>
              <a:srgbClr val="000000"/>
            </a:solidFill>
            <a:miter lim="800000"/>
            <a:headEnd/>
            <a:tailEnd/>
          </a:ln>
        </p:spPr>
      </p:sp>
      <p:sp>
        <p:nvSpPr>
          <p:cNvPr id="5027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a:buFont typeface="Arial" pitchFamily="34" charset="0"/>
              <a:buNone/>
            </a:pPr>
            <a:fld id="{6CFA3B5B-BA62-4C54-97E5-DF0400B2B090}" type="slidenum">
              <a:rPr lang="en-US" altLang="zh-CN" smtClean="0"/>
              <a:pPr>
                <a:buFont typeface="Arial" pitchFamily="34" charset="0"/>
                <a:buNone/>
              </a:pPr>
              <a:t>7</a:t>
            </a:fld>
            <a:endParaRPr lang="en-US" altLang="zh-CN" smtClean="0"/>
          </a:p>
        </p:txBody>
      </p:sp>
      <p:sp>
        <p:nvSpPr>
          <p:cNvPr id="503811" name="Rectangle 2"/>
          <p:cNvSpPr>
            <a:spLocks noRot="1" noChangeArrowheads="1" noTextEdit="1"/>
          </p:cNvSpPr>
          <p:nvPr>
            <p:ph type="sldImg"/>
          </p:nvPr>
        </p:nvSpPr>
        <p:spPr bwMode="auto">
          <a:noFill/>
          <a:ln>
            <a:solidFill>
              <a:srgbClr val="000000"/>
            </a:solidFill>
            <a:miter lim="800000"/>
            <a:headEnd/>
            <a:tailEnd/>
          </a:ln>
        </p:spPr>
      </p:sp>
      <p:sp>
        <p:nvSpPr>
          <p:cNvPr id="5038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a:buFont typeface="Arial" pitchFamily="34" charset="0"/>
              <a:buNone/>
            </a:pPr>
            <a:fld id="{24627D86-31BF-4838-B0AD-ADECA0A8DF22}" type="slidenum">
              <a:rPr lang="en-US" altLang="zh-CN" smtClean="0"/>
              <a:pPr>
                <a:buFont typeface="Arial" pitchFamily="34" charset="0"/>
                <a:buNone/>
              </a:pPr>
              <a:t>8</a:t>
            </a:fld>
            <a:endParaRPr lang="en-US" altLang="zh-CN" smtClean="0"/>
          </a:p>
        </p:txBody>
      </p:sp>
      <p:sp>
        <p:nvSpPr>
          <p:cNvPr id="504835" name="Rectangle 2"/>
          <p:cNvSpPr>
            <a:spLocks noRot="1" noChangeArrowheads="1" noTextEdit="1"/>
          </p:cNvSpPr>
          <p:nvPr>
            <p:ph type="sldImg"/>
          </p:nvPr>
        </p:nvSpPr>
        <p:spPr bwMode="auto">
          <a:noFill/>
          <a:ln>
            <a:solidFill>
              <a:srgbClr val="000000"/>
            </a:solidFill>
            <a:miter lim="800000"/>
            <a:headEnd/>
            <a:tailEnd/>
          </a:ln>
        </p:spPr>
      </p:sp>
      <p:sp>
        <p:nvSpPr>
          <p:cNvPr id="5048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a:buFont typeface="Arial" pitchFamily="34" charset="0"/>
              <a:buNone/>
            </a:pPr>
            <a:fld id="{EF81457C-2ACC-4E96-82AC-C5FAFDDB6D1A}" type="slidenum">
              <a:rPr lang="en-US" altLang="zh-CN" smtClean="0"/>
              <a:pPr>
                <a:buFont typeface="Arial" pitchFamily="34" charset="0"/>
                <a:buNone/>
              </a:pPr>
              <a:t>9</a:t>
            </a:fld>
            <a:endParaRPr lang="en-US" altLang="zh-CN" smtClean="0"/>
          </a:p>
        </p:txBody>
      </p:sp>
      <p:sp>
        <p:nvSpPr>
          <p:cNvPr id="505859" name="Rectangle 2"/>
          <p:cNvSpPr>
            <a:spLocks noRot="1" noChangeArrowheads="1" noTextEdit="1"/>
          </p:cNvSpPr>
          <p:nvPr>
            <p:ph type="sldImg"/>
          </p:nvPr>
        </p:nvSpPr>
        <p:spPr bwMode="auto">
          <a:noFill/>
          <a:ln>
            <a:solidFill>
              <a:srgbClr val="000000"/>
            </a:solidFill>
            <a:miter lim="800000"/>
            <a:headEnd/>
            <a:tailEnd/>
          </a:ln>
        </p:spPr>
      </p:sp>
      <p:sp>
        <p:nvSpPr>
          <p:cNvPr id="5058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0A7CABA-DF35-4C66-8AC3-2453F10E0C79}" type="datetimeFigureOut">
              <a:rPr lang="zh-CN" altLang="en-US"/>
              <a:pPr>
                <a:defRPr/>
              </a:pPr>
              <a:t>2020/11/2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458C80B-CE8C-4D68-9CE3-B5304883C0C1}"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DFF7CC9-A7E4-49BC-B565-7DCCB6E1A1BB}" type="datetimeFigureOut">
              <a:rPr lang="zh-CN" altLang="en-US"/>
              <a:pPr>
                <a:defRPr/>
              </a:pPr>
              <a:t>2020/11/2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D5EDCBD-E1BF-4914-8020-C6D8798AE3A2}"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957ABD6-3957-4298-9DF2-75F6E515AE2A}" type="datetimeFigureOut">
              <a:rPr lang="zh-CN" altLang="en-US"/>
              <a:pPr>
                <a:defRPr/>
              </a:pPr>
              <a:t>2020/11/2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2E26310-7392-475D-ACEE-D614AC0649F4}"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E2C83BF-6010-43CC-B565-4C1B5C10A99D}" type="datetimeFigureOut">
              <a:rPr lang="zh-CN" altLang="en-US"/>
              <a:pPr>
                <a:defRPr/>
              </a:pPr>
              <a:t>2020/11/2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D4B8F8D-743B-4CD5-B02F-00249EAB49CE}"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5917E491-3A7B-4EB2-9CD2-C5CA8CAE6833}" type="datetimeFigureOut">
              <a:rPr lang="zh-CN" altLang="en-US"/>
              <a:pPr>
                <a:defRPr/>
              </a:pPr>
              <a:t>2020/11/2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399AAA0-EF70-4087-BDBA-26DA08B71F6C}"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27F08643-902B-45AF-87DF-2BBA526CCB3F}" type="datetimeFigureOut">
              <a:rPr lang="zh-CN" altLang="en-US"/>
              <a:pPr>
                <a:defRPr/>
              </a:pPr>
              <a:t>2020/11/2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C479059-A2D6-4556-8861-A6F26CB46127}"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C98D5F4-C0BA-440A-82B3-D50F6855F180}" type="datetimeFigureOut">
              <a:rPr lang="zh-CN" altLang="en-US"/>
              <a:pPr>
                <a:defRPr/>
              </a:pPr>
              <a:t>2020/11/2</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C4AEE0D3-1738-497E-9AC9-6BDA065CCDB5}"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F1C923C-A4E9-495B-8C66-15C470EB0B6C}" type="datetimeFigureOut">
              <a:rPr lang="zh-CN" altLang="en-US"/>
              <a:pPr>
                <a:defRPr/>
              </a:pPr>
              <a:t>2020/11/2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FC7569C-BD77-4DFB-A9BF-0FCAC9673B19}"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C669926-866E-4ECD-8A10-C332E44C4808}" type="datetimeFigureOut">
              <a:rPr lang="zh-CN" altLang="en-US"/>
              <a:pPr>
                <a:defRPr/>
              </a:pPr>
              <a:t>2020/11/2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72A4D62E-6CD1-437B-8EBA-F314629CED08}"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25FAE45-DA31-4ADD-BBCC-D0A267F3BA0B}" type="datetimeFigureOut">
              <a:rPr lang="zh-CN" altLang="en-US"/>
              <a:pPr>
                <a:defRPr/>
              </a:pPr>
              <a:t>2020/11/2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1524899-7D7E-4D26-811E-235ACBA23ACB}"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4A45909-0D39-4CE0-BB81-59240A98C520}" type="datetimeFigureOut">
              <a:rPr lang="zh-CN" altLang="en-US"/>
              <a:pPr>
                <a:defRPr/>
              </a:pPr>
              <a:t>2020/11/2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FE7FE20-376C-4C2A-BDD0-4BAEA55B7C1A}"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BE936A7-C05B-4331-A386-9A2A6199E9E1}" type="datetimeFigureOut">
              <a:rPr lang="zh-CN" altLang="en-US"/>
              <a:pPr>
                <a:defRPr/>
              </a:pPr>
              <a:t>2020/11/2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0E3E430-CBE3-453C-9678-5E789DBC56F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65162" y="829993"/>
            <a:ext cx="7251895" cy="2985433"/>
          </a:xfrm>
          <a:prstGeom prst="rect">
            <a:avLst/>
          </a:prstGeom>
        </p:spPr>
        <p:txBody>
          <a:bodyPr wrap="square">
            <a:spAutoFit/>
          </a:bodyPr>
          <a:lstStyle/>
          <a:p>
            <a:pPr>
              <a:spcBef>
                <a:spcPts val="1200"/>
              </a:spcBef>
              <a:spcAft>
                <a:spcPts val="1200"/>
              </a:spcAft>
            </a:pPr>
            <a:r>
              <a:rPr lang="en-US" altLang="zh-CN" sz="2400" smtClean="0"/>
              <a:t>Windows</a:t>
            </a:r>
            <a:r>
              <a:rPr lang="zh-CN" altLang="en-US" sz="2400" smtClean="0"/>
              <a:t>应用程序可以有无限的网络功能，都是建立在</a:t>
            </a:r>
            <a:r>
              <a:rPr lang="en-US" altLang="zh-CN" sz="2400" smtClean="0"/>
              <a:t>WinSock</a:t>
            </a:r>
            <a:r>
              <a:rPr lang="zh-CN" altLang="en-US" sz="2400" smtClean="0"/>
              <a:t>接口的基础上。</a:t>
            </a:r>
            <a:r>
              <a:rPr lang="en-US" altLang="zh-CN" sz="2400" smtClean="0"/>
              <a:t>WinSock</a:t>
            </a:r>
            <a:r>
              <a:rPr lang="zh-CN" altLang="en-US" sz="2400" smtClean="0"/>
              <a:t>是</a:t>
            </a:r>
            <a:r>
              <a:rPr lang="en-US" altLang="zh-CN" sz="2400" smtClean="0"/>
              <a:t>Windows Sockets</a:t>
            </a:r>
            <a:r>
              <a:rPr lang="zh-CN" altLang="en-US" sz="2400" smtClean="0"/>
              <a:t>的简称，也称为</a:t>
            </a:r>
            <a:r>
              <a:rPr lang="en-US" altLang="zh-CN" sz="2400" smtClean="0"/>
              <a:t>Windows</a:t>
            </a:r>
            <a:r>
              <a:rPr lang="zh-CN" altLang="en-US" sz="2400" smtClean="0"/>
              <a:t>套接字，是微软根据</a:t>
            </a:r>
            <a:r>
              <a:rPr lang="en-US" altLang="zh-CN" sz="2400" smtClean="0"/>
              <a:t>BSD UNIX</a:t>
            </a:r>
            <a:r>
              <a:rPr lang="zh-CN" altLang="en-US" sz="2400" smtClean="0"/>
              <a:t>操作系统中流行的</a:t>
            </a:r>
            <a:r>
              <a:rPr lang="en-US" altLang="zh-CN" sz="2400" smtClean="0"/>
              <a:t>Berkeley</a:t>
            </a:r>
            <a:r>
              <a:rPr lang="zh-CN" altLang="en-US" sz="2400" smtClean="0"/>
              <a:t>套接字规范而实现的一套</a:t>
            </a:r>
            <a:r>
              <a:rPr lang="en-US" altLang="zh-CN" sz="2400" smtClean="0"/>
              <a:t>Micosoft Windows</a:t>
            </a:r>
            <a:r>
              <a:rPr lang="zh-CN" altLang="en-US" sz="2400" smtClean="0"/>
              <a:t>下的网络编程接口。</a:t>
            </a:r>
          </a:p>
          <a:p>
            <a:pPr>
              <a:spcBef>
                <a:spcPts val="1200"/>
              </a:spcBef>
              <a:spcAft>
                <a:spcPts val="1200"/>
              </a:spcAft>
            </a:pPr>
            <a:r>
              <a:rPr lang="zh-CN" altLang="en-US" sz="2400" smtClean="0"/>
              <a:t>本章将具体介绍在</a:t>
            </a:r>
            <a:r>
              <a:rPr lang="en-US" altLang="zh-CN" sz="2400" smtClean="0"/>
              <a:t>VC</a:t>
            </a:r>
            <a:r>
              <a:rPr lang="zh-CN" altLang="en-US" sz="2400" smtClean="0"/>
              <a:t>中，基于</a:t>
            </a:r>
            <a:r>
              <a:rPr lang="en-US" altLang="zh-CN" sz="2400" smtClean="0"/>
              <a:t>Winsock</a:t>
            </a:r>
            <a:r>
              <a:rPr lang="zh-CN" altLang="en-US" sz="2400" smtClean="0"/>
              <a:t>接口进行网络通信程序的开发的基础知识。</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pPr>
              <a:spcBef>
                <a:spcPts val="1200"/>
              </a:spcBef>
              <a:spcAft>
                <a:spcPts val="1200"/>
              </a:spcAft>
            </a:pPr>
            <a:r>
              <a:rPr lang="en-US" altLang="zh-CN" smtClean="0">
                <a:ea typeface="黑体" pitchFamily="49" charset="-122"/>
              </a:rPr>
              <a:t>14.1 </a:t>
            </a:r>
            <a:r>
              <a:rPr lang="zh-CN" altLang="en-US" smtClean="0">
                <a:ea typeface="黑体" pitchFamily="49" charset="-122"/>
              </a:rPr>
              <a:t>网络通信与</a:t>
            </a:r>
            <a:r>
              <a:rPr lang="en-US" altLang="zh-CN" smtClean="0">
                <a:ea typeface="黑体" pitchFamily="49" charset="-122"/>
              </a:rPr>
              <a:t>WinSock</a:t>
            </a:r>
            <a:r>
              <a:rPr lang="zh-CN" altLang="en-US" smtClean="0">
                <a:ea typeface="黑体" pitchFamily="49" charset="-122"/>
              </a:rPr>
              <a:t>基础</a:t>
            </a:r>
          </a:p>
        </p:txBody>
      </p:sp>
      <p:sp>
        <p:nvSpPr>
          <p:cNvPr id="407555" name="Rectangle 3"/>
          <p:cNvSpPr>
            <a:spLocks noGrp="1" noChangeArrowheads="1"/>
          </p:cNvSpPr>
          <p:nvPr>
            <p:ph idx="1"/>
          </p:nvPr>
        </p:nvSpPr>
        <p:spPr/>
        <p:txBody>
          <a:bodyPr/>
          <a:lstStyle/>
          <a:p>
            <a:pPr>
              <a:spcBef>
                <a:spcPts val="1200"/>
              </a:spcBef>
              <a:spcAft>
                <a:spcPts val="1200"/>
              </a:spcAft>
            </a:pPr>
            <a:r>
              <a:rPr lang="zh-CN" altLang="en-US" smtClean="0"/>
              <a:t>网络通信程序是指应用程序需要与网络中其他系统上的应用程序之间进行通讯。在介绍网络通信程序的开发之前，首先简单介绍一下网络通信和</a:t>
            </a:r>
            <a:r>
              <a:rPr lang="en-US" altLang="zh-CN" smtClean="0"/>
              <a:t>WinSock</a:t>
            </a:r>
            <a:r>
              <a:rPr lang="zh-CN" altLang="en-US" smtClean="0"/>
              <a:t>的基础知识和基本概念。</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pPr>
              <a:spcBef>
                <a:spcPts val="1200"/>
              </a:spcBef>
              <a:spcAft>
                <a:spcPts val="1200"/>
              </a:spcAft>
            </a:pPr>
            <a:r>
              <a:rPr lang="en-US" altLang="zh-CN" smtClean="0">
                <a:ea typeface="黑体" pitchFamily="49" charset="-122"/>
              </a:rPr>
              <a:t>14.1.1 WinSock</a:t>
            </a:r>
            <a:r>
              <a:rPr lang="zh-CN" altLang="en-US" smtClean="0">
                <a:ea typeface="黑体" pitchFamily="49" charset="-122"/>
              </a:rPr>
              <a:t>的基本概念</a:t>
            </a:r>
          </a:p>
        </p:txBody>
      </p:sp>
      <p:sp>
        <p:nvSpPr>
          <p:cNvPr id="408579" name="Rectangle 3"/>
          <p:cNvSpPr>
            <a:spLocks noGrp="1" noChangeArrowheads="1"/>
          </p:cNvSpPr>
          <p:nvPr>
            <p:ph idx="1"/>
          </p:nvPr>
        </p:nvSpPr>
        <p:spPr/>
        <p:txBody>
          <a:bodyPr/>
          <a:lstStyle/>
          <a:p>
            <a:pPr>
              <a:spcBef>
                <a:spcPts val="1200"/>
              </a:spcBef>
              <a:spcAft>
                <a:spcPts val="1200"/>
              </a:spcAft>
            </a:pPr>
            <a:r>
              <a:rPr lang="en-US" altLang="zh-CN" sz="2400" smtClean="0"/>
              <a:t>Windows</a:t>
            </a:r>
            <a:r>
              <a:rPr lang="zh-CN" altLang="en-US" sz="2400" smtClean="0"/>
              <a:t>下网络编程的规范</a:t>
            </a:r>
            <a:r>
              <a:rPr lang="en-US" altLang="zh-CN" sz="2400" smtClean="0"/>
              <a:t>——Windows Sockets</a:t>
            </a:r>
            <a:r>
              <a:rPr lang="zh-CN" altLang="en-US" sz="2400" smtClean="0"/>
              <a:t>（简称</a:t>
            </a:r>
            <a:r>
              <a:rPr lang="en-US" altLang="zh-CN" sz="2400" smtClean="0"/>
              <a:t>WinSock</a:t>
            </a:r>
            <a:r>
              <a:rPr lang="zh-CN" altLang="en-US" sz="2400" smtClean="0"/>
              <a:t>）是</a:t>
            </a:r>
            <a:r>
              <a:rPr lang="en-US" altLang="zh-CN" sz="2400" smtClean="0"/>
              <a:t>Windows</a:t>
            </a:r>
            <a:r>
              <a:rPr lang="zh-CN" altLang="en-US" sz="2400" smtClean="0"/>
              <a:t>下得到广泛应用的、开放的、支持多种协议的网络编程接口。它经过不断完善，在</a:t>
            </a:r>
            <a:r>
              <a:rPr lang="en-US" altLang="zh-CN" sz="2400" smtClean="0"/>
              <a:t>Intel</a:t>
            </a:r>
            <a:r>
              <a:rPr lang="zh-CN" altLang="en-US" sz="2400" smtClean="0"/>
              <a:t>、</a:t>
            </a:r>
            <a:r>
              <a:rPr lang="en-US" altLang="zh-CN" sz="2400" smtClean="0"/>
              <a:t>Microsoft</a:t>
            </a:r>
            <a:r>
              <a:rPr lang="zh-CN" altLang="en-US" sz="2400" smtClean="0"/>
              <a:t>、</a:t>
            </a:r>
            <a:r>
              <a:rPr lang="en-US" altLang="zh-CN" sz="2400" smtClean="0"/>
              <a:t>Sun</a:t>
            </a:r>
            <a:r>
              <a:rPr lang="zh-CN" altLang="en-US" sz="2400" smtClean="0"/>
              <a:t>、</a:t>
            </a:r>
            <a:r>
              <a:rPr lang="en-US" altLang="zh-CN" sz="2400" smtClean="0"/>
              <a:t>SGI</a:t>
            </a:r>
            <a:r>
              <a:rPr lang="zh-CN" altLang="en-US" sz="2400" smtClean="0"/>
              <a:t>、</a:t>
            </a:r>
            <a:r>
              <a:rPr lang="en-US" altLang="zh-CN" sz="2400" smtClean="0"/>
              <a:t>Informix</a:t>
            </a:r>
            <a:r>
              <a:rPr lang="zh-CN" altLang="en-US" sz="2400" smtClean="0"/>
              <a:t>、</a:t>
            </a:r>
            <a:r>
              <a:rPr lang="en-US" altLang="zh-CN" sz="2400" smtClean="0"/>
              <a:t>Novell</a:t>
            </a:r>
            <a:r>
              <a:rPr lang="zh-CN" altLang="en-US" sz="2400" smtClean="0"/>
              <a:t>等公司的全力支持下，已成为</a:t>
            </a:r>
            <a:r>
              <a:rPr lang="en-US" altLang="zh-CN" sz="2400" smtClean="0"/>
              <a:t>Windows</a:t>
            </a:r>
            <a:r>
              <a:rPr lang="zh-CN" altLang="en-US" sz="2400" smtClean="0"/>
              <a:t>网络编程的事实上的标准。</a:t>
            </a:r>
          </a:p>
          <a:p>
            <a:pPr>
              <a:spcBef>
                <a:spcPts val="1200"/>
              </a:spcBef>
              <a:spcAft>
                <a:spcPts val="1200"/>
              </a:spcAft>
            </a:pPr>
            <a:r>
              <a:rPr lang="en-US" altLang="zh-CN" sz="2400" smtClean="0"/>
              <a:t>Windows Sockets</a:t>
            </a:r>
            <a:r>
              <a:rPr lang="zh-CN" altLang="en-US" sz="2400" smtClean="0"/>
              <a:t>规范意图在于提供给应用程序开发者一套简单的</a:t>
            </a:r>
            <a:r>
              <a:rPr lang="en-US" altLang="zh-CN" sz="2400" smtClean="0"/>
              <a:t>API</a:t>
            </a:r>
            <a:r>
              <a:rPr lang="zh-CN" altLang="en-US" sz="2400" smtClean="0"/>
              <a:t>，并让各家网络软件供应商共同遵守。任何能够与</a:t>
            </a:r>
            <a:r>
              <a:rPr lang="en-US" altLang="zh-CN" sz="2400" smtClean="0"/>
              <a:t>WinSock</a:t>
            </a:r>
            <a:r>
              <a:rPr lang="zh-CN" altLang="en-US" sz="2400" smtClean="0"/>
              <a:t>兼容实现协同工作的应用程序就被认为是具有</a:t>
            </a:r>
            <a:r>
              <a:rPr lang="en-US" altLang="zh-CN" sz="2400" smtClean="0"/>
              <a:t>WinSock</a:t>
            </a:r>
            <a:r>
              <a:rPr lang="zh-CN" altLang="en-US" sz="2400" smtClean="0"/>
              <a:t>接口。称这种应用程序为</a:t>
            </a:r>
            <a:r>
              <a:rPr lang="en-US" altLang="zh-CN" sz="2400" smtClean="0"/>
              <a:t>WinSock</a:t>
            </a:r>
            <a:r>
              <a:rPr lang="zh-CN" altLang="en-US" sz="2400" smtClean="0"/>
              <a:t>应用程序。</a:t>
            </a:r>
            <a:r>
              <a:rPr lang="en-US" altLang="zh-CN" sz="2400" smtClean="0"/>
              <a:t>WinSock</a:t>
            </a:r>
            <a:r>
              <a:rPr lang="zh-CN" altLang="en-US" sz="2400" smtClean="0"/>
              <a:t>规范定义并记录了如何使用</a:t>
            </a:r>
            <a:r>
              <a:rPr lang="en-US" altLang="zh-CN" sz="2400" smtClean="0"/>
              <a:t>API</a:t>
            </a:r>
            <a:r>
              <a:rPr lang="zh-CN" altLang="en-US" sz="2400" smtClean="0"/>
              <a:t>与</a:t>
            </a:r>
            <a:r>
              <a:rPr lang="en-US" altLang="zh-CN" sz="2400" smtClean="0"/>
              <a:t>Internet</a:t>
            </a:r>
            <a:r>
              <a:rPr lang="zh-CN" altLang="en-US" sz="2400" smtClean="0"/>
              <a:t>协议族（</a:t>
            </a:r>
            <a:r>
              <a:rPr lang="en-US" altLang="zh-CN" sz="2400" smtClean="0"/>
              <a:t>IPS</a:t>
            </a:r>
            <a:r>
              <a:rPr lang="zh-CN" altLang="en-US" sz="2400" smtClean="0"/>
              <a:t>，通常指的是</a:t>
            </a:r>
            <a:r>
              <a:rPr lang="en-US" altLang="zh-CN" sz="2400" smtClean="0"/>
              <a:t>TCP/IP</a:t>
            </a:r>
            <a:r>
              <a:rPr lang="zh-CN" altLang="en-US" sz="2400" smtClean="0"/>
              <a:t>）连接，尤其要指出的是所有的</a:t>
            </a:r>
            <a:r>
              <a:rPr lang="en-US" altLang="zh-CN" sz="2400" smtClean="0"/>
              <a:t>WinSock</a:t>
            </a:r>
            <a:r>
              <a:rPr lang="zh-CN" altLang="en-US" sz="2400" smtClean="0"/>
              <a:t>实现都支持流套接字和数据报套接字。</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pPr>
              <a:spcBef>
                <a:spcPts val="1200"/>
              </a:spcBef>
              <a:spcAft>
                <a:spcPts val="1200"/>
              </a:spcAft>
            </a:pPr>
            <a:r>
              <a:rPr lang="en-US" altLang="zh-CN" smtClean="0">
                <a:ea typeface="黑体" pitchFamily="49" charset="-122"/>
              </a:rPr>
              <a:t>14.1.3 WinSock</a:t>
            </a:r>
            <a:r>
              <a:rPr lang="zh-CN" altLang="en-US" smtClean="0">
                <a:ea typeface="黑体" pitchFamily="49" charset="-122"/>
              </a:rPr>
              <a:t>通信与</a:t>
            </a:r>
            <a:r>
              <a:rPr lang="en-US" altLang="zh-CN" smtClean="0">
                <a:ea typeface="黑体" pitchFamily="49" charset="-122"/>
              </a:rPr>
              <a:t>C/S</a:t>
            </a:r>
            <a:r>
              <a:rPr lang="zh-CN" altLang="en-US" smtClean="0">
                <a:ea typeface="黑体" pitchFamily="49" charset="-122"/>
              </a:rPr>
              <a:t>结构</a:t>
            </a:r>
          </a:p>
        </p:txBody>
      </p:sp>
      <p:sp>
        <p:nvSpPr>
          <p:cNvPr id="412675" name="Rectangle 3"/>
          <p:cNvSpPr>
            <a:spLocks noGrp="1" noChangeArrowheads="1"/>
          </p:cNvSpPr>
          <p:nvPr>
            <p:ph idx="1"/>
          </p:nvPr>
        </p:nvSpPr>
        <p:spPr/>
        <p:txBody>
          <a:bodyPr/>
          <a:lstStyle/>
          <a:p>
            <a:pPr>
              <a:spcBef>
                <a:spcPts val="1200"/>
              </a:spcBef>
              <a:spcAft>
                <a:spcPts val="1200"/>
              </a:spcAft>
            </a:pPr>
            <a:r>
              <a:rPr lang="en-US" altLang="zh-CN" sz="2400" smtClean="0"/>
              <a:t>Windows Sockets</a:t>
            </a:r>
            <a:r>
              <a:rPr lang="zh-CN" altLang="en-US" sz="2400" smtClean="0"/>
              <a:t>通信的基础是套接字（</a:t>
            </a:r>
            <a:r>
              <a:rPr lang="en-US" altLang="zh-CN" sz="2400" smtClean="0"/>
              <a:t>Socket</a:t>
            </a:r>
            <a:r>
              <a:rPr lang="zh-CN" altLang="en-US" sz="2400" smtClean="0"/>
              <a:t>）。与文件操作类似，当要读写一个文件时，必须用一个文件对象（文件指针或文件句柄）执行这个文件。而</a:t>
            </a:r>
            <a:r>
              <a:rPr lang="en-US" altLang="zh-CN" sz="2400" smtClean="0"/>
              <a:t>Socket</a:t>
            </a:r>
            <a:r>
              <a:rPr lang="zh-CN" altLang="en-US" sz="2400" smtClean="0"/>
              <a:t>就是在应用程序之间用来读（接收信息）或写（发送信息）的一个网络对象。</a:t>
            </a:r>
          </a:p>
          <a:p>
            <a:pPr>
              <a:spcBef>
                <a:spcPts val="1200"/>
              </a:spcBef>
              <a:spcAft>
                <a:spcPts val="1200"/>
              </a:spcAft>
            </a:pPr>
            <a:r>
              <a:rPr lang="en-US" altLang="zh-CN" sz="2400" smtClean="0"/>
              <a:t>Windows Sockets</a:t>
            </a:r>
            <a:r>
              <a:rPr lang="zh-CN" altLang="en-US" sz="2400" smtClean="0">
                <a:latin typeface="~Times New Roman~"/>
              </a:rPr>
              <a:t>支持两种类型的套接字：流式套接字（</a:t>
            </a:r>
            <a:r>
              <a:rPr lang="en-US" altLang="zh-CN" sz="2400" smtClean="0"/>
              <a:t>SOCK_STREAM</a:t>
            </a:r>
            <a:r>
              <a:rPr lang="zh-CN" altLang="en-US" sz="2400" smtClean="0">
                <a:latin typeface="~Times New Roman~"/>
              </a:rPr>
              <a:t>）和数据报套接字（</a:t>
            </a:r>
            <a:r>
              <a:rPr lang="en-US" altLang="zh-CN" sz="2400" smtClean="0"/>
              <a:t>SOCK_DGRAM</a:t>
            </a:r>
            <a:r>
              <a:rPr lang="zh-CN" altLang="en-US" sz="2400" smtClean="0">
                <a:latin typeface="~Times New Roman~"/>
              </a:rPr>
              <a:t>）。</a:t>
            </a:r>
            <a:endParaRPr lang="zh-CN" altLang="en-US" sz="2400" smtClean="0"/>
          </a:p>
          <a:p>
            <a:pPr>
              <a:spcBef>
                <a:spcPts val="1200"/>
              </a:spcBef>
              <a:spcAft>
                <a:spcPts val="1200"/>
              </a:spcAft>
            </a:pPr>
            <a:r>
              <a:rPr lang="zh-CN" altLang="en-US" sz="2400" smtClean="0"/>
              <a:t>流式套接字定义了一种可靠的面向连接的服务，实现了无差错无重复的顺序数据传输。</a:t>
            </a:r>
          </a:p>
          <a:p>
            <a:pPr>
              <a:spcBef>
                <a:spcPts val="1200"/>
              </a:spcBef>
              <a:spcAft>
                <a:spcPts val="1200"/>
              </a:spcAft>
            </a:pPr>
            <a:r>
              <a:rPr lang="zh-CN" altLang="en-US" sz="2400" smtClean="0"/>
              <a:t>数据报套接字定义了一种无连接的服务，数据通过相互独立的报文进行传输，是无序的，并且不保证可靠、无差错。</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en-US" altLang="zh-CN" smtClean="0">
                <a:ea typeface="黑体" pitchFamily="49" charset="-122"/>
              </a:rPr>
              <a:t>14.1.3 WinSock</a:t>
            </a:r>
            <a:r>
              <a:rPr lang="zh-CN" altLang="en-US" smtClean="0">
                <a:ea typeface="黑体" pitchFamily="49" charset="-122"/>
              </a:rPr>
              <a:t>通信与</a:t>
            </a:r>
            <a:r>
              <a:rPr lang="en-US" altLang="zh-CN" smtClean="0">
                <a:ea typeface="黑体" pitchFamily="49" charset="-122"/>
              </a:rPr>
              <a:t>C/S</a:t>
            </a:r>
            <a:r>
              <a:rPr lang="zh-CN" altLang="en-US" smtClean="0">
                <a:ea typeface="黑体" pitchFamily="49" charset="-122"/>
              </a:rPr>
              <a:t>结构</a:t>
            </a:r>
          </a:p>
        </p:txBody>
      </p:sp>
      <p:sp>
        <p:nvSpPr>
          <p:cNvPr id="413699" name="Rectangle 3"/>
          <p:cNvSpPr>
            <a:spLocks noGrp="1" noChangeArrowheads="1"/>
          </p:cNvSpPr>
          <p:nvPr>
            <p:ph idx="1"/>
          </p:nvPr>
        </p:nvSpPr>
        <p:spPr/>
        <p:txBody>
          <a:bodyPr/>
          <a:lstStyle/>
          <a:p>
            <a:pPr>
              <a:spcBef>
                <a:spcPts val="1200"/>
              </a:spcBef>
              <a:spcAft>
                <a:spcPts val="1200"/>
              </a:spcAft>
            </a:pPr>
            <a:r>
              <a:rPr lang="zh-CN" altLang="en-US" smtClean="0">
                <a:latin typeface="~Times New Roman~"/>
              </a:rPr>
              <a:t>对于要求精确传输数据的</a:t>
            </a:r>
            <a:r>
              <a:rPr lang="en-US" altLang="zh-CN" smtClean="0"/>
              <a:t>Windows Sockets</a:t>
            </a:r>
            <a:r>
              <a:rPr lang="zh-CN" altLang="en-US" smtClean="0">
                <a:latin typeface="~Times New Roman~"/>
              </a:rPr>
              <a:t>通信程序，一般采用流式套接字。采用流式套接字</a:t>
            </a:r>
            <a:r>
              <a:rPr lang="zh-CN" altLang="en-US" smtClean="0"/>
              <a:t>通信的一个最典型的应用就是客户机</a:t>
            </a:r>
            <a:r>
              <a:rPr lang="en-US" altLang="zh-CN" smtClean="0"/>
              <a:t>/</a:t>
            </a:r>
            <a:r>
              <a:rPr lang="zh-CN" altLang="en-US" smtClean="0"/>
              <a:t>服务器（</a:t>
            </a:r>
            <a:r>
              <a:rPr lang="en-US" altLang="zh-CN" smtClean="0"/>
              <a:t>C/S</a:t>
            </a:r>
            <a:r>
              <a:rPr lang="zh-CN" altLang="en-US" smtClean="0"/>
              <a:t>）模型</a:t>
            </a:r>
            <a:r>
              <a:rPr lang="zh-CN" altLang="en-US" smtClean="0">
                <a:latin typeface="~Times New Roman~"/>
              </a:rPr>
              <a:t>，这也是</a:t>
            </a:r>
            <a:r>
              <a:rPr lang="zh-CN" altLang="en-US" smtClean="0"/>
              <a:t>在</a:t>
            </a:r>
            <a:r>
              <a:rPr lang="en-US" altLang="zh-CN" smtClean="0"/>
              <a:t>TCP/IP</a:t>
            </a:r>
            <a:r>
              <a:rPr lang="zh-CN" altLang="en-US" smtClean="0"/>
              <a:t>网络中，两个进程间的相互作用的主要模式。客户机</a:t>
            </a:r>
            <a:r>
              <a:rPr lang="en-US" altLang="zh-CN" smtClean="0"/>
              <a:t>/</a:t>
            </a:r>
            <a:r>
              <a:rPr lang="zh-CN" altLang="en-US" smtClean="0"/>
              <a:t>服务器模式在操作过程中采取的是主动请示方式，其具体工作流程如下图所示。</a:t>
            </a:r>
          </a:p>
          <a:p>
            <a:endParaRPr lang="en-US" altLang="zh-CN" smtClean="0"/>
          </a:p>
        </p:txBody>
      </p:sp>
      <p:pic>
        <p:nvPicPr>
          <p:cNvPr id="413700" name="Picture 4"/>
          <p:cNvPicPr>
            <a:picLocks noChangeAspect="1" noChangeArrowheads="1"/>
          </p:cNvPicPr>
          <p:nvPr/>
        </p:nvPicPr>
        <p:blipFill>
          <a:blip r:embed="rId3"/>
          <a:srcRect/>
          <a:stretch>
            <a:fillRect/>
          </a:stretch>
        </p:blipFill>
        <p:spPr bwMode="auto">
          <a:xfrm>
            <a:off x="2143108" y="3929066"/>
            <a:ext cx="5616575" cy="2601912"/>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altLang="zh-CN" smtClean="0">
                <a:ea typeface="黑体" pitchFamily="49" charset="-122"/>
              </a:rPr>
              <a:t>14.1.3 WinSock</a:t>
            </a:r>
            <a:r>
              <a:rPr lang="zh-CN" altLang="en-US" smtClean="0">
                <a:ea typeface="黑体" pitchFamily="49" charset="-122"/>
              </a:rPr>
              <a:t>通信与</a:t>
            </a:r>
            <a:r>
              <a:rPr lang="en-US" altLang="zh-CN" smtClean="0">
                <a:ea typeface="黑体" pitchFamily="49" charset="-122"/>
              </a:rPr>
              <a:t>C/S</a:t>
            </a:r>
            <a:r>
              <a:rPr lang="zh-CN" altLang="en-US" smtClean="0">
                <a:ea typeface="黑体" pitchFamily="49" charset="-122"/>
              </a:rPr>
              <a:t>结构</a:t>
            </a:r>
          </a:p>
        </p:txBody>
      </p:sp>
      <p:sp>
        <p:nvSpPr>
          <p:cNvPr id="414723" name="Rectangle 3"/>
          <p:cNvSpPr>
            <a:spLocks noGrp="1" noChangeArrowheads="1"/>
          </p:cNvSpPr>
          <p:nvPr>
            <p:ph idx="1"/>
          </p:nvPr>
        </p:nvSpPr>
        <p:spPr/>
        <p:txBody>
          <a:bodyPr/>
          <a:lstStyle/>
          <a:p>
            <a:pPr>
              <a:spcBef>
                <a:spcPts val="1200"/>
              </a:spcBef>
              <a:spcAft>
                <a:spcPts val="1200"/>
              </a:spcAft>
            </a:pPr>
            <a:r>
              <a:rPr lang="zh-CN" altLang="en-US" sz="2400" smtClean="0"/>
              <a:t>首先服务器方要先启动，并根据请示提供相应服务，具体过程如下：</a:t>
            </a:r>
          </a:p>
          <a:p>
            <a:pPr>
              <a:spcBef>
                <a:spcPts val="1200"/>
              </a:spcBef>
              <a:spcAft>
                <a:spcPts val="1200"/>
              </a:spcAft>
            </a:pPr>
            <a:r>
              <a:rPr lang="zh-CN" altLang="en-US" sz="2400" smtClean="0"/>
              <a:t>（</a:t>
            </a:r>
            <a:r>
              <a:rPr lang="en-US" altLang="zh-CN" sz="2400" smtClean="0"/>
              <a:t>1</a:t>
            </a:r>
            <a:r>
              <a:rPr lang="zh-CN" altLang="en-US" sz="2400" smtClean="0"/>
              <a:t>）打开一通信通道（</a:t>
            </a:r>
            <a:r>
              <a:rPr lang="en-US" altLang="zh-CN" sz="2400" smtClean="0"/>
              <a:t>Socket</a:t>
            </a:r>
            <a:r>
              <a:rPr lang="zh-CN" altLang="en-US" sz="2400" smtClean="0"/>
              <a:t>）并告知本地主机，它准备在某一个地址上接收客户的连接请求。</a:t>
            </a:r>
          </a:p>
          <a:p>
            <a:pPr>
              <a:spcBef>
                <a:spcPts val="1200"/>
              </a:spcBef>
              <a:spcAft>
                <a:spcPts val="1200"/>
              </a:spcAft>
            </a:pPr>
            <a:r>
              <a:rPr lang="zh-CN" altLang="en-US" sz="2400" smtClean="0"/>
              <a:t>（</a:t>
            </a:r>
            <a:r>
              <a:rPr lang="en-US" altLang="zh-CN" sz="2400" smtClean="0"/>
              <a:t>2</a:t>
            </a:r>
            <a:r>
              <a:rPr lang="zh-CN" altLang="en-US" sz="2400" smtClean="0"/>
              <a:t>）进入监听状态，等待客户请求到达该端口。</a:t>
            </a:r>
          </a:p>
          <a:p>
            <a:pPr>
              <a:spcBef>
                <a:spcPts val="1200"/>
              </a:spcBef>
              <a:spcAft>
                <a:spcPts val="1200"/>
              </a:spcAft>
            </a:pPr>
            <a:r>
              <a:rPr lang="zh-CN" altLang="en-US" sz="2400" smtClean="0"/>
              <a:t>（</a:t>
            </a:r>
            <a:r>
              <a:rPr lang="en-US" altLang="zh-CN" sz="2400" smtClean="0"/>
              <a:t>3</a:t>
            </a:r>
            <a:r>
              <a:rPr lang="zh-CN" altLang="en-US" sz="2400" smtClean="0"/>
              <a:t>）接收到客户服务请求，处理该请求并发送应答信号。</a:t>
            </a:r>
          </a:p>
          <a:p>
            <a:pPr>
              <a:spcBef>
                <a:spcPts val="1200"/>
              </a:spcBef>
              <a:spcAft>
                <a:spcPts val="1200"/>
              </a:spcAft>
            </a:pPr>
            <a:r>
              <a:rPr lang="zh-CN" altLang="en-US" sz="2400" smtClean="0"/>
              <a:t>（</a:t>
            </a:r>
            <a:r>
              <a:rPr lang="en-US" altLang="zh-CN" sz="2400" smtClean="0"/>
              <a:t>4</a:t>
            </a:r>
            <a:r>
              <a:rPr lang="zh-CN" altLang="en-US" sz="2400" smtClean="0"/>
              <a:t>）返回第二步，等待另一客户请求。</a:t>
            </a:r>
          </a:p>
          <a:p>
            <a:pPr>
              <a:spcBef>
                <a:spcPts val="1200"/>
              </a:spcBef>
              <a:spcAft>
                <a:spcPts val="1200"/>
              </a:spcAft>
            </a:pPr>
            <a:r>
              <a:rPr lang="zh-CN" altLang="en-US" sz="2400" smtClean="0"/>
              <a:t>（</a:t>
            </a:r>
            <a:r>
              <a:rPr lang="en-US" altLang="zh-CN" sz="2400" smtClean="0"/>
              <a:t>5</a:t>
            </a:r>
            <a:r>
              <a:rPr lang="zh-CN" altLang="en-US" sz="2400" smtClean="0"/>
              <a:t>）关闭服务器。</a:t>
            </a:r>
          </a:p>
          <a:p>
            <a:endParaRPr lang="en-US" altLang="zh-CN" sz="24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en-US" altLang="zh-CN" smtClean="0">
                <a:ea typeface="黑体" pitchFamily="49" charset="-122"/>
              </a:rPr>
              <a:t>14.1.3 WinSock</a:t>
            </a:r>
            <a:r>
              <a:rPr lang="zh-CN" altLang="en-US" smtClean="0">
                <a:ea typeface="黑体" pitchFamily="49" charset="-122"/>
              </a:rPr>
              <a:t>通信与</a:t>
            </a:r>
            <a:r>
              <a:rPr lang="en-US" altLang="zh-CN" smtClean="0">
                <a:ea typeface="黑体" pitchFamily="49" charset="-122"/>
              </a:rPr>
              <a:t>C/S</a:t>
            </a:r>
            <a:r>
              <a:rPr lang="zh-CN" altLang="en-US" smtClean="0">
                <a:ea typeface="黑体" pitchFamily="49" charset="-122"/>
              </a:rPr>
              <a:t>结构</a:t>
            </a:r>
          </a:p>
        </p:txBody>
      </p:sp>
      <p:sp>
        <p:nvSpPr>
          <p:cNvPr id="415747" name="Rectangle 3"/>
          <p:cNvSpPr>
            <a:spLocks noGrp="1" noChangeArrowheads="1"/>
          </p:cNvSpPr>
          <p:nvPr>
            <p:ph idx="1"/>
          </p:nvPr>
        </p:nvSpPr>
        <p:spPr/>
        <p:txBody>
          <a:bodyPr/>
          <a:lstStyle/>
          <a:p>
            <a:pPr>
              <a:spcBef>
                <a:spcPts val="1200"/>
              </a:spcBef>
              <a:spcAft>
                <a:spcPts val="1200"/>
              </a:spcAft>
            </a:pPr>
            <a:r>
              <a:rPr lang="zh-CN" altLang="en-US" smtClean="0"/>
              <a:t>而客户方的工作过程如下：</a:t>
            </a:r>
          </a:p>
          <a:p>
            <a:pPr>
              <a:spcBef>
                <a:spcPts val="1200"/>
              </a:spcBef>
              <a:spcAft>
                <a:spcPts val="1200"/>
              </a:spcAft>
            </a:pPr>
            <a:r>
              <a:rPr lang="zh-CN" altLang="en-US" smtClean="0"/>
              <a:t>（</a:t>
            </a:r>
            <a:r>
              <a:rPr lang="en-US" altLang="zh-CN" smtClean="0"/>
              <a:t>1</a:t>
            </a:r>
            <a:r>
              <a:rPr lang="zh-CN" altLang="en-US" smtClean="0"/>
              <a:t>）打开一通信通道（</a:t>
            </a:r>
            <a:r>
              <a:rPr lang="en-US" altLang="zh-CN" smtClean="0"/>
              <a:t>Socket</a:t>
            </a:r>
            <a:r>
              <a:rPr lang="zh-CN" altLang="en-US" smtClean="0"/>
              <a:t>），并连接到服务器所在主机的特定端口。</a:t>
            </a:r>
          </a:p>
          <a:p>
            <a:pPr>
              <a:spcBef>
                <a:spcPts val="1200"/>
              </a:spcBef>
              <a:spcAft>
                <a:spcPts val="1200"/>
              </a:spcAft>
            </a:pPr>
            <a:r>
              <a:rPr lang="zh-CN" altLang="en-US" smtClean="0"/>
              <a:t>（</a:t>
            </a:r>
            <a:r>
              <a:rPr lang="en-US" altLang="zh-CN" smtClean="0"/>
              <a:t>2</a:t>
            </a:r>
            <a:r>
              <a:rPr lang="zh-CN" altLang="en-US" smtClean="0"/>
              <a:t>）向服务器发送服务请求报文，等待并接收应答，继续提出请求</a:t>
            </a:r>
            <a:r>
              <a:rPr lang="en-US" altLang="zh-CN" smtClean="0"/>
              <a:t>……</a:t>
            </a:r>
            <a:r>
              <a:rPr lang="zh-CN" altLang="en-US" smtClean="0"/>
              <a:t>。</a:t>
            </a:r>
          </a:p>
          <a:p>
            <a:pPr>
              <a:spcBef>
                <a:spcPts val="1200"/>
              </a:spcBef>
              <a:spcAft>
                <a:spcPts val="1200"/>
              </a:spcAft>
            </a:pPr>
            <a:r>
              <a:rPr lang="zh-CN" altLang="en-US" smtClean="0"/>
              <a:t>（</a:t>
            </a:r>
            <a:r>
              <a:rPr lang="en-US" altLang="zh-CN" smtClean="0"/>
              <a:t>3</a:t>
            </a:r>
            <a:r>
              <a:rPr lang="zh-CN" altLang="en-US" smtClean="0"/>
              <a:t>）请求结束后关闭通信通道并终止。</a:t>
            </a:r>
          </a:p>
          <a:p>
            <a:endParaRPr lang="en-US" altLang="zh-CN"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pPr>
              <a:spcBef>
                <a:spcPts val="1200"/>
              </a:spcBef>
              <a:spcAft>
                <a:spcPts val="1200"/>
              </a:spcAft>
            </a:pPr>
            <a:r>
              <a:rPr lang="en-US" altLang="zh-CN" smtClean="0">
                <a:ea typeface="黑体" pitchFamily="49" charset="-122"/>
              </a:rPr>
              <a:t>14.1.4 MFC</a:t>
            </a:r>
            <a:r>
              <a:rPr lang="zh-CN" altLang="en-US" smtClean="0">
                <a:ea typeface="黑体" pitchFamily="49" charset="-122"/>
              </a:rPr>
              <a:t>中</a:t>
            </a:r>
            <a:r>
              <a:rPr lang="en-US" altLang="zh-CN" smtClean="0">
                <a:ea typeface="黑体" pitchFamily="49" charset="-122"/>
              </a:rPr>
              <a:t>WinSock</a:t>
            </a:r>
            <a:r>
              <a:rPr lang="zh-CN" altLang="en-US" smtClean="0">
                <a:ea typeface="黑体" pitchFamily="49" charset="-122"/>
              </a:rPr>
              <a:t>的封装类</a:t>
            </a:r>
          </a:p>
        </p:txBody>
      </p:sp>
      <p:sp>
        <p:nvSpPr>
          <p:cNvPr id="416771" name="Rectangle 3"/>
          <p:cNvSpPr>
            <a:spLocks noGrp="1" noChangeArrowheads="1"/>
          </p:cNvSpPr>
          <p:nvPr>
            <p:ph idx="1"/>
          </p:nvPr>
        </p:nvSpPr>
        <p:spPr/>
        <p:txBody>
          <a:bodyPr/>
          <a:lstStyle/>
          <a:p>
            <a:pPr>
              <a:spcBef>
                <a:spcPts val="1200"/>
              </a:spcBef>
              <a:spcAft>
                <a:spcPts val="1200"/>
              </a:spcAft>
            </a:pPr>
            <a:r>
              <a:rPr lang="zh-CN" altLang="en-US" sz="2400" smtClean="0"/>
              <a:t>当然，在</a:t>
            </a:r>
            <a:r>
              <a:rPr lang="en-US" altLang="zh-CN" sz="2400" smtClean="0"/>
              <a:t>VC6.0</a:t>
            </a:r>
            <a:r>
              <a:rPr lang="zh-CN" altLang="en-US" sz="2400" smtClean="0"/>
              <a:t>中，程序员可以直接使用</a:t>
            </a:r>
            <a:r>
              <a:rPr lang="en-US" altLang="zh-CN" sz="2400" smtClean="0"/>
              <a:t>Windows Sockets API</a:t>
            </a:r>
            <a:r>
              <a:rPr lang="zh-CN" altLang="en-US" sz="2400" smtClean="0"/>
              <a:t>函数进行</a:t>
            </a:r>
            <a:r>
              <a:rPr lang="en-US" altLang="zh-CN" sz="2400" smtClean="0"/>
              <a:t>WinSock</a:t>
            </a:r>
            <a:r>
              <a:rPr lang="zh-CN" altLang="en-US" sz="2400" smtClean="0"/>
              <a:t>网络程序的开发。</a:t>
            </a:r>
          </a:p>
          <a:p>
            <a:pPr>
              <a:spcBef>
                <a:spcPts val="1200"/>
              </a:spcBef>
              <a:spcAft>
                <a:spcPts val="1200"/>
              </a:spcAft>
            </a:pPr>
            <a:r>
              <a:rPr lang="en-US" altLang="zh-CN" sz="2400" smtClean="0"/>
              <a:t>Windows Sockets API</a:t>
            </a:r>
            <a:r>
              <a:rPr lang="zh-CN" altLang="en-US" sz="2400" smtClean="0"/>
              <a:t>是以</a:t>
            </a:r>
            <a:r>
              <a:rPr lang="en-US" altLang="zh-CN" sz="2400" smtClean="0"/>
              <a:t>Berkeley Sockets API</a:t>
            </a:r>
            <a:r>
              <a:rPr lang="zh-CN" altLang="en-US" sz="2400" smtClean="0"/>
              <a:t>为模型，提供了一个标准的</a:t>
            </a:r>
            <a:r>
              <a:rPr lang="en-US" altLang="zh-CN" sz="2400" smtClean="0"/>
              <a:t>API</a:t>
            </a:r>
            <a:r>
              <a:rPr lang="zh-CN" altLang="en-US" sz="2400" smtClean="0"/>
              <a:t>，</a:t>
            </a:r>
            <a:r>
              <a:rPr lang="en-US" altLang="zh-CN" sz="2400" smtClean="0"/>
              <a:t>Windows</a:t>
            </a:r>
            <a:r>
              <a:rPr lang="zh-CN" altLang="en-US" sz="2400" smtClean="0"/>
              <a:t>程序员可以使用它来编写网络应用程序。</a:t>
            </a:r>
            <a:r>
              <a:rPr lang="en-US" altLang="zh-CN" sz="2400" smtClean="0"/>
              <a:t>Windows Sockets API</a:t>
            </a:r>
            <a:r>
              <a:rPr lang="zh-CN" altLang="en-US" sz="2400" smtClean="0"/>
              <a:t>函数共包括三大类：套接字函数、数据库函数和针对</a:t>
            </a:r>
            <a:r>
              <a:rPr lang="en-US" altLang="zh-CN" sz="2400" smtClean="0"/>
              <a:t>Microsoft Windows</a:t>
            </a:r>
            <a:r>
              <a:rPr lang="zh-CN" altLang="en-US" sz="2400" smtClean="0"/>
              <a:t>的扩展函数。其具体使用本书不作详细介绍。</a:t>
            </a:r>
          </a:p>
          <a:p>
            <a:pPr>
              <a:spcBef>
                <a:spcPts val="1200"/>
              </a:spcBef>
              <a:spcAft>
                <a:spcPts val="1200"/>
              </a:spcAft>
            </a:pPr>
            <a:r>
              <a:rPr lang="en-US" altLang="zh-CN" sz="2400" smtClean="0"/>
              <a:t>MFC</a:t>
            </a:r>
            <a:r>
              <a:rPr lang="zh-CN" altLang="en-US" sz="2400" smtClean="0"/>
              <a:t>为套接字提供了封装类</a:t>
            </a:r>
            <a:r>
              <a:rPr lang="en-US" altLang="zh-CN" sz="2400" smtClean="0"/>
              <a:t>CAsyncSocket</a:t>
            </a:r>
            <a:r>
              <a:rPr lang="zh-CN" altLang="en-US" sz="2400" smtClean="0"/>
              <a:t>和</a:t>
            </a:r>
            <a:r>
              <a:rPr lang="en-US" altLang="zh-CN" sz="2400" smtClean="0"/>
              <a:t>CSocket</a:t>
            </a:r>
            <a:r>
              <a:rPr lang="zh-CN" altLang="en-US" sz="2400" smtClean="0"/>
              <a:t>，它们封装了</a:t>
            </a:r>
            <a:r>
              <a:rPr lang="en-US" altLang="zh-CN" sz="2400" smtClean="0"/>
              <a:t>Windows Sockets</a:t>
            </a:r>
            <a:r>
              <a:rPr lang="zh-CN" altLang="en-US" sz="2400" smtClean="0"/>
              <a:t>的</a:t>
            </a:r>
            <a:r>
              <a:rPr lang="en-US" altLang="zh-CN" sz="2400" smtClean="0"/>
              <a:t>API</a:t>
            </a:r>
            <a:r>
              <a:rPr lang="zh-CN" altLang="en-US" sz="2400" smtClean="0"/>
              <a:t>，从而程序员可以用面向对象的方法调用</a:t>
            </a:r>
            <a:r>
              <a:rPr lang="en-US" altLang="zh-CN" sz="2400" smtClean="0"/>
              <a:t>Socket</a:t>
            </a:r>
            <a:r>
              <a:rPr lang="zh-CN" altLang="en-US" sz="2400" smtClean="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zh-CN" smtClean="0">
                <a:ea typeface="黑体" pitchFamily="49" charset="-122"/>
              </a:rPr>
              <a:t>14.1.4 MFC</a:t>
            </a:r>
            <a:r>
              <a:rPr lang="zh-CN" altLang="en-US" smtClean="0">
                <a:ea typeface="黑体" pitchFamily="49" charset="-122"/>
              </a:rPr>
              <a:t>中</a:t>
            </a:r>
            <a:r>
              <a:rPr lang="en-US" altLang="zh-CN" smtClean="0">
                <a:ea typeface="黑体" pitchFamily="49" charset="-122"/>
              </a:rPr>
              <a:t>WinSock</a:t>
            </a:r>
            <a:r>
              <a:rPr lang="zh-CN" altLang="en-US" smtClean="0">
                <a:ea typeface="黑体" pitchFamily="49" charset="-122"/>
              </a:rPr>
              <a:t>的封装类</a:t>
            </a:r>
          </a:p>
        </p:txBody>
      </p:sp>
      <p:sp>
        <p:nvSpPr>
          <p:cNvPr id="417795" name="Rectangle 3"/>
          <p:cNvSpPr>
            <a:spLocks noGrp="1" noChangeArrowheads="1"/>
          </p:cNvSpPr>
          <p:nvPr>
            <p:ph idx="1"/>
          </p:nvPr>
        </p:nvSpPr>
        <p:spPr/>
        <p:txBody>
          <a:bodyPr/>
          <a:lstStyle/>
          <a:p>
            <a:pPr>
              <a:spcBef>
                <a:spcPts val="1200"/>
              </a:spcBef>
              <a:spcAft>
                <a:spcPts val="1200"/>
              </a:spcAft>
            </a:pPr>
            <a:r>
              <a:rPr lang="en-US" altLang="zh-CN" sz="1600" smtClean="0"/>
              <a:t>CAsyncSocket</a:t>
            </a:r>
            <a:r>
              <a:rPr lang="zh-CN" altLang="en-US" sz="1600" smtClean="0"/>
              <a:t>类是在一个较低的层次上封装了</a:t>
            </a:r>
            <a:r>
              <a:rPr lang="en-US" altLang="zh-CN" sz="1600" smtClean="0"/>
              <a:t>Windows Sockets API</a:t>
            </a:r>
            <a:r>
              <a:rPr lang="zh-CN" altLang="en-US" sz="1600" smtClean="0"/>
              <a:t>，它封装了异步、非阻塞</a:t>
            </a:r>
            <a:r>
              <a:rPr lang="en-US" altLang="zh-CN" sz="1600" smtClean="0"/>
              <a:t>Socket</a:t>
            </a:r>
            <a:r>
              <a:rPr lang="zh-CN" altLang="en-US" sz="1600" smtClean="0"/>
              <a:t>的基本功能，提供了</a:t>
            </a:r>
            <a:r>
              <a:rPr lang="en-US" altLang="zh-CN" sz="1600" smtClean="0"/>
              <a:t>Socket</a:t>
            </a:r>
            <a:r>
              <a:rPr lang="zh-CN" altLang="en-US" sz="1600" smtClean="0"/>
              <a:t>的基本操作，用它做常用的网络通信软件很方便。</a:t>
            </a:r>
            <a:r>
              <a:rPr lang="en-US" altLang="zh-CN" sz="1600" smtClean="0"/>
              <a:t>CSocket</a:t>
            </a:r>
            <a:r>
              <a:rPr lang="zh-CN" altLang="en-US" sz="1600" smtClean="0"/>
              <a:t>类由</a:t>
            </a:r>
            <a:r>
              <a:rPr lang="en-US" altLang="zh-CN" sz="1600" smtClean="0"/>
              <a:t>CAsyncSocket</a:t>
            </a:r>
            <a:r>
              <a:rPr lang="zh-CN" altLang="en-US" sz="1600" smtClean="0"/>
              <a:t>派生，是</a:t>
            </a:r>
            <a:r>
              <a:rPr lang="en-US" altLang="zh-CN" sz="1600" smtClean="0"/>
              <a:t>Windows Sockets API</a:t>
            </a:r>
            <a:r>
              <a:rPr lang="zh-CN" altLang="en-US" sz="1600" smtClean="0"/>
              <a:t>的高层抽象，提供了更高层次的功能</a:t>
            </a:r>
            <a:r>
              <a:rPr lang="en-US" altLang="zh-CN" sz="1600" smtClean="0"/>
              <a:t>——</a:t>
            </a:r>
            <a:r>
              <a:rPr lang="zh-CN" altLang="en-US" sz="1600" smtClean="0"/>
              <a:t>阻塞式的访问方式。有关函数的原型及使用，在下面将结合具体的实例开发来介绍。</a:t>
            </a:r>
            <a:r>
              <a:rPr lang="en-US" altLang="zh-CN" sz="1600" smtClean="0"/>
              <a:t>CSocket</a:t>
            </a:r>
            <a:r>
              <a:rPr lang="zh-CN" altLang="en-US" sz="1600" smtClean="0"/>
              <a:t>类新提供的主要成员函数及其功能如下表所示。</a:t>
            </a:r>
          </a:p>
          <a:p>
            <a:endParaRPr lang="en-US" altLang="zh-CN" sz="1600" smtClean="0"/>
          </a:p>
        </p:txBody>
      </p:sp>
      <p:pic>
        <p:nvPicPr>
          <p:cNvPr id="417796" name="Picture 4"/>
          <p:cNvPicPr>
            <a:picLocks noChangeAspect="1" noChangeArrowheads="1"/>
          </p:cNvPicPr>
          <p:nvPr/>
        </p:nvPicPr>
        <p:blipFill>
          <a:blip r:embed="rId3"/>
          <a:srcRect/>
          <a:stretch>
            <a:fillRect/>
          </a:stretch>
        </p:blipFill>
        <p:spPr bwMode="auto">
          <a:xfrm>
            <a:off x="1331913" y="3357563"/>
            <a:ext cx="6553200" cy="1965325"/>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1333</TotalTime>
  <Pages>0</Pages>
  <Words>952</Words>
  <Characters>0</Characters>
  <Application>Microsoft PowerPoint</Application>
  <DocSecurity>0</DocSecurity>
  <PresentationFormat>全屏显示(4:3)</PresentationFormat>
  <Lines>0</Lines>
  <Paragraphs>40</Paragraphs>
  <Slides>9</Slides>
  <Notes>8</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Office 主题</vt:lpstr>
      <vt:lpstr>幻灯片 1</vt:lpstr>
      <vt:lpstr>14.1 网络通信与WinSock基础</vt:lpstr>
      <vt:lpstr>14.1.1 WinSock的基本概念</vt:lpstr>
      <vt:lpstr>14.1.3 WinSock通信与C/S结构</vt:lpstr>
      <vt:lpstr>14.1.3 WinSock通信与C/S结构</vt:lpstr>
      <vt:lpstr>14.1.3 WinSock通信与C/S结构</vt:lpstr>
      <vt:lpstr>14.1.3 WinSock通信与C/S结构</vt:lpstr>
      <vt:lpstr>14.1.4 MFC中WinSock的封装类</vt:lpstr>
      <vt:lpstr>14.1.4 MFC中WinSock的封装类</vt:lpstr>
    </vt:vector>
  </TitlesOfParts>
  <Company>Shanghai JiaoTong UNIV.</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概述</dc:title>
  <dc:subject>程序设计</dc:subject>
  <dc:creator>翁惠玉</dc:creator>
  <dc:description>演示用</dc:description>
  <cp:lastModifiedBy>wwuhnwu01</cp:lastModifiedBy>
  <cp:revision>474</cp:revision>
  <dcterms:created xsi:type="dcterms:W3CDTF">2002-03-09T00:08:02Z</dcterms:created>
  <dcterms:modified xsi:type="dcterms:W3CDTF">2020-11-02T03:20:53Z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2052-8.1.0.3442</vt:lpwstr>
  </property>
</Properties>
</file>