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3" r:id="rId16"/>
    <p:sldId id="275" r:id="rId17"/>
    <p:sldId id="274" r:id="rId18"/>
    <p:sldId id="276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1A59E-E451-57EE-8AE8-F83EED1AD1D4}" v="344" dt="2025-08-05T17:36:10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of Baby Zia – 1 M Tokens –7000 notes from </a:t>
            </a:r>
            <a:r>
              <a:rPr lang="en-US" sz="3700" dirty="0"/>
              <a:t> </a:t>
            </a:r>
            <a:br>
              <a:rPr lang="en-US" sz="3700" dirty="0"/>
            </a:br>
            <a:r>
              <a:rPr lang="en-US" sz="3700" dirty="0"/>
              <a:t>Longitudinal Fetal-to-Pediatric Reasoning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8/4/2025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F8DFC-8AE9-F745-0A69-7DD49244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Questions and Answers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4E7F947C-F556-E19D-8D7B-4A1493C80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9621" y="1926266"/>
          <a:ext cx="9912762" cy="4357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0539">
                  <a:extLst>
                    <a:ext uri="{9D8B030D-6E8A-4147-A177-3AD203B41FA5}">
                      <a16:colId xmlns:a16="http://schemas.microsoft.com/office/drawing/2014/main" val="4163467038"/>
                    </a:ext>
                  </a:extLst>
                </a:gridCol>
                <a:gridCol w="2127866">
                  <a:extLst>
                    <a:ext uri="{9D8B030D-6E8A-4147-A177-3AD203B41FA5}">
                      <a16:colId xmlns:a16="http://schemas.microsoft.com/office/drawing/2014/main" val="1805675015"/>
                    </a:ext>
                  </a:extLst>
                </a:gridCol>
                <a:gridCol w="1696376">
                  <a:extLst>
                    <a:ext uri="{9D8B030D-6E8A-4147-A177-3AD203B41FA5}">
                      <a16:colId xmlns:a16="http://schemas.microsoft.com/office/drawing/2014/main" val="910515966"/>
                    </a:ext>
                  </a:extLst>
                </a:gridCol>
                <a:gridCol w="936930">
                  <a:extLst>
                    <a:ext uri="{9D8B030D-6E8A-4147-A177-3AD203B41FA5}">
                      <a16:colId xmlns:a16="http://schemas.microsoft.com/office/drawing/2014/main" val="310449504"/>
                    </a:ext>
                  </a:extLst>
                </a:gridCol>
                <a:gridCol w="3062657">
                  <a:extLst>
                    <a:ext uri="{9D8B030D-6E8A-4147-A177-3AD203B41FA5}">
                      <a16:colId xmlns:a16="http://schemas.microsoft.com/office/drawing/2014/main" val="2800106306"/>
                    </a:ext>
                  </a:extLst>
                </a:gridCol>
                <a:gridCol w="1298394">
                  <a:extLst>
                    <a:ext uri="{9D8B030D-6E8A-4147-A177-3AD203B41FA5}">
                      <a16:colId xmlns:a16="http://schemas.microsoft.com/office/drawing/2014/main" val="710028685"/>
                    </a:ext>
                  </a:extLst>
                </a:gridCol>
              </a:tblGrid>
              <a:tr h="193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question_id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question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needle_note_id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needle_phase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needle_text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reasoning_type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88076"/>
                  </a:ext>
                </a:extLst>
              </a:tr>
              <a:tr h="36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When was hypotonia first documented?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9c09354b-f50f-4516-aa23-4e3dbd8a93cb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nicu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Physical exam shows significant hypotonia in all extremities.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First mention recall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14342"/>
                  </a:ext>
                </a:extLst>
              </a:tr>
              <a:tr h="36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Dandy-Walker malformation ever reassessed after birth?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169db6d0-2e6b-415f-9efe-a5b05ae82575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nicu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MRI confirms Dandy-Walker malformation as previously noted in fetal imaging.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Temporal validation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643387"/>
                  </a:ext>
                </a:extLst>
              </a:tr>
              <a:tr h="36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What is the earliest note of developmental delay?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aa970905-3655-41df-bcd8-d1714a8c4e00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age_1_2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Developmental assessment identifies global developmental delay in motor and speech skills.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First mention recall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28257"/>
                  </a:ext>
                </a:extLst>
              </a:tr>
              <a:tr h="5361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there disagreement between fetal and NICU imaging?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61242120-51d2-47db-bdaf-b80708959989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nicu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NICU MRI re-read shows no evidence of cerebellar abnormality, contradicting fetal findings.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Contradiction detection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29179"/>
                  </a:ext>
                </a:extLst>
              </a:tr>
              <a:tr h="5361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Could the headaches at age 5 relate to prior findings?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2c7a240a-06dc-4487-acb1-e93e21ecfddb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age_3_5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MRI at age 5 shows mild ventricular enlargement potentially linked to chronic headaches.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Multi-hop reasoning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136841"/>
                  </a:ext>
                </a:extLst>
              </a:tr>
              <a:tr h="36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seizure-like activity ever noted?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d394e8b4-c71d-4079-aa93-d124a5e82d9a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age_3_5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Family reports brief staring episode during sleep, raising concern for seizure-like activity.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Rare event detection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507960"/>
                  </a:ext>
                </a:extLst>
              </a:tr>
              <a:tr h="36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there a family history of migraines noted?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cb3235fe-3451-4d7f-a4e1-2ffdbda88068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age_3_5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Family history reveals mother suffers from chronic migraines.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One-time mention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92826"/>
                  </a:ext>
                </a:extLst>
              </a:tr>
              <a:tr h="36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Has visual tracking difficulty been persistent over time?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8c6c56eb-6dba-4aac-9433-4ff84cfde0f5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age_1_2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Persistent visual tracking difficulty noted in pediatric neuro exam.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Temporal aggregation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425717"/>
                  </a:ext>
                </a:extLst>
              </a:tr>
              <a:tr h="5361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there any concern of neglect or environment noted?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c38f1fdd-0574-4039-8dcb-6251371d3e7c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age_3_5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OT visit raises concern for possible environmental neglect during home assessment.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Sensitive signal retrieval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578798"/>
                  </a:ext>
                </a:extLst>
              </a:tr>
              <a:tr h="36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Q10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a neurology referral placed before age 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a5c78fb1-7eeb-46cc-863f-20a8bdc2c664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nicu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Referred to pediatric neurology during NICU stay due to abnormal tone.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Precise timeline check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95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9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CF39F1-083C-2FD6-5DB2-FEDBCF462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608345"/>
              </p:ext>
            </p:extLst>
          </p:nvPr>
        </p:nvGraphicFramePr>
        <p:xfrm>
          <a:off x="643467" y="841423"/>
          <a:ext cx="10905067" cy="5175155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4328092">
                  <a:extLst>
                    <a:ext uri="{9D8B030D-6E8A-4147-A177-3AD203B41FA5}">
                      <a16:colId xmlns:a16="http://schemas.microsoft.com/office/drawing/2014/main" val="3947030312"/>
                    </a:ext>
                  </a:extLst>
                </a:gridCol>
                <a:gridCol w="6576975">
                  <a:extLst>
                    <a:ext uri="{9D8B030D-6E8A-4147-A177-3AD203B41FA5}">
                      <a16:colId xmlns:a16="http://schemas.microsoft.com/office/drawing/2014/main" val="232215692"/>
                    </a:ext>
                  </a:extLst>
                </a:gridCol>
              </a:tblGrid>
              <a:tr h="7422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Design Principle</a:t>
                      </a:r>
                      <a:endParaRPr 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870" marR="156823" marT="156823" marB="1568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How We Applied It</a:t>
                      </a:r>
                      <a:endParaRPr 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870" marR="156823" marT="156823" marB="1568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21660"/>
                  </a:ext>
                </a:extLst>
              </a:tr>
              <a:tr h="1108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✂️ Sparse placement</a:t>
                      </a:r>
                    </a:p>
                  </a:txBody>
                  <a:tcPr marL="203870" marR="156823" marT="156823" marB="1568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Each signal appears </a:t>
                      </a: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once or twice max</a:t>
                      </a: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 in the entire corpus</a:t>
                      </a:r>
                    </a:p>
                  </a:txBody>
                  <a:tcPr marL="203870" marR="156823" marT="156823" marB="1568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68053"/>
                  </a:ext>
                </a:extLst>
              </a:tr>
              <a:tr h="1108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🎯 Clear clinical target</a:t>
                      </a:r>
                    </a:p>
                  </a:txBody>
                  <a:tcPr marL="203870" marR="156823" marT="156823" marB="1568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Questions tie directly to a </a:t>
                      </a: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relevant and specific</a:t>
                      </a: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 piece of information</a:t>
                      </a:r>
                    </a:p>
                  </a:txBody>
                  <a:tcPr marL="203870" marR="156823" marT="156823" marB="1568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29174"/>
                  </a:ext>
                </a:extLst>
              </a:tr>
              <a:tr h="1108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🧭 Time awareness</a:t>
                      </a:r>
                    </a:p>
                  </a:txBody>
                  <a:tcPr marL="203870" marR="156823" marT="156823" marB="1568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Some questions require identifying </a:t>
                      </a: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first mention</a:t>
                      </a: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, others require </a:t>
                      </a:r>
                      <a:r>
                        <a:rPr lang="en-US" sz="2400" b="1" cap="none" spc="0">
                          <a:solidFill>
                            <a:schemeClr val="tx1"/>
                          </a:solidFill>
                        </a:rPr>
                        <a:t>temporal linking</a:t>
                      </a:r>
                      <a:endParaRPr lang="en-US" sz="2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870" marR="156823" marT="156823" marB="1568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24641"/>
                  </a:ext>
                </a:extLst>
              </a:tr>
              <a:tr h="1108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🔀 Diverse reasoning types</a:t>
                      </a:r>
                    </a:p>
                  </a:txBody>
                  <a:tcPr marL="203870" marR="156823" marT="156823" marB="1568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Recall, multi-hop, contradiction, aggregation, rare event spotting</a:t>
                      </a:r>
                    </a:p>
                  </a:txBody>
                  <a:tcPr marL="203870" marR="156823" marT="156823" marB="15682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06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869A77-59BA-C16F-BAD3-5CE6F83AA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763854"/>
              </p:ext>
            </p:extLst>
          </p:nvPr>
        </p:nvGraphicFramePr>
        <p:xfrm>
          <a:off x="643467" y="729007"/>
          <a:ext cx="10905067" cy="4305546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3921866">
                  <a:extLst>
                    <a:ext uri="{9D8B030D-6E8A-4147-A177-3AD203B41FA5}">
                      <a16:colId xmlns:a16="http://schemas.microsoft.com/office/drawing/2014/main" val="1068610068"/>
                    </a:ext>
                  </a:extLst>
                </a:gridCol>
                <a:gridCol w="6983201">
                  <a:extLst>
                    <a:ext uri="{9D8B030D-6E8A-4147-A177-3AD203B41FA5}">
                      <a16:colId xmlns:a16="http://schemas.microsoft.com/office/drawing/2014/main" val="3627325736"/>
                    </a:ext>
                  </a:extLst>
                </a:gridCol>
              </a:tblGrid>
              <a:tr h="7055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166666" marR="166666" marT="166666" marB="83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66666" marR="166666" marT="166666" marB="83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352112"/>
                  </a:ext>
                </a:extLst>
              </a:tr>
              <a:tr h="10944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🧠 Needles Embedded</a:t>
                      </a:r>
                    </a:p>
                  </a:txBody>
                  <a:tcPr marL="166666" marR="166666" marT="166666" marB="83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10 clinically meaningful signals (1 per question)</a:t>
                      </a:r>
                    </a:p>
                  </a:txBody>
                  <a:tcPr marL="166666" marR="166666" marT="166666" marB="83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79492"/>
                  </a:ext>
                </a:extLst>
              </a:tr>
              <a:tr h="10944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🧾 Filler Volume</a:t>
                      </a:r>
                    </a:p>
                  </a:txBody>
                  <a:tcPr marL="166666" marR="166666" marT="166666" marB="83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&gt;7,000 contextually appropriate notes across 4 phases</a:t>
                      </a:r>
                    </a:p>
                  </a:txBody>
                  <a:tcPr marL="166666" marR="166666" marT="166666" marB="83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117035"/>
                  </a:ext>
                </a:extLst>
              </a:tr>
              <a:tr h="7055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⏱ Timeline</a:t>
                      </a:r>
                    </a:p>
                  </a:txBody>
                  <a:tcPr marL="166666" marR="166666" marT="166666" marB="83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From prenatal (fetal) to age 5</a:t>
                      </a:r>
                    </a:p>
                  </a:txBody>
                  <a:tcPr marL="166666" marR="166666" marT="166666" marB="83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99033"/>
                  </a:ext>
                </a:extLst>
              </a:tr>
              <a:tr h="7055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📏 Size</a:t>
                      </a:r>
                    </a:p>
                  </a:txBody>
                  <a:tcPr marL="166666" marR="166666" marT="166666" marB="83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~4 million characters ≈ 1 million tokens</a:t>
                      </a:r>
                    </a:p>
                  </a:txBody>
                  <a:tcPr marL="166666" marR="166666" marT="166666" marB="83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9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EA9368B-E7F5-8D17-73D8-D5717EF7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8A7B7F-5E52-A0D3-F86E-E1493B1179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819969"/>
          <a:ext cx="10927830" cy="3281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4841">
                  <a:extLst>
                    <a:ext uri="{9D8B030D-6E8A-4147-A177-3AD203B41FA5}">
                      <a16:colId xmlns:a16="http://schemas.microsoft.com/office/drawing/2014/main" val="1023169123"/>
                    </a:ext>
                  </a:extLst>
                </a:gridCol>
                <a:gridCol w="2726727">
                  <a:extLst>
                    <a:ext uri="{9D8B030D-6E8A-4147-A177-3AD203B41FA5}">
                      <a16:colId xmlns:a16="http://schemas.microsoft.com/office/drawing/2014/main" val="2078957125"/>
                    </a:ext>
                  </a:extLst>
                </a:gridCol>
                <a:gridCol w="2698131">
                  <a:extLst>
                    <a:ext uri="{9D8B030D-6E8A-4147-A177-3AD203B41FA5}">
                      <a16:colId xmlns:a16="http://schemas.microsoft.com/office/drawing/2014/main" val="3877363754"/>
                    </a:ext>
                  </a:extLst>
                </a:gridCol>
                <a:gridCol w="2698131">
                  <a:extLst>
                    <a:ext uri="{9D8B030D-6E8A-4147-A177-3AD203B41FA5}">
                      <a16:colId xmlns:a16="http://schemas.microsoft.com/office/drawing/2014/main" val="1571239072"/>
                    </a:ext>
                  </a:extLst>
                </a:gridCol>
              </a:tblGrid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Question</a:t>
                      </a:r>
                      <a:endParaRPr lang="en-US" sz="1300"/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RAG Answer</a:t>
                      </a:r>
                      <a:endParaRPr lang="en-US" sz="1300"/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Non-RAG Answer</a:t>
                      </a:r>
                      <a:endParaRPr lang="en-US" sz="1300"/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Accuracy</a:t>
                      </a:r>
                      <a:endParaRPr lang="en-US" sz="1300"/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720926"/>
                  </a:ext>
                </a:extLst>
              </a:tr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Hypotonia documented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591212"/>
                  </a:ext>
                </a:extLst>
              </a:tr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Dandy-Walker reassessed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❌ Incorrect (missed re-read)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❌ RAG missed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506898"/>
                  </a:ext>
                </a:extLst>
              </a:tr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Earliest dev delay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065657"/>
                  </a:ext>
                </a:extLst>
              </a:tr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Imaging contradiction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335594"/>
                  </a:ext>
                </a:extLst>
              </a:tr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Headaches and history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Detailed &amp; reasoning-based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52421"/>
                  </a:ext>
                </a:extLst>
              </a:tr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Seizure-like activity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4981"/>
                  </a:ext>
                </a:extLst>
              </a:tr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Family migraines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659941"/>
                  </a:ext>
                </a:extLst>
              </a:tr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Visual tracking persistent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92706"/>
                  </a:ext>
                </a:extLst>
              </a:tr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Environmental neglect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083801"/>
                  </a:ext>
                </a:extLst>
              </a:tr>
              <a:tr h="29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Neurology referral before age 1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 Correct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✅</a:t>
                      </a:r>
                    </a:p>
                  </a:txBody>
                  <a:tcPr marL="67798" marR="67798" marT="33899" marB="33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30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99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48CFC4C-C6C8-4143-8FC7-BB36D2F8A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201638"/>
              </p:ext>
            </p:extLst>
          </p:nvPr>
        </p:nvGraphicFramePr>
        <p:xfrm>
          <a:off x="877760" y="643467"/>
          <a:ext cx="10436481" cy="55710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0101">
                  <a:extLst>
                    <a:ext uri="{9D8B030D-6E8A-4147-A177-3AD203B41FA5}">
                      <a16:colId xmlns:a16="http://schemas.microsoft.com/office/drawing/2014/main" val="318325967"/>
                    </a:ext>
                  </a:extLst>
                </a:gridCol>
                <a:gridCol w="5286380">
                  <a:extLst>
                    <a:ext uri="{9D8B030D-6E8A-4147-A177-3AD203B41FA5}">
                      <a16:colId xmlns:a16="http://schemas.microsoft.com/office/drawing/2014/main" val="2961705655"/>
                    </a:ext>
                  </a:extLst>
                </a:gridCol>
              </a:tblGrid>
              <a:tr h="3940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Concept </a:t>
                      </a:r>
                      <a:endParaRPr lang="en-US" sz="1800" dirty="0"/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Baby Ziya Use Case</a:t>
                      </a:r>
                      <a:endParaRPr lang="en-US" sz="1800" dirty="0"/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56935"/>
                  </a:ext>
                </a:extLst>
              </a:tr>
              <a:tr h="9314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Context Blocks</a:t>
                      </a:r>
                      <a:endParaRPr lang="en-US" sz="1800" dirty="0"/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Define atomic chunks by type: </a:t>
                      </a:r>
                      <a:r>
                        <a:rPr lang="en-US" sz="1800" dirty="0">
                          <a:latin typeface="Courier New"/>
                        </a:rPr>
                        <a:t>Diagnosis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latin typeface="Courier New"/>
                        </a:rPr>
                        <a:t>Imaging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latin typeface="Courier New"/>
                        </a:rPr>
                        <a:t>Developmental Notes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latin typeface="Courier New"/>
                        </a:rPr>
                        <a:t>Family History</a:t>
                      </a:r>
                      <a:r>
                        <a:rPr lang="en-US" sz="1800" dirty="0"/>
                        <a:t>, etc.</a:t>
                      </a:r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359424"/>
                  </a:ext>
                </a:extLst>
              </a:tr>
              <a:tr h="6627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Context Typing</a:t>
                      </a:r>
                      <a:endParaRPr lang="en-US" sz="1800" dirty="0"/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Label each chunk explicitly (e.g., </a:t>
                      </a:r>
                      <a:r>
                        <a:rPr lang="en-US" sz="1800" dirty="0">
                          <a:latin typeface="Courier New"/>
                        </a:rPr>
                        <a:t>TYPE: Imaging Report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latin typeface="Courier New"/>
                        </a:rPr>
                        <a:t>SOURCE: NICU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>
                          <a:latin typeface="Courier New"/>
                        </a:rPr>
                        <a:t>DX: Dandy-Walker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430452"/>
                  </a:ext>
                </a:extLst>
              </a:tr>
              <a:tr h="9314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Navigation Tags / Markers</a:t>
                      </a:r>
                      <a:endParaRPr lang="en-US" sz="1800" dirty="0"/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Use metadata fields (e.g., </a:t>
                      </a:r>
                      <a:r>
                        <a:rPr lang="en-US" sz="1800" dirty="0" err="1">
                          <a:latin typeface="Courier New"/>
                        </a:rPr>
                        <a:t>related_to_fetal_diagnosis</a:t>
                      </a:r>
                      <a:r>
                        <a:rPr lang="en-US" sz="1800" dirty="0">
                          <a:latin typeface="Courier New"/>
                        </a:rPr>
                        <a:t> = True</a:t>
                      </a:r>
                      <a:r>
                        <a:rPr lang="en-US" sz="1800" dirty="0"/>
                        <a:t>) to guide retrieval and reasoning</a:t>
                      </a:r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760802"/>
                  </a:ext>
                </a:extLst>
              </a:tr>
              <a:tr h="6627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Context Memory Management</a:t>
                      </a:r>
                      <a:endParaRPr lang="en-US" sz="1800" dirty="0"/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Ensure long-term context like </a:t>
                      </a:r>
                      <a:r>
                        <a:rPr lang="en-US" sz="1800" i="1" dirty="0"/>
                        <a:t>fetal findings</a:t>
                      </a:r>
                      <a:r>
                        <a:rPr lang="en-US" sz="1800" dirty="0"/>
                        <a:t> are </a:t>
                      </a:r>
                      <a:r>
                        <a:rPr lang="en-US" sz="1800" i="1" dirty="0"/>
                        <a:t>persisted and reinforced</a:t>
                      </a:r>
                      <a:r>
                        <a:rPr lang="en-US" sz="1800" dirty="0"/>
                        <a:t> across timeline chunks</a:t>
                      </a:r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78764"/>
                  </a:ext>
                </a:extLst>
              </a:tr>
              <a:tr h="6627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Domain-driven Scaffolds</a:t>
                      </a:r>
                      <a:endParaRPr lang="en-US" sz="1800" dirty="0"/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Use your clinical pathway phases (Fetal → NICU → Age 1–2 → Age 3–5) as core </a:t>
                      </a:r>
                      <a:r>
                        <a:rPr lang="en-US" sz="1800" i="1" dirty="0"/>
                        <a:t>retrieval contexts</a:t>
                      </a:r>
                      <a:endParaRPr lang="en-US" sz="1800" dirty="0"/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665065"/>
                  </a:ext>
                </a:extLst>
              </a:tr>
              <a:tr h="6627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Backreference Anchoring</a:t>
                      </a:r>
                      <a:endParaRPr lang="en-US" sz="1800" dirty="0"/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Explicitly tie back follow-up findings to initial conditions via phrases like “consistent with…”</a:t>
                      </a:r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42074"/>
                  </a:ext>
                </a:extLst>
              </a:tr>
              <a:tr h="6627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Reason Chain Optimization</a:t>
                      </a:r>
                      <a:endParaRPr lang="en-US" sz="1800" dirty="0"/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Annotate context with latent </a:t>
                      </a:r>
                      <a:r>
                        <a:rPr lang="en-US" sz="1800" i="1" dirty="0"/>
                        <a:t>reasoning cues</a:t>
                      </a:r>
                      <a:r>
                        <a:rPr lang="en-US" sz="1800" dirty="0"/>
                        <a:t> (e.g., “MRI contradicts prior diagnosis”)</a:t>
                      </a:r>
                    </a:p>
                  </a:txBody>
                  <a:tcPr marL="89567" marR="89567" marT="44783" marB="447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51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95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1CA8A-A28B-ABA3-C7D2-6E3F02AA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Implementation Architecture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A664DA-937B-245B-210C-8FCF083164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94983" y="961812"/>
          <a:ext cx="6875433" cy="493099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17749">
                  <a:extLst>
                    <a:ext uri="{9D8B030D-6E8A-4147-A177-3AD203B41FA5}">
                      <a16:colId xmlns:a16="http://schemas.microsoft.com/office/drawing/2014/main" val="3292773651"/>
                    </a:ext>
                  </a:extLst>
                </a:gridCol>
                <a:gridCol w="3237349">
                  <a:extLst>
                    <a:ext uri="{9D8B030D-6E8A-4147-A177-3AD203B41FA5}">
                      <a16:colId xmlns:a16="http://schemas.microsoft.com/office/drawing/2014/main" val="3557607069"/>
                    </a:ext>
                  </a:extLst>
                </a:gridCol>
                <a:gridCol w="2020335">
                  <a:extLst>
                    <a:ext uri="{9D8B030D-6E8A-4147-A177-3AD203B41FA5}">
                      <a16:colId xmlns:a16="http://schemas.microsoft.com/office/drawing/2014/main" val="1570120225"/>
                    </a:ext>
                  </a:extLst>
                </a:gridCol>
              </a:tblGrid>
              <a:tr h="493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Stage</a:t>
                      </a:r>
                      <a:endParaRPr lang="en-US" sz="1300"/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Purpose</a:t>
                      </a:r>
                      <a:endParaRPr lang="en-US" sz="1300"/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Implements Article Principle</a:t>
                      </a:r>
                      <a:endParaRPr lang="en-US" sz="1300"/>
                    </a:p>
                  </a:txBody>
                  <a:tcPr marL="66635" marR="66635" marT="33317" marB="33317" anchor="ctr"/>
                </a:tc>
                <a:extLst>
                  <a:ext uri="{0D108BD9-81ED-4DB2-BD59-A6C34878D82A}">
                    <a16:rowId xmlns:a16="http://schemas.microsoft.com/office/drawing/2014/main" val="1455427803"/>
                  </a:ext>
                </a:extLst>
              </a:tr>
              <a:tr h="493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1. note_loader.py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Load raw clinical notes, metadata, and QA anchors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Select Context</a:t>
                      </a:r>
                    </a:p>
                  </a:txBody>
                  <a:tcPr marL="66635" marR="66635" marT="33317" marB="33317" anchor="ctr"/>
                </a:tc>
                <a:extLst>
                  <a:ext uri="{0D108BD9-81ED-4DB2-BD59-A6C34878D82A}">
                    <a16:rowId xmlns:a16="http://schemas.microsoft.com/office/drawing/2014/main" val="3470009064"/>
                  </a:ext>
                </a:extLst>
              </a:tr>
              <a:tr h="493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2. chunker.py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Segment into smart chunks using phase, note type, and DXs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Isolate &amp; Write Context</a:t>
                      </a:r>
                    </a:p>
                  </a:txBody>
                  <a:tcPr marL="66635" marR="66635" marT="33317" marB="33317" anchor="ctr"/>
                </a:tc>
                <a:extLst>
                  <a:ext uri="{0D108BD9-81ED-4DB2-BD59-A6C34878D82A}">
                    <a16:rowId xmlns:a16="http://schemas.microsoft.com/office/drawing/2014/main" val="288467540"/>
                  </a:ext>
                </a:extLst>
              </a:tr>
              <a:tr h="493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3. annotator.py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Add metadata: phase, type, related_dx, backreference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Write Context</a:t>
                      </a:r>
                    </a:p>
                  </a:txBody>
                  <a:tcPr marL="66635" marR="66635" marT="33317" marB="33317" anchor="ctr"/>
                </a:tc>
                <a:extLst>
                  <a:ext uri="{0D108BD9-81ED-4DB2-BD59-A6C34878D82A}">
                    <a16:rowId xmlns:a16="http://schemas.microsoft.com/office/drawing/2014/main" val="1013699244"/>
                  </a:ext>
                </a:extLst>
              </a:tr>
              <a:tr h="493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4. compressor.py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Remove noisy/irrelevant content, truncate bloated notes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Compress Context</a:t>
                      </a:r>
                    </a:p>
                  </a:txBody>
                  <a:tcPr marL="66635" marR="66635" marT="33317" marB="33317" anchor="ctr"/>
                </a:tc>
                <a:extLst>
                  <a:ext uri="{0D108BD9-81ED-4DB2-BD59-A6C34878D82A}">
                    <a16:rowId xmlns:a16="http://schemas.microsoft.com/office/drawing/2014/main" val="3083096446"/>
                  </a:ext>
                </a:extLst>
              </a:tr>
              <a:tr h="493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5. embedder.py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Use OpenAI/Instructor/ST to vectorize engineered_text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Prepare for Retrieval</a:t>
                      </a:r>
                    </a:p>
                  </a:txBody>
                  <a:tcPr marL="66635" marR="66635" marT="33317" marB="33317" anchor="ctr"/>
                </a:tc>
                <a:extLst>
                  <a:ext uri="{0D108BD9-81ED-4DB2-BD59-A6C34878D82A}">
                    <a16:rowId xmlns:a16="http://schemas.microsoft.com/office/drawing/2014/main" val="3981325246"/>
                  </a:ext>
                </a:extLst>
              </a:tr>
              <a:tr h="493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6. indexer_faiss.py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Store in FAISS + metadata dict for filtering after recall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Select Context + Enable Filtering</a:t>
                      </a:r>
                    </a:p>
                  </a:txBody>
                  <a:tcPr marL="66635" marR="66635" marT="33317" marB="33317" anchor="ctr"/>
                </a:tc>
                <a:extLst>
                  <a:ext uri="{0D108BD9-81ED-4DB2-BD59-A6C34878D82A}">
                    <a16:rowId xmlns:a16="http://schemas.microsoft.com/office/drawing/2014/main" val="1507663097"/>
                  </a:ext>
                </a:extLst>
              </a:tr>
              <a:tr h="493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7. retriever.py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Retrieve top‑k with optional filters (e.g., phase + dx match)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Smart Retrieval</a:t>
                      </a:r>
                    </a:p>
                  </a:txBody>
                  <a:tcPr marL="66635" marR="66635" marT="33317" marB="33317" anchor="ctr"/>
                </a:tc>
                <a:extLst>
                  <a:ext uri="{0D108BD9-81ED-4DB2-BD59-A6C34878D82A}">
                    <a16:rowId xmlns:a16="http://schemas.microsoft.com/office/drawing/2014/main" val="4168293255"/>
                  </a:ext>
                </a:extLst>
              </a:tr>
              <a:tr h="493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8. qa_runner.py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Prompt RAG and non‑RAG pipelines and log accuracy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Evaluation Loop</a:t>
                      </a:r>
                    </a:p>
                  </a:txBody>
                  <a:tcPr marL="66635" marR="66635" marT="33317" marB="33317" anchor="ctr"/>
                </a:tc>
                <a:extLst>
                  <a:ext uri="{0D108BD9-81ED-4DB2-BD59-A6C34878D82A}">
                    <a16:rowId xmlns:a16="http://schemas.microsoft.com/office/drawing/2014/main" val="1516132608"/>
                  </a:ext>
                </a:extLst>
              </a:tr>
              <a:tr h="4930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9. reporter.py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Output metrics: recall, hallucination, I/O token cost</a:t>
                      </a:r>
                    </a:p>
                  </a:txBody>
                  <a:tcPr marL="66635" marR="66635" marT="33317" marB="3331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Project Governance</a:t>
                      </a:r>
                    </a:p>
                  </a:txBody>
                  <a:tcPr marL="66635" marR="66635" marT="33317" marB="33317" anchor="ctr"/>
                </a:tc>
                <a:extLst>
                  <a:ext uri="{0D108BD9-81ED-4DB2-BD59-A6C34878D82A}">
                    <a16:rowId xmlns:a16="http://schemas.microsoft.com/office/drawing/2014/main" val="1190603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5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41D2-811F-34E3-22E5-7961F565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 while context engineering for Baby Zia's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565E-5D3A-B0BD-B573-D965A0DA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Write rich, structured context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Isolate unique signals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Pre-score or tag critical facts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Avoid retrieval dilution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5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10D828-0230-AEE5-AAFE-57C13143D6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147267"/>
          <a:ext cx="10905068" cy="4563467"/>
        </p:xfrm>
        <a:graphic>
          <a:graphicData uri="http://schemas.openxmlformats.org/drawingml/2006/table">
            <a:tbl>
              <a:tblPr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3936565">
                  <a:extLst>
                    <a:ext uri="{9D8B030D-6E8A-4147-A177-3AD203B41FA5}">
                      <a16:colId xmlns:a16="http://schemas.microsoft.com/office/drawing/2014/main" val="492828437"/>
                    </a:ext>
                  </a:extLst>
                </a:gridCol>
                <a:gridCol w="2968557">
                  <a:extLst>
                    <a:ext uri="{9D8B030D-6E8A-4147-A177-3AD203B41FA5}">
                      <a16:colId xmlns:a16="http://schemas.microsoft.com/office/drawing/2014/main" val="645206808"/>
                    </a:ext>
                  </a:extLst>
                </a:gridCol>
                <a:gridCol w="3999946">
                  <a:extLst>
                    <a:ext uri="{9D8B030D-6E8A-4147-A177-3AD203B41FA5}">
                      <a16:colId xmlns:a16="http://schemas.microsoft.com/office/drawing/2014/main" val="547187163"/>
                    </a:ext>
                  </a:extLst>
                </a:gridCol>
              </a:tblGrid>
              <a:tr h="6471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Use Case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Reuse Components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Sample Clinical Example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58036"/>
                  </a:ext>
                </a:extLst>
              </a:tr>
              <a:tr h="979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Fetal-to-Pediatric Continuity (Baby Ziya)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All modules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Dandy-Walker, Hydrocephalus, Dev Delays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3565"/>
                  </a:ext>
                </a:extLst>
              </a:tr>
              <a:tr h="979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SSI/CLABSI Abstractor Assist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1, 2, 3, 5, 6, 7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Surgical wound + Note Linkage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357572"/>
                  </a:ext>
                </a:extLst>
              </a:tr>
              <a:tr h="979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Ortho Pathway Deviation (SCH fxs)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1, 2, 3, 4, 5, 7, 8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Arrival-to-surgery interval with delay context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26398"/>
                  </a:ext>
                </a:extLst>
              </a:tr>
              <a:tr h="9790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Infection Prevention Chart Review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1, 2, 3, 5, 6, 7, 8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Indwelling catheter + fever + labs</a:t>
                      </a:r>
                    </a:p>
                  </a:txBody>
                  <a:tcPr marL="165944" marR="165944" marT="165944" marB="829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43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278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C565-82CC-92E3-1A8F-8BDEF0EF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Aptos"/>
              </a:rPr>
              <a:t>Cost vs Accuracy - Summary</a:t>
            </a:r>
            <a:endParaRPr lang="en-US" sz="1800" dirty="0" err="1">
              <a:latin typeface="Aptos"/>
            </a:endParaRP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DEBCE9-BBB5-BC9F-C30F-0A5527314E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57265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7032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29906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670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Non-RAG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RAG (Pre-Context Engineered)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RAG (With Context Engineering)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6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Accuracy (10 Questions)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10/10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9/10 (1 miss)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10/10 (after engineered fix)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67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Tokens (Per Q Avg)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~3,000–30,000+ tokens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~1,000–2,000 tokens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~600–1,000 tokens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456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Response Time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Slower (full context)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Faster (chunked)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Fastest (smart chunks)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56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Est. Cost / 10 Qs (GPT-4o mini)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~$0.005–0.010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~$0.001–0.003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~$0.001–0.002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265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Failure Risk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None (but expensive)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Moderate (chunk miss)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 (chunk + metadata optimization)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90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75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5F92-F849-919D-133C-8F47298E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1CC8-9D62-7500-1E59-D633B5D4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Non-RAG</a:t>
            </a:r>
            <a:r>
              <a:rPr lang="en-US" dirty="0">
                <a:ea typeface="+mn-lt"/>
                <a:cs typeface="+mn-lt"/>
              </a:rPr>
              <a:t> is brute force — good for completeness, bad for cost &amp; scalability.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Basic RAG</a:t>
            </a:r>
            <a:r>
              <a:rPr lang="en-US" dirty="0">
                <a:ea typeface="+mn-lt"/>
                <a:cs typeface="+mn-lt"/>
              </a:rPr>
              <a:t> is fast but brittle — depends entirely on what you fetch.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RAG + Context Engineering</a:t>
            </a:r>
            <a:r>
              <a:rPr lang="en-US" dirty="0">
                <a:ea typeface="+mn-lt"/>
                <a:cs typeface="+mn-lt"/>
              </a:rPr>
              <a:t> = 📌 </a:t>
            </a:r>
            <a:r>
              <a:rPr lang="en-US" i="1" dirty="0">
                <a:ea typeface="+mn-lt"/>
                <a:cs typeface="+mn-lt"/>
              </a:rPr>
              <a:t>reliable, scalable precision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Agentic RAG</a:t>
            </a:r>
            <a:r>
              <a:rPr lang="en-US" dirty="0">
                <a:ea typeface="+mn-lt"/>
                <a:cs typeface="+mn-lt"/>
              </a:rPr>
              <a:t> introduces planning and decomposition — can outperform RAG in multi-hop cases.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Agentic + Context Engineering</a:t>
            </a:r>
            <a:r>
              <a:rPr lang="en-US" dirty="0">
                <a:ea typeface="+mn-lt"/>
                <a:cs typeface="+mn-lt"/>
              </a:rPr>
              <a:t> = 🧠🧭 </a:t>
            </a:r>
            <a:r>
              <a:rPr lang="en-US" i="1" dirty="0">
                <a:ea typeface="+mn-lt"/>
                <a:cs typeface="+mn-lt"/>
              </a:rPr>
              <a:t>the most robust approach</a:t>
            </a:r>
            <a:r>
              <a:rPr lang="en-US" dirty="0">
                <a:ea typeface="+mn-lt"/>
                <a:cs typeface="+mn-lt"/>
              </a:rPr>
              <a:t> for longitudinal, needle-in-haystack domains like Baby Ziya.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3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FBA08-1ED3-8324-0226-F7A01F94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700"/>
              <a:t>Baby Zia - </a:t>
            </a:r>
            <a:r>
              <a:rPr lang="en-US" sz="3700">
                <a:ea typeface="+mj-lt"/>
                <a:cs typeface="+mj-lt"/>
              </a:rPr>
              <a:t>Longitudinal Fetal-to-Pediatric Reasoning</a:t>
            </a:r>
            <a:endParaRPr lang="en-US" sz="3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D676D5-717F-64AE-D53E-775179EF41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4168" y="1926266"/>
          <a:ext cx="10443665" cy="43575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07336">
                  <a:extLst>
                    <a:ext uri="{9D8B030D-6E8A-4147-A177-3AD203B41FA5}">
                      <a16:colId xmlns:a16="http://schemas.microsoft.com/office/drawing/2014/main" val="2923267576"/>
                    </a:ext>
                  </a:extLst>
                </a:gridCol>
                <a:gridCol w="6236329">
                  <a:extLst>
                    <a:ext uri="{9D8B030D-6E8A-4147-A177-3AD203B41FA5}">
                      <a16:colId xmlns:a16="http://schemas.microsoft.com/office/drawing/2014/main" val="3497761812"/>
                    </a:ext>
                  </a:extLst>
                </a:gridCol>
              </a:tblGrid>
              <a:tr h="460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/>
                        <a:t>Aspect</a:t>
                      </a:r>
                      <a:endParaRPr lang="en-US" sz="2100"/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/>
                        <a:t>Details</a:t>
                      </a:r>
                      <a:endParaRPr lang="en-US" sz="2100"/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14565"/>
                  </a:ext>
                </a:extLst>
              </a:tr>
              <a:tr h="1098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/>
                        <a:t>Prenatal Event</a:t>
                      </a:r>
                      <a:endParaRPr lang="en-US" sz="2100"/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/>
                        <a:t>At </a:t>
                      </a:r>
                      <a:r>
                        <a:rPr lang="en-US" sz="2100" b="1"/>
                        <a:t>20 weeks gestation</a:t>
                      </a:r>
                      <a:r>
                        <a:rPr lang="en-US" sz="2100"/>
                        <a:t>, fetal MRI reveals </a:t>
                      </a:r>
                      <a:r>
                        <a:rPr lang="en-US" sz="2100" b="1"/>
                        <a:t>Dandy-Walker malformation</a:t>
                      </a:r>
                      <a:r>
                        <a:rPr lang="en-US" sz="2100"/>
                        <a:t> (a brain structure abnormality).</a:t>
                      </a:r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845212"/>
                  </a:ext>
                </a:extLst>
              </a:tr>
              <a:tr h="460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/>
                        <a:t>Neonatal Outcome</a:t>
                      </a:r>
                      <a:endParaRPr lang="en-US" sz="2100"/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/>
                        <a:t>Normal term birth, mild hypotonia.</a:t>
                      </a:r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387495"/>
                  </a:ext>
                </a:extLst>
              </a:tr>
              <a:tr h="77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/>
                        <a:t>Age 3 Symptoms</a:t>
                      </a:r>
                      <a:endParaRPr lang="en-US" sz="2100"/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/>
                        <a:t>Delayed language and coordination. Pediatric neuro follow-up.</a:t>
                      </a:r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824967"/>
                  </a:ext>
                </a:extLst>
              </a:tr>
              <a:tr h="77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/>
                        <a:t>Age 5 Symptoms</a:t>
                      </a:r>
                      <a:endParaRPr lang="en-US" sz="2100"/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/>
                        <a:t>Headaches, visual tracking issues, and fine motor skill regression.</a:t>
                      </a:r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4404"/>
                  </a:ext>
                </a:extLst>
              </a:tr>
              <a:tr h="77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/>
                        <a:t>Clinical Question</a:t>
                      </a:r>
                      <a:endParaRPr lang="en-US" sz="2100"/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/>
                        <a:t>Could the </a:t>
                      </a:r>
                      <a:r>
                        <a:rPr lang="en-US" sz="2100" b="1"/>
                        <a:t>original fetal diagnosis</a:t>
                      </a:r>
                      <a:r>
                        <a:rPr lang="en-US" sz="2100"/>
                        <a:t> explain or inform today's presentation at age 5?</a:t>
                      </a:r>
                    </a:p>
                  </a:txBody>
                  <a:tcPr marL="104919" marR="104919" marT="52460" marB="524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1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57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55CBC5-0838-3819-2388-3CEEBC465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443670"/>
              </p:ext>
            </p:extLst>
          </p:nvPr>
        </p:nvGraphicFramePr>
        <p:xfrm>
          <a:off x="643467" y="1043747"/>
          <a:ext cx="10905069" cy="4770508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077491">
                  <a:extLst>
                    <a:ext uri="{9D8B030D-6E8A-4147-A177-3AD203B41FA5}">
                      <a16:colId xmlns:a16="http://schemas.microsoft.com/office/drawing/2014/main" val="2101562260"/>
                    </a:ext>
                  </a:extLst>
                </a:gridCol>
                <a:gridCol w="3779277">
                  <a:extLst>
                    <a:ext uri="{9D8B030D-6E8A-4147-A177-3AD203B41FA5}">
                      <a16:colId xmlns:a16="http://schemas.microsoft.com/office/drawing/2014/main" val="454483945"/>
                    </a:ext>
                  </a:extLst>
                </a:gridCol>
                <a:gridCol w="1659650">
                  <a:extLst>
                    <a:ext uri="{9D8B030D-6E8A-4147-A177-3AD203B41FA5}">
                      <a16:colId xmlns:a16="http://schemas.microsoft.com/office/drawing/2014/main" val="2380865113"/>
                    </a:ext>
                  </a:extLst>
                </a:gridCol>
                <a:gridCol w="3388651">
                  <a:extLst>
                    <a:ext uri="{9D8B030D-6E8A-4147-A177-3AD203B41FA5}">
                      <a16:colId xmlns:a16="http://schemas.microsoft.com/office/drawing/2014/main" val="4201211470"/>
                    </a:ext>
                  </a:extLst>
                </a:gridCol>
              </a:tblGrid>
              <a:tr h="436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Resources Needed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Complexity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Notes / Risk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062491"/>
                  </a:ext>
                </a:extLst>
              </a:tr>
              <a:tr h="6516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1. Non-RAG (Full Context)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High GPU memory or OpenAI API usage- Manual prompt management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🔴 High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Token limit &amp; cost are bottlenecks; not scalable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04824"/>
                  </a:ext>
                </a:extLst>
              </a:tr>
              <a:tr h="8668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2. RAG (Basic)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FAISS /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Qdrant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setup- Chunking logic- OpenAI embeddings- Retrieval + prompt orchestration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🟠 Medium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Easy to set up but brittle if notes aren’t well structured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63954"/>
                  </a:ext>
                </a:extLst>
              </a:tr>
              <a:tr h="8668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3. RAG + Context Engineering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Everything in RAG basic- Domain-driven metadata labeling- Smart chunking strategy- Filtering logic- Context QA key set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🟢 Medium-High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High reward in precision and performance; up-front investment pays off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63044"/>
                  </a:ext>
                </a:extLst>
              </a:tr>
              <a:tr h="8668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4. Agentic RAG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Multi-agent planning (e.g.,-Tool setup: retrieval, reasoning, QA- LLM API orchestration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🔴 High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Can fail without precise task routing or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overgenerate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if tools aren't fine-tuned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52035"/>
                  </a:ext>
                </a:extLst>
              </a:tr>
              <a:tr h="1081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5. Agentic RAG + Context Engineering 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- Context engineering templates- Writer Agent + API orchestration- Embedding tuning- Signal tracing logic- QA unit test framework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🟢🟠 Very High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Best long-term solution for quality &amp; scale. Requires solid planning + support</a:t>
                      </a:r>
                    </a:p>
                  </a:txBody>
                  <a:tcPr marL="119877" marR="92213" marT="92213" marB="922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7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99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2C945A-3AA9-C9AF-C63D-597287B8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5CFF0D-32E2-E778-69E8-5A1080053B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76690" y="2300814"/>
          <a:ext cx="10439013" cy="35649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1752">
                  <a:extLst>
                    <a:ext uri="{9D8B030D-6E8A-4147-A177-3AD203B41FA5}">
                      <a16:colId xmlns:a16="http://schemas.microsoft.com/office/drawing/2014/main" val="1449147872"/>
                    </a:ext>
                  </a:extLst>
                </a:gridCol>
                <a:gridCol w="1367574">
                  <a:extLst>
                    <a:ext uri="{9D8B030D-6E8A-4147-A177-3AD203B41FA5}">
                      <a16:colId xmlns:a16="http://schemas.microsoft.com/office/drawing/2014/main" val="4172991277"/>
                    </a:ext>
                  </a:extLst>
                </a:gridCol>
                <a:gridCol w="1562600">
                  <a:extLst>
                    <a:ext uri="{9D8B030D-6E8A-4147-A177-3AD203B41FA5}">
                      <a16:colId xmlns:a16="http://schemas.microsoft.com/office/drawing/2014/main" val="425265543"/>
                    </a:ext>
                  </a:extLst>
                </a:gridCol>
                <a:gridCol w="1910902">
                  <a:extLst>
                    <a:ext uri="{9D8B030D-6E8A-4147-A177-3AD203B41FA5}">
                      <a16:colId xmlns:a16="http://schemas.microsoft.com/office/drawing/2014/main" val="2458510113"/>
                    </a:ext>
                  </a:extLst>
                </a:gridCol>
                <a:gridCol w="1833249">
                  <a:extLst>
                    <a:ext uri="{9D8B030D-6E8A-4147-A177-3AD203B41FA5}">
                      <a16:colId xmlns:a16="http://schemas.microsoft.com/office/drawing/2014/main" val="3007187120"/>
                    </a:ext>
                  </a:extLst>
                </a:gridCol>
                <a:gridCol w="2432936">
                  <a:extLst>
                    <a:ext uri="{9D8B030D-6E8A-4147-A177-3AD203B41FA5}">
                      <a16:colId xmlns:a16="http://schemas.microsoft.com/office/drawing/2014/main" val="1610642232"/>
                    </a:ext>
                  </a:extLst>
                </a:gridCol>
              </a:tblGrid>
              <a:tr h="424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Dimension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Non-RAG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RAG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RAG + Context Engineering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Agentic RAG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Agentic RAG + Context Engineering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088012"/>
                  </a:ext>
                </a:extLst>
              </a:tr>
              <a:tr h="424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Accuracy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High (if full context fits)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⚠️ Medium (depends on retrieval)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High (optimized chunks)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⚠️ Varies (depends on agent steps)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Highest (chained + filtered retrieval)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353431"/>
                  </a:ext>
                </a:extLst>
              </a:tr>
              <a:tr h="424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Context Volume Support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❌ Poor (token limited)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Good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Excellent (scales to millions of tokens)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Good (retrieval + planning)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Best (retrieval is goal/task-sensitive)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598790"/>
                  </a:ext>
                </a:extLst>
              </a:tr>
              <a:tr h="424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Cost Efficiency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❌ Expensive (long context)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Efficient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Efficient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⚠️ Medium-High (multiple calls)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⚠️ Medium-High (but smarter step cost)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548981"/>
                  </a:ext>
                </a:extLst>
              </a:tr>
              <a:tr h="424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Development Complexity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🟢 Low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🟡 Medium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🟠 Medium-High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🔴 High (multi-agent logic)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🔴🔴 Very High (custom chunking + chaining)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228734"/>
                  </a:ext>
                </a:extLst>
              </a:tr>
              <a:tr h="596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Best For (Clinical)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- Single encounter analysis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- Clinical Q&amp;A- Structured charting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- Longitudinal abstraction- Rare signal detection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- Complex flows (e.g., abstraction + QA + summarize)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- Safety-critical workflows- Fetal → Pediatric planning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286486"/>
                  </a:ext>
                </a:extLst>
              </a:tr>
              <a:tr h="424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Risk of Hallucination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Low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⚠️ Medium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Low (targeted chunks)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⚠️ High (if agent chain is unmonitored)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✅ Low (plan-aware + signal-aware)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310781"/>
                  </a:ext>
                </a:extLst>
              </a:tr>
              <a:tr h="424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Examples</a:t>
                      </a:r>
                      <a:endParaRPr lang="en-US" sz="1100"/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- NICU SSI criteria check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- “Does this patient have hydrocephalus?”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- “Trace hypotonia across care stages”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- “Summarize, check gaps, build care plan”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- “Reconcile reassessed Dx and generate alerts”</a:t>
                      </a:r>
                    </a:p>
                  </a:txBody>
                  <a:tcPr marL="57314" marR="57314" marT="28657" marB="28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49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69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00AC-D90A-7BBA-665B-B0DB9FDD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CLABSI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729F15-48DC-3CFB-13E0-4843D30A3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586186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370234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83269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Pattern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Viability for CLABSI Rule-Out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Why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122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Non-RAG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⚠️ 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token cost, no focus, hard to reuse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721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RAG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⚠️ OK for direct signal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Fails on indirect/temporal cues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16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RAG + Context Engineering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Strong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Smart chunking + filtering improves 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38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Agentic RAG (Multi-step)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Strong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Enables logic chaining: "check fever" → "check line" → "check ID note"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05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Agentic + Context Engineering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🔥 Best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Battle-tested for QA, allows future extensibility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43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60076C-A32F-4892-7356-5E3AB65789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947371"/>
          <a:ext cx="10905067" cy="4963258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4140435">
                  <a:extLst>
                    <a:ext uri="{9D8B030D-6E8A-4147-A177-3AD203B41FA5}">
                      <a16:colId xmlns:a16="http://schemas.microsoft.com/office/drawing/2014/main" val="4208538006"/>
                    </a:ext>
                  </a:extLst>
                </a:gridCol>
                <a:gridCol w="6764632">
                  <a:extLst>
                    <a:ext uri="{9D8B030D-6E8A-4147-A177-3AD203B41FA5}">
                      <a16:colId xmlns:a16="http://schemas.microsoft.com/office/drawing/2014/main" val="1703462683"/>
                    </a:ext>
                  </a:extLst>
                </a:gridCol>
              </a:tblGrid>
              <a:tr h="711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Challenge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5522" marR="150402" marT="150402" marB="15040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Impact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5522" marR="150402" marT="150402" marB="15040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364273"/>
                  </a:ext>
                </a:extLst>
              </a:tr>
              <a:tr h="1062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Long time span (5+ years)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5522" marR="150402" marT="150402" marB="15040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Prenatal notes long forgotten; newer clinicians may not review them</a:t>
                      </a:r>
                    </a:p>
                  </a:txBody>
                  <a:tcPr marL="195522" marR="150402" marT="150402" marB="15040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115027"/>
                  </a:ext>
                </a:extLst>
              </a:tr>
              <a:tr h="1062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Record fragmentation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5522" marR="150402" marT="150402" marB="15040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Notes exist across systems (radiology PACS, Epic, outpatient notes)</a:t>
                      </a:r>
                    </a:p>
                  </a:txBody>
                  <a:tcPr marL="195522" marR="150402" marT="150402" marB="15040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51904"/>
                  </a:ext>
                </a:extLst>
              </a:tr>
              <a:tr h="1062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No structured linkage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5522" marR="150402" marT="150402" marB="15040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Fetal Dx is buried in narrative format, not tied to later diagnoses</a:t>
                      </a:r>
                    </a:p>
                  </a:txBody>
                  <a:tcPr marL="195522" marR="150402" marT="150402" marB="15040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45663"/>
                  </a:ext>
                </a:extLst>
              </a:tr>
              <a:tr h="1062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</a:rPr>
                        <a:t>Clinician handoffs</a:t>
                      </a:r>
                      <a:endParaRPr lang="en-US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5522" marR="150402" marT="150402" marB="15040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Pediatricians may be unaware of fetal Dx unless manually surfaced</a:t>
                      </a:r>
                    </a:p>
                  </a:txBody>
                  <a:tcPr marL="195522" marR="150402" marT="150402" marB="15040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01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7EB47E-3B29-B68A-44FD-8B87E54160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757151"/>
          <a:ext cx="10905067" cy="5343701"/>
        </p:xfrm>
        <a:graphic>
          <a:graphicData uri="http://schemas.openxmlformats.org/drawingml/2006/table">
            <a:tbl>
              <a:tblPr bandRow="1">
                <a:solidFill>
                  <a:schemeClr val="tx1">
                    <a:lumMod val="65000"/>
                    <a:lumOff val="35000"/>
                  </a:schemeClr>
                </a:solidFill>
                <a:tableStyleId>{5C22544A-7EE6-4342-B048-85BDC9FD1C3A}</a:tableStyleId>
              </a:tblPr>
              <a:tblGrid>
                <a:gridCol w="3432308">
                  <a:extLst>
                    <a:ext uri="{9D8B030D-6E8A-4147-A177-3AD203B41FA5}">
                      <a16:colId xmlns:a16="http://schemas.microsoft.com/office/drawing/2014/main" val="3362361054"/>
                    </a:ext>
                  </a:extLst>
                </a:gridCol>
                <a:gridCol w="7472759">
                  <a:extLst>
                    <a:ext uri="{9D8B030D-6E8A-4147-A177-3AD203B41FA5}">
                      <a16:colId xmlns:a16="http://schemas.microsoft.com/office/drawing/2014/main" val="684445350"/>
                    </a:ext>
                  </a:extLst>
                </a:gridCol>
              </a:tblGrid>
              <a:tr h="728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cap="none" spc="0">
                          <a:solidFill>
                            <a:schemeClr val="bg1"/>
                          </a:solidFill>
                        </a:rPr>
                        <a:t>Chunk Type</a:t>
                      </a:r>
                      <a:endParaRPr lang="en-US" sz="2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9513" marR="159513" marT="79757" marB="1595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cap="none" spc="0">
                          <a:solidFill>
                            <a:schemeClr val="bg1"/>
                          </a:solidFill>
                        </a:rPr>
                        <a:t>Detail</a:t>
                      </a:r>
                      <a:endParaRPr lang="en-US" sz="2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9513" marR="159513" marT="79757" marB="1595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29888"/>
                  </a:ext>
                </a:extLst>
              </a:tr>
              <a:tr h="11538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cap="none" spc="0">
                          <a:solidFill>
                            <a:schemeClr val="bg1"/>
                          </a:solidFill>
                        </a:rPr>
                        <a:t>Time-Based</a:t>
                      </a:r>
                      <a:endParaRPr lang="en-US" sz="2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9513" marR="159513" marT="79757" marB="1595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bg1"/>
                          </a:solidFill>
                        </a:rPr>
                        <a:t>- Prenatal (weeks 18–40)- Neonatal (DOL 0–7)- Age 3- Age 5</a:t>
                      </a:r>
                    </a:p>
                  </a:txBody>
                  <a:tcPr marL="159513" marR="159513" marT="79757" marB="1595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812158"/>
                  </a:ext>
                </a:extLst>
              </a:tr>
              <a:tr h="11538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cap="none" spc="0">
                          <a:solidFill>
                            <a:schemeClr val="bg1"/>
                          </a:solidFill>
                        </a:rPr>
                        <a:t>Note-Type Aware</a:t>
                      </a:r>
                      <a:endParaRPr lang="en-US" sz="2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9513" marR="159513" marT="79757" marB="1595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bg1"/>
                          </a:solidFill>
                        </a:rPr>
                        <a:t>- Imaging, neuro notes, developmental evaluations</a:t>
                      </a:r>
                    </a:p>
                  </a:txBody>
                  <a:tcPr marL="159513" marR="159513" marT="79757" marB="1595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47031"/>
                  </a:ext>
                </a:extLst>
              </a:tr>
              <a:tr h="11538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cap="none" spc="0">
                          <a:solidFill>
                            <a:schemeClr val="bg1"/>
                          </a:solidFill>
                        </a:rPr>
                        <a:t>Condition Tags</a:t>
                      </a:r>
                      <a:endParaRPr lang="en-US" sz="2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9513" marR="159513" marT="79757" marB="1595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bg1"/>
                          </a:solidFill>
                        </a:rPr>
                        <a:t>- “Dandy-Walker,” “hypotonia,” “ataxia,” “developmental delay”</a:t>
                      </a:r>
                    </a:p>
                  </a:txBody>
                  <a:tcPr marL="159513" marR="159513" marT="79757" marB="1595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260144"/>
                  </a:ext>
                </a:extLst>
              </a:tr>
              <a:tr h="11538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cap="none" spc="0">
                          <a:solidFill>
                            <a:schemeClr val="bg1"/>
                          </a:solidFill>
                        </a:rPr>
                        <a:t>Author-based</a:t>
                      </a:r>
                      <a:endParaRPr lang="en-US" sz="28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59513" marR="159513" marT="79757" marB="1595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bg1"/>
                          </a:solidFill>
                        </a:rPr>
                        <a:t>- Group by specialty (MFM, Neonatologist, Pediatric Neuro)</a:t>
                      </a:r>
                    </a:p>
                  </a:txBody>
                  <a:tcPr marL="159513" marR="159513" marT="79757" marB="1595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0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6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2B74CA8-66E2-988B-73C2-E06EF89ADB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7773" y="643467"/>
          <a:ext cx="10756454" cy="55710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27885">
                  <a:extLst>
                    <a:ext uri="{9D8B030D-6E8A-4147-A177-3AD203B41FA5}">
                      <a16:colId xmlns:a16="http://schemas.microsoft.com/office/drawing/2014/main" val="3363155179"/>
                    </a:ext>
                  </a:extLst>
                </a:gridCol>
                <a:gridCol w="5528569">
                  <a:extLst>
                    <a:ext uri="{9D8B030D-6E8A-4147-A177-3AD203B41FA5}">
                      <a16:colId xmlns:a16="http://schemas.microsoft.com/office/drawing/2014/main" val="387362942"/>
                    </a:ext>
                  </a:extLst>
                </a:gridCol>
              </a:tblGrid>
              <a:tr h="635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/>
                        <a:t>Enhancement</a:t>
                      </a:r>
                      <a:endParaRPr lang="en-US" sz="2800"/>
                    </a:p>
                  </a:txBody>
                  <a:tcPr marL="144328" marR="144328" marT="72164" marB="72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/>
                        <a:t>Why</a:t>
                      </a:r>
                      <a:endParaRPr lang="en-US" sz="2800"/>
                    </a:p>
                  </a:txBody>
                  <a:tcPr marL="144328" marR="144328" marT="72164" marB="72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61821"/>
                  </a:ext>
                </a:extLst>
              </a:tr>
              <a:tr h="15010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Add concept tags (e.g., "cerebellar abnormality")</a:t>
                      </a:r>
                    </a:p>
                  </a:txBody>
                  <a:tcPr marL="144328" marR="144328" marT="72164" marB="72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Capture synonyms and related terms across time (esp. if terms evolve from fetal → pediatric)</a:t>
                      </a:r>
                    </a:p>
                  </a:txBody>
                  <a:tcPr marL="144328" marR="144328" marT="72164" marB="72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160901"/>
                  </a:ext>
                </a:extLst>
              </a:tr>
              <a:tr h="15010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Include temporal embeddings</a:t>
                      </a:r>
                    </a:p>
                  </a:txBody>
                  <a:tcPr marL="144328" marR="144328" marT="72164" marB="72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Encourage retrieval of </a:t>
                      </a:r>
                      <a:r>
                        <a:rPr lang="en-US" sz="2800" b="1"/>
                        <a:t>older, clinically relevant</a:t>
                      </a:r>
                      <a:r>
                        <a:rPr lang="en-US" sz="2800"/>
                        <a:t> notes even when the query is recent</a:t>
                      </a:r>
                    </a:p>
                  </a:txBody>
                  <a:tcPr marL="144328" marR="144328" marT="72164" marB="72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311926"/>
                  </a:ext>
                </a:extLst>
              </a:tr>
              <a:tr h="1933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Use hybrid retrieval</a:t>
                      </a:r>
                    </a:p>
                  </a:txBody>
                  <a:tcPr marL="144328" marR="144328" marT="72164" marB="72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Pair vector search with </a:t>
                      </a:r>
                      <a:r>
                        <a:rPr lang="en-US" sz="2800" b="1"/>
                        <a:t>keywords like "Dandy-Walker", "cyst", "developmental delay"</a:t>
                      </a:r>
                      <a:endParaRPr lang="en-US" sz="2800"/>
                    </a:p>
                  </a:txBody>
                  <a:tcPr marL="144328" marR="144328" marT="72164" marB="721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51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FE06-EAD4-CFC6-5058-9185BDEB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400" b="1" dirty="0"/>
              <a:t>Needle-in-Haystack Query </a:t>
            </a:r>
            <a:r>
              <a:rPr lang="en-US" sz="3400" b="1" dirty="0">
                <a:ea typeface="+mj-lt"/>
                <a:cs typeface="+mj-lt"/>
              </a:rPr>
              <a:t>:</a:t>
            </a:r>
            <a:r>
              <a:rPr lang="en-US" sz="3400" dirty="0">
                <a:ea typeface="+mj-lt"/>
                <a:cs typeface="+mj-lt"/>
              </a:rPr>
              <a:t> "Could Ziya's recent headaches and coordination issues at age 5 be linked to anything in prenatal imaging?"</a:t>
            </a:r>
            <a:endParaRPr lang="en-US" sz="3400"/>
          </a:p>
          <a:p>
            <a:endParaRPr lang="en-US" sz="3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16A124-ACFD-BF4F-5D73-3C608234E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057"/>
              </p:ext>
            </p:extLst>
          </p:nvPr>
        </p:nvGraphicFramePr>
        <p:xfrm>
          <a:off x="904602" y="3165234"/>
          <a:ext cx="10378440" cy="2914476"/>
        </p:xfrm>
        <a:graphic>
          <a:graphicData uri="http://schemas.openxmlformats.org/drawingml/2006/table">
            <a:tbl>
              <a:tblPr bandRow="1">
                <a:solidFill>
                  <a:schemeClr val="tx1">
                    <a:lumMod val="65000"/>
                    <a:lumOff val="35000"/>
                  </a:schemeClr>
                </a:solidFill>
                <a:tableStyleId>{5C22544A-7EE6-4342-B048-85BDC9FD1C3A}</a:tableStyleId>
              </a:tblPr>
              <a:tblGrid>
                <a:gridCol w="10378440">
                  <a:extLst>
                    <a:ext uri="{9D8B030D-6E8A-4147-A177-3AD203B41FA5}">
                      <a16:colId xmlns:a16="http://schemas.microsoft.com/office/drawing/2014/main" val="2209159303"/>
                    </a:ext>
                  </a:extLst>
                </a:gridCol>
              </a:tblGrid>
              <a:tr h="5219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bg1"/>
                          </a:solidFill>
                        </a:rPr>
                        <a:t>Steps Taken</a:t>
                      </a: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 (via RAG+)</a:t>
                      </a:r>
                    </a:p>
                  </a:txBody>
                  <a:tcPr marL="114293" marR="114293" marT="57147" marB="1142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266676"/>
                  </a:ext>
                </a:extLst>
              </a:tr>
              <a:tr h="5219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✅ Retrieve fetal MRI notes → Dandy-Walker dx, </a:t>
                      </a:r>
                      <a:r>
                        <a:rPr lang="en-US" sz="2000" cap="none" spc="0" err="1">
                          <a:solidFill>
                            <a:schemeClr val="bg1"/>
                          </a:solidFill>
                        </a:rPr>
                        <a:t>vermian</a:t>
                      </a: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 hypoplasia</a:t>
                      </a:r>
                    </a:p>
                  </a:txBody>
                  <a:tcPr marL="114293" marR="114293" marT="57147" marB="1142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388345"/>
                  </a:ext>
                </a:extLst>
              </a:tr>
              <a:tr h="5219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✅ Retrieve age 5 neuro notes → gait ataxia, nystagmus</a:t>
                      </a:r>
                    </a:p>
                  </a:txBody>
                  <a:tcPr marL="114293" marR="114293" marT="57147" marB="1142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66183"/>
                  </a:ext>
                </a:extLst>
              </a:tr>
              <a:tr h="8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✅ Summarize and generate rationale: “These signs may relate to cerebellar dysfunction linked to prenatal Dx.”</a:t>
                      </a:r>
                    </a:p>
                  </a:txBody>
                  <a:tcPr marL="114293" marR="114293" marT="57147" marB="1142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462960"/>
                  </a:ext>
                </a:extLst>
              </a:tr>
              <a:tr h="5219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bg1"/>
                          </a:solidFill>
                        </a:rPr>
                        <a:t>✅ Output answer + cite prenatal note timestamp</a:t>
                      </a:r>
                    </a:p>
                  </a:txBody>
                  <a:tcPr marL="114293" marR="114293" marT="57147" marB="1142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71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B0C3F7-22E6-9685-AB10-5078511C5E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081684"/>
          <a:ext cx="10905067" cy="4694632"/>
        </p:xfrm>
        <a:graphic>
          <a:graphicData uri="http://schemas.openxmlformats.org/drawingml/2006/table">
            <a:tbl>
              <a:tblPr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4484495">
                  <a:extLst>
                    <a:ext uri="{9D8B030D-6E8A-4147-A177-3AD203B41FA5}">
                      <a16:colId xmlns:a16="http://schemas.microsoft.com/office/drawing/2014/main" val="1847809657"/>
                    </a:ext>
                  </a:extLst>
                </a:gridCol>
                <a:gridCol w="6420572">
                  <a:extLst>
                    <a:ext uri="{9D8B030D-6E8A-4147-A177-3AD203B41FA5}">
                      <a16:colId xmlns:a16="http://schemas.microsoft.com/office/drawing/2014/main" val="1353353136"/>
                    </a:ext>
                  </a:extLst>
                </a:gridCol>
              </a:tblGrid>
              <a:tr h="6753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Benefit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5307" marR="164724" marT="32945" marB="24708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Why It Matters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5307" marR="164724" marT="32945" marB="247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800541"/>
                  </a:ext>
                </a:extLst>
              </a:tr>
              <a:tr h="1004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Surfaces hidden connections</a:t>
                      </a:r>
                    </a:p>
                  </a:txBody>
                  <a:tcPr marL="115307" marR="164724" marT="32945" marB="24708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Prenatal events directly inform current symptoms — no longer buried in old notes</a:t>
                      </a:r>
                    </a:p>
                  </a:txBody>
                  <a:tcPr marL="115307" marR="164724" marT="32945" marB="247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16509"/>
                  </a:ext>
                </a:extLst>
              </a:tr>
              <a:tr h="1004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Supports clinical reasoning</a:t>
                      </a:r>
                    </a:p>
                  </a:txBody>
                  <a:tcPr marL="115307" marR="164724" marT="32945" marB="24708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AI-generated rationale helps clinicians recall obscure but important history</a:t>
                      </a:r>
                    </a:p>
                  </a:txBody>
                  <a:tcPr marL="115307" marR="164724" marT="32945" marB="247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023882"/>
                  </a:ext>
                </a:extLst>
              </a:tr>
              <a:tr h="1004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Reduces error from forgetfulness</a:t>
                      </a:r>
                    </a:p>
                  </a:txBody>
                  <a:tcPr marL="115307" marR="164724" marT="32945" marB="24708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Reduces missed linkages during busy pediatric follow-up visits</a:t>
                      </a:r>
                    </a:p>
                  </a:txBody>
                  <a:tcPr marL="115307" marR="164724" marT="32945" marB="247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452"/>
                  </a:ext>
                </a:extLst>
              </a:tr>
              <a:tr h="1004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Speeds documentation review</a:t>
                      </a:r>
                    </a:p>
                  </a:txBody>
                  <a:tcPr marL="115307" marR="164724" marT="32945" marB="24708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Surfaces only relevant chunks instead of hundreds of notes</a:t>
                      </a:r>
                    </a:p>
                  </a:txBody>
                  <a:tcPr marL="115307" marR="164724" marT="32945" marB="2470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83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3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CABF2-41C5-DB39-7FDB-A61DE515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Instrumentation – Non-RAG vs RAG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84B6BC-48A3-701E-2BC7-A06E385E6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558779"/>
              </p:ext>
            </p:extLst>
          </p:nvPr>
        </p:nvGraphicFramePr>
        <p:xfrm>
          <a:off x="4038600" y="1329392"/>
          <a:ext cx="7188201" cy="419582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92781">
                  <a:extLst>
                    <a:ext uri="{9D8B030D-6E8A-4147-A177-3AD203B41FA5}">
                      <a16:colId xmlns:a16="http://schemas.microsoft.com/office/drawing/2014/main" val="2135527103"/>
                    </a:ext>
                  </a:extLst>
                </a:gridCol>
                <a:gridCol w="2599353">
                  <a:extLst>
                    <a:ext uri="{9D8B030D-6E8A-4147-A177-3AD203B41FA5}">
                      <a16:colId xmlns:a16="http://schemas.microsoft.com/office/drawing/2014/main" val="2168973029"/>
                    </a:ext>
                  </a:extLst>
                </a:gridCol>
                <a:gridCol w="2396067">
                  <a:extLst>
                    <a:ext uri="{9D8B030D-6E8A-4147-A177-3AD203B41FA5}">
                      <a16:colId xmlns:a16="http://schemas.microsoft.com/office/drawing/2014/main" val="3768831536"/>
                    </a:ext>
                  </a:extLst>
                </a:gridCol>
              </a:tblGrid>
              <a:tr h="4293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dirty="0"/>
                        <a:t>Component</a:t>
                      </a:r>
                      <a:endParaRPr lang="en-US" sz="1900" dirty="0"/>
                    </a:p>
                  </a:txBody>
                  <a:tcPr marL="97577" marR="97577" marT="48789" marB="4878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dirty="0"/>
                        <a:t>Non-RAG</a:t>
                      </a:r>
                      <a:endParaRPr lang="en-US" sz="1900" dirty="0"/>
                    </a:p>
                  </a:txBody>
                  <a:tcPr marL="97577" marR="97577" marT="48789" marB="4878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dirty="0"/>
                        <a:t>RAG</a:t>
                      </a:r>
                      <a:endParaRPr lang="en-US" sz="1900" dirty="0"/>
                    </a:p>
                  </a:txBody>
                  <a:tcPr marL="97577" marR="97577" marT="48789" marB="48789" anchor="ctr"/>
                </a:tc>
                <a:extLst>
                  <a:ext uri="{0D108BD9-81ED-4DB2-BD59-A6C34878D82A}">
                    <a16:rowId xmlns:a16="http://schemas.microsoft.com/office/drawing/2014/main" val="77843548"/>
                  </a:ext>
                </a:extLst>
              </a:tr>
              <a:tr h="10148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dirty="0"/>
                        <a:t>Input to LLM</a:t>
                      </a:r>
                      <a:endParaRPr lang="en-US" sz="1900" dirty="0"/>
                    </a:p>
                  </a:txBody>
                  <a:tcPr marL="97577" marR="97577" marT="48789" marB="4878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dirty="0"/>
                        <a:t>Full or partial notes dump (long string)</a:t>
                      </a:r>
                    </a:p>
                  </a:txBody>
                  <a:tcPr marL="97577" marR="97577" marT="48789" marB="4878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dirty="0"/>
                        <a:t>Top-K retrieved chunks using FAISS/SBERT</a:t>
                      </a:r>
                    </a:p>
                  </a:txBody>
                  <a:tcPr marL="97577" marR="97577" marT="48789" marB="48789" anchor="ctr"/>
                </a:tc>
                <a:extLst>
                  <a:ext uri="{0D108BD9-81ED-4DB2-BD59-A6C34878D82A}">
                    <a16:rowId xmlns:a16="http://schemas.microsoft.com/office/drawing/2014/main" val="3104640800"/>
                  </a:ext>
                </a:extLst>
              </a:tr>
              <a:tr h="722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dirty="0"/>
                        <a:t>Query</a:t>
                      </a:r>
                      <a:endParaRPr lang="en-US" sz="1900" dirty="0"/>
                    </a:p>
                  </a:txBody>
                  <a:tcPr marL="97577" marR="97577" marT="48789" marB="4878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dirty="0"/>
                        <a:t>Same clinical question</a:t>
                      </a:r>
                    </a:p>
                  </a:txBody>
                  <a:tcPr marL="97577" marR="97577" marT="48789" marB="4878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dirty="0"/>
                        <a:t>Same question</a:t>
                      </a:r>
                    </a:p>
                  </a:txBody>
                  <a:tcPr marL="97577" marR="97577" marT="48789" marB="48789" anchor="ctr"/>
                </a:tc>
                <a:extLst>
                  <a:ext uri="{0D108BD9-81ED-4DB2-BD59-A6C34878D82A}">
                    <a16:rowId xmlns:a16="http://schemas.microsoft.com/office/drawing/2014/main" val="2399918595"/>
                  </a:ext>
                </a:extLst>
              </a:tr>
              <a:tr h="722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dirty="0"/>
                        <a:t>Context Length</a:t>
                      </a:r>
                      <a:endParaRPr lang="en-US" sz="1900" dirty="0"/>
                    </a:p>
                  </a:txBody>
                  <a:tcPr marL="97577" marR="97577" marT="48789" marB="4878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dirty="0"/>
                        <a:t>Risk of truncation</a:t>
                      </a:r>
                    </a:p>
                  </a:txBody>
                  <a:tcPr marL="97577" marR="97577" marT="48789" marB="4878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dirty="0"/>
                        <a:t>Smart selection via similarity search</a:t>
                      </a:r>
                    </a:p>
                  </a:txBody>
                  <a:tcPr marL="97577" marR="97577" marT="48789" marB="48789" anchor="ctr"/>
                </a:tc>
                <a:extLst>
                  <a:ext uri="{0D108BD9-81ED-4DB2-BD59-A6C34878D82A}">
                    <a16:rowId xmlns:a16="http://schemas.microsoft.com/office/drawing/2014/main" val="138713896"/>
                  </a:ext>
                </a:extLst>
              </a:tr>
              <a:tr h="1307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dirty="0"/>
                        <a:t>Answer Scoring</a:t>
                      </a:r>
                      <a:endParaRPr lang="en-US" sz="1900" dirty="0"/>
                    </a:p>
                  </a:txBody>
                  <a:tcPr marL="97577" marR="97577" marT="48789" marB="4878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dirty="0"/>
                        <a:t>Human review or match to ground truth (manual or LLM scoring)</a:t>
                      </a:r>
                    </a:p>
                  </a:txBody>
                  <a:tcPr marL="97577" marR="97577" marT="48789" marB="4878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dirty="0"/>
                        <a:t>Same</a:t>
                      </a:r>
                    </a:p>
                  </a:txBody>
                  <a:tcPr marL="97577" marR="97577" marT="48789" marB="48789" anchor="ctr"/>
                </a:tc>
                <a:extLst>
                  <a:ext uri="{0D108BD9-81ED-4DB2-BD59-A6C34878D82A}">
                    <a16:rowId xmlns:a16="http://schemas.microsoft.com/office/drawing/2014/main" val="206762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4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F0CF4-3216-17CA-92E0-833ECEC2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Baby Zia Case – Hiding the Needle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5B40EF-A309-9760-4FFA-1074412B67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9960" y="1926266"/>
          <a:ext cx="9512082" cy="43575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1268">
                  <a:extLst>
                    <a:ext uri="{9D8B030D-6E8A-4147-A177-3AD203B41FA5}">
                      <a16:colId xmlns:a16="http://schemas.microsoft.com/office/drawing/2014/main" val="778720419"/>
                    </a:ext>
                  </a:extLst>
                </a:gridCol>
                <a:gridCol w="2436535">
                  <a:extLst>
                    <a:ext uri="{9D8B030D-6E8A-4147-A177-3AD203B41FA5}">
                      <a16:colId xmlns:a16="http://schemas.microsoft.com/office/drawing/2014/main" val="605349530"/>
                    </a:ext>
                  </a:extLst>
                </a:gridCol>
                <a:gridCol w="1508234">
                  <a:extLst>
                    <a:ext uri="{9D8B030D-6E8A-4147-A177-3AD203B41FA5}">
                      <a16:colId xmlns:a16="http://schemas.microsoft.com/office/drawing/2014/main" val="2885353940"/>
                    </a:ext>
                  </a:extLst>
                </a:gridCol>
                <a:gridCol w="1254365">
                  <a:extLst>
                    <a:ext uri="{9D8B030D-6E8A-4147-A177-3AD203B41FA5}">
                      <a16:colId xmlns:a16="http://schemas.microsoft.com/office/drawing/2014/main" val="3343976608"/>
                    </a:ext>
                  </a:extLst>
                </a:gridCol>
                <a:gridCol w="1229011">
                  <a:extLst>
                    <a:ext uri="{9D8B030D-6E8A-4147-A177-3AD203B41FA5}">
                      <a16:colId xmlns:a16="http://schemas.microsoft.com/office/drawing/2014/main" val="2957419815"/>
                    </a:ext>
                  </a:extLst>
                </a:gridCol>
                <a:gridCol w="2412669">
                  <a:extLst>
                    <a:ext uri="{9D8B030D-6E8A-4147-A177-3AD203B41FA5}">
                      <a16:colId xmlns:a16="http://schemas.microsoft.com/office/drawing/2014/main" val="2420201076"/>
                    </a:ext>
                  </a:extLst>
                </a:gridCol>
              </a:tblGrid>
              <a:tr h="2355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ID</a:t>
                      </a:r>
                      <a:endParaRPr lang="en-US" sz="1100"/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Clinical Question</a:t>
                      </a:r>
                      <a:endParaRPr lang="en-US" sz="1100"/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Needle Signal</a:t>
                      </a:r>
                      <a:endParaRPr lang="en-US" sz="1100"/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Phase/Location</a:t>
                      </a:r>
                      <a:endParaRPr lang="en-US" sz="1100"/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Reasoning Type</a:t>
                      </a:r>
                      <a:endParaRPr lang="en-US" sz="1100"/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Why It Matters</a:t>
                      </a:r>
                      <a:endParaRPr lang="en-US" sz="1100"/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000371"/>
                  </a:ext>
                </a:extLst>
              </a:tr>
              <a:tr h="3961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Q1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When was </a:t>
                      </a:r>
                      <a:r>
                        <a:rPr lang="en-US" sz="1100" b="1"/>
                        <a:t>hypotonia</a:t>
                      </a:r>
                      <a:r>
                        <a:rPr lang="en-US" sz="1100"/>
                        <a:t> first documented?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"Hypotonia noted on exam"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NICU (Day 3 progress note)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First mention recall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Early neurological findings predict long-term motor delay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342172"/>
                  </a:ext>
                </a:extLst>
              </a:tr>
              <a:tr h="3961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Q2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</a:t>
                      </a:r>
                      <a:r>
                        <a:rPr lang="en-US" sz="1100" b="1"/>
                        <a:t>Dandy-Walker malformation</a:t>
                      </a:r>
                      <a:r>
                        <a:rPr lang="en-US" sz="1100"/>
                        <a:t> ever reassessed after birth?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"MRI confirms prenatal Dx"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NICU MRI report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Temporal validation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Shows follow-up was done, validates fetal imaging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105277"/>
                  </a:ext>
                </a:extLst>
              </a:tr>
              <a:tr h="3961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Q3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What is the </a:t>
                      </a:r>
                      <a:r>
                        <a:rPr lang="en-US" sz="1100" b="1"/>
                        <a:t>earliest note of developmental delay</a:t>
                      </a:r>
                      <a:r>
                        <a:rPr lang="en-US" sz="1100"/>
                        <a:t>?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"Global developmental delay"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Age 1 PT or Dev Eval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First mention recall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Tests ability to find clinical onset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509997"/>
                  </a:ext>
                </a:extLst>
              </a:tr>
              <a:tr h="3961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Q4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there </a:t>
                      </a:r>
                      <a:r>
                        <a:rPr lang="en-US" sz="1100" b="1"/>
                        <a:t>disagreement</a:t>
                      </a:r>
                      <a:r>
                        <a:rPr lang="en-US" sz="1100"/>
                        <a:t> between fetal and NICU imaging?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"MRI re-read shows different result"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NICU imaging note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Contradiction detection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Tests LLM's capacity for comparison and flagging inconsistency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304655"/>
                  </a:ext>
                </a:extLst>
              </a:tr>
              <a:tr h="5567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Q5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Could the </a:t>
                      </a:r>
                      <a:r>
                        <a:rPr lang="en-US" sz="1100" b="1"/>
                        <a:t>headaches at age 5</a:t>
                      </a:r>
                      <a:r>
                        <a:rPr lang="en-US" sz="1100"/>
                        <a:t> relate to prior findings?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"Headache", "ventricular enlargement"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Age 5 note + fetal MRI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Multi-hop reasoning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Requires temporal chain of logic from prenatal to current symptom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34024"/>
                  </a:ext>
                </a:extLst>
              </a:tr>
              <a:tr h="3961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Q6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</a:t>
                      </a:r>
                      <a:r>
                        <a:rPr lang="en-US" sz="1100" b="1"/>
                        <a:t>seizure-like activity</a:t>
                      </a:r>
                      <a:r>
                        <a:rPr lang="en-US" sz="1100"/>
                        <a:t> ever noted?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"Staring episode during night"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Unique note @ Age 4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Rare event detection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Tests sparse signal retrieval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960172"/>
                  </a:ext>
                </a:extLst>
              </a:tr>
              <a:tr h="3961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Q7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there a </a:t>
                      </a:r>
                      <a:r>
                        <a:rPr lang="en-US" sz="1100" b="1"/>
                        <a:t>family history of migraines</a:t>
                      </a:r>
                      <a:r>
                        <a:rPr lang="en-US" sz="1100"/>
                        <a:t> noted?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"Mother has chronic migraines"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Unique Age 5 pediatric note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One-time mention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Requires attention to family history in unrelated context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323139"/>
                  </a:ext>
                </a:extLst>
              </a:tr>
              <a:tr h="3961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Q8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Has </a:t>
                      </a:r>
                      <a:r>
                        <a:rPr lang="en-US" sz="1100" b="1"/>
                        <a:t>visual tracking difficulty</a:t>
                      </a:r>
                      <a:r>
                        <a:rPr lang="en-US" sz="1100"/>
                        <a:t> been persistent over time?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Mentions across Age 1, Age 3, Age 5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Multi-phase trajectory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Temporal aggregation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Tests trend detection over multiple notes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241518"/>
                  </a:ext>
                </a:extLst>
              </a:tr>
              <a:tr h="3961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Q9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there any concern of </a:t>
                      </a:r>
                      <a:r>
                        <a:rPr lang="en-US" sz="1100" b="1"/>
                        <a:t>neglect or environment</a:t>
                      </a:r>
                      <a:r>
                        <a:rPr lang="en-US" sz="1100"/>
                        <a:t> noted?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"OT flagged possible neglect"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Home visit or OT note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Sensitive signal retrieval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Rare and subtle → challenges both embedding and generation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317129"/>
                  </a:ext>
                </a:extLst>
              </a:tr>
              <a:tr h="3961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Q10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Was a </a:t>
                      </a:r>
                      <a:r>
                        <a:rPr lang="en-US" sz="1100" b="1"/>
                        <a:t>neurology referral</a:t>
                      </a:r>
                      <a:r>
                        <a:rPr lang="en-US" sz="1100"/>
                        <a:t> placed before age 1?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"Referred to pediatric neurology"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NICU or early follow-up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Precise timeline check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Requires reasoning on timelines and early specialist involvement</a:t>
                      </a:r>
                    </a:p>
                  </a:txBody>
                  <a:tcPr marL="53532" marR="53532" marT="26766" marB="267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87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1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Case of Baby Zia – 1 M Tokens –7000 notes from   Longitudinal Fetal-to-Pediatric Reasoning </vt:lpstr>
      <vt:lpstr>Baby Zia - Longitudinal Fetal-to-Pediatric Reasoning</vt:lpstr>
      <vt:lpstr>PowerPoint Presentation</vt:lpstr>
      <vt:lpstr>PowerPoint Presentation</vt:lpstr>
      <vt:lpstr>PowerPoint Presentation</vt:lpstr>
      <vt:lpstr>Needle-in-Haystack Query : "Could Ziya's recent headaches and coordination issues at age 5 be linked to anything in prenatal imaging?" </vt:lpstr>
      <vt:lpstr>PowerPoint Presentation</vt:lpstr>
      <vt:lpstr>Instrumentation – Non-RAG vs RAG</vt:lpstr>
      <vt:lpstr>Baby Zia Case – Hiding the Needle</vt:lpstr>
      <vt:lpstr>Questions and Answers</vt:lpstr>
      <vt:lpstr>PowerPoint Presentation</vt:lpstr>
      <vt:lpstr>PowerPoint Presentation</vt:lpstr>
      <vt:lpstr>Results</vt:lpstr>
      <vt:lpstr>PowerPoint Presentation</vt:lpstr>
      <vt:lpstr>Reference Implementation Architecture</vt:lpstr>
      <vt:lpstr>Themes while context engineering for Baby Zia's Case</vt:lpstr>
      <vt:lpstr>PowerPoint Presentation</vt:lpstr>
      <vt:lpstr>Cost vs Accuracy - Summary </vt:lpstr>
      <vt:lpstr>Solution Patterns</vt:lpstr>
      <vt:lpstr>PowerPoint Presentation</vt:lpstr>
      <vt:lpstr>PowerPoint Presentation</vt:lpstr>
      <vt:lpstr>CLABSI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152</cp:revision>
  <dcterms:created xsi:type="dcterms:W3CDTF">2025-08-01T02:13:12Z</dcterms:created>
  <dcterms:modified xsi:type="dcterms:W3CDTF">2025-08-06T13:34:34Z</dcterms:modified>
</cp:coreProperties>
</file>