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bold r:id="rId5"/>
    </p:embeddedFont>
    <p:embeddedFont>
      <p:font typeface="Montserrat Light" panose="020F0302020204030204" pitchFamily="34" charset="0"/>
      <p:regular r:id="rId6"/>
      <p:italic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40" d="100"/>
          <a:sy n="40" d="100"/>
        </p:scale>
        <p:origin x="1768" y="-1048"/>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s://wasabi.i3s.unice.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1385518"/>
            <a:ext cx="36576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Building a Music Recommendation System</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13844" y="3055552"/>
            <a:ext cx="36576000" cy="2714589"/>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b="1" dirty="0">
                <a:solidFill>
                  <a:srgbClr val="1482A5"/>
                </a:solidFill>
                <a:latin typeface="Montserrat Light" panose="00000400000000000000" pitchFamily="50" charset="0"/>
              </a:rPr>
              <a:t>Gautam </a:t>
            </a:r>
            <a:r>
              <a:rPr lang="en-US" sz="5600" b="1" dirty="0" err="1">
                <a:solidFill>
                  <a:srgbClr val="1482A5"/>
                </a:solidFill>
                <a:latin typeface="Montserrat Light" panose="00000400000000000000" pitchFamily="50" charset="0"/>
              </a:rPr>
              <a:t>Dudeja</a:t>
            </a:r>
            <a:r>
              <a:rPr lang="en-US" sz="5600" b="1" dirty="0">
                <a:solidFill>
                  <a:srgbClr val="1482A5"/>
                </a:solidFill>
                <a:latin typeface="Montserrat Light" panose="00000400000000000000" pitchFamily="50" charset="0"/>
              </a:rPr>
              <a:t>, Stephen Weldon, </a:t>
            </a:r>
            <a:r>
              <a:rPr lang="en-US" sz="5600" b="1" dirty="0" err="1">
                <a:solidFill>
                  <a:srgbClr val="1482A5"/>
                </a:solidFill>
                <a:latin typeface="Montserrat Light" panose="00000400000000000000" pitchFamily="50" charset="0"/>
              </a:rPr>
              <a:t>Chitta</a:t>
            </a:r>
            <a:r>
              <a:rPr lang="en-US" sz="5600" b="1" dirty="0">
                <a:solidFill>
                  <a:srgbClr val="1482A5"/>
                </a:solidFill>
                <a:latin typeface="Montserrat Light" panose="00000400000000000000" pitchFamily="50" charset="0"/>
              </a:rPr>
              <a:t> Mahapatra,</a:t>
            </a:r>
            <a:br>
              <a:rPr lang="en-US" sz="5600" b="1" dirty="0">
                <a:solidFill>
                  <a:srgbClr val="1482A5"/>
                </a:solidFill>
                <a:latin typeface="Montserrat Light" panose="00000400000000000000" pitchFamily="50" charset="0"/>
              </a:rPr>
            </a:br>
            <a:r>
              <a:rPr lang="en-US" sz="5600" b="1" dirty="0">
                <a:solidFill>
                  <a:srgbClr val="1482A5"/>
                </a:solidFill>
                <a:latin typeface="Montserrat Light" panose="00000400000000000000" pitchFamily="50" charset="0"/>
              </a:rPr>
              <a:t> Siddhartha Maharana and Tanmay Sahoo  </a:t>
            </a:r>
            <a:br>
              <a:rPr lang="en-US" sz="5600" b="1" dirty="0">
                <a:solidFill>
                  <a:srgbClr val="1482A5"/>
                </a:solidFill>
                <a:latin typeface="Montserrat Light" panose="00000400000000000000" pitchFamily="50" charset="0"/>
              </a:rPr>
            </a:br>
            <a:r>
              <a:rPr lang="en-US" sz="5600" b="1" dirty="0">
                <a:solidFill>
                  <a:srgbClr val="1482A5"/>
                </a:solidFill>
                <a:latin typeface="Montserrat Light" panose="00000400000000000000" pitchFamily="50" charset="0"/>
              </a:rPr>
              <a:t>Georgia Tech</a:t>
            </a: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6"/>
            <a:ext cx="10058400" cy="82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b="1" dirty="0"/>
              <a:t>Goodreads </a:t>
            </a:r>
            <a:r>
              <a:rPr lang="en-US" dirty="0"/>
              <a:t>is a social platform where users can </a:t>
            </a:r>
            <a:endParaRPr lang="en-US" sz="9600" dirty="0"/>
          </a:p>
          <a:p>
            <a:r>
              <a:rPr lang="en-US" dirty="0"/>
              <a:t>discuss and rate books on a scale from 1 to 5. We want to build a Book Recommender and find an efficient way to predict book ratings. </a:t>
            </a:r>
            <a:endParaRPr lang="en-US" sz="9600" dirty="0"/>
          </a:p>
          <a:p>
            <a:pPr algn="ctr"/>
            <a:endParaRPr lang="en-US" sz="9600" dirty="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8239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8" name="Rectangle 47">
            <a:extLst>
              <a:ext uri="{FF2B5EF4-FFF2-40B4-BE49-F238E27FC236}">
                <a16:creationId xmlns:a16="http://schemas.microsoft.com/office/drawing/2014/main" id="{3E6D1C9C-2516-4738-BC80-673A19ECE5BD}"/>
              </a:ext>
            </a:extLst>
          </p:cNvPr>
          <p:cNvSpPr/>
          <p:nvPr/>
        </p:nvSpPr>
        <p:spPr>
          <a:xfrm>
            <a:off x="33147000" y="7745167"/>
            <a:ext cx="10058400" cy="8217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33079765" y="16669406"/>
            <a:ext cx="10058400" cy="1556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0" name="Rectangle 49">
            <a:extLst>
              <a:ext uri="{FF2B5EF4-FFF2-40B4-BE49-F238E27FC236}">
                <a16:creationId xmlns:a16="http://schemas.microsoft.com/office/drawing/2014/main" id="{2EC9A64B-144F-4668-B416-097C0312FF96}"/>
              </a:ext>
            </a:extLst>
          </p:cNvPr>
          <p:cNvSpPr/>
          <p:nvPr/>
        </p:nvSpPr>
        <p:spPr>
          <a:xfrm>
            <a:off x="11506200" y="16669406"/>
            <a:ext cx="20878800" cy="1556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endParaRPr lang="en-US" sz="9600" dirty="0"/>
          </a:p>
        </p:txBody>
      </p:sp>
      <p:sp>
        <p:nvSpPr>
          <p:cNvPr id="51" name="Rectangle 50">
            <a:extLst>
              <a:ext uri="{FF2B5EF4-FFF2-40B4-BE49-F238E27FC236}">
                <a16:creationId xmlns:a16="http://schemas.microsoft.com/office/drawing/2014/main" id="{BF801B80-E24E-4773-AC4E-37DC17B0424E}"/>
              </a:ext>
            </a:extLst>
          </p:cNvPr>
          <p:cNvSpPr/>
          <p:nvPr/>
        </p:nvSpPr>
        <p:spPr>
          <a:xfrm>
            <a:off x="11506200" y="7766748"/>
            <a:ext cx="10058400" cy="82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745118"/>
            <a:ext cx="9601200" cy="4893647"/>
          </a:xfrm>
          <a:prstGeom prst="rect">
            <a:avLst/>
          </a:prstGeom>
          <a:noFill/>
        </p:spPr>
        <p:txBody>
          <a:bodyPr wrap="square" rtlCol="0">
            <a:spAutoFit/>
          </a:bodyPr>
          <a:lstStyle>
            <a:defPPr>
              <a:defRPr kern="1200" smtId="4294967295"/>
            </a:defPPr>
          </a:lstStyle>
          <a:p>
            <a:r>
              <a:rPr lang="en-US" dirty="0"/>
              <a:t>With the rise of digital content distribution, we have access to a large music collection. With millions of songs to choose from, we sometimes feel overwhelmed. Thus, an efficient music recommender system is necessary in the interest of both music service providers and customers. </a:t>
            </a:r>
          </a:p>
          <a:p>
            <a:endParaRPr lang="en-US" dirty="0">
              <a:effectLst/>
            </a:endParaRPr>
          </a:p>
          <a:p>
            <a:r>
              <a:rPr lang="en-US" b="1" dirty="0"/>
              <a:t>Dataset: </a:t>
            </a:r>
            <a:endParaRPr lang="en-US" dirty="0"/>
          </a:p>
          <a:p>
            <a:r>
              <a:rPr lang="en-US" dirty="0"/>
              <a:t>●  384,000 unique songs dataset</a:t>
            </a:r>
          </a:p>
          <a:p>
            <a:r>
              <a:rPr lang="en-US" dirty="0"/>
              <a:t>●  48 million user ratings from 1 Millions users </a:t>
            </a:r>
            <a:r>
              <a:rPr lang="en-US" i="1" dirty="0"/>
              <a:t>U </a:t>
            </a:r>
            <a:r>
              <a:rPr lang="en-US" dirty="0"/>
              <a:t>(average of 30 ratings per user) </a:t>
            </a:r>
          </a:p>
          <a:p>
            <a:r>
              <a:rPr lang="en-US" dirty="0"/>
              <a:t>●  5000 audio files crawled </a:t>
            </a:r>
            <a:br>
              <a:rPr lang="en-US" dirty="0"/>
            </a:br>
            <a:r>
              <a:rPr lang="en-US" dirty="0"/>
              <a:t>The dataset is split between train (80% + 20% for cross validation) and test (20%). </a:t>
            </a:r>
          </a:p>
          <a:p>
            <a:endParaRPr lang="en-US" dirty="0">
              <a:effectLst/>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Abstract</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50788" y="9454222"/>
            <a:ext cx="9601200" cy="5262979"/>
          </a:xfrm>
          <a:prstGeom prst="rect">
            <a:avLst/>
          </a:prstGeom>
          <a:noFill/>
        </p:spPr>
        <p:txBody>
          <a:bodyPr wrap="square" rtlCol="0">
            <a:spAutoFit/>
          </a:bodyPr>
          <a:lstStyle>
            <a:defPPr>
              <a:defRPr kern="1200" smtId="4294967295"/>
            </a:defPPr>
          </a:lstStyle>
          <a:p>
            <a:r>
              <a:rPr lang="en-US" b="1" dirty="0"/>
              <a:t>Matrix Factorization </a:t>
            </a:r>
            <a:r>
              <a:rPr lang="en-US" dirty="0"/>
              <a:t>turned out to be the best model to predict individual ratings (RMSE) and obtain the most ideal ranking </a:t>
            </a:r>
          </a:p>
          <a:p>
            <a:r>
              <a:rPr lang="en-US" b="1" dirty="0"/>
              <a:t>Neural Networks </a:t>
            </a:r>
            <a:r>
              <a:rPr lang="en-US" dirty="0"/>
              <a:t>results confirmed the intuition that the content of the book is a better predictor of ratings and book quality than the cover image alone. Results were still good for both models. Content based recommendation was able to address cold start problem and able to recommend music from different languages and artists from different parts of the world.</a:t>
            </a:r>
          </a:p>
          <a:p>
            <a:r>
              <a:rPr lang="en-US" b="1" dirty="0"/>
              <a:t>Next steps: </a:t>
            </a:r>
            <a:r>
              <a:rPr lang="en-US" dirty="0"/>
              <a:t>An hybrid model from all our different approaches could be an interesting way to combine each model’s strength into a robust recommender system. We would also work on leveraging the Neural Network model to individual users. </a:t>
            </a:r>
          </a:p>
          <a:p>
            <a:r>
              <a:rPr lang="en-US" dirty="0">
                <a:effectLst/>
              </a:rPr>
              <a:t>We would like to include lyrics </a:t>
            </a:r>
            <a:r>
              <a:rPr lang="en-US" dirty="0"/>
              <a:t>data from different music and use that to train model for more contextual recommendations like patriotic songs, love songs or socio political </a:t>
            </a:r>
            <a:r>
              <a:rPr lang="en-US" dirty="0" err="1"/>
              <a:t>songsl</a:t>
            </a:r>
            <a:r>
              <a:rPr lang="en-US" dirty="0"/>
              <a:t>.</a:t>
            </a:r>
            <a:endParaRPr lang="en-US" dirty="0">
              <a:effectLst/>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Conclusion</a:t>
            </a:r>
          </a:p>
        </p:txBody>
      </p:sp>
      <p:sp>
        <p:nvSpPr>
          <p:cNvPr id="63" name="TextBox 62">
            <a:extLst>
              <a:ext uri="{FF2B5EF4-FFF2-40B4-BE49-F238E27FC236}">
                <a16:creationId xmlns:a16="http://schemas.microsoft.com/office/drawing/2014/main" id="{92D5F59B-F8CA-463C-871F-D1042309DE00}"/>
              </a:ext>
            </a:extLst>
          </p:cNvPr>
          <p:cNvSpPr txBox="1"/>
          <p:nvPr/>
        </p:nvSpPr>
        <p:spPr>
          <a:xfrm>
            <a:off x="33514553" y="17127896"/>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Evaluation Metrics</a:t>
            </a:r>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745112"/>
            <a:ext cx="9601200" cy="461665"/>
          </a:xfrm>
          <a:prstGeom prst="rect">
            <a:avLst/>
          </a:prstGeom>
          <a:noFill/>
        </p:spPr>
        <p:txBody>
          <a:bodyPr wrap="square" rtlCol="0">
            <a:spAutoFit/>
          </a:bodyPr>
          <a:lstStyle>
            <a:defPPr>
              <a:defRPr kern="1200" smtId="4294967295"/>
            </a:defPPr>
          </a:lstStyle>
          <a:p>
            <a:r>
              <a:rPr lang="en-US">
                <a:solidFill>
                  <a:srgbClr val="1482A5"/>
                </a:solidFill>
                <a:latin typeface="Montserrat Light" panose="00000400000000000000" pitchFamily="50" charset="0"/>
                <a:ea typeface="Open Sans" panose="020B0606030504020204" pitchFamily="34" charset="0"/>
                <a:cs typeface="Open Sans" panose="020B0606030504020204" pitchFamily="34" charset="0"/>
              </a:rPr>
              <a:t>Add your information, graphs and images to this section.</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Materials</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34800" y="16992600"/>
            <a:ext cx="113538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Methodology : Collaborative Filtering</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5200" y="8745113"/>
            <a:ext cx="9601200" cy="461665"/>
          </a:xfrm>
          <a:prstGeom prst="rect">
            <a:avLst/>
          </a:prstGeom>
          <a:noFill/>
        </p:spPr>
        <p:txBody>
          <a:bodyPr wrap="square" rtlCol="0">
            <a:spAutoFit/>
          </a:bodyPr>
          <a:lstStyle>
            <a:defPPr>
              <a:defRPr kern="1200" smtId="4294967295"/>
            </a:defPPr>
          </a:lstStyle>
          <a:p>
            <a:r>
              <a:rPr lang="en-US">
                <a:solidFill>
                  <a:srgbClr val="1482A5"/>
                </a:solidFill>
                <a:latin typeface="Montserrat Light" panose="00000400000000000000" pitchFamily="50" charset="0"/>
                <a:ea typeface="Open Sans" panose="020B0606030504020204" pitchFamily="34" charset="0"/>
                <a:cs typeface="Open Sans" panose="020B0606030504020204" pitchFamily="34" charset="0"/>
              </a:rPr>
              <a:t>Add your information, graphs and images to this section.</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Results</a:t>
            </a:r>
          </a:p>
        </p:txBody>
      </p:sp>
      <p:pic>
        <p:nvPicPr>
          <p:cNvPr id="1026" name="Picture 2">
            <a:extLst>
              <a:ext uri="{FF2B5EF4-FFF2-40B4-BE49-F238E27FC236}">
                <a16:creationId xmlns:a16="http://schemas.microsoft.com/office/drawing/2014/main" id="{8DE6A657-C3E9-664D-9FBC-33B8740BF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8199" y="17666677"/>
            <a:ext cx="8725449" cy="34401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98E1D6-D12B-ED45-AB65-BF6558EC6706}"/>
              </a:ext>
            </a:extLst>
          </p:cNvPr>
          <p:cNvSpPr txBox="1"/>
          <p:nvPr/>
        </p:nvSpPr>
        <p:spPr>
          <a:xfrm>
            <a:off x="21112142" y="17956691"/>
            <a:ext cx="8674169" cy="2400657"/>
          </a:xfrm>
          <a:prstGeom prst="rect">
            <a:avLst/>
          </a:prstGeom>
          <a:noFill/>
        </p:spPr>
        <p:txBody>
          <a:bodyPr wrap="none" rtlCol="0">
            <a:spAutoFit/>
          </a:bodyPr>
          <a:lstStyle/>
          <a:p>
            <a:r>
              <a:rPr lang="en-US" sz="1800" b="1" dirty="0"/>
              <a:t>Idea:</a:t>
            </a:r>
          </a:p>
          <a:p>
            <a:pPr marL="342900" indent="-342900">
              <a:buFont typeface="Arial" panose="020B0604020202020204" pitchFamily="34" charset="0"/>
              <a:buChar char="•"/>
            </a:pPr>
            <a:r>
              <a:rPr lang="en-US" sz="1800" dirty="0"/>
              <a:t>Listening histories are influenced by a set of factors specific to the domain</a:t>
            </a:r>
          </a:p>
          <a:p>
            <a:r>
              <a:rPr lang="en-US" sz="1800" dirty="0"/>
              <a:t>     (e.g. Genre, artist...) </a:t>
            </a:r>
          </a:p>
          <a:p>
            <a:pPr marL="342900" indent="-342900">
              <a:buFont typeface="Arial" panose="020B0604020202020204" pitchFamily="34" charset="0"/>
              <a:buChar char="•"/>
            </a:pPr>
            <a:r>
              <a:rPr lang="en-US" sz="1800" dirty="0"/>
              <a:t>Matrix Factorization [2] consists in assuming there exist d latent features that can allow </a:t>
            </a:r>
          </a:p>
          <a:p>
            <a:r>
              <a:rPr lang="en-US" sz="1800" dirty="0"/>
              <a:t>    us to approach our U x V rating matrix R as the product of two matrices: Q of size U x d</a:t>
            </a:r>
          </a:p>
          <a:p>
            <a:r>
              <a:rPr lang="en-US" sz="1800" dirty="0"/>
              <a:t>   (users) and P of size d x V (Songs).</a:t>
            </a:r>
          </a:p>
          <a:p>
            <a:r>
              <a:rPr lang="en-US" sz="1800" dirty="0"/>
              <a:t>    </a:t>
            </a:r>
            <a:r>
              <a:rPr lang="en-US" sz="1800" b="1" i="1" dirty="0"/>
              <a:t>R = U x V</a:t>
            </a:r>
          </a:p>
          <a:p>
            <a:endParaRPr lang="en-US" dirty="0"/>
          </a:p>
        </p:txBody>
      </p:sp>
      <p:pic>
        <p:nvPicPr>
          <p:cNvPr id="1030" name="Picture 6">
            <a:extLst>
              <a:ext uri="{FF2B5EF4-FFF2-40B4-BE49-F238E27FC236}">
                <a16:creationId xmlns:a16="http://schemas.microsoft.com/office/drawing/2014/main" id="{48D539B9-4C2A-C944-8716-2E0C5B7E9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7832" y="20595191"/>
            <a:ext cx="4431768" cy="8374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9A78B3C-C388-2542-AF54-D7CFB3771C61}"/>
              </a:ext>
            </a:extLst>
          </p:cNvPr>
          <p:cNvSpPr txBox="1"/>
          <p:nvPr/>
        </p:nvSpPr>
        <p:spPr>
          <a:xfrm>
            <a:off x="20993648" y="19959050"/>
            <a:ext cx="11064311" cy="4062651"/>
          </a:xfrm>
          <a:prstGeom prst="rect">
            <a:avLst/>
          </a:prstGeom>
          <a:noFill/>
        </p:spPr>
        <p:txBody>
          <a:bodyPr wrap="square" rtlCol="0">
            <a:spAutoFit/>
          </a:bodyPr>
          <a:lstStyle/>
          <a:p>
            <a:r>
              <a:rPr lang="en-US" sz="1800" b="1" dirty="0"/>
              <a:t>Preference and Confidence function[1]</a:t>
            </a:r>
          </a:p>
          <a:p>
            <a:pPr marL="342900" indent="-342900">
              <a:buFont typeface="Arial" panose="020B0604020202020204" pitchFamily="34" charset="0"/>
              <a:buChar char="•"/>
            </a:pPr>
            <a:r>
              <a:rPr lang="en-US" sz="1800" dirty="0"/>
              <a:t>Our solution follows [1], where </a:t>
            </a:r>
            <a:r>
              <a:rPr lang="en-US" sz="1800" i="1" dirty="0"/>
              <a:t>preference (</a:t>
            </a:r>
            <a:r>
              <a:rPr lang="en-US" sz="1800" b="1" i="1" dirty="0"/>
              <a:t>p</a:t>
            </a:r>
            <a:r>
              <a:rPr lang="en-US" sz="1800" i="1" dirty="0"/>
              <a:t>) </a:t>
            </a:r>
            <a:r>
              <a:rPr lang="en-US" sz="1800" dirty="0"/>
              <a:t>for an item</a:t>
            </a:r>
            <a:r>
              <a:rPr lang="en-US" sz="1800" i="1" dirty="0"/>
              <a:t> </a:t>
            </a:r>
            <a:r>
              <a:rPr lang="en-US" sz="1800" dirty="0"/>
              <a:t>with the </a:t>
            </a:r>
            <a:r>
              <a:rPr lang="en-US" sz="1800" i="1" dirty="0"/>
              <a:t>confidence (</a:t>
            </a:r>
            <a:r>
              <a:rPr lang="en-US" sz="1800" b="1" i="1" dirty="0"/>
              <a:t>c</a:t>
            </a:r>
            <a:r>
              <a:rPr lang="en-US" sz="1800" i="1" dirty="0"/>
              <a:t>) </a:t>
            </a:r>
            <a:r>
              <a:rPr lang="en-US" sz="1800" dirty="0"/>
              <a:t>we have for that preference.</a:t>
            </a:r>
          </a:p>
          <a:p>
            <a:pPr marL="342900" indent="-342900">
              <a:buFont typeface="Arial" panose="020B0604020202020204" pitchFamily="34" charset="0"/>
              <a:buChar char="•"/>
            </a:pPr>
            <a:r>
              <a:rPr lang="en-US" sz="1800" dirty="0"/>
              <a:t>Here the confidence is calculated using the magnitude of </a:t>
            </a:r>
            <a:r>
              <a:rPr lang="en-US" sz="1800" b="1" dirty="0"/>
              <a:t>r</a:t>
            </a:r>
            <a:r>
              <a:rPr lang="en-US" sz="1800" dirty="0"/>
              <a:t> (the feedback data) giving us a larger confidence the more times a user has played, viewed or clicked an item. The rate of which our confidence increases is set through a linear scaling factor </a:t>
            </a:r>
            <a:r>
              <a:rPr lang="el-GR" sz="1800" b="1" dirty="0"/>
              <a:t>α</a:t>
            </a:r>
            <a:r>
              <a:rPr lang="el-GR" sz="1800" dirty="0"/>
              <a:t>.</a:t>
            </a:r>
            <a:r>
              <a:rPr lang="en-US" sz="1800" dirty="0"/>
              <a:t> </a:t>
            </a:r>
          </a:p>
          <a:p>
            <a:r>
              <a:rPr lang="en-US" sz="1800" b="1" dirty="0"/>
              <a:t>Loss Function:</a:t>
            </a:r>
          </a:p>
          <a:p>
            <a:pPr marL="342900" indent="-342900">
              <a:buFont typeface="Arial" panose="020B0604020202020204" pitchFamily="34" charset="0"/>
              <a:buChar char="•"/>
            </a:pPr>
            <a:r>
              <a:rPr lang="en-US" sz="1800" dirty="0"/>
              <a:t>The goal now is to find the vector for each user (</a:t>
            </a:r>
            <a:r>
              <a:rPr lang="en-US" sz="1800" b="1" dirty="0"/>
              <a:t>xu) </a:t>
            </a:r>
            <a:r>
              <a:rPr lang="en-US" sz="1800" dirty="0"/>
              <a:t>and item</a:t>
            </a:r>
            <a:r>
              <a:rPr lang="en-US" sz="1800" b="1" dirty="0"/>
              <a:t> (</a:t>
            </a:r>
            <a:r>
              <a:rPr lang="en-US" sz="1800" b="1" dirty="0" err="1"/>
              <a:t>yi</a:t>
            </a:r>
            <a:r>
              <a:rPr lang="en-US" sz="1800" b="1" dirty="0"/>
              <a:t>) </a:t>
            </a:r>
            <a:r>
              <a:rPr lang="en-US" sz="1800" dirty="0"/>
              <a:t>in feature dimensions which means we want to minimize the loss function.</a:t>
            </a:r>
          </a:p>
          <a:p>
            <a:pPr marL="342900" indent="-342900">
              <a:buFont typeface="Arial" panose="020B0604020202020204" pitchFamily="34" charset="0"/>
              <a:buChar char="•"/>
            </a:pPr>
            <a:r>
              <a:rPr lang="en-US" sz="1800" b="1" i="1" dirty="0"/>
              <a:t>X and Y: </a:t>
            </a:r>
            <a:r>
              <a:rPr lang="en-US" sz="1800" i="1" dirty="0"/>
              <a:t>Our randomly initialized user and item matrices. These will get alternatingly updated.</a:t>
            </a:r>
            <a:endParaRPr lang="en-US" sz="1800" dirty="0"/>
          </a:p>
          <a:p>
            <a:pPr marL="342900" indent="-342900">
              <a:buFont typeface="Arial" panose="020B0604020202020204" pitchFamily="34" charset="0"/>
              <a:buChar char="•"/>
            </a:pPr>
            <a:r>
              <a:rPr lang="en-US" sz="1800" b="1" i="1" dirty="0"/>
              <a:t>Cu and Ci:</a:t>
            </a:r>
            <a:r>
              <a:rPr lang="en-US" sz="1800" i="1" dirty="0"/>
              <a:t> Our confidence values.</a:t>
            </a:r>
            <a:endParaRPr lang="en-US" sz="1800" dirty="0"/>
          </a:p>
          <a:p>
            <a:pPr marL="342900" indent="-342900">
              <a:buFont typeface="Arial" panose="020B0604020202020204" pitchFamily="34" charset="0"/>
              <a:buChar char="•"/>
            </a:pPr>
            <a:r>
              <a:rPr lang="el-GR" sz="1800" b="1" i="1" dirty="0"/>
              <a:t>λ: </a:t>
            </a:r>
            <a:r>
              <a:rPr lang="en-US" sz="1800" i="1" dirty="0"/>
              <a:t>Regularizes to reduce overfitting (we’re using 0.1).</a:t>
            </a:r>
            <a:endParaRPr lang="en-US" sz="1800" dirty="0"/>
          </a:p>
          <a:p>
            <a:pPr marL="342900" indent="-342900">
              <a:buFont typeface="Arial" panose="020B0604020202020204" pitchFamily="34" charset="0"/>
              <a:buChar char="•"/>
            </a:pPr>
            <a:r>
              <a:rPr lang="en-US" sz="1800" b="1" i="1" dirty="0"/>
              <a:t>p(u) and p(</a:t>
            </a:r>
            <a:r>
              <a:rPr lang="en-US" sz="1800" b="1" i="1" dirty="0" err="1"/>
              <a:t>i</a:t>
            </a:r>
            <a:r>
              <a:rPr lang="en-US" sz="1800" b="1" i="1" dirty="0"/>
              <a:t>): </a:t>
            </a:r>
            <a:r>
              <a:rPr lang="en-US" sz="1800" i="1" dirty="0"/>
              <a:t>The binary preference for an item. One if we know the preference and zero if we don’t.</a:t>
            </a:r>
            <a:endParaRPr lang="en-US" sz="1800" dirty="0"/>
          </a:p>
          <a:p>
            <a:pPr marL="342900" indent="-342900">
              <a:buFont typeface="Arial" panose="020B0604020202020204" pitchFamily="34" charset="0"/>
              <a:buChar char="•"/>
            </a:pPr>
            <a:r>
              <a:rPr lang="en-US" sz="1800" b="1" i="1" dirty="0"/>
              <a:t>I (eye): </a:t>
            </a:r>
            <a:r>
              <a:rPr lang="en-US" sz="1800" i="1" dirty="0"/>
              <a:t>The identity matrix. Square matrix with ones on the diagonal and zeros everywhere else.</a:t>
            </a:r>
            <a:endParaRPr lang="en-US" sz="1800" dirty="0"/>
          </a:p>
          <a:p>
            <a:pPr marL="342900" indent="-342900">
              <a:buFont typeface="Arial" panose="020B0604020202020204" pitchFamily="34" charset="0"/>
              <a:buChar char="•"/>
            </a:pPr>
            <a:endParaRPr lang="en-US" sz="2000" dirty="0"/>
          </a:p>
        </p:txBody>
      </p:sp>
      <p:pic>
        <p:nvPicPr>
          <p:cNvPr id="1032" name="Picture 8">
            <a:extLst>
              <a:ext uri="{FF2B5EF4-FFF2-40B4-BE49-F238E27FC236}">
                <a16:creationId xmlns:a16="http://schemas.microsoft.com/office/drawing/2014/main" id="{3DAF9310-330B-6A44-A1C3-A15DB20A2A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4800" y="21417202"/>
            <a:ext cx="6858000" cy="7957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738AB19-2182-5146-9A62-416A5A89E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6361" y="21942263"/>
            <a:ext cx="4508500" cy="11247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11C35FF-35F7-3F4F-9055-550BAF8225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7923" y="22938345"/>
            <a:ext cx="5055148" cy="74811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0459C97-9F48-7D4E-B380-ABAFB9C653A6}"/>
              </a:ext>
            </a:extLst>
          </p:cNvPr>
          <p:cNvSpPr txBox="1"/>
          <p:nvPr/>
        </p:nvSpPr>
        <p:spPr>
          <a:xfrm>
            <a:off x="11822700" y="23685109"/>
            <a:ext cx="113538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Methodology : Neural Networks</a:t>
            </a:r>
          </a:p>
        </p:txBody>
      </p:sp>
      <p:pic>
        <p:nvPicPr>
          <p:cNvPr id="1040" name="Picture 16">
            <a:extLst>
              <a:ext uri="{FF2B5EF4-FFF2-40B4-BE49-F238E27FC236}">
                <a16:creationId xmlns:a16="http://schemas.microsoft.com/office/drawing/2014/main" id="{5458134E-1F4E-7C43-BC6E-38E1BACE62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68199" y="24846914"/>
            <a:ext cx="6507552" cy="374839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25792CF3-4EE6-A945-95B3-97EEA81FEE55}"/>
              </a:ext>
            </a:extLst>
          </p:cNvPr>
          <p:cNvSpPr txBox="1"/>
          <p:nvPr/>
        </p:nvSpPr>
        <p:spPr>
          <a:xfrm>
            <a:off x="20726400" y="24768465"/>
            <a:ext cx="11064311" cy="8063746"/>
          </a:xfrm>
          <a:prstGeom prst="rect">
            <a:avLst/>
          </a:prstGeom>
          <a:noFill/>
        </p:spPr>
        <p:txBody>
          <a:bodyPr wrap="square" rtlCol="0">
            <a:spAutoFit/>
          </a:bodyPr>
          <a:lstStyle/>
          <a:p>
            <a:r>
              <a:rPr lang="en-US" sz="1800" b="1" dirty="0"/>
              <a:t>Content Based Recommendation:</a:t>
            </a:r>
          </a:p>
          <a:p>
            <a:pPr marL="342900" indent="-342900">
              <a:buFont typeface="Arial" panose="020B0604020202020204" pitchFamily="34" charset="0"/>
              <a:buChar char="•"/>
            </a:pPr>
            <a:r>
              <a:rPr lang="en-US" sz="1800" dirty="0"/>
              <a:t>Content-based recommendation attempts to model similarity using latent features derived from Mel Spectrogram analysis on the raw audio signal.</a:t>
            </a:r>
          </a:p>
          <a:p>
            <a:pPr marL="342900" indent="-342900">
              <a:buFont typeface="Arial" panose="020B0604020202020204" pitchFamily="34" charset="0"/>
              <a:buChar char="•"/>
            </a:pPr>
            <a:r>
              <a:rPr lang="en-US" sz="1800" dirty="0"/>
              <a:t>Model</a:t>
            </a:r>
            <a:r>
              <a:rPr lang="en-US" sz="1800" b="1" i="1" dirty="0"/>
              <a:t> </a:t>
            </a:r>
            <a:r>
              <a:rPr lang="en-US" sz="1800" dirty="0"/>
              <a:t>trained on 1000 songs from MSD and scraped 30 sec audio clips from </a:t>
            </a:r>
            <a:r>
              <a:rPr lang="en-US" sz="2000" dirty="0">
                <a:hlinkClick r:id="rId9"/>
              </a:rPr>
              <a:t>https://wasabi.i3s.unice.fr</a:t>
            </a:r>
            <a:endParaRPr lang="en-US" sz="2000" dirty="0"/>
          </a:p>
          <a:p>
            <a:pPr marL="342900" indent="-342900">
              <a:buFont typeface="Arial" panose="020B0604020202020204" pitchFamily="34" charset="0"/>
              <a:buChar char="•"/>
            </a:pPr>
            <a:r>
              <a:rPr lang="en-US" sz="2000" dirty="0"/>
              <a:t>User </a:t>
            </a:r>
            <a:r>
              <a:rPr lang="en-US" sz="2000" dirty="0" err="1"/>
              <a:t>Librosa</a:t>
            </a:r>
            <a:r>
              <a:rPr lang="en-US" sz="2000" dirty="0"/>
              <a:t> library to convert mp3 to </a:t>
            </a:r>
            <a:r>
              <a:rPr lang="en-US" sz="2000" dirty="0" err="1"/>
              <a:t>mel</a:t>
            </a:r>
            <a:r>
              <a:rPr lang="en-US" sz="2000" dirty="0"/>
              <a:t>-spectrograms</a:t>
            </a:r>
          </a:p>
          <a:p>
            <a:pPr marL="342900" indent="-342900">
              <a:buFont typeface="Arial" panose="020B0604020202020204" pitchFamily="34" charset="0"/>
              <a:buChar char="•"/>
            </a:pPr>
            <a:r>
              <a:rPr lang="en-US" sz="2000" dirty="0"/>
              <a:t>Slice spectrogram into smaller slices to generate 40 latent factor feature for each slice.</a:t>
            </a:r>
          </a:p>
          <a:p>
            <a:pPr marL="342900" indent="-342900">
              <a:buFont typeface="Arial" panose="020B0604020202020204" pitchFamily="34" charset="0"/>
              <a:buChar char="•"/>
            </a:pPr>
            <a:r>
              <a:rPr lang="en-US" sz="2000" dirty="0"/>
              <a:t>Used CNN to process </a:t>
            </a:r>
            <a:r>
              <a:rPr lang="en-US" sz="2000" dirty="0" err="1"/>
              <a:t>mel</a:t>
            </a:r>
            <a:r>
              <a:rPr lang="en-US" sz="2000" dirty="0"/>
              <a:t> spectrogram slices to classify music into 8 different genres like Hip-Hop, International, Electronic, Folk, Experimental, Rock, Pop, and Instrumental.</a:t>
            </a:r>
          </a:p>
          <a:p>
            <a:pPr marL="342900" indent="-342900">
              <a:buFont typeface="Arial" panose="020B0604020202020204" pitchFamily="34" charset="0"/>
              <a:buChar char="•"/>
            </a:pPr>
            <a:r>
              <a:rPr lang="en-US" sz="2000" dirty="0"/>
              <a:t>Model Evaluation was done by splitting data in 70%-30% training-testing.</a:t>
            </a:r>
          </a:p>
          <a:p>
            <a:pPr marL="342900" indent="-342900">
              <a:buFont typeface="Arial" panose="020B0604020202020204" pitchFamily="34" charset="0"/>
              <a:buChar char="•"/>
            </a:pPr>
            <a:r>
              <a:rPr lang="en-US" sz="2000" dirty="0"/>
              <a:t>Model was able to predict ~90% of genres accurately in test data.</a:t>
            </a:r>
          </a:p>
          <a:p>
            <a:pPr marL="342900" indent="-342900">
              <a:buFont typeface="Arial" panose="020B0604020202020204" pitchFamily="34" charset="0"/>
              <a:buChar char="•"/>
            </a:pPr>
            <a:endParaRPr lang="en-US" sz="2000" dirty="0"/>
          </a:p>
          <a:p>
            <a:r>
              <a:rPr lang="en-US" sz="2000" b="1" dirty="0"/>
              <a:t>Recommendation Algorithm</a:t>
            </a:r>
          </a:p>
          <a:p>
            <a:pPr marL="342900" indent="-342900">
              <a:buFont typeface="Arial" panose="020B0604020202020204" pitchFamily="34" charset="0"/>
              <a:buChar char="•"/>
            </a:pPr>
            <a:r>
              <a:rPr lang="en-US" sz="2000" dirty="0"/>
              <a:t>The trained network then modified by removing SoftMax layer which is responsible to assign multiple classes for input trained tensors.</a:t>
            </a:r>
          </a:p>
          <a:p>
            <a:pPr marL="342900" indent="-342900">
              <a:buFont typeface="Arial" panose="020B0604020202020204" pitchFamily="34" charset="0"/>
              <a:buChar char="•"/>
            </a:pPr>
            <a:r>
              <a:rPr lang="en-US" sz="2000" dirty="0"/>
              <a:t>Now our network acts like latent factor representation of multiple slices for a song.</a:t>
            </a:r>
          </a:p>
          <a:p>
            <a:pPr marL="342900" indent="-342900">
              <a:buFont typeface="Arial" panose="020B0604020202020204" pitchFamily="34" charset="0"/>
              <a:buChar char="•"/>
            </a:pPr>
            <a:r>
              <a:rPr lang="en-US" sz="2000" dirty="0"/>
              <a:t>We average those latent factors for a song and use cosine similarity to with remaining songs to recommend songs with maximal similarity. </a:t>
            </a:r>
          </a:p>
          <a:p>
            <a:pPr marL="342900" indent="-342900">
              <a:buFont typeface="Arial" panose="020B0604020202020204" pitchFamily="34" charset="0"/>
              <a:buChar char="•"/>
            </a:pPr>
            <a:endParaRPr lang="en-US" sz="2000" dirty="0"/>
          </a:p>
          <a:p>
            <a:r>
              <a:rPr lang="en-US" sz="2000" b="1" dirty="0"/>
              <a:t>What is Mel Spectrogram?</a:t>
            </a:r>
          </a:p>
          <a:p>
            <a:pPr marL="342900" indent="-342900">
              <a:buFont typeface="Arial" panose="020B0604020202020204" pitchFamily="34" charset="0"/>
              <a:buChar char="•"/>
            </a:pPr>
            <a:r>
              <a:rPr lang="en-US" sz="2000" dirty="0"/>
              <a:t>A signal is a variation in a certain quantity over time. For audio, the quantity that varies is air pressure. </a:t>
            </a:r>
          </a:p>
          <a:p>
            <a:pPr marL="342900" indent="-342900">
              <a:buFont typeface="Arial" panose="020B0604020202020204" pitchFamily="34" charset="0"/>
              <a:buChar char="•"/>
            </a:pPr>
            <a:r>
              <a:rPr lang="en-US" sz="2000" dirty="0"/>
              <a:t>We took samples of air pressure over time to digitally represent an audio signal</a:t>
            </a:r>
          </a:p>
          <a:p>
            <a:pPr marL="342900" indent="-342900">
              <a:buFont typeface="Arial" panose="020B0604020202020204" pitchFamily="34" charset="0"/>
              <a:buChar char="•"/>
            </a:pPr>
            <a:r>
              <a:rPr lang="en-US" sz="2000" dirty="0"/>
              <a:t>We mapped the audio signal from the time domain to the frequency domain using the fast Fourier transform, and we performed this on overlapping windowed segments of the audio signal</a:t>
            </a:r>
          </a:p>
          <a:p>
            <a:pPr marL="342900" indent="-342900">
              <a:buFont typeface="Arial" panose="020B0604020202020204" pitchFamily="34" charset="0"/>
              <a:buChar char="•"/>
            </a:pPr>
            <a:r>
              <a:rPr lang="en-US" sz="2000" dirty="0"/>
              <a:t>We mapped the y-axis (frequency) onto the </a:t>
            </a:r>
            <a:r>
              <a:rPr lang="en-US" sz="2000" dirty="0" err="1"/>
              <a:t>mel</a:t>
            </a:r>
            <a:r>
              <a:rPr lang="en-US" sz="2000" dirty="0"/>
              <a:t> scale to form the </a:t>
            </a:r>
            <a:r>
              <a:rPr lang="en-US" sz="2000" dirty="0" err="1"/>
              <a:t>mel</a:t>
            </a:r>
            <a:r>
              <a:rPr lang="en-US" sz="2000" dirty="0"/>
              <a:t> spectrogram.</a:t>
            </a:r>
          </a:p>
          <a:p>
            <a:endParaRPr lang="en-US" sz="2000" dirty="0"/>
          </a:p>
          <a:p>
            <a:endParaRPr lang="en-US" sz="2000" dirty="0"/>
          </a:p>
        </p:txBody>
      </p:sp>
      <p:pic>
        <p:nvPicPr>
          <p:cNvPr id="1042" name="Picture 18">
            <a:extLst>
              <a:ext uri="{FF2B5EF4-FFF2-40B4-BE49-F238E27FC236}">
                <a16:creationId xmlns:a16="http://schemas.microsoft.com/office/drawing/2014/main" id="{DD22E3CA-8B7B-1544-8BAE-022031D996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31100" y="28792095"/>
            <a:ext cx="6381750" cy="30326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6E8DA3D-C0B2-A24C-89FE-06EA79882986}"/>
              </a:ext>
            </a:extLst>
          </p:cNvPr>
          <p:cNvPicPr>
            <a:picLocks noChangeAspect="1"/>
          </p:cNvPicPr>
          <p:nvPr/>
        </p:nvPicPr>
        <p:blipFill>
          <a:blip r:embed="rId11"/>
          <a:stretch>
            <a:fillRect/>
          </a:stretch>
        </p:blipFill>
        <p:spPr>
          <a:xfrm>
            <a:off x="33564214" y="17891345"/>
            <a:ext cx="4102725" cy="3582784"/>
          </a:xfrm>
          <a:prstGeom prst="rect">
            <a:avLst/>
          </a:prstGeom>
        </p:spPr>
      </p:pic>
      <p:sp>
        <p:nvSpPr>
          <p:cNvPr id="71" name="TextBox 70">
            <a:extLst>
              <a:ext uri="{FF2B5EF4-FFF2-40B4-BE49-F238E27FC236}">
                <a16:creationId xmlns:a16="http://schemas.microsoft.com/office/drawing/2014/main" id="{916836C6-FA14-534D-A07A-106F4E487D26}"/>
              </a:ext>
            </a:extLst>
          </p:cNvPr>
          <p:cNvSpPr txBox="1"/>
          <p:nvPr/>
        </p:nvSpPr>
        <p:spPr>
          <a:xfrm>
            <a:off x="33951486" y="21888027"/>
            <a:ext cx="6831922" cy="369332"/>
          </a:xfrm>
          <a:prstGeom prst="rect">
            <a:avLst/>
          </a:prstGeom>
          <a:noFill/>
        </p:spPr>
        <p:txBody>
          <a:bodyPr wrap="square" rtlCol="0">
            <a:spAutoFit/>
          </a:bodyPr>
          <a:lstStyle/>
          <a:p>
            <a:r>
              <a:rPr lang="en-US" sz="1800" b="1" dirty="0"/>
              <a:t>Confusion Matrix</a:t>
            </a:r>
          </a:p>
        </p:txBody>
      </p:sp>
      <p:pic>
        <p:nvPicPr>
          <p:cNvPr id="1044" name="Picture 20">
            <a:extLst>
              <a:ext uri="{FF2B5EF4-FFF2-40B4-BE49-F238E27FC236}">
                <a16:creationId xmlns:a16="http://schemas.microsoft.com/office/drawing/2014/main" id="{24DEFBD9-07E6-DC41-86FE-EEA168592C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64214" y="22338224"/>
            <a:ext cx="87376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7996D2-9F00-6540-A7A2-804485DB0885}"/>
              </a:ext>
            </a:extLst>
          </p:cNvPr>
          <p:cNvPicPr>
            <a:picLocks noChangeAspect="1"/>
          </p:cNvPicPr>
          <p:nvPr/>
        </p:nvPicPr>
        <p:blipFill>
          <a:blip r:embed="rId13"/>
          <a:stretch>
            <a:fillRect/>
          </a:stretch>
        </p:blipFill>
        <p:spPr>
          <a:xfrm>
            <a:off x="38151388" y="18107985"/>
            <a:ext cx="4271227" cy="2875810"/>
          </a:xfrm>
          <a:prstGeom prst="rect">
            <a:avLst/>
          </a:prstGeom>
        </p:spPr>
      </p:pic>
      <p:sp>
        <p:nvSpPr>
          <p:cNvPr id="72" name="TextBox 71">
            <a:extLst>
              <a:ext uri="{FF2B5EF4-FFF2-40B4-BE49-F238E27FC236}">
                <a16:creationId xmlns:a16="http://schemas.microsoft.com/office/drawing/2014/main" id="{AFA0A976-8A1B-A24E-AD01-F9D0528783A6}"/>
              </a:ext>
            </a:extLst>
          </p:cNvPr>
          <p:cNvSpPr txBox="1"/>
          <p:nvPr/>
        </p:nvSpPr>
        <p:spPr>
          <a:xfrm>
            <a:off x="33831155" y="25678324"/>
            <a:ext cx="6831922" cy="369332"/>
          </a:xfrm>
          <a:prstGeom prst="rect">
            <a:avLst/>
          </a:prstGeom>
          <a:noFill/>
        </p:spPr>
        <p:txBody>
          <a:bodyPr wrap="square" rtlCol="0">
            <a:spAutoFit/>
          </a:bodyPr>
          <a:lstStyle/>
          <a:p>
            <a:r>
              <a:rPr lang="en-US" sz="1800" b="1" dirty="0"/>
              <a:t>Loss Function and model accuracy validation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6373</TotalTime>
  <Words>934</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Arial</vt:lpstr>
      <vt:lpstr>Montserrat Light</vt:lpstr>
      <vt:lpstr>Times New Roman</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Dudeja, Gautam</cp:lastModifiedBy>
  <cp:revision>300</cp:revision>
  <cp:lastPrinted>2006-11-15T16:04:57Z</cp:lastPrinted>
  <dcterms:modified xsi:type="dcterms:W3CDTF">2021-11-30T04:52:32Z</dcterms:modified>
  <cp:category>templates for scientific poster</cp:category>
</cp:coreProperties>
</file>