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27" r:id="rId3"/>
    <p:sldId id="291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Raleway" panose="020B05030301010600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9"/>
    <p:restoredTop sz="94663"/>
  </p:normalViewPr>
  <p:slideViewPr>
    <p:cSldViewPr snapToGrid="0">
      <p:cViewPr varScale="1">
        <p:scale>
          <a:sx n="147" d="100"/>
          <a:sy n="147" d="100"/>
        </p:scale>
        <p:origin x="216" y="240"/>
      </p:cViewPr>
      <p:guideLst>
        <p:guide orient="horz" pos="1008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66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31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50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98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50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0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01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547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50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47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adc28b2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adc28b2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78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85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0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72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86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37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20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0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NodeJS – Zero to Hero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Will Gregory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Event Loop </a:t>
            </a:r>
            <a:endParaRPr sz="2800" b="1" dirty="0">
              <a:solidFill>
                <a:schemeClr val="accent5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None/>
            </a:pP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132B2-39A9-0E40-95EF-C7CDDAD9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23" y="1804800"/>
            <a:ext cx="5796643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2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 err="1">
                <a:solidFill>
                  <a:schemeClr val="accent5"/>
                </a:solidFill>
              </a:rPr>
              <a:t>EventEmitter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Many objects in a Node emit events, </a:t>
            </a:r>
            <a:r>
              <a:rPr lang="en-GB" dirty="0" err="1">
                <a:solidFill>
                  <a:schemeClr val="lt1"/>
                </a:solidFill>
              </a:rPr>
              <a:t>eg.</a:t>
            </a:r>
            <a:r>
              <a:rPr lang="en-GB" dirty="0">
                <a:solidFill>
                  <a:schemeClr val="lt1"/>
                </a:solidFill>
              </a:rPr>
              <a:t> a </a:t>
            </a:r>
            <a:r>
              <a:rPr lang="en-GB" dirty="0" err="1">
                <a:solidFill>
                  <a:schemeClr val="lt1"/>
                </a:solidFill>
              </a:rPr>
              <a:t>net.Server</a:t>
            </a:r>
            <a:r>
              <a:rPr lang="en-GB" dirty="0">
                <a:solidFill>
                  <a:schemeClr val="lt1"/>
                </a:solidFill>
              </a:rPr>
              <a:t> emits an event each time a peer connects 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All objects which emit events are the instances of </a:t>
            </a:r>
            <a:r>
              <a:rPr lang="en-GB" dirty="0" err="1">
                <a:solidFill>
                  <a:schemeClr val="lt1"/>
                </a:solidFill>
              </a:rPr>
              <a:t>events.EventEmitter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Buffer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Pure JavaScript is Unicode friendly, but it is not so for binary data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When dealing with TCP streams or the file system need to handle octet streams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 provides Buffer class which provides instances to store raw data similar to an array of integers but corresponds to a raw memory allocation outside the V8 heap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Streams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Let you read data from a source or write data to a  destination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Four types of streams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b="1" dirty="0">
                <a:solidFill>
                  <a:schemeClr val="lt1"/>
                </a:solidFill>
              </a:rPr>
              <a:t>Readable</a:t>
            </a:r>
            <a:r>
              <a:rPr lang="en-GB" dirty="0">
                <a:solidFill>
                  <a:schemeClr val="lt1"/>
                </a:solidFill>
              </a:rPr>
              <a:t> − Stream which is used for read operation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b="1" dirty="0">
                <a:solidFill>
                  <a:schemeClr val="lt1"/>
                </a:solidFill>
              </a:rPr>
              <a:t>Writable</a:t>
            </a:r>
            <a:r>
              <a:rPr lang="en-GB" dirty="0">
                <a:solidFill>
                  <a:schemeClr val="lt1"/>
                </a:solidFill>
              </a:rPr>
              <a:t> − Stream which is used for write operation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b="1" dirty="0">
                <a:solidFill>
                  <a:schemeClr val="lt1"/>
                </a:solidFill>
              </a:rPr>
              <a:t>Duplex</a:t>
            </a:r>
            <a:r>
              <a:rPr lang="en-GB" dirty="0">
                <a:solidFill>
                  <a:schemeClr val="lt1"/>
                </a:solidFill>
              </a:rPr>
              <a:t> − Stream which can be used for both read and write operation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b="1" dirty="0">
                <a:solidFill>
                  <a:schemeClr val="lt1"/>
                </a:solidFill>
              </a:rPr>
              <a:t>Transform</a:t>
            </a:r>
            <a:r>
              <a:rPr lang="en-GB" dirty="0">
                <a:solidFill>
                  <a:schemeClr val="lt1"/>
                </a:solidFill>
              </a:rPr>
              <a:t> − A type of duplex stream where the output is computed based on input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Streams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Each type of Stream is an </a:t>
            </a:r>
            <a:r>
              <a:rPr lang="en-GB" dirty="0" err="1">
                <a:solidFill>
                  <a:schemeClr val="lt1"/>
                </a:solidFill>
              </a:rPr>
              <a:t>EventEmitter</a:t>
            </a:r>
            <a:r>
              <a:rPr lang="en-GB" dirty="0">
                <a:solidFill>
                  <a:schemeClr val="lt1"/>
                </a:solidFill>
              </a:rPr>
              <a:t> instance and throws several events at different stages of the Stream:-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data − This event is fired when there is data is available to read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end − This event is fired when there is no more data to read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error − This event is fired when there is any error receiving or writing data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finish − This event is fired when all the data has been flushed to underlying system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7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Process Object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The process object is a global object and can be accessed from anywhere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It provides events, methods and properties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Process Object Events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exit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Emitted when the process is about to exit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 err="1">
                <a:solidFill>
                  <a:schemeClr val="lt1"/>
                </a:solidFill>
              </a:rPr>
              <a:t>beforeExit</a:t>
            </a:r>
            <a:endParaRPr lang="en-GB" dirty="0">
              <a:solidFill>
                <a:schemeClr val="lt1"/>
              </a:solidFill>
            </a:endParaRP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Emitted when node empties its event loop and has nothing else to schedule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 err="1">
                <a:solidFill>
                  <a:schemeClr val="lt1"/>
                </a:solidFill>
              </a:rPr>
              <a:t>uncaughtException</a:t>
            </a:r>
            <a:endParaRPr lang="en-GB" dirty="0">
              <a:solidFill>
                <a:schemeClr val="lt1"/>
              </a:solidFill>
            </a:endParaRP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Emitted when an exception bubbles all the way back to the event loop. If a listener is added for this exception, the default action (which is to print a stack trace and exit) will not </a:t>
            </a:r>
            <a:r>
              <a:rPr lang="en-GB" dirty="0" err="1">
                <a:solidFill>
                  <a:schemeClr val="lt1"/>
                </a:solidFill>
              </a:rPr>
              <a:t>occu</a:t>
            </a:r>
            <a:r>
              <a:rPr lang="en-GB" dirty="0">
                <a:solidFill>
                  <a:schemeClr val="lt1"/>
                </a:solidFill>
              </a:rPr>
              <a:t>.	</a:t>
            </a:r>
          </a:p>
          <a:p>
            <a:pPr marL="114300" indent="0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None/>
            </a:pP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Process Exit Codes</a:t>
            </a:r>
            <a:br>
              <a:rPr lang="en-GB" sz="2800" b="1" dirty="0">
                <a:solidFill>
                  <a:schemeClr val="accent5"/>
                </a:solidFill>
              </a:rPr>
            </a:br>
            <a:endParaRPr lang="en-GB" dirty="0">
              <a:solidFill>
                <a:schemeClr val="lt1"/>
              </a:solidFill>
            </a:endParaRP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Uncaught Fatal Exception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Unused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Parse Error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Evaluation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Fatal Error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Non-function Internal Exception Handler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Exception Handler Run-Time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Unused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Invalid Argument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Run-Time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Invalid Debug Argument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Signal Exits</a:t>
            </a:r>
          </a:p>
          <a:p>
            <a:pPr marL="114300" indent="0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None/>
            </a:pP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Process Exit Codes</a:t>
            </a:r>
            <a:br>
              <a:rPr lang="en-GB" sz="2800" b="1" dirty="0">
                <a:solidFill>
                  <a:schemeClr val="accent5"/>
                </a:solidFill>
              </a:rPr>
            </a:br>
            <a:endParaRPr lang="en-GB" dirty="0">
              <a:solidFill>
                <a:schemeClr val="lt1"/>
              </a:solidFill>
            </a:endParaRP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Uncaught Fatal Exception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Unused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Parse Error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Evaluation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Fatal Error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Non-function Internal Exception Handler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Exception Handler Run-Time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>
                <a:solidFill>
                  <a:schemeClr val="lt1"/>
                </a:solidFill>
              </a:rPr>
              <a:t>Unused</a:t>
            </a:r>
            <a:endParaRPr lang="en-GB" sz="1100" dirty="0">
              <a:solidFill>
                <a:schemeClr val="lt1"/>
              </a:solidFill>
            </a:endParaRP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Invalid Argument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Internal JavaScript Run-Time Failure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Invalid Debug Argument	</a:t>
            </a: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GB" sz="1100" dirty="0">
                <a:solidFill>
                  <a:schemeClr val="lt1"/>
                </a:solidFill>
              </a:rPr>
              <a:t>Signal Exits</a:t>
            </a:r>
          </a:p>
          <a:p>
            <a:pPr marL="114300" indent="0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None/>
            </a:pP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Process Object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Many properties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Many methods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>
                <a:solidFill>
                  <a:schemeClr val="lt1"/>
                </a:solidFill>
              </a:rPr>
              <a:t>Allowing tighter </a:t>
            </a:r>
            <a:r>
              <a:rPr lang="en-GB" dirty="0">
                <a:solidFill>
                  <a:schemeClr val="lt1"/>
                </a:solidFill>
              </a:rPr>
              <a:t>control over system interactions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100" y="352465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Topics Covered</a:t>
            </a:r>
            <a:endParaRPr sz="3600" dirty="0"/>
          </a:p>
        </p:txBody>
      </p:sp>
      <p:sp>
        <p:nvSpPr>
          <p:cNvPr id="88" name="Google Shape;88;p15"/>
          <p:cNvSpPr/>
          <p:nvPr/>
        </p:nvSpPr>
        <p:spPr>
          <a:xfrm>
            <a:off x="893325" y="1180150"/>
            <a:ext cx="7388700" cy="331869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014483" y="1294376"/>
            <a:ext cx="70968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Introducing Node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NPM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REPL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Event Loop/Emitter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Buffers/Streams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File</a:t>
            </a:r>
            <a:br>
              <a:rPr lang="en-GB" sz="2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100" dirty="0">
                <a:solidFill>
                  <a:schemeClr val="accent3">
                    <a:lumMod val="75000"/>
                  </a:schemeClr>
                </a:solidFill>
              </a:rPr>
              <a:t>Process</a:t>
            </a:r>
            <a:br>
              <a:rPr lang="en" sz="2100" dirty="0"/>
            </a:br>
            <a:br>
              <a:rPr lang="en" sz="2100" dirty="0"/>
            </a:br>
            <a:br>
              <a:rPr lang="en" sz="2100" dirty="0"/>
            </a:b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21235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Day 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 err="1">
                <a:solidFill>
                  <a:schemeClr val="accent5"/>
                </a:solidFill>
              </a:rPr>
              <a:t>Javascript</a:t>
            </a:r>
            <a:r>
              <a:rPr lang="en-GB" sz="2800" b="1" dirty="0">
                <a:solidFill>
                  <a:schemeClr val="accent5"/>
                </a:solidFill>
              </a:rPr>
              <a:t>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Overview of the JavaScript language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Data types in </a:t>
            </a:r>
            <a:r>
              <a:rPr lang="en-GB" dirty="0" err="1">
                <a:solidFill>
                  <a:schemeClr val="lt1"/>
                </a:solidFill>
              </a:rPr>
              <a:t>Javascript</a:t>
            </a:r>
            <a:endParaRPr lang="en-GB" dirty="0">
              <a:solidFill>
                <a:schemeClr val="lt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Collections, arrays and objects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Functions, Control Flow and Loops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 err="1">
                <a:solidFill>
                  <a:schemeClr val="lt1"/>
                </a:solidFill>
              </a:rPr>
              <a:t>Namespacing</a:t>
            </a:r>
            <a:endParaRPr lang="en-GB" dirty="0">
              <a:solidFill>
                <a:schemeClr val="lt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Revealing module pattern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Introducing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Platform built on Chrome's JavaScript runtime 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Easily build fast and scalable network applications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Event-driven, non-blocking I/O model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Lightweight and efficient, 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Perfect for data-intensive real-time applications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Introducing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Asynchronous and Event Driven −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All APIs of Node.js library are asynchronous, non-blocking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Node.js based server never waits for an API to return data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The server moves to the next API after call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Notification mechanism of Events of Node.js helps the server to get a response from the previous API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Introducing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Very Fast −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Built on Google Chrome's V8 JavaScript Engine, Node.js library is very fast in code execution</a:t>
            </a:r>
          </a:p>
          <a:p>
            <a:pPr marL="139700" indent="0">
              <a:lnSpc>
                <a:spcPct val="100000"/>
              </a:lnSpc>
              <a:buClr>
                <a:schemeClr val="lt1"/>
              </a:buClr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39700" indent="0">
              <a:lnSpc>
                <a:spcPct val="100000"/>
              </a:lnSpc>
              <a:buClr>
                <a:schemeClr val="lt1"/>
              </a:buClr>
              <a:buNone/>
            </a:pP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Introducing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Single Threaded but Highly Scalable −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Node.js uses a single threaded model with event looping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Event mechanism helps the server to respond in a non-blocking way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Node.js uses a single threaded program and the same program can provide service to a much larger number of requests than traditional servers like Apache HTTP Server.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 Buffering − </a:t>
            </a:r>
          </a:p>
          <a:p>
            <a:pPr lvl="1">
              <a:lnSpc>
                <a:spcPct val="100000"/>
              </a:lnSpc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Node.js applications never buffer any data. These applications simply output the data in chunks.</a:t>
            </a:r>
          </a:p>
          <a:p>
            <a:pPr marL="139700" indent="0">
              <a:lnSpc>
                <a:spcPct val="100000"/>
              </a:lnSpc>
              <a:buClr>
                <a:schemeClr val="lt1"/>
              </a:buClr>
              <a:buNone/>
            </a:pP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Introducing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Out of the box we get - </a:t>
            </a:r>
          </a:p>
          <a:p>
            <a:pPr marL="139700" indent="0">
              <a:lnSpc>
                <a:spcPct val="100000"/>
              </a:lnSpc>
              <a:buClr>
                <a:schemeClr val="lt1"/>
              </a:buClr>
              <a:buNone/>
            </a:pP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3C09C-777B-0C49-A001-FDEB129A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00" y="1910607"/>
            <a:ext cx="3264081" cy="27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83100" y="415402"/>
            <a:ext cx="8631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Node.js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478250" y="1059300"/>
            <a:ext cx="8241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b="1" dirty="0">
                <a:solidFill>
                  <a:schemeClr val="accent5"/>
                </a:solidFill>
              </a:rPr>
              <a:t>Event Loop </a:t>
            </a:r>
            <a:endParaRPr sz="28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Single-threaded application, but it can support concurrency via the concept of event and </a:t>
            </a:r>
            <a:r>
              <a:rPr lang="en-GB" dirty="0" err="1">
                <a:solidFill>
                  <a:schemeClr val="lt1"/>
                </a:solidFill>
              </a:rPr>
              <a:t>callbacks</a:t>
            </a:r>
            <a:endParaRPr lang="en-GB" dirty="0">
              <a:solidFill>
                <a:schemeClr val="lt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Asynchronous and being single-threaded, they use async function calls to maintain concurrency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 uses observer pattern aka event listeners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Font typeface="Lato"/>
              <a:buChar char="➔"/>
            </a:pPr>
            <a:r>
              <a:rPr lang="en-GB" dirty="0">
                <a:solidFill>
                  <a:schemeClr val="lt1"/>
                </a:solidFill>
              </a:rPr>
              <a:t>Node thread keeps an event loop and whenever a task gets completed, it fires the corresponding event which signals the event-listener function to execute</a:t>
            </a:r>
            <a:br>
              <a:rPr lang="en-GB" dirty="0">
                <a:solidFill>
                  <a:schemeClr val="lt1"/>
                </a:solidFill>
              </a:rPr>
            </a:b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CECB-A062-E548-9EAC-C8EE7A378144}"/>
              </a:ext>
            </a:extLst>
          </p:cNvPr>
          <p:cNvSpPr/>
          <p:nvPr/>
        </p:nvSpPr>
        <p:spPr>
          <a:xfrm>
            <a:off x="598714" y="-498765"/>
            <a:ext cx="8315986" cy="368136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032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{83AF82D3-2989-B340-8DB1-3DF3E764D2E0}tf16401378</Template>
  <TotalTime>4373</TotalTime>
  <Words>808</Words>
  <Application>Microsoft Macintosh PowerPoint</Application>
  <PresentationFormat>On-screen Show (16:9)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Raleway</vt:lpstr>
      <vt:lpstr>Swiss</vt:lpstr>
      <vt:lpstr>NodeJS – Zero to Hero</vt:lpstr>
      <vt:lpstr>Topics Covered</vt:lpstr>
      <vt:lpstr>Day 1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Effective Presentations </dc:title>
  <cp:lastModifiedBy>will gregory</cp:lastModifiedBy>
  <cp:revision>78</cp:revision>
  <dcterms:modified xsi:type="dcterms:W3CDTF">2019-11-12T21:16:36Z</dcterms:modified>
</cp:coreProperties>
</file>