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sldIdLst>
    <p:sldId id="256" r:id="rId4"/>
    <p:sldId id="261" r:id="rId5"/>
    <p:sldId id="258" r:id="rId6"/>
    <p:sldId id="257" r:id="rId7"/>
    <p:sldId id="259" r:id="rId8"/>
    <p:sldId id="263" r:id="rId9"/>
    <p:sldId id="262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067"/>
    <a:srgbClr val="35C5C0"/>
    <a:srgbClr val="FD989A"/>
    <a:srgbClr val="9CFFFE"/>
    <a:srgbClr val="E6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12"/>
            <a:ext cx="12217400" cy="68691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1488017" y="1196975"/>
            <a:ext cx="9211733" cy="10826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488017" y="2422525"/>
            <a:ext cx="9218083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>
                <a:solidFill>
                  <a:schemeClr val="tx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tx1"/>
                </a:solidFill>
              </a:defRPr>
            </a:lvl2pPr>
            <a:lvl3pPr marL="914400" lvl="2" indent="-914400" algn="ctr">
              <a:buNone/>
              <a:defRPr kern="1200">
                <a:solidFill>
                  <a:schemeClr val="tx1"/>
                </a:solidFill>
              </a:defRPr>
            </a:lvl3pPr>
            <a:lvl4pPr marL="1371600" lvl="3" indent="-1371600" algn="ctr">
              <a:buNone/>
              <a:defRPr kern="1200">
                <a:solidFill>
                  <a:schemeClr val="tx1"/>
                </a:solidFill>
              </a:defRPr>
            </a:lvl4pPr>
            <a:lvl5pPr marL="1828800" lvl="4" indent="-1828800" algn="ctr">
              <a:buNone/>
              <a:defRPr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70573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7667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74750"/>
            <a:ext cx="537667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4532" y="1777365"/>
            <a:ext cx="9211733" cy="1082675"/>
          </a:xfrm>
        </p:spPr>
        <p:txBody>
          <a:bodyPr/>
          <a:p>
            <a:r>
              <a:rPr lang="zh-CN" altLang="en-US" sz="4800">
                <a:latin typeface="微软雅黑" charset="0"/>
                <a:ea typeface="微软雅黑" charset="0"/>
              </a:rPr>
              <a:t>大数据渲染组件开发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4692" y="3259455"/>
            <a:ext cx="9218083" cy="1752600"/>
          </a:xfrm>
        </p:spPr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分享人：李爽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194935" y="4453255"/>
            <a:ext cx="20396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effectLst/>
                <a:latin typeface="微软雅黑" charset="0"/>
                <a:ea typeface="微软雅黑" charset="0"/>
              </a:rPr>
              <a:t>谢谢大家</a:t>
            </a:r>
            <a:endParaRPr lang="zh-CN" altLang="en-US" sz="2800">
              <a:solidFill>
                <a:schemeClr val="accent1">
                  <a:lumMod val="50000"/>
                </a:schemeClr>
              </a:solidFill>
              <a:effectLst/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IMG_3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2545" y="2145665"/>
            <a:ext cx="1885950" cy="1838325"/>
          </a:xfrm>
          <a:prstGeom prst="rect">
            <a:avLst/>
          </a:prstGeom>
        </p:spPr>
      </p:pic>
      <p:pic>
        <p:nvPicPr>
          <p:cNvPr id="2" name="图片 1" descr="IMG_3428(20190507-05441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95" y="708025"/>
            <a:ext cx="4895850" cy="508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2295" y="1574800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问题</a:t>
            </a:r>
            <a:endParaRPr lang="zh-CN" altLang="en-US" sz="240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0660" y="2270125"/>
            <a:ext cx="4754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数据量太大，</a:t>
            </a:r>
            <a:r>
              <a:rPr lang="zh-CN" altLang="en-US"/>
              <a:t>一次性渲染节点过多，导致卡顿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43405" y="3100070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方案</a:t>
            </a:r>
            <a:endParaRPr lang="zh-CN" altLang="en-US" sz="240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0975" y="3756025"/>
            <a:ext cx="6583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只渲染适合视口区域的部分数据，根据用户操作，再渲染一部分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1265" y="1742440"/>
            <a:ext cx="3633470" cy="1402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1. 分析原生的效果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latin typeface="微软雅黑" charset="0"/>
                <a:ea typeface="微软雅黑" charset="0"/>
              </a:rPr>
              <a:t>2. 模拟原来的效果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latin typeface="微软雅黑" charset="0"/>
                <a:ea typeface="微软雅黑" charset="0"/>
              </a:rPr>
              <a:t>3. 实现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7050" y="1385570"/>
            <a:ext cx="2987040" cy="101473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视口容器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53200" y="444500"/>
            <a:ext cx="1283970" cy="5334635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所有内容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8616315" y="1374140"/>
            <a:ext cx="266065" cy="104584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911590" y="1650365"/>
            <a:ext cx="1117600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微软雅黑" charset="0"/>
                <a:ea typeface="微软雅黑" charset="0"/>
              </a:rPr>
              <a:t>height, 视口高度（不固定）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84210" y="3209290"/>
            <a:ext cx="1993900" cy="65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微软雅黑" charset="0"/>
                <a:ea typeface="微软雅黑" charset="0"/>
              </a:rPr>
              <a:t>totalHeight, 所有内容的高度（由单条内容高度*总数量获得）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32" name="右大括号 31"/>
          <p:cNvSpPr/>
          <p:nvPr/>
        </p:nvSpPr>
        <p:spPr>
          <a:xfrm>
            <a:off x="7851140" y="470535"/>
            <a:ext cx="488950" cy="53187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38290" y="531114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很长很长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20430" y="1402715"/>
            <a:ext cx="75565" cy="1007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3"/>
          </p:cNvCxnSpPr>
          <p:nvPr/>
        </p:nvCxnSpPr>
        <p:spPr>
          <a:xfrm flipV="1">
            <a:off x="8595995" y="1088390"/>
            <a:ext cx="6350" cy="81851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368030" y="594360"/>
            <a:ext cx="868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滚动条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9545" y="6005195"/>
            <a:ext cx="13258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原生的效果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bldLvl="0" animBg="1"/>
      <p:bldP spid="4" grpId="0" animBg="1"/>
      <p:bldP spid="4" grpId="1" bldLvl="0" animBg="1"/>
      <p:bldP spid="9" grpId="0" bldLvl="0" animBg="1"/>
      <p:bldP spid="10" grpId="0"/>
      <p:bldP spid="32" grpId="0" bldLvl="0" animBg="1"/>
      <p:bldP spid="15" grpId="1"/>
      <p:bldP spid="54" grpId="0"/>
      <p:bldP spid="49" grpId="0" bldLvl="0" animBg="1"/>
      <p:bldP spid="52" grpId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7912735" y="2131060"/>
            <a:ext cx="2917825" cy="99822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视口容器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04935" y="2124075"/>
            <a:ext cx="1198245" cy="3350895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模拟出来的很长很长占位区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11920" y="2113915"/>
            <a:ext cx="1198880" cy="171640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内容区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822940" y="2136140"/>
            <a:ext cx="76200" cy="9912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3"/>
          </p:cNvCxnSpPr>
          <p:nvPr/>
        </p:nvCxnSpPr>
        <p:spPr>
          <a:xfrm flipV="1">
            <a:off x="10899775" y="2403475"/>
            <a:ext cx="465455" cy="225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1174095" y="1765300"/>
            <a:ext cx="105791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原生滚动条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7560" y="288925"/>
            <a:ext cx="2761615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2. 模拟原来的效果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3745" y="2210435"/>
            <a:ext cx="2635250" cy="101473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视口容器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805940" y="2201545"/>
            <a:ext cx="1227455" cy="1744980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实际渲染的内容区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49725" y="2181860"/>
            <a:ext cx="2987040" cy="101473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视口容器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278120" y="2163445"/>
            <a:ext cx="1227455" cy="1744980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内容区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059930" y="2186305"/>
            <a:ext cx="75565" cy="1007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 flipH="1" flipV="1">
            <a:off x="7118985" y="1668780"/>
            <a:ext cx="16510" cy="1021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422390" y="1206500"/>
            <a:ext cx="13258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模拟滚动条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07080" y="2218055"/>
            <a:ext cx="75565" cy="1007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66" idx="3"/>
          </p:cNvCxnSpPr>
          <p:nvPr/>
        </p:nvCxnSpPr>
        <p:spPr>
          <a:xfrm flipH="1" flipV="1">
            <a:off x="3366135" y="1700530"/>
            <a:ext cx="16510" cy="1021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935605" y="905510"/>
            <a:ext cx="97536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不是完整滚动条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056380" y="3989070"/>
            <a:ext cx="33477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en-US" altLang="zh-CN"/>
              <a:t>transform</a:t>
            </a:r>
            <a:r>
              <a:rPr lang="zh-CN" altLang="en-US"/>
              <a:t>代替滚动，用</a:t>
            </a:r>
            <a:r>
              <a:rPr lang="en-US" altLang="zh-CN"/>
              <a:t>div</a:t>
            </a:r>
            <a:r>
              <a:rPr lang="zh-CN" altLang="en-US"/>
              <a:t>模拟一个滚动条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412480" y="5520690"/>
            <a:ext cx="275717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用一个</a:t>
            </a:r>
            <a:r>
              <a:rPr lang="en-US" altLang="zh-CN"/>
              <a:t>div</a:t>
            </a:r>
            <a:r>
              <a:rPr lang="zh-CN" altLang="en-US"/>
              <a:t>将其高度设置为所有内容总高度，这样我们可以用原生的滚动事件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743960" y="4836795"/>
            <a:ext cx="429196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缺点：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	</a:t>
            </a:r>
            <a:r>
              <a:rPr lang="zh-CN" altLang="en-US" sz="1600">
                <a:solidFill>
                  <a:schemeClr val="tx1"/>
                </a:solidFill>
              </a:rPr>
              <a:t>1. 监听事件变的复杂，pc端需要监听滚轮事件，移动端要监听多个touch事件</a:t>
            </a:r>
            <a:endParaRPr lang="zh-CN" altLang="en-US" sz="1600">
              <a:solidFill>
                <a:schemeClr val="tx1"/>
              </a:solidFill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</a:rPr>
              <a:t>	2. 需要控制的元素过多，需要完整的模拟滚动条的功能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03580" y="4190365"/>
            <a:ext cx="26866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为了性能，我们只用部分</a:t>
            </a:r>
            <a:r>
              <a:rPr lang="zh-CN" altLang="en-US">
                <a:sym typeface="+mn-ea"/>
              </a:rPr>
              <a:t>数据渲染节点</a:t>
            </a:r>
            <a:r>
              <a:rPr lang="zh-CN" altLang="en-US"/>
              <a:t>，但是这部分</a:t>
            </a:r>
            <a:r>
              <a:rPr lang="zh-CN" altLang="en-US">
                <a:sym typeface="+mn-ea"/>
              </a:rPr>
              <a:t>节点</a:t>
            </a:r>
            <a:r>
              <a:rPr lang="zh-CN" altLang="en-US"/>
              <a:t>的长度必须要高过视口容器</a:t>
            </a:r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758825" y="5743575"/>
            <a:ext cx="2240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缺点：</a:t>
            </a:r>
            <a:r>
              <a:rPr lang="zh-CN" altLang="en-US">
                <a:sym typeface="+mn-ea"/>
              </a:rPr>
              <a:t>不能完整滚动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7" grpId="0" animBg="1"/>
      <p:bldP spid="58" grpId="0" animBg="1"/>
      <p:bldP spid="60" grpId="0" animBg="1"/>
      <p:bldP spid="62" grpId="0" bldLvl="0" animBg="1"/>
      <p:bldP spid="63" grpId="0" bldLvl="0" animBg="1"/>
      <p:bldP spid="65" grpId="0"/>
      <p:bldP spid="69" grpId="0"/>
      <p:bldP spid="39" grpId="1" animBg="1"/>
      <p:bldP spid="40" grpId="1" bldLvl="0" animBg="1"/>
      <p:bldP spid="41" grpId="1" bldLvl="0" animBg="1"/>
      <p:bldP spid="49" grpId="0" bldLvl="0" animBg="1"/>
      <p:bldP spid="52" grpId="0"/>
      <p:bldP spid="70" grpId="0"/>
      <p:bldP spid="71" grpId="0"/>
      <p:bldP spid="57" grpId="1" animBg="1"/>
      <p:bldP spid="58" grpId="1" bldLvl="0" animBg="1"/>
      <p:bldP spid="66" grpId="0" bldLvl="0" animBg="1"/>
      <p:bldP spid="68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885" y="260985"/>
            <a:ext cx="215265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3. 实现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8690" y="1874520"/>
            <a:ext cx="1866900" cy="101727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81760" y="1893570"/>
            <a:ext cx="861060" cy="3255010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模拟出来的很长很长占位区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81125" y="1876425"/>
            <a:ext cx="861695" cy="171640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内容区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15" y="547243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初始状态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75685" y="5499735"/>
            <a:ext cx="1097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开始滚动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0845" y="4766310"/>
            <a:ext cx="200279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我们要做的就是要在内容区滚动出视口之前填充下面的内容，同时移除上面已经移除视口的部分</a:t>
            </a:r>
            <a:endParaRPr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3286125" y="1847215"/>
            <a:ext cx="1866900" cy="101727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99510" y="1470025"/>
            <a:ext cx="861060" cy="3255010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模拟出来的很长很长占位区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98875" y="1452880"/>
            <a:ext cx="861695" cy="171640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内容区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52135" y="1828800"/>
            <a:ext cx="1866900" cy="101727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95365" y="1162685"/>
            <a:ext cx="861060" cy="3255010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模拟出来的很长很长占位区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4730" y="1145540"/>
            <a:ext cx="861695" cy="171640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内容区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99730" y="1830705"/>
            <a:ext cx="1866900" cy="101727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43595" y="1165225"/>
            <a:ext cx="861060" cy="3263900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模拟出来的很长很长占位区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42325" y="1678305"/>
            <a:ext cx="861695" cy="171640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内容区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10830" y="4906645"/>
            <a:ext cx="2240280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/>
              <a:t>因为上面的内容被移除了，所以我们需要将内容区通过</a:t>
            </a:r>
            <a:r>
              <a:rPr lang="en-US" altLang="zh-CN" sz="1600"/>
              <a:t>translate</a:t>
            </a:r>
            <a:r>
              <a:rPr lang="zh-CN" altLang="en-US" sz="1600"/>
              <a:t>让其往下移动，以保持视觉上的位置不变</a:t>
            </a:r>
            <a:endParaRPr lang="zh-CN" altLang="en-US" sz="1600"/>
          </a:p>
        </p:txBody>
      </p:sp>
      <p:sp>
        <p:nvSpPr>
          <p:cNvPr id="35" name="下箭头 34"/>
          <p:cNvSpPr/>
          <p:nvPr/>
        </p:nvSpPr>
        <p:spPr>
          <a:xfrm>
            <a:off x="9449435" y="657860"/>
            <a:ext cx="485775" cy="979170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992360" y="793115"/>
            <a:ext cx="1358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translate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39" grpId="1" animBg="1"/>
      <p:bldP spid="40" grpId="1" animBg="1"/>
      <p:bldP spid="41" grpId="1" animBg="1"/>
      <p:bldP spid="12" grpId="0"/>
      <p:bldP spid="13" grpId="0"/>
      <p:bldP spid="25" grpId="0" animBg="1"/>
      <p:bldP spid="26" grpId="0" animBg="1"/>
      <p:bldP spid="27" grpId="0" animBg="1"/>
      <p:bldP spid="14" grpId="0"/>
      <p:bldP spid="28" grpId="0" animBg="1"/>
      <p:bldP spid="29" grpId="0" animBg="1"/>
      <p:bldP spid="30" grpId="0" animBg="1"/>
      <p:bldP spid="31" grpId="0" animBg="1"/>
      <p:bldP spid="32" grpId="0" bldLvl="0" animBg="1"/>
      <p:bldP spid="33" grpId="0" animBg="1"/>
      <p:bldP spid="34" grpId="0"/>
      <p:bldP spid="35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1505" y="956945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问题</a:t>
            </a:r>
            <a:endParaRPr lang="zh-CN" altLang="en-US" sz="240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9870" y="1430655"/>
            <a:ext cx="3383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如何知道哪些节点已到视口外？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91665" y="1950720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方案</a:t>
            </a:r>
            <a:endParaRPr lang="zh-CN" altLang="en-US" sz="240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9235" y="2548890"/>
            <a:ext cx="7955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遍历每个子节点，根据节点位置及各种其它参数判断该节点是否已经移出视口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6585" y="3029585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优点</a:t>
            </a:r>
            <a:endParaRPr lang="zh-CN" altLang="en-US" sz="240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2575" y="3605530"/>
            <a:ext cx="2926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更细粒度的控制，体验较好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7380" y="4073525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缺点</a:t>
            </a:r>
            <a:endParaRPr lang="zh-CN" altLang="en-US" sz="240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3370" y="4649470"/>
            <a:ext cx="3637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计算非常非常复杂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层的要求较高，局限性大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4360" y="2171065"/>
            <a:ext cx="3112770" cy="26212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>
                <a:ln w="12700">
                  <a:solidFill>
                    <a:srgbClr val="FD989A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out</a:t>
            </a:r>
            <a:endParaRPr lang="en-US" altLang="zh-CN" sz="16600">
              <a:ln w="12700">
                <a:solidFill>
                  <a:srgbClr val="FD989A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8" grpId="0"/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0" grpId="8"/>
      <p:bldP spid="10" grpId="9"/>
      <p:bldP spid="10" grpId="10"/>
      <p:bldP spid="10" grpId="11"/>
      <p:bldP spid="10" grpId="12"/>
      <p:bldP spid="10" grpId="13"/>
      <p:bldP spid="10" grpId="14"/>
      <p:bldP spid="10" grpId="15"/>
      <p:bldP spid="10" grpId="1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2048510" y="2279650"/>
            <a:ext cx="1866900" cy="101727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22855" y="2300605"/>
            <a:ext cx="856615" cy="3408680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19680" y="2282190"/>
            <a:ext cx="861695" cy="137858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1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20950" y="3655060"/>
            <a:ext cx="855980" cy="137477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2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1200" y="2242820"/>
            <a:ext cx="1866900" cy="101727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8405" y="776605"/>
            <a:ext cx="852170" cy="4934585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6500" y="758190"/>
            <a:ext cx="861695" cy="137858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1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7770" y="2130425"/>
            <a:ext cx="861695" cy="137858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2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6455" y="2234565"/>
            <a:ext cx="1866900" cy="101727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3660" y="767715"/>
            <a:ext cx="861060" cy="4925060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79690" y="3500755"/>
            <a:ext cx="861695" cy="137858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3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93025" y="2122170"/>
            <a:ext cx="861695" cy="137858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2</a:t>
            </a:r>
            <a:endParaRPr lang="en-US" altLang="zh-CN" sz="16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3909060" y="773430"/>
            <a:ext cx="1109980" cy="1351915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04670" y="1275715"/>
            <a:ext cx="2100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range</a:t>
            </a:r>
            <a:r>
              <a:rPr lang="zh-CN" altLang="en-US"/>
              <a:t>单位的数据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8676640" y="995680"/>
            <a:ext cx="485775" cy="979170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33205" y="1140460"/>
            <a:ext cx="1358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translate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42950" y="271145"/>
            <a:ext cx="2722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charset="0"/>
                <a:ea typeface="微软雅黑" charset="0"/>
              </a:rPr>
              <a:t>更好的方案（</a:t>
            </a:r>
            <a:r>
              <a:rPr lang="zh-CN" altLang="en-US" sz="800">
                <a:latin typeface="微软雅黑" charset="0"/>
                <a:ea typeface="微软雅黑" charset="0"/>
              </a:rPr>
              <a:t>不是最好</a:t>
            </a:r>
            <a:r>
              <a:rPr lang="zh-CN" altLang="en-US" sz="2400">
                <a:latin typeface="微软雅黑" charset="0"/>
                <a:ea typeface="微软雅黑" charset="0"/>
              </a:rPr>
              <a:t>）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1417955" y="2289175"/>
            <a:ext cx="1081405" cy="2731770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4790" y="3274695"/>
            <a:ext cx="138366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容器还是那个容器，我们从思想上把他分成两个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20725" y="2300605"/>
            <a:ext cx="2917825" cy="99822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视口容器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30070" y="1805305"/>
            <a:ext cx="1189355" cy="3302635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模拟出来的很长很长占位区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28800" y="1787525"/>
            <a:ext cx="1198880" cy="171640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内容区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3039745" y="1792605"/>
            <a:ext cx="208915" cy="49403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67075" y="1659890"/>
            <a:ext cx="10985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视口容器的</a:t>
            </a:r>
            <a:r>
              <a:rPr lang="en-US" altLang="zh-CN" sz="1400"/>
              <a:t>scrollTop</a:t>
            </a:r>
            <a:endParaRPr lang="en-US" altLang="zh-CN" sz="1400"/>
          </a:p>
        </p:txBody>
      </p:sp>
      <p:sp>
        <p:nvSpPr>
          <p:cNvPr id="9" name="右大括号 8"/>
          <p:cNvSpPr/>
          <p:nvPr/>
        </p:nvSpPr>
        <p:spPr>
          <a:xfrm>
            <a:off x="3634105" y="2296160"/>
            <a:ext cx="274955" cy="97917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37635" y="2572385"/>
            <a:ext cx="1117600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微软雅黑" charset="0"/>
                <a:ea typeface="微软雅黑" charset="0"/>
              </a:rPr>
              <a:t>height, 视口高度（不固定）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603375" y="1792605"/>
            <a:ext cx="228600" cy="1730375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308100" y="1925955"/>
            <a:ext cx="285750" cy="702945"/>
          </a:xfrm>
          <a:custGeom>
            <a:avLst/>
            <a:gdLst>
              <a:gd name="connisteX0" fmla="*/ 313690 w 313690"/>
              <a:gd name="connsiteY0" fmla="*/ 636905 h 636905"/>
              <a:gd name="connisteX1" fmla="*/ 275590 w 313690"/>
              <a:gd name="connsiteY1" fmla="*/ 570230 h 636905"/>
              <a:gd name="connisteX2" fmla="*/ 237490 w 313690"/>
              <a:gd name="connsiteY2" fmla="*/ 494030 h 636905"/>
              <a:gd name="connisteX3" fmla="*/ 199390 w 313690"/>
              <a:gd name="connsiteY3" fmla="*/ 418465 h 636905"/>
              <a:gd name="connisteX4" fmla="*/ 180975 w 313690"/>
              <a:gd name="connsiteY4" fmla="*/ 342265 h 636905"/>
              <a:gd name="connisteX5" fmla="*/ 152400 w 313690"/>
              <a:gd name="connsiteY5" fmla="*/ 275590 h 636905"/>
              <a:gd name="connisteX6" fmla="*/ 114300 w 313690"/>
              <a:gd name="connsiteY6" fmla="*/ 199390 h 636905"/>
              <a:gd name="connisteX7" fmla="*/ 85725 w 313690"/>
              <a:gd name="connsiteY7" fmla="*/ 132715 h 636905"/>
              <a:gd name="connisteX8" fmla="*/ 38100 w 313690"/>
              <a:gd name="connsiteY8" fmla="*/ 66040 h 636905"/>
              <a:gd name="connisteX9" fmla="*/ 0 w 313690"/>
              <a:gd name="connsiteY9" fmla="*/ 0 h 636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313690" h="636905">
                <a:moveTo>
                  <a:pt x="313690" y="636905"/>
                </a:moveTo>
                <a:cubicBezTo>
                  <a:pt x="306705" y="624840"/>
                  <a:pt x="290830" y="598805"/>
                  <a:pt x="275590" y="570230"/>
                </a:cubicBezTo>
                <a:cubicBezTo>
                  <a:pt x="260350" y="541655"/>
                  <a:pt x="252730" y="524510"/>
                  <a:pt x="237490" y="494030"/>
                </a:cubicBezTo>
                <a:cubicBezTo>
                  <a:pt x="222250" y="463550"/>
                  <a:pt x="210820" y="448945"/>
                  <a:pt x="199390" y="418465"/>
                </a:cubicBezTo>
                <a:cubicBezTo>
                  <a:pt x="187960" y="387985"/>
                  <a:pt x="190500" y="370840"/>
                  <a:pt x="180975" y="342265"/>
                </a:cubicBezTo>
                <a:cubicBezTo>
                  <a:pt x="171450" y="313690"/>
                  <a:pt x="165735" y="304165"/>
                  <a:pt x="152400" y="275590"/>
                </a:cubicBezTo>
                <a:cubicBezTo>
                  <a:pt x="139065" y="247015"/>
                  <a:pt x="127635" y="227965"/>
                  <a:pt x="114300" y="199390"/>
                </a:cubicBezTo>
                <a:cubicBezTo>
                  <a:pt x="100965" y="170815"/>
                  <a:pt x="100965" y="159385"/>
                  <a:pt x="85725" y="132715"/>
                </a:cubicBezTo>
                <a:cubicBezTo>
                  <a:pt x="70485" y="106045"/>
                  <a:pt x="55245" y="92710"/>
                  <a:pt x="38100" y="66040"/>
                </a:cubicBezTo>
                <a:cubicBezTo>
                  <a:pt x="20955" y="39370"/>
                  <a:pt x="6350" y="12065"/>
                  <a:pt x="0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980" y="1423670"/>
            <a:ext cx="13417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contentHeight</a:t>
            </a:r>
            <a:r>
              <a:rPr lang="zh-CN" altLang="en-US" sz="1400"/>
              <a:t>内容区高度</a:t>
            </a:r>
            <a:endParaRPr lang="zh-CN" altLang="en-US" sz="1400"/>
          </a:p>
        </p:txBody>
      </p:sp>
      <p:sp>
        <p:nvSpPr>
          <p:cNvPr id="8" name="右大括号 7"/>
          <p:cNvSpPr/>
          <p:nvPr/>
        </p:nvSpPr>
        <p:spPr>
          <a:xfrm>
            <a:off x="3067685" y="3304540"/>
            <a:ext cx="75565" cy="22796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90875" y="3362325"/>
            <a:ext cx="7924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35C5C0"/>
                </a:solidFill>
              </a:rPr>
              <a:t>边界值</a:t>
            </a:r>
            <a:endParaRPr lang="zh-CN" altLang="en-US" sz="1600" b="1">
              <a:solidFill>
                <a:srgbClr val="35C5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635" y="262890"/>
            <a:ext cx="179133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charset="0"/>
                <a:ea typeface="微软雅黑" charset="0"/>
              </a:rPr>
              <a:t>代码实现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490" y="5649595"/>
            <a:ext cx="44729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// 边界值</a:t>
            </a:r>
            <a:endParaRPr lang="zh-CN" altLang="en-US" sz="1400"/>
          </a:p>
          <a:p>
            <a:pPr algn="l"/>
            <a:r>
              <a:rPr lang="zh-CN" altLang="en-US" sz="1400"/>
              <a:t>const curDistance = </a:t>
            </a:r>
            <a:r>
              <a:rPr lang="en-US" altLang="zh-CN" sz="1400"/>
              <a:t>content</a:t>
            </a:r>
            <a:r>
              <a:rPr lang="zh-CN" altLang="en-US" sz="1400"/>
              <a:t>Height - scrollTop - height;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6224270" y="2214880"/>
            <a:ext cx="2917825" cy="998220"/>
          </a:xfrm>
          <a:prstGeom prst="rect">
            <a:avLst/>
          </a:prstGeom>
          <a:solidFill>
            <a:srgbClr val="9CFFFE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视口容器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33615" y="1276985"/>
            <a:ext cx="1189355" cy="3688080"/>
          </a:xfrm>
          <a:prstGeom prst="rect">
            <a:avLst/>
          </a:prstGeom>
          <a:solidFill>
            <a:srgbClr val="E6FF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模拟出来的很长很长占位区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32345" y="1701800"/>
            <a:ext cx="1198880" cy="1716405"/>
          </a:xfrm>
          <a:prstGeom prst="rect">
            <a:avLst/>
          </a:prstGeom>
          <a:solidFill>
            <a:srgbClr val="FD98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内容区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8514080" y="1292860"/>
            <a:ext cx="247650" cy="90868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70620" y="1574165"/>
            <a:ext cx="10985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视口容器的</a:t>
            </a:r>
            <a:r>
              <a:rPr lang="en-US" altLang="zh-CN" sz="1400"/>
              <a:t>scrollTop</a:t>
            </a:r>
            <a:endParaRPr lang="en-US" altLang="zh-CN" sz="1400"/>
          </a:p>
        </p:txBody>
      </p:sp>
      <p:sp>
        <p:nvSpPr>
          <p:cNvPr id="20" name="右大括号 19"/>
          <p:cNvSpPr/>
          <p:nvPr/>
        </p:nvSpPr>
        <p:spPr>
          <a:xfrm>
            <a:off x="9137650" y="2210435"/>
            <a:ext cx="274955" cy="97917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41180" y="2486660"/>
            <a:ext cx="1117600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微软雅黑" charset="0"/>
                <a:ea typeface="微软雅黑" charset="0"/>
              </a:rPr>
              <a:t>height, 视口高度（不固定）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106920" y="1706880"/>
            <a:ext cx="228600" cy="1730375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11645" y="1840230"/>
            <a:ext cx="285750" cy="702945"/>
          </a:xfrm>
          <a:custGeom>
            <a:avLst/>
            <a:gdLst>
              <a:gd name="connisteX0" fmla="*/ 313690 w 313690"/>
              <a:gd name="connsiteY0" fmla="*/ 636905 h 636905"/>
              <a:gd name="connisteX1" fmla="*/ 275590 w 313690"/>
              <a:gd name="connsiteY1" fmla="*/ 570230 h 636905"/>
              <a:gd name="connisteX2" fmla="*/ 237490 w 313690"/>
              <a:gd name="connsiteY2" fmla="*/ 494030 h 636905"/>
              <a:gd name="connisteX3" fmla="*/ 199390 w 313690"/>
              <a:gd name="connsiteY3" fmla="*/ 418465 h 636905"/>
              <a:gd name="connisteX4" fmla="*/ 180975 w 313690"/>
              <a:gd name="connsiteY4" fmla="*/ 342265 h 636905"/>
              <a:gd name="connisteX5" fmla="*/ 152400 w 313690"/>
              <a:gd name="connsiteY5" fmla="*/ 275590 h 636905"/>
              <a:gd name="connisteX6" fmla="*/ 114300 w 313690"/>
              <a:gd name="connsiteY6" fmla="*/ 199390 h 636905"/>
              <a:gd name="connisteX7" fmla="*/ 85725 w 313690"/>
              <a:gd name="connsiteY7" fmla="*/ 132715 h 636905"/>
              <a:gd name="connisteX8" fmla="*/ 38100 w 313690"/>
              <a:gd name="connsiteY8" fmla="*/ 66040 h 636905"/>
              <a:gd name="connisteX9" fmla="*/ 0 w 313690"/>
              <a:gd name="connsiteY9" fmla="*/ 0 h 636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313690" h="636905">
                <a:moveTo>
                  <a:pt x="313690" y="636905"/>
                </a:moveTo>
                <a:cubicBezTo>
                  <a:pt x="306705" y="624840"/>
                  <a:pt x="290830" y="598805"/>
                  <a:pt x="275590" y="570230"/>
                </a:cubicBezTo>
                <a:cubicBezTo>
                  <a:pt x="260350" y="541655"/>
                  <a:pt x="252730" y="524510"/>
                  <a:pt x="237490" y="494030"/>
                </a:cubicBezTo>
                <a:cubicBezTo>
                  <a:pt x="222250" y="463550"/>
                  <a:pt x="210820" y="448945"/>
                  <a:pt x="199390" y="418465"/>
                </a:cubicBezTo>
                <a:cubicBezTo>
                  <a:pt x="187960" y="387985"/>
                  <a:pt x="190500" y="370840"/>
                  <a:pt x="180975" y="342265"/>
                </a:cubicBezTo>
                <a:cubicBezTo>
                  <a:pt x="171450" y="313690"/>
                  <a:pt x="165735" y="304165"/>
                  <a:pt x="152400" y="275590"/>
                </a:cubicBezTo>
                <a:cubicBezTo>
                  <a:pt x="139065" y="247015"/>
                  <a:pt x="127635" y="227965"/>
                  <a:pt x="114300" y="199390"/>
                </a:cubicBezTo>
                <a:cubicBezTo>
                  <a:pt x="100965" y="170815"/>
                  <a:pt x="100965" y="159385"/>
                  <a:pt x="85725" y="132715"/>
                </a:cubicBezTo>
                <a:cubicBezTo>
                  <a:pt x="70485" y="106045"/>
                  <a:pt x="55245" y="92710"/>
                  <a:pt x="38100" y="66040"/>
                </a:cubicBezTo>
                <a:cubicBezTo>
                  <a:pt x="20955" y="39370"/>
                  <a:pt x="6350" y="12065"/>
                  <a:pt x="0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04840" y="1521460"/>
            <a:ext cx="13417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contentHeight</a:t>
            </a:r>
            <a:r>
              <a:rPr lang="zh-CN" altLang="en-US" sz="1400"/>
              <a:t>内容区高度</a:t>
            </a:r>
            <a:endParaRPr lang="zh-CN" altLang="en-US" sz="1400"/>
          </a:p>
        </p:txBody>
      </p:sp>
      <p:sp>
        <p:nvSpPr>
          <p:cNvPr id="27" name="右大括号 26"/>
          <p:cNvSpPr/>
          <p:nvPr/>
        </p:nvSpPr>
        <p:spPr>
          <a:xfrm>
            <a:off x="8571230" y="3218815"/>
            <a:ext cx="75565" cy="22796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94420" y="3276600"/>
            <a:ext cx="7924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35C5C0"/>
                </a:solidFill>
              </a:rPr>
              <a:t>边界值</a:t>
            </a:r>
            <a:endParaRPr lang="zh-CN" altLang="en-US" sz="1600" b="1">
              <a:solidFill>
                <a:srgbClr val="35C5C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41365" y="5640705"/>
            <a:ext cx="58807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// 边界值</a:t>
            </a:r>
            <a:endParaRPr lang="zh-CN" altLang="en-US" sz="1400"/>
          </a:p>
          <a:p>
            <a:pPr algn="l"/>
            <a:r>
              <a:rPr lang="zh-CN" altLang="en-US" sz="1400"/>
              <a:t>const curDistance = </a:t>
            </a:r>
            <a:r>
              <a:rPr lang="en-US" altLang="zh-CN" sz="1400"/>
              <a:t>offsetTop + content</a:t>
            </a:r>
            <a:r>
              <a:rPr lang="zh-CN" altLang="en-US" sz="1400"/>
              <a:t>Height - scrollTop - height;</a:t>
            </a:r>
            <a:endParaRPr lang="zh-CN" altLang="en-US" sz="1400"/>
          </a:p>
        </p:txBody>
      </p:sp>
      <p:sp>
        <p:nvSpPr>
          <p:cNvPr id="30" name="左大括号 29"/>
          <p:cNvSpPr/>
          <p:nvPr/>
        </p:nvSpPr>
        <p:spPr>
          <a:xfrm>
            <a:off x="7171690" y="1275715"/>
            <a:ext cx="173355" cy="424815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>
          <a:xfrm flipH="1" flipV="1">
            <a:off x="6814185" y="1207770"/>
            <a:ext cx="357505" cy="28067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734050" y="407670"/>
            <a:ext cx="12001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offsetTop</a:t>
            </a:r>
            <a:endParaRPr lang="en-US" altLang="zh-CN" sz="1400"/>
          </a:p>
          <a:p>
            <a:r>
              <a:rPr lang="zh-CN" altLang="en-US" sz="1400"/>
              <a:t>内容区顶部距离占位区顶部的距离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 animBg="1"/>
      <p:bldP spid="14" grpId="0" animBg="1"/>
      <p:bldP spid="16" grpId="0" animBg="1"/>
      <p:bldP spid="17" grpId="0" animBg="1"/>
      <p:bldP spid="15" grpId="1" animBg="1"/>
      <p:bldP spid="23" grpId="1" animBg="1"/>
      <p:bldP spid="24" grpId="1" animBg="1"/>
      <p:bldP spid="2" grpId="0" bldLvl="0" animBg="1"/>
      <p:bldP spid="3" grpId="0"/>
      <p:bldP spid="9" grpId="0" bldLvl="0" animBg="1"/>
      <p:bldP spid="10" grpId="0"/>
      <p:bldP spid="4" grpId="0" bldLvl="0" animBg="1"/>
      <p:bldP spid="5" grpId="0" animBg="1"/>
      <p:bldP spid="6" grpId="0"/>
      <p:bldP spid="8" grpId="0" bldLvl="0" animBg="1"/>
      <p:bldP spid="11" grpId="0"/>
      <p:bldP spid="13" grpId="0"/>
      <p:bldP spid="14" grpId="1" animBg="1"/>
      <p:bldP spid="16" grpId="1" animBg="1"/>
      <p:bldP spid="17" grpId="1" animBg="1"/>
      <p:bldP spid="18" grpId="0" bldLvl="0" animBg="1"/>
      <p:bldP spid="19" grpId="0"/>
      <p:bldP spid="20" grpId="0" bldLvl="0" animBg="1"/>
      <p:bldP spid="21" grpId="0"/>
      <p:bldP spid="22" grpId="0" bldLvl="0" animBg="1"/>
      <p:bldP spid="25" grpId="0" animBg="1"/>
      <p:bldP spid="26" grpId="0"/>
      <p:bldP spid="27" grpId="0" bldLvl="0" animBg="1"/>
      <p:bldP spid="28" grpId="0"/>
      <p:bldP spid="29" grpId="0"/>
      <p:bldP spid="30" grpId="0" bldLvl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59560" y="1268730"/>
            <a:ext cx="958596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zh-CN" altLang="en-US"/>
              <a:t>滚动方向不同，计算方式不同</a:t>
            </a:r>
            <a:endParaRPr lang="zh-CN" altLang="en-US"/>
          </a:p>
          <a:p>
            <a:pPr marL="285750" indent="-285750" algn="l">
              <a:buFont typeface="Arial" charset="0"/>
              <a:buChar char="•"/>
            </a:pPr>
            <a:r>
              <a:rPr lang="zh-CN" altLang="en-US"/>
              <a:t>当需要渲染的数据量不是很多的时候，直接渲染</a:t>
            </a:r>
            <a:endParaRPr lang="zh-CN" altLang="en-US"/>
          </a:p>
          <a:p>
            <a:pPr marL="285750" indent="-285750" algn="l">
              <a:buFont typeface="Arial" charset="0"/>
              <a:buChar char="•"/>
            </a:pPr>
            <a:r>
              <a:rPr lang="zh-CN" altLang="en-US"/>
              <a:t>当前渲染的数据量一定是</a:t>
            </a:r>
            <a:r>
              <a:rPr lang="en-US" altLang="zh-CN"/>
              <a:t>2*range</a:t>
            </a:r>
            <a:r>
              <a:rPr lang="zh-CN" altLang="en-US"/>
              <a:t>个，那么是记录最后一个数据的索引值，然后通过 data.slice(index, index + (2 * range)) 方式截取数据，还是记录步骤数通过 </a:t>
            </a:r>
            <a:r>
              <a:rPr lang="en-US" altLang="zh-CN"/>
              <a:t>data.slice(step*range, (step+1)*range) </a:t>
            </a:r>
            <a:r>
              <a:rPr lang="zh-CN" altLang="en-US"/>
              <a:t>方式截取数据？</a:t>
            </a:r>
            <a:endParaRPr lang="zh-CN" altLang="en-US"/>
          </a:p>
          <a:p>
            <a:pPr marL="285750" indent="-285750" algn="l">
              <a:buFont typeface="Arial" charset="0"/>
              <a:buChar char="•"/>
            </a:pPr>
            <a:r>
              <a:rPr lang="zh-CN" altLang="en-US"/>
              <a:t>当滚动速度过快时，如何处理呢？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9190" y="652145"/>
            <a:ext cx="792480" cy="48323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其它</a:t>
            </a:r>
            <a:endParaRPr lang="zh-CN" altLang="en-US" sz="240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9515" y="3501390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缺点</a:t>
            </a:r>
            <a:endParaRPr lang="zh-CN" altLang="en-US" sz="240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9580" y="4093845"/>
            <a:ext cx="99790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/>
              <a:t>不够细粒度的控制，</a:t>
            </a:r>
            <a:r>
              <a:rPr lang="zh-CN" altLang="en-US">
                <a:sym typeface="+mn-ea"/>
              </a:rPr>
              <a:t>要求每一项高度相同且固定</a:t>
            </a:r>
            <a:endParaRPr lang="zh-CN" altLang="en-US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>
                <a:sym typeface="+mn-ea"/>
              </a:rPr>
              <a:t>因为总高度是通过单个项高度估算出来的，且不会重新计算（只会在数据更改时重新计算），所以当单项高度出现变化时，可能出问题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蓝色背景">
  <a:themeElements>
    <a:clrScheme name="">
      <a:dk1>
        <a:srgbClr val="FFFFFF"/>
      </a:dk1>
      <a:lt1>
        <a:srgbClr val="000000"/>
      </a:lt1>
      <a:dk2>
        <a:srgbClr val="E3EBF1"/>
      </a:dk2>
      <a:lt2>
        <a:srgbClr val="336699"/>
      </a:lt2>
      <a:accent1>
        <a:srgbClr val="DDDDDD"/>
      </a:accent1>
      <a:accent2>
        <a:srgbClr val="B2B2B2"/>
      </a:accent2>
      <a:accent3>
        <a:srgbClr val="AAAAAA"/>
      </a:accent3>
      <a:accent4>
        <a:srgbClr val="DCDCDC"/>
      </a:accent4>
      <a:accent5>
        <a:srgbClr val="EBEBEB"/>
      </a:accent5>
      <a:accent6>
        <a:srgbClr val="9F9F9F"/>
      </a:accent6>
      <a:hlink>
        <a:srgbClr val="0099FF"/>
      </a:hlink>
      <a:folHlink>
        <a:srgbClr val="0066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DDDDDD"/>
        </a:accent1>
        <a:accent2>
          <a:srgbClr val="B2B2B2"/>
        </a:accent2>
        <a:accent3>
          <a:srgbClr val="AAAAAA"/>
        </a:accent3>
        <a:accent4>
          <a:srgbClr val="DCDCDC"/>
        </a:accent4>
        <a:accent5>
          <a:srgbClr val="EBEBEB"/>
        </a:accent5>
        <a:accent6>
          <a:srgbClr val="9F9F9F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Kingsoft Office WPP</Application>
  <PresentationFormat>宽屏</PresentationFormat>
  <Paragraphs>185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蓝色背景</vt:lpstr>
      <vt:lpstr>默认设计模板</vt:lpstr>
      <vt:lpstr>大数据渲染组件开发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2019-05-14T02:28:00Z</dcterms:created>
  <dcterms:modified xsi:type="dcterms:W3CDTF">2019-05-14T08:09:48Z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