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9144000" cx="16256000"/>
  <p:notesSz cx="6858000" cy="9144000"/>
  <p:embeddedFontLst>
    <p:embeddedFont>
      <p:font typeface="Proxima Nova Semibold"/>
      <p:regular r:id="rId19"/>
      <p:bold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ProximaNovaSemibol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6.xml"/><Relationship Id="rId33" Type="http://schemas.openxmlformats.org/officeDocument/2006/relationships/font" Target="fonts/Karla-boldItalic.fntdata"/><Relationship Id="rId10" Type="http://schemas.openxmlformats.org/officeDocument/2006/relationships/slide" Target="slides/slide5.xml"/><Relationship Id="rId32" Type="http://schemas.openxmlformats.org/officeDocument/2006/relationships/font" Target="fonts/Karl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0606eccb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620606eccb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0606eccb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20606ecc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587db7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587db777f_0_0:notes"/>
          <p:cNvSpPr/>
          <p:nvPr>
            <p:ph idx="2" type="sldImg"/>
          </p:nvPr>
        </p:nvSpPr>
        <p:spPr>
          <a:xfrm>
            <a:off x="114344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85ebee6b_8_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685ebee6b_8_4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bcb7337a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1bcb7337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bcb7337a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1bcb7337a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bcb7337a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1bcb7337a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0606ecc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20606ecc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0606ecc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20606ecc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bcb7337a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1bcb7337a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0606eccb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620606eccb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0606eccb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20606ecc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Propriety Info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032002" y="1496484"/>
            <a:ext cx="121920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032002" y="4802717"/>
            <a:ext cx="121920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117601" y="486834"/>
            <a:ext cx="140208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117601" y="2434167"/>
            <a:ext cx="14020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09135" y="2279652"/>
            <a:ext cx="14020800" cy="3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09135" y="6119285"/>
            <a:ext cx="14020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17601" y="486834"/>
            <a:ext cx="140208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17601" y="2434167"/>
            <a:ext cx="69090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8229607" y="2434167"/>
            <a:ext cx="69090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119718" y="486834"/>
            <a:ext cx="140208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119718" y="2241551"/>
            <a:ext cx="68772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1119718" y="3340100"/>
            <a:ext cx="68772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8229607" y="2241551"/>
            <a:ext cx="6911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8229607" y="3340100"/>
            <a:ext cx="69111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119718" y="609600"/>
            <a:ext cx="5242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b="0" i="0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910923" y="1316567"/>
            <a:ext cx="8229600" cy="6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99554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b="0" i="0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5645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1119718" y="2743200"/>
            <a:ext cx="52428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119718" y="609600"/>
            <a:ext cx="5242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b="0" i="0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8"/>
          <p:cNvSpPr/>
          <p:nvPr>
            <p:ph idx="2" type="pic"/>
          </p:nvPr>
        </p:nvSpPr>
        <p:spPr>
          <a:xfrm>
            <a:off x="6910923" y="1316567"/>
            <a:ext cx="8229600" cy="6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119718" y="2743200"/>
            <a:ext cx="52428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117601" y="486834"/>
            <a:ext cx="140208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 rot="5400000">
            <a:off x="5227163" y="-1675383"/>
            <a:ext cx="5801700" cy="14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 rot="5400000">
            <a:off x="9511313" y="2608734"/>
            <a:ext cx="7749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 rot="5400000">
            <a:off x="2399258" y="-794916"/>
            <a:ext cx="7749000" cy="10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hite Propriety Info">
  <p:cSld name="TITLE_AND_BODY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ination">
  <p:cSld name="Pagina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11003855" y="-1"/>
            <a:ext cx="5252100" cy="9144000"/>
          </a:xfrm>
          <a:prstGeom prst="rect">
            <a:avLst/>
          </a:prstGeom>
          <a:solidFill>
            <a:srgbClr val="F0F2F2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0"/>
            <a:ext cx="1025873" cy="1025873"/>
          </a:xfrm>
          <a:prstGeom prst="rect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Slide">
  <p:cSld name="Pagination cop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1025873" cy="1025873"/>
          </a:xfrm>
          <a:prstGeom prst="rect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ination copy 1">
  <p:cSld name="Pagination copy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0" y="-1"/>
            <a:ext cx="5252145" cy="9144001"/>
          </a:xfrm>
          <a:prstGeom prst="rect">
            <a:avLst/>
          </a:prstGeom>
          <a:solidFill>
            <a:srgbClr val="F0F2F2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Google Shape;23;p6"/>
          <p:cNvSpPr/>
          <p:nvPr/>
        </p:nvSpPr>
        <p:spPr>
          <a:xfrm>
            <a:off x="0" y="0"/>
            <a:ext cx="1025873" cy="1025873"/>
          </a:xfrm>
          <a:prstGeom prst="rect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ination copy 3">
  <p:cSld name="Pagination copy 3">
    <p:bg>
      <p:bgPr>
        <a:gradFill>
          <a:gsLst>
            <a:gs pos="0">
              <a:srgbClr val="FCF9FF"/>
            </a:gs>
            <a:gs pos="69418">
              <a:srgbClr val="EDEDEF"/>
            </a:gs>
            <a:gs pos="100000">
              <a:srgbClr val="DBDDD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025873" cy="1025873"/>
          </a:xfrm>
          <a:prstGeom prst="rect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-1" y="-1"/>
            <a:ext cx="16256001" cy="7013575"/>
          </a:xfrm>
          <a:prstGeom prst="rect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2850" lIns="42850" spcFirstLastPara="1" rIns="42850" wrap="square" tIns="4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2976" y="7528285"/>
            <a:ext cx="2109514" cy="957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117601" y="486834"/>
            <a:ext cx="140208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24968" y="416718"/>
            <a:ext cx="10406064" cy="2024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 Semibold"/>
              <a:buNone/>
              <a:defRPr b="0" i="0" sz="53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24968" y="2440781"/>
            <a:ext cx="10406064" cy="589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Helvetica Neue"/>
              <a:buChar char="•"/>
              <a:defRPr b="0" i="0" sz="16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117601" y="486834"/>
            <a:ext cx="140208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117601" y="2434167"/>
            <a:ext cx="14020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1117601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5384804" y="8475134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480810" y="8475134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hyperlink" Target="https://gorillalogic.com/blog/keep-the-best-software-engineers-gorilla-labs/" TargetMode="External"/><Relationship Id="rId5" Type="http://schemas.openxmlformats.org/officeDocument/2006/relationships/hyperlink" Target="https://clutch.co/profile/gorilla-logic" TargetMode="External"/><Relationship Id="rId6" Type="http://schemas.openxmlformats.org/officeDocument/2006/relationships/hyperlink" Target="https://gorillalogic.com/blog/conducting-remote-program-increment-planning-tips-tricks-and-tools-from-the-fiel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8158" l="0" r="0" t="8166"/>
          <a:stretch/>
        </p:blipFill>
        <p:spPr>
          <a:xfrm>
            <a:off x="0" y="0"/>
            <a:ext cx="16256003" cy="909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100" y="6526625"/>
            <a:ext cx="16256100" cy="2617200"/>
          </a:xfrm>
          <a:prstGeom prst="rect">
            <a:avLst/>
          </a:prstGeom>
          <a:solidFill>
            <a:srgbClr val="0C93CF">
              <a:alpha val="8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arla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358923" y="7193629"/>
            <a:ext cx="128967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b="1" lang="en-US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Management in React Applications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501102" y="8134714"/>
            <a:ext cx="6320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None/>
            </a:pPr>
            <a:r>
              <a:rPr lang="en-US"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October</a:t>
            </a:r>
            <a:r>
              <a:rPr lang="en-US"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09, 2019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20641" l="0" r="0" t="20635"/>
          <a:stretch/>
        </p:blipFill>
        <p:spPr>
          <a:xfrm>
            <a:off x="-35039" y="786601"/>
            <a:ext cx="16326079" cy="532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224475"/>
            <a:ext cx="16326077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502502" y="6532431"/>
            <a:ext cx="908100" cy="9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/>
          <p:nvPr/>
        </p:nvSpPr>
        <p:spPr>
          <a:xfrm>
            <a:off x="2562425" y="6532425"/>
            <a:ext cx="12323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b="1" lang="en-U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Flavor 3: Fully hooks, no Redux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10976000" y="0"/>
            <a:ext cx="5280000" cy="9144000"/>
          </a:xfrm>
          <a:prstGeom prst="rect">
            <a:avLst/>
          </a:prstGeom>
          <a:solidFill>
            <a:srgbClr val="FED1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498600" y="555800"/>
            <a:ext cx="9271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Fully hooks, no Redux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2482998" y="1815025"/>
            <a:ext cx="5469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state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2483000" y="2163900"/>
            <a:ext cx="733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useReducer and useContext as pilars</a:t>
            </a:r>
            <a:endParaRPr sz="1600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2483000" y="3049050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state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2483000" y="3397925"/>
            <a:ext cx="7737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Remote-contextual state using useQuery, useMutation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2483005" y="4293148"/>
            <a:ext cx="562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as functional components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2483002" y="4642029"/>
            <a:ext cx="5728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Hooks let us use state on components, no classes required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2482997" y="5585225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consuming contexts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2483000" y="5934100"/>
            <a:ext cx="7818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going to replace “connect” with required contexts</a:t>
            </a:r>
            <a:endParaRPr sz="1600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2483005" y="6957284"/>
            <a:ext cx="400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see the code</a:t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2483005" y="7306171"/>
            <a:ext cx="743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That’s why we came… show me the code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350" y="3891060"/>
            <a:ext cx="6291300" cy="575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/>
          <p:nvPr/>
        </p:nvSpPr>
        <p:spPr>
          <a:xfrm>
            <a:off x="1530774" y="18244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1672825" y="18626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1530774" y="308684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1672825" y="312502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1530774" y="434921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1672825" y="438740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3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1530774" y="56497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672825" y="56879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4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1530774" y="698849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1672825" y="702667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5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0" y="0"/>
            <a:ext cx="16254600" cy="9144000"/>
          </a:xfrm>
          <a:prstGeom prst="rect">
            <a:avLst/>
          </a:prstGeom>
          <a:solidFill>
            <a:srgbClr val="1093CE"/>
          </a:solidFill>
          <a:ln>
            <a:noFill/>
          </a:ln>
        </p:spPr>
        <p:txBody>
          <a:bodyPr anchorCtr="0" anchor="ctr" bIns="42850" lIns="42850" spcFirstLastPara="1" rIns="42850" wrap="square" tIns="4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15719" l="0" r="0" t="15726"/>
          <a:stretch/>
        </p:blipFill>
        <p:spPr>
          <a:xfrm>
            <a:off x="0" y="0"/>
            <a:ext cx="16256002" cy="62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/>
        </p:nvSpPr>
        <p:spPr>
          <a:xfrm>
            <a:off x="570642" y="751079"/>
            <a:ext cx="14651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1078600" y="6952650"/>
            <a:ext cx="41763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ED10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Email</a:t>
            </a:r>
            <a:endParaRPr sz="2000">
              <a:solidFill>
                <a:srgbClr val="FED10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diego.garcia@gorillalogic.com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5957688" y="6952650"/>
            <a:ext cx="44811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ED103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GitHub</a:t>
            </a:r>
            <a:endParaRPr b="1" sz="2000" u="sng">
              <a:solidFill>
                <a:srgbClr val="FED1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@elninjagaiden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696350" y="6933000"/>
            <a:ext cx="44811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ED103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Twitter</a:t>
            </a:r>
            <a:endParaRPr sz="2000">
              <a:solidFill>
                <a:srgbClr val="FED10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@ninja_gaiden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93C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17549" y="3810775"/>
            <a:ext cx="12829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b="1" lang="en-U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4599" y="3539871"/>
            <a:ext cx="6657625" cy="6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10976000" y="0"/>
            <a:ext cx="5280000" cy="9144000"/>
          </a:xfrm>
          <a:prstGeom prst="rect">
            <a:avLst/>
          </a:prstGeom>
          <a:solidFill>
            <a:srgbClr val="FED1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498600" y="555800"/>
            <a:ext cx="9271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482998" y="1815025"/>
            <a:ext cx="5521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state, local state vs remote state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483000" y="2163900"/>
            <a:ext cx="733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 discussion about different </a:t>
            </a:r>
            <a:r>
              <a:rPr i="1"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state, possible solutions for each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483000" y="3049050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 app to use as sandbox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2483000" y="3397925"/>
            <a:ext cx="7737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the </a:t>
            </a: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functionality</a:t>
            </a: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requirements of the small app we are going to be using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2483005" y="4293148"/>
            <a:ext cx="562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Flavor 1: </a:t>
            </a: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old-is-cool (</a:t>
            </a: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Redux and setState)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2483002" y="4642029"/>
            <a:ext cx="5728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 the app using Redux for global state and local state using setState </a:t>
            </a: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primarily</a:t>
            </a: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apollo client to pull data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2482997" y="5585225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Flavor 2: hybrid! Why not? (Redux and hooks)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2483000" y="5934100"/>
            <a:ext cx="7818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going to keep Redux for global state but now we are going to replace setState and Apollo Client for hooks: useState, useQuery, useMutation</a:t>
            </a:r>
            <a:endParaRPr sz="1600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2482995" y="6957275"/>
            <a:ext cx="7978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Flavor 3: Look mama! No Redux! (pure hooks implementation)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483005" y="7306171"/>
            <a:ext cx="743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Fully hooks based implementation. Replace Redux with useReducer and useContext hooks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350" y="3891060"/>
            <a:ext cx="6291300" cy="575061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1530774" y="18244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672825" y="18626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530774" y="308684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672825" y="312502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530774" y="434921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672825" y="438740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3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530774" y="56497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672825" y="56879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4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530774" y="698849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672825" y="702667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5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1397000" y="542925"/>
            <a:ext cx="7528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1" lang="en-US" sz="3600"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 of state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sp>
        <p:nvSpPr>
          <p:cNvPr id="150" name="Google Shape;150;p23"/>
          <p:cNvSpPr/>
          <p:nvPr/>
        </p:nvSpPr>
        <p:spPr>
          <a:xfrm flipH="1">
            <a:off x="5207502" y="1824850"/>
            <a:ext cx="53400" cy="6183600"/>
          </a:xfrm>
          <a:prstGeom prst="rect">
            <a:avLst/>
          </a:prstGeom>
          <a:solidFill>
            <a:srgbClr val="1093CE"/>
          </a:solidFill>
          <a:ln>
            <a:noFill/>
          </a:ln>
        </p:spPr>
        <p:txBody>
          <a:bodyPr anchorCtr="0" anchor="ctr" bIns="42850" lIns="42850" spcFirstLastPara="1" rIns="42850" wrap="square" tIns="4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702025" y="1804425"/>
            <a:ext cx="4119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3EB18F"/>
                </a:solidFill>
              </a:rPr>
              <a:t>Remote</a:t>
            </a:r>
            <a:endParaRPr sz="3000">
              <a:solidFill>
                <a:srgbClr val="3EB18F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02025" y="2773350"/>
            <a:ext cx="41595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state pulled from a remote repository, often a database, API or third party service.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called </a:t>
            </a:r>
            <a:r>
              <a:rPr b="1" i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even if you keep it and possibly modify it locally on the client side, generally speaking it keeps a match of the data stored on the remote repository.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Quite often, the final goal of pulling this data from its remote repository is to modify it and save it again (or just read it as it was initially stored).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Maybes: Apollo Client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3"/>
          <p:cNvSpPr/>
          <p:nvPr/>
        </p:nvSpPr>
        <p:spPr>
          <a:xfrm flipH="1">
            <a:off x="10354040" y="1824850"/>
            <a:ext cx="53400" cy="6183600"/>
          </a:xfrm>
          <a:prstGeom prst="rect">
            <a:avLst/>
          </a:prstGeom>
          <a:solidFill>
            <a:srgbClr val="1093CE"/>
          </a:solidFill>
          <a:ln>
            <a:noFill/>
          </a:ln>
        </p:spPr>
        <p:txBody>
          <a:bodyPr anchorCtr="0" anchor="ctr" bIns="42850" lIns="42850" spcFirstLastPara="1" rIns="42850" wrap="square" tIns="4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848575" y="1804425"/>
            <a:ext cx="3957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3EB18F"/>
                </a:solidFill>
              </a:rPr>
              <a:t>Local (</a:t>
            </a:r>
            <a:r>
              <a:rPr b="1" i="1" lang="en-US" sz="3000">
                <a:solidFill>
                  <a:srgbClr val="3EB18F"/>
                </a:solidFill>
              </a:rPr>
              <a:t>contextual</a:t>
            </a:r>
            <a:r>
              <a:rPr b="1" lang="en-US" sz="3000">
                <a:solidFill>
                  <a:srgbClr val="3EB18F"/>
                </a:solidFill>
              </a:rPr>
              <a:t>)</a:t>
            </a:r>
            <a:endParaRPr sz="3000">
              <a:solidFill>
                <a:srgbClr val="3EB18F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848563" y="2773350"/>
            <a:ext cx="41595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that matters only for the scope of the current page/tree component.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prefer “Contextual” because you could have state pulled from a remote repository, meaning it is </a:t>
            </a:r>
            <a:r>
              <a:rPr b="1" i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scoped only to a page or component, which means is also </a:t>
            </a:r>
            <a:r>
              <a:rPr b="1" i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1" i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Remote-local 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be confusing, that’s why tend to use “</a:t>
            </a:r>
            <a:r>
              <a:rPr i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contextual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instead.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values, flags to turn on/off UI, navigation.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Maybes: setState, useState, Apollo Client, Redux (yikes)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0793225" y="1804425"/>
            <a:ext cx="4119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3EB18F"/>
                </a:solidFill>
              </a:rPr>
              <a:t>Global</a:t>
            </a:r>
            <a:endParaRPr sz="3000">
              <a:solidFill>
                <a:srgbClr val="3EB18F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0753413" y="2773350"/>
            <a:ext cx="41595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terms of application scope.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that could matter for all or most of the components of your application.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like current language/localization, current user settings and permissions (ence to define navigation permissions).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Maybes: Redux, useContext, useReducer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93C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4027" l="0" r="0" t="2097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224475"/>
            <a:ext cx="16256002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2562425" y="6532425"/>
            <a:ext cx="12759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b="1" lang="en-US" sz="4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Soccer Leagues! Our use case… kind of</a:t>
            </a:r>
            <a:endParaRPr sz="45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950" y="6422750"/>
            <a:ext cx="1017775" cy="10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244" y="1560047"/>
            <a:ext cx="7169162" cy="6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15953" l="0" r="0" t="15953"/>
          <a:stretch/>
        </p:blipFill>
        <p:spPr>
          <a:xfrm>
            <a:off x="8636390" y="1864131"/>
            <a:ext cx="6536165" cy="355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1461349" y="927100"/>
            <a:ext cx="66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Soccer Leagues App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1461316" y="1676400"/>
            <a:ext cx="7177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2400"/>
              <a:buFont typeface="Helvetica Neue"/>
              <a:buNone/>
            </a:pPr>
            <a:r>
              <a:rPr b="1" lang="en-US" sz="24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is more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1461316" y="2438400"/>
            <a:ext cx="6258300" cy="5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application with 3 pages / levels of navigation: Leagues -&gt; Teams -&gt; Players</a:t>
            </a:r>
            <a:br>
              <a:rPr b="0" i="0" lang="en-US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Helvetica Neue"/>
              <a:buNone/>
            </a:pPr>
            <a:r>
              <a:rPr b="1" lang="en-US" sz="18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know</a:t>
            </a:r>
            <a:r>
              <a:rPr b="1" i="0" lang="en-US" sz="1800" u="none" cap="none" strike="noStrike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>
              <a:solidFill>
                <a:srgbClr val="0C93CF"/>
              </a:solidFill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Char char="•"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for several languages (english and spanish)</a:t>
            </a:r>
            <a:endParaRPr sz="1600"/>
          </a:p>
          <a:p>
            <a:pPr indent="-101600" lvl="0" marL="228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Char char="•"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GraphQL as backend (out ot the scope but GTK)</a:t>
            </a:r>
            <a:endParaRPr sz="1600"/>
          </a:p>
          <a:p>
            <a:pPr indent="-101600" lvl="0" marL="228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Char char="•"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TypeScript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228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Demo deployed on Heroku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039" y="786601"/>
            <a:ext cx="16326078" cy="532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224475"/>
            <a:ext cx="16326077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502502" y="6532431"/>
            <a:ext cx="908100" cy="9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2562425" y="6532425"/>
            <a:ext cx="9475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b="1" lang="en-U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Flavor 1: Redux + local state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10976000" y="0"/>
            <a:ext cx="5280000" cy="9144000"/>
          </a:xfrm>
          <a:prstGeom prst="rect">
            <a:avLst/>
          </a:prstGeom>
          <a:solidFill>
            <a:srgbClr val="FED1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1498600" y="555800"/>
            <a:ext cx="9271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Redux + setState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2482998" y="1815025"/>
            <a:ext cx="5469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Redux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2483000" y="2163900"/>
            <a:ext cx="733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global state, localization</a:t>
            </a:r>
            <a:endParaRPr sz="1600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2483000" y="3049050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state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2483000" y="3397925"/>
            <a:ext cx="7737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Remote-contextual state using setState, probably callbacks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2483005" y="4293148"/>
            <a:ext cx="562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as classes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483002" y="4642029"/>
            <a:ext cx="5728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classes can have local state (on an old school fashion)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2482997" y="5585225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Lifecycle methods</a:t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2483000" y="5934100"/>
            <a:ext cx="7818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Again, a feature supported only by classes</a:t>
            </a:r>
            <a:endParaRPr sz="1600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2483005" y="6957284"/>
            <a:ext cx="400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see the code</a:t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2483005" y="7306171"/>
            <a:ext cx="743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That’s why we came… show me the code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350" y="3891060"/>
            <a:ext cx="6291300" cy="575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/>
        </p:nvSpPr>
        <p:spPr>
          <a:xfrm>
            <a:off x="1530774" y="18244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672825" y="18626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1530774" y="308684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672825" y="312502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530774" y="434921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672825" y="438740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3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1530774" y="56497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1672825" y="56879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4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530774" y="698849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1672825" y="702667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5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10980" l="0" r="0" t="10980"/>
          <a:stretch/>
        </p:blipFill>
        <p:spPr>
          <a:xfrm>
            <a:off x="-35039" y="786601"/>
            <a:ext cx="16326079" cy="532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224475"/>
            <a:ext cx="16326077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502502" y="6532431"/>
            <a:ext cx="908100" cy="9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/>
          <p:nvPr/>
        </p:nvSpPr>
        <p:spPr>
          <a:xfrm>
            <a:off x="2562425" y="6532425"/>
            <a:ext cx="12323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b="1" lang="en-U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Flavor 2: Hybrid Redux + hooks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10976000" y="0"/>
            <a:ext cx="5280000" cy="9144000"/>
          </a:xfrm>
          <a:prstGeom prst="rect">
            <a:avLst/>
          </a:prstGeom>
          <a:solidFill>
            <a:srgbClr val="FED1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1498600" y="555800"/>
            <a:ext cx="9271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Redux + hooks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2482998" y="1815025"/>
            <a:ext cx="5469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Redux</a:t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2483000" y="2163900"/>
            <a:ext cx="733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global state, localization</a:t>
            </a:r>
            <a:endParaRPr sz="1600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483000" y="3049050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state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2483000" y="3397925"/>
            <a:ext cx="7737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Remote-contextual state using useQuery, useMutation</a:t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2483005" y="4293148"/>
            <a:ext cx="562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as functional components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2483002" y="4642029"/>
            <a:ext cx="5728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Hooks let us use state on </a:t>
            </a: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components</a:t>
            </a: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no classes required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2482997" y="5585225"/>
            <a:ext cx="6291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GraphQL queries as global state</a:t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2483000" y="5934100"/>
            <a:ext cx="7818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Interesting… now we can use “contextual” state to behave as global state</a:t>
            </a:r>
            <a:endParaRPr sz="1600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2483005" y="6957284"/>
            <a:ext cx="400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1700">
                <a:solidFill>
                  <a:srgbClr val="0C93C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see the code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2483005" y="7306171"/>
            <a:ext cx="7435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That’s why we came… show me the code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350" y="3891060"/>
            <a:ext cx="6291300" cy="575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1530774" y="18244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1672825" y="18626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1530774" y="308684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1672825" y="312502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1530774" y="434921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1672825" y="438740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3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1530774" y="5649769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1672825" y="568795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4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530774" y="6988494"/>
            <a:ext cx="635100" cy="635100"/>
          </a:xfrm>
          <a:prstGeom prst="ellipse">
            <a:avLst/>
          </a:prstGeom>
          <a:solidFill>
            <a:srgbClr val="0C93CF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672825" y="7026675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5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