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3" r:id="rId16"/>
    <p:sldId id="269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20DA5-5227-42EF-8AE5-1F9F7930728C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CC1AE-0E09-433F-AC94-5D2FCB49E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7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06638" y="5649312"/>
            <a:ext cx="3500715" cy="309201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2B65D310-7546-4F7B-957B-43BB52175B42}" type="datetime1">
              <a:rPr lang="en-US" smtClean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69000" y="5746501"/>
            <a:ext cx="4973915" cy="309201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Dr. Amran Hossain, Associate Professor, CSE, DUET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76811" y="5552124"/>
            <a:ext cx="811019" cy="503578"/>
          </a:xfrm>
        </p:spPr>
        <p:txBody>
          <a:bodyPr/>
          <a:lstStyle/>
          <a:p>
            <a:fld id="{027AE58C-0CC6-4897-8682-040A9D19EFC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02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C6D29-8A23-46F2-8B6A-67D44556FE3D}" type="datetime1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Amran Hossain, Associate Professor, CSE, DUET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E58C-0CC6-4897-8682-040A9D19EFC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12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574A5-827B-4690-A72A-640BD6174B05}" type="datetime1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Amran Hossain, Associate Professor, CSE, DUET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E58C-0CC6-4897-8682-040A9D19EFC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0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92338" y="5725511"/>
            <a:ext cx="3500715" cy="309201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80E6F523-F62A-4B49-BE6A-A4FA3B062D60}" type="datetime1">
              <a:rPr lang="en-US" smtClean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3204" y="5628323"/>
            <a:ext cx="5938836" cy="309201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Dr. Amran Hossain, Associate Professor, CSE, DUET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5531134"/>
            <a:ext cx="811019" cy="503578"/>
          </a:xfrm>
        </p:spPr>
        <p:txBody>
          <a:bodyPr/>
          <a:lstStyle/>
          <a:p>
            <a:fld id="{027AE58C-0CC6-4897-8682-040A9D19EFC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69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4019D-78B5-42FC-85CC-0CCC52EA1B29}" type="datetime1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Amran Hossain, Associate Professor, CSE, DUET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E58C-0CC6-4897-8682-040A9D19EFC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23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6CFB-8090-4711-BA85-0CAA0E841C76}" type="datetime1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Amran Hossain, Associate Professor, CSE, DUET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E58C-0CC6-4897-8682-040A9D19EFC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02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574D-1E38-47AF-B1EA-D5F61020D713}" type="datetime1">
              <a:rPr lang="en-US" smtClean="0"/>
              <a:t>9/7/2024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Amran Hossain, Associate Professor, CSE, DUET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E58C-0CC6-4897-8682-040A9D19EFC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3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CA32-EA38-40E1-A3D0-1D543C6C9470}" type="datetime1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Amran Hossain, Associate Professor, CSE, DUET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E58C-0CC6-4897-8682-040A9D19EFC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8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292B-5763-4116-A708-74EE3397277B}" type="datetime1">
              <a:rPr lang="en-US" smtClean="0"/>
              <a:t>9/7/2024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Amran Hossain, Associate Professor, CSE, DUET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E58C-0CC6-4897-8682-040A9D19E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38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135-10A7-4630-A755-FE0A79CA50DA}" type="datetime1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Amran Hossain, Associate Professor, CSE, DUET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E58C-0CC6-4897-8682-040A9D19EFC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50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61F90D8-B762-49C2-A69E-551956AD67E4}" type="datetime1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Dr. Amran Hossain, Associate Professor, CSE, DUET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E58C-0CC6-4897-8682-040A9D19EFC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7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92338" y="5647699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0000"/>
                </a:solidFill>
              </a:defRPr>
            </a:lvl1pPr>
          </a:lstStyle>
          <a:p>
            <a:fld id="{AF91DBF0-66F0-46A2-ACF3-BC35F72D1C22}" type="datetime1">
              <a:rPr lang="en-US" smtClean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18404" y="5624255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Dr. Amran Hossain, Associate Professor, CSE, DUET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183" y="552706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27AE58C-0CC6-4897-8682-040A9D19EFC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30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0F98-D8C6-BD48-7DEF-A22CC8868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561" y="446698"/>
            <a:ext cx="11024372" cy="3084506"/>
          </a:xfrm>
        </p:spPr>
        <p:txBody>
          <a:bodyPr>
            <a:noAutofit/>
          </a:bodyPr>
          <a:lstStyle/>
          <a:p>
            <a:pPr algn="ctr"/>
            <a:r>
              <a:rPr lang="en-US" sz="50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Chapter 3</a:t>
            </a:r>
            <a:br>
              <a:rPr lang="en-US" sz="50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US" sz="50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Regular Expressions and Languages</a:t>
            </a:r>
            <a:br>
              <a:rPr lang="en-US" sz="5000" b="0" i="0" u="none" strike="noStrike" baseline="0" dirty="0">
                <a:latin typeface="Times New Roman" panose="02020603050405020304" pitchFamily="18" charset="0"/>
              </a:rPr>
            </a:b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ACC38-8E87-A18D-6E86-B459EF076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9123980" cy="2066956"/>
          </a:xfrm>
        </p:spPr>
        <p:txBody>
          <a:bodyPr>
            <a:noAutofit/>
          </a:bodyPr>
          <a:lstStyle/>
          <a:p>
            <a:pPr algn="r"/>
            <a:r>
              <a:rPr lang="en-GB" sz="1500" dirty="0">
                <a:solidFill>
                  <a:srgbClr val="FF0000"/>
                </a:solidFill>
              </a:rPr>
              <a:t>Conducted By:</a:t>
            </a:r>
          </a:p>
          <a:p>
            <a:pPr algn="r"/>
            <a:r>
              <a:rPr lang="en-GB" sz="1500" dirty="0">
                <a:solidFill>
                  <a:srgbClr val="FF0000"/>
                </a:solidFill>
              </a:rPr>
              <a:t>Dr. Amran Hossain</a:t>
            </a:r>
          </a:p>
          <a:p>
            <a:pPr algn="r"/>
            <a:r>
              <a:rPr lang="en-GB" sz="1500" dirty="0">
                <a:solidFill>
                  <a:srgbClr val="FF0000"/>
                </a:solidFill>
              </a:rPr>
              <a:t> Professor</a:t>
            </a:r>
          </a:p>
          <a:p>
            <a:pPr algn="r"/>
            <a:r>
              <a:rPr lang="en-GB" sz="1500" dirty="0">
                <a:solidFill>
                  <a:srgbClr val="FF0000"/>
                </a:solidFill>
              </a:rPr>
              <a:t>Department of CSE, DUET, Gazipur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24609-2580-09B9-5DC2-23552B6E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2100" y="5598160"/>
            <a:ext cx="4973915" cy="309201"/>
          </a:xfrm>
        </p:spPr>
        <p:txBody>
          <a:bodyPr/>
          <a:lstStyle/>
          <a:p>
            <a:r>
              <a:rPr lang="en-US" dirty="0"/>
              <a:t>Dr. Amran Hossain, Associate Professor, CSE, DUET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ECC24-8E3E-9D7E-662D-EC9360F9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8218" y="5752760"/>
            <a:ext cx="3500715" cy="309201"/>
          </a:xfrm>
        </p:spPr>
        <p:txBody>
          <a:bodyPr/>
          <a:lstStyle/>
          <a:p>
            <a:fld id="{DA702F17-7C89-46DB-87FC-EF365F8163FC}" type="datetime1">
              <a:rPr lang="en-US" smtClean="0"/>
              <a:t>9/7/2024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45CCF-6292-101D-68EE-C94633FC4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9092" y="5500971"/>
            <a:ext cx="811019" cy="503578"/>
          </a:xfrm>
        </p:spPr>
        <p:txBody>
          <a:bodyPr/>
          <a:lstStyle/>
          <a:p>
            <a:fld id="{027AE58C-0CC6-4897-8682-040A9D19EFC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250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E8D7-6816-49FD-0A9E-874EF42B8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Building a Regular expression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65191-3EA2-C0D9-F179-9702FD39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Amran Hossain, Associate Professor, CSE, DUET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3B0B97-1378-793D-F3C2-5418AA22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200" b="1" i="0" u="none" strike="noStrike" baseline="0" dirty="0">
                <a:latin typeface="Times New Roman" panose="02020603050405020304" pitchFamily="18" charset="0"/>
              </a:rPr>
              <a:t>Example 3.2: Let us write a regular expression for the set of strings that consist of alternating 0's and </a:t>
            </a:r>
            <a:r>
              <a:rPr lang="en-GB" sz="2200" b="1" i="0" u="none" strike="noStrike" baseline="0" dirty="0">
                <a:latin typeface="Arial" panose="020B0604020202020204" pitchFamily="34" charset="0"/>
              </a:rPr>
              <a:t>1</a:t>
            </a:r>
            <a:r>
              <a:rPr lang="en-GB" sz="2200" b="1" i="0" u="none" strike="noStrike" baseline="0" dirty="0">
                <a:latin typeface="Times New Roman" panose="02020603050405020304" pitchFamily="18" charset="0"/>
              </a:rPr>
              <a:t>’s. </a:t>
            </a:r>
          </a:p>
          <a:p>
            <a:pPr marR="8100" algn="just"/>
            <a:r>
              <a:rPr lang="en-GB" sz="2200" b="1" dirty="0">
                <a:latin typeface="Times New Roman" panose="02020603050405020304" pitchFamily="18" charset="0"/>
              </a:rPr>
              <a:t>Step-1: </a:t>
            </a:r>
          </a:p>
          <a:p>
            <a:pPr marR="8100" lvl="1" algn="just"/>
            <a:r>
              <a:rPr lang="en-GB" sz="2200" b="1" i="0" u="none" strike="noStrike" baseline="0" dirty="0">
                <a:latin typeface="Times New Roman" panose="02020603050405020304" pitchFamily="18" charset="0"/>
              </a:rPr>
              <a:t>The basis rule for regular expressions tells us that 0 and 1 are expressions denoting the languages {0} and { 1}, respectively. </a:t>
            </a:r>
          </a:p>
          <a:p>
            <a:pPr marR="8100" lvl="1" algn="just"/>
            <a:r>
              <a:rPr lang="en-GB" sz="2200" b="1" i="0" u="none" strike="noStrike" baseline="0" dirty="0">
                <a:latin typeface="Times New Roman" panose="02020603050405020304" pitchFamily="18" charset="0"/>
              </a:rPr>
              <a:t>If we </a:t>
            </a:r>
            <a:r>
              <a:rPr lang="en-GB" sz="2200" b="1" dirty="0">
                <a:latin typeface="Times New Roman" panose="02020603050405020304" pitchFamily="18" charset="0"/>
              </a:rPr>
              <a:t>c</a:t>
            </a:r>
            <a:r>
              <a:rPr lang="en-GB" sz="2200" b="1" i="0" u="none" strike="noStrike" baseline="0" dirty="0">
                <a:latin typeface="Times New Roman" panose="02020603050405020304" pitchFamily="18" charset="0"/>
              </a:rPr>
              <a:t>oncatenate the two expressions, we get a regular expression for the language </a:t>
            </a:r>
            <a:r>
              <a:rPr lang="en-GB" sz="22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{01}; </a:t>
            </a:r>
            <a:r>
              <a:rPr lang="en-GB" sz="2200" b="1" i="0" u="none" strike="noStrike" baseline="0" dirty="0">
                <a:latin typeface="Times New Roman" panose="02020603050405020304" pitchFamily="18" charset="0"/>
              </a:rPr>
              <a:t>this expression is </a:t>
            </a:r>
            <a:r>
              <a:rPr lang="en-GB" sz="22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01.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39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E8D7-6816-49FD-0A9E-874EF42B8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Building a Regular expression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65191-3EA2-C0D9-F179-9702FD39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Amran Hossain, Associate Professor, CSE, DUET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3B0B97-1378-793D-F3C2-5418AA22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b="1" i="0" u="none" strike="noStrike" baseline="0" dirty="0">
                <a:latin typeface="Times New Roman" panose="02020603050405020304" pitchFamily="18" charset="0"/>
              </a:rPr>
              <a:t>Example 3.2: Let us write a regular expression for the set of strings that consist of alternating 0's and </a:t>
            </a:r>
            <a:r>
              <a:rPr lang="en-GB" sz="2200" b="1" i="0" u="none" strike="noStrike" baseline="0" dirty="0">
                <a:latin typeface="Arial" panose="020B0604020202020204" pitchFamily="34" charset="0"/>
              </a:rPr>
              <a:t>1</a:t>
            </a:r>
            <a:r>
              <a:rPr lang="en-GB" sz="2200" b="1" i="0" u="none" strike="noStrike" baseline="0" dirty="0">
                <a:latin typeface="Times New Roman" panose="02020603050405020304" pitchFamily="18" charset="0"/>
              </a:rPr>
              <a:t>’s. </a:t>
            </a:r>
          </a:p>
          <a:p>
            <a:pPr marR="8100" algn="just"/>
            <a:r>
              <a:rPr lang="en-GB" sz="2200" b="1" dirty="0">
                <a:latin typeface="Times New Roman" panose="02020603050405020304" pitchFamily="18" charset="0"/>
              </a:rPr>
              <a:t>Step-2: </a:t>
            </a:r>
          </a:p>
          <a:p>
            <a:pPr lvl="1"/>
            <a:r>
              <a:rPr lang="en-GB" sz="2000" b="0" i="0" u="none" strike="noStrike" baseline="0" dirty="0">
                <a:solidFill>
                  <a:srgbClr val="0A0A0A"/>
                </a:solidFill>
                <a:latin typeface="Times New Roman" panose="02020603050405020304" pitchFamily="18" charset="0"/>
              </a:rPr>
              <a:t>Now, to get all strings consisting of zero or more occurrences of 01</a:t>
            </a:r>
            <a:r>
              <a:rPr lang="en-GB" sz="2000" b="0" i="0" u="none" strike="noStrike" baseline="0" dirty="0">
                <a:solidFill>
                  <a:srgbClr val="262626"/>
                </a:solidFill>
                <a:latin typeface="Times New Roman" panose="02020603050405020304" pitchFamily="18" charset="0"/>
              </a:rPr>
              <a:t>, </a:t>
            </a:r>
            <a:r>
              <a:rPr lang="en-GB" sz="2000" b="0" i="0" u="none" strike="noStrike" baseline="0" dirty="0">
                <a:solidFill>
                  <a:srgbClr val="0A0A0A"/>
                </a:solidFill>
                <a:latin typeface="Times New Roman" panose="02020603050405020304" pitchFamily="18" charset="0"/>
              </a:rPr>
              <a:t>we use the regular expression </a:t>
            </a:r>
            <a:r>
              <a:rPr lang="en-GB" sz="2000" b="1" i="0" u="none" strike="noStrike" baseline="0" dirty="0">
                <a:solidFill>
                  <a:srgbClr val="0A0A0A"/>
                </a:solidFill>
                <a:latin typeface="Arial" panose="020B0604020202020204" pitchFamily="34" charset="0"/>
              </a:rPr>
              <a:t>(01)*. </a:t>
            </a:r>
            <a:endParaRPr lang="en-US" sz="2000" b="1" dirty="0">
              <a:solidFill>
                <a:srgbClr val="0A0A0A"/>
              </a:solidFill>
              <a:latin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0A0A0A"/>
                </a:solidFill>
                <a:latin typeface="Arial" panose="020B0604020202020204" pitchFamily="34" charset="0"/>
              </a:rPr>
              <a:t>Step 3 : </a:t>
            </a:r>
            <a:r>
              <a:rPr lang="en-GB" b="0" i="0" u="none" strike="noStrike" baseline="0" dirty="0">
                <a:solidFill>
                  <a:srgbClr val="0A0A0A"/>
                </a:solidFill>
                <a:latin typeface="Times New Roman" panose="02020603050405020304" pitchFamily="18" charset="0"/>
              </a:rPr>
              <a:t>However, </a:t>
            </a:r>
            <a:r>
              <a:rPr lang="en-GB" b="1" i="0" u="none" strike="noStrike" baseline="0" dirty="0">
                <a:solidFill>
                  <a:srgbClr val="0A0A0A"/>
                </a:solidFill>
                <a:latin typeface="Times New Roman" panose="02020603050405020304" pitchFamily="18" charset="0"/>
              </a:rPr>
              <a:t>L((</a:t>
            </a:r>
            <a:r>
              <a:rPr lang="en-GB" b="1" i="0" u="none" strike="noStrike" baseline="0" dirty="0" err="1">
                <a:solidFill>
                  <a:srgbClr val="0A0A0A"/>
                </a:solidFill>
                <a:latin typeface="Times New Roman" panose="02020603050405020304" pitchFamily="18" charset="0"/>
              </a:rPr>
              <a:t>Ol</a:t>
            </a:r>
            <a:r>
              <a:rPr lang="en-GB" b="1" i="0" u="none" strike="noStrike" baseline="0" dirty="0">
                <a:solidFill>
                  <a:srgbClr val="0A0A0A"/>
                </a:solidFill>
                <a:latin typeface="Times New Roman" panose="02020603050405020304" pitchFamily="18" charset="0"/>
              </a:rPr>
              <a:t>)*) </a:t>
            </a:r>
            <a:r>
              <a:rPr lang="en-GB" b="0" i="0" u="none" strike="noStrike" baseline="0" dirty="0">
                <a:solidFill>
                  <a:srgbClr val="0A0A0A"/>
                </a:solidFill>
                <a:latin typeface="Times New Roman" panose="02020603050405020304" pitchFamily="18" charset="0"/>
              </a:rPr>
              <a:t>is not exactly </a:t>
            </a:r>
            <a:r>
              <a:rPr lang="en-GB" b="0" i="0" u="none" strike="noStrike" baseline="0" dirty="0" err="1">
                <a:solidFill>
                  <a:srgbClr val="0A0A0A"/>
                </a:solidFill>
                <a:latin typeface="Times New Roman" panose="02020603050405020304" pitchFamily="18" charset="0"/>
              </a:rPr>
              <a:t>t.he</a:t>
            </a:r>
            <a:r>
              <a:rPr lang="en-GB" b="0" i="0" u="none" strike="noStrike" baseline="0" dirty="0">
                <a:solidFill>
                  <a:srgbClr val="0A0A0A"/>
                </a:solidFill>
                <a:latin typeface="Times New Roman" panose="02020603050405020304" pitchFamily="18" charset="0"/>
              </a:rPr>
              <a:t> language that we want. It include </a:t>
            </a:r>
            <a:r>
              <a:rPr lang="en-GB" sz="1800" b="0" i="0" u="none" strike="noStrike" baseline="0" dirty="0">
                <a:solidFill>
                  <a:srgbClr val="0A0A0A"/>
                </a:solidFill>
                <a:latin typeface="Times New Roman" panose="02020603050405020304" pitchFamily="18" charset="0"/>
              </a:rPr>
              <a:t>only those strings of alternating 0’s  and l's that begin with 0 and end with </a:t>
            </a:r>
            <a:r>
              <a:rPr lang="en-GB" sz="1800" b="0" i="0" u="none" strike="noStrike" baseline="0" dirty="0">
                <a:solidFill>
                  <a:srgbClr val="0A0A0A"/>
                </a:solidFill>
                <a:latin typeface="Arial" panose="020B0604020202020204" pitchFamily="34" charset="0"/>
              </a:rPr>
              <a:t>1 and Vise versa</a:t>
            </a:r>
          </a:p>
        </p:txBody>
      </p:sp>
    </p:spTree>
    <p:extLst>
      <p:ext uri="{BB962C8B-B14F-4D97-AF65-F5344CB8AC3E}">
        <p14:creationId xmlns:p14="http://schemas.microsoft.com/office/powerpoint/2010/main" val="3777892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E8D7-6816-49FD-0A9E-874EF42B8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Building a Regular expression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65191-3EA2-C0D9-F179-9702FD39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Amran Hossain, Associate Professor, CSE, DUET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3B0B97-1378-793D-F3C2-5418AA22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b="1" i="0" u="none" strike="noStrike" baseline="0" dirty="0">
                <a:latin typeface="Times New Roman" panose="02020603050405020304" pitchFamily="18" charset="0"/>
              </a:rPr>
              <a:t>Example 3.2: Let us write a regular expression for the set of strings that consist of alternating 0's and </a:t>
            </a:r>
            <a:r>
              <a:rPr lang="en-GB" sz="2200" b="1" i="0" u="none" strike="noStrike" baseline="0" dirty="0">
                <a:latin typeface="Arial" panose="020B0604020202020204" pitchFamily="34" charset="0"/>
              </a:rPr>
              <a:t>1</a:t>
            </a:r>
            <a:r>
              <a:rPr lang="en-GB" sz="2200" b="1" i="0" u="none" strike="noStrike" baseline="0" dirty="0">
                <a:latin typeface="Times New Roman" panose="02020603050405020304" pitchFamily="18" charset="0"/>
              </a:rPr>
              <a:t>’s. </a:t>
            </a:r>
          </a:p>
          <a:p>
            <a:r>
              <a:rPr lang="en-US" sz="2400" b="1" dirty="0">
                <a:solidFill>
                  <a:srgbClr val="0A0A0A"/>
                </a:solidFill>
                <a:latin typeface="Arial" panose="020B0604020202020204" pitchFamily="34" charset="0"/>
              </a:rPr>
              <a:t>Step 3 : </a:t>
            </a:r>
            <a:r>
              <a:rPr lang="en-GB" b="0" i="0" u="none" strike="noStrike" baseline="0" dirty="0">
                <a:solidFill>
                  <a:srgbClr val="0A0A0A"/>
                </a:solidFill>
                <a:latin typeface="Times New Roman" panose="02020603050405020304" pitchFamily="18" charset="0"/>
              </a:rPr>
              <a:t>However, </a:t>
            </a:r>
            <a:r>
              <a:rPr lang="en-GB" b="1" i="0" u="none" strike="noStrike" baseline="0" dirty="0">
                <a:solidFill>
                  <a:srgbClr val="0A0A0A"/>
                </a:solidFill>
                <a:latin typeface="Times New Roman" panose="02020603050405020304" pitchFamily="18" charset="0"/>
              </a:rPr>
              <a:t>L((</a:t>
            </a:r>
            <a:r>
              <a:rPr lang="en-GB" b="1" i="0" u="none" strike="noStrike" baseline="0" dirty="0" err="1">
                <a:solidFill>
                  <a:srgbClr val="0A0A0A"/>
                </a:solidFill>
                <a:latin typeface="Times New Roman" panose="02020603050405020304" pitchFamily="18" charset="0"/>
              </a:rPr>
              <a:t>Ol</a:t>
            </a:r>
            <a:r>
              <a:rPr lang="en-GB" b="1" i="0" u="none" strike="noStrike" baseline="0" dirty="0">
                <a:solidFill>
                  <a:srgbClr val="0A0A0A"/>
                </a:solidFill>
                <a:latin typeface="Times New Roman" panose="02020603050405020304" pitchFamily="18" charset="0"/>
              </a:rPr>
              <a:t>)*) </a:t>
            </a:r>
            <a:r>
              <a:rPr lang="en-GB" b="0" i="0" u="none" strike="noStrike" baseline="0" dirty="0">
                <a:solidFill>
                  <a:srgbClr val="0A0A0A"/>
                </a:solidFill>
                <a:latin typeface="Times New Roman" panose="02020603050405020304" pitchFamily="18" charset="0"/>
              </a:rPr>
              <a:t>is not exactly the language that we want. It include </a:t>
            </a:r>
            <a:r>
              <a:rPr lang="en-GB" sz="1800" b="0" i="0" u="none" strike="noStrike" baseline="0" dirty="0">
                <a:solidFill>
                  <a:srgbClr val="0A0A0A"/>
                </a:solidFill>
                <a:latin typeface="Times New Roman" panose="02020603050405020304" pitchFamily="18" charset="0"/>
              </a:rPr>
              <a:t>only those strings of alternating 0’s  and l's that begin with 0 and end with </a:t>
            </a:r>
            <a:r>
              <a:rPr lang="en-GB" sz="1800" b="0" i="0" u="none" strike="noStrike" baseline="0" dirty="0">
                <a:solidFill>
                  <a:srgbClr val="0A0A0A"/>
                </a:solidFill>
                <a:latin typeface="Arial" panose="020B0604020202020204" pitchFamily="34" charset="0"/>
              </a:rPr>
              <a:t>1 and Vise versa</a:t>
            </a:r>
          </a:p>
          <a:p>
            <a:pPr marR="7800" algn="just"/>
            <a:r>
              <a:rPr lang="en-GB" sz="1800" dirty="0">
                <a:solidFill>
                  <a:srgbClr val="0A0A0A"/>
                </a:solidFill>
                <a:latin typeface="Arial" panose="020B0604020202020204" pitchFamily="34" charset="0"/>
              </a:rPr>
              <a:t>Step 4: </a:t>
            </a:r>
            <a:r>
              <a:rPr lang="en-GB" sz="1800" b="0" i="0" u="none" strike="noStrike" baseline="0" dirty="0">
                <a:solidFill>
                  <a:srgbClr val="070707"/>
                </a:solidFill>
                <a:latin typeface="Times New Roman" panose="02020603050405020304" pitchFamily="18" charset="0"/>
              </a:rPr>
              <a:t>That is, </a:t>
            </a:r>
            <a:r>
              <a:rPr lang="en-GB" sz="1800" b="1" i="0" u="none" strike="noStrike" baseline="0" dirty="0">
                <a:solidFill>
                  <a:srgbClr val="070707"/>
                </a:solidFill>
                <a:latin typeface="Arial" panose="020B0604020202020204" pitchFamily="34" charset="0"/>
              </a:rPr>
              <a:t>(10)* </a:t>
            </a:r>
            <a:r>
              <a:rPr lang="en-GB" sz="1800" b="0" i="0" u="none" strike="noStrike" baseline="0" dirty="0">
                <a:solidFill>
                  <a:srgbClr val="070707"/>
                </a:solidFill>
                <a:latin typeface="Times New Roman" panose="02020603050405020304" pitchFamily="18" charset="0"/>
              </a:rPr>
              <a:t>represents those alternating strings that begin with 1 and end with 0, while </a:t>
            </a:r>
            <a:r>
              <a:rPr lang="en-GB" sz="1800" b="1" i="0" u="none" strike="noStrike" baseline="0" dirty="0">
                <a:solidFill>
                  <a:srgbClr val="070707"/>
                </a:solidFill>
                <a:latin typeface="Arial" panose="020B0604020202020204" pitchFamily="34" charset="0"/>
              </a:rPr>
              <a:t>0(10)* </a:t>
            </a:r>
            <a:r>
              <a:rPr lang="en-GB" sz="1800" b="0" i="0" u="none" strike="noStrike" baseline="0" dirty="0">
                <a:solidFill>
                  <a:srgbClr val="070707"/>
                </a:solidFill>
                <a:latin typeface="Times New Roman" panose="02020603050405020304" pitchFamily="18" charset="0"/>
              </a:rPr>
              <a:t>can be used for strings that both begin and end with 0 and </a:t>
            </a:r>
            <a:r>
              <a:rPr lang="en-GB" sz="1800" b="1" i="0" u="none" strike="noStrike" baseline="0" dirty="0">
                <a:solidFill>
                  <a:srgbClr val="070707"/>
                </a:solidFill>
                <a:latin typeface="Arial" panose="020B0604020202020204" pitchFamily="34" charset="0"/>
              </a:rPr>
              <a:t>1(01)* </a:t>
            </a:r>
            <a:r>
              <a:rPr lang="en-GB" sz="1800" b="0" i="0" u="none" strike="noStrike" baseline="0" dirty="0">
                <a:solidFill>
                  <a:srgbClr val="070707"/>
                </a:solidFill>
                <a:latin typeface="Times New Roman" panose="02020603050405020304" pitchFamily="18" charset="0"/>
              </a:rPr>
              <a:t>serves for strings that begin and </a:t>
            </a:r>
            <a:r>
              <a:rPr lang="en-GB" sz="1800" b="0" i="0" u="none" strike="noStrike" baseline="0" dirty="0">
                <a:solidFill>
                  <a:srgbClr val="1A1A1A"/>
                </a:solidFill>
                <a:latin typeface="Times New Roman" panose="02020603050405020304" pitchFamily="18" charset="0"/>
              </a:rPr>
              <a:t>end </a:t>
            </a:r>
            <a:r>
              <a:rPr lang="en-GB" sz="1800" dirty="0">
                <a:solidFill>
                  <a:srgbClr val="070707"/>
                </a:solidFill>
                <a:latin typeface="Times New Roman" panose="02020603050405020304" pitchFamily="18" charset="0"/>
              </a:rPr>
              <a:t>w</a:t>
            </a:r>
            <a:r>
              <a:rPr lang="en-GB" sz="1800" b="0" i="0" u="none" strike="noStrike" baseline="0" dirty="0">
                <a:solidFill>
                  <a:srgbClr val="070707"/>
                </a:solidFill>
                <a:latin typeface="Times New Roman" panose="02020603050405020304" pitchFamily="18" charset="0"/>
              </a:rPr>
              <a:t>ith </a:t>
            </a:r>
            <a:r>
              <a:rPr lang="en-GB" sz="1800" b="1" i="0" u="none" strike="noStrike" baseline="0" dirty="0">
                <a:solidFill>
                  <a:srgbClr val="070707"/>
                </a:solidFill>
                <a:latin typeface="Arial" panose="020B0604020202020204" pitchFamily="34" charset="0"/>
              </a:rPr>
              <a:t>1. </a:t>
            </a:r>
            <a:r>
              <a:rPr lang="en-GB" sz="1800" b="0" i="0" u="none" strike="noStrike" baseline="0" dirty="0">
                <a:solidFill>
                  <a:srgbClr val="070707"/>
                </a:solidFill>
                <a:latin typeface="Times New Roman" panose="02020603050405020304" pitchFamily="18" charset="0"/>
              </a:rPr>
              <a:t>The entire regular expression is:</a:t>
            </a:r>
          </a:p>
          <a:p>
            <a:pPr marR="29260" algn="ctr"/>
            <a:r>
              <a:rPr lang="en-US" sz="1800" b="1" i="0" u="none" strike="noStrike" baseline="0" dirty="0">
                <a:solidFill>
                  <a:srgbClr val="070707"/>
                </a:solidFill>
                <a:latin typeface="Arial" panose="020B0604020202020204" pitchFamily="34" charset="0"/>
              </a:rPr>
              <a:t>(01)* + (10)* + 0(10)* + 1(01)*</a:t>
            </a:r>
          </a:p>
          <a:p>
            <a:endParaRPr lang="en-GB" sz="1800" b="0" i="0" u="none" strike="noStrike" baseline="0" dirty="0">
              <a:solidFill>
                <a:srgbClr val="0A0A0A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513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8FD4-C29E-F154-79E8-7BE346D7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DFA to regular Expression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F63C2-5268-6BC5-CA83-103A32E8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Amran Hossain, Associate Professor, CSE, DUET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92B5A4-3332-78B0-C755-529D6A630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909634"/>
            <a:ext cx="9603275" cy="619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9036F5-B779-A632-0516-359A039FF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584639"/>
            <a:ext cx="7121473" cy="304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68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8FD4-C29E-F154-79E8-7BE346D7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DFA to regular Expression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F63C2-5268-6BC5-CA83-103A32E8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Amran Hossain, Associate Professor, CSE, DUET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92B5A4-3332-78B0-C755-529D6A630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909634"/>
            <a:ext cx="9603275" cy="619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9036F5-B779-A632-0516-359A039FF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584639"/>
            <a:ext cx="7121473" cy="304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5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8FD4-C29E-F154-79E8-7BE346D7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19" y="158343"/>
            <a:ext cx="9603275" cy="525360"/>
          </a:xfrm>
        </p:spPr>
        <p:txBody>
          <a:bodyPr>
            <a:normAutofit fontScale="90000"/>
          </a:bodyPr>
          <a:lstStyle/>
          <a:p>
            <a:r>
              <a:rPr lang="en-GB" dirty="0"/>
              <a:t>DFA to regular Expression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F63C2-5268-6BC5-CA83-103A32E8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Amran Hossain, Associate Professor, CSE, DUET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5EAF2-B18D-C9E4-97B1-AAC5FA974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966" y="653981"/>
            <a:ext cx="10334625" cy="876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2A9712-01A9-AD01-0AD6-6745FF61B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943" y="1530281"/>
            <a:ext cx="10334625" cy="933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051938-C1E9-0D52-C70B-77DB1EC34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943" y="2406581"/>
            <a:ext cx="10349602" cy="800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3B766A-C77D-6AC1-E11D-48C0E9B39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943" y="3105345"/>
            <a:ext cx="10349602" cy="15859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7AE6BE-B93D-EFCA-185A-E6FBF18AF2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3204" y="4691298"/>
            <a:ext cx="56007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77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8FD4-C29E-F154-79E8-7BE346D7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DFA to regular Expression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F63C2-5268-6BC5-CA83-103A32E8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Amran Hossain, Associate Professor, CSE, DUET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C66873-408A-A36A-C880-3E9FC9863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001202"/>
            <a:ext cx="8931391" cy="8131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48A5C6-BCF9-7F2D-589C-082CD575A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189" y="2961768"/>
            <a:ext cx="7082309" cy="180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633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8FD4-C29E-F154-79E8-7BE346D7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DFA to regular Expression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F63C2-5268-6BC5-CA83-103A32E8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Amran Hossain, Associate Professor, CSE, DUET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E71D06-5790-55EC-7099-7CE26001C0F2}"/>
              </a:ext>
            </a:extLst>
          </p:cNvPr>
          <p:cNvSpPr txBox="1"/>
          <p:nvPr/>
        </p:nvSpPr>
        <p:spPr>
          <a:xfrm>
            <a:off x="64591" y="1925740"/>
            <a:ext cx="2280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Solution:</a:t>
            </a:r>
          </a:p>
          <a:p>
            <a:r>
              <a:rPr lang="en-GB" dirty="0"/>
              <a:t> BASIS PART: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5C44F7-2399-9671-59D7-D41943611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1" y="2653377"/>
            <a:ext cx="2105516" cy="12994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14B70F-615F-CB14-BC47-7CBA12BCA885}"/>
              </a:ext>
            </a:extLst>
          </p:cNvPr>
          <p:cNvSpPr txBox="1"/>
          <p:nvPr/>
        </p:nvSpPr>
        <p:spPr>
          <a:xfrm>
            <a:off x="2121436" y="1946060"/>
            <a:ext cx="186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Induction  PART: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3C1042-5692-A2B1-704B-9A2E2BE31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484" y="3429000"/>
            <a:ext cx="2743200" cy="5238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B742AC-B0CD-0768-7627-03CB23230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2484" y="4097787"/>
            <a:ext cx="3607143" cy="15305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866CF98-8EC9-111E-ED8A-8A1210BF1F6D}"/>
              </a:ext>
            </a:extLst>
          </p:cNvPr>
          <p:cNvSpPr txBox="1"/>
          <p:nvPr/>
        </p:nvSpPr>
        <p:spPr>
          <a:xfrm>
            <a:off x="2244333" y="2322039"/>
            <a:ext cx="43393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340"/>
            <a:r>
              <a:rPr lang="en-GB" sz="1800" b="0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The rule for computing </a:t>
            </a:r>
            <a:r>
              <a:rPr lang="en-GB" sz="1800" b="0" i="0" u="none" strike="noStrike" baseline="0" dirty="0">
                <a:solidFill>
                  <a:srgbClr val="1A1A1A"/>
                </a:solidFill>
                <a:latin typeface="Times New Roman" panose="02020603050405020304" pitchFamily="18" charset="0"/>
              </a:rPr>
              <a:t>the </a:t>
            </a:r>
            <a:r>
              <a:rPr lang="en-GB" sz="1800" b="0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expressions </a:t>
            </a:r>
            <a:r>
              <a:rPr lang="en-GB" sz="2000" i="1" dirty="0">
                <a:solidFill>
                  <a:srgbClr val="080808"/>
                </a:solidFill>
                <a:latin typeface="Times New Roman" panose="02020603050405020304" pitchFamily="18" charset="0"/>
              </a:rPr>
              <a:t>R</a:t>
            </a:r>
            <a:r>
              <a:rPr lang="en-GB" sz="2000" i="1" baseline="30000" dirty="0">
                <a:solidFill>
                  <a:srgbClr val="080808"/>
                </a:solidFill>
                <a:latin typeface="Times New Roman" panose="02020603050405020304" pitchFamily="18" charset="0"/>
              </a:rPr>
              <a:t>(k)</a:t>
            </a:r>
            <a:r>
              <a:rPr lang="en-GB" sz="2000" i="1" baseline="-25000" dirty="0" err="1">
                <a:solidFill>
                  <a:srgbClr val="080808"/>
                </a:solidFill>
                <a:latin typeface="Times New Roman" panose="02020603050405020304" pitchFamily="18" charset="0"/>
              </a:rPr>
              <a:t>ij</a:t>
            </a:r>
            <a:r>
              <a:rPr lang="en-GB" sz="2000" i="1" dirty="0">
                <a:solidFill>
                  <a:srgbClr val="080808"/>
                </a:solidFill>
                <a:latin typeface="Times New Roman" panose="02020603050405020304" pitchFamily="18" charset="0"/>
              </a:rPr>
              <a:t> </a:t>
            </a:r>
            <a:r>
              <a:rPr lang="en-GB" sz="1800" b="0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are instances of the general rule given in the inductive part of </a:t>
            </a:r>
            <a:r>
              <a:rPr lang="en-US" sz="1800" b="0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Theorem 3.4</a:t>
            </a:r>
            <a:r>
              <a:rPr lang="en-US" sz="1800" b="0" i="0" u="none" strike="noStrike" baseline="0" dirty="0">
                <a:solidFill>
                  <a:srgbClr val="2B2B2B"/>
                </a:solidFill>
                <a:latin typeface="Times New Roman" panose="02020603050405020304" pitchFamily="18" charset="0"/>
              </a:rPr>
              <a:t>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FF6D74-A3DA-7EAD-BC54-24D73067F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2786" y="2006163"/>
            <a:ext cx="5573023" cy="336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99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8FD4-C29E-F154-79E8-7BE346D7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DFA to regular Expression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F63C2-5268-6BC5-CA83-103A32E8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Amran Hossain, Associate Professor, CSE, DUET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0369CA-ED45-1B4E-1BBA-982ED7A9A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055177"/>
            <a:ext cx="8860821" cy="12569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854532-79AA-DDF1-2634-59DB48552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8" y="3312160"/>
            <a:ext cx="8860821" cy="138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71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645C-65A7-049A-52A4-9421A5CD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DFA’s to regular expression by eliminating states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83F205-EA32-B6C4-A0FC-F7E5E8FE8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088" y="1984728"/>
            <a:ext cx="2895992" cy="34496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5C972-DB2D-358D-839B-D626D4F9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Amran Hossain, Associate Professor, CSE, DUET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1AAF6A-044B-676B-C3E5-2664A3063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242" y="1984728"/>
            <a:ext cx="3616040" cy="32588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DA04AA-1892-4B60-00E7-8CDF8F8B2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717" y="1984728"/>
            <a:ext cx="3181118" cy="16000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819C92-60D9-65F4-9830-DA3ADB5D5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9716" y="3836435"/>
            <a:ext cx="3086077" cy="138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3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941A-ED2A-3F2D-9239-27D588FDD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418439"/>
            <a:ext cx="9603275" cy="668681"/>
          </a:xfrm>
        </p:spPr>
        <p:txBody>
          <a:bodyPr>
            <a:normAutofit/>
          </a:bodyPr>
          <a:lstStyle/>
          <a:p>
            <a:r>
              <a:rPr lang="en-US" sz="28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Regular Expressions(RE)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72DE0-C461-8621-20ED-E40257557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Regular expression(RE) is an expression that specifies a set of strings.</a:t>
            </a:r>
          </a:p>
          <a:p>
            <a:r>
              <a:rPr lang="en-GB" dirty="0"/>
              <a:t>Regular expression provides a flexible means to match string of text, such as particular character, words or pattern of characters.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AB4A3-89C6-19DA-CFA8-5505AFE2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Amran Hossain, Associate Professor, CSE, DUET</a:t>
            </a:r>
          </a:p>
        </p:txBody>
      </p:sp>
    </p:spTree>
    <p:extLst>
      <p:ext uri="{BB962C8B-B14F-4D97-AF65-F5344CB8AC3E}">
        <p14:creationId xmlns:p14="http://schemas.microsoft.com/office/powerpoint/2010/main" val="4201443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645C-65A7-049A-52A4-9421A5CD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DFA’s to regular expression by eliminating states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5C972-DB2D-358D-839B-D626D4F9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Amran Hossain, Associate Professor, CSE, DUET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CA04E9-E437-7887-884B-90728D085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484" y="2786409"/>
            <a:ext cx="8616315" cy="25551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6B2624-A744-7888-D6DA-0D2D3986A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484" y="1995677"/>
            <a:ext cx="8616315" cy="79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55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645C-65A7-049A-52A4-9421A5CD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DFA’s to regular expression by eliminating states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5C972-DB2D-358D-839B-D626D4F9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Amran Hossain, Associate Professor, CSE, DUET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CA04E9-E437-7887-884B-90728D085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4" y="1979866"/>
            <a:ext cx="5938836" cy="17611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F9E065-1777-63A1-E683-942509F66BFD}"/>
              </a:ext>
            </a:extLst>
          </p:cNvPr>
          <p:cNvSpPr txBox="1"/>
          <p:nvPr/>
        </p:nvSpPr>
        <p:spPr>
          <a:xfrm>
            <a:off x="157164" y="3836174"/>
            <a:ext cx="56839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>
                <a:solidFill>
                  <a:srgbClr val="FF0000"/>
                </a:solidFill>
              </a:rPr>
              <a:t>Step-1: </a:t>
            </a:r>
            <a:r>
              <a:rPr lang="en-GB" sz="1800" i="0" u="none" strike="noStrike" baseline="0" dirty="0">
                <a:latin typeface="Arial" panose="020B0604020202020204" pitchFamily="34" charset="0"/>
              </a:rPr>
              <a:t>Our</a:t>
            </a:r>
            <a:r>
              <a:rPr lang="en-GB" sz="1800" b="1" i="0" u="none" strike="noStrike" baseline="0" dirty="0">
                <a:latin typeface="Arial" panose="020B0604020202020204" pitchFamily="34" charset="0"/>
              </a:rPr>
              <a:t> 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first step is to convert </a:t>
            </a:r>
            <a:r>
              <a:rPr lang="en-GB" sz="1800" b="0" i="0" u="none" strike="noStrike" baseline="0" dirty="0">
                <a:latin typeface="Arial" panose="020B0604020202020204" pitchFamily="34" charset="0"/>
              </a:rPr>
              <a:t>it 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to an automaton with regular expression labels.</a:t>
            </a:r>
          </a:p>
          <a:p>
            <a:pPr marR="8240" algn="just"/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Since no state elimination has been performed, all we have to do is replace the labels "0,1" with the equivalent regular expression </a:t>
            </a:r>
            <a:r>
              <a:rPr lang="en-GB" sz="1800" b="1" i="0" u="none" strike="noStrike" baseline="0" dirty="0">
                <a:latin typeface="Arial" panose="020B0604020202020204" pitchFamily="34" charset="0"/>
              </a:rPr>
              <a:t>0 + </a:t>
            </a:r>
            <a:r>
              <a:rPr lang="en-GB" sz="1800" b="1" i="0" u="none" strike="noStrike" baseline="0" dirty="0">
                <a:latin typeface="Times New Roman" panose="02020603050405020304" pitchFamily="18" charset="0"/>
              </a:rPr>
              <a:t>l. 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The result is shown in Fig. 3.12.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934E17-2B0B-9D43-05BE-1116E2D54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16" y="3054664"/>
            <a:ext cx="5521533" cy="15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52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645C-65A7-049A-52A4-9421A5CD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DFA’s to regular expression by eliminating states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5C972-DB2D-358D-839B-D626D4F9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Amran Hossain, Associate Professor, CSE, DUET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934E17-2B0B-9D43-05BE-1116E2D54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37" y="1865981"/>
            <a:ext cx="5521533" cy="15630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E7EC8A-2D1B-0265-1A45-804714B0F1BE}"/>
              </a:ext>
            </a:extLst>
          </p:cNvPr>
          <p:cNvSpPr txBox="1"/>
          <p:nvPr/>
        </p:nvSpPr>
        <p:spPr>
          <a:xfrm>
            <a:off x="376944" y="3568221"/>
            <a:ext cx="52925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Step 2: 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Let us first eliminate state </a:t>
            </a:r>
            <a:r>
              <a:rPr lang="en-GB" sz="1800" b="0" i="1" u="none" strike="noStrike" baseline="0" dirty="0">
                <a:latin typeface="Arial" panose="020B0604020202020204" pitchFamily="34" charset="0"/>
              </a:rPr>
              <a:t>B. 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Since this state is neither accepting nor the start state, it will not </a:t>
            </a:r>
            <a:r>
              <a:rPr lang="en-GB" sz="1800" b="0" i="0" u="none" strike="noStrike" baseline="0" dirty="0">
                <a:latin typeface="Arial" panose="020B0604020202020204" pitchFamily="34" charset="0"/>
              </a:rPr>
              <a:t>be 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in any of the reduced automata. Thus, we save work if we eliminate it first, before developing the two reduced automata that correspond to the two accepting states.</a:t>
            </a:r>
          </a:p>
          <a:p>
            <a:r>
              <a:rPr lang="en-GB" dirty="0">
                <a:latin typeface="Times New Roman" panose="02020603050405020304" pitchFamily="18" charset="0"/>
              </a:rPr>
              <a:t>Figure 3.13</a:t>
            </a:r>
            <a:endParaRPr lang="en-GB" sz="1800" b="0" i="0" u="none" strike="noStrike" baseline="0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4602DA-7717-1057-8DE8-A46A44273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622" y="3223072"/>
            <a:ext cx="56673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25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645C-65A7-049A-52A4-9421A5CD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DFA’s to regular expression by eliminating states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5C972-DB2D-358D-839B-D626D4F9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Amran Hossain, Associate Professor, CSE, DUET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4602DA-7717-1057-8DE8-A46A44273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03" y="1853753"/>
            <a:ext cx="5724840" cy="17992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B2AC26-CF9E-149F-A66D-BE45366CC0DC}"/>
              </a:ext>
            </a:extLst>
          </p:cNvPr>
          <p:cNvSpPr txBox="1"/>
          <p:nvPr/>
        </p:nvSpPr>
        <p:spPr>
          <a:xfrm>
            <a:off x="286378" y="3652989"/>
            <a:ext cx="5254497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200" b="0" i="0" u="none" strike="noStrike" baseline="0" dirty="0">
              <a:latin typeface="Times New Roman" panose="02020603050405020304" pitchFamily="18" charset="0"/>
            </a:endParaRPr>
          </a:p>
          <a:p>
            <a:pPr marR="8430" algn="just"/>
            <a:r>
              <a:rPr lang="en-GB" sz="18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Step-3: 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Now, we must branch, eliminating states </a:t>
            </a:r>
            <a:r>
              <a:rPr lang="en-GB" sz="1400" b="0" i="1" u="none" strike="noStrike" baseline="0" dirty="0">
                <a:latin typeface="Arial" panose="020B0604020202020204" pitchFamily="34" charset="0"/>
              </a:rPr>
              <a:t>C 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and </a:t>
            </a:r>
            <a:r>
              <a:rPr lang="en-GB" sz="1400" b="0" i="1" u="none" strike="noStrike" baseline="0" dirty="0">
                <a:latin typeface="Arial" panose="020B0604020202020204" pitchFamily="34" charset="0"/>
              </a:rPr>
              <a:t>D 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in separate reductions. </a:t>
            </a:r>
            <a:r>
              <a:rPr lang="en-GB" sz="18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To eliminate state </a:t>
            </a:r>
            <a:r>
              <a:rPr lang="en-GB" sz="1400" b="0" i="1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C, 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the mechanics are similar to those we performed above to eliminate state </a:t>
            </a:r>
            <a:r>
              <a:rPr lang="en-GB" sz="1400" b="0" i="1" u="none" strike="noStrike" baseline="0" dirty="0">
                <a:latin typeface="Arial" panose="020B0604020202020204" pitchFamily="34" charset="0"/>
              </a:rPr>
              <a:t>B, 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and the resulting automaton is shown in Fig. </a:t>
            </a:r>
            <a:r>
              <a:rPr lang="en-GB" sz="1400" b="1" i="0" u="none" strike="noStrike" baseline="0" dirty="0">
                <a:latin typeface="Arial" panose="020B0604020202020204" pitchFamily="34" charset="0"/>
              </a:rPr>
              <a:t>3.14.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403501-0627-E948-EDA7-58F025904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965" y="2202655"/>
            <a:ext cx="5834657" cy="20170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6C8400-2A85-2C27-E00C-075D1DEAC5A0}"/>
              </a:ext>
            </a:extLst>
          </p:cNvPr>
          <p:cNvSpPr txBox="1"/>
          <p:nvPr/>
        </p:nvSpPr>
        <p:spPr>
          <a:xfrm>
            <a:off x="5992622" y="4299319"/>
            <a:ext cx="361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Regular Expression After deleting C: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0EA15C1-884A-6563-3FD4-5412FE7EE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970" y="4750308"/>
            <a:ext cx="3719884" cy="57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66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645C-65A7-049A-52A4-9421A5CD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DFA’s to regular expression by eliminating states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5C972-DB2D-358D-839B-D626D4F9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Amran Hossain, Associate Professor, CSE, DUET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4602DA-7717-1057-8DE8-A46A44273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03" y="1853753"/>
            <a:ext cx="5070881" cy="15937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B2AC26-CF9E-149F-A66D-BE45366CC0DC}"/>
              </a:ext>
            </a:extLst>
          </p:cNvPr>
          <p:cNvSpPr txBox="1"/>
          <p:nvPr/>
        </p:nvSpPr>
        <p:spPr>
          <a:xfrm>
            <a:off x="89294" y="3447458"/>
            <a:ext cx="52544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8430" algn="just"/>
            <a:r>
              <a:rPr lang="en-GB" sz="18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Step-4: 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Now, </a:t>
            </a:r>
            <a:r>
              <a:rPr lang="en-GB" sz="18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eliminate state </a:t>
            </a:r>
            <a:r>
              <a:rPr lang="en-GB" sz="1400" b="0" i="1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D, 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the mechanics are similar to those we performed above to eliminate state </a:t>
            </a:r>
            <a:r>
              <a:rPr lang="en-GB" sz="1400" b="0" i="1" u="none" strike="noStrike" baseline="0" dirty="0">
                <a:latin typeface="Arial" panose="020B0604020202020204" pitchFamily="34" charset="0"/>
              </a:rPr>
              <a:t>B, 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and the resulting automaton is shown in Fig. </a:t>
            </a:r>
            <a:r>
              <a:rPr lang="en-GB" sz="1400" b="1" i="0" u="none" strike="noStrike" baseline="0" dirty="0">
                <a:latin typeface="Arial" panose="020B0604020202020204" pitchFamily="34" charset="0"/>
              </a:rPr>
              <a:t>3.15.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E4515E-0EBD-BDC5-FA69-B7F9C890B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259" y="1888170"/>
            <a:ext cx="6500393" cy="18528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AA229B-DA32-C23B-BC4B-696071BC23E7}"/>
              </a:ext>
            </a:extLst>
          </p:cNvPr>
          <p:cNvSpPr txBox="1"/>
          <p:nvPr/>
        </p:nvSpPr>
        <p:spPr>
          <a:xfrm>
            <a:off x="5545582" y="3752580"/>
            <a:ext cx="368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Regular Expression After deleting D: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4848F1-0557-9AE1-0E99-AC3AF43F0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0119" y="3775454"/>
            <a:ext cx="2625933" cy="5500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A396EF-0D2B-EFE6-DEAE-843CAD8BDFFC}"/>
              </a:ext>
            </a:extLst>
          </p:cNvPr>
          <p:cNvSpPr txBox="1"/>
          <p:nvPr/>
        </p:nvSpPr>
        <p:spPr>
          <a:xfrm>
            <a:off x="181102" y="4407798"/>
            <a:ext cx="109847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3660"/>
            <a:r>
              <a:rPr lang="en-GB" sz="18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Finally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lang="en-GB" sz="18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All that remains is to sum the two expressions to get the expression for the entire automaton of Fig. 3.11. </a:t>
            </a:r>
          </a:p>
          <a:p>
            <a:pPr marR="3660"/>
            <a:r>
              <a:rPr lang="en-GB" sz="18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This expression is: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661CF1-D418-0213-B9F2-C96D6B2459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1115" y="4857776"/>
            <a:ext cx="5328933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93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AAE7-EA1B-6D08-1609-0A905C54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regular expression to automata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28DD9-70F4-6761-32FD-F28C98557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BASIS: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23E65-0D64-9CEC-DEB5-AFF74F86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Amran Hossain, Associate Professor, CSE, DUET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3FD8A4-D370-363F-54EB-C09A69431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520" y="2015732"/>
            <a:ext cx="6091757" cy="361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01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AAE7-EA1B-6D08-1609-0A905C54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regular expression to automata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28DD9-70F4-6761-32FD-F28C98557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1" y="2015732"/>
            <a:ext cx="10831334" cy="3450613"/>
          </a:xfrm>
        </p:spPr>
        <p:txBody>
          <a:bodyPr/>
          <a:lstStyle/>
          <a:p>
            <a:r>
              <a:rPr lang="en-GB" dirty="0"/>
              <a:t>Induction:</a:t>
            </a:r>
          </a:p>
          <a:p>
            <a:r>
              <a:rPr lang="en-GB" dirty="0"/>
              <a:t>(1)</a:t>
            </a:r>
            <a:r>
              <a:rPr lang="en-GB" sz="1800" b="0" i="0" u="none" strike="noStrike" baseline="0" dirty="0">
                <a:solidFill>
                  <a:srgbClr val="080808"/>
                </a:solidFill>
                <a:latin typeface="Arial" panose="020B0604020202020204" pitchFamily="34" charset="0"/>
              </a:rPr>
              <a:t> 1. </a:t>
            </a:r>
            <a:r>
              <a:rPr lang="en-GB" sz="1800" b="0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The expression is </a:t>
            </a:r>
            <a:r>
              <a:rPr lang="en-GB" sz="1800" b="0" i="1" u="none" strike="noStrike" baseline="0" dirty="0">
                <a:solidFill>
                  <a:srgbClr val="080808"/>
                </a:solidFill>
                <a:latin typeface="Arial" panose="020B0604020202020204" pitchFamily="34" charset="0"/>
              </a:rPr>
              <a:t>R </a:t>
            </a:r>
            <a:r>
              <a:rPr lang="en-GB" sz="1800" b="0" i="0" u="none" strike="noStrike" baseline="0" dirty="0">
                <a:solidFill>
                  <a:srgbClr val="080808"/>
                </a:solidFill>
                <a:latin typeface="Arial" panose="020B0604020202020204" pitchFamily="34" charset="0"/>
              </a:rPr>
              <a:t>+ </a:t>
            </a:r>
            <a:r>
              <a:rPr lang="en-GB" sz="1800" b="0" i="1" u="none" strike="noStrike" baseline="0" dirty="0">
                <a:solidFill>
                  <a:srgbClr val="080808"/>
                </a:solidFill>
                <a:latin typeface="Arial" panose="020B0604020202020204" pitchFamily="34" charset="0"/>
              </a:rPr>
              <a:t>S </a:t>
            </a:r>
            <a:r>
              <a:rPr lang="en-GB" sz="1800" b="0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for some smaller expressions R and </a:t>
            </a:r>
            <a:r>
              <a:rPr lang="en-GB" sz="1800" b="0" i="1" u="none" strike="noStrike" baseline="0" dirty="0">
                <a:solidFill>
                  <a:srgbClr val="080808"/>
                </a:solidFill>
                <a:latin typeface="Arial" panose="020B0604020202020204" pitchFamily="34" charset="0"/>
              </a:rPr>
              <a:t>S. </a:t>
            </a:r>
            <a:r>
              <a:rPr lang="en-GB" sz="1800" b="0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Then the automaton of Fig. 3.l 7(a) serves</a:t>
            </a:r>
            <a:r>
              <a:rPr lang="en-GB" sz="1800" b="0" i="0" u="none" strike="noStrike" baseline="0" dirty="0">
                <a:solidFill>
                  <a:srgbClr val="2D2D2D"/>
                </a:solidFill>
                <a:latin typeface="Times New Roman" panose="02020603050405020304" pitchFamily="18" charset="0"/>
              </a:rPr>
              <a:t>.</a:t>
            </a:r>
            <a:endParaRPr lang="en-GB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23E65-0D64-9CEC-DEB5-AFF74F86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Amran Hossain, Associate Professor, CSE, DUET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658ACB-D49C-2E4A-0A7D-FA1A28C26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520" y="3109192"/>
            <a:ext cx="4043606" cy="228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43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AAE7-EA1B-6D08-1609-0A905C54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regular expression to automata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28DD9-70F4-6761-32FD-F28C98557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1" y="2015732"/>
            <a:ext cx="10831334" cy="3450613"/>
          </a:xfrm>
        </p:spPr>
        <p:txBody>
          <a:bodyPr/>
          <a:lstStyle/>
          <a:p>
            <a:r>
              <a:rPr lang="en-GB" dirty="0"/>
              <a:t>Induction:</a:t>
            </a:r>
          </a:p>
          <a:p>
            <a:r>
              <a:rPr lang="en-GB" dirty="0"/>
              <a:t>(2)</a:t>
            </a:r>
            <a:r>
              <a:rPr lang="en-GB" sz="1800" b="0" i="0" u="none" strike="noStrike" baseline="0" dirty="0">
                <a:latin typeface="Arial" panose="020B0604020202020204" pitchFamily="34" charset="0"/>
              </a:rPr>
              <a:t> The 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expression is </a:t>
            </a:r>
            <a:r>
              <a:rPr lang="en-GB" sz="1800" b="0" i="1" u="none" strike="noStrike" baseline="0" dirty="0">
                <a:latin typeface="Times New Roman" panose="02020603050405020304" pitchFamily="18" charset="0"/>
              </a:rPr>
              <a:t>RS 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for some smaller expressions R and </a:t>
            </a:r>
            <a:r>
              <a:rPr lang="en-GB" sz="1800" b="0" i="1" u="none" strike="noStrike" baseline="0" dirty="0">
                <a:latin typeface="Times New Roman" panose="02020603050405020304" pitchFamily="18" charset="0"/>
              </a:rPr>
              <a:t>S. 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The automa­ton for the concatenation is shown in Fig. 3.17(b).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23E65-0D64-9CEC-DEB5-AFF74F86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Amran Hossain, Associate Professor, CSE, DUET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01C251-F013-837D-6DF8-9D7392386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150" y="3204210"/>
            <a:ext cx="74580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64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AAE7-EA1B-6D08-1609-0A905C54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regular expression to automata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28DD9-70F4-6761-32FD-F28C98557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1" y="2015732"/>
            <a:ext cx="10831334" cy="3450613"/>
          </a:xfrm>
        </p:spPr>
        <p:txBody>
          <a:bodyPr/>
          <a:lstStyle/>
          <a:p>
            <a:r>
              <a:rPr lang="en-GB" dirty="0"/>
              <a:t>Induction:</a:t>
            </a:r>
          </a:p>
          <a:p>
            <a:r>
              <a:rPr lang="en-GB" dirty="0"/>
              <a:t>(3)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 The expression is </a:t>
            </a:r>
            <a:r>
              <a:rPr lang="en-GB" sz="1800" b="0" i="1" u="none" strike="noStrike" baseline="0" dirty="0">
                <a:latin typeface="Times New Roman" panose="02020603050405020304" pitchFamily="18" charset="0"/>
              </a:rPr>
              <a:t>R* 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for some smaller expression </a:t>
            </a:r>
            <a:r>
              <a:rPr lang="en-GB" sz="1800" b="0" i="1" u="none" strike="noStrike" baseline="0" dirty="0">
                <a:latin typeface="Times New Roman" panose="02020603050405020304" pitchFamily="18" charset="0"/>
              </a:rPr>
              <a:t>R. 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Then we use the automaton of Fig. 3.17(c).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23E65-0D64-9CEC-DEB5-AFF74F86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Amran Hossain, Associate Professor, CSE, DUET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59B00E-18B4-BBF4-884B-15AA34F22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0" y="2941666"/>
            <a:ext cx="6519542" cy="268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63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AAE7-EA1B-6D08-1609-0A905C54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regular expression to automata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28DD9-70F4-6761-32FD-F28C98557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1" y="2015732"/>
            <a:ext cx="10831334" cy="3450613"/>
          </a:xfrm>
        </p:spPr>
        <p:txBody>
          <a:bodyPr/>
          <a:lstStyle/>
          <a:p>
            <a:r>
              <a:rPr lang="en-GB" sz="1800" b="1" i="0" u="none" strike="noStrike" baseline="0" dirty="0">
                <a:latin typeface="Times New Roman" panose="02020603050405020304" pitchFamily="18" charset="0"/>
              </a:rPr>
              <a:t>Example 3.8 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: Let us convert the regular expression (</a:t>
            </a:r>
            <a:r>
              <a:rPr lang="en-GB" sz="1800" b="1" i="0" u="none" strike="noStrike" baseline="0" dirty="0">
                <a:latin typeface="Times New Roman" panose="02020603050405020304" pitchFamily="18" charset="0"/>
              </a:rPr>
              <a:t>0 + 1)• </a:t>
            </a:r>
            <a:r>
              <a:rPr lang="en-GB" sz="1800" dirty="0">
                <a:latin typeface="Times New Roman" panose="02020603050405020304" pitchFamily="18" charset="0"/>
              </a:rPr>
              <a:t>1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(</a:t>
            </a:r>
            <a:r>
              <a:rPr lang="en-GB" sz="1800" b="1" i="0" u="none" strike="noStrike" baseline="0" dirty="0">
                <a:latin typeface="Times New Roman" panose="02020603050405020304" pitchFamily="18" charset="0"/>
              </a:rPr>
              <a:t>0 + 1) 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to an </a:t>
            </a:r>
            <a:r>
              <a:rPr lang="el-GR" sz="1800" b="0" i="0" u="none" strike="noStrike" baseline="0" dirty="0">
                <a:latin typeface="Times New Roman" panose="02020603050405020304" pitchFamily="18" charset="0"/>
              </a:rPr>
              <a:t>ε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-NFA. </a:t>
            </a:r>
          </a:p>
          <a:p>
            <a:r>
              <a:rPr lang="en-GB" sz="1800" dirty="0">
                <a:latin typeface="Times New Roman" panose="02020603050405020304" pitchFamily="18" charset="0"/>
              </a:rPr>
              <a:t>Solution:</a:t>
            </a:r>
          </a:p>
          <a:p>
            <a:r>
              <a:rPr lang="en-GB" sz="1800" dirty="0">
                <a:latin typeface="Times New Roman" panose="02020603050405020304" pitchFamily="18" charset="0"/>
              </a:rPr>
              <a:t>1) 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Our  first  step  is  to  construct  an  automaton  for  </a:t>
            </a:r>
            <a:r>
              <a:rPr lang="en-GB" sz="1800" b="0" i="0" u="none" strike="noStrike" baseline="0" dirty="0">
                <a:latin typeface="Arial" panose="020B0604020202020204" pitchFamily="34" charset="0"/>
              </a:rPr>
              <a:t>0 + </a:t>
            </a:r>
            <a:r>
              <a:rPr lang="en-GB" sz="1800" dirty="0">
                <a:latin typeface="Times New Roman" panose="02020603050405020304" pitchFamily="18" charset="0"/>
              </a:rPr>
              <a:t>1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23E65-0D64-9CEC-DEB5-AFF74F86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Amran Hossain, Associate Professor, CSE, DUET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B515A9-9B9B-A1E5-560D-99A6CCB52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230" y="3429000"/>
            <a:ext cx="3002624" cy="211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1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5196-CB75-9600-B2F2-6C74EC09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Operators of Regular expression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3F993-2C67-B594-77EF-F5FA846CA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171461" cy="3450613"/>
          </a:xfrm>
        </p:spPr>
        <p:txBody>
          <a:bodyPr>
            <a:normAutofit lnSpcReduction="10000"/>
          </a:bodyPr>
          <a:lstStyle/>
          <a:p>
            <a:pPr marR="7720"/>
            <a:r>
              <a:rPr lang="en-GB" sz="3000" b="1" i="0" u="none" strike="noStrike" baseline="0" dirty="0">
                <a:solidFill>
                  <a:srgbClr val="070707"/>
                </a:solidFill>
                <a:latin typeface="Times New Roman" panose="02020603050405020304" pitchFamily="18" charset="0"/>
              </a:rPr>
              <a:t>Regular expressions denote languages. </a:t>
            </a:r>
          </a:p>
          <a:p>
            <a:pPr marR="7720"/>
            <a:r>
              <a:rPr lang="en-GB" sz="3000" b="1" i="0" u="none" strike="noStrike" baseline="0" dirty="0">
                <a:solidFill>
                  <a:srgbClr val="070707"/>
                </a:solidFill>
                <a:latin typeface="Times New Roman" panose="02020603050405020304" pitchFamily="18" charset="0"/>
              </a:rPr>
              <a:t>For a simple example, the regular ex­pression 01* </a:t>
            </a:r>
            <a:r>
              <a:rPr lang="en-GB" sz="3000" b="1" i="0" u="none" strike="noStrike" baseline="0" dirty="0">
                <a:solidFill>
                  <a:srgbClr val="070707"/>
                </a:solidFill>
                <a:latin typeface="Arial" panose="020B0604020202020204" pitchFamily="34" charset="0"/>
              </a:rPr>
              <a:t>+ </a:t>
            </a:r>
            <a:r>
              <a:rPr lang="en-GB" sz="3000" b="1" i="0" u="none" strike="noStrike" baseline="0" dirty="0">
                <a:solidFill>
                  <a:srgbClr val="070707"/>
                </a:solidFill>
                <a:latin typeface="Times New Roman" panose="02020603050405020304" pitchFamily="18" charset="0"/>
              </a:rPr>
              <a:t>10* denotes:</a:t>
            </a:r>
          </a:p>
          <a:p>
            <a:pPr marR="7720" lvl="1"/>
            <a:r>
              <a:rPr lang="en-GB" sz="3000" b="1" i="0" u="none" strike="noStrike" baseline="0" dirty="0">
                <a:solidFill>
                  <a:srgbClr val="070707"/>
                </a:solidFill>
                <a:latin typeface="Times New Roman" panose="02020603050405020304" pitchFamily="18" charset="0"/>
              </a:rPr>
              <a:t> the language consisting of all strings that are either a single 0 followed </a:t>
            </a:r>
            <a:r>
              <a:rPr lang="en-GB" sz="3000" b="1" i="0" u="none" strike="noStrike" baseline="0" dirty="0">
                <a:solidFill>
                  <a:srgbClr val="070707"/>
                </a:solidFill>
                <a:latin typeface="Arial" panose="020B0604020202020204" pitchFamily="34" charset="0"/>
              </a:rPr>
              <a:t>by </a:t>
            </a:r>
            <a:r>
              <a:rPr lang="en-GB" sz="3000" b="1" i="0" u="none" strike="noStrike" baseline="0" dirty="0">
                <a:solidFill>
                  <a:srgbClr val="070707"/>
                </a:solidFill>
                <a:latin typeface="Times New Roman" panose="02020603050405020304" pitchFamily="18" charset="0"/>
              </a:rPr>
              <a:t>any number of 1's or a single </a:t>
            </a:r>
            <a:r>
              <a:rPr lang="en-GB" sz="3000" b="1" i="0" u="none" strike="noStrike" baseline="0" dirty="0">
                <a:solidFill>
                  <a:srgbClr val="070707"/>
                </a:solidFill>
                <a:latin typeface="Arial" panose="020B0604020202020204" pitchFamily="34" charset="0"/>
              </a:rPr>
              <a:t>1 </a:t>
            </a:r>
            <a:r>
              <a:rPr lang="en-GB" sz="3000" b="1" i="0" u="none" strike="noStrike" baseline="0" dirty="0">
                <a:solidFill>
                  <a:srgbClr val="070707"/>
                </a:solidFill>
                <a:latin typeface="Times New Roman" panose="02020603050405020304" pitchFamily="18" charset="0"/>
              </a:rPr>
              <a:t>followed by any number of O</a:t>
            </a:r>
            <a:r>
              <a:rPr lang="en-GB" sz="30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'</a:t>
            </a:r>
            <a:r>
              <a:rPr lang="en-GB" sz="3000" b="1" i="0" u="none" strike="noStrike" baseline="0" dirty="0">
                <a:solidFill>
                  <a:srgbClr val="070707"/>
                </a:solidFill>
                <a:latin typeface="Times New Roman" panose="02020603050405020304" pitchFamily="18" charset="0"/>
              </a:rPr>
              <a:t>s. </a:t>
            </a:r>
          </a:p>
          <a:p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05C72-C04A-3C8E-0D83-ED7C73EB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Amran Hossain, Associate Professor, CSE, DUET</a:t>
            </a:r>
          </a:p>
        </p:txBody>
      </p:sp>
    </p:spTree>
    <p:extLst>
      <p:ext uri="{BB962C8B-B14F-4D97-AF65-F5344CB8AC3E}">
        <p14:creationId xmlns:p14="http://schemas.microsoft.com/office/powerpoint/2010/main" val="62011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AAE7-EA1B-6D08-1609-0A905C54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regular expression to automata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28DD9-70F4-6761-32FD-F28C98557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1" y="2015732"/>
            <a:ext cx="10831334" cy="3450613"/>
          </a:xfrm>
        </p:spPr>
        <p:txBody>
          <a:bodyPr/>
          <a:lstStyle/>
          <a:p>
            <a:r>
              <a:rPr lang="en-GB" sz="1800" b="1" i="0" u="none" strike="noStrike" baseline="0" dirty="0">
                <a:latin typeface="Times New Roman" panose="02020603050405020304" pitchFamily="18" charset="0"/>
              </a:rPr>
              <a:t>Example 3.8 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: Let us convert the regular expression (</a:t>
            </a:r>
            <a:r>
              <a:rPr lang="en-GB" sz="1800" b="1" i="0" u="none" strike="noStrike" baseline="0" dirty="0">
                <a:latin typeface="Times New Roman" panose="02020603050405020304" pitchFamily="18" charset="0"/>
              </a:rPr>
              <a:t>0 + 1)• </a:t>
            </a:r>
            <a:r>
              <a:rPr lang="en-GB" sz="1800" dirty="0">
                <a:latin typeface="Times New Roman" panose="02020603050405020304" pitchFamily="18" charset="0"/>
              </a:rPr>
              <a:t>1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(</a:t>
            </a:r>
            <a:r>
              <a:rPr lang="en-GB" sz="1800" b="1" i="0" u="none" strike="noStrike" baseline="0" dirty="0">
                <a:latin typeface="Times New Roman" panose="02020603050405020304" pitchFamily="18" charset="0"/>
              </a:rPr>
              <a:t>0 + 1) 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to an </a:t>
            </a:r>
            <a:r>
              <a:rPr lang="el-GR" sz="1800" b="0" i="0" u="none" strike="noStrike" baseline="0" dirty="0">
                <a:latin typeface="Times New Roman" panose="02020603050405020304" pitchFamily="18" charset="0"/>
              </a:rPr>
              <a:t>ε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-NFA. </a:t>
            </a:r>
          </a:p>
          <a:p>
            <a:r>
              <a:rPr lang="en-GB" sz="1800" dirty="0">
                <a:latin typeface="Times New Roman" panose="02020603050405020304" pitchFamily="18" charset="0"/>
              </a:rPr>
              <a:t>Solution:</a:t>
            </a:r>
          </a:p>
          <a:p>
            <a:r>
              <a:rPr lang="en-GB" sz="1800" dirty="0">
                <a:latin typeface="Times New Roman" panose="02020603050405020304" pitchFamily="18" charset="0"/>
              </a:rPr>
              <a:t>2)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 Next, we apply to Fig. 3.18(a) the star construction. This automaton is shown in Fig. 3.18(b).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23E65-0D64-9CEC-DEB5-AFF74F86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Amran Hossain, Associate Professor, CSE, DUET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3EAF62-47EC-7A2B-9AEC-2FAF8FFBA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297" y="3432599"/>
            <a:ext cx="3836134" cy="219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43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AAE7-EA1B-6D08-1609-0A905C54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regular expression to automata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28DD9-70F4-6761-32FD-F28C98557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1" y="2015732"/>
            <a:ext cx="10831334" cy="3450613"/>
          </a:xfrm>
        </p:spPr>
        <p:txBody>
          <a:bodyPr/>
          <a:lstStyle/>
          <a:p>
            <a:r>
              <a:rPr lang="en-GB" sz="1800" b="1" i="0" u="none" strike="noStrike" baseline="0" dirty="0">
                <a:latin typeface="Times New Roman" panose="02020603050405020304" pitchFamily="18" charset="0"/>
              </a:rPr>
              <a:t>Example 3.8 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: Let us convert the regular expression (</a:t>
            </a:r>
            <a:r>
              <a:rPr lang="en-GB" sz="1800" b="1" i="0" u="none" strike="noStrike" baseline="0" dirty="0">
                <a:latin typeface="Times New Roman" panose="02020603050405020304" pitchFamily="18" charset="0"/>
              </a:rPr>
              <a:t>0 + 1)• </a:t>
            </a:r>
            <a:r>
              <a:rPr lang="en-GB" sz="1800" dirty="0">
                <a:latin typeface="Times New Roman" panose="02020603050405020304" pitchFamily="18" charset="0"/>
              </a:rPr>
              <a:t>1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(</a:t>
            </a:r>
            <a:r>
              <a:rPr lang="en-GB" sz="1800" b="1" i="0" u="none" strike="noStrike" baseline="0" dirty="0">
                <a:latin typeface="Times New Roman" panose="02020603050405020304" pitchFamily="18" charset="0"/>
              </a:rPr>
              <a:t>0 + 1) 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to an </a:t>
            </a:r>
            <a:r>
              <a:rPr lang="el-GR" sz="1800" b="0" i="0" u="none" strike="noStrike" baseline="0" dirty="0">
                <a:latin typeface="Times New Roman" panose="02020603050405020304" pitchFamily="18" charset="0"/>
              </a:rPr>
              <a:t>ε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-NFA. </a:t>
            </a:r>
          </a:p>
          <a:p>
            <a:r>
              <a:rPr lang="en-GB" sz="1800" dirty="0">
                <a:latin typeface="Times New Roman" panose="02020603050405020304" pitchFamily="18" charset="0"/>
              </a:rPr>
              <a:t>Solution:</a:t>
            </a:r>
          </a:p>
          <a:p>
            <a:r>
              <a:rPr lang="en-GB" sz="1800" dirty="0">
                <a:latin typeface="Times New Roman" panose="02020603050405020304" pitchFamily="18" charset="0"/>
              </a:rPr>
              <a:t>3)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 Next, Construct </a:t>
            </a:r>
            <a:r>
              <a:rPr lang="en-GB" sz="1800" dirty="0">
                <a:latin typeface="Times New Roman" panose="02020603050405020304" pitchFamily="18" charset="0"/>
              </a:rPr>
              <a:t>1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(</a:t>
            </a:r>
            <a:r>
              <a:rPr lang="en-GB" sz="1800" b="1" i="0" u="none" strike="noStrike" baseline="0" dirty="0">
                <a:latin typeface="Times New Roman" panose="02020603050405020304" pitchFamily="18" charset="0"/>
              </a:rPr>
              <a:t>0 + 1) </a:t>
            </a:r>
            <a:endParaRPr lang="en-GB" sz="1800" b="0" i="0" u="none" strike="noStrike" baseline="0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23E65-0D64-9CEC-DEB5-AFF74F86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Amran Hossain, Associate Professor, CSE, DUET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E1E43-1898-757B-A9B7-6DAEF52FB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335" y="3429000"/>
            <a:ext cx="58864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302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AAE7-EA1B-6D08-1609-0A905C54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regular expression to automata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28DD9-70F4-6761-32FD-F28C98557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1" y="2015732"/>
            <a:ext cx="10831334" cy="3450613"/>
          </a:xfrm>
        </p:spPr>
        <p:txBody>
          <a:bodyPr/>
          <a:lstStyle/>
          <a:p>
            <a:r>
              <a:rPr lang="en-GB" sz="1800" b="1" i="0" u="none" strike="noStrike" baseline="0" dirty="0">
                <a:latin typeface="Times New Roman" panose="02020603050405020304" pitchFamily="18" charset="0"/>
              </a:rPr>
              <a:t>Example 3.8 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: Let us convert the regular expression (</a:t>
            </a:r>
            <a:r>
              <a:rPr lang="en-GB" sz="1800" b="1" i="0" u="none" strike="noStrike" baseline="0" dirty="0">
                <a:latin typeface="Times New Roman" panose="02020603050405020304" pitchFamily="18" charset="0"/>
              </a:rPr>
              <a:t>0 + 1)• </a:t>
            </a:r>
            <a:r>
              <a:rPr lang="en-GB" sz="1800" dirty="0">
                <a:latin typeface="Times New Roman" panose="02020603050405020304" pitchFamily="18" charset="0"/>
              </a:rPr>
              <a:t>1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(</a:t>
            </a:r>
            <a:r>
              <a:rPr lang="en-GB" sz="1800" b="1" i="0" u="none" strike="noStrike" baseline="0" dirty="0">
                <a:latin typeface="Times New Roman" panose="02020603050405020304" pitchFamily="18" charset="0"/>
              </a:rPr>
              <a:t>0 + 1) 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to an </a:t>
            </a:r>
            <a:r>
              <a:rPr lang="el-GR" sz="1800" b="0" i="0" u="none" strike="noStrike" baseline="0" dirty="0">
                <a:latin typeface="Times New Roman" panose="02020603050405020304" pitchFamily="18" charset="0"/>
              </a:rPr>
              <a:t>ε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-NFA. </a:t>
            </a:r>
          </a:p>
          <a:p>
            <a:r>
              <a:rPr lang="en-GB" sz="1800" dirty="0">
                <a:latin typeface="Times New Roman" panose="02020603050405020304" pitchFamily="18" charset="0"/>
              </a:rPr>
              <a:t>Solution:</a:t>
            </a:r>
          </a:p>
          <a:p>
            <a:r>
              <a:rPr lang="en-GB" sz="1800" dirty="0">
                <a:latin typeface="Times New Roman" panose="02020603050405020304" pitchFamily="18" charset="0"/>
              </a:rPr>
              <a:t>4)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 Final </a:t>
            </a:r>
            <a:r>
              <a:rPr lang="el-GR" sz="1800" b="0" i="0" u="none" strike="noStrike" baseline="0" dirty="0">
                <a:latin typeface="Times New Roman" panose="02020603050405020304" pitchFamily="18" charset="0"/>
              </a:rPr>
              <a:t>ε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-NFA. </a:t>
            </a:r>
          </a:p>
          <a:p>
            <a:endParaRPr lang="en-GB" sz="1800" b="0" i="0" u="none" strike="noStrike" baseline="0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23E65-0D64-9CEC-DEB5-AFF74F86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Amran Hossain, Associate Professor, CSE, DUET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D65A67-B17E-C051-7AA5-EE3BED026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204" y="2458874"/>
            <a:ext cx="4725679" cy="31897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0C0192-DCC8-1588-3573-A798C402626A}"/>
              </a:ext>
            </a:extLst>
          </p:cNvPr>
          <p:cNvSpPr txBox="1"/>
          <p:nvPr/>
        </p:nvSpPr>
        <p:spPr>
          <a:xfrm>
            <a:off x="8178800" y="2540000"/>
            <a:ext cx="132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Try Yourself: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4B3BF3-9B19-300A-C6F7-6702513EF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432" y="2909332"/>
            <a:ext cx="2252926" cy="191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96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5196-CB75-9600-B2F2-6C74EC09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Operators of Regular expression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3F993-2C67-B594-77EF-F5FA846CA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171461" cy="3450613"/>
          </a:xfrm>
        </p:spPr>
        <p:txBody>
          <a:bodyPr>
            <a:normAutofit/>
          </a:bodyPr>
          <a:lstStyle/>
          <a:p>
            <a:pPr marR="7720"/>
            <a:r>
              <a:rPr lang="en-GB" sz="2500" b="1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1. </a:t>
            </a:r>
            <a:r>
              <a:rPr lang="en-GB" sz="25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The </a:t>
            </a:r>
            <a:r>
              <a:rPr lang="en-GB" sz="2500" b="1" i="1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Union </a:t>
            </a:r>
            <a:r>
              <a:rPr lang="en-GB" sz="2500" b="1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of two languages </a:t>
            </a:r>
            <a:r>
              <a:rPr lang="en-GB" sz="2500" b="1" i="1" u="none" strike="noStrike" baseline="0" dirty="0">
                <a:solidFill>
                  <a:srgbClr val="080808"/>
                </a:solidFill>
                <a:latin typeface="Arial" panose="020B0604020202020204" pitchFamily="34" charset="0"/>
              </a:rPr>
              <a:t>L </a:t>
            </a:r>
            <a:r>
              <a:rPr lang="en-GB" sz="2500" b="1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and </a:t>
            </a:r>
            <a:r>
              <a:rPr lang="en-GB" sz="2500" b="1" i="1" u="none" strike="noStrike" baseline="0" dirty="0">
                <a:solidFill>
                  <a:srgbClr val="080808"/>
                </a:solidFill>
                <a:latin typeface="Arial" panose="020B0604020202020204" pitchFamily="34" charset="0"/>
              </a:rPr>
              <a:t>M, </a:t>
            </a:r>
            <a:r>
              <a:rPr lang="en-GB" sz="2500" b="1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denoted </a:t>
            </a:r>
            <a:r>
              <a:rPr lang="en-GB" sz="2500" b="1" i="1" u="none" strike="noStrike" baseline="0" dirty="0">
                <a:solidFill>
                  <a:srgbClr val="080808"/>
                </a:solidFill>
                <a:latin typeface="Arial" panose="020B0604020202020204" pitchFamily="34" charset="0"/>
              </a:rPr>
              <a:t>L U M </a:t>
            </a:r>
            <a:r>
              <a:rPr lang="en-GB" sz="2500" b="1" i="1" u="none" strike="noStrike" baseline="0" dirty="0">
                <a:solidFill>
                  <a:srgbClr val="212121"/>
                </a:solidFill>
                <a:latin typeface="Arial" panose="020B0604020202020204" pitchFamily="34" charset="0"/>
              </a:rPr>
              <a:t>, </a:t>
            </a:r>
            <a:r>
              <a:rPr lang="en-GB" sz="2500" b="1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is the set of strings that are in either </a:t>
            </a:r>
            <a:r>
              <a:rPr lang="en-GB" sz="2500" b="1" i="1" u="none" strike="noStrike" baseline="0" dirty="0">
                <a:solidFill>
                  <a:srgbClr val="080808"/>
                </a:solidFill>
                <a:latin typeface="Arial" panose="020B0604020202020204" pitchFamily="34" charset="0"/>
              </a:rPr>
              <a:t>L </a:t>
            </a:r>
            <a:r>
              <a:rPr lang="en-GB" sz="2500" b="1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or </a:t>
            </a:r>
            <a:r>
              <a:rPr lang="en-GB" sz="2500" b="1" i="1" dirty="0">
                <a:solidFill>
                  <a:srgbClr val="080808"/>
                </a:solidFill>
                <a:latin typeface="Arial" panose="020B0604020202020204" pitchFamily="34" charset="0"/>
              </a:rPr>
              <a:t>M</a:t>
            </a:r>
            <a:r>
              <a:rPr lang="en-GB" sz="2500" b="1" i="1" u="none" strike="noStrike" baseline="0" dirty="0">
                <a:solidFill>
                  <a:srgbClr val="080808"/>
                </a:solidFill>
                <a:latin typeface="Arial" panose="020B0604020202020204" pitchFamily="34" charset="0"/>
              </a:rPr>
              <a:t>, </a:t>
            </a:r>
            <a:r>
              <a:rPr lang="en-GB" sz="2500" b="1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or both. </a:t>
            </a:r>
          </a:p>
          <a:p>
            <a:pPr marR="7720" lvl="1"/>
            <a:r>
              <a:rPr lang="en-GB" sz="2500" b="1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For example </a:t>
            </a:r>
            <a:r>
              <a:rPr lang="en-GB" sz="25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, </a:t>
            </a:r>
            <a:r>
              <a:rPr lang="en-GB" sz="2500" b="1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if </a:t>
            </a:r>
            <a:r>
              <a:rPr lang="en-GB" sz="2500" b="1" i="1" u="none" strike="noStrike" baseline="0" dirty="0">
                <a:solidFill>
                  <a:srgbClr val="080808"/>
                </a:solidFill>
                <a:latin typeface="Arial" panose="020B0604020202020204" pitchFamily="34" charset="0"/>
              </a:rPr>
              <a:t>L </a:t>
            </a:r>
            <a:r>
              <a:rPr lang="en-GB" sz="2500" b="1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= {001, 10,111} and </a:t>
            </a:r>
            <a:r>
              <a:rPr lang="en-GB" sz="2500" b="1" i="1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M </a:t>
            </a:r>
            <a:r>
              <a:rPr lang="en-GB" sz="2500" b="1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= {</a:t>
            </a:r>
            <a:r>
              <a:rPr lang="el-GR" sz="2500" b="1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ε</a:t>
            </a:r>
            <a:r>
              <a:rPr lang="en-GB" sz="2500" b="1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, 001}, then </a:t>
            </a:r>
            <a:r>
              <a:rPr lang="en-GB" sz="2500" b="1" i="0" u="none" strike="noStrike" baseline="0" dirty="0">
                <a:solidFill>
                  <a:srgbClr val="080808"/>
                </a:solidFill>
                <a:latin typeface="Arial" panose="020B0604020202020204" pitchFamily="34" charset="0"/>
              </a:rPr>
              <a:t>L U </a:t>
            </a:r>
            <a:r>
              <a:rPr lang="en-GB" sz="2500" b="1" i="1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M </a:t>
            </a:r>
            <a:r>
              <a:rPr lang="en-GB" sz="2500" b="1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= {</a:t>
            </a:r>
            <a:r>
              <a:rPr lang="el-GR" sz="2500" b="1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ε</a:t>
            </a:r>
            <a:r>
              <a:rPr lang="en-GB" sz="2500" b="1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, 10,001,111}.</a:t>
            </a:r>
          </a:p>
          <a:p>
            <a:pPr marR="7720"/>
            <a:endParaRPr lang="en-GB" sz="3000" b="1" i="0" u="none" strike="noStrike" baseline="0" dirty="0">
              <a:solidFill>
                <a:srgbClr val="070707"/>
              </a:solidFill>
              <a:latin typeface="Times New Roman" panose="02020603050405020304" pitchFamily="18" charset="0"/>
            </a:endParaRPr>
          </a:p>
          <a:p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05C72-C04A-3C8E-0D83-ED7C73EB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Amran Hossain, Associate Professor, CSE, DUET</a:t>
            </a:r>
          </a:p>
        </p:txBody>
      </p:sp>
    </p:spTree>
    <p:extLst>
      <p:ext uri="{BB962C8B-B14F-4D97-AF65-F5344CB8AC3E}">
        <p14:creationId xmlns:p14="http://schemas.microsoft.com/office/powerpoint/2010/main" val="329808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5196-CB75-9600-B2F2-6C74EC09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Operators of Regular expression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3F993-2C67-B594-77EF-F5FA846CA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41" y="1991360"/>
            <a:ext cx="10871200" cy="3474985"/>
          </a:xfrm>
        </p:spPr>
        <p:txBody>
          <a:bodyPr>
            <a:normAutofit/>
          </a:bodyPr>
          <a:lstStyle/>
          <a:p>
            <a:pPr marR="4530"/>
            <a:r>
              <a:rPr lang="en-GB" sz="25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2. The </a:t>
            </a:r>
            <a:r>
              <a:rPr lang="en-GB" sz="2500" b="1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concatenation </a:t>
            </a:r>
            <a:r>
              <a:rPr lang="en-GB" sz="2500" b="1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of languages </a:t>
            </a:r>
            <a:r>
              <a:rPr lang="en-GB" sz="2500" b="1" i="1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L </a:t>
            </a:r>
            <a:r>
              <a:rPr lang="en-GB" sz="2500" b="1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and </a:t>
            </a:r>
            <a:r>
              <a:rPr lang="en-GB" sz="2500" b="1" i="1" dirty="0">
                <a:solidFill>
                  <a:srgbClr val="080808"/>
                </a:solidFill>
                <a:latin typeface="Arial" panose="020B0604020202020204" pitchFamily="34" charset="0"/>
              </a:rPr>
              <a:t>M</a:t>
            </a:r>
            <a:r>
              <a:rPr lang="en-GB" sz="2500" b="1" i="1" u="none" strike="noStrike" baseline="0" dirty="0">
                <a:solidFill>
                  <a:srgbClr val="080808"/>
                </a:solidFill>
                <a:latin typeface="Arial" panose="020B0604020202020204" pitchFamily="34" charset="0"/>
              </a:rPr>
              <a:t> </a:t>
            </a:r>
            <a:r>
              <a:rPr lang="en-GB" sz="2500" b="1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is the set of strings that can be formed by taking any string in  </a:t>
            </a:r>
            <a:r>
              <a:rPr lang="en-GB" sz="2500" b="1" i="1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L </a:t>
            </a:r>
            <a:r>
              <a:rPr lang="en-GB" sz="2500" b="1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and concatenating it with any string in </a:t>
            </a:r>
            <a:r>
              <a:rPr lang="en-GB" sz="2500" b="1" i="1" u="none" strike="noStrike" baseline="0" dirty="0">
                <a:solidFill>
                  <a:srgbClr val="080808"/>
                </a:solidFill>
                <a:latin typeface="Arial" panose="020B0604020202020204" pitchFamily="34" charset="0"/>
              </a:rPr>
              <a:t>M. </a:t>
            </a:r>
          </a:p>
          <a:p>
            <a:pPr marR="4530"/>
            <a:r>
              <a:rPr lang="en-GB" sz="2500" b="1" i="1" dirty="0">
                <a:solidFill>
                  <a:srgbClr val="080808"/>
                </a:solidFill>
                <a:latin typeface="Arial" panose="020B0604020202020204" pitchFamily="34" charset="0"/>
              </a:rPr>
              <a:t>W</a:t>
            </a:r>
            <a:r>
              <a:rPr lang="en-GB" sz="2500" b="1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e denote concatenation of languages either with a dot or with no operator at all, although the concatenation operator is frequently called "dot </a:t>
            </a:r>
            <a:r>
              <a:rPr lang="en-GB" sz="2500" b="1" i="0" u="none" strike="noStrike" baseline="0" dirty="0">
                <a:solidFill>
                  <a:srgbClr val="2F2F2F"/>
                </a:solidFill>
                <a:latin typeface="Times New Roman" panose="02020603050405020304" pitchFamily="18" charset="0"/>
              </a:rPr>
              <a:t>.</a:t>
            </a:r>
            <a:r>
              <a:rPr lang="en-GB" sz="2500" b="1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“</a:t>
            </a:r>
          </a:p>
          <a:p>
            <a:pPr marR="4530"/>
            <a:r>
              <a:rPr lang="en-GB" sz="2500" b="1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 For example </a:t>
            </a:r>
            <a:r>
              <a:rPr lang="en-GB" sz="2500" b="1" i="0" u="none" strike="noStrike" baseline="0" dirty="0">
                <a:solidFill>
                  <a:srgbClr val="2F2F2F"/>
                </a:solidFill>
                <a:latin typeface="Times New Roman" panose="02020603050405020304" pitchFamily="18" charset="0"/>
              </a:rPr>
              <a:t>, </a:t>
            </a:r>
            <a:r>
              <a:rPr lang="en-GB" sz="2500" b="1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if </a:t>
            </a:r>
            <a:r>
              <a:rPr lang="en-GB" sz="2500" b="1" i="1" u="none" strike="noStrike" baseline="0" dirty="0">
                <a:solidFill>
                  <a:srgbClr val="080808"/>
                </a:solidFill>
                <a:latin typeface="Arial" panose="020B0604020202020204" pitchFamily="34" charset="0"/>
              </a:rPr>
              <a:t>L </a:t>
            </a:r>
            <a:r>
              <a:rPr lang="en-GB" sz="2500" b="1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= {001, 10,111} and </a:t>
            </a:r>
            <a:r>
              <a:rPr lang="en-GB" sz="2500" b="1" i="1" u="none" strike="noStrike" baseline="0" dirty="0">
                <a:solidFill>
                  <a:srgbClr val="080808"/>
                </a:solidFill>
                <a:latin typeface="Arial" panose="020B0604020202020204" pitchFamily="34" charset="0"/>
              </a:rPr>
              <a:t>M </a:t>
            </a:r>
            <a:r>
              <a:rPr lang="en-GB" sz="2500" b="1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= {</a:t>
            </a:r>
            <a:r>
              <a:rPr lang="el-GR" sz="2500" b="1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ε</a:t>
            </a:r>
            <a:r>
              <a:rPr lang="en-GB" sz="2500" b="1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, 001}, then </a:t>
            </a:r>
          </a:p>
          <a:p>
            <a:pPr marL="0" marR="4530" indent="0">
              <a:buNone/>
            </a:pPr>
            <a:r>
              <a:rPr lang="en-GB" sz="2500" b="1" i="1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                              L.M, </a:t>
            </a:r>
            <a:r>
              <a:rPr lang="en-GB" sz="2500" b="1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or just </a:t>
            </a:r>
            <a:r>
              <a:rPr lang="en-GB" sz="2500" b="1" i="1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LM, </a:t>
            </a:r>
            <a:r>
              <a:rPr lang="en-GB" sz="2500" b="1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is </a:t>
            </a:r>
            <a:r>
              <a:rPr lang="en-GB" sz="25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{001, 10,111, 001001, 10001, 111001}. </a:t>
            </a:r>
            <a:endParaRPr lang="en-GB" sz="3000" b="1" i="0" u="none" strike="noStrike" baseline="0" dirty="0">
              <a:solidFill>
                <a:srgbClr val="070707"/>
              </a:solidFill>
              <a:latin typeface="Times New Roman" panose="02020603050405020304" pitchFamily="18" charset="0"/>
            </a:endParaRPr>
          </a:p>
          <a:p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05C72-C04A-3C8E-0D83-ED7C73EB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Amran Hossain, Associate Professor, CSE, DUET</a:t>
            </a:r>
          </a:p>
        </p:txBody>
      </p:sp>
    </p:spTree>
    <p:extLst>
      <p:ext uri="{BB962C8B-B14F-4D97-AF65-F5344CB8AC3E}">
        <p14:creationId xmlns:p14="http://schemas.microsoft.com/office/powerpoint/2010/main" val="1668863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5196-CB75-9600-B2F2-6C74EC09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Operators of Regular expression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3F993-2C67-B594-77EF-F5FA846CA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853754"/>
            <a:ext cx="11430000" cy="3774569"/>
          </a:xfrm>
        </p:spPr>
        <p:txBody>
          <a:bodyPr>
            <a:noAutofit/>
          </a:bodyPr>
          <a:lstStyle/>
          <a:p>
            <a:pPr marR="6840" algn="just"/>
            <a:r>
              <a:rPr lang="en-GB" sz="22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3. The </a:t>
            </a:r>
            <a:r>
              <a:rPr lang="en-GB" sz="2200" b="1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closure </a:t>
            </a:r>
            <a:r>
              <a:rPr lang="en-GB" sz="22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(or </a:t>
            </a:r>
            <a:r>
              <a:rPr lang="en-GB" sz="2200" b="1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star, </a:t>
            </a:r>
            <a:r>
              <a:rPr lang="en-GB" sz="22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or </a:t>
            </a:r>
            <a:r>
              <a:rPr lang="en-GB" sz="2200" b="1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Kleene closure) </a:t>
            </a:r>
            <a:r>
              <a:rPr lang="en-GB" sz="2200" b="1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of a language </a:t>
            </a:r>
            <a:r>
              <a:rPr lang="en-GB" sz="2200" b="1" i="1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L </a:t>
            </a:r>
            <a:r>
              <a:rPr lang="en-GB" sz="2200" b="1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is denoted </a:t>
            </a:r>
            <a:r>
              <a:rPr lang="en-GB" sz="2200" b="1" i="1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L* </a:t>
            </a:r>
            <a:r>
              <a:rPr lang="en-GB" sz="2200" b="1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and represents the set of those strings that can be formed by taking any number of strings from </a:t>
            </a:r>
            <a:r>
              <a:rPr lang="en-GB" sz="2200" b="1" i="1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L, </a:t>
            </a:r>
            <a:r>
              <a:rPr lang="en-GB" sz="2200" b="1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possibly with repetitions (i.e., the same string may be selected more than once) and concatenating all of them. </a:t>
            </a:r>
          </a:p>
          <a:p>
            <a:pPr marR="6840" algn="just"/>
            <a:r>
              <a:rPr lang="en-GB" sz="22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For instance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</a:p>
          <a:p>
            <a:pPr marL="0" marR="6840" indent="0" algn="just">
              <a:buNone/>
            </a:pPr>
            <a:r>
              <a:rPr lang="en-GB" sz="2200" b="1" dirty="0">
                <a:solidFill>
                  <a:srgbClr val="080808"/>
                </a:solidFill>
                <a:latin typeface="Times New Roman" panose="02020603050405020304" pitchFamily="18" charset="0"/>
              </a:rPr>
              <a:t>       </a:t>
            </a:r>
            <a:r>
              <a:rPr lang="en-GB" sz="2200" b="1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IF </a:t>
            </a:r>
            <a:r>
              <a:rPr lang="en-GB" sz="2200" b="1" i="1" u="none" strike="noStrike" baseline="0" dirty="0">
                <a:solidFill>
                  <a:srgbClr val="080808"/>
                </a:solidFill>
                <a:latin typeface="Arial" panose="020B0604020202020204" pitchFamily="34" charset="0"/>
              </a:rPr>
              <a:t>L </a:t>
            </a:r>
            <a:r>
              <a:rPr lang="en-GB" sz="2200" b="1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= {0, 1}, then </a:t>
            </a:r>
            <a:r>
              <a:rPr lang="en-GB" sz="2200" b="1" i="1" u="none" strike="noStrike" baseline="0" dirty="0">
                <a:solidFill>
                  <a:srgbClr val="080808"/>
                </a:solidFill>
                <a:latin typeface="Arial" panose="020B0604020202020204" pitchFamily="34" charset="0"/>
              </a:rPr>
              <a:t>L* </a:t>
            </a:r>
            <a:r>
              <a:rPr lang="en-GB" sz="2200" b="1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is all strings of O's and 1’s</a:t>
            </a:r>
            <a:r>
              <a:rPr lang="en-GB" sz="2200" b="1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</a:p>
          <a:p>
            <a:pPr marL="0" marR="6840" indent="0" algn="just">
              <a:buNone/>
            </a:pPr>
            <a:r>
              <a:rPr lang="en-GB" sz="2200" b="1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    If </a:t>
            </a:r>
            <a:r>
              <a:rPr lang="en-GB" sz="2200" b="1" i="1" u="none" strike="noStrike" baseline="0" dirty="0">
                <a:solidFill>
                  <a:srgbClr val="080808"/>
                </a:solidFill>
                <a:latin typeface="Arial" panose="020B0604020202020204" pitchFamily="34" charset="0"/>
              </a:rPr>
              <a:t>L </a:t>
            </a:r>
            <a:r>
              <a:rPr lang="en-GB" sz="2200" b="1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= { 0</a:t>
            </a:r>
            <a:r>
              <a:rPr lang="en-GB" sz="2200" b="1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n-GB" sz="2200" b="1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11}, then </a:t>
            </a:r>
            <a:r>
              <a:rPr lang="en-GB" sz="2200" b="1" i="1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L</a:t>
            </a:r>
            <a:r>
              <a:rPr lang="en-GB" sz="2200" b="1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* consists of those strings of O's and 1's such that the 1’s come in pairs,</a:t>
            </a:r>
          </a:p>
          <a:p>
            <a:pPr marL="0" marR="6840" indent="0" algn="just">
              <a:buNone/>
            </a:pP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</a:t>
            </a:r>
            <a:r>
              <a:rPr lang="en-GB" sz="22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 E.g., 011, 11110, and </a:t>
            </a:r>
            <a:r>
              <a:rPr lang="el-GR" sz="22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ε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lang="en-GB" sz="22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but not 01011 or 101.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05C72-C04A-3C8E-0D83-ED7C73EB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Amran Hossain, Associate Professor, CSE, DUET</a:t>
            </a:r>
          </a:p>
        </p:txBody>
      </p:sp>
    </p:spTree>
    <p:extLst>
      <p:ext uri="{BB962C8B-B14F-4D97-AF65-F5344CB8AC3E}">
        <p14:creationId xmlns:p14="http://schemas.microsoft.com/office/powerpoint/2010/main" val="260123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5196-CB75-9600-B2F2-6C74EC09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Operators of Regular expression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3F993-2C67-B594-77EF-F5FA846CA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853754"/>
            <a:ext cx="11186160" cy="3774569"/>
          </a:xfrm>
        </p:spPr>
        <p:txBody>
          <a:bodyPr>
            <a:noAutofit/>
          </a:bodyPr>
          <a:lstStyle/>
          <a:p>
            <a:pPr marR="6840" algn="just"/>
            <a:r>
              <a:rPr lang="en-GB" sz="22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3. The </a:t>
            </a:r>
            <a:r>
              <a:rPr lang="en-GB" sz="2200" b="1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closure </a:t>
            </a:r>
            <a:r>
              <a:rPr lang="en-GB" sz="22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(or </a:t>
            </a:r>
            <a:r>
              <a:rPr lang="en-GB" sz="2200" b="1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star, </a:t>
            </a:r>
            <a:r>
              <a:rPr lang="en-GB" sz="22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or </a:t>
            </a:r>
            <a:r>
              <a:rPr lang="en-GB" sz="2200" b="1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Kleene closure) More Example:</a:t>
            </a:r>
          </a:p>
          <a:p>
            <a:pPr algn="just"/>
            <a:r>
              <a:rPr lang="en-GB" b="1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Let us study a few examples. First </a:t>
            </a:r>
            <a:r>
              <a:rPr lang="en-GB" b="1" i="0" u="none" strike="noStrike" baseline="0" dirty="0">
                <a:solidFill>
                  <a:srgbClr val="2D2D2D"/>
                </a:solidFill>
                <a:latin typeface="Times New Roman" panose="02020603050405020304" pitchFamily="18" charset="0"/>
              </a:rPr>
              <a:t>, </a:t>
            </a:r>
            <a:r>
              <a:rPr lang="en-GB" b="1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Let </a:t>
            </a:r>
            <a:r>
              <a:rPr lang="en-GB" b="1" i="1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L </a:t>
            </a:r>
            <a:r>
              <a:rPr lang="en-GB" b="1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= { O</a:t>
            </a:r>
            <a:r>
              <a:rPr lang="en-GB" b="1" i="0" u="none" strike="noStrike" baseline="0" dirty="0">
                <a:solidFill>
                  <a:srgbClr val="2D2D2D"/>
                </a:solidFill>
                <a:latin typeface="Times New Roman" panose="02020603050405020304" pitchFamily="18" charset="0"/>
              </a:rPr>
              <a:t>, </a:t>
            </a:r>
            <a:r>
              <a:rPr lang="en-GB" b="1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11}. </a:t>
            </a:r>
            <a:r>
              <a:rPr lang="en-GB" b="1" i="1" dirty="0">
                <a:solidFill>
                  <a:srgbClr val="080808"/>
                </a:solidFill>
                <a:latin typeface="Times New Roman" panose="02020603050405020304" pitchFamily="18" charset="0"/>
              </a:rPr>
              <a:t>L</a:t>
            </a:r>
            <a:r>
              <a:rPr lang="en-GB" b="1" i="1" baseline="30000" dirty="0">
                <a:solidFill>
                  <a:srgbClr val="080808"/>
                </a:solidFill>
                <a:latin typeface="Times New Roman" panose="02020603050405020304" pitchFamily="18" charset="0"/>
              </a:rPr>
              <a:t>0</a:t>
            </a:r>
            <a:r>
              <a:rPr lang="en-GB" b="1" i="1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= </a:t>
            </a:r>
            <a:r>
              <a:rPr lang="en-GB" b="1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{</a:t>
            </a:r>
            <a:r>
              <a:rPr lang="el-GR" b="1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ε</a:t>
            </a:r>
            <a:r>
              <a:rPr lang="en-GB" b="1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}.</a:t>
            </a:r>
          </a:p>
          <a:p>
            <a:pPr algn="just"/>
            <a:r>
              <a:rPr lang="en-GB" b="1" i="1" u="none" strike="noStrike" dirty="0">
                <a:solidFill>
                  <a:srgbClr val="080808"/>
                </a:solidFill>
                <a:latin typeface="Arial" panose="020B0604020202020204" pitchFamily="34" charset="0"/>
              </a:rPr>
              <a:t> </a:t>
            </a:r>
            <a:r>
              <a:rPr lang="en-GB" b="1" i="0" u="none" strike="noStrike" dirty="0">
                <a:solidFill>
                  <a:srgbClr val="080808"/>
                </a:solidFill>
                <a:latin typeface="Times New Roman" panose="02020603050405020304" pitchFamily="18" charset="0"/>
              </a:rPr>
              <a:t>L</a:t>
            </a:r>
            <a:r>
              <a:rPr lang="en-GB" b="1" i="0" u="none" strike="noStrike" baseline="30000" dirty="0">
                <a:solidFill>
                  <a:srgbClr val="080808"/>
                </a:solidFill>
                <a:latin typeface="Times New Roman" panose="02020603050405020304" pitchFamily="18" charset="0"/>
              </a:rPr>
              <a:t>1</a:t>
            </a:r>
            <a:r>
              <a:rPr lang="en-GB" b="1" i="0" u="none" strike="noStrike" dirty="0">
                <a:solidFill>
                  <a:srgbClr val="080808"/>
                </a:solidFill>
                <a:latin typeface="Times New Roman" panose="02020603050405020304" pitchFamily="18" charset="0"/>
              </a:rPr>
              <a:t> = </a:t>
            </a:r>
            <a:r>
              <a:rPr lang="en-GB" b="1" i="1" u="none" strike="noStrike" dirty="0">
                <a:solidFill>
                  <a:srgbClr val="080808"/>
                </a:solidFill>
                <a:latin typeface="Arial" panose="020B0604020202020204" pitchFamily="34" charset="0"/>
              </a:rPr>
              <a:t>L, </a:t>
            </a:r>
            <a:r>
              <a:rPr lang="en-GB" b="1" i="0" u="none" strike="noStrike" dirty="0">
                <a:solidFill>
                  <a:srgbClr val="080808"/>
                </a:solidFill>
                <a:latin typeface="Times New Roman" panose="02020603050405020304" pitchFamily="18" charset="0"/>
              </a:rPr>
              <a:t>which represents the choice of one string from </a:t>
            </a:r>
            <a:r>
              <a:rPr lang="en-GB" b="1" i="1" u="none" strike="noStrike" dirty="0">
                <a:solidFill>
                  <a:srgbClr val="080808"/>
                </a:solidFill>
                <a:latin typeface="Arial" panose="020B0604020202020204" pitchFamily="34" charset="0"/>
              </a:rPr>
              <a:t>L. </a:t>
            </a:r>
            <a:r>
              <a:rPr lang="en-GB" b="1" i="0" u="none" strike="noStrike" dirty="0">
                <a:solidFill>
                  <a:srgbClr val="080808"/>
                </a:solidFill>
                <a:latin typeface="Times New Roman" panose="02020603050405020304" pitchFamily="18" charset="0"/>
              </a:rPr>
              <a:t>Thus, the first two terms in the expansion of </a:t>
            </a:r>
            <a:r>
              <a:rPr lang="en-GB" b="1" i="1" u="none" strike="noStrike" dirty="0">
                <a:solidFill>
                  <a:srgbClr val="080808"/>
                </a:solidFill>
                <a:latin typeface="Arial" panose="020B0604020202020204" pitchFamily="34" charset="0"/>
              </a:rPr>
              <a:t>L* </a:t>
            </a:r>
            <a:r>
              <a:rPr lang="en-GB" b="1" i="0" u="none" strike="noStrike" dirty="0">
                <a:solidFill>
                  <a:srgbClr val="080808"/>
                </a:solidFill>
                <a:latin typeface="Times New Roman" panose="02020603050405020304" pitchFamily="18" charset="0"/>
              </a:rPr>
              <a:t>give us {</a:t>
            </a:r>
            <a:r>
              <a:rPr lang="el-GR" b="1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ε</a:t>
            </a:r>
            <a:r>
              <a:rPr lang="en-GB" b="1" i="0" u="none" strike="noStrike" dirty="0">
                <a:solidFill>
                  <a:srgbClr val="080808"/>
                </a:solidFill>
                <a:latin typeface="Times New Roman" panose="02020603050405020304" pitchFamily="18" charset="0"/>
              </a:rPr>
              <a:t>, 0</a:t>
            </a:r>
            <a:r>
              <a:rPr lang="en-GB" b="1" i="0" u="none" strike="noStrike" dirty="0">
                <a:solidFill>
                  <a:srgbClr val="2D2D2D"/>
                </a:solidFill>
                <a:latin typeface="Times New Roman" panose="02020603050405020304" pitchFamily="18" charset="0"/>
              </a:rPr>
              <a:t>, </a:t>
            </a:r>
            <a:r>
              <a:rPr lang="en-GB" b="1" i="0" u="none" strike="noStrike" dirty="0">
                <a:solidFill>
                  <a:srgbClr val="080808"/>
                </a:solidFill>
                <a:latin typeface="Times New Roman" panose="02020603050405020304" pitchFamily="18" charset="0"/>
              </a:rPr>
              <a:t>11}</a:t>
            </a:r>
            <a:r>
              <a:rPr lang="en-GB" b="1" i="0" u="none" strike="noStrike" dirty="0">
                <a:solidFill>
                  <a:srgbClr val="2D2D2D"/>
                </a:solidFill>
                <a:latin typeface="Times New Roman" panose="02020603050405020304" pitchFamily="18" charset="0"/>
              </a:rPr>
              <a:t>.</a:t>
            </a:r>
          </a:p>
          <a:p>
            <a:pPr marR="6760" algn="just"/>
            <a:r>
              <a:rPr lang="en-GB" b="1" i="1" u="none" strike="noStrike" dirty="0">
                <a:solidFill>
                  <a:srgbClr val="080808"/>
                </a:solidFill>
                <a:latin typeface="Arial" panose="020B0604020202020204" pitchFamily="34" charset="0"/>
              </a:rPr>
              <a:t>L</a:t>
            </a:r>
            <a:r>
              <a:rPr lang="en-GB" b="1" i="1" u="none" strike="noStrike" baseline="30000" dirty="0">
                <a:solidFill>
                  <a:srgbClr val="080808"/>
                </a:solidFill>
                <a:latin typeface="Arial" panose="020B0604020202020204" pitchFamily="34" charset="0"/>
              </a:rPr>
              <a:t>2</a:t>
            </a:r>
            <a:r>
              <a:rPr lang="en-GB" b="1" i="1" u="none" strike="noStrike" dirty="0">
                <a:solidFill>
                  <a:srgbClr val="080808"/>
                </a:solidFill>
                <a:latin typeface="Arial" panose="020B0604020202020204" pitchFamily="34" charset="0"/>
              </a:rPr>
              <a:t> </a:t>
            </a:r>
            <a:r>
              <a:rPr lang="en-GB" b="1" i="0" u="none" strike="noStrike" dirty="0">
                <a:solidFill>
                  <a:srgbClr val="080808"/>
                </a:solidFill>
                <a:latin typeface="Times New Roman" panose="02020603050405020304" pitchFamily="18" charset="0"/>
              </a:rPr>
              <a:t>= </a:t>
            </a:r>
            <a:r>
              <a:rPr lang="en-GB" b="1" i="0" u="none" strike="noStrike" dirty="0">
                <a:solidFill>
                  <a:srgbClr val="080808"/>
                </a:solidFill>
                <a:latin typeface="Courier New" panose="02070309020205020404" pitchFamily="49" charset="0"/>
              </a:rPr>
              <a:t>{00,</a:t>
            </a:r>
            <a:r>
              <a:rPr lang="en-GB" b="1" i="0" u="none" strike="noStrike" dirty="0">
                <a:solidFill>
                  <a:srgbClr val="080808"/>
                </a:solidFill>
                <a:latin typeface="Times New Roman" panose="02020603050405020304" pitchFamily="18" charset="0"/>
              </a:rPr>
              <a:t>011, 110, I111}. </a:t>
            </a:r>
          </a:p>
          <a:p>
            <a:pPr marR="6760" algn="just"/>
            <a:r>
              <a:rPr lang="en-GB" b="1" i="0" u="none" strike="noStrike" dirty="0">
                <a:solidFill>
                  <a:srgbClr val="080808"/>
                </a:solidFill>
                <a:latin typeface="Times New Roman" panose="02020603050405020304" pitchFamily="18" charset="0"/>
              </a:rPr>
              <a:t>Similarly, </a:t>
            </a:r>
            <a:r>
              <a:rPr lang="en-GB" b="1" i="1" u="none" strike="noStrike" dirty="0">
                <a:solidFill>
                  <a:srgbClr val="080808"/>
                </a:solidFill>
                <a:latin typeface="Times New Roman" panose="02020603050405020304" pitchFamily="18" charset="0"/>
              </a:rPr>
              <a:t>L</a:t>
            </a:r>
            <a:r>
              <a:rPr lang="en-GB" b="1" i="1" u="none" strike="noStrike" baseline="30000" dirty="0">
                <a:solidFill>
                  <a:srgbClr val="080808"/>
                </a:solidFill>
                <a:latin typeface="Times New Roman" panose="02020603050405020304" pitchFamily="18" charset="0"/>
              </a:rPr>
              <a:t>3</a:t>
            </a:r>
            <a:r>
              <a:rPr lang="en-GB" b="1" i="1" u="none" strike="noStrike" dirty="0">
                <a:solidFill>
                  <a:srgbClr val="080808"/>
                </a:solidFill>
                <a:latin typeface="Times New Roman" panose="02020603050405020304" pitchFamily="18" charset="0"/>
              </a:rPr>
              <a:t> </a:t>
            </a:r>
            <a:r>
              <a:rPr lang="en-GB" b="1" i="0" u="none" strike="noStrike" dirty="0">
                <a:solidFill>
                  <a:srgbClr val="080808"/>
                </a:solidFill>
                <a:latin typeface="Times New Roman" panose="02020603050405020304" pitchFamily="18" charset="0"/>
              </a:rPr>
              <a:t>is the set of strings that may be formed by making </a:t>
            </a:r>
            <a:r>
              <a:rPr lang="en-GB" b="1" i="0" u="none" strike="noStrike" dirty="0">
                <a:solidFill>
                  <a:srgbClr val="1A1A1A"/>
                </a:solidFill>
                <a:latin typeface="Times New Roman" panose="02020603050405020304" pitchFamily="18" charset="0"/>
              </a:rPr>
              <a:t>three </a:t>
            </a:r>
            <a:r>
              <a:rPr lang="en-GB" b="1" i="0" u="none" strike="noStrike" dirty="0">
                <a:solidFill>
                  <a:srgbClr val="080808"/>
                </a:solidFill>
                <a:latin typeface="Times New Roman" panose="02020603050405020304" pitchFamily="18" charset="0"/>
              </a:rPr>
              <a:t>choices </a:t>
            </a:r>
            <a:r>
              <a:rPr lang="en-GB" b="1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of the two strings in </a:t>
            </a:r>
            <a:r>
              <a:rPr lang="en-GB" b="1" i="1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L </a:t>
            </a:r>
            <a:r>
              <a:rPr lang="en-GB" b="1" i="0" u="none" strike="noStrike" baseline="0" dirty="0">
                <a:solidFill>
                  <a:srgbClr val="080808"/>
                </a:solidFill>
                <a:latin typeface="Times New Roman" panose="02020603050405020304" pitchFamily="18" charset="0"/>
              </a:rPr>
              <a:t>and gives us:</a:t>
            </a:r>
          </a:p>
          <a:p>
            <a:pPr marL="0" marR="6760" indent="0" algn="just">
              <a:buNone/>
            </a:pPr>
            <a:r>
              <a:rPr lang="en-GB" b="1" i="0" u="none" strike="noStrike" dirty="0">
                <a:solidFill>
                  <a:srgbClr val="080808"/>
                </a:solidFill>
                <a:latin typeface="Times New Roman" panose="02020603050405020304" pitchFamily="18" charset="0"/>
              </a:rPr>
              <a:t>                        </a:t>
            </a:r>
            <a:r>
              <a:rPr lang="en-US" sz="2000" b="1" i="0" u="none" strike="noStrike" dirty="0">
                <a:solidFill>
                  <a:srgbClr val="FF0000"/>
                </a:solidFill>
                <a:latin typeface="Courier New" panose="02070309020205020404" pitchFamily="49" charset="0"/>
              </a:rPr>
              <a:t>{000,0011,0110,1100,0111,11011,1111,0llllll}</a:t>
            </a:r>
          </a:p>
          <a:p>
            <a:pPr marR="6840" algn="just"/>
            <a:endParaRPr lang="en-GB" sz="2200" b="1" i="0" u="none" strike="noStrike" baseline="0" dirty="0">
              <a:solidFill>
                <a:srgbClr val="080808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05C72-C04A-3C8E-0D83-ED7C73EB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Amran Hossain, Associate Professor, CSE, DUET</a:t>
            </a:r>
          </a:p>
        </p:txBody>
      </p:sp>
    </p:spTree>
    <p:extLst>
      <p:ext uri="{BB962C8B-B14F-4D97-AF65-F5344CB8AC3E}">
        <p14:creationId xmlns:p14="http://schemas.microsoft.com/office/powerpoint/2010/main" val="1397035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E8D7-6816-49FD-0A9E-874EF42B8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Building a Regular expression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8A0E66-9F95-A9B4-5D52-51016F8A1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13793"/>
            <a:ext cx="9155461" cy="365449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65191-3EA2-C0D9-F179-9702FD39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Amran Hossain, Associate Professor, CSE, DUET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4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E8D7-6816-49FD-0A9E-874EF42B8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Building a Regular expression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65191-3EA2-C0D9-F179-9702FD39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Amran Hossain, Associate Professor, CSE, DUET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C2CD738-BB09-E22E-B925-C771366A8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1641" y="4175376"/>
            <a:ext cx="7981960" cy="151222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4A6FBD-6851-B2C1-9F02-8BF1C4AFC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641" y="1670949"/>
            <a:ext cx="7981961" cy="256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614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2792</TotalTime>
  <Words>1852</Words>
  <Application>Microsoft Office PowerPoint</Application>
  <PresentationFormat>Widescreen</PresentationFormat>
  <Paragraphs>139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Courier New</vt:lpstr>
      <vt:lpstr>Gill Sans MT</vt:lpstr>
      <vt:lpstr>Times New Roman</vt:lpstr>
      <vt:lpstr>Gallery</vt:lpstr>
      <vt:lpstr>Chapter 3 Regular Expressions and Languages </vt:lpstr>
      <vt:lpstr>Regular Expressions(RE)</vt:lpstr>
      <vt:lpstr>Operators of Regular expression</vt:lpstr>
      <vt:lpstr>Operators of Regular expression</vt:lpstr>
      <vt:lpstr>Operators of Regular expression</vt:lpstr>
      <vt:lpstr>Operators of Regular expression</vt:lpstr>
      <vt:lpstr>Operators of Regular expression</vt:lpstr>
      <vt:lpstr>Building a Regular expression</vt:lpstr>
      <vt:lpstr>Building a Regular expression</vt:lpstr>
      <vt:lpstr>Building a Regular expression</vt:lpstr>
      <vt:lpstr>Building a Regular expression</vt:lpstr>
      <vt:lpstr>Building a Regular expression</vt:lpstr>
      <vt:lpstr>DFA to regular Expression</vt:lpstr>
      <vt:lpstr>DFA to regular Expression</vt:lpstr>
      <vt:lpstr>DFA to regular Expression</vt:lpstr>
      <vt:lpstr>DFA to regular Expression</vt:lpstr>
      <vt:lpstr>DFA to regular Expression</vt:lpstr>
      <vt:lpstr>DFA to regular Expression</vt:lpstr>
      <vt:lpstr>Converting DFA’s to regular expression by eliminating states</vt:lpstr>
      <vt:lpstr>Converting DFA’s to regular expression by eliminating states</vt:lpstr>
      <vt:lpstr>Converting DFA’s to regular expression by eliminating states</vt:lpstr>
      <vt:lpstr>Converting DFA’s to regular expression by eliminating states</vt:lpstr>
      <vt:lpstr>Converting DFA’s to regular expression by eliminating states</vt:lpstr>
      <vt:lpstr>Converting DFA’s to regular expression by eliminating states</vt:lpstr>
      <vt:lpstr>Converting regular expression to automata</vt:lpstr>
      <vt:lpstr>Converting regular expression to automata</vt:lpstr>
      <vt:lpstr>Converting regular expression to automata</vt:lpstr>
      <vt:lpstr>Converting regular expression to automata</vt:lpstr>
      <vt:lpstr>Converting regular expression to automata</vt:lpstr>
      <vt:lpstr>Converting regular expression to automata</vt:lpstr>
      <vt:lpstr>Converting regular expression to automata</vt:lpstr>
      <vt:lpstr>Converting regular expression to automata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 Regular Expressions and Languages </dc:title>
  <dc:creator>amran hossain</dc:creator>
  <cp:lastModifiedBy>amran hossain</cp:lastModifiedBy>
  <cp:revision>16</cp:revision>
  <dcterms:created xsi:type="dcterms:W3CDTF">2023-08-10T15:53:44Z</dcterms:created>
  <dcterms:modified xsi:type="dcterms:W3CDTF">2024-09-06T18:55:39Z</dcterms:modified>
</cp:coreProperties>
</file>