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3"/>
  </p:notesMasterIdLst>
  <p:sldIdLst>
    <p:sldId id="256" r:id="rId4"/>
    <p:sldId id="341" r:id="rId5"/>
    <p:sldId id="257" r:id="rId6"/>
    <p:sldId id="318" r:id="rId7"/>
    <p:sldId id="319" r:id="rId8"/>
    <p:sldId id="348" r:id="rId9"/>
    <p:sldId id="321" r:id="rId10"/>
    <p:sldId id="322" r:id="rId11"/>
    <p:sldId id="346" r:id="rId12"/>
    <p:sldId id="325" r:id="rId13"/>
    <p:sldId id="326" r:id="rId14"/>
    <p:sldId id="337" r:id="rId15"/>
    <p:sldId id="347" r:id="rId16"/>
    <p:sldId id="327" r:id="rId17"/>
    <p:sldId id="349" r:id="rId18"/>
    <p:sldId id="328" r:id="rId19"/>
    <p:sldId id="329" r:id="rId20"/>
    <p:sldId id="330" r:id="rId21"/>
    <p:sldId id="333" r:id="rId22"/>
    <p:sldId id="334" r:id="rId23"/>
    <p:sldId id="360" r:id="rId24"/>
    <p:sldId id="361" r:id="rId25"/>
    <p:sldId id="362" r:id="rId26"/>
    <p:sldId id="307" r:id="rId27"/>
    <p:sldId id="310" r:id="rId28"/>
    <p:sldId id="311" r:id="rId29"/>
    <p:sldId id="312" r:id="rId30"/>
    <p:sldId id="313" r:id="rId31"/>
    <p:sldId id="338" r:id="rId32"/>
    <p:sldId id="274" r:id="rId33"/>
    <p:sldId id="351" r:id="rId34"/>
    <p:sldId id="352" r:id="rId35"/>
    <p:sldId id="354" r:id="rId36"/>
    <p:sldId id="356" r:id="rId37"/>
    <p:sldId id="357" r:id="rId38"/>
    <p:sldId id="359" r:id="rId39"/>
    <p:sldId id="286" r:id="rId40"/>
    <p:sldId id="317" r:id="rId41"/>
    <p:sldId id="277"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p:cViewPr varScale="1">
        <p:scale>
          <a:sx n="98" d="100"/>
          <a:sy n="98" d="100"/>
        </p:scale>
        <p:origin x="7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E79C5-0DF1-4716-A627-2FCA56FD81EF}"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9CBE8A7A-4E1E-4A70-98F8-02FE0164C8F7}">
      <dgm:prSet phldrT="[Text]"/>
      <dgm:spPr/>
      <dgm:t>
        <a:bodyPr/>
        <a:lstStyle/>
        <a:p>
          <a:r>
            <a:rPr lang="en-US" b="1" dirty="0" smtClean="0">
              <a:solidFill>
                <a:schemeClr val="tx1"/>
              </a:solidFill>
            </a:rPr>
            <a:t>TALYS-1.9</a:t>
          </a:r>
          <a:endParaRPr lang="en-US" b="1" dirty="0">
            <a:solidFill>
              <a:schemeClr val="tx1"/>
            </a:solidFill>
          </a:endParaRPr>
        </a:p>
      </dgm:t>
    </dgm:pt>
    <dgm:pt modelId="{554540E9-0D4E-4F35-805F-D7F3CC143719}" type="parTrans" cxnId="{A4B74A15-914E-446B-8964-477F874E6A55}">
      <dgm:prSet/>
      <dgm:spPr/>
      <dgm:t>
        <a:bodyPr/>
        <a:lstStyle/>
        <a:p>
          <a:endParaRPr lang="en-US"/>
        </a:p>
      </dgm:t>
    </dgm:pt>
    <dgm:pt modelId="{20607BA3-C34A-4754-8C4E-C9E5B338679F}" type="sibTrans" cxnId="{A4B74A15-914E-446B-8964-477F874E6A55}">
      <dgm:prSet/>
      <dgm:spPr/>
      <dgm:t>
        <a:bodyPr/>
        <a:lstStyle/>
        <a:p>
          <a:endParaRPr lang="en-US"/>
        </a:p>
      </dgm:t>
    </dgm:pt>
    <dgm:pt modelId="{9E802492-2B2F-4CE4-A358-A42F1F866BCA}">
      <dgm:prSet phldrT="[Text]"/>
      <dgm:spPr/>
      <dgm:t>
        <a:bodyPr/>
        <a:lstStyle/>
        <a:p>
          <a:r>
            <a:rPr lang="en-US" b="1" dirty="0" smtClean="0">
              <a:solidFill>
                <a:schemeClr val="tx1"/>
              </a:solidFill>
            </a:rPr>
            <a:t>EMPIRE-3.2.3-Malta</a:t>
          </a:r>
          <a:endParaRPr lang="en-US" b="1" dirty="0">
            <a:solidFill>
              <a:schemeClr val="tx1"/>
            </a:solidFill>
          </a:endParaRPr>
        </a:p>
      </dgm:t>
    </dgm:pt>
    <dgm:pt modelId="{9C703184-970F-47D9-B202-ACEB230D3AB8}" type="parTrans" cxnId="{1967D5DE-B6DB-4155-B090-0C3D9EB62608}">
      <dgm:prSet/>
      <dgm:spPr/>
      <dgm:t>
        <a:bodyPr/>
        <a:lstStyle/>
        <a:p>
          <a:endParaRPr lang="en-US"/>
        </a:p>
      </dgm:t>
    </dgm:pt>
    <dgm:pt modelId="{35503939-90A6-429C-9834-FB4B8791F074}" type="sibTrans" cxnId="{1967D5DE-B6DB-4155-B090-0C3D9EB62608}">
      <dgm:prSet/>
      <dgm:spPr/>
      <dgm:t>
        <a:bodyPr/>
        <a:lstStyle/>
        <a:p>
          <a:endParaRPr lang="en-US"/>
        </a:p>
      </dgm:t>
    </dgm:pt>
    <dgm:pt modelId="{B92BFD90-4206-425F-85AF-52B2FC09A98E}">
      <dgm:prSet phldrT="[Text]"/>
      <dgm:spPr/>
      <dgm:t>
        <a:bodyPr/>
        <a:lstStyle/>
        <a:p>
          <a:r>
            <a:rPr lang="en-US" b="1" dirty="0" smtClean="0">
              <a:solidFill>
                <a:schemeClr val="tx1"/>
              </a:solidFill>
            </a:rPr>
            <a:t>ALICE-2014</a:t>
          </a:r>
          <a:endParaRPr lang="en-US" b="1" dirty="0">
            <a:solidFill>
              <a:schemeClr val="tx1"/>
            </a:solidFill>
          </a:endParaRPr>
        </a:p>
      </dgm:t>
    </dgm:pt>
    <dgm:pt modelId="{AF668890-7543-4F8E-BF8A-4835C0C01D45}" type="parTrans" cxnId="{864AD357-59DB-4D6F-983C-CF32FC726C74}">
      <dgm:prSet/>
      <dgm:spPr/>
      <dgm:t>
        <a:bodyPr/>
        <a:lstStyle/>
        <a:p>
          <a:endParaRPr lang="en-US"/>
        </a:p>
      </dgm:t>
    </dgm:pt>
    <dgm:pt modelId="{DBDD1001-D697-4E6A-B0FF-1F40B7623787}" type="sibTrans" cxnId="{864AD357-59DB-4D6F-983C-CF32FC726C74}">
      <dgm:prSet/>
      <dgm:spPr/>
      <dgm:t>
        <a:bodyPr/>
        <a:lstStyle/>
        <a:p>
          <a:endParaRPr lang="en-US"/>
        </a:p>
      </dgm:t>
    </dgm:pt>
    <dgm:pt modelId="{C054B13E-4693-417C-A9BF-1CF35941B817}" type="pres">
      <dgm:prSet presAssocID="{DEFE79C5-0DF1-4716-A627-2FCA56FD81EF}" presName="linear" presStyleCnt="0">
        <dgm:presLayoutVars>
          <dgm:dir/>
          <dgm:animLvl val="lvl"/>
          <dgm:resizeHandles val="exact"/>
        </dgm:presLayoutVars>
      </dgm:prSet>
      <dgm:spPr/>
      <dgm:t>
        <a:bodyPr/>
        <a:lstStyle/>
        <a:p>
          <a:endParaRPr lang="en-US"/>
        </a:p>
      </dgm:t>
    </dgm:pt>
    <dgm:pt modelId="{E1D2AD4C-C932-420C-95DE-8D9DE9FE8085}" type="pres">
      <dgm:prSet presAssocID="{9CBE8A7A-4E1E-4A70-98F8-02FE0164C8F7}" presName="parentLin" presStyleCnt="0"/>
      <dgm:spPr/>
    </dgm:pt>
    <dgm:pt modelId="{15F988A8-CCCE-42C0-B226-1D72866815A5}" type="pres">
      <dgm:prSet presAssocID="{9CBE8A7A-4E1E-4A70-98F8-02FE0164C8F7}" presName="parentLeftMargin" presStyleLbl="node1" presStyleIdx="0" presStyleCnt="3"/>
      <dgm:spPr/>
      <dgm:t>
        <a:bodyPr/>
        <a:lstStyle/>
        <a:p>
          <a:endParaRPr lang="en-US"/>
        </a:p>
      </dgm:t>
    </dgm:pt>
    <dgm:pt modelId="{1495DE4C-B314-4D35-B4BC-BD6DB7263F5A}" type="pres">
      <dgm:prSet presAssocID="{9CBE8A7A-4E1E-4A70-98F8-02FE0164C8F7}" presName="parentText" presStyleLbl="node1" presStyleIdx="0" presStyleCnt="3">
        <dgm:presLayoutVars>
          <dgm:chMax val="0"/>
          <dgm:bulletEnabled val="1"/>
        </dgm:presLayoutVars>
      </dgm:prSet>
      <dgm:spPr/>
      <dgm:t>
        <a:bodyPr/>
        <a:lstStyle/>
        <a:p>
          <a:endParaRPr lang="en-US"/>
        </a:p>
      </dgm:t>
    </dgm:pt>
    <dgm:pt modelId="{AF29848E-4D7E-46E0-A1E0-00A776A27F1E}" type="pres">
      <dgm:prSet presAssocID="{9CBE8A7A-4E1E-4A70-98F8-02FE0164C8F7}" presName="negativeSpace" presStyleCnt="0"/>
      <dgm:spPr/>
    </dgm:pt>
    <dgm:pt modelId="{127176A9-57FE-4456-9CD1-7C96F8B1D388}" type="pres">
      <dgm:prSet presAssocID="{9CBE8A7A-4E1E-4A70-98F8-02FE0164C8F7}" presName="childText" presStyleLbl="conFgAcc1" presStyleIdx="0" presStyleCnt="3" custLinFactNeighborX="2128">
        <dgm:presLayoutVars>
          <dgm:bulletEnabled val="1"/>
        </dgm:presLayoutVars>
      </dgm:prSet>
      <dgm:spPr/>
    </dgm:pt>
    <dgm:pt modelId="{72D8F493-98F0-44A4-86A9-20A0CA2B9DAF}" type="pres">
      <dgm:prSet presAssocID="{20607BA3-C34A-4754-8C4E-C9E5B338679F}" presName="spaceBetweenRectangles" presStyleCnt="0"/>
      <dgm:spPr/>
    </dgm:pt>
    <dgm:pt modelId="{0835116F-A80A-4420-8E10-D043806BD28A}" type="pres">
      <dgm:prSet presAssocID="{9E802492-2B2F-4CE4-A358-A42F1F866BCA}" presName="parentLin" presStyleCnt="0"/>
      <dgm:spPr/>
    </dgm:pt>
    <dgm:pt modelId="{8A1E2E7B-A1C8-41D2-9A72-EDA5F40F2A87}" type="pres">
      <dgm:prSet presAssocID="{9E802492-2B2F-4CE4-A358-A42F1F866BCA}" presName="parentLeftMargin" presStyleLbl="node1" presStyleIdx="0" presStyleCnt="3"/>
      <dgm:spPr/>
      <dgm:t>
        <a:bodyPr/>
        <a:lstStyle/>
        <a:p>
          <a:endParaRPr lang="en-US"/>
        </a:p>
      </dgm:t>
    </dgm:pt>
    <dgm:pt modelId="{C8071189-393F-4467-8593-6C72275D654A}" type="pres">
      <dgm:prSet presAssocID="{9E802492-2B2F-4CE4-A358-A42F1F866BCA}" presName="parentText" presStyleLbl="node1" presStyleIdx="1" presStyleCnt="3">
        <dgm:presLayoutVars>
          <dgm:chMax val="0"/>
          <dgm:bulletEnabled val="1"/>
        </dgm:presLayoutVars>
      </dgm:prSet>
      <dgm:spPr/>
      <dgm:t>
        <a:bodyPr/>
        <a:lstStyle/>
        <a:p>
          <a:endParaRPr lang="en-US"/>
        </a:p>
      </dgm:t>
    </dgm:pt>
    <dgm:pt modelId="{0019AA32-4C79-45CC-A5B0-F53DBCA76FF3}" type="pres">
      <dgm:prSet presAssocID="{9E802492-2B2F-4CE4-A358-A42F1F866BCA}" presName="negativeSpace" presStyleCnt="0"/>
      <dgm:spPr/>
    </dgm:pt>
    <dgm:pt modelId="{F7CBED24-3B7F-4858-86FD-4A2024B28870}" type="pres">
      <dgm:prSet presAssocID="{9E802492-2B2F-4CE4-A358-A42F1F866BCA}" presName="childText" presStyleLbl="conFgAcc1" presStyleIdx="1" presStyleCnt="3">
        <dgm:presLayoutVars>
          <dgm:bulletEnabled val="1"/>
        </dgm:presLayoutVars>
      </dgm:prSet>
      <dgm:spPr/>
    </dgm:pt>
    <dgm:pt modelId="{D694C6AB-8FFB-412B-8C43-FF25A5F1D6EC}" type="pres">
      <dgm:prSet presAssocID="{35503939-90A6-429C-9834-FB4B8791F074}" presName="spaceBetweenRectangles" presStyleCnt="0"/>
      <dgm:spPr/>
    </dgm:pt>
    <dgm:pt modelId="{1DE229C9-1BB3-4971-B8F8-FAAF5C23B414}" type="pres">
      <dgm:prSet presAssocID="{B92BFD90-4206-425F-85AF-52B2FC09A98E}" presName="parentLin" presStyleCnt="0"/>
      <dgm:spPr/>
    </dgm:pt>
    <dgm:pt modelId="{A75312CE-8401-480F-891F-1FA2D9236163}" type="pres">
      <dgm:prSet presAssocID="{B92BFD90-4206-425F-85AF-52B2FC09A98E}" presName="parentLeftMargin" presStyleLbl="node1" presStyleIdx="1" presStyleCnt="3"/>
      <dgm:spPr/>
      <dgm:t>
        <a:bodyPr/>
        <a:lstStyle/>
        <a:p>
          <a:endParaRPr lang="en-US"/>
        </a:p>
      </dgm:t>
    </dgm:pt>
    <dgm:pt modelId="{EB64FF3D-477C-41ED-9E2F-481EC269E691}" type="pres">
      <dgm:prSet presAssocID="{B92BFD90-4206-425F-85AF-52B2FC09A98E}" presName="parentText" presStyleLbl="node1" presStyleIdx="2" presStyleCnt="3">
        <dgm:presLayoutVars>
          <dgm:chMax val="0"/>
          <dgm:bulletEnabled val="1"/>
        </dgm:presLayoutVars>
      </dgm:prSet>
      <dgm:spPr/>
      <dgm:t>
        <a:bodyPr/>
        <a:lstStyle/>
        <a:p>
          <a:endParaRPr lang="en-US"/>
        </a:p>
      </dgm:t>
    </dgm:pt>
    <dgm:pt modelId="{35AB973A-796C-404A-9B75-BA49A19AB971}" type="pres">
      <dgm:prSet presAssocID="{B92BFD90-4206-425F-85AF-52B2FC09A98E}" presName="negativeSpace" presStyleCnt="0"/>
      <dgm:spPr/>
    </dgm:pt>
    <dgm:pt modelId="{F42CF86D-4F85-4CDF-94FF-B45105D4290E}" type="pres">
      <dgm:prSet presAssocID="{B92BFD90-4206-425F-85AF-52B2FC09A98E}" presName="childText" presStyleLbl="conFgAcc1" presStyleIdx="2" presStyleCnt="3">
        <dgm:presLayoutVars>
          <dgm:bulletEnabled val="1"/>
        </dgm:presLayoutVars>
      </dgm:prSet>
      <dgm:spPr/>
    </dgm:pt>
  </dgm:ptLst>
  <dgm:cxnLst>
    <dgm:cxn modelId="{C3FE4779-6BF9-4EA8-8AEA-6BB1A49CB21D}" type="presOf" srcId="{B92BFD90-4206-425F-85AF-52B2FC09A98E}" destId="{EB64FF3D-477C-41ED-9E2F-481EC269E691}" srcOrd="1" destOrd="0" presId="urn:microsoft.com/office/officeart/2005/8/layout/list1"/>
    <dgm:cxn modelId="{71CE95A3-C654-440A-A7B7-B9C21E6D9ACF}" type="presOf" srcId="{DEFE79C5-0DF1-4716-A627-2FCA56FD81EF}" destId="{C054B13E-4693-417C-A9BF-1CF35941B817}" srcOrd="0" destOrd="0" presId="urn:microsoft.com/office/officeart/2005/8/layout/list1"/>
    <dgm:cxn modelId="{00612D61-01B3-485A-9498-5DB6DDDC0B4D}" type="presOf" srcId="{9E802492-2B2F-4CE4-A358-A42F1F866BCA}" destId="{C8071189-393F-4467-8593-6C72275D654A}" srcOrd="1" destOrd="0" presId="urn:microsoft.com/office/officeart/2005/8/layout/list1"/>
    <dgm:cxn modelId="{BE9D6044-59E8-407D-BEF4-05FE2BE1E44A}" type="presOf" srcId="{9CBE8A7A-4E1E-4A70-98F8-02FE0164C8F7}" destId="{15F988A8-CCCE-42C0-B226-1D72866815A5}" srcOrd="0" destOrd="0" presId="urn:microsoft.com/office/officeart/2005/8/layout/list1"/>
    <dgm:cxn modelId="{1967D5DE-B6DB-4155-B090-0C3D9EB62608}" srcId="{DEFE79C5-0DF1-4716-A627-2FCA56FD81EF}" destId="{9E802492-2B2F-4CE4-A358-A42F1F866BCA}" srcOrd="1" destOrd="0" parTransId="{9C703184-970F-47D9-B202-ACEB230D3AB8}" sibTransId="{35503939-90A6-429C-9834-FB4B8791F074}"/>
    <dgm:cxn modelId="{8903A4AD-728E-45E0-8FDC-E46B8F469F77}" type="presOf" srcId="{9CBE8A7A-4E1E-4A70-98F8-02FE0164C8F7}" destId="{1495DE4C-B314-4D35-B4BC-BD6DB7263F5A}" srcOrd="1" destOrd="0" presId="urn:microsoft.com/office/officeart/2005/8/layout/list1"/>
    <dgm:cxn modelId="{E746F58A-D106-4063-A279-7629BD7B3129}" type="presOf" srcId="{B92BFD90-4206-425F-85AF-52B2FC09A98E}" destId="{A75312CE-8401-480F-891F-1FA2D9236163}" srcOrd="0" destOrd="0" presId="urn:microsoft.com/office/officeart/2005/8/layout/list1"/>
    <dgm:cxn modelId="{A4B74A15-914E-446B-8964-477F874E6A55}" srcId="{DEFE79C5-0DF1-4716-A627-2FCA56FD81EF}" destId="{9CBE8A7A-4E1E-4A70-98F8-02FE0164C8F7}" srcOrd="0" destOrd="0" parTransId="{554540E9-0D4E-4F35-805F-D7F3CC143719}" sibTransId="{20607BA3-C34A-4754-8C4E-C9E5B338679F}"/>
    <dgm:cxn modelId="{4DC86937-C2D6-4C58-A6A2-A0C487BCC5DF}" type="presOf" srcId="{9E802492-2B2F-4CE4-A358-A42F1F866BCA}" destId="{8A1E2E7B-A1C8-41D2-9A72-EDA5F40F2A87}" srcOrd="0" destOrd="0" presId="urn:microsoft.com/office/officeart/2005/8/layout/list1"/>
    <dgm:cxn modelId="{864AD357-59DB-4D6F-983C-CF32FC726C74}" srcId="{DEFE79C5-0DF1-4716-A627-2FCA56FD81EF}" destId="{B92BFD90-4206-425F-85AF-52B2FC09A98E}" srcOrd="2" destOrd="0" parTransId="{AF668890-7543-4F8E-BF8A-4835C0C01D45}" sibTransId="{DBDD1001-D697-4E6A-B0FF-1F40B7623787}"/>
    <dgm:cxn modelId="{F834EA8B-27FF-488E-AFD4-F11008E7567F}" type="presParOf" srcId="{C054B13E-4693-417C-A9BF-1CF35941B817}" destId="{E1D2AD4C-C932-420C-95DE-8D9DE9FE8085}" srcOrd="0" destOrd="0" presId="urn:microsoft.com/office/officeart/2005/8/layout/list1"/>
    <dgm:cxn modelId="{CC2AFF71-F90B-4724-8E0F-8512F78FB3AD}" type="presParOf" srcId="{E1D2AD4C-C932-420C-95DE-8D9DE9FE8085}" destId="{15F988A8-CCCE-42C0-B226-1D72866815A5}" srcOrd="0" destOrd="0" presId="urn:microsoft.com/office/officeart/2005/8/layout/list1"/>
    <dgm:cxn modelId="{C52792CD-E001-4B3B-90CC-AD037819F6A0}" type="presParOf" srcId="{E1D2AD4C-C932-420C-95DE-8D9DE9FE8085}" destId="{1495DE4C-B314-4D35-B4BC-BD6DB7263F5A}" srcOrd="1" destOrd="0" presId="urn:microsoft.com/office/officeart/2005/8/layout/list1"/>
    <dgm:cxn modelId="{2C4D1C46-40D7-47AB-A4F2-4A0E02DA59A9}" type="presParOf" srcId="{C054B13E-4693-417C-A9BF-1CF35941B817}" destId="{AF29848E-4D7E-46E0-A1E0-00A776A27F1E}" srcOrd="1" destOrd="0" presId="urn:microsoft.com/office/officeart/2005/8/layout/list1"/>
    <dgm:cxn modelId="{BA2CFBE8-FDE8-45D6-A13A-BD892201FB10}" type="presParOf" srcId="{C054B13E-4693-417C-A9BF-1CF35941B817}" destId="{127176A9-57FE-4456-9CD1-7C96F8B1D388}" srcOrd="2" destOrd="0" presId="urn:microsoft.com/office/officeart/2005/8/layout/list1"/>
    <dgm:cxn modelId="{0C337F46-5A5B-4D91-BDFA-5CFFA28711DA}" type="presParOf" srcId="{C054B13E-4693-417C-A9BF-1CF35941B817}" destId="{72D8F493-98F0-44A4-86A9-20A0CA2B9DAF}" srcOrd="3" destOrd="0" presId="urn:microsoft.com/office/officeart/2005/8/layout/list1"/>
    <dgm:cxn modelId="{C3D76EE6-F490-4693-95C2-3D7546DF2033}" type="presParOf" srcId="{C054B13E-4693-417C-A9BF-1CF35941B817}" destId="{0835116F-A80A-4420-8E10-D043806BD28A}" srcOrd="4" destOrd="0" presId="urn:microsoft.com/office/officeart/2005/8/layout/list1"/>
    <dgm:cxn modelId="{2FA67837-88D6-4719-B2F0-9CBBC6B7C668}" type="presParOf" srcId="{0835116F-A80A-4420-8E10-D043806BD28A}" destId="{8A1E2E7B-A1C8-41D2-9A72-EDA5F40F2A87}" srcOrd="0" destOrd="0" presId="urn:microsoft.com/office/officeart/2005/8/layout/list1"/>
    <dgm:cxn modelId="{6352B652-B84E-4433-9BA6-E4470A5182DB}" type="presParOf" srcId="{0835116F-A80A-4420-8E10-D043806BD28A}" destId="{C8071189-393F-4467-8593-6C72275D654A}" srcOrd="1" destOrd="0" presId="urn:microsoft.com/office/officeart/2005/8/layout/list1"/>
    <dgm:cxn modelId="{12ACFC6B-79EB-4972-9181-FEB76E157434}" type="presParOf" srcId="{C054B13E-4693-417C-A9BF-1CF35941B817}" destId="{0019AA32-4C79-45CC-A5B0-F53DBCA76FF3}" srcOrd="5" destOrd="0" presId="urn:microsoft.com/office/officeart/2005/8/layout/list1"/>
    <dgm:cxn modelId="{2521A18B-0710-46A4-ABC2-76FA9D46F9F5}" type="presParOf" srcId="{C054B13E-4693-417C-A9BF-1CF35941B817}" destId="{F7CBED24-3B7F-4858-86FD-4A2024B28870}" srcOrd="6" destOrd="0" presId="urn:microsoft.com/office/officeart/2005/8/layout/list1"/>
    <dgm:cxn modelId="{66C90848-80CA-4D7D-98DD-E7020462635F}" type="presParOf" srcId="{C054B13E-4693-417C-A9BF-1CF35941B817}" destId="{D694C6AB-8FFB-412B-8C43-FF25A5F1D6EC}" srcOrd="7" destOrd="0" presId="urn:microsoft.com/office/officeart/2005/8/layout/list1"/>
    <dgm:cxn modelId="{56469A4A-D831-4C2F-A3DD-666FCAC4C11F}" type="presParOf" srcId="{C054B13E-4693-417C-A9BF-1CF35941B817}" destId="{1DE229C9-1BB3-4971-B8F8-FAAF5C23B414}" srcOrd="8" destOrd="0" presId="urn:microsoft.com/office/officeart/2005/8/layout/list1"/>
    <dgm:cxn modelId="{ACEB2C02-A2D5-4DF8-B273-A2553F3E7EA7}" type="presParOf" srcId="{1DE229C9-1BB3-4971-B8F8-FAAF5C23B414}" destId="{A75312CE-8401-480F-891F-1FA2D9236163}" srcOrd="0" destOrd="0" presId="urn:microsoft.com/office/officeart/2005/8/layout/list1"/>
    <dgm:cxn modelId="{234BABA3-ECAC-4C01-9DB0-972AD5E0E7BC}" type="presParOf" srcId="{1DE229C9-1BB3-4971-B8F8-FAAF5C23B414}" destId="{EB64FF3D-477C-41ED-9E2F-481EC269E691}" srcOrd="1" destOrd="0" presId="urn:microsoft.com/office/officeart/2005/8/layout/list1"/>
    <dgm:cxn modelId="{AA37B7CB-6574-44F5-9555-6096ADB5D3B3}" type="presParOf" srcId="{C054B13E-4693-417C-A9BF-1CF35941B817}" destId="{35AB973A-796C-404A-9B75-BA49A19AB971}" srcOrd="9" destOrd="0" presId="urn:microsoft.com/office/officeart/2005/8/layout/list1"/>
    <dgm:cxn modelId="{FD292283-BE64-462B-B5B2-41A0725CC262}" type="presParOf" srcId="{C054B13E-4693-417C-A9BF-1CF35941B817}" destId="{F42CF86D-4F85-4CDF-94FF-B45105D4290E}"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176A9-57FE-4456-9CD1-7C96F8B1D388}">
      <dsp:nvSpPr>
        <dsp:cNvPr id="0" name=""/>
        <dsp:cNvSpPr/>
      </dsp:nvSpPr>
      <dsp:spPr>
        <a:xfrm>
          <a:off x="0" y="224335"/>
          <a:ext cx="3581400" cy="352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95DE4C-B314-4D35-B4BC-BD6DB7263F5A}">
      <dsp:nvSpPr>
        <dsp:cNvPr id="0" name=""/>
        <dsp:cNvSpPr/>
      </dsp:nvSpPr>
      <dsp:spPr>
        <a:xfrm>
          <a:off x="179070" y="17695"/>
          <a:ext cx="2506980" cy="4132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758" tIns="0" rIns="94758"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TALYS-1.9</a:t>
          </a:r>
          <a:endParaRPr lang="en-US" sz="1400" b="1" kern="1200" dirty="0">
            <a:solidFill>
              <a:schemeClr val="tx1"/>
            </a:solidFill>
          </a:endParaRPr>
        </a:p>
      </dsp:txBody>
      <dsp:txXfrm>
        <a:off x="199245" y="37870"/>
        <a:ext cx="2466630" cy="372930"/>
      </dsp:txXfrm>
    </dsp:sp>
    <dsp:sp modelId="{F7CBED24-3B7F-4858-86FD-4A2024B28870}">
      <dsp:nvSpPr>
        <dsp:cNvPr id="0" name=""/>
        <dsp:cNvSpPr/>
      </dsp:nvSpPr>
      <dsp:spPr>
        <a:xfrm>
          <a:off x="0" y="859376"/>
          <a:ext cx="3581400" cy="352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071189-393F-4467-8593-6C72275D654A}">
      <dsp:nvSpPr>
        <dsp:cNvPr id="0" name=""/>
        <dsp:cNvSpPr/>
      </dsp:nvSpPr>
      <dsp:spPr>
        <a:xfrm>
          <a:off x="179070" y="652735"/>
          <a:ext cx="2506980" cy="4132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758" tIns="0" rIns="94758"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EMPIRE-3.2.3-Malta</a:t>
          </a:r>
          <a:endParaRPr lang="en-US" sz="1400" b="1" kern="1200" dirty="0">
            <a:solidFill>
              <a:schemeClr val="tx1"/>
            </a:solidFill>
          </a:endParaRPr>
        </a:p>
      </dsp:txBody>
      <dsp:txXfrm>
        <a:off x="199245" y="672910"/>
        <a:ext cx="2466630" cy="372930"/>
      </dsp:txXfrm>
    </dsp:sp>
    <dsp:sp modelId="{F42CF86D-4F85-4CDF-94FF-B45105D4290E}">
      <dsp:nvSpPr>
        <dsp:cNvPr id="0" name=""/>
        <dsp:cNvSpPr/>
      </dsp:nvSpPr>
      <dsp:spPr>
        <a:xfrm>
          <a:off x="0" y="1494416"/>
          <a:ext cx="3581400" cy="352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64FF3D-477C-41ED-9E2F-481EC269E691}">
      <dsp:nvSpPr>
        <dsp:cNvPr id="0" name=""/>
        <dsp:cNvSpPr/>
      </dsp:nvSpPr>
      <dsp:spPr>
        <a:xfrm>
          <a:off x="179070" y="1287776"/>
          <a:ext cx="2506980" cy="4132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758" tIns="0" rIns="94758" bIns="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tx1"/>
              </a:solidFill>
            </a:rPr>
            <a:t>ALICE-2014</a:t>
          </a:r>
          <a:endParaRPr lang="en-US" sz="1400" b="1" kern="1200" dirty="0">
            <a:solidFill>
              <a:schemeClr val="tx1"/>
            </a:solidFill>
          </a:endParaRPr>
        </a:p>
      </dsp:txBody>
      <dsp:txXfrm>
        <a:off x="199245" y="1307951"/>
        <a:ext cx="24666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8B646-02A6-44D1-A00D-DC19D290F7C8}" type="datetimeFigureOut">
              <a:rPr lang="en-US" smtClean="0"/>
              <a:t>4/25/2020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499B-E26C-43D5-8A67-4595E5F5013F}" type="slidenum">
              <a:rPr lang="en-US" smtClean="0"/>
              <a:t>‹#›</a:t>
            </a:fld>
            <a:endParaRPr lang="en-US"/>
          </a:p>
        </p:txBody>
      </p:sp>
    </p:spTree>
    <p:extLst>
      <p:ext uri="{BB962C8B-B14F-4D97-AF65-F5344CB8AC3E}">
        <p14:creationId xmlns:p14="http://schemas.microsoft.com/office/powerpoint/2010/main" val="207627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C7499B-E26C-43D5-8A67-4595E5F5013F}" type="slidenum">
              <a:rPr lang="en-US" smtClean="0"/>
              <a:t>1</a:t>
            </a:fld>
            <a:endParaRPr lang="en-US"/>
          </a:p>
        </p:txBody>
      </p:sp>
    </p:spTree>
    <p:extLst>
      <p:ext uri="{BB962C8B-B14F-4D97-AF65-F5344CB8AC3E}">
        <p14:creationId xmlns:p14="http://schemas.microsoft.com/office/powerpoint/2010/main" val="307305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7163" y="769938"/>
            <a:ext cx="6545262" cy="3683000"/>
          </a:xfrm>
          <a:ln/>
        </p:spPr>
      </p:sp>
      <p:sp>
        <p:nvSpPr>
          <p:cNvPr id="45059" name="Rectangle 3"/>
          <p:cNvSpPr>
            <a:spLocks noGrp="1" noChangeArrowheads="1"/>
          </p:cNvSpPr>
          <p:nvPr>
            <p:ph type="body" idx="1"/>
          </p:nvPr>
        </p:nvSpPr>
        <p:spPr>
          <a:xfrm>
            <a:off x="923925" y="4756150"/>
            <a:ext cx="5005388" cy="4454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p>
        </p:txBody>
      </p:sp>
      <p:sp>
        <p:nvSpPr>
          <p:cNvPr id="2" name="Footer Placeholder 1"/>
          <p:cNvSpPr>
            <a:spLocks noGrp="1"/>
          </p:cNvSpPr>
          <p:nvPr>
            <p:ph type="ftr" sz="quarter" idx="10"/>
          </p:nvPr>
        </p:nvSpPr>
        <p:spPr/>
        <p:txBody>
          <a:bodyPr/>
          <a:lstStyle/>
          <a:p>
            <a:r>
              <a:rPr lang="en-IN" smtClean="0"/>
              <a:t>RINP2</a:t>
            </a:r>
            <a:endParaRPr lang="en-IN"/>
          </a:p>
        </p:txBody>
      </p:sp>
    </p:spTree>
    <p:extLst>
      <p:ext uri="{BB962C8B-B14F-4D97-AF65-F5344CB8AC3E}">
        <p14:creationId xmlns:p14="http://schemas.microsoft.com/office/powerpoint/2010/main" val="103376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RINP2</a:t>
            </a:r>
            <a:endParaRPr lang="en-IN"/>
          </a:p>
        </p:txBody>
      </p:sp>
      <p:sp>
        <p:nvSpPr>
          <p:cNvPr id="5" name="Slide Number Placeholder 4"/>
          <p:cNvSpPr>
            <a:spLocks noGrp="1"/>
          </p:cNvSpPr>
          <p:nvPr>
            <p:ph type="sldNum" sz="quarter" idx="11"/>
          </p:nvPr>
        </p:nvSpPr>
        <p:spPr/>
        <p:txBody>
          <a:bodyPr/>
          <a:lstStyle/>
          <a:p>
            <a:fld id="{50BEF413-A7FC-4CA2-8A6B-3C38153BC544}" type="slidenum">
              <a:rPr lang="en-IN" smtClean="0"/>
              <a:t>23</a:t>
            </a:fld>
            <a:endParaRPr lang="en-IN"/>
          </a:p>
        </p:txBody>
      </p:sp>
    </p:spTree>
    <p:extLst>
      <p:ext uri="{BB962C8B-B14F-4D97-AF65-F5344CB8AC3E}">
        <p14:creationId xmlns:p14="http://schemas.microsoft.com/office/powerpoint/2010/main" val="158339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RINP2</a:t>
            </a:r>
            <a:endParaRPr lang="en-IN"/>
          </a:p>
        </p:txBody>
      </p:sp>
      <p:sp>
        <p:nvSpPr>
          <p:cNvPr id="5" name="Slide Number Placeholder 4"/>
          <p:cNvSpPr>
            <a:spLocks noGrp="1"/>
          </p:cNvSpPr>
          <p:nvPr>
            <p:ph type="sldNum" sz="quarter" idx="11"/>
          </p:nvPr>
        </p:nvSpPr>
        <p:spPr/>
        <p:txBody>
          <a:bodyPr/>
          <a:lstStyle/>
          <a:p>
            <a:fld id="{50BEF413-A7FC-4CA2-8A6B-3C38153BC544}" type="slidenum">
              <a:rPr lang="en-IN" smtClean="0"/>
              <a:t>32</a:t>
            </a:fld>
            <a:endParaRPr lang="en-IN"/>
          </a:p>
        </p:txBody>
      </p:sp>
    </p:spTree>
    <p:extLst>
      <p:ext uri="{BB962C8B-B14F-4D97-AF65-F5344CB8AC3E}">
        <p14:creationId xmlns:p14="http://schemas.microsoft.com/office/powerpoint/2010/main" val="1966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8"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138625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2939046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132087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900339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40F894-4343-4281-A4BF-B71B9E1E3AF7}"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252412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40F894-4343-4281-A4BF-B71B9E1E3AF7}"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5177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F894-4343-4281-A4BF-B71B9E1E3AF7}"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670712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48978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110584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2001725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extLst>
      <p:ext uri="{BB962C8B-B14F-4D97-AF65-F5344CB8AC3E}">
        <p14:creationId xmlns:p14="http://schemas.microsoft.com/office/powerpoint/2010/main" val="3048872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700">
                <a:solidFill>
                  <a:schemeClr val="tx1"/>
                </a:solidFill>
              </a:defRPr>
            </a:lvl1pPr>
            <a:lvl2pPr marL="342900" indent="0" algn="ctr">
              <a:buNone/>
              <a:defRPr sz="1700"/>
            </a:lvl2pPr>
            <a:lvl3pPr marL="685800" indent="0" algn="ctr">
              <a:buNone/>
              <a:defRPr sz="17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3A4FF387-79C3-42A1-9C75-6A3C83249067}" type="slidenum">
              <a:rPr lang="en-US" smtClean="0"/>
              <a:pPr/>
              <a:t>‹#›</a:t>
            </a:fld>
            <a:endParaRPr lang="en-US"/>
          </a:p>
        </p:txBody>
      </p:sp>
    </p:spTree>
    <p:extLst>
      <p:ext uri="{BB962C8B-B14F-4D97-AF65-F5344CB8AC3E}">
        <p14:creationId xmlns:p14="http://schemas.microsoft.com/office/powerpoint/2010/main" val="1176549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470832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4704588"/>
            <a:ext cx="1983232" cy="273844"/>
          </a:xfrm>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5" name="Footer Placeholder 4"/>
          <p:cNvSpPr>
            <a:spLocks noGrp="1"/>
          </p:cNvSpPr>
          <p:nvPr>
            <p:ph type="ftr" sz="quarter" idx="11"/>
          </p:nvPr>
        </p:nvSpPr>
        <p:spPr>
          <a:xfrm>
            <a:off x="1637031" y="4704588"/>
            <a:ext cx="4745736" cy="273844"/>
          </a:xfrm>
        </p:spPr>
        <p:txBody>
          <a:bodyPr/>
          <a:lstStyle/>
          <a:p>
            <a:endParaRPr lang="en-US">
              <a:solidFill>
                <a:srgbClr val="696464"/>
              </a:solidFill>
            </a:endParaRPr>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3A4FF387-79C3-42A1-9C75-6A3C83249067}" type="slidenum">
              <a:rPr lang="en-US" smtClean="0"/>
              <a:pPr/>
              <a:t>‹#›</a:t>
            </a:fld>
            <a:endParaRPr lang="en-US"/>
          </a:p>
        </p:txBody>
      </p:sp>
    </p:spTree>
    <p:extLst>
      <p:ext uri="{BB962C8B-B14F-4D97-AF65-F5344CB8AC3E}">
        <p14:creationId xmlns:p14="http://schemas.microsoft.com/office/powerpoint/2010/main" val="2864551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1434551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21244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40938365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21571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840F894-4343-4281-A4BF-B71B9E1E3AF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100">
                <a:solidFill>
                  <a:schemeClr val="accent1">
                    <a:lumMod val="75000"/>
                  </a:schemeClr>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Edit Master text styles</a:t>
            </a:r>
          </a:p>
        </p:txBody>
      </p:sp>
      <p:sp>
        <p:nvSpPr>
          <p:cNvPr id="5" name="Date Placeholder 4"/>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593908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100">
                <a:solidFill>
                  <a:schemeClr val="accent1">
                    <a:lumMod val="75000"/>
                  </a:schemeClr>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Edit Master text styles</a:t>
            </a:r>
          </a:p>
        </p:txBody>
      </p:sp>
      <p:sp>
        <p:nvSpPr>
          <p:cNvPr id="5" name="Date Placeholder 4"/>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1166770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2672492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152CD-D65D-495F-B23B-771E9FEB9516}" type="datetimeFigureOut">
              <a:rPr lang="en-US" smtClean="0">
                <a:solidFill>
                  <a:srgbClr val="696464"/>
                </a:solidFill>
              </a:rPr>
              <a:pPr/>
              <a:t>4/25/2020</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a:t>
            </a:fld>
            <a:endParaRPr lang="en-US"/>
          </a:p>
        </p:txBody>
      </p:sp>
    </p:spTree>
    <p:extLst>
      <p:ext uri="{BB962C8B-B14F-4D97-AF65-F5344CB8AC3E}">
        <p14:creationId xmlns:p14="http://schemas.microsoft.com/office/powerpoint/2010/main" val="39888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C595C-CCEC-4352-9CC1-48F283CE03B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40F894-4343-4281-A4BF-B71B9E1E3AF7}"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40F894-4343-4281-A4BF-B71B9E1E3AF7}"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F894-4343-4281-A4BF-B71B9E1E3AF7}"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62C595C-CCEC-4352-9CC1-48F283CE03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0F894-4343-4281-A4BF-B71B9E1E3AF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C595C-CCEC-4352-9CC1-48F283CE03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A840F894-4343-4281-A4BF-B71B9E1E3AF7}" type="datetimeFigureOut">
              <a:rPr lang="en-US" smtClean="0"/>
              <a:t>4/25/2020</a:t>
            </a:fld>
            <a:endParaRPr lang="en-US"/>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62C595C-CCEC-4352-9CC1-48F283CE03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840F894-4343-4281-A4BF-B71B9E1E3AF7}" type="datetimeFigureOut">
              <a:rPr lang="en-US" smtClean="0"/>
              <a:t>4/25/2020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62C595C-CCEC-4352-9CC1-48F283CE03B7}" type="slidenum">
              <a:rPr lang="en-US" smtClean="0"/>
              <a:t>‹#›</a:t>
            </a:fld>
            <a:endParaRPr lang="en-US"/>
          </a:p>
        </p:txBody>
      </p:sp>
    </p:spTree>
    <p:extLst>
      <p:ext uri="{BB962C8B-B14F-4D97-AF65-F5344CB8AC3E}">
        <p14:creationId xmlns:p14="http://schemas.microsoft.com/office/powerpoint/2010/main" val="1338455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68580" tIns="34290" rIns="68580" bIns="34290" rtlCol="0" anchor="ctr"/>
          <a:lstStyle>
            <a:lvl1pPr algn="r">
              <a:defRPr sz="800">
                <a:solidFill>
                  <a:schemeClr val="tx2"/>
                </a:solidFill>
              </a:defRPr>
            </a:lvl1pPr>
          </a:lstStyle>
          <a:p>
            <a:pPr defTabSz="342900"/>
            <a:fld id="{271152CD-D65D-495F-B23B-771E9FEB9516}" type="datetimeFigureOut">
              <a:rPr lang="en-US" smtClean="0">
                <a:solidFill>
                  <a:srgbClr val="696464"/>
                </a:solidFill>
              </a:rPr>
              <a:pPr defTabSz="342900"/>
              <a:t>4/25/2020</a:t>
            </a:fld>
            <a:endParaRPr lang="en-US">
              <a:solidFill>
                <a:srgbClr val="696464"/>
              </a:solidFill>
            </a:endParaRPr>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68580" tIns="34290" rIns="68580" bIns="34290" rtlCol="0" anchor="ctr"/>
          <a:lstStyle>
            <a:lvl1pPr algn="l">
              <a:defRPr sz="800">
                <a:solidFill>
                  <a:schemeClr val="tx2"/>
                </a:solidFill>
              </a:defRPr>
            </a:lvl1pPr>
          </a:lstStyle>
          <a:p>
            <a:pPr defTabSz="342900"/>
            <a:endParaRPr lang="en-US">
              <a:solidFill>
                <a:srgbClr val="696464"/>
              </a:solidFill>
            </a:endParaRPr>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68580" tIns="34290" rIns="68580" bIns="34290" rtlCol="0" anchor="ctr"/>
          <a:lstStyle>
            <a:lvl1pPr algn="ctr">
              <a:defRPr sz="1100" b="1">
                <a:solidFill>
                  <a:srgbClr val="FFFFFF"/>
                </a:solidFill>
                <a:latin typeface="+mj-lt"/>
              </a:defRPr>
            </a:lvl1pPr>
          </a:lstStyle>
          <a:p>
            <a:pPr defTabSz="342900"/>
            <a:fld id="{3A4FF387-79C3-42A1-9C75-6A3C83249067}" type="slidenum">
              <a:rPr lang="en-US" smtClean="0"/>
              <a:pPr defTabSz="342900"/>
              <a:t>‹#›</a:t>
            </a:fld>
            <a:endParaRPr lang="en-US"/>
          </a:p>
        </p:txBody>
      </p:sp>
    </p:spTree>
    <p:extLst>
      <p:ext uri="{BB962C8B-B14F-4D97-AF65-F5344CB8AC3E}">
        <p14:creationId xmlns:p14="http://schemas.microsoft.com/office/powerpoint/2010/main" val="400906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41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40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10.png"/></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2.emf"/><Relationship Id="rId7" Type="http://schemas.openxmlformats.org/officeDocument/2006/relationships/diagramQuickStyle" Target="../diagrams/quickStyle1.xml"/><Relationship Id="rId2" Type="http://schemas.openxmlformats.org/officeDocument/2006/relationships/image" Target="../media/image41.emf"/><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3.emf"/><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microsoft.com/office/2007/relationships/hdphoto" Target="../media/hdphoto3.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6.emf"/></Relationships>
</file>

<file path=ppt/slides/_rels/slide3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CF9C7FA-5EC7-4421-A842-8B1A7187F9D5}"/>
              </a:ext>
            </a:extLst>
          </p:cNvPr>
          <p:cNvSpPr/>
          <p:nvPr/>
        </p:nvSpPr>
        <p:spPr>
          <a:xfrm>
            <a:off x="1447800" y="3692879"/>
            <a:ext cx="6096000" cy="861774"/>
          </a:xfrm>
          <a:prstGeom prst="rect">
            <a:avLst/>
          </a:prstGeom>
        </p:spPr>
        <p:txBody>
          <a:bodyPr>
            <a:spAutoFit/>
          </a:bodyPr>
          <a:lstStyle/>
          <a:p>
            <a:pPr algn="ctr"/>
            <a:r>
              <a:rPr lang="en-US" sz="1600" b="1" dirty="0">
                <a:solidFill>
                  <a:srgbClr val="C00000"/>
                </a:solidFill>
                <a:latin typeface="Times New Roman" panose="02020603050405020304" pitchFamily="18" charset="0"/>
                <a:cs typeface="Times New Roman" panose="02020603050405020304" pitchFamily="18" charset="0"/>
              </a:rPr>
              <a:t>Department of Physics, </a:t>
            </a:r>
          </a:p>
          <a:p>
            <a:pPr algn="ctr"/>
            <a:r>
              <a:rPr lang="en-US" sz="1600" b="1" dirty="0" smtClean="0">
                <a:solidFill>
                  <a:srgbClr val="C00000"/>
                </a:solidFill>
                <a:latin typeface="Times New Roman" panose="02020603050405020304" pitchFamily="18" charset="0"/>
                <a:cs typeface="Times New Roman" panose="02020603050405020304" pitchFamily="18" charset="0"/>
              </a:rPr>
              <a:t>The Maharaja Sayajirao </a:t>
            </a:r>
            <a:r>
              <a:rPr lang="en-US" sz="1600" b="1" dirty="0">
                <a:solidFill>
                  <a:srgbClr val="C00000"/>
                </a:solidFill>
                <a:latin typeface="Times New Roman" panose="02020603050405020304" pitchFamily="18" charset="0"/>
                <a:cs typeface="Times New Roman" panose="02020603050405020304" pitchFamily="18" charset="0"/>
              </a:rPr>
              <a:t>University of Baroda</a:t>
            </a:r>
          </a:p>
          <a:p>
            <a:pPr algn="ctr"/>
            <a:r>
              <a:rPr lang="en-US" sz="1600" b="1" dirty="0">
                <a:solidFill>
                  <a:srgbClr val="C00000"/>
                </a:solidFill>
                <a:latin typeface="Times New Roman" panose="02020603050405020304" pitchFamily="18" charset="0"/>
                <a:cs typeface="Times New Roman" panose="02020603050405020304" pitchFamily="18" charset="0"/>
              </a:rPr>
              <a:t>Vadodara, </a:t>
            </a:r>
            <a:r>
              <a:rPr lang="en-US" sz="1600" b="1" dirty="0" smtClean="0">
                <a:solidFill>
                  <a:srgbClr val="C00000"/>
                </a:solidFill>
                <a:latin typeface="Times New Roman" panose="02020603050405020304" pitchFamily="18" charset="0"/>
                <a:cs typeface="Times New Roman" panose="02020603050405020304" pitchFamily="18" charset="0"/>
              </a:rPr>
              <a:t>Gujarat-390002. INDIA</a:t>
            </a:r>
            <a:endParaRPr lang="en-US" sz="1600" b="1" dirty="0">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82C2B98D-30BB-4059-9D38-B8121DD9DC46}"/>
              </a:ext>
            </a:extLst>
          </p:cNvPr>
          <p:cNvSpPr/>
          <p:nvPr/>
        </p:nvSpPr>
        <p:spPr>
          <a:xfrm>
            <a:off x="3142609" y="3333750"/>
            <a:ext cx="2706382" cy="400110"/>
          </a:xfrm>
          <a:prstGeom prst="rect">
            <a:avLst/>
          </a:prstGeom>
        </p:spPr>
        <p:txBody>
          <a:bodyPr wrap="none">
            <a:spAutoFit/>
          </a:bodyPr>
          <a:lstStyle/>
          <a:p>
            <a:pPr algn="ctr"/>
            <a:r>
              <a:rPr lang="en-US" sz="2000" b="1" dirty="0" smtClean="0">
                <a:latin typeface="Times New Roman" panose="02020603050405020304" pitchFamily="18" charset="0"/>
                <a:cs typeface="Times New Roman" panose="02020603050405020304" pitchFamily="18" charset="0"/>
              </a:rPr>
              <a:t>Prof</a:t>
            </a:r>
            <a:r>
              <a:rPr lang="en-US" sz="2000" b="1" dirty="0">
                <a:latin typeface="Times New Roman" panose="02020603050405020304" pitchFamily="18" charset="0"/>
                <a:cs typeface="Times New Roman" panose="02020603050405020304" pitchFamily="18" charset="0"/>
              </a:rPr>
              <a:t>. Surjit Mukherjee</a:t>
            </a:r>
          </a:p>
        </p:txBody>
      </p:sp>
      <p:pic>
        <p:nvPicPr>
          <p:cNvPr id="104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26" y="1352550"/>
            <a:ext cx="1409347"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Picture 23" descr="E:\msu.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0903" y="1352550"/>
            <a:ext cx="1396290" cy="1268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599" y="209550"/>
            <a:ext cx="8610601" cy="707886"/>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2000" b="1" dirty="0"/>
              <a:t>Investigation of nuclear reactions for the applications in Advance reactor, ADSS facility and nuclear data management</a:t>
            </a:r>
            <a:endParaRPr lang="en-IN" sz="2000" b="1" i="1" dirty="0"/>
          </a:p>
        </p:txBody>
      </p:sp>
    </p:spTree>
    <p:extLst>
      <p:ext uri="{BB962C8B-B14F-4D97-AF65-F5344CB8AC3E}">
        <p14:creationId xmlns:p14="http://schemas.microsoft.com/office/powerpoint/2010/main" val="905927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PhD Thesis\thdep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90550"/>
            <a:ext cx="4301476"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971552"/>
            <a:ext cx="2590800" cy="3539426"/>
          </a:xfrm>
          <a:prstGeom prst="rect">
            <a:avLst/>
          </a:prstGeom>
          <a:solidFill>
            <a:srgbClr val="FFFF00"/>
          </a:solidFill>
        </p:spPr>
        <p:txBody>
          <a:bodyPr wrap="square" lIns="91436" tIns="45718" rIns="91436" bIns="45718" rtlCol="0">
            <a:spAutoFit/>
          </a:bodyPr>
          <a:lstStyle/>
          <a:p>
            <a:pPr marL="285736" indent="-285736" algn="just">
              <a:buFont typeface="Arial" pitchFamily="34" charset="0"/>
              <a:buChar char="•"/>
            </a:pPr>
            <a:r>
              <a:rPr lang="en-US" sz="1400" dirty="0"/>
              <a:t>India has the second largest Thorium (</a:t>
            </a:r>
            <a:r>
              <a:rPr lang="en-US" sz="1400" dirty="0" err="1"/>
              <a:t>Th</a:t>
            </a:r>
            <a:r>
              <a:rPr lang="en-US" sz="1400" dirty="0"/>
              <a:t>) reserve in the world.</a:t>
            </a:r>
          </a:p>
          <a:p>
            <a:pPr marL="285736" indent="-285736" algn="just">
              <a:buFont typeface="Arial" pitchFamily="34" charset="0"/>
              <a:buChar char="•"/>
            </a:pPr>
            <a:endParaRPr lang="en-US" sz="1400" dirty="0"/>
          </a:p>
          <a:p>
            <a:pPr marL="285736" indent="-285736" algn="just">
              <a:buFont typeface="Arial" pitchFamily="34" charset="0"/>
              <a:buChar char="•"/>
            </a:pPr>
            <a:r>
              <a:rPr lang="en-US" sz="1400" dirty="0" err="1"/>
              <a:t>Th</a:t>
            </a:r>
            <a:r>
              <a:rPr lang="en-US" sz="1400" dirty="0"/>
              <a:t>  can be used in advanced reactors to generate Uranium fuel for conventional  reactors and to generate electricity. </a:t>
            </a:r>
          </a:p>
          <a:p>
            <a:pPr marL="285736" indent="-285736" algn="just">
              <a:buFont typeface="Arial" pitchFamily="34" charset="0"/>
              <a:buChar char="•"/>
            </a:pPr>
            <a:endParaRPr lang="en-US" sz="1400" dirty="0"/>
          </a:p>
          <a:p>
            <a:pPr marL="285736" indent="-285736" algn="just">
              <a:buFont typeface="Arial" pitchFamily="34" charset="0"/>
              <a:buChar char="•"/>
            </a:pPr>
            <a:r>
              <a:rPr lang="en-US" sz="1400" dirty="0"/>
              <a:t>The advantage of using </a:t>
            </a:r>
            <a:r>
              <a:rPr lang="en-US" sz="1400" dirty="0" err="1"/>
              <a:t>Th</a:t>
            </a:r>
            <a:r>
              <a:rPr lang="en-US" sz="1400" dirty="0"/>
              <a:t> as </a:t>
            </a:r>
            <a:r>
              <a:rPr lang="en-US" sz="1400" dirty="0" smtClean="0"/>
              <a:t>fuel, is that, </a:t>
            </a:r>
            <a:r>
              <a:rPr lang="en-US" sz="1400" dirty="0"/>
              <a:t>it </a:t>
            </a:r>
            <a:r>
              <a:rPr lang="en-US" sz="1400" dirty="0" smtClean="0"/>
              <a:t>does not produces </a:t>
            </a:r>
            <a:r>
              <a:rPr lang="en-US" sz="1400" dirty="0"/>
              <a:t>radiotoxic waste in larger quantities as compared to conventional  U fuel operated reactors. </a:t>
            </a:r>
          </a:p>
        </p:txBody>
      </p:sp>
      <p:sp>
        <p:nvSpPr>
          <p:cNvPr id="4" name="TextBox 3"/>
          <p:cNvSpPr txBox="1"/>
          <p:nvPr/>
        </p:nvSpPr>
        <p:spPr>
          <a:xfrm>
            <a:off x="295022" y="133352"/>
            <a:ext cx="4221925"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36" tIns="45718" rIns="91436" bIns="45718" rtlCol="0">
            <a:spAutoFit/>
          </a:bodyPr>
          <a:lstStyle/>
          <a:p>
            <a:r>
              <a:rPr lang="en-US" sz="2400" b="1" dirty="0"/>
              <a:t>World Natural Thorium Reserve</a:t>
            </a:r>
          </a:p>
        </p:txBody>
      </p:sp>
      <p:sp>
        <p:nvSpPr>
          <p:cNvPr id="2" name="TextBox 1"/>
          <p:cNvSpPr txBox="1"/>
          <p:nvPr/>
        </p:nvSpPr>
        <p:spPr>
          <a:xfrm>
            <a:off x="7391400" y="4195287"/>
            <a:ext cx="1447800" cy="750203"/>
          </a:xfrm>
          <a:prstGeom prst="rect">
            <a:avLst/>
          </a:prstGeom>
          <a:solidFill>
            <a:srgbClr val="FFFF00"/>
          </a:solidFill>
        </p:spPr>
        <p:txBody>
          <a:bodyPr wrap="square" lIns="91436" tIns="45718" rIns="91436" bIns="45718" rtlCol="0">
            <a:spAutoFit/>
          </a:bodyPr>
          <a:lstStyle/>
          <a:p>
            <a:pPr algn="ctr"/>
            <a:r>
              <a:rPr lang="en-US" sz="1400" b="1" dirty="0"/>
              <a:t>India</a:t>
            </a:r>
          </a:p>
          <a:p>
            <a:pPr algn="ctr"/>
            <a:r>
              <a:rPr lang="en-US" sz="1400" b="1" dirty="0"/>
              <a:t>846.5 </a:t>
            </a:r>
          </a:p>
          <a:p>
            <a:pPr algn="ctr"/>
            <a:r>
              <a:rPr lang="en-US" sz="1400" b="1" dirty="0"/>
              <a:t>thousand tons</a:t>
            </a:r>
          </a:p>
        </p:txBody>
      </p:sp>
      <p:cxnSp>
        <p:nvCxnSpPr>
          <p:cNvPr id="6" name="Straight Arrow Connector 5"/>
          <p:cNvCxnSpPr/>
          <p:nvPr/>
        </p:nvCxnSpPr>
        <p:spPr>
          <a:xfrm flipH="1" flipV="1">
            <a:off x="6629400" y="3181350"/>
            <a:ext cx="1219200" cy="9959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95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741422"/>
            <a:ext cx="6102768" cy="3811528"/>
          </a:xfrm>
          <a:prstGeom prst="rect">
            <a:avLst/>
          </a:prstGeom>
        </p:spPr>
      </p:pic>
      <p:sp>
        <p:nvSpPr>
          <p:cNvPr id="4" name="TextBox 3"/>
          <p:cNvSpPr txBox="1"/>
          <p:nvPr/>
        </p:nvSpPr>
        <p:spPr>
          <a:xfrm>
            <a:off x="152400" y="1044299"/>
            <a:ext cx="3048000" cy="3139317"/>
          </a:xfrm>
          <a:prstGeom prst="rect">
            <a:avLst/>
          </a:prstGeom>
          <a:noFill/>
        </p:spPr>
        <p:txBody>
          <a:bodyPr wrap="square" lIns="91436" tIns="45718" rIns="91436" bIns="45718" rtlCol="0">
            <a:spAutoFit/>
          </a:bodyPr>
          <a:lstStyle/>
          <a:p>
            <a:r>
              <a:rPr lang="en-US" b="1" dirty="0" smtClean="0">
                <a:solidFill>
                  <a:srgbClr val="FF0000"/>
                </a:solidFill>
              </a:rPr>
              <a:t>Conditions to sustain a fully operational ITER device…</a:t>
            </a:r>
          </a:p>
          <a:p>
            <a:endParaRPr lang="en-US" dirty="0" smtClean="0"/>
          </a:p>
          <a:p>
            <a:r>
              <a:rPr lang="en-US" sz="1600" dirty="0"/>
              <a:t>• Very high temperature of the order of 1.5 </a:t>
            </a:r>
            <a:r>
              <a:rPr lang="en-US" sz="1600" dirty="0" smtClean="0"/>
              <a:t>x10</a:t>
            </a:r>
            <a:r>
              <a:rPr lang="en-US" sz="1600" baseline="30000" dirty="0" smtClean="0"/>
              <a:t>8</a:t>
            </a:r>
            <a:r>
              <a:rPr lang="en-US" sz="1600" dirty="0" smtClean="0"/>
              <a:t> </a:t>
            </a:r>
            <a:r>
              <a:rPr lang="en-US" sz="1600" dirty="0"/>
              <a:t>Celsius.</a:t>
            </a:r>
          </a:p>
          <a:p>
            <a:endParaRPr lang="en-US" sz="1600" dirty="0"/>
          </a:p>
          <a:p>
            <a:r>
              <a:rPr lang="en-US" sz="1600" dirty="0"/>
              <a:t>• Sufficient plasma particle density to ensure </a:t>
            </a:r>
            <a:r>
              <a:rPr lang="en-US" sz="1600" dirty="0" smtClean="0"/>
              <a:t>collision </a:t>
            </a:r>
            <a:r>
              <a:rPr lang="en-US" sz="1600" dirty="0"/>
              <a:t>occur.</a:t>
            </a:r>
          </a:p>
          <a:p>
            <a:endParaRPr lang="en-US" sz="1600" dirty="0"/>
          </a:p>
          <a:p>
            <a:r>
              <a:rPr lang="en-US" sz="1600" dirty="0"/>
              <a:t>• Sufficient plasma confinement time to increase the effective volume.</a:t>
            </a:r>
          </a:p>
        </p:txBody>
      </p:sp>
    </p:spTree>
    <p:extLst>
      <p:ext uri="{BB962C8B-B14F-4D97-AF65-F5344CB8AC3E}">
        <p14:creationId xmlns:p14="http://schemas.microsoft.com/office/powerpoint/2010/main" val="35277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47750"/>
            <a:ext cx="8153400" cy="3416320"/>
          </a:xfrm>
          <a:prstGeom prst="rect">
            <a:avLst/>
          </a:prstGeom>
        </p:spPr>
        <p:txBody>
          <a:bodyPr wrap="square">
            <a:spAutoFit/>
          </a:bodyPr>
          <a:lstStyle/>
          <a:p>
            <a:pPr marL="285750" indent="-285750" algn="just">
              <a:buFont typeface="Arial" pitchFamily="34" charset="0"/>
              <a:buChar char="•"/>
            </a:pPr>
            <a:r>
              <a:rPr lang="en-US" sz="2400" dirty="0">
                <a:solidFill>
                  <a:srgbClr val="FF0000"/>
                </a:solidFill>
              </a:rPr>
              <a:t>In ITER, Nb</a:t>
            </a:r>
            <a:r>
              <a:rPr lang="en-US" sz="2400" baseline="-25000" dirty="0">
                <a:solidFill>
                  <a:srgbClr val="FF0000"/>
                </a:solidFill>
              </a:rPr>
              <a:t>3</a:t>
            </a:r>
            <a:r>
              <a:rPr lang="en-US" sz="2400" dirty="0">
                <a:solidFill>
                  <a:srgbClr val="FF0000"/>
                </a:solidFill>
              </a:rPr>
              <a:t>Sn conductor is selected for making ITER toroidal field </a:t>
            </a:r>
            <a:r>
              <a:rPr lang="en-US" sz="2400" dirty="0" smtClean="0">
                <a:solidFill>
                  <a:srgbClr val="FF0000"/>
                </a:solidFill>
              </a:rPr>
              <a:t>coils, </a:t>
            </a:r>
            <a:r>
              <a:rPr lang="en-US" sz="2400" dirty="0">
                <a:solidFill>
                  <a:srgbClr val="FF0000"/>
                </a:solidFill>
              </a:rPr>
              <a:t>which are able to carry higher current and produce stronger magnetic field </a:t>
            </a:r>
            <a:r>
              <a:rPr lang="en-US" sz="2400" dirty="0" smtClean="0">
                <a:solidFill>
                  <a:srgbClr val="FF0000"/>
                </a:solidFill>
              </a:rPr>
              <a:t>plasma confinement.</a:t>
            </a:r>
          </a:p>
          <a:p>
            <a:pPr marL="285750" indent="-285750" algn="just">
              <a:buFont typeface="Arial" pitchFamily="34" charset="0"/>
              <a:buChar char="•"/>
            </a:pPr>
            <a:r>
              <a:rPr lang="en-US" sz="2400" dirty="0" smtClean="0">
                <a:solidFill>
                  <a:srgbClr val="FF0000"/>
                </a:solidFill>
              </a:rPr>
              <a:t>Tin </a:t>
            </a:r>
            <a:r>
              <a:rPr lang="en-US" sz="2400" dirty="0">
                <a:solidFill>
                  <a:srgbClr val="FF0000"/>
                </a:solidFill>
              </a:rPr>
              <a:t>(Sn) has a wide range of applications in reactor technology. Zircaloy-2 and zircaloy-4 with 1.5% </a:t>
            </a:r>
            <a:r>
              <a:rPr lang="en-US" sz="2400" dirty="0" err="1">
                <a:solidFill>
                  <a:srgbClr val="FF0000"/>
                </a:solidFill>
              </a:rPr>
              <a:t>Sn</a:t>
            </a:r>
            <a:r>
              <a:rPr lang="en-US" sz="2400" dirty="0">
                <a:solidFill>
                  <a:srgbClr val="FF0000"/>
                </a:solidFill>
              </a:rPr>
              <a:t> is the commonly used structural alloy in nuclear </a:t>
            </a:r>
            <a:r>
              <a:rPr lang="en-US" sz="2400" dirty="0" smtClean="0">
                <a:solidFill>
                  <a:srgbClr val="FF0000"/>
                </a:solidFill>
              </a:rPr>
              <a:t>reactors.</a:t>
            </a:r>
          </a:p>
          <a:p>
            <a:pPr marL="285750" indent="-285750" algn="just">
              <a:buFont typeface="Arial" pitchFamily="34" charset="0"/>
              <a:buChar char="•"/>
            </a:pPr>
            <a:r>
              <a:rPr lang="en-US" sz="2400" dirty="0" smtClean="0"/>
              <a:t>The </a:t>
            </a:r>
            <a:r>
              <a:rPr lang="en-US" sz="2400" dirty="0"/>
              <a:t>precise data for the reaction cross section is important from the view point of its nuclear applications, transmutation, shielding effect, radiation damage, long term activation etc. </a:t>
            </a:r>
            <a:endParaRPr lang="en-US" sz="2400" dirty="0" smtClean="0"/>
          </a:p>
        </p:txBody>
      </p:sp>
      <p:sp>
        <p:nvSpPr>
          <p:cNvPr id="5" name="TextBox 4"/>
          <p:cNvSpPr txBox="1"/>
          <p:nvPr/>
        </p:nvSpPr>
        <p:spPr>
          <a:xfrm>
            <a:off x="2224302" y="401307"/>
            <a:ext cx="4633698" cy="377024"/>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77" tIns="34289" rIns="68577" bIns="34289" rtlCol="0">
            <a:spAutoFit/>
          </a:bodyPr>
          <a:lstStyle/>
          <a:p>
            <a:pPr algn="ctr"/>
            <a:r>
              <a:rPr lang="en-US" sz="2000" b="1" dirty="0" smtClean="0">
                <a:latin typeface="Times New Roman" panose="02020603050405020304" pitchFamily="18" charset="0"/>
                <a:cs typeface="Times New Roman" panose="02020603050405020304" pitchFamily="18" charset="0"/>
              </a:rPr>
              <a:t>Importance of Tin (</a:t>
            </a:r>
            <a:r>
              <a:rPr lang="en-US" sz="2000" b="1" dirty="0" err="1" smtClean="0">
                <a:latin typeface="Times New Roman" panose="02020603050405020304" pitchFamily="18" charset="0"/>
                <a:cs typeface="Times New Roman" panose="02020603050405020304" pitchFamily="18" charset="0"/>
              </a:rPr>
              <a:t>Sn</a:t>
            </a:r>
            <a:r>
              <a:rPr lang="en-US" sz="2000" b="1" dirty="0" smtClean="0">
                <a:latin typeface="Times New Roman" panose="02020603050405020304" pitchFamily="18" charset="0"/>
                <a:cs typeface="Times New Roman" panose="02020603050405020304" pitchFamily="18" charset="0"/>
              </a:rPr>
              <a:t>) in Fusion devices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224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109" y="133350"/>
            <a:ext cx="5121342" cy="432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399" y="201967"/>
            <a:ext cx="2744085" cy="1015663"/>
          </a:xfrm>
          <a:prstGeom prst="rect">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2000" baseline="30000" dirty="0" smtClean="0">
                <a:latin typeface="Calibri" pitchFamily="34" charset="0"/>
                <a:cs typeface="Calibri" pitchFamily="34" charset="0"/>
              </a:rPr>
              <a:t>99</a:t>
            </a:r>
            <a:r>
              <a:rPr lang="en-US" sz="2000" dirty="0" smtClean="0">
                <a:latin typeface="Calibri" pitchFamily="34" charset="0"/>
                <a:cs typeface="Calibri" pitchFamily="34" charset="0"/>
              </a:rPr>
              <a:t>Mo, </a:t>
            </a:r>
          </a:p>
          <a:p>
            <a:r>
              <a:rPr lang="en-US" sz="2000" dirty="0" smtClean="0">
                <a:latin typeface="Calibri" pitchFamily="34" charset="0"/>
                <a:cs typeface="Calibri" pitchFamily="34" charset="0"/>
              </a:rPr>
              <a:t>The most demanded </a:t>
            </a:r>
          </a:p>
          <a:p>
            <a:r>
              <a:rPr lang="en-US" sz="2000" dirty="0" smtClean="0">
                <a:latin typeface="Calibri" pitchFamily="34" charset="0"/>
                <a:cs typeface="Calibri" pitchFamily="34" charset="0"/>
              </a:rPr>
              <a:t>medical isotope in world</a:t>
            </a:r>
            <a:endParaRPr lang="en-US" sz="2000" dirty="0">
              <a:latin typeface="Calibri" pitchFamily="34" charset="0"/>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95015"/>
            <a:ext cx="5791200" cy="1185698"/>
          </a:xfrm>
          <a:prstGeom prst="rect">
            <a:avLst/>
          </a:prstGeom>
          <a:noFill/>
          <a:ln>
            <a:noFill/>
          </a:ln>
          <a:effectLst>
            <a:glow rad="635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3429" y="1334806"/>
            <a:ext cx="2242024" cy="400110"/>
          </a:xfrm>
          <a:prstGeom prst="rect">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2000" dirty="0" smtClean="0">
                <a:latin typeface="Calibri" pitchFamily="34" charset="0"/>
                <a:cs typeface="Calibri" pitchFamily="34" charset="0"/>
              </a:rPr>
              <a:t>Production Routes -</a:t>
            </a:r>
            <a:endParaRPr lang="en-US" sz="2000" dirty="0">
              <a:latin typeface="Calibri" pitchFamily="34" charset="0"/>
              <a:cs typeface="Calibri" pitchFamily="34" charset="0"/>
            </a:endParaRPr>
          </a:p>
        </p:txBody>
      </p:sp>
      <p:sp>
        <p:nvSpPr>
          <p:cNvPr id="2" name="Rounded Rectangle 1"/>
          <p:cNvSpPr/>
          <p:nvPr/>
        </p:nvSpPr>
        <p:spPr>
          <a:xfrm>
            <a:off x="152399" y="3416968"/>
            <a:ext cx="8842851" cy="1625410"/>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Bef>
                <a:spcPts val="830"/>
              </a:spcBef>
              <a:spcAft>
                <a:spcPts val="830"/>
              </a:spcAf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131</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133</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Xe, and other radioactive materials are used in the radiopharmaceuticals for diagnostic and therapeutic procedures or for research and development.” This is so because: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R="121920" algn="just">
              <a:lnSpc>
                <a:spcPct val="115000"/>
              </a:lnSpc>
              <a:spcAft>
                <a:spcPts val="0"/>
              </a:spcAf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1.The decay product of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99m</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Tc, is used in about two-thirds of all diagnostic medical isotope procedures.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R="121920" algn="just">
              <a:lnSpc>
                <a:spcPct val="115000"/>
              </a:lnSpc>
              <a:spcAft>
                <a:spcPts val="0"/>
              </a:spcAf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2.Between 95 and 98 percent of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 is currently being produced using highly enriched uranium (HEU) targets.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R="121920" algn="just">
              <a:lnSpc>
                <a:spcPct val="115000"/>
              </a:lnSpc>
              <a:spcAft>
                <a:spcPts val="0"/>
              </a:spcAf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3.Other medical isotopes such as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131</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133</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Xe are by-products of the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 production process and will be sufficiently available if </a:t>
            </a:r>
            <a:r>
              <a:rPr lang="en-IN" sz="12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 is available.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6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E8BAD624-DB26-4305-88CA-4C710E30AF75}"/>
              </a:ext>
            </a:extLst>
          </p:cNvPr>
          <p:cNvSpPr txBox="1">
            <a:spLocks/>
          </p:cNvSpPr>
          <p:nvPr/>
        </p:nvSpPr>
        <p:spPr>
          <a:xfrm>
            <a:off x="1445199" y="194413"/>
            <a:ext cx="5641401" cy="66398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000" dirty="0"/>
              <a:t>Important reactor materials </a:t>
            </a:r>
          </a:p>
        </p:txBody>
      </p:sp>
      <p:sp>
        <p:nvSpPr>
          <p:cNvPr id="3" name="TextBox 2"/>
          <p:cNvSpPr txBox="1"/>
          <p:nvPr/>
        </p:nvSpPr>
        <p:spPr>
          <a:xfrm>
            <a:off x="337835" y="1050001"/>
            <a:ext cx="3357522" cy="330860"/>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80" tIns="34290" rIns="68580" bIns="34290" rtlCol="0">
            <a:spAutoFit/>
          </a:bodyPr>
          <a:lstStyle/>
          <a:p>
            <a:r>
              <a:rPr lang="en-US" sz="1700" dirty="0">
                <a:solidFill>
                  <a:schemeClr val="bg1"/>
                </a:solidFill>
              </a:rPr>
              <a:t>FISSION reactor based fuel materials</a:t>
            </a:r>
          </a:p>
        </p:txBody>
      </p:sp>
      <p:sp>
        <p:nvSpPr>
          <p:cNvPr id="4" name="TextBox 3"/>
          <p:cNvSpPr txBox="1"/>
          <p:nvPr/>
        </p:nvSpPr>
        <p:spPr>
          <a:xfrm>
            <a:off x="4416983" y="1050001"/>
            <a:ext cx="3853940" cy="330860"/>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80" tIns="34290" rIns="68580" bIns="34290" rtlCol="0">
            <a:spAutoFit/>
          </a:bodyPr>
          <a:lstStyle/>
          <a:p>
            <a:r>
              <a:rPr lang="en-US" sz="1700" dirty="0">
                <a:solidFill>
                  <a:schemeClr val="bg1"/>
                </a:solidFill>
              </a:rPr>
              <a:t>FUSION reactor based structural materials</a:t>
            </a:r>
          </a:p>
        </p:txBody>
      </p:sp>
      <p:sp>
        <p:nvSpPr>
          <p:cNvPr id="5" name="TextBox 4"/>
          <p:cNvSpPr txBox="1"/>
          <p:nvPr/>
        </p:nvSpPr>
        <p:spPr>
          <a:xfrm>
            <a:off x="3233273" y="3141122"/>
            <a:ext cx="1876860" cy="330860"/>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80" tIns="34290" rIns="68580" bIns="34290" rtlCol="0">
            <a:spAutoFit/>
          </a:bodyPr>
          <a:lstStyle/>
          <a:p>
            <a:r>
              <a:rPr lang="en-US" sz="1700" dirty="0">
                <a:solidFill>
                  <a:schemeClr val="bg1"/>
                </a:solidFill>
              </a:rPr>
              <a:t>Structural materials</a:t>
            </a:r>
          </a:p>
        </p:txBody>
      </p:sp>
      <p:sp>
        <p:nvSpPr>
          <p:cNvPr id="6" name="TextBox 5"/>
          <p:cNvSpPr txBox="1"/>
          <p:nvPr/>
        </p:nvSpPr>
        <p:spPr>
          <a:xfrm>
            <a:off x="403966" y="1692560"/>
            <a:ext cx="1117946" cy="1377300"/>
          </a:xfrm>
          <a:prstGeom prst="rect">
            <a:avLst/>
          </a:prstGeom>
          <a:noFill/>
        </p:spPr>
        <p:txBody>
          <a:bodyPr wrap="square" lIns="68580" tIns="34290" rIns="68580" bIns="34290" rtlCol="0">
            <a:spAutoFit/>
          </a:bodyPr>
          <a:lstStyle/>
          <a:p>
            <a:r>
              <a:rPr lang="en-US" sz="1700" dirty="0">
                <a:solidFill>
                  <a:srgbClr val="FF0000"/>
                </a:solidFill>
              </a:rPr>
              <a:t>Thorium 		</a:t>
            </a:r>
          </a:p>
          <a:p>
            <a:endParaRPr lang="en-US" sz="1700" dirty="0">
              <a:solidFill>
                <a:srgbClr val="FF0000"/>
              </a:solidFill>
            </a:endParaRPr>
          </a:p>
          <a:p>
            <a:r>
              <a:rPr lang="en-US" sz="1700" dirty="0">
                <a:solidFill>
                  <a:srgbClr val="FF0000"/>
                </a:solidFill>
              </a:rPr>
              <a:t>Uranium</a:t>
            </a:r>
          </a:p>
          <a:p>
            <a:endParaRPr lang="en-US" sz="1700" dirty="0"/>
          </a:p>
        </p:txBody>
      </p:sp>
      <p:sp>
        <p:nvSpPr>
          <p:cNvPr id="7" name="Right Brace 6"/>
          <p:cNvSpPr/>
          <p:nvPr/>
        </p:nvSpPr>
        <p:spPr>
          <a:xfrm>
            <a:off x="1521911" y="1700409"/>
            <a:ext cx="385176" cy="113673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8" name="TextBox 7"/>
          <p:cNvSpPr txBox="1"/>
          <p:nvPr/>
        </p:nvSpPr>
        <p:spPr>
          <a:xfrm>
            <a:off x="2049569" y="1739533"/>
            <a:ext cx="2093413" cy="992579"/>
          </a:xfrm>
          <a:prstGeom prst="rect">
            <a:avLst/>
          </a:prstGeom>
          <a:noFill/>
        </p:spPr>
        <p:txBody>
          <a:bodyPr wrap="square" lIns="68580" tIns="34290" rIns="68580" bIns="34290" rtlCol="0">
            <a:spAutoFit/>
          </a:bodyPr>
          <a:lstStyle/>
          <a:p>
            <a:r>
              <a:rPr lang="en-US" sz="1500" dirty="0">
                <a:solidFill>
                  <a:srgbClr val="00B050"/>
                </a:solidFill>
                <a:latin typeface="Times New Roman" panose="02020603050405020304" pitchFamily="18" charset="0"/>
                <a:cs typeface="Times New Roman" panose="02020603050405020304" pitchFamily="18" charset="0"/>
              </a:rPr>
              <a:t>Neutron induced reaction cross-section data are required for advanced reactor design</a:t>
            </a:r>
          </a:p>
        </p:txBody>
      </p:sp>
      <p:sp>
        <p:nvSpPr>
          <p:cNvPr id="9" name="TextBox 8"/>
          <p:cNvSpPr txBox="1"/>
          <p:nvPr/>
        </p:nvSpPr>
        <p:spPr>
          <a:xfrm>
            <a:off x="4727001" y="1628364"/>
            <a:ext cx="1503122" cy="1638910"/>
          </a:xfrm>
          <a:prstGeom prst="rect">
            <a:avLst/>
          </a:prstGeom>
          <a:noFill/>
        </p:spPr>
        <p:txBody>
          <a:bodyPr wrap="square" lIns="68580" tIns="34290" rIns="68580" bIns="34290" rtlCol="0">
            <a:spAutoFit/>
          </a:bodyPr>
          <a:lstStyle/>
          <a:p>
            <a:r>
              <a:rPr lang="en-US" sz="1700" dirty="0">
                <a:solidFill>
                  <a:srgbClr val="FF0000"/>
                </a:solidFill>
              </a:rPr>
              <a:t>Tin (</a:t>
            </a:r>
            <a:r>
              <a:rPr lang="en-US" sz="1700" dirty="0" err="1">
                <a:solidFill>
                  <a:srgbClr val="FF0000"/>
                </a:solidFill>
              </a:rPr>
              <a:t>Sn</a:t>
            </a:r>
            <a:r>
              <a:rPr lang="en-US" sz="1700" dirty="0">
                <a:solidFill>
                  <a:srgbClr val="FF0000"/>
                </a:solidFill>
              </a:rPr>
              <a:t>) 		</a:t>
            </a:r>
          </a:p>
          <a:p>
            <a:endParaRPr lang="en-US" sz="1700" dirty="0">
              <a:solidFill>
                <a:srgbClr val="FF0000"/>
              </a:solidFill>
            </a:endParaRPr>
          </a:p>
          <a:p>
            <a:endParaRPr lang="en-US" sz="1700" dirty="0">
              <a:solidFill>
                <a:srgbClr val="FF0000"/>
              </a:solidFill>
            </a:endParaRPr>
          </a:p>
          <a:p>
            <a:r>
              <a:rPr lang="en-US" sz="1700" dirty="0">
                <a:solidFill>
                  <a:srgbClr val="FF0000"/>
                </a:solidFill>
              </a:rPr>
              <a:t>Niobium (</a:t>
            </a:r>
            <a:r>
              <a:rPr lang="en-US" sz="1700" dirty="0" err="1">
                <a:solidFill>
                  <a:srgbClr val="FF0000"/>
                </a:solidFill>
              </a:rPr>
              <a:t>Nb</a:t>
            </a:r>
            <a:r>
              <a:rPr lang="en-US" sz="1700" dirty="0">
                <a:solidFill>
                  <a:srgbClr val="FF0000"/>
                </a:solidFill>
              </a:rPr>
              <a:t>)</a:t>
            </a:r>
          </a:p>
          <a:p>
            <a:endParaRPr lang="en-US" sz="1700" dirty="0">
              <a:solidFill>
                <a:srgbClr val="FF0000"/>
              </a:solidFill>
            </a:endParaRPr>
          </a:p>
        </p:txBody>
      </p:sp>
      <p:sp>
        <p:nvSpPr>
          <p:cNvPr id="10" name="Right Brace 9"/>
          <p:cNvSpPr/>
          <p:nvPr/>
        </p:nvSpPr>
        <p:spPr>
          <a:xfrm>
            <a:off x="6164360" y="1701975"/>
            <a:ext cx="385176" cy="113673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11" name="TextBox 10"/>
          <p:cNvSpPr txBox="1"/>
          <p:nvPr/>
        </p:nvSpPr>
        <p:spPr>
          <a:xfrm>
            <a:off x="6596018" y="1653436"/>
            <a:ext cx="2366355" cy="1223412"/>
          </a:xfrm>
          <a:prstGeom prst="rect">
            <a:avLst/>
          </a:prstGeom>
          <a:noFill/>
        </p:spPr>
        <p:txBody>
          <a:bodyPr wrap="square" lIns="68580" tIns="34290" rIns="68580" bIns="34290" rtlCol="0">
            <a:spAutoFit/>
          </a:bodyPr>
          <a:lstStyle/>
          <a:p>
            <a:r>
              <a:rPr lang="en-US" sz="1500" dirty="0">
                <a:solidFill>
                  <a:srgbClr val="00B050"/>
                </a:solidFill>
                <a:latin typeface="Times New Roman" panose="02020603050405020304" pitchFamily="18" charset="0"/>
                <a:cs typeface="Times New Roman" panose="02020603050405020304" pitchFamily="18" charset="0"/>
              </a:rPr>
              <a:t>Neutron and proton induced reaction cross-section data are required for damage studies top the surrounding </a:t>
            </a:r>
            <a:r>
              <a:rPr lang="en-US" sz="1500" dirty="0" err="1">
                <a:solidFill>
                  <a:srgbClr val="00B050"/>
                </a:solidFill>
                <a:latin typeface="Times New Roman" panose="02020603050405020304" pitchFamily="18" charset="0"/>
                <a:cs typeface="Times New Roman" panose="02020603050405020304" pitchFamily="18" charset="0"/>
              </a:rPr>
              <a:t>toroidal</a:t>
            </a:r>
            <a:r>
              <a:rPr lang="en-US" sz="1500" dirty="0">
                <a:solidFill>
                  <a:srgbClr val="00B050"/>
                </a:solidFill>
                <a:latin typeface="Times New Roman" panose="02020603050405020304" pitchFamily="18" charset="0"/>
                <a:cs typeface="Times New Roman" panose="02020603050405020304" pitchFamily="18" charset="0"/>
              </a:rPr>
              <a:t> field coils </a:t>
            </a:r>
          </a:p>
        </p:txBody>
      </p:sp>
      <p:sp>
        <p:nvSpPr>
          <p:cNvPr id="12" name="TextBox 11"/>
          <p:cNvSpPr txBox="1"/>
          <p:nvPr/>
        </p:nvSpPr>
        <p:spPr>
          <a:xfrm>
            <a:off x="2282869" y="3618432"/>
            <a:ext cx="1305833" cy="1577355"/>
          </a:xfrm>
          <a:prstGeom prst="rect">
            <a:avLst/>
          </a:prstGeom>
          <a:noFill/>
        </p:spPr>
        <p:txBody>
          <a:bodyPr wrap="square" lIns="68580" tIns="34290" rIns="68580" bIns="34290" rtlCol="0">
            <a:spAutoFit/>
          </a:bodyPr>
          <a:lstStyle/>
          <a:p>
            <a:r>
              <a:rPr lang="en-US" sz="1400" dirty="0" smtClean="0">
                <a:solidFill>
                  <a:srgbClr val="FF0000"/>
                </a:solidFill>
              </a:rPr>
              <a:t>Nickel</a:t>
            </a:r>
          </a:p>
          <a:p>
            <a:r>
              <a:rPr lang="en-US" sz="1400" dirty="0" smtClean="0">
                <a:solidFill>
                  <a:srgbClr val="FF0000"/>
                </a:solidFill>
              </a:rPr>
              <a:t>Zirconium</a:t>
            </a:r>
          </a:p>
          <a:p>
            <a:r>
              <a:rPr lang="en-US" sz="1400" dirty="0" smtClean="0">
                <a:solidFill>
                  <a:srgbClr val="FF0000"/>
                </a:solidFill>
              </a:rPr>
              <a:t>Molybdenum</a:t>
            </a:r>
          </a:p>
          <a:p>
            <a:r>
              <a:rPr lang="en-US" sz="1400" dirty="0" smtClean="0">
                <a:solidFill>
                  <a:srgbClr val="FF0000"/>
                </a:solidFill>
              </a:rPr>
              <a:t>Tantalum</a:t>
            </a:r>
          </a:p>
          <a:p>
            <a:r>
              <a:rPr lang="en-US" sz="1400" dirty="0" smtClean="0">
                <a:solidFill>
                  <a:srgbClr val="FF0000"/>
                </a:solidFill>
              </a:rPr>
              <a:t>Titanium</a:t>
            </a:r>
          </a:p>
          <a:p>
            <a:r>
              <a:rPr lang="en-US" sz="1400" dirty="0" smtClean="0">
                <a:solidFill>
                  <a:srgbClr val="FF0000"/>
                </a:solidFill>
              </a:rPr>
              <a:t>Gadolinium </a:t>
            </a:r>
          </a:p>
          <a:p>
            <a:r>
              <a:rPr lang="en-US" sz="1400" dirty="0" smtClean="0">
                <a:solidFill>
                  <a:srgbClr val="FF0000"/>
                </a:solidFill>
              </a:rPr>
              <a:t>Etc.</a:t>
            </a:r>
            <a:endParaRPr lang="en-US" sz="1400" dirty="0">
              <a:solidFill>
                <a:srgbClr val="FF0000"/>
              </a:solidFill>
            </a:endParaRPr>
          </a:p>
        </p:txBody>
      </p:sp>
      <p:sp>
        <p:nvSpPr>
          <p:cNvPr id="13" name="Right Brace 12"/>
          <p:cNvSpPr/>
          <p:nvPr/>
        </p:nvSpPr>
        <p:spPr>
          <a:xfrm>
            <a:off x="3588701" y="3692047"/>
            <a:ext cx="385176" cy="129643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14" name="TextBox 13"/>
          <p:cNvSpPr txBox="1"/>
          <p:nvPr/>
        </p:nvSpPr>
        <p:spPr>
          <a:xfrm>
            <a:off x="4116359" y="3728560"/>
            <a:ext cx="2479659" cy="1223412"/>
          </a:xfrm>
          <a:prstGeom prst="rect">
            <a:avLst/>
          </a:prstGeom>
          <a:noFill/>
        </p:spPr>
        <p:txBody>
          <a:bodyPr wrap="square" lIns="68580" tIns="34290" rIns="68580" bIns="34290" rtlCol="0">
            <a:spAutoFit/>
          </a:bodyPr>
          <a:lstStyle/>
          <a:p>
            <a:r>
              <a:rPr lang="en-US" sz="1500" dirty="0">
                <a:solidFill>
                  <a:srgbClr val="00B050"/>
                </a:solidFill>
                <a:latin typeface="Times New Roman" panose="02020603050405020304" pitchFamily="18" charset="0"/>
                <a:cs typeface="Times New Roman" panose="02020603050405020304" pitchFamily="18" charset="0"/>
              </a:rPr>
              <a:t>n, p, and </a:t>
            </a:r>
            <a:r>
              <a:rPr lang="el-GR" sz="1500" dirty="0">
                <a:solidFill>
                  <a:srgbClr val="00B050"/>
                </a:solidFill>
                <a:latin typeface="Times New Roman" panose="02020603050405020304" pitchFamily="18" charset="0"/>
                <a:cs typeface="Times New Roman" panose="02020603050405020304" pitchFamily="18" charset="0"/>
              </a:rPr>
              <a:t>γ</a:t>
            </a:r>
            <a:r>
              <a:rPr lang="en-US" sz="1500" dirty="0">
                <a:solidFill>
                  <a:srgbClr val="00B050"/>
                </a:solidFill>
                <a:latin typeface="Times New Roman" panose="02020603050405020304" pitchFamily="18" charset="0"/>
                <a:cs typeface="Times New Roman" panose="02020603050405020304" pitchFamily="18" charset="0"/>
              </a:rPr>
              <a:t> induced reaction cross-section data are required for designing and radiation damage studies for the advanced reactor systems</a:t>
            </a:r>
          </a:p>
        </p:txBody>
      </p:sp>
    </p:spTree>
    <p:extLst>
      <p:ext uri="{BB962C8B-B14F-4D97-AF65-F5344CB8AC3E}">
        <p14:creationId xmlns:p14="http://schemas.microsoft.com/office/powerpoint/2010/main" val="293530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p:bldP spid="9" grpId="0"/>
      <p:bldP spid="10" grpId="0" animBg="1"/>
      <p:bldP spid="11" grpId="0"/>
      <p:bldP spid="12" grpId="0"/>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2" y="1123950"/>
            <a:ext cx="4893412"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81150"/>
            <a:ext cx="4038600" cy="281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285750"/>
            <a:ext cx="7439601"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2000" b="1" dirty="0" smtClean="0">
                <a:latin typeface="Calibri" pitchFamily="34" charset="0"/>
                <a:cs typeface="Calibri" pitchFamily="34" charset="0"/>
              </a:rPr>
              <a:t>Nuclear Data trend for different isotopes having </a:t>
            </a:r>
            <a:r>
              <a:rPr lang="en-US" sz="2000" b="1" dirty="0">
                <a:latin typeface="Calibri" pitchFamily="34" charset="0"/>
                <a:cs typeface="Calibri" pitchFamily="34" charset="0"/>
              </a:rPr>
              <a:t>v</a:t>
            </a:r>
            <a:r>
              <a:rPr lang="en-US" sz="2000" b="1" dirty="0" smtClean="0">
                <a:latin typeface="Calibri" pitchFamily="34" charset="0"/>
                <a:cs typeface="Calibri" pitchFamily="34" charset="0"/>
              </a:rPr>
              <a:t>ast </a:t>
            </a:r>
            <a:r>
              <a:rPr lang="en-US" sz="2000" b="1" dirty="0" smtClean="0">
                <a:solidFill>
                  <a:srgbClr val="FF0000"/>
                </a:solidFill>
                <a:latin typeface="Calibri" pitchFamily="34" charset="0"/>
                <a:cs typeface="Calibri" pitchFamily="34" charset="0"/>
              </a:rPr>
              <a:t>Discrepancies…</a:t>
            </a:r>
            <a:endParaRPr lang="en-US" sz="2000" b="1" dirty="0">
              <a:solidFill>
                <a:srgbClr val="FF0000"/>
              </a:solidFill>
              <a:latin typeface="Calibri" pitchFamily="34" charset="0"/>
              <a:cs typeface="Calibri" pitchFamily="34" charset="0"/>
            </a:endParaRPr>
          </a:p>
        </p:txBody>
      </p:sp>
      <p:cxnSp>
        <p:nvCxnSpPr>
          <p:cNvPr id="3" name="Straight Arrow Connector 2"/>
          <p:cNvCxnSpPr/>
          <p:nvPr/>
        </p:nvCxnSpPr>
        <p:spPr>
          <a:xfrm flipV="1">
            <a:off x="3733800" y="2190750"/>
            <a:ext cx="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248400" y="2795535"/>
            <a:ext cx="0" cy="609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Oval Callout 1"/>
          <p:cNvSpPr/>
          <p:nvPr/>
        </p:nvSpPr>
        <p:spPr>
          <a:xfrm>
            <a:off x="3886200" y="3867150"/>
            <a:ext cx="2133600" cy="914400"/>
          </a:xfrm>
          <a:prstGeom prst="wedgeEllipseCallout">
            <a:avLst>
              <a:gd name="adj1" fmla="val -10472"/>
              <a:gd name="adj2" fmla="val -45192"/>
            </a:avLst>
          </a:prstGeom>
          <a:solidFill>
            <a:srgbClr val="FFFF00"/>
          </a:solid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Discrepancies in data</a:t>
            </a:r>
            <a:endParaRPr lang="en-US" dirty="0">
              <a:solidFill>
                <a:schemeClr val="tx1"/>
              </a:solidFill>
            </a:endParaRPr>
          </a:p>
        </p:txBody>
      </p:sp>
    </p:spTree>
    <p:extLst>
      <p:ext uri="{BB962C8B-B14F-4D97-AF65-F5344CB8AC3E}">
        <p14:creationId xmlns:p14="http://schemas.microsoft.com/office/powerpoint/2010/main" val="10625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417" y="1185913"/>
            <a:ext cx="4299761" cy="2919375"/>
          </a:xfrm>
          <a:prstGeom prst="rect">
            <a:avLst/>
          </a:prstGeom>
        </p:spPr>
      </p:pic>
      <p:pic>
        <p:nvPicPr>
          <p:cNvPr id="3" name="Picture 2"/>
          <p:cNvPicPr>
            <a:picLocks noChangeAspect="1"/>
          </p:cNvPicPr>
          <p:nvPr/>
        </p:nvPicPr>
        <p:blipFill>
          <a:blip r:embed="rId3"/>
          <a:stretch>
            <a:fillRect/>
          </a:stretch>
        </p:blipFill>
        <p:spPr>
          <a:xfrm>
            <a:off x="4601178" y="1185914"/>
            <a:ext cx="4202039" cy="2955867"/>
          </a:xfrm>
          <a:prstGeom prst="rect">
            <a:avLst/>
          </a:prstGeom>
        </p:spPr>
      </p:pic>
      <p:sp>
        <p:nvSpPr>
          <p:cNvPr id="4" name="Title 2">
            <a:extLst>
              <a:ext uri="{FF2B5EF4-FFF2-40B4-BE49-F238E27FC236}">
                <a16:creationId xmlns:a16="http://schemas.microsoft.com/office/drawing/2014/main" xmlns="" id="{E8BAD624-DB26-4305-88CA-4C710E30AF75}"/>
              </a:ext>
            </a:extLst>
          </p:cNvPr>
          <p:cNvSpPr txBox="1">
            <a:spLocks/>
          </p:cNvSpPr>
          <p:nvPr/>
        </p:nvSpPr>
        <p:spPr>
          <a:xfrm>
            <a:off x="691664" y="491541"/>
            <a:ext cx="7543800" cy="498628"/>
          </a:xfrm>
          <a:prstGeom prst="rect">
            <a:avLst/>
          </a:prstGeom>
        </p:spPr>
        <p:txBody>
          <a:bodyPr vert="horz" lIns="68577" tIns="34289" rIns="68577" bIns="34289"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Data from EXFOR library</a:t>
            </a:r>
          </a:p>
        </p:txBody>
      </p:sp>
      <p:sp>
        <p:nvSpPr>
          <p:cNvPr id="5" name="TextBox 4"/>
          <p:cNvSpPr txBox="1"/>
          <p:nvPr/>
        </p:nvSpPr>
        <p:spPr>
          <a:xfrm>
            <a:off x="685800" y="4629150"/>
            <a:ext cx="3373353" cy="346247"/>
          </a:xfrm>
          <a:prstGeom prst="rect">
            <a:avLst/>
          </a:prstGeom>
          <a:noFill/>
        </p:spPr>
        <p:txBody>
          <a:bodyPr wrap="none" lIns="68577" tIns="34289" rIns="68577" bIns="34289" rtlCol="0">
            <a:spAutoFit/>
          </a:bodyPr>
          <a:lstStyle/>
          <a:p>
            <a:r>
              <a:rPr lang="en-US" b="1" baseline="30000" dirty="0" smtClean="0"/>
              <a:t>232</a:t>
            </a:r>
            <a:r>
              <a:rPr lang="en-US" b="1" dirty="0" smtClean="0"/>
              <a:t>Th(n, </a:t>
            </a:r>
            <a:r>
              <a:rPr lang="el-GR" b="1" dirty="0" smtClean="0">
                <a:latin typeface="Times New Roman" panose="02020603050405020304" pitchFamily="18" charset="0"/>
                <a:cs typeface="Times New Roman" panose="02020603050405020304" pitchFamily="18" charset="0"/>
              </a:rPr>
              <a:t>γ</a:t>
            </a:r>
            <a:r>
              <a:rPr lang="en-US" b="1" dirty="0" smtClean="0">
                <a:latin typeface="Times New Roman" panose="02020603050405020304" pitchFamily="18" charset="0"/>
                <a:cs typeface="Times New Roman" panose="02020603050405020304" pitchFamily="18" charset="0"/>
              </a:rPr>
              <a:t>) </a:t>
            </a:r>
            <a:r>
              <a:rPr lang="en-US" b="1" baseline="30000" dirty="0" smtClean="0">
                <a:latin typeface="Times New Roman" panose="02020603050405020304" pitchFamily="18" charset="0"/>
                <a:cs typeface="Times New Roman" panose="02020603050405020304" pitchFamily="18" charset="0"/>
              </a:rPr>
              <a:t>233</a:t>
            </a:r>
            <a:r>
              <a:rPr lang="en-US" b="1" dirty="0" smtClean="0">
                <a:latin typeface="Times New Roman" panose="02020603050405020304" pitchFamily="18" charset="0"/>
                <a:cs typeface="Times New Roman" panose="02020603050405020304" pitchFamily="18" charset="0"/>
              </a:rPr>
              <a:t>Th                     </a:t>
            </a:r>
            <a:r>
              <a:rPr lang="en-US" b="1" baseline="30000" dirty="0" smtClean="0">
                <a:latin typeface="Times New Roman" panose="02020603050405020304" pitchFamily="18" charset="0"/>
                <a:cs typeface="Times New Roman" panose="02020603050405020304" pitchFamily="18" charset="0"/>
              </a:rPr>
              <a:t>233</a:t>
            </a:r>
            <a:r>
              <a:rPr lang="en-US" b="1" dirty="0" smtClean="0">
                <a:latin typeface="Times New Roman" panose="02020603050405020304" pitchFamily="18" charset="0"/>
                <a:cs typeface="Times New Roman" panose="02020603050405020304" pitchFamily="18" charset="0"/>
              </a:rPr>
              <a:t>Pa</a:t>
            </a:r>
            <a:endParaRPr lang="en-US" b="1" dirty="0"/>
          </a:p>
        </p:txBody>
      </p:sp>
      <p:cxnSp>
        <p:nvCxnSpPr>
          <p:cNvPr id="7" name="Straight Arrow Connector 6"/>
          <p:cNvCxnSpPr/>
          <p:nvPr/>
        </p:nvCxnSpPr>
        <p:spPr>
          <a:xfrm>
            <a:off x="2504052" y="4799258"/>
            <a:ext cx="770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32970" y="4658082"/>
            <a:ext cx="1868140" cy="346249"/>
          </a:xfrm>
          <a:prstGeom prst="rect">
            <a:avLst/>
          </a:prstGeom>
        </p:spPr>
        <p:txBody>
          <a:bodyPr wrap="none" lIns="68577" tIns="34289" rIns="68577" bIns="34289">
            <a:spAutoFit/>
          </a:bodyPr>
          <a:lstStyle/>
          <a:p>
            <a:r>
              <a:rPr lang="en-US" b="1" baseline="30000" dirty="0"/>
              <a:t>232</a:t>
            </a:r>
            <a:r>
              <a:rPr lang="en-US" b="1" dirty="0"/>
              <a:t>Th(n, </a:t>
            </a:r>
            <a:r>
              <a:rPr lang="en-US" b="1" dirty="0" smtClean="0">
                <a:latin typeface="Times New Roman" panose="02020603050405020304" pitchFamily="18" charset="0"/>
                <a:cs typeface="Times New Roman" panose="02020603050405020304" pitchFamily="18" charset="0"/>
              </a:rPr>
              <a:t>2n) </a:t>
            </a:r>
            <a:r>
              <a:rPr lang="en-US" b="1" baseline="30000" dirty="0" smtClean="0">
                <a:latin typeface="Times New Roman" panose="02020603050405020304" pitchFamily="18" charset="0"/>
                <a:cs typeface="Times New Roman" panose="02020603050405020304" pitchFamily="18" charset="0"/>
              </a:rPr>
              <a:t>231</a:t>
            </a:r>
            <a:r>
              <a:rPr lang="en-US" b="1" dirty="0" smtClean="0">
                <a:latin typeface="Times New Roman" panose="02020603050405020304" pitchFamily="18" charset="0"/>
                <a:cs typeface="Times New Roman" panose="02020603050405020304" pitchFamily="18" charset="0"/>
              </a:rPr>
              <a:t>Th </a:t>
            </a:r>
            <a:endParaRPr lang="en-US" b="1" dirty="0"/>
          </a:p>
        </p:txBody>
      </p:sp>
      <p:cxnSp>
        <p:nvCxnSpPr>
          <p:cNvPr id="10" name="Straight Arrow Connector 9"/>
          <p:cNvCxnSpPr/>
          <p:nvPr/>
        </p:nvCxnSpPr>
        <p:spPr>
          <a:xfrm>
            <a:off x="1749670" y="2753752"/>
            <a:ext cx="1447214" cy="7385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7385541" y="3355146"/>
            <a:ext cx="849925" cy="221567"/>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grpSp>
        <p:nvGrpSpPr>
          <p:cNvPr id="18" name="Group 17"/>
          <p:cNvGrpSpPr/>
          <p:nvPr/>
        </p:nvGrpSpPr>
        <p:grpSpPr>
          <a:xfrm>
            <a:off x="2110153" y="1968154"/>
            <a:ext cx="1798548" cy="755996"/>
            <a:chOff x="2813538" y="2624206"/>
            <a:chExt cx="2398064" cy="1007994"/>
          </a:xfrm>
        </p:grpSpPr>
        <p:sp>
          <p:nvSpPr>
            <p:cNvPr id="6" name="Oval Callout 5"/>
            <p:cNvSpPr/>
            <p:nvPr/>
          </p:nvSpPr>
          <p:spPr>
            <a:xfrm>
              <a:off x="2813538" y="2624206"/>
              <a:ext cx="2384518" cy="998806"/>
            </a:xfrm>
            <a:prstGeom prst="wedgeEllipseCallout">
              <a:avLst>
                <a:gd name="adj1" fmla="val -35871"/>
                <a:gd name="adj2" fmla="val 8785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a:p>
          </p:txBody>
        </p:sp>
        <p:sp>
          <p:nvSpPr>
            <p:cNvPr id="14" name="Rectangle 13"/>
            <p:cNvSpPr/>
            <p:nvPr/>
          </p:nvSpPr>
          <p:spPr>
            <a:xfrm>
              <a:off x="2844801" y="2852501"/>
              <a:ext cx="2366801" cy="779699"/>
            </a:xfrm>
            <a:prstGeom prst="rect">
              <a:avLst/>
            </a:prstGeom>
          </p:spPr>
          <p:txBody>
            <a:bodyPr wrap="none">
              <a:spAutoFit/>
            </a:bodyPr>
            <a:lstStyle/>
            <a:p>
              <a:pPr algn="just"/>
              <a:r>
                <a:rPr lang="en-US" sz="1600" dirty="0"/>
                <a:t>Cross-section Data </a:t>
              </a:r>
              <a:endParaRPr lang="en-US" sz="1600" dirty="0" smtClean="0"/>
            </a:p>
            <a:p>
              <a:pPr algn="ctr"/>
              <a:r>
                <a:rPr lang="en-US" sz="1600" dirty="0" smtClean="0"/>
                <a:t>are  </a:t>
              </a:r>
              <a:r>
                <a:rPr lang="en-US" sz="1600" dirty="0"/>
                <a:t>required </a:t>
              </a:r>
            </a:p>
          </p:txBody>
        </p:sp>
      </p:grpSp>
      <p:grpSp>
        <p:nvGrpSpPr>
          <p:cNvPr id="17" name="Group 16"/>
          <p:cNvGrpSpPr/>
          <p:nvPr/>
        </p:nvGrpSpPr>
        <p:grpSpPr>
          <a:xfrm>
            <a:off x="7193870" y="4016689"/>
            <a:ext cx="1820231" cy="749105"/>
            <a:chOff x="9591821" y="5355585"/>
            <a:chExt cx="2426973" cy="998806"/>
          </a:xfrm>
        </p:grpSpPr>
        <p:sp>
          <p:nvSpPr>
            <p:cNvPr id="15" name="Oval Callout 14"/>
            <p:cNvSpPr/>
            <p:nvPr/>
          </p:nvSpPr>
          <p:spPr>
            <a:xfrm>
              <a:off x="9591821" y="5355585"/>
              <a:ext cx="2384518" cy="998806"/>
            </a:xfrm>
            <a:prstGeom prst="wedgeEllipseCallout">
              <a:avLst>
                <a:gd name="adj1" fmla="val 5426"/>
                <a:gd name="adj2" fmla="val -11074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6" name="Rectangle 15"/>
            <p:cNvSpPr/>
            <p:nvPr/>
          </p:nvSpPr>
          <p:spPr>
            <a:xfrm>
              <a:off x="9651994" y="5494100"/>
              <a:ext cx="2366800" cy="779699"/>
            </a:xfrm>
            <a:prstGeom prst="rect">
              <a:avLst/>
            </a:prstGeom>
          </p:spPr>
          <p:txBody>
            <a:bodyPr wrap="none">
              <a:spAutoFit/>
            </a:bodyPr>
            <a:lstStyle/>
            <a:p>
              <a:pPr algn="just"/>
              <a:r>
                <a:rPr lang="en-US" sz="1600" dirty="0"/>
                <a:t>Cross-section Data </a:t>
              </a:r>
              <a:endParaRPr lang="en-US" sz="1600" dirty="0" smtClean="0"/>
            </a:p>
            <a:p>
              <a:pPr algn="ctr"/>
              <a:r>
                <a:rPr lang="en-US" sz="1600" dirty="0" smtClean="0"/>
                <a:t>are  </a:t>
              </a:r>
              <a:r>
                <a:rPr lang="en-US" sz="1600" dirty="0"/>
                <a:t>required </a:t>
              </a:r>
            </a:p>
          </p:txBody>
        </p:sp>
      </p:grpSp>
    </p:spTree>
    <p:extLst>
      <p:ext uri="{BB962C8B-B14F-4D97-AF65-F5344CB8AC3E}">
        <p14:creationId xmlns:p14="http://schemas.microsoft.com/office/powerpoint/2010/main" val="314860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1338" y="1181581"/>
            <a:ext cx="3933304" cy="3223477"/>
          </a:xfrm>
          <a:prstGeom prst="rect">
            <a:avLst/>
          </a:prstGeom>
        </p:spPr>
      </p:pic>
      <p:pic>
        <p:nvPicPr>
          <p:cNvPr id="4" name="Picture 3"/>
          <p:cNvPicPr>
            <a:picLocks noChangeAspect="1"/>
          </p:cNvPicPr>
          <p:nvPr/>
        </p:nvPicPr>
        <p:blipFill>
          <a:blip r:embed="rId3"/>
          <a:stretch>
            <a:fillRect/>
          </a:stretch>
        </p:blipFill>
        <p:spPr>
          <a:xfrm>
            <a:off x="4354642" y="1116659"/>
            <a:ext cx="4446344" cy="3235641"/>
          </a:xfrm>
          <a:prstGeom prst="rect">
            <a:avLst/>
          </a:prstGeom>
        </p:spPr>
      </p:pic>
      <p:sp>
        <p:nvSpPr>
          <p:cNvPr id="5" name="Title 2">
            <a:extLst>
              <a:ext uri="{FF2B5EF4-FFF2-40B4-BE49-F238E27FC236}">
                <a16:creationId xmlns:a16="http://schemas.microsoft.com/office/drawing/2014/main" xmlns="" id="{E8BAD624-DB26-4305-88CA-4C710E30AF75}"/>
              </a:ext>
            </a:extLst>
          </p:cNvPr>
          <p:cNvSpPr txBox="1">
            <a:spLocks/>
          </p:cNvSpPr>
          <p:nvPr/>
        </p:nvSpPr>
        <p:spPr>
          <a:xfrm>
            <a:off x="691664" y="491541"/>
            <a:ext cx="7543800" cy="498628"/>
          </a:xfrm>
          <a:prstGeom prst="rect">
            <a:avLst/>
          </a:prstGeom>
        </p:spPr>
        <p:txBody>
          <a:bodyPr vert="horz" lIns="68577" tIns="34289" rIns="68577" bIns="34289"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Data from EXFOR library</a:t>
            </a:r>
          </a:p>
        </p:txBody>
      </p:sp>
      <p:grpSp>
        <p:nvGrpSpPr>
          <p:cNvPr id="9" name="Group 8"/>
          <p:cNvGrpSpPr/>
          <p:nvPr/>
        </p:nvGrpSpPr>
        <p:grpSpPr>
          <a:xfrm>
            <a:off x="2675177" y="3067458"/>
            <a:ext cx="1788389" cy="749105"/>
            <a:chOff x="3566900" y="4089942"/>
            <a:chExt cx="2384518" cy="998806"/>
          </a:xfrm>
        </p:grpSpPr>
        <p:sp>
          <p:nvSpPr>
            <p:cNvPr id="10" name="Oval Callout 9"/>
            <p:cNvSpPr/>
            <p:nvPr/>
          </p:nvSpPr>
          <p:spPr>
            <a:xfrm>
              <a:off x="3566900" y="4089942"/>
              <a:ext cx="2384518" cy="998806"/>
            </a:xfrm>
            <a:prstGeom prst="wedgeEllipseCallout">
              <a:avLst>
                <a:gd name="adj1" fmla="val -15812"/>
                <a:gd name="adj2" fmla="val -8116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3905180" y="4174073"/>
              <a:ext cx="1792371" cy="861774"/>
            </a:xfrm>
            <a:prstGeom prst="rect">
              <a:avLst/>
            </a:prstGeom>
          </p:spPr>
          <p:txBody>
            <a:bodyPr wrap="none">
              <a:spAutoFit/>
            </a:bodyPr>
            <a:lstStyle/>
            <a:p>
              <a:pPr algn="ctr"/>
              <a:r>
                <a:rPr lang="en-US" sz="1200" dirty="0"/>
                <a:t>Cross-section Data</a:t>
              </a:r>
            </a:p>
            <a:p>
              <a:pPr algn="ctr"/>
              <a:r>
                <a:rPr lang="en-US" sz="1200" dirty="0"/>
                <a:t>are  concentrated </a:t>
              </a:r>
            </a:p>
            <a:p>
              <a:pPr algn="ctr"/>
              <a:r>
                <a:rPr lang="en-US" sz="1200" dirty="0"/>
                <a:t>around 14 MeV </a:t>
              </a:r>
            </a:p>
          </p:txBody>
        </p:sp>
      </p:grpSp>
      <p:grpSp>
        <p:nvGrpSpPr>
          <p:cNvPr id="12" name="Group 11"/>
          <p:cNvGrpSpPr/>
          <p:nvPr/>
        </p:nvGrpSpPr>
        <p:grpSpPr>
          <a:xfrm>
            <a:off x="7012599" y="3067458"/>
            <a:ext cx="1788389" cy="749105"/>
            <a:chOff x="3566900" y="4089942"/>
            <a:chExt cx="2384518" cy="998806"/>
          </a:xfrm>
        </p:grpSpPr>
        <p:sp>
          <p:nvSpPr>
            <p:cNvPr id="13" name="Oval Callout 12"/>
            <p:cNvSpPr/>
            <p:nvPr/>
          </p:nvSpPr>
          <p:spPr>
            <a:xfrm>
              <a:off x="3566900" y="4089942"/>
              <a:ext cx="2384518" cy="998806"/>
            </a:xfrm>
            <a:prstGeom prst="wedgeEllipseCallout">
              <a:avLst>
                <a:gd name="adj1" fmla="val -15812"/>
                <a:gd name="adj2" fmla="val -8116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4" name="Rectangle 13"/>
            <p:cNvSpPr/>
            <p:nvPr/>
          </p:nvSpPr>
          <p:spPr>
            <a:xfrm>
              <a:off x="3905180" y="4174073"/>
              <a:ext cx="1792371" cy="861774"/>
            </a:xfrm>
            <a:prstGeom prst="rect">
              <a:avLst/>
            </a:prstGeom>
          </p:spPr>
          <p:txBody>
            <a:bodyPr wrap="none">
              <a:spAutoFit/>
            </a:bodyPr>
            <a:lstStyle/>
            <a:p>
              <a:pPr algn="ctr"/>
              <a:r>
                <a:rPr lang="en-US" sz="1200" dirty="0"/>
                <a:t>Cross-section Data</a:t>
              </a:r>
            </a:p>
            <a:p>
              <a:pPr algn="ctr"/>
              <a:r>
                <a:rPr lang="en-US" sz="1200" dirty="0"/>
                <a:t>are  concentrated </a:t>
              </a:r>
            </a:p>
            <a:p>
              <a:pPr algn="ctr"/>
              <a:r>
                <a:rPr lang="en-US" sz="1200" dirty="0"/>
                <a:t>around 14 MeV </a:t>
              </a:r>
            </a:p>
          </p:txBody>
        </p:sp>
      </p:grpSp>
    </p:spTree>
    <p:extLst>
      <p:ext uri="{BB962C8B-B14F-4D97-AF65-F5344CB8AC3E}">
        <p14:creationId xmlns:p14="http://schemas.microsoft.com/office/powerpoint/2010/main" val="62569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744" y="1309302"/>
            <a:ext cx="4250900" cy="2968031"/>
          </a:xfrm>
          <a:prstGeom prst="rect">
            <a:avLst/>
          </a:prstGeom>
        </p:spPr>
      </p:pic>
      <p:pic>
        <p:nvPicPr>
          <p:cNvPr id="3" name="Picture 2"/>
          <p:cNvPicPr>
            <a:picLocks noChangeAspect="1"/>
          </p:cNvPicPr>
          <p:nvPr/>
        </p:nvPicPr>
        <p:blipFill>
          <a:blip r:embed="rId3"/>
          <a:stretch>
            <a:fillRect/>
          </a:stretch>
        </p:blipFill>
        <p:spPr>
          <a:xfrm>
            <a:off x="4633890" y="1309301"/>
            <a:ext cx="4202039" cy="2937621"/>
          </a:xfrm>
          <a:prstGeom prst="rect">
            <a:avLst/>
          </a:prstGeom>
        </p:spPr>
      </p:pic>
      <p:sp>
        <p:nvSpPr>
          <p:cNvPr id="4" name="Title 2">
            <a:extLst>
              <a:ext uri="{FF2B5EF4-FFF2-40B4-BE49-F238E27FC236}">
                <a16:creationId xmlns:a16="http://schemas.microsoft.com/office/drawing/2014/main" xmlns="" id="{E8BAD624-DB26-4305-88CA-4C710E30AF75}"/>
              </a:ext>
            </a:extLst>
          </p:cNvPr>
          <p:cNvSpPr txBox="1">
            <a:spLocks/>
          </p:cNvSpPr>
          <p:nvPr/>
        </p:nvSpPr>
        <p:spPr>
          <a:xfrm>
            <a:off x="691664" y="491541"/>
            <a:ext cx="7543800" cy="498628"/>
          </a:xfrm>
          <a:prstGeom prst="rect">
            <a:avLst/>
          </a:prstGeom>
        </p:spPr>
        <p:txBody>
          <a:bodyPr vert="horz" lIns="68577" tIns="34289" rIns="68577" bIns="34289"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Data from EXFOR library</a:t>
            </a:r>
          </a:p>
        </p:txBody>
      </p:sp>
      <p:sp>
        <p:nvSpPr>
          <p:cNvPr id="5" name="Rectangle 4"/>
          <p:cNvSpPr/>
          <p:nvPr/>
        </p:nvSpPr>
        <p:spPr>
          <a:xfrm>
            <a:off x="6085426" y="4305115"/>
            <a:ext cx="1565172" cy="346249"/>
          </a:xfrm>
          <a:prstGeom prst="rect">
            <a:avLst/>
          </a:prstGeom>
        </p:spPr>
        <p:txBody>
          <a:bodyPr wrap="none" lIns="68577" tIns="34289" rIns="68577" bIns="34289">
            <a:spAutoFit/>
          </a:bodyPr>
          <a:lstStyle/>
          <a:p>
            <a:r>
              <a:rPr lang="en-US" b="1" baseline="30000" dirty="0" smtClean="0"/>
              <a:t>90</a:t>
            </a:r>
            <a:r>
              <a:rPr lang="en-US" b="1" dirty="0" smtClean="0"/>
              <a:t>Zr(p, </a:t>
            </a:r>
            <a:r>
              <a:rPr lang="en-US" b="1" dirty="0" smtClean="0">
                <a:latin typeface="Times New Roman" panose="02020603050405020304" pitchFamily="18" charset="0"/>
                <a:cs typeface="Times New Roman" panose="02020603050405020304" pitchFamily="18" charset="0"/>
              </a:rPr>
              <a:t>n) </a:t>
            </a:r>
            <a:r>
              <a:rPr lang="en-US" b="1" baseline="30000" dirty="0" smtClean="0">
                <a:latin typeface="Times New Roman" panose="02020603050405020304" pitchFamily="18" charset="0"/>
                <a:cs typeface="Times New Roman" panose="02020603050405020304" pitchFamily="18" charset="0"/>
              </a:rPr>
              <a:t>90</a:t>
            </a:r>
            <a:r>
              <a:rPr lang="en-US" b="1" dirty="0" smtClean="0">
                <a:latin typeface="Times New Roman" panose="02020603050405020304" pitchFamily="18" charset="0"/>
                <a:cs typeface="Times New Roman" panose="02020603050405020304" pitchFamily="18" charset="0"/>
              </a:rPr>
              <a:t>Nb </a:t>
            </a:r>
            <a:endParaRPr lang="en-US" b="1" dirty="0"/>
          </a:p>
        </p:txBody>
      </p:sp>
      <p:sp>
        <p:nvSpPr>
          <p:cNvPr id="6" name="Rectangle 5"/>
          <p:cNvSpPr/>
          <p:nvPr/>
        </p:nvSpPr>
        <p:spPr>
          <a:xfrm>
            <a:off x="1780714" y="4277332"/>
            <a:ext cx="1568378" cy="346249"/>
          </a:xfrm>
          <a:prstGeom prst="rect">
            <a:avLst/>
          </a:prstGeom>
        </p:spPr>
        <p:txBody>
          <a:bodyPr wrap="none" lIns="68577" tIns="34289" rIns="68577" bIns="34289">
            <a:spAutoFit/>
          </a:bodyPr>
          <a:lstStyle/>
          <a:p>
            <a:r>
              <a:rPr lang="en-US" b="1" baseline="30000" dirty="0" smtClean="0"/>
              <a:t>58</a:t>
            </a:r>
            <a:r>
              <a:rPr lang="en-US" b="1" dirty="0" smtClean="0"/>
              <a:t>Ni(n,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 </a:t>
            </a:r>
            <a:r>
              <a:rPr lang="en-US" b="1" baseline="30000" dirty="0" smtClean="0">
                <a:latin typeface="Times New Roman" panose="02020603050405020304" pitchFamily="18" charset="0"/>
                <a:cs typeface="Times New Roman" panose="02020603050405020304" pitchFamily="18" charset="0"/>
              </a:rPr>
              <a:t>58</a:t>
            </a:r>
            <a:r>
              <a:rPr lang="en-US" b="1" dirty="0" smtClean="0">
                <a:latin typeface="Times New Roman" panose="02020603050405020304" pitchFamily="18" charset="0"/>
                <a:cs typeface="Times New Roman" panose="02020603050405020304" pitchFamily="18" charset="0"/>
              </a:rPr>
              <a:t>Co </a:t>
            </a:r>
            <a:endParaRPr lang="en-US" b="1" dirty="0"/>
          </a:p>
        </p:txBody>
      </p:sp>
      <p:cxnSp>
        <p:nvCxnSpPr>
          <p:cNvPr id="8" name="Straight Arrow Connector 7"/>
          <p:cNvCxnSpPr/>
          <p:nvPr/>
        </p:nvCxnSpPr>
        <p:spPr>
          <a:xfrm>
            <a:off x="1561514" y="2785404"/>
            <a:ext cx="10551" cy="49588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30792" y="2817056"/>
            <a:ext cx="8792" cy="35696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33201" y="2817054"/>
            <a:ext cx="14348" cy="67436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70041" y="2944106"/>
            <a:ext cx="14348" cy="54731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903768" y="3491424"/>
            <a:ext cx="1788389" cy="749105"/>
            <a:chOff x="3566900" y="4089942"/>
            <a:chExt cx="2384518" cy="998806"/>
          </a:xfrm>
        </p:grpSpPr>
        <p:sp>
          <p:nvSpPr>
            <p:cNvPr id="17" name="Oval Callout 16"/>
            <p:cNvSpPr/>
            <p:nvPr/>
          </p:nvSpPr>
          <p:spPr>
            <a:xfrm>
              <a:off x="3566900" y="4089942"/>
              <a:ext cx="2384518" cy="998806"/>
            </a:xfrm>
            <a:prstGeom prst="wedgeEllipseCallout">
              <a:avLst>
                <a:gd name="adj1" fmla="val -9322"/>
                <a:gd name="adj2" fmla="val -4735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8" name="Rectangle 17"/>
            <p:cNvSpPr/>
            <p:nvPr/>
          </p:nvSpPr>
          <p:spPr>
            <a:xfrm>
              <a:off x="3758563" y="4342888"/>
              <a:ext cx="2085614" cy="615553"/>
            </a:xfrm>
            <a:prstGeom prst="rect">
              <a:avLst/>
            </a:prstGeom>
          </p:spPr>
          <p:txBody>
            <a:bodyPr wrap="none">
              <a:spAutoFit/>
            </a:bodyPr>
            <a:lstStyle/>
            <a:p>
              <a:pPr algn="ctr"/>
              <a:r>
                <a:rPr lang="en-US" sz="1200" dirty="0"/>
                <a:t>Large Discrepancies in</a:t>
              </a:r>
            </a:p>
            <a:p>
              <a:pPr algn="ctr"/>
              <a:r>
                <a:rPr lang="en-US" sz="1200" dirty="0"/>
                <a:t> Cross-section Data</a:t>
              </a:r>
            </a:p>
          </p:txBody>
        </p:sp>
      </p:grpSp>
      <p:cxnSp>
        <p:nvCxnSpPr>
          <p:cNvPr id="20" name="Straight Arrow Connector 19"/>
          <p:cNvCxnSpPr/>
          <p:nvPr/>
        </p:nvCxnSpPr>
        <p:spPr>
          <a:xfrm flipV="1">
            <a:off x="5692156" y="3154239"/>
            <a:ext cx="1599641" cy="433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089930" y="3033346"/>
            <a:ext cx="1753553" cy="557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9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86548"/>
            <a:ext cx="4407932" cy="377024"/>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77" tIns="34289" rIns="68577" bIns="34289" rtlCol="0">
            <a:spAutoFit/>
          </a:bodyPr>
          <a:lstStyle/>
          <a:p>
            <a:pPr algn="ctr"/>
            <a:r>
              <a:rPr lang="en-US" sz="2000" b="1" dirty="0" smtClean="0">
                <a:latin typeface="Times New Roman" panose="02020603050405020304" pitchFamily="18" charset="0"/>
                <a:cs typeface="Times New Roman" panose="02020603050405020304" pitchFamily="18" charset="0"/>
              </a:rPr>
              <a:t>Neutron Production using Accelerators</a:t>
            </a:r>
            <a:endParaRPr lang="en-US" sz="2000" b="1" dirty="0">
              <a:latin typeface="Times New Roman" panose="02020603050405020304" pitchFamily="18" charset="0"/>
              <a:cs typeface="Times New Roman" panose="02020603050405020304" pitchFamily="18" charset="0"/>
            </a:endParaRPr>
          </a:p>
        </p:txBody>
      </p:sp>
      <p:pic>
        <p:nvPicPr>
          <p:cNvPr id="7" name="Picture 2" descr="E:\Thesis\PhD Thesis\nflu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985010"/>
            <a:ext cx="5312067" cy="41013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8617" y="1276350"/>
            <a:ext cx="3371244" cy="338554"/>
          </a:xfrm>
          <a:prstGeom prst="rect">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aseline="30000" dirty="0" err="1" smtClean="0"/>
              <a:t>nat</a:t>
            </a:r>
            <a:r>
              <a:rPr lang="en-US" sz="1600" dirty="0" err="1" smtClean="0"/>
              <a:t>Li</a:t>
            </a:r>
            <a:r>
              <a:rPr lang="en-US" sz="1600" dirty="0" smtClean="0"/>
              <a:t>(p, n) Neutron generator reaction</a:t>
            </a:r>
            <a:endParaRPr lang="en-US" sz="1600" dirty="0"/>
          </a:p>
        </p:txBody>
      </p:sp>
      <p:pic>
        <p:nvPicPr>
          <p:cNvPr id="9" name="Picture 3"/>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05603" y="1871277"/>
            <a:ext cx="3223397" cy="252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4051079"/>
            <a:ext cx="3200400" cy="369332"/>
          </a:xfrm>
          <a:prstGeom prst="rect">
            <a:avLst/>
          </a:prstGeom>
          <a:solidFill>
            <a:srgbClr val="C00000"/>
          </a:solidFill>
        </p:spPr>
        <p:txBody>
          <a:bodyPr wrap="square" rtlCol="0">
            <a:spAutoFit/>
          </a:bodyPr>
          <a:lstStyle/>
          <a:p>
            <a:endParaRPr lang="en-IN" dirty="0"/>
          </a:p>
        </p:txBody>
      </p:sp>
    </p:spTree>
    <p:extLst>
      <p:ext uri="{BB962C8B-B14F-4D97-AF65-F5344CB8AC3E}">
        <p14:creationId xmlns:p14="http://schemas.microsoft.com/office/powerpoint/2010/main" val="3574737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E8BAD624-DB26-4305-88CA-4C710E30AF75}"/>
              </a:ext>
            </a:extLst>
          </p:cNvPr>
          <p:cNvSpPr txBox="1">
            <a:spLocks/>
          </p:cNvSpPr>
          <p:nvPr/>
        </p:nvSpPr>
        <p:spPr>
          <a:xfrm>
            <a:off x="630249" y="228035"/>
            <a:ext cx="3760919" cy="49862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dirty="0"/>
              <a:t>Outline OF THE PRESENT TALK - </a:t>
            </a:r>
          </a:p>
        </p:txBody>
      </p:sp>
      <p:sp>
        <p:nvSpPr>
          <p:cNvPr id="5" name="TextBox 4"/>
          <p:cNvSpPr txBox="1"/>
          <p:nvPr/>
        </p:nvSpPr>
        <p:spPr>
          <a:xfrm>
            <a:off x="418585" y="844893"/>
            <a:ext cx="8485373" cy="4188381"/>
          </a:xfrm>
          <a:prstGeom prst="round2DiagRect">
            <a:avLst/>
          </a:prstGeom>
          <a:solidFill>
            <a:srgbClr val="CCFFCC"/>
          </a:solidFill>
        </p:spPr>
        <p:style>
          <a:lnRef idx="2">
            <a:schemeClr val="dk1"/>
          </a:lnRef>
          <a:fillRef idx="1">
            <a:schemeClr val="lt1"/>
          </a:fillRef>
          <a:effectRef idx="0">
            <a:schemeClr val="dk1"/>
          </a:effectRef>
          <a:fontRef idx="minor">
            <a:schemeClr val="dk1"/>
          </a:fontRef>
        </p:style>
        <p:txBody>
          <a:bodyPr wrap="square" rtlCol="0">
            <a:spAutoFit/>
          </a:bodyPr>
          <a:lstStyle/>
          <a:p>
            <a:pPr marL="214313" indent="-214313">
              <a:buFont typeface="Wingdings" panose="05000000000000000000" pitchFamily="2" charset="2"/>
              <a:buChar char="v"/>
            </a:pPr>
            <a:r>
              <a:rPr lang="en-US" sz="2400" b="1" dirty="0">
                <a:solidFill>
                  <a:srgbClr val="002060"/>
                </a:solidFill>
                <a:latin typeface="Sitka Text" panose="02000505000000020004" pitchFamily="2" charset="0"/>
                <a:cs typeface="Times New Roman" panose="02020603050405020304" pitchFamily="18" charset="0"/>
              </a:rPr>
              <a:t>Introduction (Nuclear Reaction Data &amp; Related Applications) </a:t>
            </a:r>
          </a:p>
          <a:p>
            <a:pPr marL="214313" indent="-214313">
              <a:buFont typeface="Wingdings" panose="05000000000000000000" pitchFamily="2" charset="2"/>
              <a:buChar char="v"/>
            </a:pPr>
            <a:r>
              <a:rPr lang="en-US" sz="2400" b="1" dirty="0">
                <a:solidFill>
                  <a:srgbClr val="002060"/>
                </a:solidFill>
                <a:latin typeface="Sitka Text" panose="02000505000000020004" pitchFamily="2" charset="0"/>
                <a:cs typeface="Times New Roman" panose="02020603050405020304" pitchFamily="18" charset="0"/>
              </a:rPr>
              <a:t>Applications in Accelerator Driven Subcritical systems (ADSs) &amp; International Thermonuclear Experimental Reactor (ITER)</a:t>
            </a:r>
          </a:p>
          <a:p>
            <a:pPr marL="214313" indent="-214313">
              <a:buFont typeface="Wingdings" panose="05000000000000000000" pitchFamily="2" charset="2"/>
              <a:buChar char="v"/>
            </a:pPr>
            <a:r>
              <a:rPr lang="en-US" sz="2400" b="1" dirty="0">
                <a:solidFill>
                  <a:srgbClr val="002060"/>
                </a:solidFill>
                <a:latin typeface="Sitka Text" panose="02000505000000020004" pitchFamily="2" charset="0"/>
                <a:cs typeface="Times New Roman" panose="02020603050405020304" pitchFamily="18" charset="0"/>
              </a:rPr>
              <a:t> Literature data for reactor fuel (</a:t>
            </a:r>
            <a:r>
              <a:rPr lang="en-US" sz="2400" b="1" dirty="0" err="1">
                <a:solidFill>
                  <a:srgbClr val="002060"/>
                </a:solidFill>
                <a:latin typeface="Sitka Text" panose="02000505000000020004" pitchFamily="2" charset="0"/>
                <a:cs typeface="Times New Roman" panose="02020603050405020304" pitchFamily="18" charset="0"/>
              </a:rPr>
              <a:t>Th</a:t>
            </a:r>
            <a:r>
              <a:rPr lang="en-US" sz="2400" b="1" dirty="0">
                <a:solidFill>
                  <a:srgbClr val="002060"/>
                </a:solidFill>
                <a:latin typeface="Sitka Text" panose="02000505000000020004" pitchFamily="2" charset="0"/>
                <a:cs typeface="Times New Roman" panose="02020603050405020304" pitchFamily="18" charset="0"/>
              </a:rPr>
              <a:t>) and structural and other materials</a:t>
            </a:r>
          </a:p>
          <a:p>
            <a:pPr marL="214313" indent="-214313">
              <a:buFont typeface="Wingdings" panose="05000000000000000000" pitchFamily="2" charset="2"/>
              <a:buChar char="v"/>
            </a:pPr>
            <a:r>
              <a:rPr lang="en-US" sz="2400" b="1" dirty="0">
                <a:solidFill>
                  <a:srgbClr val="002060"/>
                </a:solidFill>
                <a:latin typeface="Sitka Text" panose="02000505000000020004" pitchFamily="2" charset="0"/>
                <a:cs typeface="Times New Roman" panose="02020603050405020304" pitchFamily="18" charset="0"/>
              </a:rPr>
              <a:t>Recent work in the field of </a:t>
            </a:r>
            <a:r>
              <a:rPr lang="en-US" sz="2400" b="1" dirty="0" smtClean="0">
                <a:solidFill>
                  <a:srgbClr val="002060"/>
                </a:solidFill>
                <a:latin typeface="Sitka Text" panose="02000505000000020004" pitchFamily="2" charset="0"/>
                <a:cs typeface="Times New Roman" panose="02020603050405020304" pitchFamily="18" charset="0"/>
              </a:rPr>
              <a:t>neutron &amp; proton </a:t>
            </a:r>
            <a:r>
              <a:rPr lang="en-US" sz="2400" b="1" dirty="0">
                <a:solidFill>
                  <a:srgbClr val="002060"/>
                </a:solidFill>
                <a:latin typeface="Sitka Text" panose="02000505000000020004" pitchFamily="2" charset="0"/>
                <a:cs typeface="Times New Roman" panose="02020603050405020304" pitchFamily="18" charset="0"/>
              </a:rPr>
              <a:t>induced reactions related to reactor development </a:t>
            </a:r>
          </a:p>
          <a:p>
            <a:pPr marL="214313" indent="-214313">
              <a:buFont typeface="Wingdings" panose="05000000000000000000" pitchFamily="2" charset="2"/>
              <a:buChar char="v"/>
            </a:pPr>
            <a:r>
              <a:rPr lang="en-US" sz="2400" b="1" dirty="0">
                <a:solidFill>
                  <a:srgbClr val="002060"/>
                </a:solidFill>
                <a:latin typeface="Sitka Text" panose="02000505000000020004" pitchFamily="2" charset="0"/>
                <a:cs typeface="Times New Roman" panose="02020603050405020304" pitchFamily="18" charset="0"/>
              </a:rPr>
              <a:t>Co-variance </a:t>
            </a:r>
            <a:r>
              <a:rPr lang="en-US" sz="2400" b="1" dirty="0" smtClean="0">
                <a:solidFill>
                  <a:srgbClr val="002060"/>
                </a:solidFill>
                <a:latin typeface="Sitka Text" panose="02000505000000020004" pitchFamily="2" charset="0"/>
                <a:cs typeface="Times New Roman" panose="02020603050405020304" pitchFamily="18" charset="0"/>
              </a:rPr>
              <a:t>analysis</a:t>
            </a:r>
            <a:endParaRPr lang="en-US" sz="2400" b="1" dirty="0">
              <a:solidFill>
                <a:srgbClr val="002060"/>
              </a:solidFill>
              <a:latin typeface="Sitka Text" panose="02000505000000020004" pitchFamily="2" charset="0"/>
              <a:cs typeface="Times New Roman" panose="02020603050405020304" pitchFamily="18" charset="0"/>
            </a:endParaRPr>
          </a:p>
        </p:txBody>
      </p:sp>
      <p:sp>
        <p:nvSpPr>
          <p:cNvPr id="6" name="Slide Number Placeholder 5"/>
          <p:cNvSpPr>
            <a:spLocks noGrp="1"/>
          </p:cNvSpPr>
          <p:nvPr>
            <p:ph type="sldNum" sz="quarter" idx="12"/>
          </p:nvPr>
        </p:nvSpPr>
        <p:spPr/>
        <p:txBody>
          <a:bodyPr>
            <a:normAutofit lnSpcReduction="10000"/>
          </a:bodyPr>
          <a:lstStyle/>
          <a:p>
            <a:fld id="{3A4FF387-79C3-42A1-9C75-6A3C83249067}" type="slidenum">
              <a:rPr lang="en-US" smtClean="0"/>
              <a:pPr/>
              <a:t>2</a:t>
            </a:fld>
            <a:endParaRPr lang="en-US"/>
          </a:p>
        </p:txBody>
      </p:sp>
    </p:spTree>
    <p:extLst>
      <p:ext uri="{BB962C8B-B14F-4D97-AF65-F5344CB8AC3E}">
        <p14:creationId xmlns:p14="http://schemas.microsoft.com/office/powerpoint/2010/main" val="287091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731" y="438150"/>
            <a:ext cx="2956765" cy="377024"/>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77" tIns="34289" rIns="68577" bIns="34289" rtlCol="0">
            <a:spAutoFit/>
          </a:bodyPr>
          <a:lstStyle/>
          <a:p>
            <a:pPr algn="ctr"/>
            <a:r>
              <a:rPr lang="en-US" sz="2000" b="1" dirty="0" smtClean="0">
                <a:latin typeface="Times New Roman" panose="02020603050405020304" pitchFamily="18" charset="0"/>
                <a:cs typeface="Times New Roman" panose="02020603050405020304" pitchFamily="18" charset="0"/>
              </a:rPr>
              <a:t>Cross-section calculations</a:t>
            </a:r>
            <a:endParaRPr lang="en-US" sz="2000" b="1"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100" y="1261884"/>
            <a:ext cx="436973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7" y="908408"/>
            <a:ext cx="3171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42E4AA9E-707A-4B9D-8DF0-78F0603BE630}"/>
                  </a:ext>
                </a:extLst>
              </p:cNvPr>
              <p:cNvSpPr txBox="1"/>
              <p:nvPr/>
            </p:nvSpPr>
            <p:spPr>
              <a:xfrm>
                <a:off x="3857830" y="0"/>
                <a:ext cx="4981369" cy="1261884"/>
              </a:xfrm>
              <a:prstGeom prst="rect">
                <a:avLst/>
              </a:prstGeom>
              <a:noFill/>
            </p:spPr>
            <p:txBody>
              <a:bodyPr wrap="square" rtlCol="0">
                <a:spAutoFit/>
              </a:bodyPr>
              <a:lstStyle/>
              <a:p>
                <a:r>
                  <a:rPr lang="en-US" sz="1400" dirty="0" smtClean="0"/>
                  <a:t>Sample Reaction</a:t>
                </a:r>
              </a:p>
              <a:p>
                <a:r>
                  <a:rPr lang="en-US" sz="1400" baseline="30000" dirty="0">
                    <a:solidFill>
                      <a:srgbClr val="FF0000"/>
                    </a:solidFill>
                  </a:rPr>
                  <a:t>100</a:t>
                </a:r>
                <a:r>
                  <a:rPr lang="en-US" sz="1400" dirty="0">
                    <a:solidFill>
                      <a:srgbClr val="FF0000"/>
                    </a:solidFill>
                  </a:rPr>
                  <a:t>Mo(n, 2n)</a:t>
                </a:r>
                <a:r>
                  <a:rPr lang="en-US" sz="1400" baseline="30000" dirty="0">
                    <a:solidFill>
                      <a:srgbClr val="FF0000"/>
                    </a:solidFill>
                  </a:rPr>
                  <a:t>99</a:t>
                </a:r>
                <a:r>
                  <a:rPr lang="en-US" sz="1400" dirty="0">
                    <a:solidFill>
                      <a:srgbClr val="FF0000"/>
                    </a:solidFill>
                  </a:rPr>
                  <a:t>Mo  </a:t>
                </a:r>
                <a:r>
                  <a:rPr lang="en-US" sz="1400" dirty="0"/>
                  <a:t>        Threshold </a:t>
                </a:r>
                <a:r>
                  <a:rPr lang="en-US" sz="1400" dirty="0">
                    <a:solidFill>
                      <a:srgbClr val="FF0000"/>
                    </a:solidFill>
                  </a:rPr>
                  <a:t>( 8.37 MeV</a:t>
                </a:r>
                <a:r>
                  <a:rPr lang="en-US" sz="1400" dirty="0" smtClean="0">
                    <a:solidFill>
                      <a:srgbClr val="FF0000"/>
                    </a:solidFill>
                  </a:rPr>
                  <a:t>)</a:t>
                </a:r>
                <a:endParaRPr lang="en-US" sz="1400" dirty="0"/>
              </a:p>
              <a:p>
                <a:r>
                  <a:rPr lang="en-US" sz="1400" dirty="0"/>
                  <a:t>Monitor Reaction </a:t>
                </a:r>
              </a:p>
              <a:p>
                <a:r>
                  <a:rPr lang="en-US" sz="1400" baseline="30000" dirty="0">
                    <a:solidFill>
                      <a:srgbClr val="FF0000"/>
                    </a:solidFill>
                  </a:rPr>
                  <a:t>27</a:t>
                </a:r>
                <a:r>
                  <a:rPr lang="en-US" sz="1400" dirty="0">
                    <a:solidFill>
                      <a:srgbClr val="FF0000"/>
                    </a:solidFill>
                  </a:rPr>
                  <a:t>Al(n, a)</a:t>
                </a:r>
                <a:r>
                  <a:rPr lang="en-US" sz="1400" baseline="30000" dirty="0">
                    <a:solidFill>
                      <a:srgbClr val="FF0000"/>
                    </a:solidFill>
                  </a:rPr>
                  <a:t>24</a:t>
                </a:r>
                <a:r>
                  <a:rPr lang="en-US" sz="1400" dirty="0">
                    <a:solidFill>
                      <a:srgbClr val="FF0000"/>
                    </a:solidFill>
                  </a:rPr>
                  <a:t>Na  </a:t>
                </a:r>
                <a:r>
                  <a:rPr lang="en-US" sz="1400" dirty="0"/>
                  <a:t>            Threshold </a:t>
                </a:r>
                <a:r>
                  <a:rPr lang="en-US" sz="1400" dirty="0">
                    <a:solidFill>
                      <a:srgbClr val="FF0000"/>
                    </a:solidFill>
                  </a:rPr>
                  <a:t>(3.24 MeV)</a:t>
                </a:r>
                <a:r>
                  <a:rPr lang="en-US" sz="1400" dirty="0"/>
                  <a:t> </a:t>
                </a:r>
              </a:p>
              <a:p>
                <a:r>
                  <a:rPr lang="en-US" sz="2000" b="1" u="sng" dirty="0" smtClean="0"/>
                  <a:t>Flux Correction</a:t>
                </a:r>
                <a:r>
                  <a:rPr lang="en-US" sz="2000" b="1" dirty="0" smtClean="0"/>
                  <a:t>-</a:t>
                </a:r>
                <a:r>
                  <a:rPr lang="en-US" sz="1400" dirty="0"/>
                  <a:t> </a:t>
                </a:r>
                <a:r>
                  <a:rPr lang="en-US" sz="1400" dirty="0" smtClean="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𝑐𝑜𝑟𝑟</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𝑡𝑜𝑡</m:t>
                        </m:r>
                      </m:sub>
                    </m:sSub>
                    <m:r>
                      <a:rPr lang="en-US" sz="1400" b="0" i="1" smtClean="0">
                        <a:latin typeface="Cambria Math"/>
                      </a:rPr>
                      <m:t>×</m:t>
                    </m:r>
                    <m:r>
                      <a:rPr lang="en-US" sz="1400" b="0" i="1" smtClean="0">
                        <a:latin typeface="Cambria Math"/>
                      </a:rPr>
                      <m:t>𝐹</m:t>
                    </m:r>
                  </m:oMath>
                </a14:m>
                <a:endParaRPr lang="en-US" sz="1400" dirty="0"/>
              </a:p>
            </p:txBody>
          </p:sp>
        </mc:Choice>
        <mc:Fallback xmlns="">
          <p:sp>
            <p:nvSpPr>
              <p:cNvPr id="7" name="TextBox 6">
                <a:extLst>
                  <a:ext uri="{FF2B5EF4-FFF2-40B4-BE49-F238E27FC236}">
                    <a16:creationId xmlns="" xmlns:a16="http://schemas.microsoft.com/office/drawing/2014/main" xmlns:a14="http://schemas.microsoft.com/office/drawing/2010/main" id="{42E4AA9E-707A-4B9D-8DF0-78F0603BE630}"/>
                  </a:ext>
                </a:extLst>
              </p:cNvPr>
              <p:cNvSpPr txBox="1">
                <a:spLocks noRot="1" noChangeAspect="1" noMove="1" noResize="1" noEditPoints="1" noAdjustHandles="1" noChangeArrowheads="1" noChangeShapeType="1" noTextEdit="1"/>
              </p:cNvSpPr>
              <p:nvPr/>
            </p:nvSpPr>
            <p:spPr>
              <a:xfrm>
                <a:off x="3857830" y="0"/>
                <a:ext cx="4981369" cy="1261884"/>
              </a:xfrm>
              <a:prstGeom prst="rect">
                <a:avLst/>
              </a:prstGeom>
              <a:blipFill rotWithShape="0">
                <a:blip r:embed="rId4"/>
                <a:stretch>
                  <a:fillRect l="-1346" t="-966" b="-7729"/>
                </a:stretch>
              </a:blipFill>
            </p:spPr>
            <p:txBody>
              <a:bodyPr/>
              <a:lstStyle/>
              <a:p>
                <a:r>
                  <a:rPr lang="en-IN">
                    <a:noFill/>
                  </a:rPr>
                  <a:t> </a:t>
                </a:r>
              </a:p>
            </p:txBody>
          </p:sp>
        </mc:Fallback>
      </mc:AlternateContent>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509" y="1967909"/>
            <a:ext cx="4048125" cy="60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9055" y="1568919"/>
            <a:ext cx="1808765" cy="338554"/>
          </a:xfrm>
          <a:prstGeom prst="rect">
            <a:avLst/>
          </a:prstGeom>
          <a:noFill/>
        </p:spPr>
        <p:txBody>
          <a:bodyPr wrap="none" rtlCol="0">
            <a:spAutoFit/>
          </a:bodyPr>
          <a:lstStyle/>
          <a:p>
            <a:r>
              <a:rPr lang="en-US" sz="1600" dirty="0" smtClean="0"/>
              <a:t>Activation Formula,</a:t>
            </a:r>
            <a:endParaRPr lang="en-US" sz="1600" dirty="0"/>
          </a:p>
        </p:txBody>
      </p:sp>
      <p:sp>
        <p:nvSpPr>
          <p:cNvPr id="2" name="Curved Right Arrow 1"/>
          <p:cNvSpPr/>
          <p:nvPr/>
        </p:nvSpPr>
        <p:spPr>
          <a:xfrm>
            <a:off x="59543" y="1200150"/>
            <a:ext cx="193500" cy="1676400"/>
          </a:xfrm>
          <a:prstGeom prst="curvedRightArrow">
            <a:avLst>
              <a:gd name="adj1" fmla="val 15097"/>
              <a:gd name="adj2" fmla="val 30319"/>
              <a:gd name="adj3" fmla="val 2597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211820" y="2668790"/>
            <a:ext cx="3951827" cy="2246769"/>
          </a:xfrm>
          <a:prstGeom prst="rect">
            <a:avLst/>
          </a:prstGeom>
        </p:spPr>
        <p:txBody>
          <a:bodyPr wrap="square">
            <a:spAutoFit/>
          </a:bodyPr>
          <a:lstStyle/>
          <a:p>
            <a:pPr algn="just"/>
            <a:r>
              <a:rPr lang="en-US" sz="1400" i="1" dirty="0" smtClean="0">
                <a:solidFill>
                  <a:srgbClr val="FF0000"/>
                </a:solidFill>
                <a:latin typeface="Bookman Old Style" panose="02050604050505020204" pitchFamily="18" charset="0"/>
                <a:cs typeface="Bookman Old Style"/>
              </a:rPr>
              <a:t>Flux was obtained </a:t>
            </a:r>
            <a:r>
              <a:rPr lang="en-US" sz="1400" i="1" dirty="0">
                <a:solidFill>
                  <a:srgbClr val="FF0000"/>
                </a:solidFill>
                <a:latin typeface="Bookman Old Style" panose="02050604050505020204" pitchFamily="18" charset="0"/>
                <a:cs typeface="Bookman Old Style"/>
              </a:rPr>
              <a:t>by taking the ratio of the area from the threshold to maximum neutron energy, and total area from the neutron spectra.</a:t>
            </a:r>
          </a:p>
          <a:p>
            <a:pPr algn="just"/>
            <a:r>
              <a:rPr lang="en-US" sz="1400" i="1" dirty="0">
                <a:latin typeface="Bookman Old Style" panose="02050604050505020204" pitchFamily="18" charset="0"/>
                <a:cs typeface="Bookman Old Style"/>
              </a:rPr>
              <a:t>The cross section calculated using this neutron flux is spectrum averaged neutron cross section (</a:t>
            </a:r>
            <a:r>
              <a:rPr lang="en-US" sz="1400" i="1" dirty="0" err="1" smtClean="0">
                <a:latin typeface="Bookman Old Style" panose="02050604050505020204" pitchFamily="18" charset="0"/>
                <a:ea typeface="Lucida Grande"/>
                <a:cs typeface="Bookman Old Style"/>
              </a:rPr>
              <a:t>σ</a:t>
            </a:r>
            <a:r>
              <a:rPr lang="en-US" sz="1400" i="1" baseline="-25000" dirty="0" err="1" smtClean="0">
                <a:latin typeface="Bookman Old Style" panose="02050604050505020204" pitchFamily="18" charset="0"/>
                <a:ea typeface="Lucida Grande"/>
                <a:cs typeface="Bookman Old Style"/>
              </a:rPr>
              <a:t>R</a:t>
            </a:r>
            <a:r>
              <a:rPr lang="en-US" sz="1400" i="1" dirty="0" smtClean="0">
                <a:latin typeface="Bookman Old Style" panose="02050604050505020204" pitchFamily="18" charset="0"/>
                <a:ea typeface="Lucida Grande"/>
                <a:cs typeface="Bookman Old Style"/>
              </a:rPr>
              <a:t>)</a:t>
            </a:r>
            <a:r>
              <a:rPr lang="en-US" sz="1400" i="1" dirty="0" smtClean="0">
                <a:latin typeface="Bookman Old Style" panose="02050604050505020204" pitchFamily="18" charset="0"/>
                <a:cs typeface="Bookman Old Style"/>
              </a:rPr>
              <a:t> </a:t>
            </a:r>
            <a:r>
              <a:rPr lang="en-US" sz="1400" i="1" dirty="0">
                <a:latin typeface="Bookman Old Style" panose="02050604050505020204" pitchFamily="18" charset="0"/>
                <a:cs typeface="Bookman Old Style"/>
              </a:rPr>
              <a:t>from threshold to neutron maximum energy.</a:t>
            </a:r>
          </a:p>
          <a:p>
            <a:pPr algn="just"/>
            <a:r>
              <a:rPr lang="en-US" sz="1400" i="1" dirty="0">
                <a:solidFill>
                  <a:srgbClr val="FF0000"/>
                </a:solidFill>
                <a:latin typeface="Bookman Old Style" panose="02050604050505020204" pitchFamily="18" charset="0"/>
                <a:cs typeface="Bookman Old Style"/>
              </a:rPr>
              <a:t>By subtraction of this cross section from the </a:t>
            </a:r>
            <a:r>
              <a:rPr lang="en-US" sz="1400" i="1" dirty="0" err="1" smtClean="0">
                <a:solidFill>
                  <a:srgbClr val="FF0000"/>
                </a:solidFill>
                <a:latin typeface="Bookman Old Style" panose="02050604050505020204" pitchFamily="18" charset="0"/>
                <a:ea typeface="Lucida Grande"/>
                <a:cs typeface="Bookman Old Style"/>
              </a:rPr>
              <a:t>σ</a:t>
            </a:r>
            <a:r>
              <a:rPr lang="en-US" sz="1400" i="1" baseline="-25000" dirty="0" err="1">
                <a:solidFill>
                  <a:srgbClr val="FF0000"/>
                </a:solidFill>
                <a:latin typeface="Bookman Old Style" panose="02050604050505020204" pitchFamily="18" charset="0"/>
                <a:ea typeface="Lucida Grande"/>
                <a:cs typeface="Bookman Old Style"/>
              </a:rPr>
              <a:t>R</a:t>
            </a:r>
            <a:r>
              <a:rPr lang="en-US" sz="1400" i="1" baseline="-25000" dirty="0" smtClean="0">
                <a:solidFill>
                  <a:srgbClr val="FF0000"/>
                </a:solidFill>
                <a:latin typeface="Bookman Old Style" panose="02050604050505020204" pitchFamily="18" charset="0"/>
                <a:ea typeface="Lucida Grande"/>
                <a:cs typeface="Bookman Old Style"/>
              </a:rPr>
              <a:t> </a:t>
            </a:r>
            <a:r>
              <a:rPr lang="en-US" sz="1400" i="1" dirty="0">
                <a:solidFill>
                  <a:srgbClr val="FF0000"/>
                </a:solidFill>
                <a:latin typeface="Bookman Old Style" panose="02050604050505020204" pitchFamily="18" charset="0"/>
                <a:ea typeface="Lucida Grande"/>
                <a:cs typeface="Bookman Old Style"/>
              </a:rPr>
              <a:t>is the actual experimental cross section.</a:t>
            </a:r>
            <a:endParaRPr lang="en-US" sz="1400" i="1" dirty="0">
              <a:solidFill>
                <a:srgbClr val="FF0000"/>
              </a:solidFill>
              <a:latin typeface="Bookman Old Style" panose="02050604050505020204" pitchFamily="18" charset="0"/>
              <a:cs typeface="Bookman Old Style"/>
            </a:endParaRPr>
          </a:p>
        </p:txBody>
      </p:sp>
    </p:spTree>
    <p:extLst>
      <p:ext uri="{BB962C8B-B14F-4D97-AF65-F5344CB8AC3E}">
        <p14:creationId xmlns:p14="http://schemas.microsoft.com/office/powerpoint/2010/main" val="32379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300" fill="hold"/>
                                        <p:tgtEl>
                                          <p:spTgt spid="7"/>
                                        </p:tgtEl>
                                        <p:attrNameLst>
                                          <p:attrName>ppt_x</p:attrName>
                                        </p:attrNameLst>
                                      </p:cBhvr>
                                      <p:tavLst>
                                        <p:tav tm="0">
                                          <p:val>
                                            <p:strVal val="#ppt_x"/>
                                          </p:val>
                                        </p:tav>
                                        <p:tav tm="100000">
                                          <p:val>
                                            <p:strVal val="#ppt_x"/>
                                          </p:val>
                                        </p:tav>
                                      </p:tavLst>
                                    </p:anim>
                                    <p:anim calcmode="lin" valueType="num">
                                      <p:cBhvr additive="base">
                                        <p:cTn id="18" dur="3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additive="base">
                                        <p:cTn id="21" dur="500" fill="hold"/>
                                        <p:tgtEl>
                                          <p:spTgt spid="4098"/>
                                        </p:tgtEl>
                                        <p:attrNameLst>
                                          <p:attrName>ppt_x</p:attrName>
                                        </p:attrNameLst>
                                      </p:cBhvr>
                                      <p:tavLst>
                                        <p:tav tm="0">
                                          <p:val>
                                            <p:strVal val="#ppt_x"/>
                                          </p:val>
                                        </p:tav>
                                        <p:tav tm="100000">
                                          <p:val>
                                            <p:strVal val="#ppt_x"/>
                                          </p:val>
                                        </p:tav>
                                      </p:tavLst>
                                    </p:anim>
                                    <p:anim calcmode="lin" valueType="num">
                                      <p:cBhvr additive="base">
                                        <p:cTn id="22" dur="500" fill="hold"/>
                                        <p:tgtEl>
                                          <p:spTgt spid="409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 calcmode="lin" valueType="num">
                                      <p:cBhvr additive="base">
                                        <p:cTn id="25" dur="500" fill="hold"/>
                                        <p:tgtEl>
                                          <p:spTgt spid="4099"/>
                                        </p:tgtEl>
                                        <p:attrNameLst>
                                          <p:attrName>ppt_x</p:attrName>
                                        </p:attrNameLst>
                                      </p:cBhvr>
                                      <p:tavLst>
                                        <p:tav tm="0">
                                          <p:val>
                                            <p:strVal val="#ppt_x"/>
                                          </p:val>
                                        </p:tav>
                                        <p:tav tm="100000">
                                          <p:val>
                                            <p:strVal val="#ppt_x"/>
                                          </p:val>
                                        </p:tav>
                                      </p:tavLst>
                                    </p:anim>
                                    <p:anim calcmode="lin" valueType="num">
                                      <p:cBhvr additive="base">
                                        <p:cTn id="26"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12" y="273844"/>
            <a:ext cx="8229599" cy="749738"/>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Neutron spectra generated using MCNP code</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2168" y="1369219"/>
            <a:ext cx="7206017" cy="3263504"/>
          </a:xfrm>
        </p:spPr>
        <p:style>
          <a:lnRef idx="2">
            <a:schemeClr val="dk1"/>
          </a:lnRef>
          <a:fillRef idx="1">
            <a:schemeClr val="lt1"/>
          </a:fillRef>
          <a:effectRef idx="0">
            <a:schemeClr val="dk1"/>
          </a:effectRef>
          <a:fontRef idx="minor">
            <a:schemeClr val="dk1"/>
          </a:fontRef>
        </p:style>
        <p:txBody>
          <a:bodyPr/>
          <a:lstStyle/>
          <a:p>
            <a:pPr marL="0" indent="0" algn="ctr">
              <a:buNone/>
            </a:pPr>
            <a:r>
              <a:rPr lang="en-US" sz="2400" dirty="0">
                <a:solidFill>
                  <a:srgbClr val="002060"/>
                </a:solidFill>
                <a:latin typeface="Times New Roman" panose="02020603050405020304" pitchFamily="18" charset="0"/>
                <a:cs typeface="Times New Roman" panose="02020603050405020304" pitchFamily="18" charset="0"/>
              </a:rPr>
              <a:t>Input file of MCNP divided into five cards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a:solidFill>
                  <a:srgbClr val="008E40"/>
                </a:solidFill>
                <a:latin typeface="Times New Roman" panose="02020603050405020304" pitchFamily="18" charset="0"/>
                <a:cs typeface="Times New Roman" panose="02020603050405020304" pitchFamily="18" charset="0"/>
              </a:rPr>
              <a:t>1) Cell cards</a:t>
            </a:r>
          </a:p>
          <a:p>
            <a:pPr marL="0" indent="0">
              <a:buNone/>
            </a:pPr>
            <a:r>
              <a:rPr lang="en-US" sz="2100" dirty="0">
                <a:solidFill>
                  <a:srgbClr val="008E40"/>
                </a:solidFill>
                <a:latin typeface="Times New Roman" panose="02020603050405020304" pitchFamily="18" charset="0"/>
                <a:cs typeface="Times New Roman" panose="02020603050405020304" pitchFamily="18" charset="0"/>
              </a:rPr>
              <a:t>2) Surface cards</a:t>
            </a:r>
          </a:p>
          <a:p>
            <a:pPr marL="0" indent="0">
              <a:buNone/>
            </a:pPr>
            <a:r>
              <a:rPr lang="en-US" sz="2100" dirty="0">
                <a:solidFill>
                  <a:srgbClr val="008E40"/>
                </a:solidFill>
                <a:latin typeface="Times New Roman" panose="02020603050405020304" pitchFamily="18" charset="0"/>
                <a:cs typeface="Times New Roman" panose="02020603050405020304" pitchFamily="18" charset="0"/>
              </a:rPr>
              <a:t>3) Source description</a:t>
            </a:r>
          </a:p>
          <a:p>
            <a:pPr marL="0" indent="0">
              <a:buNone/>
            </a:pPr>
            <a:r>
              <a:rPr lang="en-US" sz="2100" dirty="0">
                <a:solidFill>
                  <a:srgbClr val="008E40"/>
                </a:solidFill>
                <a:latin typeface="Times New Roman" panose="02020603050405020304" pitchFamily="18" charset="0"/>
                <a:cs typeface="Times New Roman" panose="02020603050405020304" pitchFamily="18" charset="0"/>
              </a:rPr>
              <a:t>4) Material</a:t>
            </a:r>
          </a:p>
          <a:p>
            <a:pPr marL="0" indent="0">
              <a:buNone/>
            </a:pPr>
            <a:r>
              <a:rPr lang="en-US" sz="2100" dirty="0">
                <a:solidFill>
                  <a:srgbClr val="008E40"/>
                </a:solidFill>
                <a:latin typeface="Times New Roman" panose="02020603050405020304" pitchFamily="18" charset="0"/>
                <a:cs typeface="Times New Roman" panose="02020603050405020304" pitchFamily="18" charset="0"/>
              </a:rPr>
              <a:t>5) Tally specification</a:t>
            </a:r>
          </a:p>
          <a:p>
            <a:pPr marL="0" indent="0" algn="ctr">
              <a:buNone/>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C262BC-831B-45C6-95E1-C64B4360ABAC}" type="datetime1">
              <a:rPr lang="en-US" smtClean="0">
                <a:solidFill>
                  <a:srgbClr val="696464"/>
                </a:solidFill>
              </a:rPr>
              <a:t>4/25/2020</a:t>
            </a:fld>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21</a:t>
            </a:fld>
            <a:endParaRPr lang="en-US"/>
          </a:p>
        </p:txBody>
      </p:sp>
    </p:spTree>
    <p:extLst>
      <p:ext uri="{BB962C8B-B14F-4D97-AF65-F5344CB8AC3E}">
        <p14:creationId xmlns:p14="http://schemas.microsoft.com/office/powerpoint/2010/main" val="3640751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6161" y="970933"/>
            <a:ext cx="4345417" cy="2057400"/>
          </a:xfrm>
          <a:prstGeom prst="rect">
            <a:avLst/>
          </a:prstGeom>
          <a:solidFill>
            <a:srgbClr val="FF5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solidFill>
                <a:srgbClr val="FF0000"/>
              </a:solidFill>
            </a:endParaRPr>
          </a:p>
        </p:txBody>
      </p:sp>
      <p:sp>
        <p:nvSpPr>
          <p:cNvPr id="3" name="Rectangle 2"/>
          <p:cNvSpPr/>
          <p:nvPr/>
        </p:nvSpPr>
        <p:spPr>
          <a:xfrm>
            <a:off x="5978965" y="970933"/>
            <a:ext cx="244670" cy="2057400"/>
          </a:xfrm>
          <a:prstGeom prst="rect">
            <a:avLst/>
          </a:prstGeom>
          <a:solidFill>
            <a:schemeClr val="bg2">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sp>
        <p:nvSpPr>
          <p:cNvPr id="4" name="Rectangle 3"/>
          <p:cNvSpPr/>
          <p:nvPr/>
        </p:nvSpPr>
        <p:spPr>
          <a:xfrm>
            <a:off x="4000543" y="970933"/>
            <a:ext cx="60512" cy="20574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4061054" y="970933"/>
            <a:ext cx="114300" cy="2057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4173840" y="970933"/>
            <a:ext cx="150019" cy="20574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226160" y="970933"/>
            <a:ext cx="1774382" cy="2057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sp>
        <p:nvSpPr>
          <p:cNvPr id="9" name="Rectangle 8"/>
          <p:cNvSpPr/>
          <p:nvPr/>
        </p:nvSpPr>
        <p:spPr>
          <a:xfrm>
            <a:off x="2811250" y="970933"/>
            <a:ext cx="47506" cy="205740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cxnSp>
        <p:nvCxnSpPr>
          <p:cNvPr id="13" name="Straight Arrow Connector 12"/>
          <p:cNvCxnSpPr/>
          <p:nvPr/>
        </p:nvCxnSpPr>
        <p:spPr>
          <a:xfrm>
            <a:off x="3023235" y="125937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023235" y="164227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023235" y="1985513"/>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3023235" y="232236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023234" y="2693838"/>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330417" y="1440825"/>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3330417" y="1823730"/>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3330417" y="2166966"/>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3330417" y="2503815"/>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3330416" y="2875291"/>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3330416" y="1109356"/>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3657600" y="126508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3657600" y="164799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657600" y="1991228"/>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657600" y="232807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3657599" y="2699553"/>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4525328" y="125937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4525328" y="1642277"/>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4525328" y="1985513"/>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4525328" y="232236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4525327" y="2693838"/>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4880135" y="144082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4880135" y="1823730"/>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4880135" y="2166966"/>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4880135" y="250381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4880134" y="2875291"/>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4880134" y="1109356"/>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5252571" y="127080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5252571" y="1653707"/>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5252571" y="1996943"/>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5252571" y="233379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a:off x="5252570" y="2705268"/>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a:off x="5612141" y="145225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5612141" y="1835160"/>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a:off x="5612141" y="2178396"/>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a:off x="5612141" y="251524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a:off x="5612140" y="2886721"/>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a:off x="5612140" y="1120786"/>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3588545" y="155512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3588545" y="1938030"/>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p:cNvCxnSpPr/>
          <p:nvPr/>
        </p:nvCxnSpPr>
        <p:spPr>
          <a:xfrm>
            <a:off x="3588545" y="2281266"/>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a:off x="3588545" y="261811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p:cNvCxnSpPr/>
          <p:nvPr/>
        </p:nvCxnSpPr>
        <p:spPr>
          <a:xfrm>
            <a:off x="3588544" y="2989591"/>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02" name="Straight Arrow Connector 101"/>
          <p:cNvCxnSpPr/>
          <p:nvPr/>
        </p:nvCxnSpPr>
        <p:spPr>
          <a:xfrm>
            <a:off x="3588544" y="1223656"/>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p:cNvCxnSpPr/>
          <p:nvPr/>
        </p:nvCxnSpPr>
        <p:spPr>
          <a:xfrm>
            <a:off x="3023235" y="125937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3023235" y="164227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p:cNvCxnSpPr/>
          <p:nvPr/>
        </p:nvCxnSpPr>
        <p:spPr>
          <a:xfrm>
            <a:off x="3023235" y="1985513"/>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p:cNvCxnSpPr/>
          <p:nvPr/>
        </p:nvCxnSpPr>
        <p:spPr>
          <a:xfrm>
            <a:off x="3023235" y="232236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Straight Arrow Connector 122"/>
          <p:cNvCxnSpPr/>
          <p:nvPr/>
        </p:nvCxnSpPr>
        <p:spPr>
          <a:xfrm>
            <a:off x="3023234" y="2693838"/>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p:cNvCxnSpPr/>
          <p:nvPr/>
        </p:nvCxnSpPr>
        <p:spPr>
          <a:xfrm>
            <a:off x="3330417" y="1440825"/>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a:off x="3330417" y="1823730"/>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6" name="Straight Arrow Connector 125"/>
          <p:cNvCxnSpPr/>
          <p:nvPr/>
        </p:nvCxnSpPr>
        <p:spPr>
          <a:xfrm>
            <a:off x="3330417" y="2166966"/>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7" name="Straight Arrow Connector 126"/>
          <p:cNvCxnSpPr/>
          <p:nvPr/>
        </p:nvCxnSpPr>
        <p:spPr>
          <a:xfrm>
            <a:off x="3330417" y="2503815"/>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p:cNvCxnSpPr/>
          <p:nvPr/>
        </p:nvCxnSpPr>
        <p:spPr>
          <a:xfrm>
            <a:off x="3330416" y="2875291"/>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3330416" y="1109356"/>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p:cNvCxnSpPr/>
          <p:nvPr/>
        </p:nvCxnSpPr>
        <p:spPr>
          <a:xfrm>
            <a:off x="3657600" y="126508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a:off x="3657600" y="1647992"/>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a:off x="3657600" y="1991228"/>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p:cNvCxnSpPr/>
          <p:nvPr/>
        </p:nvCxnSpPr>
        <p:spPr>
          <a:xfrm>
            <a:off x="3657600" y="2328077"/>
            <a:ext cx="205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a:off x="3657599" y="2699553"/>
            <a:ext cx="205740" cy="3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p:cNvCxnSpPr/>
          <p:nvPr/>
        </p:nvCxnSpPr>
        <p:spPr>
          <a:xfrm>
            <a:off x="4525328" y="125937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6" name="Straight Arrow Connector 135"/>
          <p:cNvCxnSpPr/>
          <p:nvPr/>
        </p:nvCxnSpPr>
        <p:spPr>
          <a:xfrm>
            <a:off x="4525328" y="1642277"/>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a:off x="4525328" y="1985513"/>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p:cNvCxnSpPr/>
          <p:nvPr/>
        </p:nvCxnSpPr>
        <p:spPr>
          <a:xfrm>
            <a:off x="4525328" y="232236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p:cNvCxnSpPr/>
          <p:nvPr/>
        </p:nvCxnSpPr>
        <p:spPr>
          <a:xfrm>
            <a:off x="4525328" y="2693838"/>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0" name="Straight Arrow Connector 139"/>
          <p:cNvCxnSpPr/>
          <p:nvPr/>
        </p:nvCxnSpPr>
        <p:spPr>
          <a:xfrm>
            <a:off x="4880135" y="144082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p:cNvCxnSpPr/>
          <p:nvPr/>
        </p:nvCxnSpPr>
        <p:spPr>
          <a:xfrm>
            <a:off x="4880135" y="1823730"/>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p:cNvCxnSpPr/>
          <p:nvPr/>
        </p:nvCxnSpPr>
        <p:spPr>
          <a:xfrm>
            <a:off x="4880135" y="2166966"/>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p:nvPr/>
        </p:nvCxnSpPr>
        <p:spPr>
          <a:xfrm>
            <a:off x="4880135" y="250381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a:off x="4880135" y="2875291"/>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5" name="Straight Arrow Connector 144"/>
          <p:cNvCxnSpPr/>
          <p:nvPr/>
        </p:nvCxnSpPr>
        <p:spPr>
          <a:xfrm>
            <a:off x="4880135" y="1109356"/>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p:cNvCxnSpPr/>
          <p:nvPr/>
        </p:nvCxnSpPr>
        <p:spPr>
          <a:xfrm>
            <a:off x="5252572" y="127080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p:cNvCxnSpPr/>
          <p:nvPr/>
        </p:nvCxnSpPr>
        <p:spPr>
          <a:xfrm>
            <a:off x="5252572" y="1653707"/>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8" name="Straight Arrow Connector 147"/>
          <p:cNvCxnSpPr/>
          <p:nvPr/>
        </p:nvCxnSpPr>
        <p:spPr>
          <a:xfrm>
            <a:off x="5252572" y="1996943"/>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p:cNvCxnSpPr/>
          <p:nvPr/>
        </p:nvCxnSpPr>
        <p:spPr>
          <a:xfrm>
            <a:off x="5252572" y="2333792"/>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0" name="Straight Arrow Connector 149"/>
          <p:cNvCxnSpPr/>
          <p:nvPr/>
        </p:nvCxnSpPr>
        <p:spPr>
          <a:xfrm>
            <a:off x="5252571" y="2705268"/>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p:cNvCxnSpPr/>
          <p:nvPr/>
        </p:nvCxnSpPr>
        <p:spPr>
          <a:xfrm>
            <a:off x="5612141" y="145225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p:cNvCxnSpPr/>
          <p:nvPr/>
        </p:nvCxnSpPr>
        <p:spPr>
          <a:xfrm>
            <a:off x="5612141" y="1835160"/>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p:cNvCxnSpPr/>
          <p:nvPr/>
        </p:nvCxnSpPr>
        <p:spPr>
          <a:xfrm>
            <a:off x="5612141" y="2178396"/>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4" name="Straight Arrow Connector 153"/>
          <p:cNvCxnSpPr/>
          <p:nvPr/>
        </p:nvCxnSpPr>
        <p:spPr>
          <a:xfrm>
            <a:off x="5612141" y="2515245"/>
            <a:ext cx="2057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p:cNvCxnSpPr/>
          <p:nvPr/>
        </p:nvCxnSpPr>
        <p:spPr>
          <a:xfrm>
            <a:off x="5612141" y="2886721"/>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6" name="Straight Arrow Connector 155"/>
          <p:cNvCxnSpPr/>
          <p:nvPr/>
        </p:nvCxnSpPr>
        <p:spPr>
          <a:xfrm>
            <a:off x="5612141" y="1120786"/>
            <a:ext cx="205740" cy="357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rot="16200000">
            <a:off x="1316747" y="1782274"/>
            <a:ext cx="1143000"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Proton source</a:t>
            </a:r>
          </a:p>
        </p:txBody>
      </p:sp>
      <mc:AlternateContent xmlns:mc="http://schemas.openxmlformats.org/markup-compatibility/2006" xmlns:a14="http://schemas.microsoft.com/office/drawing/2010/main">
        <mc:Choice Requires="a14">
          <p:sp>
            <p:nvSpPr>
              <p:cNvPr id="163" name="TextBox 162"/>
              <p:cNvSpPr txBox="1"/>
              <p:nvPr/>
            </p:nvSpPr>
            <p:spPr>
              <a:xfrm>
                <a:off x="2587425" y="3250336"/>
                <a:ext cx="1428750" cy="507831"/>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Front Ta foil </a:t>
                </a:r>
              </a:p>
              <a:p>
                <a:r>
                  <a:rPr lang="en-US" sz="1350" dirty="0">
                    <a:latin typeface="Times New Roman" panose="02020603050405020304" pitchFamily="18" charset="0"/>
                    <a:cs typeface="Times New Roman" panose="02020603050405020304" pitchFamily="18" charset="0"/>
                  </a:rPr>
                  <a:t>(3.2 mg/</a:t>
                </a:r>
                <a14:m>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rPr>
                          <m:t>𝑐𝑚</m:t>
                        </m:r>
                      </m:e>
                      <m:sup>
                        <m:r>
                          <a:rPr lang="en-US" sz="1350" i="1">
                            <a:latin typeface="Cambria Math" panose="02040503050406030204" pitchFamily="18" charset="0"/>
                          </a:rPr>
                          <m:t>2</m:t>
                        </m:r>
                      </m:sup>
                    </m:sSup>
                  </m:oMath>
                </a14:m>
                <a:r>
                  <a:rPr lang="en-US" sz="1350" dirty="0">
                    <a:latin typeface="Times New Roman" panose="02020603050405020304" pitchFamily="18" charset="0"/>
                    <a:cs typeface="Times New Roman" panose="02020603050405020304" pitchFamily="18" charset="0"/>
                  </a:rPr>
                  <a:t>)</a:t>
                </a:r>
              </a:p>
            </p:txBody>
          </p:sp>
        </mc:Choice>
        <mc:Fallback xmlns="">
          <p:sp>
            <p:nvSpPr>
              <p:cNvPr id="163" name="TextBox 162"/>
              <p:cNvSpPr txBox="1">
                <a:spLocks noRot="1" noChangeAspect="1" noMove="1" noResize="1" noEditPoints="1" noAdjustHandles="1" noChangeArrowheads="1" noChangeShapeType="1" noTextEdit="1"/>
              </p:cNvSpPr>
              <p:nvPr/>
            </p:nvSpPr>
            <p:spPr>
              <a:xfrm>
                <a:off x="3449900" y="4333781"/>
                <a:ext cx="1905000" cy="646331"/>
              </a:xfrm>
              <a:prstGeom prst="rect">
                <a:avLst/>
              </a:prstGeom>
              <a:blipFill rotWithShape="0">
                <a:blip r:embed="rId3"/>
                <a:stretch>
                  <a:fillRect l="-288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3653660" y="254870"/>
                <a:ext cx="1143000" cy="507831"/>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Li target</a:t>
                </a:r>
              </a:p>
              <a:p>
                <a:r>
                  <a:rPr lang="en-US" sz="1350" dirty="0">
                    <a:latin typeface="Times New Roman" panose="02020603050405020304" pitchFamily="18" charset="0"/>
                    <a:cs typeface="Times New Roman" panose="02020603050405020304" pitchFamily="18" charset="0"/>
                  </a:rPr>
                  <a:t>(7.8 mg/</a:t>
                </a:r>
                <a14:m>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rPr>
                          <m:t>𝑐𝑚</m:t>
                        </m:r>
                      </m:e>
                      <m:sup>
                        <m:r>
                          <a:rPr lang="en-US" sz="1350" i="1">
                            <a:latin typeface="Cambria Math" panose="02040503050406030204" pitchFamily="18" charset="0"/>
                          </a:rPr>
                          <m:t>2</m:t>
                        </m:r>
                      </m:sup>
                    </m:sSup>
                  </m:oMath>
                </a14:m>
                <a:r>
                  <a:rPr lang="en-US" sz="1350" dirty="0">
                    <a:latin typeface="Times New Roman" panose="02020603050405020304" pitchFamily="18" charset="0"/>
                    <a:cs typeface="Times New Roman" panose="02020603050405020304" pitchFamily="18" charset="0"/>
                  </a:rPr>
                  <a:t>)</a:t>
                </a:r>
              </a:p>
            </p:txBody>
          </p:sp>
        </mc:Choice>
        <mc:Fallback xmlns="">
          <p:sp>
            <p:nvSpPr>
              <p:cNvPr id="166" name="TextBox 165"/>
              <p:cNvSpPr txBox="1">
                <a:spLocks noRot="1" noChangeAspect="1" noMove="1" noResize="1" noEditPoints="1" noAdjustHandles="1" noChangeArrowheads="1" noChangeShapeType="1" noTextEdit="1"/>
              </p:cNvSpPr>
              <p:nvPr/>
            </p:nvSpPr>
            <p:spPr>
              <a:xfrm>
                <a:off x="4871546" y="339826"/>
                <a:ext cx="1524000" cy="646331"/>
              </a:xfrm>
              <a:prstGeom prst="rect">
                <a:avLst/>
              </a:prstGeom>
              <a:blipFill rotWithShape="0">
                <a:blip r:embed="rId4"/>
                <a:stretch>
                  <a:fillRect l="-3200" t="-5660" b="-14151"/>
                </a:stretch>
              </a:blipFill>
            </p:spPr>
            <p:txBody>
              <a:bodyPr/>
              <a:lstStyle/>
              <a:p>
                <a:r>
                  <a:rPr lang="en-US">
                    <a:noFill/>
                  </a:rPr>
                  <a:t> </a:t>
                </a:r>
              </a:p>
            </p:txBody>
          </p:sp>
        </mc:Fallback>
      </mc:AlternateContent>
      <p:sp>
        <p:nvSpPr>
          <p:cNvPr id="167" name="TextBox 166"/>
          <p:cNvSpPr txBox="1"/>
          <p:nvPr/>
        </p:nvSpPr>
        <p:spPr>
          <a:xfrm>
            <a:off x="4228678" y="3250337"/>
            <a:ext cx="1143000" cy="507831"/>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Back Ta foil (0.025 mm)</a:t>
            </a:r>
          </a:p>
        </p:txBody>
      </p:sp>
      <p:sp>
        <p:nvSpPr>
          <p:cNvPr id="168" name="TextBox 167"/>
          <p:cNvSpPr txBox="1"/>
          <p:nvPr/>
        </p:nvSpPr>
        <p:spPr>
          <a:xfrm>
            <a:off x="5978965" y="3260100"/>
            <a:ext cx="2416889"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Total neutron flux fall om target</a:t>
            </a:r>
          </a:p>
        </p:txBody>
      </p:sp>
      <p:cxnSp>
        <p:nvCxnSpPr>
          <p:cNvPr id="18" name="Straight Arrow Connector 17"/>
          <p:cNvCxnSpPr>
            <a:stCxn id="11" idx="2"/>
          </p:cNvCxnSpPr>
          <p:nvPr/>
        </p:nvCxnSpPr>
        <p:spPr>
          <a:xfrm>
            <a:off x="2038288" y="1932315"/>
            <a:ext cx="772961" cy="3193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9" name="Straight Arrow Connector 168"/>
          <p:cNvCxnSpPr/>
          <p:nvPr/>
        </p:nvCxnSpPr>
        <p:spPr>
          <a:xfrm flipV="1">
            <a:off x="3588260" y="2840119"/>
            <a:ext cx="404622" cy="44093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p:cNvCxnSpPr/>
          <p:nvPr/>
        </p:nvCxnSpPr>
        <p:spPr>
          <a:xfrm flipH="1" flipV="1">
            <a:off x="4336439" y="2875291"/>
            <a:ext cx="314766" cy="41406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p:cNvCxnSpPr>
            <a:endCxn id="6" idx="0"/>
          </p:cNvCxnSpPr>
          <p:nvPr/>
        </p:nvCxnSpPr>
        <p:spPr>
          <a:xfrm flipH="1">
            <a:off x="4118205" y="734855"/>
            <a:ext cx="117662" cy="23607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2" name="Straight Arrow Connector 171"/>
          <p:cNvCxnSpPr>
            <a:stCxn id="168" idx="0"/>
            <a:endCxn id="3" idx="2"/>
          </p:cNvCxnSpPr>
          <p:nvPr/>
        </p:nvCxnSpPr>
        <p:spPr>
          <a:xfrm flipH="1" flipV="1">
            <a:off x="6101300" y="3028333"/>
            <a:ext cx="1086110" cy="23176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327547" y="3992017"/>
            <a:ext cx="8454788" cy="415498"/>
          </a:xfrm>
          <a:prstGeom prst="rect">
            <a:avLst/>
          </a:prstGeom>
          <a:noFill/>
        </p:spPr>
        <p:txBody>
          <a:bodyPr wrap="square" rtlCol="0">
            <a:spAutoFit/>
          </a:bodyPr>
          <a:lstStyle/>
          <a:p>
            <a:pPr algn="ctr"/>
            <a:r>
              <a:rPr lang="en-US" sz="2100" b="1" dirty="0">
                <a:solidFill>
                  <a:srgbClr val="00B050"/>
                </a:solidFill>
                <a:latin typeface="Times New Roman" panose="02020603050405020304" pitchFamily="18" charset="0"/>
                <a:cs typeface="Times New Roman" panose="02020603050405020304" pitchFamily="18" charset="0"/>
              </a:rPr>
              <a:t>Process of  generating a neutron spectra from MCNP code</a:t>
            </a:r>
          </a:p>
        </p:txBody>
      </p:sp>
      <p:cxnSp>
        <p:nvCxnSpPr>
          <p:cNvPr id="20" name="Straight Arrow Connector 19"/>
          <p:cNvCxnSpPr/>
          <p:nvPr/>
        </p:nvCxnSpPr>
        <p:spPr>
          <a:xfrm>
            <a:off x="6740981" y="970933"/>
            <a:ext cx="0" cy="38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732731" y="2626408"/>
            <a:ext cx="0" cy="40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5400000">
            <a:off x="6167620" y="1757816"/>
            <a:ext cx="1196183" cy="507831"/>
          </a:xfrm>
          <a:prstGeom prst="rect">
            <a:avLst/>
          </a:prstGeom>
          <a:noFill/>
        </p:spPr>
        <p:txBody>
          <a:bodyPr wrap="square" rtlCol="0">
            <a:spAutoFit/>
          </a:bodyPr>
          <a:lstStyle/>
          <a:p>
            <a:r>
              <a:rPr lang="en-IN" sz="1350" dirty="0">
                <a:latin typeface="Times New Roman" panose="02020603050405020304" pitchFamily="18" charset="0"/>
                <a:cs typeface="Times New Roman" panose="02020603050405020304" pitchFamily="18" charset="0"/>
              </a:rPr>
              <a:t>6 mm diameter </a:t>
            </a:r>
          </a:p>
        </p:txBody>
      </p:sp>
      <p:cxnSp>
        <p:nvCxnSpPr>
          <p:cNvPr id="23" name="Straight Connector 22"/>
          <p:cNvCxnSpPr/>
          <p:nvPr/>
        </p:nvCxnSpPr>
        <p:spPr>
          <a:xfrm>
            <a:off x="6613250" y="970933"/>
            <a:ext cx="255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622562" y="3020039"/>
            <a:ext cx="255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31" idx="1"/>
          </p:cNvCxnSpPr>
          <p:nvPr/>
        </p:nvCxnSpPr>
        <p:spPr>
          <a:xfrm>
            <a:off x="4346164" y="824301"/>
            <a:ext cx="552168" cy="1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336439" y="768139"/>
            <a:ext cx="0" cy="14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981242" y="765352"/>
            <a:ext cx="0" cy="14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flipV="1">
            <a:off x="5458310" y="824300"/>
            <a:ext cx="512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98332" y="685800"/>
            <a:ext cx="727244" cy="300082"/>
          </a:xfrm>
          <a:prstGeom prst="rect">
            <a:avLst/>
          </a:prstGeom>
          <a:noFill/>
        </p:spPr>
        <p:txBody>
          <a:bodyPr wrap="square" rtlCol="0">
            <a:spAutoFit/>
          </a:bodyPr>
          <a:lstStyle/>
          <a:p>
            <a:r>
              <a:rPr lang="en-IN" sz="1350" dirty="0">
                <a:latin typeface="Times New Roman" panose="02020603050405020304" pitchFamily="18" charset="0"/>
                <a:cs typeface="Times New Roman" panose="02020603050405020304" pitchFamily="18" charset="0"/>
              </a:rPr>
              <a:t>3.5 cm</a:t>
            </a:r>
          </a:p>
        </p:txBody>
      </p:sp>
      <p:cxnSp>
        <p:nvCxnSpPr>
          <p:cNvPr id="160" name="Straight Arrow Connector 159"/>
          <p:cNvCxnSpPr/>
          <p:nvPr/>
        </p:nvCxnSpPr>
        <p:spPr>
          <a:xfrm flipV="1">
            <a:off x="2859996" y="854967"/>
            <a:ext cx="235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853330" y="782080"/>
            <a:ext cx="0" cy="14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980774" y="779293"/>
            <a:ext cx="0" cy="14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720254" y="846604"/>
            <a:ext cx="261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095247" y="691378"/>
            <a:ext cx="666823" cy="300082"/>
          </a:xfrm>
          <a:prstGeom prst="rect">
            <a:avLst/>
          </a:prstGeom>
          <a:noFill/>
        </p:spPr>
        <p:txBody>
          <a:bodyPr wrap="square" rtlCol="0">
            <a:spAutoFit/>
          </a:bodyPr>
          <a:lstStyle/>
          <a:p>
            <a:r>
              <a:rPr lang="en-IN" sz="1350" dirty="0">
                <a:latin typeface="Times New Roman" panose="02020603050405020304" pitchFamily="18" charset="0"/>
                <a:cs typeface="Times New Roman" panose="02020603050405020304" pitchFamily="18" charset="0"/>
              </a:rPr>
              <a:t>2.1 cm</a:t>
            </a:r>
          </a:p>
        </p:txBody>
      </p:sp>
      <p:sp>
        <p:nvSpPr>
          <p:cNvPr id="5" name="Date Placeholder 4"/>
          <p:cNvSpPr>
            <a:spLocks noGrp="1"/>
          </p:cNvSpPr>
          <p:nvPr>
            <p:ph type="dt" sz="half" idx="10"/>
          </p:nvPr>
        </p:nvSpPr>
        <p:spPr/>
        <p:txBody>
          <a:bodyPr/>
          <a:lstStyle/>
          <a:p>
            <a:fld id="{A13B656E-092E-4C38-8111-58A3782A681D}" type="datetime1">
              <a:rPr lang="en-US" smtClean="0">
                <a:solidFill>
                  <a:srgbClr val="696464"/>
                </a:solidFill>
              </a:rPr>
              <a:t>4/25/2020</a:t>
            </a:fld>
            <a:endParaRPr lang="en-US">
              <a:solidFill>
                <a:srgbClr val="696464"/>
              </a:solidFill>
            </a:endParaRPr>
          </a:p>
        </p:txBody>
      </p:sp>
      <p:sp>
        <p:nvSpPr>
          <p:cNvPr id="12" name="Slide Number Placeholder 11"/>
          <p:cNvSpPr>
            <a:spLocks noGrp="1"/>
          </p:cNvSpPr>
          <p:nvPr>
            <p:ph type="sldNum" sz="quarter" idx="12"/>
          </p:nvPr>
        </p:nvSpPr>
        <p:spPr/>
        <p:txBody>
          <a:bodyPr/>
          <a:lstStyle/>
          <a:p>
            <a:fld id="{3A4FF387-79C3-42A1-9C75-6A3C83249067}" type="slidenum">
              <a:rPr lang="en-US" smtClean="0"/>
              <a:pPr/>
              <a:t>22</a:t>
            </a:fld>
            <a:endParaRPr lang="en-US"/>
          </a:p>
        </p:txBody>
      </p:sp>
    </p:spTree>
    <p:extLst>
      <p:ext uri="{BB962C8B-B14F-4D97-AF65-F5344CB8AC3E}">
        <p14:creationId xmlns:p14="http://schemas.microsoft.com/office/powerpoint/2010/main" val="1976863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1000"/>
                                        <p:tgtEl>
                                          <p:spTgt spid="13"/>
                                        </p:tgtEl>
                                      </p:cBhvr>
                                    </p:animEffect>
                                  </p:childTnLst>
                                </p:cTn>
                              </p:par>
                              <p:par>
                                <p:cTn id="8" presetID="18" presetClass="entr" presetSubtype="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par>
                                <p:cTn id="11" presetID="18" presetClass="entr" presetSubtype="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Right)">
                                      <p:cBhvr>
                                        <p:cTn id="13" dur="1000"/>
                                        <p:tgtEl>
                                          <p:spTgt spid="15"/>
                                        </p:tgtEl>
                                      </p:cBhvr>
                                    </p:animEffect>
                                  </p:childTnLst>
                                </p:cTn>
                              </p:par>
                              <p:par>
                                <p:cTn id="14" presetID="18" presetClass="entr" presetSubtype="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Right)">
                                      <p:cBhvr>
                                        <p:cTn id="16" dur="1000"/>
                                        <p:tgtEl>
                                          <p:spTgt spid="16"/>
                                        </p:tgtEl>
                                      </p:cBhvr>
                                    </p:animEffect>
                                  </p:childTnLst>
                                </p:cTn>
                              </p:par>
                              <p:par>
                                <p:cTn id="17" presetID="18" presetClass="entr" presetSubtype="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downRight)">
                                      <p:cBhvr>
                                        <p:cTn id="19" dur="1000"/>
                                        <p:tgtEl>
                                          <p:spTgt spid="17"/>
                                        </p:tgtEl>
                                      </p:cBhvr>
                                    </p:animEffect>
                                  </p:childTnLst>
                                </p:cTn>
                              </p:par>
                              <p:par>
                                <p:cTn id="20" presetID="18" presetClass="exit" presetSubtype="12" fill="hold" nodeType="withEffect">
                                  <p:stCondLst>
                                    <p:cond delay="0"/>
                                  </p:stCondLst>
                                  <p:childTnLst>
                                    <p:animEffect transition="out" filter="strips(downLeft)">
                                      <p:cBhvr>
                                        <p:cTn id="21" dur="1000"/>
                                        <p:tgtEl>
                                          <p:spTgt spid="13"/>
                                        </p:tgtEl>
                                      </p:cBhvr>
                                    </p:animEffect>
                                    <p:set>
                                      <p:cBhvr>
                                        <p:cTn id="22" dur="1" fill="hold">
                                          <p:stCondLst>
                                            <p:cond delay="999"/>
                                          </p:stCondLst>
                                        </p:cTn>
                                        <p:tgtEl>
                                          <p:spTgt spid="13"/>
                                        </p:tgtEl>
                                        <p:attrNameLst>
                                          <p:attrName>style.visibility</p:attrName>
                                        </p:attrNameLst>
                                      </p:cBhvr>
                                      <p:to>
                                        <p:strVal val="hidden"/>
                                      </p:to>
                                    </p:set>
                                  </p:childTnLst>
                                </p:cTn>
                              </p:par>
                              <p:par>
                                <p:cTn id="23" presetID="18" presetClass="exit" presetSubtype="12" fill="hold" nodeType="withEffect">
                                  <p:stCondLst>
                                    <p:cond delay="0"/>
                                  </p:stCondLst>
                                  <p:childTnLst>
                                    <p:animEffect transition="out" filter="strips(downLeft)">
                                      <p:cBhvr>
                                        <p:cTn id="24" dur="1000"/>
                                        <p:tgtEl>
                                          <p:spTgt spid="14"/>
                                        </p:tgtEl>
                                      </p:cBhvr>
                                    </p:animEffect>
                                    <p:set>
                                      <p:cBhvr>
                                        <p:cTn id="25" dur="1" fill="hold">
                                          <p:stCondLst>
                                            <p:cond delay="999"/>
                                          </p:stCondLst>
                                        </p:cTn>
                                        <p:tgtEl>
                                          <p:spTgt spid="14"/>
                                        </p:tgtEl>
                                        <p:attrNameLst>
                                          <p:attrName>style.visibility</p:attrName>
                                        </p:attrNameLst>
                                      </p:cBhvr>
                                      <p:to>
                                        <p:strVal val="hidden"/>
                                      </p:to>
                                    </p:set>
                                  </p:childTnLst>
                                </p:cTn>
                              </p:par>
                              <p:par>
                                <p:cTn id="26" presetID="18" presetClass="exit" presetSubtype="12" fill="hold" nodeType="withEffect">
                                  <p:stCondLst>
                                    <p:cond delay="0"/>
                                  </p:stCondLst>
                                  <p:childTnLst>
                                    <p:animEffect transition="out" filter="strips(downLeft)">
                                      <p:cBhvr>
                                        <p:cTn id="27" dur="1000"/>
                                        <p:tgtEl>
                                          <p:spTgt spid="15"/>
                                        </p:tgtEl>
                                      </p:cBhvr>
                                    </p:animEffect>
                                    <p:set>
                                      <p:cBhvr>
                                        <p:cTn id="28" dur="1" fill="hold">
                                          <p:stCondLst>
                                            <p:cond delay="999"/>
                                          </p:stCondLst>
                                        </p:cTn>
                                        <p:tgtEl>
                                          <p:spTgt spid="15"/>
                                        </p:tgtEl>
                                        <p:attrNameLst>
                                          <p:attrName>style.visibility</p:attrName>
                                        </p:attrNameLst>
                                      </p:cBhvr>
                                      <p:to>
                                        <p:strVal val="hidden"/>
                                      </p:to>
                                    </p:set>
                                  </p:childTnLst>
                                </p:cTn>
                              </p:par>
                              <p:par>
                                <p:cTn id="29" presetID="18" presetClass="exit" presetSubtype="12" fill="hold" nodeType="withEffect">
                                  <p:stCondLst>
                                    <p:cond delay="0"/>
                                  </p:stCondLst>
                                  <p:childTnLst>
                                    <p:animEffect transition="out" filter="strips(downLeft)">
                                      <p:cBhvr>
                                        <p:cTn id="30" dur="1000"/>
                                        <p:tgtEl>
                                          <p:spTgt spid="16"/>
                                        </p:tgtEl>
                                      </p:cBhvr>
                                    </p:animEffect>
                                    <p:set>
                                      <p:cBhvr>
                                        <p:cTn id="31" dur="1" fill="hold">
                                          <p:stCondLst>
                                            <p:cond delay="999"/>
                                          </p:stCondLst>
                                        </p:cTn>
                                        <p:tgtEl>
                                          <p:spTgt spid="16"/>
                                        </p:tgtEl>
                                        <p:attrNameLst>
                                          <p:attrName>style.visibility</p:attrName>
                                        </p:attrNameLst>
                                      </p:cBhvr>
                                      <p:to>
                                        <p:strVal val="hidden"/>
                                      </p:to>
                                    </p:set>
                                  </p:childTnLst>
                                </p:cTn>
                              </p:par>
                              <p:par>
                                <p:cTn id="32" presetID="18" presetClass="exit" presetSubtype="12" fill="hold" nodeType="withEffect">
                                  <p:stCondLst>
                                    <p:cond delay="0"/>
                                  </p:stCondLst>
                                  <p:childTnLst>
                                    <p:animEffect transition="out" filter="strips(downLeft)">
                                      <p:cBhvr>
                                        <p:cTn id="33" dur="1000"/>
                                        <p:tgtEl>
                                          <p:spTgt spid="17"/>
                                        </p:tgtEl>
                                      </p:cBhvr>
                                    </p:animEffect>
                                    <p:set>
                                      <p:cBhvr>
                                        <p:cTn id="34" dur="1" fill="hold">
                                          <p:stCondLst>
                                            <p:cond delay="999"/>
                                          </p:stCondLst>
                                        </p:cTn>
                                        <p:tgtEl>
                                          <p:spTgt spid="17"/>
                                        </p:tgtEl>
                                        <p:attrNameLst>
                                          <p:attrName>style.visibility</p:attrName>
                                        </p:attrNameLst>
                                      </p:cBhvr>
                                      <p:to>
                                        <p:strVal val="hidden"/>
                                      </p:to>
                                    </p:set>
                                  </p:childTnLst>
                                </p:cTn>
                              </p:par>
                              <p:par>
                                <p:cTn id="35" presetID="18" presetClass="entr" presetSubtype="6"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strips(downRight)">
                                      <p:cBhvr>
                                        <p:cTn id="37" dur="1000"/>
                                        <p:tgtEl>
                                          <p:spTgt spid="38"/>
                                        </p:tgtEl>
                                      </p:cBhvr>
                                    </p:animEffect>
                                  </p:childTnLst>
                                </p:cTn>
                              </p:par>
                              <p:par>
                                <p:cTn id="38" presetID="18" presetClass="entr" presetSubtype="6"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strips(downRight)">
                                      <p:cBhvr>
                                        <p:cTn id="40" dur="1000"/>
                                        <p:tgtEl>
                                          <p:spTgt spid="39"/>
                                        </p:tgtEl>
                                      </p:cBhvr>
                                    </p:animEffect>
                                  </p:childTnLst>
                                </p:cTn>
                              </p:par>
                              <p:par>
                                <p:cTn id="41" presetID="18" presetClass="entr" presetSubtype="6"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strips(downRight)">
                                      <p:cBhvr>
                                        <p:cTn id="43" dur="1000"/>
                                        <p:tgtEl>
                                          <p:spTgt spid="40"/>
                                        </p:tgtEl>
                                      </p:cBhvr>
                                    </p:animEffect>
                                  </p:childTnLst>
                                </p:cTn>
                              </p:par>
                              <p:par>
                                <p:cTn id="44" presetID="18" presetClass="entr" presetSubtype="6"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strips(downRight)">
                                      <p:cBhvr>
                                        <p:cTn id="46" dur="1000"/>
                                        <p:tgtEl>
                                          <p:spTgt spid="41"/>
                                        </p:tgtEl>
                                      </p:cBhvr>
                                    </p:animEffect>
                                  </p:childTnLst>
                                </p:cTn>
                              </p:par>
                              <p:par>
                                <p:cTn id="47" presetID="18" presetClass="entr" presetSubtype="6"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strips(downRight)">
                                      <p:cBhvr>
                                        <p:cTn id="49" dur="1000"/>
                                        <p:tgtEl>
                                          <p:spTgt spid="42"/>
                                        </p:tgtEl>
                                      </p:cBhvr>
                                    </p:animEffect>
                                  </p:childTnLst>
                                </p:cTn>
                              </p:par>
                              <p:par>
                                <p:cTn id="50" presetID="18" presetClass="entr" presetSubtype="6"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strips(downRight)">
                                      <p:cBhvr>
                                        <p:cTn id="52" dur="1000"/>
                                        <p:tgtEl>
                                          <p:spTgt spid="48"/>
                                        </p:tgtEl>
                                      </p:cBhvr>
                                    </p:animEffect>
                                  </p:childTnLst>
                                </p:cTn>
                              </p:par>
                              <p:par>
                                <p:cTn id="53" presetID="18" presetClass="exit" presetSubtype="12" fill="hold" nodeType="withEffect">
                                  <p:stCondLst>
                                    <p:cond delay="0"/>
                                  </p:stCondLst>
                                  <p:childTnLst>
                                    <p:animEffect transition="out" filter="strips(downLeft)">
                                      <p:cBhvr>
                                        <p:cTn id="54" dur="1000"/>
                                        <p:tgtEl>
                                          <p:spTgt spid="38"/>
                                        </p:tgtEl>
                                      </p:cBhvr>
                                    </p:animEffect>
                                    <p:set>
                                      <p:cBhvr>
                                        <p:cTn id="55" dur="1" fill="hold">
                                          <p:stCondLst>
                                            <p:cond delay="999"/>
                                          </p:stCondLst>
                                        </p:cTn>
                                        <p:tgtEl>
                                          <p:spTgt spid="38"/>
                                        </p:tgtEl>
                                        <p:attrNameLst>
                                          <p:attrName>style.visibility</p:attrName>
                                        </p:attrNameLst>
                                      </p:cBhvr>
                                      <p:to>
                                        <p:strVal val="hidden"/>
                                      </p:to>
                                    </p:set>
                                  </p:childTnLst>
                                </p:cTn>
                              </p:par>
                              <p:par>
                                <p:cTn id="56" presetID="18" presetClass="exit" presetSubtype="12" fill="hold" nodeType="withEffect">
                                  <p:stCondLst>
                                    <p:cond delay="0"/>
                                  </p:stCondLst>
                                  <p:childTnLst>
                                    <p:animEffect transition="out" filter="strips(downLeft)">
                                      <p:cBhvr>
                                        <p:cTn id="57" dur="1000"/>
                                        <p:tgtEl>
                                          <p:spTgt spid="39"/>
                                        </p:tgtEl>
                                      </p:cBhvr>
                                    </p:animEffect>
                                    <p:set>
                                      <p:cBhvr>
                                        <p:cTn id="58" dur="1" fill="hold">
                                          <p:stCondLst>
                                            <p:cond delay="999"/>
                                          </p:stCondLst>
                                        </p:cTn>
                                        <p:tgtEl>
                                          <p:spTgt spid="39"/>
                                        </p:tgtEl>
                                        <p:attrNameLst>
                                          <p:attrName>style.visibility</p:attrName>
                                        </p:attrNameLst>
                                      </p:cBhvr>
                                      <p:to>
                                        <p:strVal val="hidden"/>
                                      </p:to>
                                    </p:set>
                                  </p:childTnLst>
                                </p:cTn>
                              </p:par>
                              <p:par>
                                <p:cTn id="59" presetID="18" presetClass="exit" presetSubtype="12" fill="hold" nodeType="withEffect">
                                  <p:stCondLst>
                                    <p:cond delay="0"/>
                                  </p:stCondLst>
                                  <p:childTnLst>
                                    <p:animEffect transition="out" filter="strips(downLeft)">
                                      <p:cBhvr>
                                        <p:cTn id="60" dur="1000"/>
                                        <p:tgtEl>
                                          <p:spTgt spid="40"/>
                                        </p:tgtEl>
                                      </p:cBhvr>
                                    </p:animEffect>
                                    <p:set>
                                      <p:cBhvr>
                                        <p:cTn id="61" dur="1" fill="hold">
                                          <p:stCondLst>
                                            <p:cond delay="999"/>
                                          </p:stCondLst>
                                        </p:cTn>
                                        <p:tgtEl>
                                          <p:spTgt spid="40"/>
                                        </p:tgtEl>
                                        <p:attrNameLst>
                                          <p:attrName>style.visibility</p:attrName>
                                        </p:attrNameLst>
                                      </p:cBhvr>
                                      <p:to>
                                        <p:strVal val="hidden"/>
                                      </p:to>
                                    </p:set>
                                  </p:childTnLst>
                                </p:cTn>
                              </p:par>
                              <p:par>
                                <p:cTn id="62" presetID="18" presetClass="exit" presetSubtype="12" fill="hold" nodeType="withEffect">
                                  <p:stCondLst>
                                    <p:cond delay="0"/>
                                  </p:stCondLst>
                                  <p:childTnLst>
                                    <p:animEffect transition="out" filter="strips(downLeft)">
                                      <p:cBhvr>
                                        <p:cTn id="63" dur="1000"/>
                                        <p:tgtEl>
                                          <p:spTgt spid="41"/>
                                        </p:tgtEl>
                                      </p:cBhvr>
                                    </p:animEffect>
                                    <p:set>
                                      <p:cBhvr>
                                        <p:cTn id="64" dur="1" fill="hold">
                                          <p:stCondLst>
                                            <p:cond delay="999"/>
                                          </p:stCondLst>
                                        </p:cTn>
                                        <p:tgtEl>
                                          <p:spTgt spid="41"/>
                                        </p:tgtEl>
                                        <p:attrNameLst>
                                          <p:attrName>style.visibility</p:attrName>
                                        </p:attrNameLst>
                                      </p:cBhvr>
                                      <p:to>
                                        <p:strVal val="hidden"/>
                                      </p:to>
                                    </p:set>
                                  </p:childTnLst>
                                </p:cTn>
                              </p:par>
                              <p:par>
                                <p:cTn id="65" presetID="18" presetClass="exit" presetSubtype="12" fill="hold" nodeType="withEffect">
                                  <p:stCondLst>
                                    <p:cond delay="0"/>
                                  </p:stCondLst>
                                  <p:childTnLst>
                                    <p:animEffect transition="out" filter="strips(downLeft)">
                                      <p:cBhvr>
                                        <p:cTn id="66" dur="1000"/>
                                        <p:tgtEl>
                                          <p:spTgt spid="42"/>
                                        </p:tgtEl>
                                      </p:cBhvr>
                                    </p:animEffect>
                                    <p:set>
                                      <p:cBhvr>
                                        <p:cTn id="67" dur="1" fill="hold">
                                          <p:stCondLst>
                                            <p:cond delay="999"/>
                                          </p:stCondLst>
                                        </p:cTn>
                                        <p:tgtEl>
                                          <p:spTgt spid="42"/>
                                        </p:tgtEl>
                                        <p:attrNameLst>
                                          <p:attrName>style.visibility</p:attrName>
                                        </p:attrNameLst>
                                      </p:cBhvr>
                                      <p:to>
                                        <p:strVal val="hidden"/>
                                      </p:to>
                                    </p:set>
                                  </p:childTnLst>
                                </p:cTn>
                              </p:par>
                              <p:par>
                                <p:cTn id="68" presetID="18" presetClass="exit" presetSubtype="12" fill="hold" nodeType="withEffect">
                                  <p:stCondLst>
                                    <p:cond delay="0"/>
                                  </p:stCondLst>
                                  <p:childTnLst>
                                    <p:animEffect transition="out" filter="strips(downLeft)">
                                      <p:cBhvr>
                                        <p:cTn id="69" dur="1000"/>
                                        <p:tgtEl>
                                          <p:spTgt spid="48"/>
                                        </p:tgtEl>
                                      </p:cBhvr>
                                    </p:animEffect>
                                    <p:set>
                                      <p:cBhvr>
                                        <p:cTn id="70" dur="1" fill="hold">
                                          <p:stCondLst>
                                            <p:cond delay="999"/>
                                          </p:stCondLst>
                                        </p:cTn>
                                        <p:tgtEl>
                                          <p:spTgt spid="48"/>
                                        </p:tgtEl>
                                        <p:attrNameLst>
                                          <p:attrName>style.visibility</p:attrName>
                                        </p:attrNameLst>
                                      </p:cBhvr>
                                      <p:to>
                                        <p:strVal val="hidden"/>
                                      </p:to>
                                    </p:set>
                                  </p:childTnLst>
                                </p:cTn>
                              </p:par>
                              <p:par>
                                <p:cTn id="71" presetID="18" presetClass="entr" presetSubtype="6"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strips(downRight)">
                                      <p:cBhvr>
                                        <p:cTn id="73" dur="1000"/>
                                        <p:tgtEl>
                                          <p:spTgt spid="49"/>
                                        </p:tgtEl>
                                      </p:cBhvr>
                                    </p:animEffect>
                                  </p:childTnLst>
                                </p:cTn>
                              </p:par>
                              <p:par>
                                <p:cTn id="74" presetID="18" presetClass="entr" presetSubtype="6"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strips(downRight)">
                                      <p:cBhvr>
                                        <p:cTn id="76" dur="1000"/>
                                        <p:tgtEl>
                                          <p:spTgt spid="50"/>
                                        </p:tgtEl>
                                      </p:cBhvr>
                                    </p:animEffect>
                                  </p:childTnLst>
                                </p:cTn>
                              </p:par>
                              <p:par>
                                <p:cTn id="77" presetID="18" presetClass="entr" presetSubtype="6"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strips(downRight)">
                                      <p:cBhvr>
                                        <p:cTn id="79" dur="1000"/>
                                        <p:tgtEl>
                                          <p:spTgt spid="51"/>
                                        </p:tgtEl>
                                      </p:cBhvr>
                                    </p:animEffect>
                                  </p:childTnLst>
                                </p:cTn>
                              </p:par>
                              <p:par>
                                <p:cTn id="80" presetID="18" presetClass="entr" presetSubtype="6"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strips(downRight)">
                                      <p:cBhvr>
                                        <p:cTn id="82" dur="1000"/>
                                        <p:tgtEl>
                                          <p:spTgt spid="52"/>
                                        </p:tgtEl>
                                      </p:cBhvr>
                                    </p:animEffect>
                                  </p:childTnLst>
                                </p:cTn>
                              </p:par>
                              <p:par>
                                <p:cTn id="83" presetID="18" presetClass="entr" presetSubtype="6"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strips(downRight)">
                                      <p:cBhvr>
                                        <p:cTn id="85" dur="1000"/>
                                        <p:tgtEl>
                                          <p:spTgt spid="53"/>
                                        </p:tgtEl>
                                      </p:cBhvr>
                                    </p:animEffect>
                                  </p:childTnLst>
                                </p:cTn>
                              </p:par>
                              <p:par>
                                <p:cTn id="86" presetID="18" presetClass="exit" presetSubtype="12" fill="hold" nodeType="withEffect">
                                  <p:stCondLst>
                                    <p:cond delay="0"/>
                                  </p:stCondLst>
                                  <p:childTnLst>
                                    <p:animEffect transition="out" filter="strips(downLeft)">
                                      <p:cBhvr>
                                        <p:cTn id="87" dur="1000"/>
                                        <p:tgtEl>
                                          <p:spTgt spid="49"/>
                                        </p:tgtEl>
                                      </p:cBhvr>
                                    </p:animEffect>
                                    <p:set>
                                      <p:cBhvr>
                                        <p:cTn id="88" dur="1" fill="hold">
                                          <p:stCondLst>
                                            <p:cond delay="999"/>
                                          </p:stCondLst>
                                        </p:cTn>
                                        <p:tgtEl>
                                          <p:spTgt spid="49"/>
                                        </p:tgtEl>
                                        <p:attrNameLst>
                                          <p:attrName>style.visibility</p:attrName>
                                        </p:attrNameLst>
                                      </p:cBhvr>
                                      <p:to>
                                        <p:strVal val="hidden"/>
                                      </p:to>
                                    </p:set>
                                  </p:childTnLst>
                                </p:cTn>
                              </p:par>
                              <p:par>
                                <p:cTn id="89" presetID="18" presetClass="exit" presetSubtype="12" fill="hold" nodeType="withEffect">
                                  <p:stCondLst>
                                    <p:cond delay="0"/>
                                  </p:stCondLst>
                                  <p:childTnLst>
                                    <p:animEffect transition="out" filter="strips(downLeft)">
                                      <p:cBhvr>
                                        <p:cTn id="90" dur="1000"/>
                                        <p:tgtEl>
                                          <p:spTgt spid="50"/>
                                        </p:tgtEl>
                                      </p:cBhvr>
                                    </p:animEffect>
                                    <p:set>
                                      <p:cBhvr>
                                        <p:cTn id="91" dur="1" fill="hold">
                                          <p:stCondLst>
                                            <p:cond delay="999"/>
                                          </p:stCondLst>
                                        </p:cTn>
                                        <p:tgtEl>
                                          <p:spTgt spid="50"/>
                                        </p:tgtEl>
                                        <p:attrNameLst>
                                          <p:attrName>style.visibility</p:attrName>
                                        </p:attrNameLst>
                                      </p:cBhvr>
                                      <p:to>
                                        <p:strVal val="hidden"/>
                                      </p:to>
                                    </p:set>
                                  </p:childTnLst>
                                </p:cTn>
                              </p:par>
                              <p:par>
                                <p:cTn id="92" presetID="18" presetClass="exit" presetSubtype="12" fill="hold" nodeType="withEffect">
                                  <p:stCondLst>
                                    <p:cond delay="0"/>
                                  </p:stCondLst>
                                  <p:childTnLst>
                                    <p:animEffect transition="out" filter="strips(downLeft)">
                                      <p:cBhvr>
                                        <p:cTn id="93" dur="1000"/>
                                        <p:tgtEl>
                                          <p:spTgt spid="51"/>
                                        </p:tgtEl>
                                      </p:cBhvr>
                                    </p:animEffect>
                                    <p:set>
                                      <p:cBhvr>
                                        <p:cTn id="94" dur="1" fill="hold">
                                          <p:stCondLst>
                                            <p:cond delay="999"/>
                                          </p:stCondLst>
                                        </p:cTn>
                                        <p:tgtEl>
                                          <p:spTgt spid="51"/>
                                        </p:tgtEl>
                                        <p:attrNameLst>
                                          <p:attrName>style.visibility</p:attrName>
                                        </p:attrNameLst>
                                      </p:cBhvr>
                                      <p:to>
                                        <p:strVal val="hidden"/>
                                      </p:to>
                                    </p:set>
                                  </p:childTnLst>
                                </p:cTn>
                              </p:par>
                              <p:par>
                                <p:cTn id="95" presetID="18" presetClass="exit" presetSubtype="12" fill="hold" nodeType="withEffect">
                                  <p:stCondLst>
                                    <p:cond delay="0"/>
                                  </p:stCondLst>
                                  <p:childTnLst>
                                    <p:animEffect transition="out" filter="strips(downLeft)">
                                      <p:cBhvr>
                                        <p:cTn id="96" dur="1000"/>
                                        <p:tgtEl>
                                          <p:spTgt spid="52"/>
                                        </p:tgtEl>
                                      </p:cBhvr>
                                    </p:animEffect>
                                    <p:set>
                                      <p:cBhvr>
                                        <p:cTn id="97" dur="1" fill="hold">
                                          <p:stCondLst>
                                            <p:cond delay="999"/>
                                          </p:stCondLst>
                                        </p:cTn>
                                        <p:tgtEl>
                                          <p:spTgt spid="52"/>
                                        </p:tgtEl>
                                        <p:attrNameLst>
                                          <p:attrName>style.visibility</p:attrName>
                                        </p:attrNameLst>
                                      </p:cBhvr>
                                      <p:to>
                                        <p:strVal val="hidden"/>
                                      </p:to>
                                    </p:set>
                                  </p:childTnLst>
                                </p:cTn>
                              </p:par>
                              <p:par>
                                <p:cTn id="98" presetID="18" presetClass="exit" presetSubtype="12" fill="hold" nodeType="withEffect">
                                  <p:stCondLst>
                                    <p:cond delay="0"/>
                                  </p:stCondLst>
                                  <p:childTnLst>
                                    <p:animEffect transition="out" filter="strips(downLeft)">
                                      <p:cBhvr>
                                        <p:cTn id="99" dur="1000"/>
                                        <p:tgtEl>
                                          <p:spTgt spid="53"/>
                                        </p:tgtEl>
                                      </p:cBhvr>
                                    </p:animEffect>
                                    <p:set>
                                      <p:cBhvr>
                                        <p:cTn id="100" dur="1" fill="hold">
                                          <p:stCondLst>
                                            <p:cond delay="999"/>
                                          </p:stCondLst>
                                        </p:cTn>
                                        <p:tgtEl>
                                          <p:spTgt spid="5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8" presetClass="entr" presetSubtype="6" fill="hold" nodeType="click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strips(downRight)">
                                      <p:cBhvr>
                                        <p:cTn id="105" dur="1000"/>
                                        <p:tgtEl>
                                          <p:spTgt spid="54"/>
                                        </p:tgtEl>
                                      </p:cBhvr>
                                    </p:animEffect>
                                  </p:childTnLst>
                                </p:cTn>
                              </p:par>
                              <p:par>
                                <p:cTn id="106" presetID="18" presetClass="entr" presetSubtype="6" fill="hold"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strips(downRight)">
                                      <p:cBhvr>
                                        <p:cTn id="108" dur="1000"/>
                                        <p:tgtEl>
                                          <p:spTgt spid="55"/>
                                        </p:tgtEl>
                                      </p:cBhvr>
                                    </p:animEffect>
                                  </p:childTnLst>
                                </p:cTn>
                              </p:par>
                              <p:par>
                                <p:cTn id="109" presetID="18" presetClass="entr" presetSubtype="6" fill="hold" nodeType="with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strips(downRight)">
                                      <p:cBhvr>
                                        <p:cTn id="111" dur="1000"/>
                                        <p:tgtEl>
                                          <p:spTgt spid="56"/>
                                        </p:tgtEl>
                                      </p:cBhvr>
                                    </p:animEffect>
                                  </p:childTnLst>
                                </p:cTn>
                              </p:par>
                              <p:par>
                                <p:cTn id="112" presetID="18" presetClass="entr" presetSubtype="6" fill="hold"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strips(downRight)">
                                      <p:cBhvr>
                                        <p:cTn id="114" dur="1000"/>
                                        <p:tgtEl>
                                          <p:spTgt spid="57"/>
                                        </p:tgtEl>
                                      </p:cBhvr>
                                    </p:animEffect>
                                  </p:childTnLst>
                                </p:cTn>
                              </p:par>
                              <p:par>
                                <p:cTn id="115" presetID="18" presetClass="entr" presetSubtype="6" fill="hold" nodeType="withEffect">
                                  <p:stCondLst>
                                    <p:cond delay="0"/>
                                  </p:stCondLst>
                                  <p:childTnLst>
                                    <p:set>
                                      <p:cBhvr>
                                        <p:cTn id="116" dur="1" fill="hold">
                                          <p:stCondLst>
                                            <p:cond delay="0"/>
                                          </p:stCondLst>
                                        </p:cTn>
                                        <p:tgtEl>
                                          <p:spTgt spid="58"/>
                                        </p:tgtEl>
                                        <p:attrNameLst>
                                          <p:attrName>style.visibility</p:attrName>
                                        </p:attrNameLst>
                                      </p:cBhvr>
                                      <p:to>
                                        <p:strVal val="visible"/>
                                      </p:to>
                                    </p:set>
                                    <p:animEffect transition="in" filter="strips(downRight)">
                                      <p:cBhvr>
                                        <p:cTn id="117" dur="1000"/>
                                        <p:tgtEl>
                                          <p:spTgt spid="58"/>
                                        </p:tgtEl>
                                      </p:cBhvr>
                                    </p:animEffect>
                                  </p:childTnLst>
                                </p:cTn>
                              </p:par>
                              <p:par>
                                <p:cTn id="118" presetID="18" presetClass="exit" presetSubtype="12" fill="hold" nodeType="withEffect">
                                  <p:stCondLst>
                                    <p:cond delay="0"/>
                                  </p:stCondLst>
                                  <p:childTnLst>
                                    <p:animEffect transition="out" filter="strips(downLeft)">
                                      <p:cBhvr>
                                        <p:cTn id="119" dur="1000"/>
                                        <p:tgtEl>
                                          <p:spTgt spid="54"/>
                                        </p:tgtEl>
                                      </p:cBhvr>
                                    </p:animEffect>
                                    <p:set>
                                      <p:cBhvr>
                                        <p:cTn id="120" dur="1" fill="hold">
                                          <p:stCondLst>
                                            <p:cond delay="999"/>
                                          </p:stCondLst>
                                        </p:cTn>
                                        <p:tgtEl>
                                          <p:spTgt spid="54"/>
                                        </p:tgtEl>
                                        <p:attrNameLst>
                                          <p:attrName>style.visibility</p:attrName>
                                        </p:attrNameLst>
                                      </p:cBhvr>
                                      <p:to>
                                        <p:strVal val="hidden"/>
                                      </p:to>
                                    </p:set>
                                  </p:childTnLst>
                                </p:cTn>
                              </p:par>
                              <p:par>
                                <p:cTn id="121" presetID="18" presetClass="exit" presetSubtype="12" fill="hold" nodeType="withEffect">
                                  <p:stCondLst>
                                    <p:cond delay="0"/>
                                  </p:stCondLst>
                                  <p:childTnLst>
                                    <p:animEffect transition="out" filter="strips(downLeft)">
                                      <p:cBhvr>
                                        <p:cTn id="122" dur="1000"/>
                                        <p:tgtEl>
                                          <p:spTgt spid="55"/>
                                        </p:tgtEl>
                                      </p:cBhvr>
                                    </p:animEffect>
                                    <p:set>
                                      <p:cBhvr>
                                        <p:cTn id="123" dur="1" fill="hold">
                                          <p:stCondLst>
                                            <p:cond delay="999"/>
                                          </p:stCondLst>
                                        </p:cTn>
                                        <p:tgtEl>
                                          <p:spTgt spid="55"/>
                                        </p:tgtEl>
                                        <p:attrNameLst>
                                          <p:attrName>style.visibility</p:attrName>
                                        </p:attrNameLst>
                                      </p:cBhvr>
                                      <p:to>
                                        <p:strVal val="hidden"/>
                                      </p:to>
                                    </p:set>
                                  </p:childTnLst>
                                </p:cTn>
                              </p:par>
                              <p:par>
                                <p:cTn id="124" presetID="18" presetClass="exit" presetSubtype="12" fill="hold" nodeType="withEffect">
                                  <p:stCondLst>
                                    <p:cond delay="0"/>
                                  </p:stCondLst>
                                  <p:childTnLst>
                                    <p:animEffect transition="out" filter="strips(downLeft)">
                                      <p:cBhvr>
                                        <p:cTn id="125" dur="1000"/>
                                        <p:tgtEl>
                                          <p:spTgt spid="56"/>
                                        </p:tgtEl>
                                      </p:cBhvr>
                                    </p:animEffect>
                                    <p:set>
                                      <p:cBhvr>
                                        <p:cTn id="126" dur="1" fill="hold">
                                          <p:stCondLst>
                                            <p:cond delay="999"/>
                                          </p:stCondLst>
                                        </p:cTn>
                                        <p:tgtEl>
                                          <p:spTgt spid="56"/>
                                        </p:tgtEl>
                                        <p:attrNameLst>
                                          <p:attrName>style.visibility</p:attrName>
                                        </p:attrNameLst>
                                      </p:cBhvr>
                                      <p:to>
                                        <p:strVal val="hidden"/>
                                      </p:to>
                                    </p:set>
                                  </p:childTnLst>
                                </p:cTn>
                              </p:par>
                              <p:par>
                                <p:cTn id="127" presetID="18" presetClass="exit" presetSubtype="12" fill="hold" nodeType="withEffect">
                                  <p:stCondLst>
                                    <p:cond delay="0"/>
                                  </p:stCondLst>
                                  <p:childTnLst>
                                    <p:animEffect transition="out" filter="strips(downLeft)">
                                      <p:cBhvr>
                                        <p:cTn id="128" dur="1000"/>
                                        <p:tgtEl>
                                          <p:spTgt spid="57"/>
                                        </p:tgtEl>
                                      </p:cBhvr>
                                    </p:animEffect>
                                    <p:set>
                                      <p:cBhvr>
                                        <p:cTn id="129" dur="1" fill="hold">
                                          <p:stCondLst>
                                            <p:cond delay="999"/>
                                          </p:stCondLst>
                                        </p:cTn>
                                        <p:tgtEl>
                                          <p:spTgt spid="57"/>
                                        </p:tgtEl>
                                        <p:attrNameLst>
                                          <p:attrName>style.visibility</p:attrName>
                                        </p:attrNameLst>
                                      </p:cBhvr>
                                      <p:to>
                                        <p:strVal val="hidden"/>
                                      </p:to>
                                    </p:set>
                                  </p:childTnLst>
                                </p:cTn>
                              </p:par>
                              <p:par>
                                <p:cTn id="130" presetID="18" presetClass="exit" presetSubtype="12" fill="hold" nodeType="withEffect">
                                  <p:stCondLst>
                                    <p:cond delay="0"/>
                                  </p:stCondLst>
                                  <p:childTnLst>
                                    <p:animEffect transition="out" filter="strips(downLeft)">
                                      <p:cBhvr>
                                        <p:cTn id="131" dur="1000"/>
                                        <p:tgtEl>
                                          <p:spTgt spid="58"/>
                                        </p:tgtEl>
                                      </p:cBhvr>
                                    </p:animEffect>
                                    <p:set>
                                      <p:cBhvr>
                                        <p:cTn id="132" dur="1" fill="hold">
                                          <p:stCondLst>
                                            <p:cond delay="999"/>
                                          </p:stCondLst>
                                        </p:cTn>
                                        <p:tgtEl>
                                          <p:spTgt spid="58"/>
                                        </p:tgtEl>
                                        <p:attrNameLst>
                                          <p:attrName>style.visibility</p:attrName>
                                        </p:attrNameLst>
                                      </p:cBhvr>
                                      <p:to>
                                        <p:strVal val="hidden"/>
                                      </p:to>
                                    </p:set>
                                  </p:childTnLst>
                                </p:cTn>
                              </p:par>
                              <p:par>
                                <p:cTn id="133" presetID="18" presetClass="entr" presetSubtype="6"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strips(downRight)">
                                      <p:cBhvr>
                                        <p:cTn id="135" dur="1000"/>
                                        <p:tgtEl>
                                          <p:spTgt spid="59"/>
                                        </p:tgtEl>
                                      </p:cBhvr>
                                    </p:animEffect>
                                  </p:childTnLst>
                                </p:cTn>
                              </p:par>
                              <p:par>
                                <p:cTn id="136" presetID="18" presetClass="entr" presetSubtype="6" fill="hold" nodeType="withEffect">
                                  <p:stCondLst>
                                    <p:cond delay="0"/>
                                  </p:stCondLst>
                                  <p:childTnLst>
                                    <p:set>
                                      <p:cBhvr>
                                        <p:cTn id="137" dur="1" fill="hold">
                                          <p:stCondLst>
                                            <p:cond delay="0"/>
                                          </p:stCondLst>
                                        </p:cTn>
                                        <p:tgtEl>
                                          <p:spTgt spid="60"/>
                                        </p:tgtEl>
                                        <p:attrNameLst>
                                          <p:attrName>style.visibility</p:attrName>
                                        </p:attrNameLst>
                                      </p:cBhvr>
                                      <p:to>
                                        <p:strVal val="visible"/>
                                      </p:to>
                                    </p:set>
                                    <p:animEffect transition="in" filter="strips(downRight)">
                                      <p:cBhvr>
                                        <p:cTn id="138" dur="1000"/>
                                        <p:tgtEl>
                                          <p:spTgt spid="60"/>
                                        </p:tgtEl>
                                      </p:cBhvr>
                                    </p:animEffect>
                                  </p:childTnLst>
                                </p:cTn>
                              </p:par>
                              <p:par>
                                <p:cTn id="139" presetID="18" presetClass="entr" presetSubtype="6"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1000"/>
                                        <p:tgtEl>
                                          <p:spTgt spid="61"/>
                                        </p:tgtEl>
                                      </p:cBhvr>
                                    </p:animEffect>
                                  </p:childTnLst>
                                </p:cTn>
                              </p:par>
                              <p:par>
                                <p:cTn id="142" presetID="18" presetClass="entr" presetSubtype="6" fill="hold" nodeType="with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strips(downRight)">
                                      <p:cBhvr>
                                        <p:cTn id="144" dur="1000"/>
                                        <p:tgtEl>
                                          <p:spTgt spid="62"/>
                                        </p:tgtEl>
                                      </p:cBhvr>
                                    </p:animEffect>
                                  </p:childTnLst>
                                </p:cTn>
                              </p:par>
                              <p:par>
                                <p:cTn id="145" presetID="18" presetClass="entr" presetSubtype="6"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strips(downRight)">
                                      <p:cBhvr>
                                        <p:cTn id="147" dur="1000"/>
                                        <p:tgtEl>
                                          <p:spTgt spid="63"/>
                                        </p:tgtEl>
                                      </p:cBhvr>
                                    </p:animEffect>
                                  </p:childTnLst>
                                </p:cTn>
                              </p:par>
                              <p:par>
                                <p:cTn id="148" presetID="18" presetClass="entr" presetSubtype="6" fill="hold" nodeType="with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strips(downRight)">
                                      <p:cBhvr>
                                        <p:cTn id="150" dur="1000"/>
                                        <p:tgtEl>
                                          <p:spTgt spid="64"/>
                                        </p:tgtEl>
                                      </p:cBhvr>
                                    </p:animEffect>
                                  </p:childTnLst>
                                </p:cTn>
                              </p:par>
                              <p:par>
                                <p:cTn id="151" presetID="18" presetClass="exit" presetSubtype="12" fill="hold" nodeType="withEffect">
                                  <p:stCondLst>
                                    <p:cond delay="0"/>
                                  </p:stCondLst>
                                  <p:childTnLst>
                                    <p:animEffect transition="out" filter="strips(downLeft)">
                                      <p:cBhvr>
                                        <p:cTn id="152" dur="1000"/>
                                        <p:tgtEl>
                                          <p:spTgt spid="59"/>
                                        </p:tgtEl>
                                      </p:cBhvr>
                                    </p:animEffect>
                                    <p:set>
                                      <p:cBhvr>
                                        <p:cTn id="153" dur="1" fill="hold">
                                          <p:stCondLst>
                                            <p:cond delay="999"/>
                                          </p:stCondLst>
                                        </p:cTn>
                                        <p:tgtEl>
                                          <p:spTgt spid="59"/>
                                        </p:tgtEl>
                                        <p:attrNameLst>
                                          <p:attrName>style.visibility</p:attrName>
                                        </p:attrNameLst>
                                      </p:cBhvr>
                                      <p:to>
                                        <p:strVal val="hidden"/>
                                      </p:to>
                                    </p:set>
                                  </p:childTnLst>
                                </p:cTn>
                              </p:par>
                              <p:par>
                                <p:cTn id="154" presetID="18" presetClass="exit" presetSubtype="12" fill="hold" nodeType="withEffect">
                                  <p:stCondLst>
                                    <p:cond delay="0"/>
                                  </p:stCondLst>
                                  <p:childTnLst>
                                    <p:animEffect transition="out" filter="strips(downLeft)">
                                      <p:cBhvr>
                                        <p:cTn id="155" dur="1000"/>
                                        <p:tgtEl>
                                          <p:spTgt spid="60"/>
                                        </p:tgtEl>
                                      </p:cBhvr>
                                    </p:animEffect>
                                    <p:set>
                                      <p:cBhvr>
                                        <p:cTn id="156" dur="1" fill="hold">
                                          <p:stCondLst>
                                            <p:cond delay="999"/>
                                          </p:stCondLst>
                                        </p:cTn>
                                        <p:tgtEl>
                                          <p:spTgt spid="60"/>
                                        </p:tgtEl>
                                        <p:attrNameLst>
                                          <p:attrName>style.visibility</p:attrName>
                                        </p:attrNameLst>
                                      </p:cBhvr>
                                      <p:to>
                                        <p:strVal val="hidden"/>
                                      </p:to>
                                    </p:set>
                                  </p:childTnLst>
                                </p:cTn>
                              </p:par>
                              <p:par>
                                <p:cTn id="157" presetID="18" presetClass="exit" presetSubtype="12" fill="hold" nodeType="withEffect">
                                  <p:stCondLst>
                                    <p:cond delay="0"/>
                                  </p:stCondLst>
                                  <p:childTnLst>
                                    <p:animEffect transition="out" filter="strips(downLeft)">
                                      <p:cBhvr>
                                        <p:cTn id="158" dur="1000"/>
                                        <p:tgtEl>
                                          <p:spTgt spid="61"/>
                                        </p:tgtEl>
                                      </p:cBhvr>
                                    </p:animEffect>
                                    <p:set>
                                      <p:cBhvr>
                                        <p:cTn id="159" dur="1" fill="hold">
                                          <p:stCondLst>
                                            <p:cond delay="999"/>
                                          </p:stCondLst>
                                        </p:cTn>
                                        <p:tgtEl>
                                          <p:spTgt spid="61"/>
                                        </p:tgtEl>
                                        <p:attrNameLst>
                                          <p:attrName>style.visibility</p:attrName>
                                        </p:attrNameLst>
                                      </p:cBhvr>
                                      <p:to>
                                        <p:strVal val="hidden"/>
                                      </p:to>
                                    </p:set>
                                  </p:childTnLst>
                                </p:cTn>
                              </p:par>
                              <p:par>
                                <p:cTn id="160" presetID="18" presetClass="exit" presetSubtype="12" fill="hold" nodeType="withEffect">
                                  <p:stCondLst>
                                    <p:cond delay="0"/>
                                  </p:stCondLst>
                                  <p:childTnLst>
                                    <p:animEffect transition="out" filter="strips(downLeft)">
                                      <p:cBhvr>
                                        <p:cTn id="161" dur="1000"/>
                                        <p:tgtEl>
                                          <p:spTgt spid="62"/>
                                        </p:tgtEl>
                                      </p:cBhvr>
                                    </p:animEffect>
                                    <p:set>
                                      <p:cBhvr>
                                        <p:cTn id="162" dur="1" fill="hold">
                                          <p:stCondLst>
                                            <p:cond delay="999"/>
                                          </p:stCondLst>
                                        </p:cTn>
                                        <p:tgtEl>
                                          <p:spTgt spid="62"/>
                                        </p:tgtEl>
                                        <p:attrNameLst>
                                          <p:attrName>style.visibility</p:attrName>
                                        </p:attrNameLst>
                                      </p:cBhvr>
                                      <p:to>
                                        <p:strVal val="hidden"/>
                                      </p:to>
                                    </p:set>
                                  </p:childTnLst>
                                </p:cTn>
                              </p:par>
                              <p:par>
                                <p:cTn id="163" presetID="18" presetClass="exit" presetSubtype="12" fill="hold" nodeType="withEffect">
                                  <p:stCondLst>
                                    <p:cond delay="0"/>
                                  </p:stCondLst>
                                  <p:childTnLst>
                                    <p:animEffect transition="out" filter="strips(downLeft)">
                                      <p:cBhvr>
                                        <p:cTn id="164" dur="1000"/>
                                        <p:tgtEl>
                                          <p:spTgt spid="63"/>
                                        </p:tgtEl>
                                      </p:cBhvr>
                                    </p:animEffect>
                                    <p:set>
                                      <p:cBhvr>
                                        <p:cTn id="165" dur="1" fill="hold">
                                          <p:stCondLst>
                                            <p:cond delay="999"/>
                                          </p:stCondLst>
                                        </p:cTn>
                                        <p:tgtEl>
                                          <p:spTgt spid="63"/>
                                        </p:tgtEl>
                                        <p:attrNameLst>
                                          <p:attrName>style.visibility</p:attrName>
                                        </p:attrNameLst>
                                      </p:cBhvr>
                                      <p:to>
                                        <p:strVal val="hidden"/>
                                      </p:to>
                                    </p:set>
                                  </p:childTnLst>
                                </p:cTn>
                              </p:par>
                              <p:par>
                                <p:cTn id="166" presetID="18" presetClass="exit" presetSubtype="12" fill="hold" nodeType="withEffect">
                                  <p:stCondLst>
                                    <p:cond delay="0"/>
                                  </p:stCondLst>
                                  <p:childTnLst>
                                    <p:animEffect transition="out" filter="strips(downLeft)">
                                      <p:cBhvr>
                                        <p:cTn id="167" dur="1000"/>
                                        <p:tgtEl>
                                          <p:spTgt spid="64"/>
                                        </p:tgtEl>
                                      </p:cBhvr>
                                    </p:animEffect>
                                    <p:set>
                                      <p:cBhvr>
                                        <p:cTn id="168" dur="1" fill="hold">
                                          <p:stCondLst>
                                            <p:cond delay="999"/>
                                          </p:stCondLst>
                                        </p:cTn>
                                        <p:tgtEl>
                                          <p:spTgt spid="64"/>
                                        </p:tgtEl>
                                        <p:attrNameLst>
                                          <p:attrName>style.visibility</p:attrName>
                                        </p:attrNameLst>
                                      </p:cBhvr>
                                      <p:to>
                                        <p:strVal val="hidden"/>
                                      </p:to>
                                    </p:set>
                                  </p:childTnLst>
                                </p:cTn>
                              </p:par>
                              <p:par>
                                <p:cTn id="169" presetID="18" presetClass="entr" presetSubtype="6" fill="hold" nodeType="with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strips(downRight)">
                                      <p:cBhvr>
                                        <p:cTn id="171" dur="1000"/>
                                        <p:tgtEl>
                                          <p:spTgt spid="65"/>
                                        </p:tgtEl>
                                      </p:cBhvr>
                                    </p:animEffect>
                                  </p:childTnLst>
                                </p:cTn>
                              </p:par>
                              <p:par>
                                <p:cTn id="172" presetID="18" presetClass="entr" presetSubtype="6" fill="hold" nodeType="withEffect">
                                  <p:stCondLst>
                                    <p:cond delay="0"/>
                                  </p:stCondLst>
                                  <p:childTnLst>
                                    <p:set>
                                      <p:cBhvr>
                                        <p:cTn id="173" dur="1" fill="hold">
                                          <p:stCondLst>
                                            <p:cond delay="0"/>
                                          </p:stCondLst>
                                        </p:cTn>
                                        <p:tgtEl>
                                          <p:spTgt spid="66"/>
                                        </p:tgtEl>
                                        <p:attrNameLst>
                                          <p:attrName>style.visibility</p:attrName>
                                        </p:attrNameLst>
                                      </p:cBhvr>
                                      <p:to>
                                        <p:strVal val="visible"/>
                                      </p:to>
                                    </p:set>
                                    <p:animEffect transition="in" filter="strips(downRight)">
                                      <p:cBhvr>
                                        <p:cTn id="174" dur="1000"/>
                                        <p:tgtEl>
                                          <p:spTgt spid="66"/>
                                        </p:tgtEl>
                                      </p:cBhvr>
                                    </p:animEffect>
                                  </p:childTnLst>
                                </p:cTn>
                              </p:par>
                              <p:par>
                                <p:cTn id="175" presetID="18" presetClass="entr" presetSubtype="6" fill="hold" nodeType="with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strips(downRight)">
                                      <p:cBhvr>
                                        <p:cTn id="177" dur="1000"/>
                                        <p:tgtEl>
                                          <p:spTgt spid="67"/>
                                        </p:tgtEl>
                                      </p:cBhvr>
                                    </p:animEffect>
                                  </p:childTnLst>
                                </p:cTn>
                              </p:par>
                              <p:par>
                                <p:cTn id="178" presetID="18" presetClass="entr" presetSubtype="6" fill="hold" nodeType="withEffect">
                                  <p:stCondLst>
                                    <p:cond delay="0"/>
                                  </p:stCondLst>
                                  <p:childTnLst>
                                    <p:set>
                                      <p:cBhvr>
                                        <p:cTn id="179" dur="1" fill="hold">
                                          <p:stCondLst>
                                            <p:cond delay="0"/>
                                          </p:stCondLst>
                                        </p:cTn>
                                        <p:tgtEl>
                                          <p:spTgt spid="68"/>
                                        </p:tgtEl>
                                        <p:attrNameLst>
                                          <p:attrName>style.visibility</p:attrName>
                                        </p:attrNameLst>
                                      </p:cBhvr>
                                      <p:to>
                                        <p:strVal val="visible"/>
                                      </p:to>
                                    </p:set>
                                    <p:animEffect transition="in" filter="strips(downRight)">
                                      <p:cBhvr>
                                        <p:cTn id="180" dur="1000"/>
                                        <p:tgtEl>
                                          <p:spTgt spid="68"/>
                                        </p:tgtEl>
                                      </p:cBhvr>
                                    </p:animEffect>
                                  </p:childTnLst>
                                </p:cTn>
                              </p:par>
                              <p:par>
                                <p:cTn id="181" presetID="18" presetClass="entr" presetSubtype="6" fill="hold" nodeType="withEffect">
                                  <p:stCondLst>
                                    <p:cond delay="0"/>
                                  </p:stCondLst>
                                  <p:childTnLst>
                                    <p:set>
                                      <p:cBhvr>
                                        <p:cTn id="182" dur="1" fill="hold">
                                          <p:stCondLst>
                                            <p:cond delay="0"/>
                                          </p:stCondLst>
                                        </p:cTn>
                                        <p:tgtEl>
                                          <p:spTgt spid="69"/>
                                        </p:tgtEl>
                                        <p:attrNameLst>
                                          <p:attrName>style.visibility</p:attrName>
                                        </p:attrNameLst>
                                      </p:cBhvr>
                                      <p:to>
                                        <p:strVal val="visible"/>
                                      </p:to>
                                    </p:set>
                                    <p:animEffect transition="in" filter="strips(downRight)">
                                      <p:cBhvr>
                                        <p:cTn id="183" dur="1000"/>
                                        <p:tgtEl>
                                          <p:spTgt spid="69"/>
                                        </p:tgtEl>
                                      </p:cBhvr>
                                    </p:animEffect>
                                  </p:childTnLst>
                                </p:cTn>
                              </p:par>
                              <p:par>
                                <p:cTn id="184" presetID="18" presetClass="exit" presetSubtype="12" fill="hold" nodeType="withEffect">
                                  <p:stCondLst>
                                    <p:cond delay="0"/>
                                  </p:stCondLst>
                                  <p:childTnLst>
                                    <p:animEffect transition="out" filter="strips(downLeft)">
                                      <p:cBhvr>
                                        <p:cTn id="185" dur="1000"/>
                                        <p:tgtEl>
                                          <p:spTgt spid="65"/>
                                        </p:tgtEl>
                                      </p:cBhvr>
                                    </p:animEffect>
                                    <p:set>
                                      <p:cBhvr>
                                        <p:cTn id="186" dur="1" fill="hold">
                                          <p:stCondLst>
                                            <p:cond delay="999"/>
                                          </p:stCondLst>
                                        </p:cTn>
                                        <p:tgtEl>
                                          <p:spTgt spid="65"/>
                                        </p:tgtEl>
                                        <p:attrNameLst>
                                          <p:attrName>style.visibility</p:attrName>
                                        </p:attrNameLst>
                                      </p:cBhvr>
                                      <p:to>
                                        <p:strVal val="hidden"/>
                                      </p:to>
                                    </p:set>
                                  </p:childTnLst>
                                </p:cTn>
                              </p:par>
                              <p:par>
                                <p:cTn id="187" presetID="18" presetClass="exit" presetSubtype="12" fill="hold" nodeType="withEffect">
                                  <p:stCondLst>
                                    <p:cond delay="0"/>
                                  </p:stCondLst>
                                  <p:childTnLst>
                                    <p:animEffect transition="out" filter="strips(downLeft)">
                                      <p:cBhvr>
                                        <p:cTn id="188" dur="1000"/>
                                        <p:tgtEl>
                                          <p:spTgt spid="66"/>
                                        </p:tgtEl>
                                      </p:cBhvr>
                                    </p:animEffect>
                                    <p:set>
                                      <p:cBhvr>
                                        <p:cTn id="189" dur="1" fill="hold">
                                          <p:stCondLst>
                                            <p:cond delay="999"/>
                                          </p:stCondLst>
                                        </p:cTn>
                                        <p:tgtEl>
                                          <p:spTgt spid="66"/>
                                        </p:tgtEl>
                                        <p:attrNameLst>
                                          <p:attrName>style.visibility</p:attrName>
                                        </p:attrNameLst>
                                      </p:cBhvr>
                                      <p:to>
                                        <p:strVal val="hidden"/>
                                      </p:to>
                                    </p:set>
                                  </p:childTnLst>
                                </p:cTn>
                              </p:par>
                              <p:par>
                                <p:cTn id="190" presetID="18" presetClass="exit" presetSubtype="12" fill="hold" nodeType="withEffect">
                                  <p:stCondLst>
                                    <p:cond delay="0"/>
                                  </p:stCondLst>
                                  <p:childTnLst>
                                    <p:animEffect transition="out" filter="strips(downLeft)">
                                      <p:cBhvr>
                                        <p:cTn id="191" dur="1000"/>
                                        <p:tgtEl>
                                          <p:spTgt spid="67"/>
                                        </p:tgtEl>
                                      </p:cBhvr>
                                    </p:animEffect>
                                    <p:set>
                                      <p:cBhvr>
                                        <p:cTn id="192" dur="1" fill="hold">
                                          <p:stCondLst>
                                            <p:cond delay="999"/>
                                          </p:stCondLst>
                                        </p:cTn>
                                        <p:tgtEl>
                                          <p:spTgt spid="67"/>
                                        </p:tgtEl>
                                        <p:attrNameLst>
                                          <p:attrName>style.visibility</p:attrName>
                                        </p:attrNameLst>
                                      </p:cBhvr>
                                      <p:to>
                                        <p:strVal val="hidden"/>
                                      </p:to>
                                    </p:set>
                                  </p:childTnLst>
                                </p:cTn>
                              </p:par>
                              <p:par>
                                <p:cTn id="193" presetID="18" presetClass="exit" presetSubtype="12" fill="hold" nodeType="withEffect">
                                  <p:stCondLst>
                                    <p:cond delay="0"/>
                                  </p:stCondLst>
                                  <p:childTnLst>
                                    <p:animEffect transition="out" filter="strips(downLeft)">
                                      <p:cBhvr>
                                        <p:cTn id="194" dur="1000"/>
                                        <p:tgtEl>
                                          <p:spTgt spid="68"/>
                                        </p:tgtEl>
                                      </p:cBhvr>
                                    </p:animEffect>
                                    <p:set>
                                      <p:cBhvr>
                                        <p:cTn id="195" dur="1" fill="hold">
                                          <p:stCondLst>
                                            <p:cond delay="999"/>
                                          </p:stCondLst>
                                        </p:cTn>
                                        <p:tgtEl>
                                          <p:spTgt spid="68"/>
                                        </p:tgtEl>
                                        <p:attrNameLst>
                                          <p:attrName>style.visibility</p:attrName>
                                        </p:attrNameLst>
                                      </p:cBhvr>
                                      <p:to>
                                        <p:strVal val="hidden"/>
                                      </p:to>
                                    </p:set>
                                  </p:childTnLst>
                                </p:cTn>
                              </p:par>
                              <p:par>
                                <p:cTn id="196" presetID="18" presetClass="exit" presetSubtype="12" fill="hold" nodeType="withEffect">
                                  <p:stCondLst>
                                    <p:cond delay="0"/>
                                  </p:stCondLst>
                                  <p:childTnLst>
                                    <p:animEffect transition="out" filter="strips(downLeft)">
                                      <p:cBhvr>
                                        <p:cTn id="197" dur="1000"/>
                                        <p:tgtEl>
                                          <p:spTgt spid="69"/>
                                        </p:tgtEl>
                                      </p:cBhvr>
                                    </p:animEffect>
                                    <p:set>
                                      <p:cBhvr>
                                        <p:cTn id="198" dur="1" fill="hold">
                                          <p:stCondLst>
                                            <p:cond delay="999"/>
                                          </p:stCondLst>
                                        </p:cTn>
                                        <p:tgtEl>
                                          <p:spTgt spid="69"/>
                                        </p:tgtEl>
                                        <p:attrNameLst>
                                          <p:attrName>style.visibility</p:attrName>
                                        </p:attrNameLst>
                                      </p:cBhvr>
                                      <p:to>
                                        <p:strVal val="hidden"/>
                                      </p:to>
                                    </p:set>
                                  </p:childTnLst>
                                </p:cTn>
                              </p:par>
                              <p:par>
                                <p:cTn id="199" presetID="18" presetClass="entr" presetSubtype="6" fill="hold"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strips(downRight)">
                                      <p:cBhvr>
                                        <p:cTn id="201" dur="1000"/>
                                        <p:tgtEl>
                                          <p:spTgt spid="70"/>
                                        </p:tgtEl>
                                      </p:cBhvr>
                                    </p:animEffect>
                                  </p:childTnLst>
                                </p:cTn>
                              </p:par>
                              <p:par>
                                <p:cTn id="202" presetID="18" presetClass="entr" presetSubtype="6" fill="hold" nodeType="withEffect">
                                  <p:stCondLst>
                                    <p:cond delay="0"/>
                                  </p:stCondLst>
                                  <p:childTnLst>
                                    <p:set>
                                      <p:cBhvr>
                                        <p:cTn id="203" dur="1" fill="hold">
                                          <p:stCondLst>
                                            <p:cond delay="0"/>
                                          </p:stCondLst>
                                        </p:cTn>
                                        <p:tgtEl>
                                          <p:spTgt spid="71"/>
                                        </p:tgtEl>
                                        <p:attrNameLst>
                                          <p:attrName>style.visibility</p:attrName>
                                        </p:attrNameLst>
                                      </p:cBhvr>
                                      <p:to>
                                        <p:strVal val="visible"/>
                                      </p:to>
                                    </p:set>
                                    <p:animEffect transition="in" filter="strips(downRight)">
                                      <p:cBhvr>
                                        <p:cTn id="204" dur="1000"/>
                                        <p:tgtEl>
                                          <p:spTgt spid="71"/>
                                        </p:tgtEl>
                                      </p:cBhvr>
                                    </p:animEffect>
                                  </p:childTnLst>
                                </p:cTn>
                              </p:par>
                              <p:par>
                                <p:cTn id="205" presetID="18" presetClass="entr" presetSubtype="6" fill="hold" nodeType="withEffect">
                                  <p:stCondLst>
                                    <p:cond delay="0"/>
                                  </p:stCondLst>
                                  <p:childTnLst>
                                    <p:set>
                                      <p:cBhvr>
                                        <p:cTn id="206" dur="1" fill="hold">
                                          <p:stCondLst>
                                            <p:cond delay="0"/>
                                          </p:stCondLst>
                                        </p:cTn>
                                        <p:tgtEl>
                                          <p:spTgt spid="72"/>
                                        </p:tgtEl>
                                        <p:attrNameLst>
                                          <p:attrName>style.visibility</p:attrName>
                                        </p:attrNameLst>
                                      </p:cBhvr>
                                      <p:to>
                                        <p:strVal val="visible"/>
                                      </p:to>
                                    </p:set>
                                    <p:animEffect transition="in" filter="strips(downRight)">
                                      <p:cBhvr>
                                        <p:cTn id="207" dur="1000"/>
                                        <p:tgtEl>
                                          <p:spTgt spid="72"/>
                                        </p:tgtEl>
                                      </p:cBhvr>
                                    </p:animEffect>
                                  </p:childTnLst>
                                </p:cTn>
                              </p:par>
                              <p:par>
                                <p:cTn id="208" presetID="18" presetClass="entr" presetSubtype="6" fill="hold" nodeType="withEffect">
                                  <p:stCondLst>
                                    <p:cond delay="0"/>
                                  </p:stCondLst>
                                  <p:childTnLst>
                                    <p:set>
                                      <p:cBhvr>
                                        <p:cTn id="209" dur="1" fill="hold">
                                          <p:stCondLst>
                                            <p:cond delay="0"/>
                                          </p:stCondLst>
                                        </p:cTn>
                                        <p:tgtEl>
                                          <p:spTgt spid="73"/>
                                        </p:tgtEl>
                                        <p:attrNameLst>
                                          <p:attrName>style.visibility</p:attrName>
                                        </p:attrNameLst>
                                      </p:cBhvr>
                                      <p:to>
                                        <p:strVal val="visible"/>
                                      </p:to>
                                    </p:set>
                                    <p:animEffect transition="in" filter="strips(downRight)">
                                      <p:cBhvr>
                                        <p:cTn id="210" dur="1000"/>
                                        <p:tgtEl>
                                          <p:spTgt spid="73"/>
                                        </p:tgtEl>
                                      </p:cBhvr>
                                    </p:animEffect>
                                  </p:childTnLst>
                                </p:cTn>
                              </p:par>
                              <p:par>
                                <p:cTn id="211" presetID="18" presetClass="entr" presetSubtype="6" fill="hold" nodeType="withEffect">
                                  <p:stCondLst>
                                    <p:cond delay="0"/>
                                  </p:stCondLst>
                                  <p:childTnLst>
                                    <p:set>
                                      <p:cBhvr>
                                        <p:cTn id="212" dur="1" fill="hold">
                                          <p:stCondLst>
                                            <p:cond delay="0"/>
                                          </p:stCondLst>
                                        </p:cTn>
                                        <p:tgtEl>
                                          <p:spTgt spid="74"/>
                                        </p:tgtEl>
                                        <p:attrNameLst>
                                          <p:attrName>style.visibility</p:attrName>
                                        </p:attrNameLst>
                                      </p:cBhvr>
                                      <p:to>
                                        <p:strVal val="visible"/>
                                      </p:to>
                                    </p:set>
                                    <p:animEffect transition="in" filter="strips(downRight)">
                                      <p:cBhvr>
                                        <p:cTn id="213" dur="1000"/>
                                        <p:tgtEl>
                                          <p:spTgt spid="74"/>
                                        </p:tgtEl>
                                      </p:cBhvr>
                                    </p:animEffect>
                                  </p:childTnLst>
                                </p:cTn>
                              </p:par>
                              <p:par>
                                <p:cTn id="214" presetID="18" presetClass="entr" presetSubtype="6" fill="hold" nodeType="withEffect">
                                  <p:stCondLst>
                                    <p:cond delay="0"/>
                                  </p:stCondLst>
                                  <p:childTnLst>
                                    <p:set>
                                      <p:cBhvr>
                                        <p:cTn id="215" dur="1" fill="hold">
                                          <p:stCondLst>
                                            <p:cond delay="0"/>
                                          </p:stCondLst>
                                        </p:cTn>
                                        <p:tgtEl>
                                          <p:spTgt spid="75"/>
                                        </p:tgtEl>
                                        <p:attrNameLst>
                                          <p:attrName>style.visibility</p:attrName>
                                        </p:attrNameLst>
                                      </p:cBhvr>
                                      <p:to>
                                        <p:strVal val="visible"/>
                                      </p:to>
                                    </p:set>
                                    <p:animEffect transition="in" filter="strips(downRight)">
                                      <p:cBhvr>
                                        <p:cTn id="216" dur="1000"/>
                                        <p:tgtEl>
                                          <p:spTgt spid="75"/>
                                        </p:tgtEl>
                                      </p:cBhvr>
                                    </p:animEffect>
                                  </p:childTnLst>
                                </p:cTn>
                              </p:par>
                              <p:par>
                                <p:cTn id="217" presetID="18" presetClass="exit" presetSubtype="12" fill="hold" nodeType="withEffect">
                                  <p:stCondLst>
                                    <p:cond delay="0"/>
                                  </p:stCondLst>
                                  <p:childTnLst>
                                    <p:animEffect transition="out" filter="strips(downLeft)">
                                      <p:cBhvr>
                                        <p:cTn id="218" dur="1000"/>
                                        <p:tgtEl>
                                          <p:spTgt spid="70"/>
                                        </p:tgtEl>
                                      </p:cBhvr>
                                    </p:animEffect>
                                    <p:set>
                                      <p:cBhvr>
                                        <p:cTn id="219" dur="1" fill="hold">
                                          <p:stCondLst>
                                            <p:cond delay="999"/>
                                          </p:stCondLst>
                                        </p:cTn>
                                        <p:tgtEl>
                                          <p:spTgt spid="70"/>
                                        </p:tgtEl>
                                        <p:attrNameLst>
                                          <p:attrName>style.visibility</p:attrName>
                                        </p:attrNameLst>
                                      </p:cBhvr>
                                      <p:to>
                                        <p:strVal val="hidden"/>
                                      </p:to>
                                    </p:set>
                                  </p:childTnLst>
                                </p:cTn>
                              </p:par>
                              <p:par>
                                <p:cTn id="220" presetID="18" presetClass="exit" presetSubtype="12" fill="hold" nodeType="withEffect">
                                  <p:stCondLst>
                                    <p:cond delay="0"/>
                                  </p:stCondLst>
                                  <p:childTnLst>
                                    <p:animEffect transition="out" filter="strips(downLeft)">
                                      <p:cBhvr>
                                        <p:cTn id="221" dur="1000"/>
                                        <p:tgtEl>
                                          <p:spTgt spid="71"/>
                                        </p:tgtEl>
                                      </p:cBhvr>
                                    </p:animEffect>
                                    <p:set>
                                      <p:cBhvr>
                                        <p:cTn id="222" dur="1" fill="hold">
                                          <p:stCondLst>
                                            <p:cond delay="999"/>
                                          </p:stCondLst>
                                        </p:cTn>
                                        <p:tgtEl>
                                          <p:spTgt spid="71"/>
                                        </p:tgtEl>
                                        <p:attrNameLst>
                                          <p:attrName>style.visibility</p:attrName>
                                        </p:attrNameLst>
                                      </p:cBhvr>
                                      <p:to>
                                        <p:strVal val="hidden"/>
                                      </p:to>
                                    </p:set>
                                  </p:childTnLst>
                                </p:cTn>
                              </p:par>
                              <p:par>
                                <p:cTn id="223" presetID="18" presetClass="exit" presetSubtype="12" fill="hold" nodeType="withEffect">
                                  <p:stCondLst>
                                    <p:cond delay="0"/>
                                  </p:stCondLst>
                                  <p:childTnLst>
                                    <p:animEffect transition="out" filter="strips(downLeft)">
                                      <p:cBhvr>
                                        <p:cTn id="224" dur="1000"/>
                                        <p:tgtEl>
                                          <p:spTgt spid="72"/>
                                        </p:tgtEl>
                                      </p:cBhvr>
                                    </p:animEffect>
                                    <p:set>
                                      <p:cBhvr>
                                        <p:cTn id="225" dur="1" fill="hold">
                                          <p:stCondLst>
                                            <p:cond delay="999"/>
                                          </p:stCondLst>
                                        </p:cTn>
                                        <p:tgtEl>
                                          <p:spTgt spid="72"/>
                                        </p:tgtEl>
                                        <p:attrNameLst>
                                          <p:attrName>style.visibility</p:attrName>
                                        </p:attrNameLst>
                                      </p:cBhvr>
                                      <p:to>
                                        <p:strVal val="hidden"/>
                                      </p:to>
                                    </p:set>
                                  </p:childTnLst>
                                </p:cTn>
                              </p:par>
                              <p:par>
                                <p:cTn id="226" presetID="18" presetClass="exit" presetSubtype="12" fill="hold" nodeType="withEffect">
                                  <p:stCondLst>
                                    <p:cond delay="0"/>
                                  </p:stCondLst>
                                  <p:childTnLst>
                                    <p:animEffect transition="out" filter="strips(downLeft)">
                                      <p:cBhvr>
                                        <p:cTn id="227" dur="1000"/>
                                        <p:tgtEl>
                                          <p:spTgt spid="73"/>
                                        </p:tgtEl>
                                      </p:cBhvr>
                                    </p:animEffect>
                                    <p:set>
                                      <p:cBhvr>
                                        <p:cTn id="228" dur="1" fill="hold">
                                          <p:stCondLst>
                                            <p:cond delay="999"/>
                                          </p:stCondLst>
                                        </p:cTn>
                                        <p:tgtEl>
                                          <p:spTgt spid="73"/>
                                        </p:tgtEl>
                                        <p:attrNameLst>
                                          <p:attrName>style.visibility</p:attrName>
                                        </p:attrNameLst>
                                      </p:cBhvr>
                                      <p:to>
                                        <p:strVal val="hidden"/>
                                      </p:to>
                                    </p:set>
                                  </p:childTnLst>
                                </p:cTn>
                              </p:par>
                              <p:par>
                                <p:cTn id="229" presetID="18" presetClass="exit" presetSubtype="12" fill="hold" nodeType="withEffect">
                                  <p:stCondLst>
                                    <p:cond delay="0"/>
                                  </p:stCondLst>
                                  <p:childTnLst>
                                    <p:animEffect transition="out" filter="strips(downLeft)">
                                      <p:cBhvr>
                                        <p:cTn id="230" dur="1000"/>
                                        <p:tgtEl>
                                          <p:spTgt spid="74"/>
                                        </p:tgtEl>
                                      </p:cBhvr>
                                    </p:animEffect>
                                    <p:set>
                                      <p:cBhvr>
                                        <p:cTn id="231" dur="1" fill="hold">
                                          <p:stCondLst>
                                            <p:cond delay="999"/>
                                          </p:stCondLst>
                                        </p:cTn>
                                        <p:tgtEl>
                                          <p:spTgt spid="74"/>
                                        </p:tgtEl>
                                        <p:attrNameLst>
                                          <p:attrName>style.visibility</p:attrName>
                                        </p:attrNameLst>
                                      </p:cBhvr>
                                      <p:to>
                                        <p:strVal val="hidden"/>
                                      </p:to>
                                    </p:set>
                                  </p:childTnLst>
                                </p:cTn>
                              </p:par>
                              <p:par>
                                <p:cTn id="232" presetID="18" presetClass="exit" presetSubtype="12" fill="hold" nodeType="withEffect">
                                  <p:stCondLst>
                                    <p:cond delay="0"/>
                                  </p:stCondLst>
                                  <p:childTnLst>
                                    <p:animEffect transition="out" filter="strips(downLeft)">
                                      <p:cBhvr>
                                        <p:cTn id="233" dur="1000"/>
                                        <p:tgtEl>
                                          <p:spTgt spid="75"/>
                                        </p:tgtEl>
                                      </p:cBhvr>
                                    </p:animEffect>
                                    <p:set>
                                      <p:cBhvr>
                                        <p:cTn id="234" dur="1" fill="hold">
                                          <p:stCondLst>
                                            <p:cond delay="999"/>
                                          </p:stCondLst>
                                        </p:cTn>
                                        <p:tgtEl>
                                          <p:spTgt spid="75"/>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7" presetClass="emph" presetSubtype="0" fill="remove" grpId="0" nodeType="clickEffect">
                                  <p:stCondLst>
                                    <p:cond delay="0"/>
                                  </p:stCondLst>
                                  <p:childTnLst>
                                    <p:animClr clrSpc="rgb" dir="cw">
                                      <p:cBhvr override="childStyle">
                                        <p:cTn id="238" dur="250" autoRev="1" fill="remove"/>
                                        <p:tgtEl>
                                          <p:spTgt spid="3"/>
                                        </p:tgtEl>
                                        <p:attrNameLst>
                                          <p:attrName>style.color</p:attrName>
                                        </p:attrNameLst>
                                      </p:cBhvr>
                                      <p:to>
                                        <a:schemeClr val="bg1"/>
                                      </p:to>
                                    </p:animClr>
                                    <p:animClr clrSpc="rgb" dir="cw">
                                      <p:cBhvr>
                                        <p:cTn id="239" dur="250" autoRev="1" fill="remove"/>
                                        <p:tgtEl>
                                          <p:spTgt spid="3"/>
                                        </p:tgtEl>
                                        <p:attrNameLst>
                                          <p:attrName>fillcolor</p:attrName>
                                        </p:attrNameLst>
                                      </p:cBhvr>
                                      <p:to>
                                        <a:schemeClr val="bg1"/>
                                      </p:to>
                                    </p:animClr>
                                    <p:set>
                                      <p:cBhvr>
                                        <p:cTn id="240" dur="250" autoRev="1" fill="remove"/>
                                        <p:tgtEl>
                                          <p:spTgt spid="3"/>
                                        </p:tgtEl>
                                        <p:attrNameLst>
                                          <p:attrName>fill.type</p:attrName>
                                        </p:attrNameLst>
                                      </p:cBhvr>
                                      <p:to>
                                        <p:strVal val="solid"/>
                                      </p:to>
                                    </p:set>
                                    <p:set>
                                      <p:cBhvr>
                                        <p:cTn id="241" dur="250" autoRev="1" fill="remove"/>
                                        <p:tgtEl>
                                          <p:spTgt spid="3"/>
                                        </p:tgtEl>
                                        <p:attrNameLst>
                                          <p:attrName>fill.on</p:attrName>
                                        </p:attrNameLst>
                                      </p:cBhvr>
                                      <p:to>
                                        <p:strVal val="true"/>
                                      </p:to>
                                    </p:set>
                                  </p:childTnLst>
                                </p:cTn>
                              </p:par>
                              <p:par>
                                <p:cTn id="242" presetID="18" presetClass="entr" presetSubtype="6" fill="hold" nodeType="withEffect">
                                  <p:stCondLst>
                                    <p:cond delay="0"/>
                                  </p:stCondLst>
                                  <p:childTnLst>
                                    <p:set>
                                      <p:cBhvr>
                                        <p:cTn id="243" dur="1" fill="hold">
                                          <p:stCondLst>
                                            <p:cond delay="0"/>
                                          </p:stCondLst>
                                        </p:cTn>
                                        <p:tgtEl>
                                          <p:spTgt spid="119"/>
                                        </p:tgtEl>
                                        <p:attrNameLst>
                                          <p:attrName>style.visibility</p:attrName>
                                        </p:attrNameLst>
                                      </p:cBhvr>
                                      <p:to>
                                        <p:strVal val="visible"/>
                                      </p:to>
                                    </p:set>
                                    <p:animEffect transition="in" filter="strips(downRight)">
                                      <p:cBhvr>
                                        <p:cTn id="244" dur="1000"/>
                                        <p:tgtEl>
                                          <p:spTgt spid="119"/>
                                        </p:tgtEl>
                                      </p:cBhvr>
                                    </p:animEffect>
                                  </p:childTnLst>
                                </p:cTn>
                              </p:par>
                              <p:par>
                                <p:cTn id="245" presetID="18" presetClass="entr" presetSubtype="6" fill="hold" nodeType="withEffect">
                                  <p:stCondLst>
                                    <p:cond delay="0"/>
                                  </p:stCondLst>
                                  <p:childTnLst>
                                    <p:set>
                                      <p:cBhvr>
                                        <p:cTn id="246" dur="1" fill="hold">
                                          <p:stCondLst>
                                            <p:cond delay="0"/>
                                          </p:stCondLst>
                                        </p:cTn>
                                        <p:tgtEl>
                                          <p:spTgt spid="120"/>
                                        </p:tgtEl>
                                        <p:attrNameLst>
                                          <p:attrName>style.visibility</p:attrName>
                                        </p:attrNameLst>
                                      </p:cBhvr>
                                      <p:to>
                                        <p:strVal val="visible"/>
                                      </p:to>
                                    </p:set>
                                    <p:animEffect transition="in" filter="strips(downRight)">
                                      <p:cBhvr>
                                        <p:cTn id="247" dur="1000"/>
                                        <p:tgtEl>
                                          <p:spTgt spid="120"/>
                                        </p:tgtEl>
                                      </p:cBhvr>
                                    </p:animEffect>
                                  </p:childTnLst>
                                </p:cTn>
                              </p:par>
                              <p:par>
                                <p:cTn id="248" presetID="18" presetClass="entr" presetSubtype="6" fill="hold" nodeType="withEffect">
                                  <p:stCondLst>
                                    <p:cond delay="0"/>
                                  </p:stCondLst>
                                  <p:childTnLst>
                                    <p:set>
                                      <p:cBhvr>
                                        <p:cTn id="249" dur="1" fill="hold">
                                          <p:stCondLst>
                                            <p:cond delay="0"/>
                                          </p:stCondLst>
                                        </p:cTn>
                                        <p:tgtEl>
                                          <p:spTgt spid="121"/>
                                        </p:tgtEl>
                                        <p:attrNameLst>
                                          <p:attrName>style.visibility</p:attrName>
                                        </p:attrNameLst>
                                      </p:cBhvr>
                                      <p:to>
                                        <p:strVal val="visible"/>
                                      </p:to>
                                    </p:set>
                                    <p:animEffect transition="in" filter="strips(downRight)">
                                      <p:cBhvr>
                                        <p:cTn id="250" dur="1000"/>
                                        <p:tgtEl>
                                          <p:spTgt spid="121"/>
                                        </p:tgtEl>
                                      </p:cBhvr>
                                    </p:animEffect>
                                  </p:childTnLst>
                                </p:cTn>
                              </p:par>
                              <p:par>
                                <p:cTn id="251" presetID="18" presetClass="entr" presetSubtype="6" fill="hold" nodeType="withEffect">
                                  <p:stCondLst>
                                    <p:cond delay="0"/>
                                  </p:stCondLst>
                                  <p:childTnLst>
                                    <p:set>
                                      <p:cBhvr>
                                        <p:cTn id="252" dur="1" fill="hold">
                                          <p:stCondLst>
                                            <p:cond delay="0"/>
                                          </p:stCondLst>
                                        </p:cTn>
                                        <p:tgtEl>
                                          <p:spTgt spid="122"/>
                                        </p:tgtEl>
                                        <p:attrNameLst>
                                          <p:attrName>style.visibility</p:attrName>
                                        </p:attrNameLst>
                                      </p:cBhvr>
                                      <p:to>
                                        <p:strVal val="visible"/>
                                      </p:to>
                                    </p:set>
                                    <p:animEffect transition="in" filter="strips(downRight)">
                                      <p:cBhvr>
                                        <p:cTn id="253" dur="1000"/>
                                        <p:tgtEl>
                                          <p:spTgt spid="122"/>
                                        </p:tgtEl>
                                      </p:cBhvr>
                                    </p:animEffect>
                                  </p:childTnLst>
                                </p:cTn>
                              </p:par>
                              <p:par>
                                <p:cTn id="254" presetID="18" presetClass="entr" presetSubtype="6" fill="hold" nodeType="withEffect">
                                  <p:stCondLst>
                                    <p:cond delay="0"/>
                                  </p:stCondLst>
                                  <p:childTnLst>
                                    <p:set>
                                      <p:cBhvr>
                                        <p:cTn id="255" dur="1" fill="hold">
                                          <p:stCondLst>
                                            <p:cond delay="0"/>
                                          </p:stCondLst>
                                        </p:cTn>
                                        <p:tgtEl>
                                          <p:spTgt spid="123"/>
                                        </p:tgtEl>
                                        <p:attrNameLst>
                                          <p:attrName>style.visibility</p:attrName>
                                        </p:attrNameLst>
                                      </p:cBhvr>
                                      <p:to>
                                        <p:strVal val="visible"/>
                                      </p:to>
                                    </p:set>
                                    <p:animEffect transition="in" filter="strips(downRight)">
                                      <p:cBhvr>
                                        <p:cTn id="256" dur="1000"/>
                                        <p:tgtEl>
                                          <p:spTgt spid="123"/>
                                        </p:tgtEl>
                                      </p:cBhvr>
                                    </p:animEffect>
                                  </p:childTnLst>
                                </p:cTn>
                              </p:par>
                              <p:par>
                                <p:cTn id="257" presetID="18" presetClass="exit" presetSubtype="12" fill="hold" nodeType="withEffect">
                                  <p:stCondLst>
                                    <p:cond delay="0"/>
                                  </p:stCondLst>
                                  <p:childTnLst>
                                    <p:animEffect transition="out" filter="strips(downLeft)">
                                      <p:cBhvr>
                                        <p:cTn id="258" dur="1000"/>
                                        <p:tgtEl>
                                          <p:spTgt spid="119"/>
                                        </p:tgtEl>
                                      </p:cBhvr>
                                    </p:animEffect>
                                    <p:set>
                                      <p:cBhvr>
                                        <p:cTn id="259" dur="1" fill="hold">
                                          <p:stCondLst>
                                            <p:cond delay="999"/>
                                          </p:stCondLst>
                                        </p:cTn>
                                        <p:tgtEl>
                                          <p:spTgt spid="119"/>
                                        </p:tgtEl>
                                        <p:attrNameLst>
                                          <p:attrName>style.visibility</p:attrName>
                                        </p:attrNameLst>
                                      </p:cBhvr>
                                      <p:to>
                                        <p:strVal val="hidden"/>
                                      </p:to>
                                    </p:set>
                                  </p:childTnLst>
                                </p:cTn>
                              </p:par>
                              <p:par>
                                <p:cTn id="260" presetID="18" presetClass="exit" presetSubtype="12" fill="hold" nodeType="withEffect">
                                  <p:stCondLst>
                                    <p:cond delay="0"/>
                                  </p:stCondLst>
                                  <p:childTnLst>
                                    <p:animEffect transition="out" filter="strips(downLeft)">
                                      <p:cBhvr>
                                        <p:cTn id="261" dur="1000"/>
                                        <p:tgtEl>
                                          <p:spTgt spid="120"/>
                                        </p:tgtEl>
                                      </p:cBhvr>
                                    </p:animEffect>
                                    <p:set>
                                      <p:cBhvr>
                                        <p:cTn id="262" dur="1" fill="hold">
                                          <p:stCondLst>
                                            <p:cond delay="999"/>
                                          </p:stCondLst>
                                        </p:cTn>
                                        <p:tgtEl>
                                          <p:spTgt spid="120"/>
                                        </p:tgtEl>
                                        <p:attrNameLst>
                                          <p:attrName>style.visibility</p:attrName>
                                        </p:attrNameLst>
                                      </p:cBhvr>
                                      <p:to>
                                        <p:strVal val="hidden"/>
                                      </p:to>
                                    </p:set>
                                  </p:childTnLst>
                                </p:cTn>
                              </p:par>
                              <p:par>
                                <p:cTn id="263" presetID="18" presetClass="exit" presetSubtype="12" fill="hold" nodeType="withEffect">
                                  <p:stCondLst>
                                    <p:cond delay="0"/>
                                  </p:stCondLst>
                                  <p:childTnLst>
                                    <p:animEffect transition="out" filter="strips(downLeft)">
                                      <p:cBhvr>
                                        <p:cTn id="264" dur="1000"/>
                                        <p:tgtEl>
                                          <p:spTgt spid="121"/>
                                        </p:tgtEl>
                                      </p:cBhvr>
                                    </p:animEffect>
                                    <p:set>
                                      <p:cBhvr>
                                        <p:cTn id="265" dur="1" fill="hold">
                                          <p:stCondLst>
                                            <p:cond delay="999"/>
                                          </p:stCondLst>
                                        </p:cTn>
                                        <p:tgtEl>
                                          <p:spTgt spid="121"/>
                                        </p:tgtEl>
                                        <p:attrNameLst>
                                          <p:attrName>style.visibility</p:attrName>
                                        </p:attrNameLst>
                                      </p:cBhvr>
                                      <p:to>
                                        <p:strVal val="hidden"/>
                                      </p:to>
                                    </p:set>
                                  </p:childTnLst>
                                </p:cTn>
                              </p:par>
                              <p:par>
                                <p:cTn id="266" presetID="18" presetClass="exit" presetSubtype="12" fill="hold" nodeType="withEffect">
                                  <p:stCondLst>
                                    <p:cond delay="0"/>
                                  </p:stCondLst>
                                  <p:childTnLst>
                                    <p:animEffect transition="out" filter="strips(downLeft)">
                                      <p:cBhvr>
                                        <p:cTn id="267" dur="1000"/>
                                        <p:tgtEl>
                                          <p:spTgt spid="122"/>
                                        </p:tgtEl>
                                      </p:cBhvr>
                                    </p:animEffect>
                                    <p:set>
                                      <p:cBhvr>
                                        <p:cTn id="268" dur="1" fill="hold">
                                          <p:stCondLst>
                                            <p:cond delay="999"/>
                                          </p:stCondLst>
                                        </p:cTn>
                                        <p:tgtEl>
                                          <p:spTgt spid="122"/>
                                        </p:tgtEl>
                                        <p:attrNameLst>
                                          <p:attrName>style.visibility</p:attrName>
                                        </p:attrNameLst>
                                      </p:cBhvr>
                                      <p:to>
                                        <p:strVal val="hidden"/>
                                      </p:to>
                                    </p:set>
                                  </p:childTnLst>
                                </p:cTn>
                              </p:par>
                              <p:par>
                                <p:cTn id="269" presetID="18" presetClass="exit" presetSubtype="12" fill="hold" nodeType="withEffect">
                                  <p:stCondLst>
                                    <p:cond delay="0"/>
                                  </p:stCondLst>
                                  <p:childTnLst>
                                    <p:animEffect transition="out" filter="strips(downLeft)">
                                      <p:cBhvr>
                                        <p:cTn id="270" dur="1000"/>
                                        <p:tgtEl>
                                          <p:spTgt spid="123"/>
                                        </p:tgtEl>
                                      </p:cBhvr>
                                    </p:animEffect>
                                    <p:set>
                                      <p:cBhvr>
                                        <p:cTn id="271" dur="1" fill="hold">
                                          <p:stCondLst>
                                            <p:cond delay="999"/>
                                          </p:stCondLst>
                                        </p:cTn>
                                        <p:tgtEl>
                                          <p:spTgt spid="123"/>
                                        </p:tgtEl>
                                        <p:attrNameLst>
                                          <p:attrName>style.visibility</p:attrName>
                                        </p:attrNameLst>
                                      </p:cBhvr>
                                      <p:to>
                                        <p:strVal val="hidden"/>
                                      </p:to>
                                    </p:set>
                                  </p:childTnLst>
                                </p:cTn>
                              </p:par>
                              <p:par>
                                <p:cTn id="272" presetID="18" presetClass="entr" presetSubtype="6" fill="hold" nodeType="withEffect">
                                  <p:stCondLst>
                                    <p:cond delay="0"/>
                                  </p:stCondLst>
                                  <p:childTnLst>
                                    <p:set>
                                      <p:cBhvr>
                                        <p:cTn id="273" dur="1" fill="hold">
                                          <p:stCondLst>
                                            <p:cond delay="0"/>
                                          </p:stCondLst>
                                        </p:cTn>
                                        <p:tgtEl>
                                          <p:spTgt spid="124"/>
                                        </p:tgtEl>
                                        <p:attrNameLst>
                                          <p:attrName>style.visibility</p:attrName>
                                        </p:attrNameLst>
                                      </p:cBhvr>
                                      <p:to>
                                        <p:strVal val="visible"/>
                                      </p:to>
                                    </p:set>
                                    <p:animEffect transition="in" filter="strips(downRight)">
                                      <p:cBhvr>
                                        <p:cTn id="274" dur="1000"/>
                                        <p:tgtEl>
                                          <p:spTgt spid="124"/>
                                        </p:tgtEl>
                                      </p:cBhvr>
                                    </p:animEffect>
                                  </p:childTnLst>
                                </p:cTn>
                              </p:par>
                              <p:par>
                                <p:cTn id="275" presetID="18" presetClass="entr" presetSubtype="6" fill="hold" nodeType="withEffect">
                                  <p:stCondLst>
                                    <p:cond delay="0"/>
                                  </p:stCondLst>
                                  <p:childTnLst>
                                    <p:set>
                                      <p:cBhvr>
                                        <p:cTn id="276" dur="1" fill="hold">
                                          <p:stCondLst>
                                            <p:cond delay="0"/>
                                          </p:stCondLst>
                                        </p:cTn>
                                        <p:tgtEl>
                                          <p:spTgt spid="125"/>
                                        </p:tgtEl>
                                        <p:attrNameLst>
                                          <p:attrName>style.visibility</p:attrName>
                                        </p:attrNameLst>
                                      </p:cBhvr>
                                      <p:to>
                                        <p:strVal val="visible"/>
                                      </p:to>
                                    </p:set>
                                    <p:animEffect transition="in" filter="strips(downRight)">
                                      <p:cBhvr>
                                        <p:cTn id="277" dur="1000"/>
                                        <p:tgtEl>
                                          <p:spTgt spid="125"/>
                                        </p:tgtEl>
                                      </p:cBhvr>
                                    </p:animEffect>
                                  </p:childTnLst>
                                </p:cTn>
                              </p:par>
                              <p:par>
                                <p:cTn id="278" presetID="18" presetClass="entr" presetSubtype="6" fill="hold"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strips(downRight)">
                                      <p:cBhvr>
                                        <p:cTn id="280" dur="1000"/>
                                        <p:tgtEl>
                                          <p:spTgt spid="126"/>
                                        </p:tgtEl>
                                      </p:cBhvr>
                                    </p:animEffect>
                                  </p:childTnLst>
                                </p:cTn>
                              </p:par>
                              <p:par>
                                <p:cTn id="281" presetID="18" presetClass="entr" presetSubtype="6" fill="hold"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strips(downRight)">
                                      <p:cBhvr>
                                        <p:cTn id="283" dur="1000"/>
                                        <p:tgtEl>
                                          <p:spTgt spid="127"/>
                                        </p:tgtEl>
                                      </p:cBhvr>
                                    </p:animEffect>
                                  </p:childTnLst>
                                </p:cTn>
                              </p:par>
                              <p:par>
                                <p:cTn id="284" presetID="18" presetClass="entr" presetSubtype="6" fill="hold"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strips(downRight)">
                                      <p:cBhvr>
                                        <p:cTn id="286" dur="1000"/>
                                        <p:tgtEl>
                                          <p:spTgt spid="128"/>
                                        </p:tgtEl>
                                      </p:cBhvr>
                                    </p:animEffect>
                                  </p:childTnLst>
                                </p:cTn>
                              </p:par>
                              <p:par>
                                <p:cTn id="287" presetID="18" presetClass="entr" presetSubtype="6" fill="hold"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strips(downRight)">
                                      <p:cBhvr>
                                        <p:cTn id="289" dur="1000"/>
                                        <p:tgtEl>
                                          <p:spTgt spid="129"/>
                                        </p:tgtEl>
                                      </p:cBhvr>
                                    </p:animEffect>
                                  </p:childTnLst>
                                </p:cTn>
                              </p:par>
                              <p:par>
                                <p:cTn id="290" presetID="18" presetClass="exit" presetSubtype="12" fill="hold" nodeType="withEffect">
                                  <p:stCondLst>
                                    <p:cond delay="0"/>
                                  </p:stCondLst>
                                  <p:childTnLst>
                                    <p:animEffect transition="out" filter="strips(downLeft)">
                                      <p:cBhvr>
                                        <p:cTn id="291" dur="1000"/>
                                        <p:tgtEl>
                                          <p:spTgt spid="124"/>
                                        </p:tgtEl>
                                      </p:cBhvr>
                                    </p:animEffect>
                                    <p:set>
                                      <p:cBhvr>
                                        <p:cTn id="292" dur="1" fill="hold">
                                          <p:stCondLst>
                                            <p:cond delay="999"/>
                                          </p:stCondLst>
                                        </p:cTn>
                                        <p:tgtEl>
                                          <p:spTgt spid="124"/>
                                        </p:tgtEl>
                                        <p:attrNameLst>
                                          <p:attrName>style.visibility</p:attrName>
                                        </p:attrNameLst>
                                      </p:cBhvr>
                                      <p:to>
                                        <p:strVal val="hidden"/>
                                      </p:to>
                                    </p:set>
                                  </p:childTnLst>
                                </p:cTn>
                              </p:par>
                              <p:par>
                                <p:cTn id="293" presetID="18" presetClass="exit" presetSubtype="12" fill="hold" nodeType="withEffect">
                                  <p:stCondLst>
                                    <p:cond delay="0"/>
                                  </p:stCondLst>
                                  <p:childTnLst>
                                    <p:animEffect transition="out" filter="strips(downLeft)">
                                      <p:cBhvr>
                                        <p:cTn id="294" dur="1000"/>
                                        <p:tgtEl>
                                          <p:spTgt spid="125"/>
                                        </p:tgtEl>
                                      </p:cBhvr>
                                    </p:animEffect>
                                    <p:set>
                                      <p:cBhvr>
                                        <p:cTn id="295" dur="1" fill="hold">
                                          <p:stCondLst>
                                            <p:cond delay="999"/>
                                          </p:stCondLst>
                                        </p:cTn>
                                        <p:tgtEl>
                                          <p:spTgt spid="125"/>
                                        </p:tgtEl>
                                        <p:attrNameLst>
                                          <p:attrName>style.visibility</p:attrName>
                                        </p:attrNameLst>
                                      </p:cBhvr>
                                      <p:to>
                                        <p:strVal val="hidden"/>
                                      </p:to>
                                    </p:set>
                                  </p:childTnLst>
                                </p:cTn>
                              </p:par>
                              <p:par>
                                <p:cTn id="296" presetID="18" presetClass="exit" presetSubtype="12" fill="hold" nodeType="withEffect">
                                  <p:stCondLst>
                                    <p:cond delay="0"/>
                                  </p:stCondLst>
                                  <p:childTnLst>
                                    <p:animEffect transition="out" filter="strips(downLeft)">
                                      <p:cBhvr>
                                        <p:cTn id="297" dur="1000"/>
                                        <p:tgtEl>
                                          <p:spTgt spid="126"/>
                                        </p:tgtEl>
                                      </p:cBhvr>
                                    </p:animEffect>
                                    <p:set>
                                      <p:cBhvr>
                                        <p:cTn id="298" dur="1" fill="hold">
                                          <p:stCondLst>
                                            <p:cond delay="999"/>
                                          </p:stCondLst>
                                        </p:cTn>
                                        <p:tgtEl>
                                          <p:spTgt spid="126"/>
                                        </p:tgtEl>
                                        <p:attrNameLst>
                                          <p:attrName>style.visibility</p:attrName>
                                        </p:attrNameLst>
                                      </p:cBhvr>
                                      <p:to>
                                        <p:strVal val="hidden"/>
                                      </p:to>
                                    </p:set>
                                  </p:childTnLst>
                                </p:cTn>
                              </p:par>
                              <p:par>
                                <p:cTn id="299" presetID="18" presetClass="exit" presetSubtype="12" fill="hold" nodeType="withEffect">
                                  <p:stCondLst>
                                    <p:cond delay="0"/>
                                  </p:stCondLst>
                                  <p:childTnLst>
                                    <p:animEffect transition="out" filter="strips(downLeft)">
                                      <p:cBhvr>
                                        <p:cTn id="300" dur="1000"/>
                                        <p:tgtEl>
                                          <p:spTgt spid="127"/>
                                        </p:tgtEl>
                                      </p:cBhvr>
                                    </p:animEffect>
                                    <p:set>
                                      <p:cBhvr>
                                        <p:cTn id="301" dur="1" fill="hold">
                                          <p:stCondLst>
                                            <p:cond delay="999"/>
                                          </p:stCondLst>
                                        </p:cTn>
                                        <p:tgtEl>
                                          <p:spTgt spid="127"/>
                                        </p:tgtEl>
                                        <p:attrNameLst>
                                          <p:attrName>style.visibility</p:attrName>
                                        </p:attrNameLst>
                                      </p:cBhvr>
                                      <p:to>
                                        <p:strVal val="hidden"/>
                                      </p:to>
                                    </p:set>
                                  </p:childTnLst>
                                </p:cTn>
                              </p:par>
                              <p:par>
                                <p:cTn id="302" presetID="18" presetClass="exit" presetSubtype="12" fill="hold" nodeType="withEffect">
                                  <p:stCondLst>
                                    <p:cond delay="0"/>
                                  </p:stCondLst>
                                  <p:childTnLst>
                                    <p:animEffect transition="out" filter="strips(downLeft)">
                                      <p:cBhvr>
                                        <p:cTn id="303" dur="1000"/>
                                        <p:tgtEl>
                                          <p:spTgt spid="128"/>
                                        </p:tgtEl>
                                      </p:cBhvr>
                                    </p:animEffect>
                                    <p:set>
                                      <p:cBhvr>
                                        <p:cTn id="304" dur="1" fill="hold">
                                          <p:stCondLst>
                                            <p:cond delay="999"/>
                                          </p:stCondLst>
                                        </p:cTn>
                                        <p:tgtEl>
                                          <p:spTgt spid="128"/>
                                        </p:tgtEl>
                                        <p:attrNameLst>
                                          <p:attrName>style.visibility</p:attrName>
                                        </p:attrNameLst>
                                      </p:cBhvr>
                                      <p:to>
                                        <p:strVal val="hidden"/>
                                      </p:to>
                                    </p:set>
                                  </p:childTnLst>
                                </p:cTn>
                              </p:par>
                              <p:par>
                                <p:cTn id="305" presetID="18" presetClass="exit" presetSubtype="12" fill="hold" nodeType="withEffect">
                                  <p:stCondLst>
                                    <p:cond delay="0"/>
                                  </p:stCondLst>
                                  <p:childTnLst>
                                    <p:animEffect transition="out" filter="strips(downLeft)">
                                      <p:cBhvr>
                                        <p:cTn id="306" dur="1000"/>
                                        <p:tgtEl>
                                          <p:spTgt spid="129"/>
                                        </p:tgtEl>
                                      </p:cBhvr>
                                    </p:animEffect>
                                    <p:set>
                                      <p:cBhvr>
                                        <p:cTn id="307" dur="1" fill="hold">
                                          <p:stCondLst>
                                            <p:cond delay="999"/>
                                          </p:stCondLst>
                                        </p:cTn>
                                        <p:tgtEl>
                                          <p:spTgt spid="129"/>
                                        </p:tgtEl>
                                        <p:attrNameLst>
                                          <p:attrName>style.visibility</p:attrName>
                                        </p:attrNameLst>
                                      </p:cBhvr>
                                      <p:to>
                                        <p:strVal val="hidden"/>
                                      </p:to>
                                    </p:set>
                                  </p:childTnLst>
                                </p:cTn>
                              </p:par>
                              <p:par>
                                <p:cTn id="308" presetID="18" presetClass="entr" presetSubtype="6" fill="hold" nodeType="withEffect">
                                  <p:stCondLst>
                                    <p:cond delay="0"/>
                                  </p:stCondLst>
                                  <p:childTnLst>
                                    <p:set>
                                      <p:cBhvr>
                                        <p:cTn id="309" dur="1" fill="hold">
                                          <p:stCondLst>
                                            <p:cond delay="0"/>
                                          </p:stCondLst>
                                        </p:cTn>
                                        <p:tgtEl>
                                          <p:spTgt spid="130"/>
                                        </p:tgtEl>
                                        <p:attrNameLst>
                                          <p:attrName>style.visibility</p:attrName>
                                        </p:attrNameLst>
                                      </p:cBhvr>
                                      <p:to>
                                        <p:strVal val="visible"/>
                                      </p:to>
                                    </p:set>
                                    <p:animEffect transition="in" filter="strips(downRight)">
                                      <p:cBhvr>
                                        <p:cTn id="310" dur="1000"/>
                                        <p:tgtEl>
                                          <p:spTgt spid="130"/>
                                        </p:tgtEl>
                                      </p:cBhvr>
                                    </p:animEffect>
                                  </p:childTnLst>
                                </p:cTn>
                              </p:par>
                              <p:par>
                                <p:cTn id="311" presetID="18" presetClass="entr" presetSubtype="6" fill="hold" nodeType="withEffect">
                                  <p:stCondLst>
                                    <p:cond delay="0"/>
                                  </p:stCondLst>
                                  <p:childTnLst>
                                    <p:set>
                                      <p:cBhvr>
                                        <p:cTn id="312" dur="1" fill="hold">
                                          <p:stCondLst>
                                            <p:cond delay="0"/>
                                          </p:stCondLst>
                                        </p:cTn>
                                        <p:tgtEl>
                                          <p:spTgt spid="131"/>
                                        </p:tgtEl>
                                        <p:attrNameLst>
                                          <p:attrName>style.visibility</p:attrName>
                                        </p:attrNameLst>
                                      </p:cBhvr>
                                      <p:to>
                                        <p:strVal val="visible"/>
                                      </p:to>
                                    </p:set>
                                    <p:animEffect transition="in" filter="strips(downRight)">
                                      <p:cBhvr>
                                        <p:cTn id="313" dur="1000"/>
                                        <p:tgtEl>
                                          <p:spTgt spid="131"/>
                                        </p:tgtEl>
                                      </p:cBhvr>
                                    </p:animEffect>
                                  </p:childTnLst>
                                </p:cTn>
                              </p:par>
                              <p:par>
                                <p:cTn id="314" presetID="18" presetClass="entr" presetSubtype="6" fill="hold" nodeType="withEffect">
                                  <p:stCondLst>
                                    <p:cond delay="0"/>
                                  </p:stCondLst>
                                  <p:childTnLst>
                                    <p:set>
                                      <p:cBhvr>
                                        <p:cTn id="315" dur="1" fill="hold">
                                          <p:stCondLst>
                                            <p:cond delay="0"/>
                                          </p:stCondLst>
                                        </p:cTn>
                                        <p:tgtEl>
                                          <p:spTgt spid="132"/>
                                        </p:tgtEl>
                                        <p:attrNameLst>
                                          <p:attrName>style.visibility</p:attrName>
                                        </p:attrNameLst>
                                      </p:cBhvr>
                                      <p:to>
                                        <p:strVal val="visible"/>
                                      </p:to>
                                    </p:set>
                                    <p:animEffect transition="in" filter="strips(downRight)">
                                      <p:cBhvr>
                                        <p:cTn id="316" dur="1000"/>
                                        <p:tgtEl>
                                          <p:spTgt spid="132"/>
                                        </p:tgtEl>
                                      </p:cBhvr>
                                    </p:animEffect>
                                  </p:childTnLst>
                                </p:cTn>
                              </p:par>
                              <p:par>
                                <p:cTn id="317" presetID="18" presetClass="entr" presetSubtype="6" fill="hold" nodeType="withEffect">
                                  <p:stCondLst>
                                    <p:cond delay="0"/>
                                  </p:stCondLst>
                                  <p:childTnLst>
                                    <p:set>
                                      <p:cBhvr>
                                        <p:cTn id="318" dur="1" fill="hold">
                                          <p:stCondLst>
                                            <p:cond delay="0"/>
                                          </p:stCondLst>
                                        </p:cTn>
                                        <p:tgtEl>
                                          <p:spTgt spid="133"/>
                                        </p:tgtEl>
                                        <p:attrNameLst>
                                          <p:attrName>style.visibility</p:attrName>
                                        </p:attrNameLst>
                                      </p:cBhvr>
                                      <p:to>
                                        <p:strVal val="visible"/>
                                      </p:to>
                                    </p:set>
                                    <p:animEffect transition="in" filter="strips(downRight)">
                                      <p:cBhvr>
                                        <p:cTn id="319" dur="1000"/>
                                        <p:tgtEl>
                                          <p:spTgt spid="133"/>
                                        </p:tgtEl>
                                      </p:cBhvr>
                                    </p:animEffect>
                                  </p:childTnLst>
                                </p:cTn>
                              </p:par>
                              <p:par>
                                <p:cTn id="320" presetID="18" presetClass="entr" presetSubtype="6" fill="hold" nodeType="withEffect">
                                  <p:stCondLst>
                                    <p:cond delay="0"/>
                                  </p:stCondLst>
                                  <p:childTnLst>
                                    <p:set>
                                      <p:cBhvr>
                                        <p:cTn id="321" dur="1" fill="hold">
                                          <p:stCondLst>
                                            <p:cond delay="0"/>
                                          </p:stCondLst>
                                        </p:cTn>
                                        <p:tgtEl>
                                          <p:spTgt spid="134"/>
                                        </p:tgtEl>
                                        <p:attrNameLst>
                                          <p:attrName>style.visibility</p:attrName>
                                        </p:attrNameLst>
                                      </p:cBhvr>
                                      <p:to>
                                        <p:strVal val="visible"/>
                                      </p:to>
                                    </p:set>
                                    <p:animEffect transition="in" filter="strips(downRight)">
                                      <p:cBhvr>
                                        <p:cTn id="322" dur="1000"/>
                                        <p:tgtEl>
                                          <p:spTgt spid="134"/>
                                        </p:tgtEl>
                                      </p:cBhvr>
                                    </p:animEffect>
                                  </p:childTnLst>
                                </p:cTn>
                              </p:par>
                              <p:par>
                                <p:cTn id="323" presetID="18" presetClass="exit" presetSubtype="12" fill="hold" nodeType="withEffect">
                                  <p:stCondLst>
                                    <p:cond delay="0"/>
                                  </p:stCondLst>
                                  <p:childTnLst>
                                    <p:animEffect transition="out" filter="strips(downLeft)">
                                      <p:cBhvr>
                                        <p:cTn id="324" dur="1000"/>
                                        <p:tgtEl>
                                          <p:spTgt spid="130"/>
                                        </p:tgtEl>
                                      </p:cBhvr>
                                    </p:animEffect>
                                    <p:set>
                                      <p:cBhvr>
                                        <p:cTn id="325" dur="1" fill="hold">
                                          <p:stCondLst>
                                            <p:cond delay="999"/>
                                          </p:stCondLst>
                                        </p:cTn>
                                        <p:tgtEl>
                                          <p:spTgt spid="130"/>
                                        </p:tgtEl>
                                        <p:attrNameLst>
                                          <p:attrName>style.visibility</p:attrName>
                                        </p:attrNameLst>
                                      </p:cBhvr>
                                      <p:to>
                                        <p:strVal val="hidden"/>
                                      </p:to>
                                    </p:set>
                                  </p:childTnLst>
                                </p:cTn>
                              </p:par>
                              <p:par>
                                <p:cTn id="326" presetID="18" presetClass="exit" presetSubtype="12" fill="hold" nodeType="withEffect">
                                  <p:stCondLst>
                                    <p:cond delay="0"/>
                                  </p:stCondLst>
                                  <p:childTnLst>
                                    <p:animEffect transition="out" filter="strips(downLeft)">
                                      <p:cBhvr>
                                        <p:cTn id="327" dur="1000"/>
                                        <p:tgtEl>
                                          <p:spTgt spid="131"/>
                                        </p:tgtEl>
                                      </p:cBhvr>
                                    </p:animEffect>
                                    <p:set>
                                      <p:cBhvr>
                                        <p:cTn id="328" dur="1" fill="hold">
                                          <p:stCondLst>
                                            <p:cond delay="999"/>
                                          </p:stCondLst>
                                        </p:cTn>
                                        <p:tgtEl>
                                          <p:spTgt spid="131"/>
                                        </p:tgtEl>
                                        <p:attrNameLst>
                                          <p:attrName>style.visibility</p:attrName>
                                        </p:attrNameLst>
                                      </p:cBhvr>
                                      <p:to>
                                        <p:strVal val="hidden"/>
                                      </p:to>
                                    </p:set>
                                  </p:childTnLst>
                                </p:cTn>
                              </p:par>
                              <p:par>
                                <p:cTn id="329" presetID="18" presetClass="exit" presetSubtype="12" fill="hold" nodeType="withEffect">
                                  <p:stCondLst>
                                    <p:cond delay="0"/>
                                  </p:stCondLst>
                                  <p:childTnLst>
                                    <p:animEffect transition="out" filter="strips(downLeft)">
                                      <p:cBhvr>
                                        <p:cTn id="330" dur="1000"/>
                                        <p:tgtEl>
                                          <p:spTgt spid="132"/>
                                        </p:tgtEl>
                                      </p:cBhvr>
                                    </p:animEffect>
                                    <p:set>
                                      <p:cBhvr>
                                        <p:cTn id="331" dur="1" fill="hold">
                                          <p:stCondLst>
                                            <p:cond delay="999"/>
                                          </p:stCondLst>
                                        </p:cTn>
                                        <p:tgtEl>
                                          <p:spTgt spid="132"/>
                                        </p:tgtEl>
                                        <p:attrNameLst>
                                          <p:attrName>style.visibility</p:attrName>
                                        </p:attrNameLst>
                                      </p:cBhvr>
                                      <p:to>
                                        <p:strVal val="hidden"/>
                                      </p:to>
                                    </p:set>
                                  </p:childTnLst>
                                </p:cTn>
                              </p:par>
                              <p:par>
                                <p:cTn id="332" presetID="18" presetClass="exit" presetSubtype="12" fill="hold" nodeType="withEffect">
                                  <p:stCondLst>
                                    <p:cond delay="0"/>
                                  </p:stCondLst>
                                  <p:childTnLst>
                                    <p:animEffect transition="out" filter="strips(downLeft)">
                                      <p:cBhvr>
                                        <p:cTn id="333" dur="1000"/>
                                        <p:tgtEl>
                                          <p:spTgt spid="133"/>
                                        </p:tgtEl>
                                      </p:cBhvr>
                                    </p:animEffect>
                                    <p:set>
                                      <p:cBhvr>
                                        <p:cTn id="334" dur="1" fill="hold">
                                          <p:stCondLst>
                                            <p:cond delay="999"/>
                                          </p:stCondLst>
                                        </p:cTn>
                                        <p:tgtEl>
                                          <p:spTgt spid="133"/>
                                        </p:tgtEl>
                                        <p:attrNameLst>
                                          <p:attrName>style.visibility</p:attrName>
                                        </p:attrNameLst>
                                      </p:cBhvr>
                                      <p:to>
                                        <p:strVal val="hidden"/>
                                      </p:to>
                                    </p:set>
                                  </p:childTnLst>
                                </p:cTn>
                              </p:par>
                              <p:par>
                                <p:cTn id="335" presetID="18" presetClass="exit" presetSubtype="12" fill="hold" nodeType="withEffect">
                                  <p:stCondLst>
                                    <p:cond delay="0"/>
                                  </p:stCondLst>
                                  <p:childTnLst>
                                    <p:animEffect transition="out" filter="strips(downLeft)">
                                      <p:cBhvr>
                                        <p:cTn id="336" dur="1000"/>
                                        <p:tgtEl>
                                          <p:spTgt spid="134"/>
                                        </p:tgtEl>
                                      </p:cBhvr>
                                    </p:animEffect>
                                    <p:set>
                                      <p:cBhvr>
                                        <p:cTn id="337" dur="1" fill="hold">
                                          <p:stCondLst>
                                            <p:cond delay="999"/>
                                          </p:stCondLst>
                                        </p:cTn>
                                        <p:tgtEl>
                                          <p:spTgt spid="134"/>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8" presetClass="entr" presetSubtype="6" fill="hold" nodeType="clickEffect">
                                  <p:stCondLst>
                                    <p:cond delay="0"/>
                                  </p:stCondLst>
                                  <p:childTnLst>
                                    <p:set>
                                      <p:cBhvr>
                                        <p:cTn id="341" dur="1" fill="hold">
                                          <p:stCondLst>
                                            <p:cond delay="0"/>
                                          </p:stCondLst>
                                        </p:cTn>
                                        <p:tgtEl>
                                          <p:spTgt spid="135"/>
                                        </p:tgtEl>
                                        <p:attrNameLst>
                                          <p:attrName>style.visibility</p:attrName>
                                        </p:attrNameLst>
                                      </p:cBhvr>
                                      <p:to>
                                        <p:strVal val="visible"/>
                                      </p:to>
                                    </p:set>
                                    <p:animEffect transition="in" filter="strips(downRight)">
                                      <p:cBhvr>
                                        <p:cTn id="342" dur="1000"/>
                                        <p:tgtEl>
                                          <p:spTgt spid="135"/>
                                        </p:tgtEl>
                                      </p:cBhvr>
                                    </p:animEffect>
                                  </p:childTnLst>
                                </p:cTn>
                              </p:par>
                              <p:par>
                                <p:cTn id="343" presetID="18" presetClass="entr" presetSubtype="6" fill="hold" nodeType="withEffect">
                                  <p:stCondLst>
                                    <p:cond delay="0"/>
                                  </p:stCondLst>
                                  <p:childTnLst>
                                    <p:set>
                                      <p:cBhvr>
                                        <p:cTn id="344" dur="1" fill="hold">
                                          <p:stCondLst>
                                            <p:cond delay="0"/>
                                          </p:stCondLst>
                                        </p:cTn>
                                        <p:tgtEl>
                                          <p:spTgt spid="136"/>
                                        </p:tgtEl>
                                        <p:attrNameLst>
                                          <p:attrName>style.visibility</p:attrName>
                                        </p:attrNameLst>
                                      </p:cBhvr>
                                      <p:to>
                                        <p:strVal val="visible"/>
                                      </p:to>
                                    </p:set>
                                    <p:animEffect transition="in" filter="strips(downRight)">
                                      <p:cBhvr>
                                        <p:cTn id="345" dur="1000"/>
                                        <p:tgtEl>
                                          <p:spTgt spid="136"/>
                                        </p:tgtEl>
                                      </p:cBhvr>
                                    </p:animEffect>
                                  </p:childTnLst>
                                </p:cTn>
                              </p:par>
                              <p:par>
                                <p:cTn id="346" presetID="18" presetClass="entr" presetSubtype="6" fill="hold" nodeType="withEffect">
                                  <p:stCondLst>
                                    <p:cond delay="0"/>
                                  </p:stCondLst>
                                  <p:childTnLst>
                                    <p:set>
                                      <p:cBhvr>
                                        <p:cTn id="347" dur="1" fill="hold">
                                          <p:stCondLst>
                                            <p:cond delay="0"/>
                                          </p:stCondLst>
                                        </p:cTn>
                                        <p:tgtEl>
                                          <p:spTgt spid="137"/>
                                        </p:tgtEl>
                                        <p:attrNameLst>
                                          <p:attrName>style.visibility</p:attrName>
                                        </p:attrNameLst>
                                      </p:cBhvr>
                                      <p:to>
                                        <p:strVal val="visible"/>
                                      </p:to>
                                    </p:set>
                                    <p:animEffect transition="in" filter="strips(downRight)">
                                      <p:cBhvr>
                                        <p:cTn id="348" dur="1000"/>
                                        <p:tgtEl>
                                          <p:spTgt spid="137"/>
                                        </p:tgtEl>
                                      </p:cBhvr>
                                    </p:animEffect>
                                  </p:childTnLst>
                                </p:cTn>
                              </p:par>
                              <p:par>
                                <p:cTn id="349" presetID="18" presetClass="entr" presetSubtype="6" fill="hold" nodeType="withEffect">
                                  <p:stCondLst>
                                    <p:cond delay="0"/>
                                  </p:stCondLst>
                                  <p:childTnLst>
                                    <p:set>
                                      <p:cBhvr>
                                        <p:cTn id="350" dur="1" fill="hold">
                                          <p:stCondLst>
                                            <p:cond delay="0"/>
                                          </p:stCondLst>
                                        </p:cTn>
                                        <p:tgtEl>
                                          <p:spTgt spid="138"/>
                                        </p:tgtEl>
                                        <p:attrNameLst>
                                          <p:attrName>style.visibility</p:attrName>
                                        </p:attrNameLst>
                                      </p:cBhvr>
                                      <p:to>
                                        <p:strVal val="visible"/>
                                      </p:to>
                                    </p:set>
                                    <p:animEffect transition="in" filter="strips(downRight)">
                                      <p:cBhvr>
                                        <p:cTn id="351" dur="1000"/>
                                        <p:tgtEl>
                                          <p:spTgt spid="138"/>
                                        </p:tgtEl>
                                      </p:cBhvr>
                                    </p:animEffect>
                                  </p:childTnLst>
                                </p:cTn>
                              </p:par>
                              <p:par>
                                <p:cTn id="352" presetID="18" presetClass="entr" presetSubtype="6" fill="hold" nodeType="withEffect">
                                  <p:stCondLst>
                                    <p:cond delay="0"/>
                                  </p:stCondLst>
                                  <p:childTnLst>
                                    <p:set>
                                      <p:cBhvr>
                                        <p:cTn id="353" dur="1" fill="hold">
                                          <p:stCondLst>
                                            <p:cond delay="0"/>
                                          </p:stCondLst>
                                        </p:cTn>
                                        <p:tgtEl>
                                          <p:spTgt spid="139"/>
                                        </p:tgtEl>
                                        <p:attrNameLst>
                                          <p:attrName>style.visibility</p:attrName>
                                        </p:attrNameLst>
                                      </p:cBhvr>
                                      <p:to>
                                        <p:strVal val="visible"/>
                                      </p:to>
                                    </p:set>
                                    <p:animEffect transition="in" filter="strips(downRight)">
                                      <p:cBhvr>
                                        <p:cTn id="354" dur="1000"/>
                                        <p:tgtEl>
                                          <p:spTgt spid="139"/>
                                        </p:tgtEl>
                                      </p:cBhvr>
                                    </p:animEffect>
                                  </p:childTnLst>
                                </p:cTn>
                              </p:par>
                              <p:par>
                                <p:cTn id="355" presetID="18" presetClass="exit" presetSubtype="12" fill="hold" nodeType="withEffect">
                                  <p:stCondLst>
                                    <p:cond delay="0"/>
                                  </p:stCondLst>
                                  <p:childTnLst>
                                    <p:animEffect transition="out" filter="strips(downLeft)">
                                      <p:cBhvr>
                                        <p:cTn id="356" dur="1000"/>
                                        <p:tgtEl>
                                          <p:spTgt spid="135"/>
                                        </p:tgtEl>
                                      </p:cBhvr>
                                    </p:animEffect>
                                    <p:set>
                                      <p:cBhvr>
                                        <p:cTn id="357" dur="1" fill="hold">
                                          <p:stCondLst>
                                            <p:cond delay="999"/>
                                          </p:stCondLst>
                                        </p:cTn>
                                        <p:tgtEl>
                                          <p:spTgt spid="135"/>
                                        </p:tgtEl>
                                        <p:attrNameLst>
                                          <p:attrName>style.visibility</p:attrName>
                                        </p:attrNameLst>
                                      </p:cBhvr>
                                      <p:to>
                                        <p:strVal val="hidden"/>
                                      </p:to>
                                    </p:set>
                                  </p:childTnLst>
                                </p:cTn>
                              </p:par>
                              <p:par>
                                <p:cTn id="358" presetID="18" presetClass="exit" presetSubtype="12" fill="hold" nodeType="withEffect">
                                  <p:stCondLst>
                                    <p:cond delay="0"/>
                                  </p:stCondLst>
                                  <p:childTnLst>
                                    <p:animEffect transition="out" filter="strips(downLeft)">
                                      <p:cBhvr>
                                        <p:cTn id="359" dur="1000"/>
                                        <p:tgtEl>
                                          <p:spTgt spid="136"/>
                                        </p:tgtEl>
                                      </p:cBhvr>
                                    </p:animEffect>
                                    <p:set>
                                      <p:cBhvr>
                                        <p:cTn id="360" dur="1" fill="hold">
                                          <p:stCondLst>
                                            <p:cond delay="999"/>
                                          </p:stCondLst>
                                        </p:cTn>
                                        <p:tgtEl>
                                          <p:spTgt spid="136"/>
                                        </p:tgtEl>
                                        <p:attrNameLst>
                                          <p:attrName>style.visibility</p:attrName>
                                        </p:attrNameLst>
                                      </p:cBhvr>
                                      <p:to>
                                        <p:strVal val="hidden"/>
                                      </p:to>
                                    </p:set>
                                  </p:childTnLst>
                                </p:cTn>
                              </p:par>
                              <p:par>
                                <p:cTn id="361" presetID="18" presetClass="exit" presetSubtype="12" fill="hold" nodeType="withEffect">
                                  <p:stCondLst>
                                    <p:cond delay="0"/>
                                  </p:stCondLst>
                                  <p:childTnLst>
                                    <p:animEffect transition="out" filter="strips(downLeft)">
                                      <p:cBhvr>
                                        <p:cTn id="362" dur="1000"/>
                                        <p:tgtEl>
                                          <p:spTgt spid="137"/>
                                        </p:tgtEl>
                                      </p:cBhvr>
                                    </p:animEffect>
                                    <p:set>
                                      <p:cBhvr>
                                        <p:cTn id="363" dur="1" fill="hold">
                                          <p:stCondLst>
                                            <p:cond delay="999"/>
                                          </p:stCondLst>
                                        </p:cTn>
                                        <p:tgtEl>
                                          <p:spTgt spid="137"/>
                                        </p:tgtEl>
                                        <p:attrNameLst>
                                          <p:attrName>style.visibility</p:attrName>
                                        </p:attrNameLst>
                                      </p:cBhvr>
                                      <p:to>
                                        <p:strVal val="hidden"/>
                                      </p:to>
                                    </p:set>
                                  </p:childTnLst>
                                </p:cTn>
                              </p:par>
                              <p:par>
                                <p:cTn id="364" presetID="18" presetClass="exit" presetSubtype="12" fill="hold" nodeType="withEffect">
                                  <p:stCondLst>
                                    <p:cond delay="0"/>
                                  </p:stCondLst>
                                  <p:childTnLst>
                                    <p:animEffect transition="out" filter="strips(downLeft)">
                                      <p:cBhvr>
                                        <p:cTn id="365" dur="1000"/>
                                        <p:tgtEl>
                                          <p:spTgt spid="138"/>
                                        </p:tgtEl>
                                      </p:cBhvr>
                                    </p:animEffect>
                                    <p:set>
                                      <p:cBhvr>
                                        <p:cTn id="366" dur="1" fill="hold">
                                          <p:stCondLst>
                                            <p:cond delay="999"/>
                                          </p:stCondLst>
                                        </p:cTn>
                                        <p:tgtEl>
                                          <p:spTgt spid="138"/>
                                        </p:tgtEl>
                                        <p:attrNameLst>
                                          <p:attrName>style.visibility</p:attrName>
                                        </p:attrNameLst>
                                      </p:cBhvr>
                                      <p:to>
                                        <p:strVal val="hidden"/>
                                      </p:to>
                                    </p:set>
                                  </p:childTnLst>
                                </p:cTn>
                              </p:par>
                              <p:par>
                                <p:cTn id="367" presetID="18" presetClass="exit" presetSubtype="12" fill="hold" nodeType="withEffect">
                                  <p:stCondLst>
                                    <p:cond delay="0"/>
                                  </p:stCondLst>
                                  <p:childTnLst>
                                    <p:animEffect transition="out" filter="strips(downLeft)">
                                      <p:cBhvr>
                                        <p:cTn id="368" dur="1000"/>
                                        <p:tgtEl>
                                          <p:spTgt spid="139"/>
                                        </p:tgtEl>
                                      </p:cBhvr>
                                    </p:animEffect>
                                    <p:set>
                                      <p:cBhvr>
                                        <p:cTn id="369" dur="1" fill="hold">
                                          <p:stCondLst>
                                            <p:cond delay="999"/>
                                          </p:stCondLst>
                                        </p:cTn>
                                        <p:tgtEl>
                                          <p:spTgt spid="139"/>
                                        </p:tgtEl>
                                        <p:attrNameLst>
                                          <p:attrName>style.visibility</p:attrName>
                                        </p:attrNameLst>
                                      </p:cBhvr>
                                      <p:to>
                                        <p:strVal val="hidden"/>
                                      </p:to>
                                    </p:set>
                                  </p:childTnLst>
                                </p:cTn>
                              </p:par>
                              <p:par>
                                <p:cTn id="370" presetID="18" presetClass="entr" presetSubtype="6" fill="hold" nodeType="withEffect">
                                  <p:stCondLst>
                                    <p:cond delay="0"/>
                                  </p:stCondLst>
                                  <p:childTnLst>
                                    <p:set>
                                      <p:cBhvr>
                                        <p:cTn id="371" dur="1" fill="hold">
                                          <p:stCondLst>
                                            <p:cond delay="0"/>
                                          </p:stCondLst>
                                        </p:cTn>
                                        <p:tgtEl>
                                          <p:spTgt spid="140"/>
                                        </p:tgtEl>
                                        <p:attrNameLst>
                                          <p:attrName>style.visibility</p:attrName>
                                        </p:attrNameLst>
                                      </p:cBhvr>
                                      <p:to>
                                        <p:strVal val="visible"/>
                                      </p:to>
                                    </p:set>
                                    <p:animEffect transition="in" filter="strips(downRight)">
                                      <p:cBhvr>
                                        <p:cTn id="372" dur="1000"/>
                                        <p:tgtEl>
                                          <p:spTgt spid="140"/>
                                        </p:tgtEl>
                                      </p:cBhvr>
                                    </p:animEffect>
                                  </p:childTnLst>
                                </p:cTn>
                              </p:par>
                              <p:par>
                                <p:cTn id="373" presetID="18" presetClass="entr" presetSubtype="6" fill="hold" nodeType="withEffect">
                                  <p:stCondLst>
                                    <p:cond delay="0"/>
                                  </p:stCondLst>
                                  <p:childTnLst>
                                    <p:set>
                                      <p:cBhvr>
                                        <p:cTn id="374" dur="1" fill="hold">
                                          <p:stCondLst>
                                            <p:cond delay="0"/>
                                          </p:stCondLst>
                                        </p:cTn>
                                        <p:tgtEl>
                                          <p:spTgt spid="141"/>
                                        </p:tgtEl>
                                        <p:attrNameLst>
                                          <p:attrName>style.visibility</p:attrName>
                                        </p:attrNameLst>
                                      </p:cBhvr>
                                      <p:to>
                                        <p:strVal val="visible"/>
                                      </p:to>
                                    </p:set>
                                    <p:animEffect transition="in" filter="strips(downRight)">
                                      <p:cBhvr>
                                        <p:cTn id="375" dur="1000"/>
                                        <p:tgtEl>
                                          <p:spTgt spid="141"/>
                                        </p:tgtEl>
                                      </p:cBhvr>
                                    </p:animEffect>
                                  </p:childTnLst>
                                </p:cTn>
                              </p:par>
                              <p:par>
                                <p:cTn id="376" presetID="18" presetClass="entr" presetSubtype="6" fill="hold" nodeType="withEffect">
                                  <p:stCondLst>
                                    <p:cond delay="0"/>
                                  </p:stCondLst>
                                  <p:childTnLst>
                                    <p:set>
                                      <p:cBhvr>
                                        <p:cTn id="377" dur="1" fill="hold">
                                          <p:stCondLst>
                                            <p:cond delay="0"/>
                                          </p:stCondLst>
                                        </p:cTn>
                                        <p:tgtEl>
                                          <p:spTgt spid="142"/>
                                        </p:tgtEl>
                                        <p:attrNameLst>
                                          <p:attrName>style.visibility</p:attrName>
                                        </p:attrNameLst>
                                      </p:cBhvr>
                                      <p:to>
                                        <p:strVal val="visible"/>
                                      </p:to>
                                    </p:set>
                                    <p:animEffect transition="in" filter="strips(downRight)">
                                      <p:cBhvr>
                                        <p:cTn id="378" dur="1000"/>
                                        <p:tgtEl>
                                          <p:spTgt spid="142"/>
                                        </p:tgtEl>
                                      </p:cBhvr>
                                    </p:animEffect>
                                  </p:childTnLst>
                                </p:cTn>
                              </p:par>
                              <p:par>
                                <p:cTn id="379" presetID="18" presetClass="entr" presetSubtype="6" fill="hold" nodeType="withEffect">
                                  <p:stCondLst>
                                    <p:cond delay="0"/>
                                  </p:stCondLst>
                                  <p:childTnLst>
                                    <p:set>
                                      <p:cBhvr>
                                        <p:cTn id="380" dur="1" fill="hold">
                                          <p:stCondLst>
                                            <p:cond delay="0"/>
                                          </p:stCondLst>
                                        </p:cTn>
                                        <p:tgtEl>
                                          <p:spTgt spid="143"/>
                                        </p:tgtEl>
                                        <p:attrNameLst>
                                          <p:attrName>style.visibility</p:attrName>
                                        </p:attrNameLst>
                                      </p:cBhvr>
                                      <p:to>
                                        <p:strVal val="visible"/>
                                      </p:to>
                                    </p:set>
                                    <p:animEffect transition="in" filter="strips(downRight)">
                                      <p:cBhvr>
                                        <p:cTn id="381" dur="1000"/>
                                        <p:tgtEl>
                                          <p:spTgt spid="143"/>
                                        </p:tgtEl>
                                      </p:cBhvr>
                                    </p:animEffect>
                                  </p:childTnLst>
                                </p:cTn>
                              </p:par>
                              <p:par>
                                <p:cTn id="382" presetID="18" presetClass="entr" presetSubtype="6" fill="hold" nodeType="withEffect">
                                  <p:stCondLst>
                                    <p:cond delay="0"/>
                                  </p:stCondLst>
                                  <p:childTnLst>
                                    <p:set>
                                      <p:cBhvr>
                                        <p:cTn id="383" dur="1" fill="hold">
                                          <p:stCondLst>
                                            <p:cond delay="0"/>
                                          </p:stCondLst>
                                        </p:cTn>
                                        <p:tgtEl>
                                          <p:spTgt spid="144"/>
                                        </p:tgtEl>
                                        <p:attrNameLst>
                                          <p:attrName>style.visibility</p:attrName>
                                        </p:attrNameLst>
                                      </p:cBhvr>
                                      <p:to>
                                        <p:strVal val="visible"/>
                                      </p:to>
                                    </p:set>
                                    <p:animEffect transition="in" filter="strips(downRight)">
                                      <p:cBhvr>
                                        <p:cTn id="384" dur="1000"/>
                                        <p:tgtEl>
                                          <p:spTgt spid="144"/>
                                        </p:tgtEl>
                                      </p:cBhvr>
                                    </p:animEffect>
                                  </p:childTnLst>
                                </p:cTn>
                              </p:par>
                              <p:par>
                                <p:cTn id="385" presetID="18" presetClass="entr" presetSubtype="6" fill="hold" nodeType="withEffect">
                                  <p:stCondLst>
                                    <p:cond delay="0"/>
                                  </p:stCondLst>
                                  <p:childTnLst>
                                    <p:set>
                                      <p:cBhvr>
                                        <p:cTn id="386" dur="1" fill="hold">
                                          <p:stCondLst>
                                            <p:cond delay="0"/>
                                          </p:stCondLst>
                                        </p:cTn>
                                        <p:tgtEl>
                                          <p:spTgt spid="145"/>
                                        </p:tgtEl>
                                        <p:attrNameLst>
                                          <p:attrName>style.visibility</p:attrName>
                                        </p:attrNameLst>
                                      </p:cBhvr>
                                      <p:to>
                                        <p:strVal val="visible"/>
                                      </p:to>
                                    </p:set>
                                    <p:animEffect transition="in" filter="strips(downRight)">
                                      <p:cBhvr>
                                        <p:cTn id="387" dur="1000"/>
                                        <p:tgtEl>
                                          <p:spTgt spid="145"/>
                                        </p:tgtEl>
                                      </p:cBhvr>
                                    </p:animEffect>
                                  </p:childTnLst>
                                </p:cTn>
                              </p:par>
                              <p:par>
                                <p:cTn id="388" presetID="18" presetClass="exit" presetSubtype="12" fill="hold" nodeType="withEffect">
                                  <p:stCondLst>
                                    <p:cond delay="0"/>
                                  </p:stCondLst>
                                  <p:childTnLst>
                                    <p:animEffect transition="out" filter="strips(downLeft)">
                                      <p:cBhvr>
                                        <p:cTn id="389" dur="1000"/>
                                        <p:tgtEl>
                                          <p:spTgt spid="140"/>
                                        </p:tgtEl>
                                      </p:cBhvr>
                                    </p:animEffect>
                                    <p:set>
                                      <p:cBhvr>
                                        <p:cTn id="390" dur="1" fill="hold">
                                          <p:stCondLst>
                                            <p:cond delay="999"/>
                                          </p:stCondLst>
                                        </p:cTn>
                                        <p:tgtEl>
                                          <p:spTgt spid="140"/>
                                        </p:tgtEl>
                                        <p:attrNameLst>
                                          <p:attrName>style.visibility</p:attrName>
                                        </p:attrNameLst>
                                      </p:cBhvr>
                                      <p:to>
                                        <p:strVal val="hidden"/>
                                      </p:to>
                                    </p:set>
                                  </p:childTnLst>
                                </p:cTn>
                              </p:par>
                              <p:par>
                                <p:cTn id="391" presetID="18" presetClass="exit" presetSubtype="12" fill="hold" nodeType="withEffect">
                                  <p:stCondLst>
                                    <p:cond delay="0"/>
                                  </p:stCondLst>
                                  <p:childTnLst>
                                    <p:animEffect transition="out" filter="strips(downLeft)">
                                      <p:cBhvr>
                                        <p:cTn id="392" dur="1000"/>
                                        <p:tgtEl>
                                          <p:spTgt spid="141"/>
                                        </p:tgtEl>
                                      </p:cBhvr>
                                    </p:animEffect>
                                    <p:set>
                                      <p:cBhvr>
                                        <p:cTn id="393" dur="1" fill="hold">
                                          <p:stCondLst>
                                            <p:cond delay="999"/>
                                          </p:stCondLst>
                                        </p:cTn>
                                        <p:tgtEl>
                                          <p:spTgt spid="141"/>
                                        </p:tgtEl>
                                        <p:attrNameLst>
                                          <p:attrName>style.visibility</p:attrName>
                                        </p:attrNameLst>
                                      </p:cBhvr>
                                      <p:to>
                                        <p:strVal val="hidden"/>
                                      </p:to>
                                    </p:set>
                                  </p:childTnLst>
                                </p:cTn>
                              </p:par>
                              <p:par>
                                <p:cTn id="394" presetID="18" presetClass="exit" presetSubtype="12" fill="hold" nodeType="withEffect">
                                  <p:stCondLst>
                                    <p:cond delay="0"/>
                                  </p:stCondLst>
                                  <p:childTnLst>
                                    <p:animEffect transition="out" filter="strips(downLeft)">
                                      <p:cBhvr>
                                        <p:cTn id="395" dur="1000"/>
                                        <p:tgtEl>
                                          <p:spTgt spid="142"/>
                                        </p:tgtEl>
                                      </p:cBhvr>
                                    </p:animEffect>
                                    <p:set>
                                      <p:cBhvr>
                                        <p:cTn id="396" dur="1" fill="hold">
                                          <p:stCondLst>
                                            <p:cond delay="999"/>
                                          </p:stCondLst>
                                        </p:cTn>
                                        <p:tgtEl>
                                          <p:spTgt spid="142"/>
                                        </p:tgtEl>
                                        <p:attrNameLst>
                                          <p:attrName>style.visibility</p:attrName>
                                        </p:attrNameLst>
                                      </p:cBhvr>
                                      <p:to>
                                        <p:strVal val="hidden"/>
                                      </p:to>
                                    </p:set>
                                  </p:childTnLst>
                                </p:cTn>
                              </p:par>
                              <p:par>
                                <p:cTn id="397" presetID="18" presetClass="exit" presetSubtype="12" fill="hold" nodeType="withEffect">
                                  <p:stCondLst>
                                    <p:cond delay="0"/>
                                  </p:stCondLst>
                                  <p:childTnLst>
                                    <p:animEffect transition="out" filter="strips(downLeft)">
                                      <p:cBhvr>
                                        <p:cTn id="398" dur="1000"/>
                                        <p:tgtEl>
                                          <p:spTgt spid="143"/>
                                        </p:tgtEl>
                                      </p:cBhvr>
                                    </p:animEffect>
                                    <p:set>
                                      <p:cBhvr>
                                        <p:cTn id="399" dur="1" fill="hold">
                                          <p:stCondLst>
                                            <p:cond delay="999"/>
                                          </p:stCondLst>
                                        </p:cTn>
                                        <p:tgtEl>
                                          <p:spTgt spid="143"/>
                                        </p:tgtEl>
                                        <p:attrNameLst>
                                          <p:attrName>style.visibility</p:attrName>
                                        </p:attrNameLst>
                                      </p:cBhvr>
                                      <p:to>
                                        <p:strVal val="hidden"/>
                                      </p:to>
                                    </p:set>
                                  </p:childTnLst>
                                </p:cTn>
                              </p:par>
                              <p:par>
                                <p:cTn id="400" presetID="18" presetClass="exit" presetSubtype="12" fill="hold" nodeType="withEffect">
                                  <p:stCondLst>
                                    <p:cond delay="0"/>
                                  </p:stCondLst>
                                  <p:childTnLst>
                                    <p:animEffect transition="out" filter="strips(downLeft)">
                                      <p:cBhvr>
                                        <p:cTn id="401" dur="1000"/>
                                        <p:tgtEl>
                                          <p:spTgt spid="144"/>
                                        </p:tgtEl>
                                      </p:cBhvr>
                                    </p:animEffect>
                                    <p:set>
                                      <p:cBhvr>
                                        <p:cTn id="402" dur="1" fill="hold">
                                          <p:stCondLst>
                                            <p:cond delay="999"/>
                                          </p:stCondLst>
                                        </p:cTn>
                                        <p:tgtEl>
                                          <p:spTgt spid="144"/>
                                        </p:tgtEl>
                                        <p:attrNameLst>
                                          <p:attrName>style.visibility</p:attrName>
                                        </p:attrNameLst>
                                      </p:cBhvr>
                                      <p:to>
                                        <p:strVal val="hidden"/>
                                      </p:to>
                                    </p:set>
                                  </p:childTnLst>
                                </p:cTn>
                              </p:par>
                              <p:par>
                                <p:cTn id="403" presetID="18" presetClass="exit" presetSubtype="12" fill="hold" nodeType="withEffect">
                                  <p:stCondLst>
                                    <p:cond delay="0"/>
                                  </p:stCondLst>
                                  <p:childTnLst>
                                    <p:animEffect transition="out" filter="strips(downLeft)">
                                      <p:cBhvr>
                                        <p:cTn id="404" dur="1000"/>
                                        <p:tgtEl>
                                          <p:spTgt spid="145"/>
                                        </p:tgtEl>
                                      </p:cBhvr>
                                    </p:animEffect>
                                    <p:set>
                                      <p:cBhvr>
                                        <p:cTn id="405" dur="1" fill="hold">
                                          <p:stCondLst>
                                            <p:cond delay="999"/>
                                          </p:stCondLst>
                                        </p:cTn>
                                        <p:tgtEl>
                                          <p:spTgt spid="145"/>
                                        </p:tgtEl>
                                        <p:attrNameLst>
                                          <p:attrName>style.visibility</p:attrName>
                                        </p:attrNameLst>
                                      </p:cBhvr>
                                      <p:to>
                                        <p:strVal val="hidden"/>
                                      </p:to>
                                    </p:set>
                                  </p:childTnLst>
                                </p:cTn>
                              </p:par>
                              <p:par>
                                <p:cTn id="406" presetID="18" presetClass="entr" presetSubtype="6" fill="hold" nodeType="withEffect">
                                  <p:stCondLst>
                                    <p:cond delay="0"/>
                                  </p:stCondLst>
                                  <p:childTnLst>
                                    <p:set>
                                      <p:cBhvr>
                                        <p:cTn id="407" dur="1" fill="hold">
                                          <p:stCondLst>
                                            <p:cond delay="0"/>
                                          </p:stCondLst>
                                        </p:cTn>
                                        <p:tgtEl>
                                          <p:spTgt spid="146"/>
                                        </p:tgtEl>
                                        <p:attrNameLst>
                                          <p:attrName>style.visibility</p:attrName>
                                        </p:attrNameLst>
                                      </p:cBhvr>
                                      <p:to>
                                        <p:strVal val="visible"/>
                                      </p:to>
                                    </p:set>
                                    <p:animEffect transition="in" filter="strips(downRight)">
                                      <p:cBhvr>
                                        <p:cTn id="408" dur="1000"/>
                                        <p:tgtEl>
                                          <p:spTgt spid="146"/>
                                        </p:tgtEl>
                                      </p:cBhvr>
                                    </p:animEffect>
                                  </p:childTnLst>
                                </p:cTn>
                              </p:par>
                              <p:par>
                                <p:cTn id="409" presetID="18" presetClass="entr" presetSubtype="6" fill="hold" nodeType="withEffect">
                                  <p:stCondLst>
                                    <p:cond delay="0"/>
                                  </p:stCondLst>
                                  <p:childTnLst>
                                    <p:set>
                                      <p:cBhvr>
                                        <p:cTn id="410" dur="1" fill="hold">
                                          <p:stCondLst>
                                            <p:cond delay="0"/>
                                          </p:stCondLst>
                                        </p:cTn>
                                        <p:tgtEl>
                                          <p:spTgt spid="147"/>
                                        </p:tgtEl>
                                        <p:attrNameLst>
                                          <p:attrName>style.visibility</p:attrName>
                                        </p:attrNameLst>
                                      </p:cBhvr>
                                      <p:to>
                                        <p:strVal val="visible"/>
                                      </p:to>
                                    </p:set>
                                    <p:animEffect transition="in" filter="strips(downRight)">
                                      <p:cBhvr>
                                        <p:cTn id="411" dur="1000"/>
                                        <p:tgtEl>
                                          <p:spTgt spid="147"/>
                                        </p:tgtEl>
                                      </p:cBhvr>
                                    </p:animEffect>
                                  </p:childTnLst>
                                </p:cTn>
                              </p:par>
                              <p:par>
                                <p:cTn id="412" presetID="18" presetClass="entr" presetSubtype="6" fill="hold" nodeType="withEffect">
                                  <p:stCondLst>
                                    <p:cond delay="0"/>
                                  </p:stCondLst>
                                  <p:childTnLst>
                                    <p:set>
                                      <p:cBhvr>
                                        <p:cTn id="413" dur="1" fill="hold">
                                          <p:stCondLst>
                                            <p:cond delay="0"/>
                                          </p:stCondLst>
                                        </p:cTn>
                                        <p:tgtEl>
                                          <p:spTgt spid="148"/>
                                        </p:tgtEl>
                                        <p:attrNameLst>
                                          <p:attrName>style.visibility</p:attrName>
                                        </p:attrNameLst>
                                      </p:cBhvr>
                                      <p:to>
                                        <p:strVal val="visible"/>
                                      </p:to>
                                    </p:set>
                                    <p:animEffect transition="in" filter="strips(downRight)">
                                      <p:cBhvr>
                                        <p:cTn id="414" dur="1000"/>
                                        <p:tgtEl>
                                          <p:spTgt spid="148"/>
                                        </p:tgtEl>
                                      </p:cBhvr>
                                    </p:animEffect>
                                  </p:childTnLst>
                                </p:cTn>
                              </p:par>
                              <p:par>
                                <p:cTn id="415" presetID="18" presetClass="entr" presetSubtype="6" fill="hold" nodeType="withEffect">
                                  <p:stCondLst>
                                    <p:cond delay="0"/>
                                  </p:stCondLst>
                                  <p:childTnLst>
                                    <p:set>
                                      <p:cBhvr>
                                        <p:cTn id="416" dur="1" fill="hold">
                                          <p:stCondLst>
                                            <p:cond delay="0"/>
                                          </p:stCondLst>
                                        </p:cTn>
                                        <p:tgtEl>
                                          <p:spTgt spid="149"/>
                                        </p:tgtEl>
                                        <p:attrNameLst>
                                          <p:attrName>style.visibility</p:attrName>
                                        </p:attrNameLst>
                                      </p:cBhvr>
                                      <p:to>
                                        <p:strVal val="visible"/>
                                      </p:to>
                                    </p:set>
                                    <p:animEffect transition="in" filter="strips(downRight)">
                                      <p:cBhvr>
                                        <p:cTn id="417" dur="1000"/>
                                        <p:tgtEl>
                                          <p:spTgt spid="149"/>
                                        </p:tgtEl>
                                      </p:cBhvr>
                                    </p:animEffect>
                                  </p:childTnLst>
                                </p:cTn>
                              </p:par>
                              <p:par>
                                <p:cTn id="418" presetID="18" presetClass="entr" presetSubtype="6" fill="hold" nodeType="withEffect">
                                  <p:stCondLst>
                                    <p:cond delay="0"/>
                                  </p:stCondLst>
                                  <p:childTnLst>
                                    <p:set>
                                      <p:cBhvr>
                                        <p:cTn id="419" dur="1" fill="hold">
                                          <p:stCondLst>
                                            <p:cond delay="0"/>
                                          </p:stCondLst>
                                        </p:cTn>
                                        <p:tgtEl>
                                          <p:spTgt spid="150"/>
                                        </p:tgtEl>
                                        <p:attrNameLst>
                                          <p:attrName>style.visibility</p:attrName>
                                        </p:attrNameLst>
                                      </p:cBhvr>
                                      <p:to>
                                        <p:strVal val="visible"/>
                                      </p:to>
                                    </p:set>
                                    <p:animEffect transition="in" filter="strips(downRight)">
                                      <p:cBhvr>
                                        <p:cTn id="420" dur="1000"/>
                                        <p:tgtEl>
                                          <p:spTgt spid="150"/>
                                        </p:tgtEl>
                                      </p:cBhvr>
                                    </p:animEffect>
                                  </p:childTnLst>
                                </p:cTn>
                              </p:par>
                              <p:par>
                                <p:cTn id="421" presetID="18" presetClass="exit" presetSubtype="12" fill="hold" nodeType="withEffect">
                                  <p:stCondLst>
                                    <p:cond delay="0"/>
                                  </p:stCondLst>
                                  <p:childTnLst>
                                    <p:animEffect transition="out" filter="strips(downLeft)">
                                      <p:cBhvr>
                                        <p:cTn id="422" dur="1000"/>
                                        <p:tgtEl>
                                          <p:spTgt spid="146"/>
                                        </p:tgtEl>
                                      </p:cBhvr>
                                    </p:animEffect>
                                    <p:set>
                                      <p:cBhvr>
                                        <p:cTn id="423" dur="1" fill="hold">
                                          <p:stCondLst>
                                            <p:cond delay="999"/>
                                          </p:stCondLst>
                                        </p:cTn>
                                        <p:tgtEl>
                                          <p:spTgt spid="146"/>
                                        </p:tgtEl>
                                        <p:attrNameLst>
                                          <p:attrName>style.visibility</p:attrName>
                                        </p:attrNameLst>
                                      </p:cBhvr>
                                      <p:to>
                                        <p:strVal val="hidden"/>
                                      </p:to>
                                    </p:set>
                                  </p:childTnLst>
                                </p:cTn>
                              </p:par>
                              <p:par>
                                <p:cTn id="424" presetID="18" presetClass="exit" presetSubtype="12" fill="hold" nodeType="withEffect">
                                  <p:stCondLst>
                                    <p:cond delay="0"/>
                                  </p:stCondLst>
                                  <p:childTnLst>
                                    <p:animEffect transition="out" filter="strips(downLeft)">
                                      <p:cBhvr>
                                        <p:cTn id="425" dur="1000"/>
                                        <p:tgtEl>
                                          <p:spTgt spid="147"/>
                                        </p:tgtEl>
                                      </p:cBhvr>
                                    </p:animEffect>
                                    <p:set>
                                      <p:cBhvr>
                                        <p:cTn id="426" dur="1" fill="hold">
                                          <p:stCondLst>
                                            <p:cond delay="999"/>
                                          </p:stCondLst>
                                        </p:cTn>
                                        <p:tgtEl>
                                          <p:spTgt spid="147"/>
                                        </p:tgtEl>
                                        <p:attrNameLst>
                                          <p:attrName>style.visibility</p:attrName>
                                        </p:attrNameLst>
                                      </p:cBhvr>
                                      <p:to>
                                        <p:strVal val="hidden"/>
                                      </p:to>
                                    </p:set>
                                  </p:childTnLst>
                                </p:cTn>
                              </p:par>
                              <p:par>
                                <p:cTn id="427" presetID="18" presetClass="exit" presetSubtype="12" fill="hold" nodeType="withEffect">
                                  <p:stCondLst>
                                    <p:cond delay="0"/>
                                  </p:stCondLst>
                                  <p:childTnLst>
                                    <p:animEffect transition="out" filter="strips(downLeft)">
                                      <p:cBhvr>
                                        <p:cTn id="428" dur="1000"/>
                                        <p:tgtEl>
                                          <p:spTgt spid="148"/>
                                        </p:tgtEl>
                                      </p:cBhvr>
                                    </p:animEffect>
                                    <p:set>
                                      <p:cBhvr>
                                        <p:cTn id="429" dur="1" fill="hold">
                                          <p:stCondLst>
                                            <p:cond delay="999"/>
                                          </p:stCondLst>
                                        </p:cTn>
                                        <p:tgtEl>
                                          <p:spTgt spid="148"/>
                                        </p:tgtEl>
                                        <p:attrNameLst>
                                          <p:attrName>style.visibility</p:attrName>
                                        </p:attrNameLst>
                                      </p:cBhvr>
                                      <p:to>
                                        <p:strVal val="hidden"/>
                                      </p:to>
                                    </p:set>
                                  </p:childTnLst>
                                </p:cTn>
                              </p:par>
                              <p:par>
                                <p:cTn id="430" presetID="18" presetClass="exit" presetSubtype="12" fill="hold" nodeType="withEffect">
                                  <p:stCondLst>
                                    <p:cond delay="0"/>
                                  </p:stCondLst>
                                  <p:childTnLst>
                                    <p:animEffect transition="out" filter="strips(downLeft)">
                                      <p:cBhvr>
                                        <p:cTn id="431" dur="1000"/>
                                        <p:tgtEl>
                                          <p:spTgt spid="149"/>
                                        </p:tgtEl>
                                      </p:cBhvr>
                                    </p:animEffect>
                                    <p:set>
                                      <p:cBhvr>
                                        <p:cTn id="432" dur="1" fill="hold">
                                          <p:stCondLst>
                                            <p:cond delay="999"/>
                                          </p:stCondLst>
                                        </p:cTn>
                                        <p:tgtEl>
                                          <p:spTgt spid="149"/>
                                        </p:tgtEl>
                                        <p:attrNameLst>
                                          <p:attrName>style.visibility</p:attrName>
                                        </p:attrNameLst>
                                      </p:cBhvr>
                                      <p:to>
                                        <p:strVal val="hidden"/>
                                      </p:to>
                                    </p:set>
                                  </p:childTnLst>
                                </p:cTn>
                              </p:par>
                              <p:par>
                                <p:cTn id="433" presetID="18" presetClass="exit" presetSubtype="12" fill="hold" nodeType="withEffect">
                                  <p:stCondLst>
                                    <p:cond delay="0"/>
                                  </p:stCondLst>
                                  <p:childTnLst>
                                    <p:animEffect transition="out" filter="strips(downLeft)">
                                      <p:cBhvr>
                                        <p:cTn id="434" dur="1000"/>
                                        <p:tgtEl>
                                          <p:spTgt spid="150"/>
                                        </p:tgtEl>
                                      </p:cBhvr>
                                    </p:animEffect>
                                    <p:set>
                                      <p:cBhvr>
                                        <p:cTn id="435" dur="1" fill="hold">
                                          <p:stCondLst>
                                            <p:cond delay="999"/>
                                          </p:stCondLst>
                                        </p:cTn>
                                        <p:tgtEl>
                                          <p:spTgt spid="150"/>
                                        </p:tgtEl>
                                        <p:attrNameLst>
                                          <p:attrName>style.visibility</p:attrName>
                                        </p:attrNameLst>
                                      </p:cBhvr>
                                      <p:to>
                                        <p:strVal val="hidden"/>
                                      </p:to>
                                    </p:set>
                                  </p:childTnLst>
                                </p:cTn>
                              </p:par>
                              <p:par>
                                <p:cTn id="436" presetID="18" presetClass="entr" presetSubtype="6" fill="hold" nodeType="withEffect">
                                  <p:stCondLst>
                                    <p:cond delay="0"/>
                                  </p:stCondLst>
                                  <p:childTnLst>
                                    <p:set>
                                      <p:cBhvr>
                                        <p:cTn id="437" dur="1" fill="hold">
                                          <p:stCondLst>
                                            <p:cond delay="0"/>
                                          </p:stCondLst>
                                        </p:cTn>
                                        <p:tgtEl>
                                          <p:spTgt spid="152"/>
                                        </p:tgtEl>
                                        <p:attrNameLst>
                                          <p:attrName>style.visibility</p:attrName>
                                        </p:attrNameLst>
                                      </p:cBhvr>
                                      <p:to>
                                        <p:strVal val="visible"/>
                                      </p:to>
                                    </p:set>
                                    <p:animEffect transition="in" filter="strips(downRight)">
                                      <p:cBhvr>
                                        <p:cTn id="438" dur="1000"/>
                                        <p:tgtEl>
                                          <p:spTgt spid="152"/>
                                        </p:tgtEl>
                                      </p:cBhvr>
                                    </p:animEffect>
                                  </p:childTnLst>
                                </p:cTn>
                              </p:par>
                              <p:par>
                                <p:cTn id="439" presetID="18" presetClass="entr" presetSubtype="6" fill="hold" nodeType="withEffect">
                                  <p:stCondLst>
                                    <p:cond delay="0"/>
                                  </p:stCondLst>
                                  <p:childTnLst>
                                    <p:set>
                                      <p:cBhvr>
                                        <p:cTn id="440" dur="1" fill="hold">
                                          <p:stCondLst>
                                            <p:cond delay="0"/>
                                          </p:stCondLst>
                                        </p:cTn>
                                        <p:tgtEl>
                                          <p:spTgt spid="151"/>
                                        </p:tgtEl>
                                        <p:attrNameLst>
                                          <p:attrName>style.visibility</p:attrName>
                                        </p:attrNameLst>
                                      </p:cBhvr>
                                      <p:to>
                                        <p:strVal val="visible"/>
                                      </p:to>
                                    </p:set>
                                    <p:animEffect transition="in" filter="strips(downRight)">
                                      <p:cBhvr>
                                        <p:cTn id="441" dur="1000"/>
                                        <p:tgtEl>
                                          <p:spTgt spid="151"/>
                                        </p:tgtEl>
                                      </p:cBhvr>
                                    </p:animEffect>
                                  </p:childTnLst>
                                </p:cTn>
                              </p:par>
                              <p:par>
                                <p:cTn id="442" presetID="18" presetClass="entr" presetSubtype="6" fill="hold" nodeType="withEffect">
                                  <p:stCondLst>
                                    <p:cond delay="0"/>
                                  </p:stCondLst>
                                  <p:childTnLst>
                                    <p:set>
                                      <p:cBhvr>
                                        <p:cTn id="443" dur="1" fill="hold">
                                          <p:stCondLst>
                                            <p:cond delay="0"/>
                                          </p:stCondLst>
                                        </p:cTn>
                                        <p:tgtEl>
                                          <p:spTgt spid="153"/>
                                        </p:tgtEl>
                                        <p:attrNameLst>
                                          <p:attrName>style.visibility</p:attrName>
                                        </p:attrNameLst>
                                      </p:cBhvr>
                                      <p:to>
                                        <p:strVal val="visible"/>
                                      </p:to>
                                    </p:set>
                                    <p:animEffect transition="in" filter="strips(downRight)">
                                      <p:cBhvr>
                                        <p:cTn id="444" dur="1000"/>
                                        <p:tgtEl>
                                          <p:spTgt spid="153"/>
                                        </p:tgtEl>
                                      </p:cBhvr>
                                    </p:animEffect>
                                  </p:childTnLst>
                                </p:cTn>
                              </p:par>
                              <p:par>
                                <p:cTn id="445" presetID="18" presetClass="entr" presetSubtype="6" fill="hold" nodeType="withEffect">
                                  <p:stCondLst>
                                    <p:cond delay="0"/>
                                  </p:stCondLst>
                                  <p:childTnLst>
                                    <p:set>
                                      <p:cBhvr>
                                        <p:cTn id="446" dur="1" fill="hold">
                                          <p:stCondLst>
                                            <p:cond delay="0"/>
                                          </p:stCondLst>
                                        </p:cTn>
                                        <p:tgtEl>
                                          <p:spTgt spid="154"/>
                                        </p:tgtEl>
                                        <p:attrNameLst>
                                          <p:attrName>style.visibility</p:attrName>
                                        </p:attrNameLst>
                                      </p:cBhvr>
                                      <p:to>
                                        <p:strVal val="visible"/>
                                      </p:to>
                                    </p:set>
                                    <p:animEffect transition="in" filter="strips(downRight)">
                                      <p:cBhvr>
                                        <p:cTn id="447" dur="1000"/>
                                        <p:tgtEl>
                                          <p:spTgt spid="154"/>
                                        </p:tgtEl>
                                      </p:cBhvr>
                                    </p:animEffect>
                                  </p:childTnLst>
                                </p:cTn>
                              </p:par>
                              <p:par>
                                <p:cTn id="448" presetID="18" presetClass="entr" presetSubtype="6" fill="hold" nodeType="withEffect">
                                  <p:stCondLst>
                                    <p:cond delay="0"/>
                                  </p:stCondLst>
                                  <p:childTnLst>
                                    <p:set>
                                      <p:cBhvr>
                                        <p:cTn id="449" dur="1" fill="hold">
                                          <p:stCondLst>
                                            <p:cond delay="0"/>
                                          </p:stCondLst>
                                        </p:cTn>
                                        <p:tgtEl>
                                          <p:spTgt spid="155"/>
                                        </p:tgtEl>
                                        <p:attrNameLst>
                                          <p:attrName>style.visibility</p:attrName>
                                        </p:attrNameLst>
                                      </p:cBhvr>
                                      <p:to>
                                        <p:strVal val="visible"/>
                                      </p:to>
                                    </p:set>
                                    <p:animEffect transition="in" filter="strips(downRight)">
                                      <p:cBhvr>
                                        <p:cTn id="450" dur="1000"/>
                                        <p:tgtEl>
                                          <p:spTgt spid="155"/>
                                        </p:tgtEl>
                                      </p:cBhvr>
                                    </p:animEffect>
                                  </p:childTnLst>
                                </p:cTn>
                              </p:par>
                              <p:par>
                                <p:cTn id="451" presetID="18" presetClass="entr" presetSubtype="6" fill="hold" nodeType="withEffect">
                                  <p:stCondLst>
                                    <p:cond delay="0"/>
                                  </p:stCondLst>
                                  <p:childTnLst>
                                    <p:set>
                                      <p:cBhvr>
                                        <p:cTn id="452" dur="1" fill="hold">
                                          <p:stCondLst>
                                            <p:cond delay="0"/>
                                          </p:stCondLst>
                                        </p:cTn>
                                        <p:tgtEl>
                                          <p:spTgt spid="156"/>
                                        </p:tgtEl>
                                        <p:attrNameLst>
                                          <p:attrName>style.visibility</p:attrName>
                                        </p:attrNameLst>
                                      </p:cBhvr>
                                      <p:to>
                                        <p:strVal val="visible"/>
                                      </p:to>
                                    </p:set>
                                    <p:animEffect transition="in" filter="strips(downRight)">
                                      <p:cBhvr>
                                        <p:cTn id="453" dur="1000"/>
                                        <p:tgtEl>
                                          <p:spTgt spid="156"/>
                                        </p:tgtEl>
                                      </p:cBhvr>
                                    </p:animEffect>
                                  </p:childTnLst>
                                </p:cTn>
                              </p:par>
                              <p:par>
                                <p:cTn id="454" presetID="18" presetClass="exit" presetSubtype="12" fill="hold" nodeType="withEffect">
                                  <p:stCondLst>
                                    <p:cond delay="0"/>
                                  </p:stCondLst>
                                  <p:childTnLst>
                                    <p:animEffect transition="out" filter="strips(downLeft)">
                                      <p:cBhvr>
                                        <p:cTn id="455" dur="1000"/>
                                        <p:tgtEl>
                                          <p:spTgt spid="151"/>
                                        </p:tgtEl>
                                      </p:cBhvr>
                                    </p:animEffect>
                                    <p:set>
                                      <p:cBhvr>
                                        <p:cTn id="456" dur="1" fill="hold">
                                          <p:stCondLst>
                                            <p:cond delay="999"/>
                                          </p:stCondLst>
                                        </p:cTn>
                                        <p:tgtEl>
                                          <p:spTgt spid="151"/>
                                        </p:tgtEl>
                                        <p:attrNameLst>
                                          <p:attrName>style.visibility</p:attrName>
                                        </p:attrNameLst>
                                      </p:cBhvr>
                                      <p:to>
                                        <p:strVal val="hidden"/>
                                      </p:to>
                                    </p:set>
                                  </p:childTnLst>
                                </p:cTn>
                              </p:par>
                              <p:par>
                                <p:cTn id="457" presetID="18" presetClass="exit" presetSubtype="12" fill="hold" nodeType="withEffect">
                                  <p:stCondLst>
                                    <p:cond delay="0"/>
                                  </p:stCondLst>
                                  <p:childTnLst>
                                    <p:animEffect transition="out" filter="strips(downLeft)">
                                      <p:cBhvr>
                                        <p:cTn id="458" dur="1000"/>
                                        <p:tgtEl>
                                          <p:spTgt spid="152"/>
                                        </p:tgtEl>
                                      </p:cBhvr>
                                    </p:animEffect>
                                    <p:set>
                                      <p:cBhvr>
                                        <p:cTn id="459" dur="1" fill="hold">
                                          <p:stCondLst>
                                            <p:cond delay="999"/>
                                          </p:stCondLst>
                                        </p:cTn>
                                        <p:tgtEl>
                                          <p:spTgt spid="152"/>
                                        </p:tgtEl>
                                        <p:attrNameLst>
                                          <p:attrName>style.visibility</p:attrName>
                                        </p:attrNameLst>
                                      </p:cBhvr>
                                      <p:to>
                                        <p:strVal val="hidden"/>
                                      </p:to>
                                    </p:set>
                                  </p:childTnLst>
                                </p:cTn>
                              </p:par>
                              <p:par>
                                <p:cTn id="460" presetID="18" presetClass="exit" presetSubtype="12" fill="hold" nodeType="withEffect">
                                  <p:stCondLst>
                                    <p:cond delay="0"/>
                                  </p:stCondLst>
                                  <p:childTnLst>
                                    <p:animEffect transition="out" filter="strips(downLeft)">
                                      <p:cBhvr>
                                        <p:cTn id="461" dur="1000"/>
                                        <p:tgtEl>
                                          <p:spTgt spid="153"/>
                                        </p:tgtEl>
                                      </p:cBhvr>
                                    </p:animEffect>
                                    <p:set>
                                      <p:cBhvr>
                                        <p:cTn id="462" dur="1" fill="hold">
                                          <p:stCondLst>
                                            <p:cond delay="999"/>
                                          </p:stCondLst>
                                        </p:cTn>
                                        <p:tgtEl>
                                          <p:spTgt spid="153"/>
                                        </p:tgtEl>
                                        <p:attrNameLst>
                                          <p:attrName>style.visibility</p:attrName>
                                        </p:attrNameLst>
                                      </p:cBhvr>
                                      <p:to>
                                        <p:strVal val="hidden"/>
                                      </p:to>
                                    </p:set>
                                  </p:childTnLst>
                                </p:cTn>
                              </p:par>
                              <p:par>
                                <p:cTn id="463" presetID="18" presetClass="exit" presetSubtype="12" fill="hold" nodeType="withEffect">
                                  <p:stCondLst>
                                    <p:cond delay="0"/>
                                  </p:stCondLst>
                                  <p:childTnLst>
                                    <p:animEffect transition="out" filter="strips(downLeft)">
                                      <p:cBhvr>
                                        <p:cTn id="464" dur="1000"/>
                                        <p:tgtEl>
                                          <p:spTgt spid="154"/>
                                        </p:tgtEl>
                                      </p:cBhvr>
                                    </p:animEffect>
                                    <p:set>
                                      <p:cBhvr>
                                        <p:cTn id="465" dur="1" fill="hold">
                                          <p:stCondLst>
                                            <p:cond delay="999"/>
                                          </p:stCondLst>
                                        </p:cTn>
                                        <p:tgtEl>
                                          <p:spTgt spid="154"/>
                                        </p:tgtEl>
                                        <p:attrNameLst>
                                          <p:attrName>style.visibility</p:attrName>
                                        </p:attrNameLst>
                                      </p:cBhvr>
                                      <p:to>
                                        <p:strVal val="hidden"/>
                                      </p:to>
                                    </p:set>
                                  </p:childTnLst>
                                </p:cTn>
                              </p:par>
                              <p:par>
                                <p:cTn id="466" presetID="18" presetClass="exit" presetSubtype="12" fill="hold" nodeType="withEffect">
                                  <p:stCondLst>
                                    <p:cond delay="0"/>
                                  </p:stCondLst>
                                  <p:childTnLst>
                                    <p:animEffect transition="out" filter="strips(downLeft)">
                                      <p:cBhvr>
                                        <p:cTn id="467" dur="1000"/>
                                        <p:tgtEl>
                                          <p:spTgt spid="155"/>
                                        </p:tgtEl>
                                      </p:cBhvr>
                                    </p:animEffect>
                                    <p:set>
                                      <p:cBhvr>
                                        <p:cTn id="468" dur="1" fill="hold">
                                          <p:stCondLst>
                                            <p:cond delay="999"/>
                                          </p:stCondLst>
                                        </p:cTn>
                                        <p:tgtEl>
                                          <p:spTgt spid="155"/>
                                        </p:tgtEl>
                                        <p:attrNameLst>
                                          <p:attrName>style.visibility</p:attrName>
                                        </p:attrNameLst>
                                      </p:cBhvr>
                                      <p:to>
                                        <p:strVal val="hidden"/>
                                      </p:to>
                                    </p:set>
                                  </p:childTnLst>
                                </p:cTn>
                              </p:par>
                              <p:par>
                                <p:cTn id="469" presetID="18" presetClass="exit" presetSubtype="12" fill="hold" nodeType="withEffect">
                                  <p:stCondLst>
                                    <p:cond delay="0"/>
                                  </p:stCondLst>
                                  <p:childTnLst>
                                    <p:animEffect transition="out" filter="strips(downLeft)">
                                      <p:cBhvr>
                                        <p:cTn id="470" dur="1000"/>
                                        <p:tgtEl>
                                          <p:spTgt spid="156"/>
                                        </p:tgtEl>
                                      </p:cBhvr>
                                    </p:animEffect>
                                    <p:set>
                                      <p:cBhvr>
                                        <p:cTn id="471" dur="1" fill="hold">
                                          <p:stCondLst>
                                            <p:cond delay="999"/>
                                          </p:stCondLst>
                                        </p:cTn>
                                        <p:tgtEl>
                                          <p:spTgt spid="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1600" y="719487"/>
            <a:ext cx="5454091" cy="3858335"/>
          </a:xfrm>
          <a:prstGeom prst="rect">
            <a:avLst/>
          </a:prstGeom>
        </p:spPr>
      </p:pic>
      <p:sp>
        <p:nvSpPr>
          <p:cNvPr id="5" name="Rectangle 4">
            <a:extLst>
              <a:ext uri="{FF2B5EF4-FFF2-40B4-BE49-F238E27FC236}">
                <a16:creationId xmlns="" xmlns:a16="http://schemas.microsoft.com/office/drawing/2014/main" id="{58ED3A13-A2AA-41D8-8399-B6B5B8BAC5D1}"/>
              </a:ext>
            </a:extLst>
          </p:cNvPr>
          <p:cNvSpPr/>
          <p:nvPr/>
        </p:nvSpPr>
        <p:spPr>
          <a:xfrm>
            <a:off x="880149" y="4581324"/>
            <a:ext cx="6792950" cy="39241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950" b="1" dirty="0" err="1">
                <a:latin typeface="CMR12"/>
              </a:rPr>
              <a:t>Rajnikant</a:t>
            </a:r>
            <a:r>
              <a:rPr lang="en-US" sz="1950" b="1" dirty="0">
                <a:latin typeface="CMR12"/>
              </a:rPr>
              <a:t> </a:t>
            </a:r>
            <a:r>
              <a:rPr lang="en-US" sz="1950" b="1" dirty="0" err="1">
                <a:latin typeface="CMR12"/>
              </a:rPr>
              <a:t>Makwana</a:t>
            </a:r>
            <a:r>
              <a:rPr lang="en-US" sz="1950" b="1" dirty="0">
                <a:latin typeface="CMR12"/>
              </a:rPr>
              <a:t> et al., Phys. Rev. C </a:t>
            </a:r>
            <a:r>
              <a:rPr lang="en-US" sz="1950" b="1" dirty="0">
                <a:latin typeface="CMBX12"/>
              </a:rPr>
              <a:t>96</a:t>
            </a:r>
            <a:r>
              <a:rPr lang="en-US" sz="1950" b="1" dirty="0">
                <a:latin typeface="CMR12"/>
              </a:rPr>
              <a:t>, </a:t>
            </a:r>
            <a:r>
              <a:rPr lang="en-US" sz="1950" b="1" dirty="0">
                <a:latin typeface="Times New Roman" panose="02020603050405020304" pitchFamily="18" charset="0"/>
                <a:cs typeface="Times New Roman" panose="02020603050405020304" pitchFamily="18" charset="0"/>
              </a:rPr>
              <a:t>024608</a:t>
            </a:r>
            <a:r>
              <a:rPr lang="en-US" sz="1950" b="1" dirty="0">
                <a:latin typeface="CMR12"/>
              </a:rPr>
              <a:t> (2017)</a:t>
            </a:r>
            <a:endParaRPr lang="en-US" sz="1950" dirty="0"/>
          </a:p>
        </p:txBody>
      </p:sp>
      <p:sp>
        <p:nvSpPr>
          <p:cNvPr id="6" name="Title 2">
            <a:extLst>
              <a:ext uri="{FF2B5EF4-FFF2-40B4-BE49-F238E27FC236}">
                <a16:creationId xmlns="" xmlns:a16="http://schemas.microsoft.com/office/drawing/2014/main" id="{A59D9AC5-1829-4D81-93A7-098154B6C1DC}"/>
              </a:ext>
            </a:extLst>
          </p:cNvPr>
          <p:cNvSpPr txBox="1">
            <a:spLocks/>
          </p:cNvSpPr>
          <p:nvPr/>
        </p:nvSpPr>
        <p:spPr>
          <a:xfrm>
            <a:off x="404192" y="129655"/>
            <a:ext cx="3956268" cy="498628"/>
          </a:xfrm>
          <a:prstGeom prst="rect">
            <a:avLst/>
          </a:prstGeom>
        </p:spPr>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Neutron spectra (MCNP)</a:t>
            </a:r>
          </a:p>
        </p:txBody>
      </p:sp>
      <p:sp>
        <p:nvSpPr>
          <p:cNvPr id="2" name="TextBox 1"/>
          <p:cNvSpPr txBox="1"/>
          <p:nvPr/>
        </p:nvSpPr>
        <p:spPr>
          <a:xfrm>
            <a:off x="2976615" y="1428750"/>
            <a:ext cx="747705" cy="300082"/>
          </a:xfrm>
          <a:prstGeom prst="rect">
            <a:avLst/>
          </a:prstGeom>
          <a:noFill/>
        </p:spPr>
        <p:txBody>
          <a:bodyPr wrap="none" rtlCol="0">
            <a:spAutoFit/>
          </a:bodyPr>
          <a:lstStyle/>
          <a:p>
            <a:r>
              <a:rPr lang="en-IN" sz="1350" dirty="0">
                <a:solidFill>
                  <a:srgbClr val="FF0000"/>
                </a:solidFill>
              </a:rPr>
              <a:t>n</a:t>
            </a:r>
            <a:r>
              <a:rPr lang="en-IN" sz="1350" baseline="-25000" dirty="0">
                <a:solidFill>
                  <a:srgbClr val="FF0000"/>
                </a:solidFill>
              </a:rPr>
              <a:t>1</a:t>
            </a:r>
            <a:r>
              <a:rPr lang="en-IN" sz="1350" dirty="0">
                <a:solidFill>
                  <a:srgbClr val="FF0000"/>
                </a:solidFill>
              </a:rPr>
              <a:t>group</a:t>
            </a:r>
            <a:endParaRPr lang="en-IN" sz="1350" baseline="-25000" dirty="0">
              <a:solidFill>
                <a:srgbClr val="FF0000"/>
              </a:solidFill>
            </a:endParaRPr>
          </a:p>
        </p:txBody>
      </p:sp>
      <p:sp>
        <p:nvSpPr>
          <p:cNvPr id="3" name="TextBox 2"/>
          <p:cNvSpPr txBox="1"/>
          <p:nvPr/>
        </p:nvSpPr>
        <p:spPr>
          <a:xfrm>
            <a:off x="3320812" y="895350"/>
            <a:ext cx="807016" cy="300082"/>
          </a:xfrm>
          <a:prstGeom prst="rect">
            <a:avLst/>
          </a:prstGeom>
          <a:noFill/>
        </p:spPr>
        <p:txBody>
          <a:bodyPr wrap="none" rtlCol="0">
            <a:spAutoFit/>
          </a:bodyPr>
          <a:lstStyle/>
          <a:p>
            <a:r>
              <a:rPr lang="en-IN" sz="1350" dirty="0">
                <a:solidFill>
                  <a:srgbClr val="00B050"/>
                </a:solidFill>
              </a:rPr>
              <a:t>N</a:t>
            </a:r>
            <a:r>
              <a:rPr lang="en-IN" sz="1350" baseline="-25000" dirty="0">
                <a:solidFill>
                  <a:srgbClr val="00B050"/>
                </a:solidFill>
              </a:rPr>
              <a:t>0</a:t>
            </a:r>
            <a:r>
              <a:rPr lang="en-IN" sz="1350" dirty="0">
                <a:solidFill>
                  <a:srgbClr val="00B050"/>
                </a:solidFill>
              </a:rPr>
              <a:t> group</a:t>
            </a:r>
          </a:p>
        </p:txBody>
      </p:sp>
      <p:sp>
        <p:nvSpPr>
          <p:cNvPr id="8" name="Date Placeholder 7"/>
          <p:cNvSpPr>
            <a:spLocks noGrp="1"/>
          </p:cNvSpPr>
          <p:nvPr>
            <p:ph type="dt" sz="half" idx="10"/>
          </p:nvPr>
        </p:nvSpPr>
        <p:spPr/>
        <p:txBody>
          <a:bodyPr/>
          <a:lstStyle/>
          <a:p>
            <a:fld id="{92FD44CD-BB04-4256-8CFE-392B658B5680}" type="datetime1">
              <a:rPr lang="en-US" smtClean="0">
                <a:solidFill>
                  <a:srgbClr val="696464"/>
                </a:solidFill>
              </a:rPr>
              <a:t>4/25/2020</a:t>
            </a:fld>
            <a:endParaRPr lang="en-US">
              <a:solidFill>
                <a:srgbClr val="696464"/>
              </a:solidFill>
            </a:endParaRPr>
          </a:p>
        </p:txBody>
      </p:sp>
      <p:sp>
        <p:nvSpPr>
          <p:cNvPr id="10" name="Slide Number Placeholder 9"/>
          <p:cNvSpPr>
            <a:spLocks noGrp="1"/>
          </p:cNvSpPr>
          <p:nvPr>
            <p:ph type="sldNum" sz="quarter" idx="12"/>
          </p:nvPr>
        </p:nvSpPr>
        <p:spPr/>
        <p:txBody>
          <a:bodyPr/>
          <a:lstStyle/>
          <a:p>
            <a:fld id="{3A4FF387-79C3-42A1-9C75-6A3C83249067}" type="slidenum">
              <a:rPr lang="en-US" smtClean="0"/>
              <a:pPr/>
              <a:t>23</a:t>
            </a:fld>
            <a:endParaRPr lang="en-US"/>
          </a:p>
        </p:txBody>
      </p:sp>
    </p:spTree>
    <p:extLst>
      <p:ext uri="{BB962C8B-B14F-4D97-AF65-F5344CB8AC3E}">
        <p14:creationId xmlns:p14="http://schemas.microsoft.com/office/powerpoint/2010/main" val="688548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018" y="1408654"/>
            <a:ext cx="7785464" cy="2327421"/>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lgn="just"/>
            <a:r>
              <a:rPr lang="en-US" dirty="0">
                <a:solidFill>
                  <a:schemeClr val="tx1"/>
                </a:solidFill>
                <a:cs typeface="Times New Roman" pitchFamily="18" charset="0"/>
              </a:rPr>
              <a:t>Energy of proton beam</a:t>
            </a:r>
            <a:r>
              <a:rPr lang="en-US" dirty="0">
                <a:cs typeface="Times New Roman" pitchFamily="18" charset="0"/>
              </a:rPr>
              <a:t>	:   </a:t>
            </a:r>
            <a:r>
              <a:rPr lang="en-US" b="1" dirty="0">
                <a:solidFill>
                  <a:srgbClr val="FF0000"/>
                </a:solidFill>
                <a:cs typeface="Times New Roman" pitchFamily="18" charset="0"/>
              </a:rPr>
              <a:t>1</a:t>
            </a:r>
            <a:r>
              <a:rPr lang="en-US" b="1" dirty="0" smtClean="0">
                <a:solidFill>
                  <a:srgbClr val="FF0000"/>
                </a:solidFill>
                <a:cs typeface="Times New Roman" pitchFamily="18" charset="0"/>
              </a:rPr>
              <a:t> </a:t>
            </a:r>
            <a:r>
              <a:rPr lang="en-US" b="1" dirty="0">
                <a:solidFill>
                  <a:srgbClr val="FF0000"/>
                </a:solidFill>
                <a:cs typeface="Times New Roman" pitchFamily="18" charset="0"/>
              </a:rPr>
              <a:t>MeV to </a:t>
            </a:r>
            <a:r>
              <a:rPr lang="en-US" b="1" dirty="0" smtClean="0">
                <a:solidFill>
                  <a:srgbClr val="FF0000"/>
                </a:solidFill>
                <a:cs typeface="Times New Roman" pitchFamily="18" charset="0"/>
              </a:rPr>
              <a:t>22 </a:t>
            </a:r>
            <a:r>
              <a:rPr lang="en-US" b="1" dirty="0">
                <a:solidFill>
                  <a:srgbClr val="FF0000"/>
                </a:solidFill>
                <a:cs typeface="Times New Roman" pitchFamily="18" charset="0"/>
              </a:rPr>
              <a:t>MeV (</a:t>
            </a:r>
            <a:r>
              <a:rPr lang="en-US" b="1" dirty="0">
                <a:solidFill>
                  <a:schemeClr val="accent6"/>
                </a:solidFill>
                <a:cs typeface="Times New Roman" pitchFamily="18" charset="0"/>
              </a:rPr>
              <a:t>200-400 </a:t>
            </a:r>
            <a:r>
              <a:rPr lang="en-US" b="1" dirty="0" err="1">
                <a:solidFill>
                  <a:schemeClr val="accent6"/>
                </a:solidFill>
                <a:cs typeface="Times New Roman" pitchFamily="18" charset="0"/>
              </a:rPr>
              <a:t>nA</a:t>
            </a:r>
            <a:r>
              <a:rPr lang="en-US" b="1" dirty="0">
                <a:solidFill>
                  <a:srgbClr val="FF0000"/>
                </a:solidFill>
                <a:cs typeface="Times New Roman" pitchFamily="18" charset="0"/>
              </a:rPr>
              <a:t>)</a:t>
            </a:r>
          </a:p>
          <a:p>
            <a:pPr algn="just"/>
            <a:r>
              <a:rPr lang="en-US" b="1" dirty="0">
                <a:solidFill>
                  <a:schemeClr val="tx1"/>
                </a:solidFill>
                <a:cs typeface="Times New Roman" pitchFamily="18" charset="0"/>
              </a:rPr>
              <a:t>Neutron Production</a:t>
            </a:r>
            <a:r>
              <a:rPr lang="en-US" b="1" dirty="0">
                <a:cs typeface="Times New Roman" pitchFamily="18" charset="0"/>
              </a:rPr>
              <a:t>	:   </a:t>
            </a:r>
            <a:r>
              <a:rPr lang="en-US" b="1" baseline="30000" dirty="0">
                <a:solidFill>
                  <a:srgbClr val="002060"/>
                </a:solidFill>
              </a:rPr>
              <a:t>7</a:t>
            </a:r>
            <a:r>
              <a:rPr lang="en-US" b="1" dirty="0">
                <a:solidFill>
                  <a:srgbClr val="002060"/>
                </a:solidFill>
              </a:rPr>
              <a:t>Li(p, n)</a:t>
            </a:r>
            <a:r>
              <a:rPr lang="en-US" b="1" baseline="30000" dirty="0">
                <a:solidFill>
                  <a:srgbClr val="002060"/>
                </a:solidFill>
              </a:rPr>
              <a:t>7</a:t>
            </a:r>
            <a:r>
              <a:rPr lang="en-US" b="1" dirty="0">
                <a:solidFill>
                  <a:srgbClr val="002060"/>
                </a:solidFill>
              </a:rPr>
              <a:t>Be reaction.</a:t>
            </a:r>
            <a:endParaRPr lang="en-US" b="1" dirty="0">
              <a:solidFill>
                <a:srgbClr val="002060"/>
              </a:solidFill>
              <a:cs typeface="Times New Roman" pitchFamily="18" charset="0"/>
            </a:endParaRPr>
          </a:p>
          <a:p>
            <a:pPr algn="just"/>
            <a:endParaRPr lang="en-US" sz="675" dirty="0">
              <a:cs typeface="Times New Roman" pitchFamily="18" charset="0"/>
            </a:endParaRPr>
          </a:p>
          <a:p>
            <a:pPr marL="0" indent="0" algn="just">
              <a:buNone/>
            </a:pPr>
            <a:r>
              <a:rPr lang="en-US" dirty="0">
                <a:cs typeface="Times New Roman" pitchFamily="18" charset="0"/>
              </a:rPr>
              <a:t>	</a:t>
            </a:r>
            <a:r>
              <a:rPr lang="en-US" b="1" dirty="0">
                <a:solidFill>
                  <a:srgbClr val="FF0000"/>
                </a:solidFill>
                <a:cs typeface="Times New Roman" pitchFamily="18" charset="0"/>
              </a:rPr>
              <a:t>p +  </a:t>
            </a:r>
            <a:r>
              <a:rPr lang="en-US" b="1" baseline="30000" dirty="0">
                <a:solidFill>
                  <a:srgbClr val="FF0000"/>
                </a:solidFill>
                <a:cs typeface="Times New Roman" pitchFamily="18" charset="0"/>
              </a:rPr>
              <a:t>7</a:t>
            </a:r>
            <a:r>
              <a:rPr lang="en-US" b="1" dirty="0">
                <a:solidFill>
                  <a:srgbClr val="FF0000"/>
                </a:solidFill>
                <a:cs typeface="Times New Roman" pitchFamily="18" charset="0"/>
              </a:rPr>
              <a:t>Li → n + </a:t>
            </a:r>
            <a:r>
              <a:rPr lang="en-US" b="1" baseline="30000" dirty="0">
                <a:solidFill>
                  <a:srgbClr val="FF0000"/>
                </a:solidFill>
                <a:cs typeface="Times New Roman" pitchFamily="18" charset="0"/>
              </a:rPr>
              <a:t>7</a:t>
            </a:r>
            <a:r>
              <a:rPr lang="en-US" b="1" dirty="0">
                <a:solidFill>
                  <a:srgbClr val="FF0000"/>
                </a:solidFill>
                <a:cs typeface="Times New Roman" pitchFamily="18" charset="0"/>
              </a:rPr>
              <a:t>Be  –1. 64 MeV  (</a:t>
            </a:r>
            <a:r>
              <a:rPr lang="en-US" b="1" dirty="0">
                <a:solidFill>
                  <a:schemeClr val="accent6"/>
                </a:solidFill>
                <a:cs typeface="Times New Roman" pitchFamily="18" charset="0"/>
              </a:rPr>
              <a:t>E</a:t>
            </a:r>
            <a:r>
              <a:rPr lang="en-US" b="1" baseline="-25000" dirty="0">
                <a:solidFill>
                  <a:schemeClr val="accent6"/>
                </a:solidFill>
                <a:cs typeface="Times New Roman" pitchFamily="18" charset="0"/>
              </a:rPr>
              <a:t>th</a:t>
            </a:r>
            <a:r>
              <a:rPr lang="en-US" b="1" dirty="0">
                <a:solidFill>
                  <a:schemeClr val="accent6"/>
                </a:solidFill>
                <a:cs typeface="Times New Roman" pitchFamily="18" charset="0"/>
              </a:rPr>
              <a:t>=1. 880 MeV</a:t>
            </a:r>
            <a:r>
              <a:rPr lang="en-US" b="1" dirty="0">
                <a:solidFill>
                  <a:srgbClr val="FF0000"/>
                </a:solidFill>
                <a:cs typeface="Times New Roman" pitchFamily="18" charset="0"/>
              </a:rPr>
              <a:t>)</a:t>
            </a:r>
          </a:p>
          <a:p>
            <a:pPr algn="just"/>
            <a:endParaRPr lang="en-US" sz="900" dirty="0">
              <a:cs typeface="Times New Roman" pitchFamily="18" charset="0"/>
            </a:endParaRPr>
          </a:p>
          <a:p>
            <a:pPr algn="just"/>
            <a:r>
              <a:rPr lang="en-US" dirty="0">
                <a:solidFill>
                  <a:schemeClr val="tx1"/>
                </a:solidFill>
                <a:cs typeface="Times New Roman" pitchFamily="18" charset="0"/>
              </a:rPr>
              <a:t>The Li foil </a:t>
            </a:r>
            <a:r>
              <a:rPr lang="en-US" dirty="0" smtClean="0">
                <a:solidFill>
                  <a:schemeClr val="tx1"/>
                </a:solidFill>
                <a:cs typeface="Times New Roman" pitchFamily="18" charset="0"/>
              </a:rPr>
              <a:t>is wrapped </a:t>
            </a:r>
            <a:r>
              <a:rPr lang="en-US" dirty="0">
                <a:solidFill>
                  <a:schemeClr val="tx1"/>
                </a:solidFill>
                <a:cs typeface="Times New Roman" pitchFamily="18" charset="0"/>
              </a:rPr>
              <a:t>and kept in between the proton beam and sample. </a:t>
            </a:r>
          </a:p>
          <a:p>
            <a:pPr algn="just"/>
            <a:r>
              <a:rPr lang="en-US" dirty="0">
                <a:solidFill>
                  <a:schemeClr val="tx1"/>
                </a:solidFill>
                <a:cs typeface="Times New Roman" pitchFamily="18" charset="0"/>
              </a:rPr>
              <a:t>Experimental </a:t>
            </a:r>
            <a:r>
              <a:rPr lang="en-US" dirty="0" smtClean="0">
                <a:solidFill>
                  <a:schemeClr val="tx1"/>
                </a:solidFill>
                <a:cs typeface="Times New Roman" pitchFamily="18" charset="0"/>
              </a:rPr>
              <a:t>samples are </a:t>
            </a:r>
            <a:r>
              <a:rPr lang="en-US" dirty="0">
                <a:solidFill>
                  <a:schemeClr val="tx1"/>
                </a:solidFill>
                <a:cs typeface="Times New Roman" pitchFamily="18" charset="0"/>
              </a:rPr>
              <a:t>placed at 0˚ angle with respect to incident neutron and proton beams</a:t>
            </a:r>
            <a:r>
              <a:rPr lang="en-US" dirty="0">
                <a:cs typeface="Times New Roman" pitchFamily="18" charset="0"/>
              </a:rPr>
              <a:t>.</a:t>
            </a:r>
            <a:endParaRPr lang="en-US" dirty="0"/>
          </a:p>
        </p:txBody>
      </p:sp>
      <p:sp>
        <p:nvSpPr>
          <p:cNvPr id="6" name="Title 2">
            <a:extLst>
              <a:ext uri="{FF2B5EF4-FFF2-40B4-BE49-F238E27FC236}">
                <a16:creationId xmlns="" xmlns:a16="http://schemas.microsoft.com/office/drawing/2014/main" id="{E8BAD624-DB26-4305-88CA-4C710E30AF75}"/>
              </a:ext>
            </a:extLst>
          </p:cNvPr>
          <p:cNvSpPr txBox="1">
            <a:spLocks/>
          </p:cNvSpPr>
          <p:nvPr/>
        </p:nvSpPr>
        <p:spPr>
          <a:xfrm>
            <a:off x="541352" y="491541"/>
            <a:ext cx="7543800" cy="49862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Experimental Methodology</a:t>
            </a:r>
          </a:p>
        </p:txBody>
      </p:sp>
      <p:sp>
        <p:nvSpPr>
          <p:cNvPr id="2" name="Date Placeholder 1"/>
          <p:cNvSpPr>
            <a:spLocks noGrp="1"/>
          </p:cNvSpPr>
          <p:nvPr>
            <p:ph type="dt" sz="half" idx="10"/>
          </p:nvPr>
        </p:nvSpPr>
        <p:spPr/>
        <p:txBody>
          <a:bodyPr/>
          <a:lstStyle/>
          <a:p>
            <a:fld id="{33680F39-4D93-4089-B00E-6FFFC78E5A27}" type="datetime1">
              <a:rPr lang="en-US" smtClean="0">
                <a:solidFill>
                  <a:srgbClr val="696464"/>
                </a:solidFill>
              </a:rPr>
              <a:t>4/25/2020</a:t>
            </a:fld>
            <a:endParaRPr lang="en-US">
              <a:solidFill>
                <a:srgbClr val="696464"/>
              </a:solidFill>
            </a:endParaRPr>
          </a:p>
        </p:txBody>
      </p:sp>
      <p:sp>
        <p:nvSpPr>
          <p:cNvPr id="5" name="Slide Number Placeholder 4"/>
          <p:cNvSpPr>
            <a:spLocks noGrp="1"/>
          </p:cNvSpPr>
          <p:nvPr>
            <p:ph type="sldNum" sz="quarter" idx="12"/>
          </p:nvPr>
        </p:nvSpPr>
        <p:spPr/>
        <p:txBody>
          <a:bodyPr/>
          <a:lstStyle/>
          <a:p>
            <a:fld id="{3A4FF387-79C3-42A1-9C75-6A3C83249067}" type="slidenum">
              <a:rPr lang="en-US" smtClean="0"/>
              <a:pPr/>
              <a:t>24</a:t>
            </a:fld>
            <a:endParaRPr lang="en-US"/>
          </a:p>
        </p:txBody>
      </p:sp>
    </p:spTree>
    <p:extLst>
      <p:ext uri="{BB962C8B-B14F-4D97-AF65-F5344CB8AC3E}">
        <p14:creationId xmlns:p14="http://schemas.microsoft.com/office/powerpoint/2010/main" val="3064643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C36E189-4618-49F2-AAF2-210D63F14A93}"/>
              </a:ext>
            </a:extLst>
          </p:cNvPr>
          <p:cNvSpPr/>
          <p:nvPr/>
        </p:nvSpPr>
        <p:spPr>
          <a:xfrm>
            <a:off x="342850" y="304443"/>
            <a:ext cx="7190509" cy="346249"/>
          </a:xfrm>
          <a:prstGeom prst="rect">
            <a:avLst/>
          </a:prstGeom>
        </p:spPr>
        <p:txBody>
          <a:bodyPr wrap="square">
            <a:spAutoFit/>
          </a:bodyPr>
          <a:lstStyle/>
          <a:p>
            <a:pPr algn="just"/>
            <a:r>
              <a:rPr lang="en-US" sz="1650" b="1" dirty="0">
                <a:solidFill>
                  <a:srgbClr val="FF0000"/>
                </a:solidFill>
                <a:latin typeface="Times New Roman" panose="02020603050405020304" pitchFamily="18" charset="0"/>
              </a:rPr>
              <a:t>Measurement of </a:t>
            </a:r>
            <a:r>
              <a:rPr lang="en-US" sz="1650" b="1" baseline="30000" dirty="0">
                <a:latin typeface="Times New Roman" panose="02020603050405020304" pitchFamily="18" charset="0"/>
              </a:rPr>
              <a:t>100</a:t>
            </a:r>
            <a:r>
              <a:rPr lang="en-US" sz="1650" b="1" dirty="0">
                <a:latin typeface="Times New Roman" panose="02020603050405020304" pitchFamily="18" charset="0"/>
              </a:rPr>
              <a:t>Mo(n,2n)</a:t>
            </a:r>
            <a:r>
              <a:rPr lang="en-US" sz="1650" b="1" baseline="30000" dirty="0">
                <a:latin typeface="Times New Roman" panose="02020603050405020304" pitchFamily="18" charset="0"/>
              </a:rPr>
              <a:t>99</a:t>
            </a:r>
            <a:r>
              <a:rPr lang="en-US" sz="1650" b="1" dirty="0">
                <a:latin typeface="Times New Roman" panose="02020603050405020304" pitchFamily="18" charset="0"/>
              </a:rPr>
              <a:t>Mo</a:t>
            </a:r>
            <a:r>
              <a:rPr lang="en-US" sz="1650" b="1" dirty="0">
                <a:solidFill>
                  <a:srgbClr val="FF0000"/>
                </a:solidFill>
                <a:latin typeface="Times New Roman" panose="02020603050405020304" pitchFamily="18" charset="0"/>
              </a:rPr>
              <a:t> reaction cross-sections : </a:t>
            </a:r>
            <a:endParaRPr lang="en-US" sz="1650" dirty="0">
              <a:solidFill>
                <a:srgbClr val="FF0000"/>
              </a:solidFill>
              <a:latin typeface="Times New Roman" panose="02020603050405020304" pitchFamily="18" charset="0"/>
            </a:endParaRPr>
          </a:p>
        </p:txBody>
      </p:sp>
      <p:graphicFrame>
        <p:nvGraphicFramePr>
          <p:cNvPr id="7" name="Object 6">
            <a:extLst>
              <a:ext uri="{FF2B5EF4-FFF2-40B4-BE49-F238E27FC236}">
                <a16:creationId xmlns="" xmlns:a16="http://schemas.microsoft.com/office/drawing/2014/main" id="{A6E47A03-CB88-46C6-8279-94A88452790A}"/>
              </a:ext>
            </a:extLst>
          </p:cNvPr>
          <p:cNvGraphicFramePr>
            <a:graphicFrameLocks noChangeAspect="1"/>
          </p:cNvGraphicFramePr>
          <p:nvPr>
            <p:extLst>
              <p:ext uri="{D42A27DB-BD31-4B8C-83A1-F6EECF244321}">
                <p14:modId xmlns:p14="http://schemas.microsoft.com/office/powerpoint/2010/main" val="120317751"/>
              </p:ext>
            </p:extLst>
          </p:nvPr>
        </p:nvGraphicFramePr>
        <p:xfrm>
          <a:off x="4322978" y="748196"/>
          <a:ext cx="4902356" cy="3413939"/>
        </p:xfrm>
        <a:graphic>
          <a:graphicData uri="http://schemas.openxmlformats.org/presentationml/2006/ole">
            <mc:AlternateContent xmlns:mc="http://schemas.openxmlformats.org/markup-compatibility/2006">
              <mc:Choice xmlns:v="urn:schemas-microsoft-com:vml" Requires="v">
                <p:oleObj spid="_x0000_s1052" name="Graph" r:id="rId3" imgW="4131360" imgH="2877120" progId="Origin50.Graph">
                  <p:embed/>
                </p:oleObj>
              </mc:Choice>
              <mc:Fallback>
                <p:oleObj name="Graph" r:id="rId3" imgW="4131360" imgH="2877120" progId="Origin50.Graph">
                  <p:embed/>
                  <p:pic>
                    <p:nvPicPr>
                      <p:cNvPr id="0" name=""/>
                      <p:cNvPicPr/>
                      <p:nvPr/>
                    </p:nvPicPr>
                    <p:blipFill>
                      <a:blip r:embed="rId4"/>
                      <a:stretch>
                        <a:fillRect/>
                      </a:stretch>
                    </p:blipFill>
                    <p:spPr>
                      <a:xfrm>
                        <a:off x="4322978" y="748196"/>
                        <a:ext cx="4902356" cy="3413939"/>
                      </a:xfrm>
                      <a:prstGeom prst="rect">
                        <a:avLst/>
                      </a:prstGeom>
                      <a:solidFill>
                        <a:srgbClr val="CCFFCC">
                          <a:alpha val="59000"/>
                        </a:srgbClr>
                      </a:solidFill>
                    </p:spPr>
                  </p:pic>
                </p:oleObj>
              </mc:Fallback>
            </mc:AlternateContent>
          </a:graphicData>
        </a:graphic>
      </p:graphicFrame>
      <p:sp>
        <p:nvSpPr>
          <p:cNvPr id="2" name="Rectangle 1">
            <a:extLst>
              <a:ext uri="{FF2B5EF4-FFF2-40B4-BE49-F238E27FC236}">
                <a16:creationId xmlns="" xmlns:a16="http://schemas.microsoft.com/office/drawing/2014/main" id="{713DB784-1485-4D1C-8046-01EE3B9964B3}"/>
              </a:ext>
            </a:extLst>
          </p:cNvPr>
          <p:cNvSpPr/>
          <p:nvPr/>
        </p:nvSpPr>
        <p:spPr>
          <a:xfrm>
            <a:off x="153745" y="748196"/>
            <a:ext cx="4094378" cy="2092881"/>
          </a:xfrm>
          <a:prstGeom prst="rect">
            <a:avLst/>
          </a:prstGeom>
        </p:spPr>
        <p:txBody>
          <a:bodyPr wrap="square">
            <a:spAutoFit/>
          </a:bodyPr>
          <a:lstStyle/>
          <a:p>
            <a:pPr marL="257175" indent="-257175" algn="just">
              <a:buFont typeface="+mj-lt"/>
              <a:buAutoNum type="arabicPeriod"/>
            </a:pPr>
            <a:r>
              <a:rPr lang="en-US" sz="1500" baseline="30000" dirty="0">
                <a:latin typeface="Times New Roman" panose="02020603050405020304" pitchFamily="18" charset="0"/>
                <a:cs typeface="Times New Roman" panose="02020603050405020304" pitchFamily="18" charset="0"/>
              </a:rPr>
              <a:t>99m</a:t>
            </a:r>
            <a:r>
              <a:rPr lang="en-US" sz="1500" dirty="0">
                <a:latin typeface="Times New Roman" panose="02020603050405020304" pitchFamily="18" charset="0"/>
                <a:cs typeface="Times New Roman" panose="02020603050405020304" pitchFamily="18" charset="0"/>
              </a:rPr>
              <a:t>Tc is used for about 80% of the imaging procedures like; single photon emission computed tomography (SPECT</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257175" indent="-257175" algn="just">
              <a:buFont typeface="+mj-lt"/>
              <a:buAutoNum type="arabicPeriod"/>
            </a:pPr>
            <a:endParaRPr lang="en-US" sz="1500" dirty="0">
              <a:latin typeface="Times New Roman" panose="02020603050405020304" pitchFamily="18" charset="0"/>
              <a:cs typeface="Times New Roman" panose="02020603050405020304" pitchFamily="18" charset="0"/>
            </a:endParaRPr>
          </a:p>
          <a:p>
            <a:pPr marL="257175" indent="-257175" algn="just">
              <a:buFont typeface="+mj-lt"/>
              <a:buAutoNum type="arabicPeriod"/>
            </a:pPr>
            <a:r>
              <a:rPr lang="en-US" sz="1500" dirty="0">
                <a:latin typeface="Times New Roman" panose="02020603050405020304" pitchFamily="18" charset="0"/>
                <a:cs typeface="Times New Roman" panose="02020603050405020304" pitchFamily="18" charset="0"/>
              </a:rPr>
              <a:t>About 90% of </a:t>
            </a:r>
            <a:r>
              <a:rPr lang="en-US" sz="1500" baseline="30000" dirty="0">
                <a:latin typeface="Times New Roman" panose="02020603050405020304" pitchFamily="18" charset="0"/>
                <a:cs typeface="Times New Roman" panose="02020603050405020304" pitchFamily="18" charset="0"/>
              </a:rPr>
              <a:t>99</a:t>
            </a:r>
            <a:r>
              <a:rPr lang="en-US" sz="1500" dirty="0">
                <a:latin typeface="Times New Roman" panose="02020603050405020304" pitchFamily="18" charset="0"/>
                <a:cs typeface="Times New Roman" panose="02020603050405020304" pitchFamily="18" charset="0"/>
              </a:rPr>
              <a:t>Mo is produced in about five nuclear reactors around the globe from high enriched uranium (HEU, 93%) and 10% is produced from </a:t>
            </a:r>
            <a:r>
              <a:rPr lang="en-US" sz="1500" baseline="30000" dirty="0">
                <a:latin typeface="Times New Roman" panose="02020603050405020304" pitchFamily="18" charset="0"/>
                <a:cs typeface="Times New Roman" panose="02020603050405020304" pitchFamily="18" charset="0"/>
              </a:rPr>
              <a:t>98</a:t>
            </a:r>
            <a:r>
              <a:rPr lang="en-US" sz="1500" dirty="0">
                <a:latin typeface="Times New Roman" panose="02020603050405020304" pitchFamily="18" charset="0"/>
                <a:cs typeface="Times New Roman" panose="02020603050405020304" pitchFamily="18" charset="0"/>
              </a:rPr>
              <a:t>Mo(n, γ) reaction.</a:t>
            </a:r>
          </a:p>
          <a:p>
            <a:pPr algn="just"/>
            <a:endParaRPr lang="en-US" sz="1500" baseline="30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0CCE7884-3709-435E-801E-3554C80C6FCB}"/>
              </a:ext>
            </a:extLst>
          </p:cNvPr>
          <p:cNvSpPr txBox="1"/>
          <p:nvPr/>
        </p:nvSpPr>
        <p:spPr>
          <a:xfrm>
            <a:off x="1371600" y="4523313"/>
            <a:ext cx="6772109" cy="380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75" b="1" dirty="0" err="1"/>
              <a:t>Siddharth</a:t>
            </a:r>
            <a:r>
              <a:rPr lang="en-US" sz="1875" b="1" dirty="0"/>
              <a:t> </a:t>
            </a:r>
            <a:r>
              <a:rPr lang="en-US" sz="1875" b="1" dirty="0" smtClean="0"/>
              <a:t>&amp; Mukherjee et</a:t>
            </a:r>
            <a:r>
              <a:rPr lang="en-US" sz="1875" b="1" dirty="0"/>
              <a:t>. al., Physics Review C 99 (2019) 044602</a:t>
            </a: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744" y="2938581"/>
            <a:ext cx="4094379" cy="1185698"/>
          </a:xfrm>
          <a:prstGeom prst="rect">
            <a:avLst/>
          </a:prstGeom>
          <a:noFill/>
          <a:ln>
            <a:noFill/>
          </a:ln>
          <a:effectLst>
            <a:glow rad="635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5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Scale>
                                      <p:cBhvr>
                                        <p:cTn id="1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6"/>
                                        </p:tgtEl>
                                        <p:attrNameLst>
                                          <p:attrName>ppt_x</p:attrName>
                                          <p:attrName>ppt_y</p:attrName>
                                        </p:attrNameLst>
                                      </p:cBhvr>
                                    </p:animMotion>
                                    <p:animEffect transition="in" filter="fade">
                                      <p:cBhvr>
                                        <p:cTn id="18" dur="1000"/>
                                        <p:tgtEl>
                                          <p:spTgt spid="6"/>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714" t="5685" r="6926"/>
          <a:stretch/>
        </p:blipFill>
        <p:spPr>
          <a:xfrm>
            <a:off x="497910" y="892480"/>
            <a:ext cx="7984187" cy="371929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8791" t="7329" r="8104"/>
          <a:stretch/>
        </p:blipFill>
        <p:spPr>
          <a:xfrm>
            <a:off x="488515" y="986427"/>
            <a:ext cx="7865342" cy="3654467"/>
          </a:xfrm>
          <a:prstGeom prst="rect">
            <a:avLst/>
          </a:prstGeom>
        </p:spPr>
      </p:pic>
      <p:sp>
        <p:nvSpPr>
          <p:cNvPr id="7" name="Rectangle 6">
            <a:extLst>
              <a:ext uri="{FF2B5EF4-FFF2-40B4-BE49-F238E27FC236}">
                <a16:creationId xmlns="" xmlns:a16="http://schemas.microsoft.com/office/drawing/2014/main" id="{3C36E189-4618-49F2-AAF2-210D63F14A93}"/>
              </a:ext>
            </a:extLst>
          </p:cNvPr>
          <p:cNvSpPr/>
          <p:nvPr/>
        </p:nvSpPr>
        <p:spPr>
          <a:xfrm>
            <a:off x="342850" y="304443"/>
            <a:ext cx="7686286" cy="34624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1650" b="1" dirty="0">
                <a:solidFill>
                  <a:srgbClr val="FF0000"/>
                </a:solidFill>
                <a:latin typeface="Times New Roman" panose="02020603050405020304" pitchFamily="18" charset="0"/>
              </a:rPr>
              <a:t>Neutron induced reaction cross-sections of structural materials like </a:t>
            </a:r>
            <a:r>
              <a:rPr lang="en-US" sz="1650" b="1" dirty="0" err="1">
                <a:solidFill>
                  <a:srgbClr val="FF0000"/>
                </a:solidFill>
                <a:latin typeface="Times New Roman" panose="02020603050405020304" pitchFamily="18" charset="0"/>
              </a:rPr>
              <a:t>Gd</a:t>
            </a:r>
            <a:r>
              <a:rPr lang="en-US" sz="1650" b="1" dirty="0">
                <a:solidFill>
                  <a:srgbClr val="FF0000"/>
                </a:solidFill>
                <a:latin typeface="Times New Roman" panose="02020603050405020304" pitchFamily="18" charset="0"/>
              </a:rPr>
              <a:t>, W and Tb: </a:t>
            </a:r>
            <a:endParaRPr lang="en-US" sz="1650" dirty="0">
              <a:solidFill>
                <a:srgbClr val="FF0000"/>
              </a:solidFill>
              <a:latin typeface="Times New Roman" panose="02020603050405020304" pitchFamily="18" charset="0"/>
            </a:endParaRPr>
          </a:p>
        </p:txBody>
      </p:sp>
      <p:sp>
        <p:nvSpPr>
          <p:cNvPr id="8" name="Rectangle 7">
            <a:extLst>
              <a:ext uri="{FF2B5EF4-FFF2-40B4-BE49-F238E27FC236}">
                <a16:creationId xmlns="" xmlns:a16="http://schemas.microsoft.com/office/drawing/2014/main" id="{58ED3A13-A2AA-41D8-8399-B6B5B8BAC5D1}"/>
              </a:ext>
            </a:extLst>
          </p:cNvPr>
          <p:cNvSpPr/>
          <p:nvPr/>
        </p:nvSpPr>
        <p:spPr>
          <a:xfrm>
            <a:off x="1411106" y="4607297"/>
            <a:ext cx="6618030" cy="369332"/>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latin typeface="CMR12"/>
              </a:rPr>
              <a:t>Makwana &amp; Mukherjee </a:t>
            </a:r>
            <a:r>
              <a:rPr lang="en-US" b="1" dirty="0">
                <a:latin typeface="CMR12"/>
              </a:rPr>
              <a:t>et al., Phys. Rev. C </a:t>
            </a:r>
            <a:r>
              <a:rPr lang="en-US" b="1" dirty="0">
                <a:latin typeface="CMBX12"/>
              </a:rPr>
              <a:t>96</a:t>
            </a:r>
            <a:r>
              <a:rPr lang="en-US" b="1" dirty="0">
                <a:latin typeface="CMR12"/>
              </a:rPr>
              <a:t>, </a:t>
            </a:r>
            <a:r>
              <a:rPr lang="en-US" b="1" dirty="0">
                <a:latin typeface="Times New Roman" panose="02020603050405020304" pitchFamily="18" charset="0"/>
                <a:cs typeface="Times New Roman" panose="02020603050405020304" pitchFamily="18" charset="0"/>
              </a:rPr>
              <a:t>024608</a:t>
            </a:r>
            <a:r>
              <a:rPr lang="en-US" b="1" dirty="0">
                <a:latin typeface="CMR12"/>
              </a:rPr>
              <a:t> (2017)</a:t>
            </a:r>
            <a:endParaRPr lang="en-US" dirty="0"/>
          </a:p>
        </p:txBody>
      </p:sp>
      <p:sp>
        <p:nvSpPr>
          <p:cNvPr id="2" name="Date Placeholder 1"/>
          <p:cNvSpPr>
            <a:spLocks noGrp="1"/>
          </p:cNvSpPr>
          <p:nvPr>
            <p:ph type="dt" sz="half" idx="10"/>
          </p:nvPr>
        </p:nvSpPr>
        <p:spPr/>
        <p:txBody>
          <a:bodyPr/>
          <a:lstStyle/>
          <a:p>
            <a:fld id="{2C195047-3353-4912-A426-05DDFF80C519}" type="datetime1">
              <a:rPr lang="en-US" smtClean="0">
                <a:solidFill>
                  <a:srgbClr val="696464"/>
                </a:solidFill>
              </a:rPr>
              <a:t>4/25/2020</a:t>
            </a:fld>
            <a:endParaRPr lang="en-US">
              <a:solidFill>
                <a:srgbClr val="696464"/>
              </a:solidFill>
            </a:endParaRPr>
          </a:p>
        </p:txBody>
      </p:sp>
      <p:sp>
        <p:nvSpPr>
          <p:cNvPr id="4" name="Slide Number Placeholder 3"/>
          <p:cNvSpPr>
            <a:spLocks noGrp="1"/>
          </p:cNvSpPr>
          <p:nvPr>
            <p:ph type="sldNum" sz="quarter" idx="12"/>
          </p:nvPr>
        </p:nvSpPr>
        <p:spPr/>
        <p:txBody>
          <a:bodyPr/>
          <a:lstStyle/>
          <a:p>
            <a:fld id="{3A4FF387-79C3-42A1-9C75-6A3C83249067}" type="slidenum">
              <a:rPr lang="en-US" smtClean="0"/>
              <a:pPr/>
              <a:t>26</a:t>
            </a:fld>
            <a:endParaRPr lang="en-US"/>
          </a:p>
        </p:txBody>
      </p:sp>
    </p:spTree>
    <p:extLst>
      <p:ext uri="{BB962C8B-B14F-4D97-AF65-F5344CB8AC3E}">
        <p14:creationId xmlns:p14="http://schemas.microsoft.com/office/powerpoint/2010/main" val="414407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934D2F83-0411-4DF5-B90B-B0B171D1F570}"/>
              </a:ext>
            </a:extLst>
          </p:cNvPr>
          <p:cNvSpPr txBox="1">
            <a:spLocks/>
          </p:cNvSpPr>
          <p:nvPr/>
        </p:nvSpPr>
        <p:spPr>
          <a:xfrm>
            <a:off x="566790" y="1040443"/>
            <a:ext cx="3537460" cy="400199"/>
          </a:xfrm>
          <a:prstGeom prst="rect">
            <a:avLst/>
          </a:prstGeom>
          <a:ln/>
        </p:spPr>
        <p:style>
          <a:lnRef idx="2">
            <a:schemeClr val="accent2"/>
          </a:lnRef>
          <a:fillRef idx="1">
            <a:schemeClr val="lt1"/>
          </a:fillRef>
          <a:effectRef idx="0">
            <a:schemeClr val="accent2"/>
          </a:effectRef>
          <a:fontRef idx="minor">
            <a:schemeClr val="dk1"/>
          </a:fontRef>
        </p:style>
        <p:txBody>
          <a:bodyPr vert="horz" lIns="68580" tIns="34290" rIns="68580" bIns="3429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75" dirty="0">
                <a:solidFill>
                  <a:srgbClr val="002060"/>
                </a:solidFill>
                <a:latin typeface="Times New Roman" panose="02020603050405020304" pitchFamily="18" charset="0"/>
                <a:cs typeface="Times New Roman" panose="02020603050405020304" pitchFamily="18" charset="0"/>
              </a:rPr>
              <a:t>Uncertainty in detector efficiency-</a:t>
            </a:r>
            <a:endParaRPr lang="en-US" sz="1875" b="1" dirty="0">
              <a:solidFill>
                <a:srgbClr val="002060"/>
              </a:solidFill>
            </a:endParaRPr>
          </a:p>
        </p:txBody>
      </p:sp>
      <p:pic>
        <p:nvPicPr>
          <p:cNvPr id="7" name="Picture 6">
            <a:extLst>
              <a:ext uri="{FF2B5EF4-FFF2-40B4-BE49-F238E27FC236}">
                <a16:creationId xmlns="" xmlns:a16="http://schemas.microsoft.com/office/drawing/2014/main" id="{0CBC1BA5-44AA-464D-9812-3D56FFC3766F}"/>
              </a:ext>
            </a:extLst>
          </p:cNvPr>
          <p:cNvPicPr>
            <a:picLocks noChangeAspect="1"/>
          </p:cNvPicPr>
          <p:nvPr/>
        </p:nvPicPr>
        <p:blipFill>
          <a:blip r:embed="rId2"/>
          <a:stretch>
            <a:fillRect/>
          </a:stretch>
        </p:blipFill>
        <p:spPr>
          <a:xfrm>
            <a:off x="3401825" y="1730428"/>
            <a:ext cx="1981634" cy="381094"/>
          </a:xfrm>
          <a:prstGeom prst="rect">
            <a:avLst/>
          </a:prstGeom>
        </p:spPr>
      </p:pic>
      <p:pic>
        <p:nvPicPr>
          <p:cNvPr id="8" name="Picture 7">
            <a:extLst>
              <a:ext uri="{FF2B5EF4-FFF2-40B4-BE49-F238E27FC236}">
                <a16:creationId xmlns="" xmlns:a16="http://schemas.microsoft.com/office/drawing/2014/main" id="{ACA72E0D-275D-4EC8-9DCD-6DA2421932A0}"/>
              </a:ext>
            </a:extLst>
          </p:cNvPr>
          <p:cNvPicPr>
            <a:picLocks noChangeAspect="1"/>
          </p:cNvPicPr>
          <p:nvPr/>
        </p:nvPicPr>
        <p:blipFill>
          <a:blip r:embed="rId3"/>
          <a:stretch>
            <a:fillRect/>
          </a:stretch>
        </p:blipFill>
        <p:spPr>
          <a:xfrm>
            <a:off x="566789" y="1568464"/>
            <a:ext cx="1943526" cy="705023"/>
          </a:xfrm>
          <a:prstGeom prst="rect">
            <a:avLst/>
          </a:prstGeom>
        </p:spPr>
      </p:pic>
      <p:pic>
        <p:nvPicPr>
          <p:cNvPr id="9" name="Picture 8">
            <a:extLst>
              <a:ext uri="{FF2B5EF4-FFF2-40B4-BE49-F238E27FC236}">
                <a16:creationId xmlns="" xmlns:a16="http://schemas.microsoft.com/office/drawing/2014/main" id="{60970E83-9D3A-4A84-943F-5069567FDD67}"/>
              </a:ext>
            </a:extLst>
          </p:cNvPr>
          <p:cNvPicPr>
            <a:picLocks noChangeAspect="1"/>
          </p:cNvPicPr>
          <p:nvPr/>
        </p:nvPicPr>
        <p:blipFill>
          <a:blip r:embed="rId4"/>
          <a:stretch>
            <a:fillRect/>
          </a:stretch>
        </p:blipFill>
        <p:spPr>
          <a:xfrm>
            <a:off x="6379377" y="1606572"/>
            <a:ext cx="1943526" cy="628805"/>
          </a:xfrm>
          <a:prstGeom prst="rect">
            <a:avLst/>
          </a:prstGeom>
        </p:spPr>
      </p:pic>
      <p:sp>
        <p:nvSpPr>
          <p:cNvPr id="10" name="Right Arrow 6">
            <a:extLst>
              <a:ext uri="{FF2B5EF4-FFF2-40B4-BE49-F238E27FC236}">
                <a16:creationId xmlns="" xmlns:a16="http://schemas.microsoft.com/office/drawing/2014/main" id="{AABD7425-720F-470F-AC6A-73AD3CF821AC}"/>
              </a:ext>
            </a:extLst>
          </p:cNvPr>
          <p:cNvSpPr/>
          <p:nvPr/>
        </p:nvSpPr>
        <p:spPr>
          <a:xfrm>
            <a:off x="2510316" y="1888573"/>
            <a:ext cx="833464" cy="103007"/>
          </a:xfrm>
          <a:prstGeom prst="rightArrow">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ight Arrow 6">
            <a:extLst>
              <a:ext uri="{FF2B5EF4-FFF2-40B4-BE49-F238E27FC236}">
                <a16:creationId xmlns="" xmlns:a16="http://schemas.microsoft.com/office/drawing/2014/main" id="{14823604-6A41-43F5-8D4E-817F7C225DB4}"/>
              </a:ext>
            </a:extLst>
          </p:cNvPr>
          <p:cNvSpPr/>
          <p:nvPr/>
        </p:nvSpPr>
        <p:spPr>
          <a:xfrm>
            <a:off x="5431117" y="1886812"/>
            <a:ext cx="833464" cy="103007"/>
          </a:xfrm>
          <a:prstGeom prst="rightArrow">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 xmlns:a16="http://schemas.microsoft.com/office/drawing/2014/main" id="{4DE28D90-6CB5-40BD-A0F4-C8DD2E397B14}"/>
              </a:ext>
            </a:extLst>
          </p:cNvPr>
          <p:cNvSpPr/>
          <p:nvPr/>
        </p:nvSpPr>
        <p:spPr>
          <a:xfrm>
            <a:off x="381000" y="2510977"/>
            <a:ext cx="8437993" cy="221599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57175" indent="-257175" algn="just">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The Counts (C) for different gamma lines are uncorrelated as they were measured separately. Therefore, </a:t>
            </a:r>
            <a:r>
              <a:rPr lang="en-US" sz="1350" dirty="0" err="1">
                <a:latin typeface="Times New Roman" panose="02020603050405020304" pitchFamily="18" charset="0"/>
                <a:cs typeface="Times New Roman" panose="02020603050405020304" pitchFamily="18" charset="0"/>
              </a:rPr>
              <a:t>S</a:t>
            </a:r>
            <a:r>
              <a:rPr lang="en-US" sz="1350" baseline="-25000" dirty="0" err="1">
                <a:latin typeface="Times New Roman" panose="02020603050405020304" pitchFamily="18" charset="0"/>
                <a:cs typeface="Times New Roman" panose="02020603050405020304" pitchFamily="18" charset="0"/>
              </a:rPr>
              <a:t>ijr</a:t>
            </a:r>
            <a:r>
              <a:rPr lang="en-US" sz="1350" dirty="0">
                <a:latin typeface="Times New Roman" panose="02020603050405020304" pitchFamily="18" charset="0"/>
                <a:cs typeface="Times New Roman" panose="02020603050405020304" pitchFamily="18" charset="0"/>
              </a:rPr>
              <a:t> for counts will be an identity matrix.</a:t>
            </a:r>
          </a:p>
          <a:p>
            <a:pPr marL="257175" indent="-257175" algn="just">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The gamma abundance for gamma lines of </a:t>
            </a:r>
            <a:r>
              <a:rPr lang="en-US" sz="1350" baseline="30000" dirty="0">
                <a:latin typeface="Times New Roman" panose="02020603050405020304" pitchFamily="18" charset="0"/>
                <a:cs typeface="Times New Roman" panose="02020603050405020304" pitchFamily="18" charset="0"/>
              </a:rPr>
              <a:t>152</a:t>
            </a:r>
            <a:r>
              <a:rPr lang="en-US" sz="1350" dirty="0">
                <a:latin typeface="Times New Roman" panose="02020603050405020304" pitchFamily="18" charset="0"/>
                <a:cs typeface="Times New Roman" panose="02020603050405020304" pitchFamily="18" charset="0"/>
              </a:rPr>
              <a:t>Eu are the characteristic property of each gamma line and hence they are assigned as uncorrelated.</a:t>
            </a:r>
          </a:p>
          <a:p>
            <a:pPr marL="257175" indent="-257175" algn="just">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Since, each gamma line will be following same half life (T</a:t>
            </a:r>
            <a:r>
              <a:rPr lang="en-US" sz="1350" baseline="-25000" dirty="0">
                <a:latin typeface="Times New Roman" panose="02020603050405020304" pitchFamily="18" charset="0"/>
                <a:cs typeface="Times New Roman" panose="02020603050405020304" pitchFamily="18" charset="0"/>
              </a:rPr>
              <a:t>1/2</a:t>
            </a:r>
            <a:r>
              <a:rPr lang="en-US" sz="1350" dirty="0">
                <a:latin typeface="Times New Roman" panose="02020603050405020304" pitchFamily="18" charset="0"/>
                <a:cs typeface="Times New Roman" panose="02020603050405020304" pitchFamily="18" charset="0"/>
              </a:rPr>
              <a:t>) during the decay, therefore, they are correlated. The </a:t>
            </a:r>
            <a:r>
              <a:rPr lang="en-US" sz="1350" dirty="0" err="1">
                <a:latin typeface="Times New Roman" panose="02020603050405020304" pitchFamily="18" charset="0"/>
                <a:cs typeface="Times New Roman" panose="02020603050405020304" pitchFamily="18" charset="0"/>
              </a:rPr>
              <a:t>S</a:t>
            </a:r>
            <a:r>
              <a:rPr lang="en-US" sz="1350" baseline="-25000" dirty="0" err="1">
                <a:latin typeface="Times New Roman" panose="02020603050405020304" pitchFamily="18" charset="0"/>
                <a:cs typeface="Times New Roman" panose="02020603050405020304" pitchFamily="18" charset="0"/>
              </a:rPr>
              <a:t>ijr</a:t>
            </a:r>
            <a:r>
              <a:rPr lang="en-US" sz="1350" dirty="0">
                <a:latin typeface="Times New Roman" panose="02020603050405020304" pitchFamily="18" charset="0"/>
                <a:cs typeface="Times New Roman" panose="02020603050405020304" pitchFamily="18" charset="0"/>
              </a:rPr>
              <a:t> matrix in such case would be a square matrix having all the elements as 1.</a:t>
            </a:r>
          </a:p>
          <a:p>
            <a:pPr marL="257175" indent="-257175" algn="just">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The initial activity (N</a:t>
            </a:r>
            <a:r>
              <a:rPr lang="en-US" sz="1350" baseline="-25000" dirty="0">
                <a:latin typeface="Times New Roman" panose="02020603050405020304" pitchFamily="18" charset="0"/>
                <a:cs typeface="Times New Roman" panose="02020603050405020304" pitchFamily="18" charset="0"/>
              </a:rPr>
              <a:t>0</a:t>
            </a:r>
            <a:r>
              <a:rPr lang="en-US" sz="1350" dirty="0">
                <a:latin typeface="Times New Roman" panose="02020603050405020304" pitchFamily="18" charset="0"/>
                <a:cs typeface="Times New Roman" panose="02020603050405020304" pitchFamily="18" charset="0"/>
              </a:rPr>
              <a:t>) will be common for each gamma line therefore it would be treated as correlated quantity</a:t>
            </a:r>
            <a:r>
              <a:rPr lang="en-US" sz="1650" dirty="0">
                <a:latin typeface="Times New Roman" panose="02020603050405020304" pitchFamily="18" charset="0"/>
                <a:cs typeface="Times New Roman" panose="02020603050405020304" pitchFamily="18" charset="0"/>
              </a:rPr>
              <a:t>.</a:t>
            </a:r>
          </a:p>
        </p:txBody>
      </p:sp>
      <p:sp>
        <p:nvSpPr>
          <p:cNvPr id="13" name="Title 2">
            <a:extLst>
              <a:ext uri="{FF2B5EF4-FFF2-40B4-BE49-F238E27FC236}">
                <a16:creationId xmlns="" xmlns:a16="http://schemas.microsoft.com/office/drawing/2014/main" id="{F83EC460-0D4A-4DD5-8A7A-EDFBFCE48AC4}"/>
              </a:ext>
            </a:extLst>
          </p:cNvPr>
          <p:cNvSpPr txBox="1">
            <a:spLocks/>
          </p:cNvSpPr>
          <p:nvPr/>
        </p:nvSpPr>
        <p:spPr>
          <a:xfrm>
            <a:off x="541352" y="491564"/>
            <a:ext cx="7543800" cy="49862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Co-variance Analysis</a:t>
            </a:r>
          </a:p>
        </p:txBody>
      </p:sp>
      <p:grpSp>
        <p:nvGrpSpPr>
          <p:cNvPr id="14" name="Group 13"/>
          <p:cNvGrpSpPr/>
          <p:nvPr/>
        </p:nvGrpSpPr>
        <p:grpSpPr>
          <a:xfrm>
            <a:off x="7190957" y="1096801"/>
            <a:ext cx="1788389" cy="446391"/>
            <a:chOff x="2813538" y="2624206"/>
            <a:chExt cx="2384518" cy="998806"/>
          </a:xfrm>
        </p:grpSpPr>
        <p:sp>
          <p:nvSpPr>
            <p:cNvPr id="15" name="Oval Callout 14"/>
            <p:cNvSpPr/>
            <p:nvPr/>
          </p:nvSpPr>
          <p:spPr>
            <a:xfrm>
              <a:off x="2813538" y="2624206"/>
              <a:ext cx="2384518" cy="998806"/>
            </a:xfrm>
            <a:prstGeom prst="wedgeEllipseCallout">
              <a:avLst>
                <a:gd name="adj1" fmla="val -35871"/>
                <a:gd name="adj2" fmla="val 8785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350" dirty="0"/>
            </a:p>
          </p:txBody>
        </p:sp>
        <p:sp>
          <p:nvSpPr>
            <p:cNvPr id="16" name="Rectangle 15"/>
            <p:cNvSpPr/>
            <p:nvPr/>
          </p:nvSpPr>
          <p:spPr>
            <a:xfrm>
              <a:off x="3095666" y="2840670"/>
              <a:ext cx="1974301" cy="671438"/>
            </a:xfrm>
            <a:prstGeom prst="rect">
              <a:avLst/>
            </a:prstGeom>
          </p:spPr>
          <p:txBody>
            <a:bodyPr wrap="none">
              <a:spAutoFit/>
            </a:bodyPr>
            <a:lstStyle/>
            <a:p>
              <a:pPr algn="just"/>
              <a:r>
                <a:rPr lang="en-US" sz="1350" dirty="0"/>
                <a:t>Sandwich Formula</a:t>
              </a:r>
            </a:p>
          </p:txBody>
        </p:sp>
      </p:grpSp>
      <p:grpSp>
        <p:nvGrpSpPr>
          <p:cNvPr id="17" name="Group 16"/>
          <p:cNvGrpSpPr/>
          <p:nvPr/>
        </p:nvGrpSpPr>
        <p:grpSpPr>
          <a:xfrm>
            <a:off x="2069469" y="2081334"/>
            <a:ext cx="4750756" cy="325073"/>
            <a:chOff x="-284830" y="-102920"/>
            <a:chExt cx="6334341" cy="727356"/>
          </a:xfrm>
        </p:grpSpPr>
        <p:sp>
          <p:nvSpPr>
            <p:cNvPr id="18" name="Oval Callout 17"/>
            <p:cNvSpPr/>
            <p:nvPr/>
          </p:nvSpPr>
          <p:spPr>
            <a:xfrm>
              <a:off x="-284830" y="-102920"/>
              <a:ext cx="6334341" cy="715949"/>
            </a:xfrm>
            <a:prstGeom prst="wedgeEllipseCallout">
              <a:avLst>
                <a:gd name="adj1" fmla="val -18172"/>
                <a:gd name="adj2" fmla="val 382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350" dirty="0"/>
            </a:p>
          </p:txBody>
        </p:sp>
        <p:sp>
          <p:nvSpPr>
            <p:cNvPr id="19" name="Rectangle 18"/>
            <p:cNvSpPr/>
            <p:nvPr/>
          </p:nvSpPr>
          <p:spPr>
            <a:xfrm>
              <a:off x="562194" y="-47002"/>
              <a:ext cx="4799520" cy="671438"/>
            </a:xfrm>
            <a:prstGeom prst="rect">
              <a:avLst/>
            </a:prstGeom>
          </p:spPr>
          <p:txBody>
            <a:bodyPr wrap="none">
              <a:spAutoFit/>
            </a:bodyPr>
            <a:lstStyle/>
            <a:p>
              <a:pPr algn="just"/>
              <a:r>
                <a:rPr lang="en-US" sz="1350" dirty="0"/>
                <a:t>We brake the efficiency into four main attributes</a:t>
              </a:r>
            </a:p>
          </p:txBody>
        </p:sp>
      </p:grpSp>
      <p:sp>
        <p:nvSpPr>
          <p:cNvPr id="2" name="Date Placeholder 1"/>
          <p:cNvSpPr>
            <a:spLocks noGrp="1"/>
          </p:cNvSpPr>
          <p:nvPr>
            <p:ph type="dt" sz="half" idx="10"/>
          </p:nvPr>
        </p:nvSpPr>
        <p:spPr/>
        <p:txBody>
          <a:bodyPr/>
          <a:lstStyle/>
          <a:p>
            <a:fld id="{5B4BFA9F-C1B2-4DCC-8F7C-1366911BC05F}" type="datetime1">
              <a:rPr lang="en-US" smtClean="0">
                <a:solidFill>
                  <a:srgbClr val="696464"/>
                </a:solidFill>
              </a:rPr>
              <a:t>4/25/2020</a:t>
            </a:fld>
            <a:endParaRPr lang="en-US">
              <a:solidFill>
                <a:srgbClr val="696464"/>
              </a:solidFill>
            </a:endParaRPr>
          </a:p>
        </p:txBody>
      </p:sp>
      <p:sp>
        <p:nvSpPr>
          <p:cNvPr id="4" name="Slide Number Placeholder 3"/>
          <p:cNvSpPr>
            <a:spLocks noGrp="1"/>
          </p:cNvSpPr>
          <p:nvPr>
            <p:ph type="sldNum" sz="quarter" idx="12"/>
          </p:nvPr>
        </p:nvSpPr>
        <p:spPr/>
        <p:txBody>
          <a:bodyPr/>
          <a:lstStyle/>
          <a:p>
            <a:fld id="{3A4FF387-79C3-42A1-9C75-6A3C83249067}" type="slidenum">
              <a:rPr lang="en-US" smtClean="0"/>
              <a:pPr/>
              <a:t>27</a:t>
            </a:fld>
            <a:endParaRPr lang="en-US"/>
          </a:p>
        </p:txBody>
      </p:sp>
    </p:spTree>
    <p:extLst>
      <p:ext uri="{BB962C8B-B14F-4D97-AF65-F5344CB8AC3E}">
        <p14:creationId xmlns:p14="http://schemas.microsoft.com/office/powerpoint/2010/main" val="17529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EFFAE48-28CB-4BD8-85AA-E4D443879D4B}"/>
              </a:ext>
            </a:extLst>
          </p:cNvPr>
          <p:cNvSpPr>
            <a:spLocks noGrp="1"/>
          </p:cNvSpPr>
          <p:nvPr>
            <p:ph idx="1"/>
          </p:nvPr>
        </p:nvSpPr>
        <p:spPr>
          <a:xfrm>
            <a:off x="327953" y="926704"/>
            <a:ext cx="8355330" cy="2517787"/>
          </a:xfrm>
        </p:spPr>
        <p:style>
          <a:lnRef idx="2">
            <a:schemeClr val="accent1"/>
          </a:lnRef>
          <a:fillRef idx="1">
            <a:schemeClr val="lt1"/>
          </a:fillRef>
          <a:effectRef idx="0">
            <a:schemeClr val="accent1"/>
          </a:effectRef>
          <a:fontRef idx="minor">
            <a:schemeClr val="dk1"/>
          </a:fontRef>
        </p:style>
        <p:txBody>
          <a:bodyPr>
            <a:normAutofit/>
          </a:bodyPr>
          <a:lstStyle/>
          <a:p>
            <a:pPr marL="560785" algn="just">
              <a:buFont typeface="Wingdings" panose="05000000000000000000" pitchFamily="2" charset="2"/>
              <a:buChar char="§"/>
            </a:pPr>
            <a:r>
              <a:rPr lang="en-US" sz="1650" dirty="0">
                <a:solidFill>
                  <a:srgbClr val="FF0000"/>
                </a:solidFill>
                <a:latin typeface="Times New Roman" panose="02020603050405020304" pitchFamily="18" charset="0"/>
                <a:cs typeface="Times New Roman" panose="02020603050405020304" pitchFamily="18" charset="0"/>
              </a:rPr>
              <a:t>Counts for both the sample (r) and the monitor (m) reactions, at four neutron energies were taken as uncorrelated.</a:t>
            </a:r>
          </a:p>
          <a:p>
            <a:pPr marL="560785" algn="just">
              <a:buFont typeface="Wingdings" panose="05000000000000000000" pitchFamily="2" charset="2"/>
              <a:buChar char="§"/>
            </a:pPr>
            <a:r>
              <a:rPr lang="en-US" sz="1650" dirty="0">
                <a:solidFill>
                  <a:srgbClr val="FF0000"/>
                </a:solidFill>
                <a:latin typeface="Times New Roman" panose="02020603050405020304" pitchFamily="18" charset="0"/>
                <a:cs typeface="Times New Roman" panose="02020603050405020304" pitchFamily="18" charset="0"/>
              </a:rPr>
              <a:t>Parameters related to spectroscopic data for both the reactions were taken as correlated as they are common for all the four measurements.</a:t>
            </a:r>
          </a:p>
          <a:p>
            <a:pPr marL="601266" indent="-136922">
              <a:tabLst>
                <a:tab pos="516731" algn="l"/>
              </a:tabLst>
            </a:pPr>
            <a:r>
              <a:rPr lang="en-US" sz="1650" dirty="0">
                <a:solidFill>
                  <a:srgbClr val="FF0000"/>
                </a:solidFill>
                <a:latin typeface="Times New Roman" panose="02020603050405020304" pitchFamily="18" charset="0"/>
                <a:cs typeface="Times New Roman" panose="02020603050405020304" pitchFamily="18" charset="0"/>
              </a:rPr>
              <a:t>Since, the yield of </a:t>
            </a:r>
            <a:r>
              <a:rPr lang="en-US" sz="1650" baseline="30000" dirty="0">
                <a:solidFill>
                  <a:srgbClr val="FF0000"/>
                </a:solidFill>
                <a:latin typeface="Times New Roman" panose="02020603050405020304" pitchFamily="18" charset="0"/>
                <a:cs typeface="Times New Roman" panose="02020603050405020304" pitchFamily="18" charset="0"/>
              </a:rPr>
              <a:t>97</a:t>
            </a:r>
            <a:r>
              <a:rPr lang="en-US" sz="1650" dirty="0">
                <a:solidFill>
                  <a:srgbClr val="FF0000"/>
                </a:solidFill>
                <a:latin typeface="Times New Roman" panose="02020603050405020304" pitchFamily="18" charset="0"/>
                <a:cs typeface="Times New Roman" panose="02020603050405020304" pitchFamily="18" charset="0"/>
              </a:rPr>
              <a:t>Zr for monitor cross-section was taken for 14 MeV neutrons and is kept constant (</a:t>
            </a:r>
            <a:r>
              <a:rPr lang="en-US" sz="1650" b="1" dirty="0">
                <a:latin typeface="Times New Roman" panose="02020603050405020304" pitchFamily="18" charset="0"/>
                <a:cs typeface="Times New Roman" panose="02020603050405020304" pitchFamily="18" charset="0"/>
              </a:rPr>
              <a:t>3.14 ± 0.15</a:t>
            </a:r>
            <a:r>
              <a:rPr lang="en-US" sz="1650" dirty="0">
                <a:solidFill>
                  <a:srgbClr val="FF0000"/>
                </a:solidFill>
                <a:latin typeface="Times New Roman" panose="02020603050405020304" pitchFamily="18" charset="0"/>
                <a:cs typeface="Times New Roman" panose="02020603050405020304" pitchFamily="18" charset="0"/>
              </a:rPr>
              <a:t>, </a:t>
            </a:r>
            <a:r>
              <a:rPr lang="en-US" sz="1650" b="1" dirty="0">
                <a:solidFill>
                  <a:srgbClr val="FF0000"/>
                </a:solidFill>
                <a:latin typeface="Times New Roman" panose="02020603050405020304" pitchFamily="18" charset="0"/>
                <a:cs typeface="Times New Roman" panose="02020603050405020304" pitchFamily="18" charset="0"/>
              </a:rPr>
              <a:t>B.S. </a:t>
            </a:r>
            <a:r>
              <a:rPr lang="en-US" sz="1650" b="1" dirty="0" err="1">
                <a:solidFill>
                  <a:srgbClr val="FF0000"/>
                </a:solidFill>
                <a:latin typeface="Times New Roman" panose="02020603050405020304" pitchFamily="18" charset="0"/>
                <a:cs typeface="Times New Roman" panose="02020603050405020304" pitchFamily="18" charset="0"/>
              </a:rPr>
              <a:t>Shivashankar</a:t>
            </a:r>
            <a:r>
              <a:rPr lang="en-US" sz="1650" b="1" dirty="0">
                <a:solidFill>
                  <a:srgbClr val="FF0000"/>
                </a:solidFill>
                <a:latin typeface="Times New Roman" panose="02020603050405020304" pitchFamily="18" charset="0"/>
                <a:cs typeface="Times New Roman" panose="02020603050405020304" pitchFamily="18" charset="0"/>
              </a:rPr>
              <a:t> et al., </a:t>
            </a:r>
            <a:r>
              <a:rPr lang="en-US" sz="1650" b="1" dirty="0" err="1">
                <a:solidFill>
                  <a:srgbClr val="FF0000"/>
                </a:solidFill>
                <a:latin typeface="Times New Roman" panose="02020603050405020304" pitchFamily="18" charset="0"/>
                <a:cs typeface="Times New Roman" panose="02020603050405020304" pitchFamily="18" charset="0"/>
              </a:rPr>
              <a:t>Nucl</a:t>
            </a:r>
            <a:r>
              <a:rPr lang="en-US" sz="1650" b="1" dirty="0">
                <a:solidFill>
                  <a:srgbClr val="FF0000"/>
                </a:solidFill>
                <a:latin typeface="Times New Roman" panose="02020603050405020304" pitchFamily="18" charset="0"/>
                <a:cs typeface="Times New Roman" panose="02020603050405020304" pitchFamily="18" charset="0"/>
              </a:rPr>
              <a:t>. Sci. Eng. 179, 423 (2015)</a:t>
            </a:r>
            <a:r>
              <a:rPr lang="en-US" sz="1650" dirty="0">
                <a:solidFill>
                  <a:srgbClr val="FF0000"/>
                </a:solidFill>
                <a:latin typeface="Times New Roman" panose="02020603050405020304" pitchFamily="18" charset="0"/>
                <a:cs typeface="Times New Roman" panose="02020603050405020304" pitchFamily="18" charset="0"/>
              </a:rPr>
              <a:t>) in each measurement, therefore, it is correlated within four neutron energies. </a:t>
            </a:r>
          </a:p>
          <a:p>
            <a:pPr marL="560785" algn="just">
              <a:buFont typeface="Wingdings" panose="05000000000000000000" pitchFamily="2" charset="2"/>
              <a:buChar char="§"/>
            </a:pPr>
            <a:r>
              <a:rPr lang="en-US" sz="1650" dirty="0">
                <a:solidFill>
                  <a:srgbClr val="FF0000"/>
                </a:solidFill>
                <a:latin typeface="Times New Roman" panose="02020603050405020304" pitchFamily="18" charset="0"/>
                <a:cs typeface="Times New Roman" panose="02020603050405020304" pitchFamily="18" charset="0"/>
              </a:rPr>
              <a:t>The monitor reaction cross-sections were taken as independent for each measurement, therefore, assigned as uncorrelated. </a:t>
            </a:r>
          </a:p>
        </p:txBody>
      </p:sp>
      <p:sp>
        <p:nvSpPr>
          <p:cNvPr id="5" name="Title 1">
            <a:extLst>
              <a:ext uri="{FF2B5EF4-FFF2-40B4-BE49-F238E27FC236}">
                <a16:creationId xmlns="" xmlns:a16="http://schemas.microsoft.com/office/drawing/2014/main" id="{BBCF77BE-3D17-4956-98D1-F95506992BAE}"/>
              </a:ext>
            </a:extLst>
          </p:cNvPr>
          <p:cNvSpPr txBox="1">
            <a:spLocks/>
          </p:cNvSpPr>
          <p:nvPr/>
        </p:nvSpPr>
        <p:spPr>
          <a:xfrm>
            <a:off x="230922" y="554342"/>
            <a:ext cx="6969979" cy="334845"/>
          </a:xfrm>
          <a:prstGeom prst="homePlate">
            <a:avLst/>
          </a:prstGeom>
          <a:ln/>
        </p:spPr>
        <p:style>
          <a:lnRef idx="2">
            <a:schemeClr val="accent2"/>
          </a:lnRef>
          <a:fillRef idx="1">
            <a:schemeClr val="lt1"/>
          </a:fillRef>
          <a:effectRef idx="0">
            <a:schemeClr val="accent2"/>
          </a:effectRef>
          <a:fontRef idx="minor">
            <a:schemeClr val="dk1"/>
          </a:fontRef>
        </p:style>
        <p:txBody>
          <a:bodyPr vert="horz" lIns="68580" tIns="34290" rIns="68580" bIns="3429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Times New Roman" panose="02020603050405020304" pitchFamily="18" charset="0"/>
                <a:cs typeface="Times New Roman" panose="02020603050405020304" pitchFamily="18" charset="0"/>
              </a:rPr>
              <a:t>Assumptions made to find the correlation among different quantities-</a:t>
            </a:r>
            <a:endParaRPr lang="en-US" sz="2850" b="1" dirty="0">
              <a:solidFill>
                <a:srgbClr val="002060"/>
              </a:solidFill>
            </a:endParaRPr>
          </a:p>
        </p:txBody>
      </p:sp>
      <p:pic>
        <p:nvPicPr>
          <p:cNvPr id="6" name="Picture 5">
            <a:extLst>
              <a:ext uri="{FF2B5EF4-FFF2-40B4-BE49-F238E27FC236}">
                <a16:creationId xmlns="" xmlns:a16="http://schemas.microsoft.com/office/drawing/2014/main" id="{9110BE91-F8C1-4614-88EF-467DF8FC3BDF}"/>
              </a:ext>
            </a:extLst>
          </p:cNvPr>
          <p:cNvPicPr>
            <a:picLocks noChangeAspect="1"/>
          </p:cNvPicPr>
          <p:nvPr/>
        </p:nvPicPr>
        <p:blipFill rotWithShape="1">
          <a:blip r:embed="rId2"/>
          <a:srcRect b="8366"/>
          <a:stretch/>
        </p:blipFill>
        <p:spPr>
          <a:xfrm>
            <a:off x="528893" y="3527315"/>
            <a:ext cx="5975426" cy="1571459"/>
          </a:xfrm>
          <a:prstGeom prst="rect">
            <a:avLst/>
          </a:prstGeom>
        </p:spPr>
      </p:pic>
      <p:graphicFrame>
        <p:nvGraphicFramePr>
          <p:cNvPr id="7" name="Table 6">
            <a:extLst>
              <a:ext uri="{FF2B5EF4-FFF2-40B4-BE49-F238E27FC236}">
                <a16:creationId xmlns="" xmlns:a16="http://schemas.microsoft.com/office/drawing/2014/main" id="{54AF01A2-73B2-462E-825E-227CC745FC02}"/>
              </a:ext>
            </a:extLst>
          </p:cNvPr>
          <p:cNvGraphicFramePr>
            <a:graphicFrameLocks noGrp="1"/>
          </p:cNvGraphicFramePr>
          <p:nvPr>
            <p:extLst/>
          </p:nvPr>
        </p:nvGraphicFramePr>
        <p:xfrm>
          <a:off x="7153595" y="3663575"/>
          <a:ext cx="991773" cy="1409700"/>
        </p:xfrm>
        <a:graphic>
          <a:graphicData uri="http://schemas.openxmlformats.org/drawingml/2006/table">
            <a:tbl>
              <a:tblPr firstRow="1" bandRow="1">
                <a:tableStyleId>{073A0DAA-6AF3-43AB-8588-CEC1D06C72B9}</a:tableStyleId>
              </a:tblPr>
              <a:tblGrid>
                <a:gridCol w="991773">
                  <a:extLst>
                    <a:ext uri="{9D8B030D-6E8A-4147-A177-3AD203B41FA5}">
                      <a16:colId xmlns="" xmlns:a16="http://schemas.microsoft.com/office/drawing/2014/main" val="3746577255"/>
                    </a:ext>
                  </a:extLst>
                </a:gridCol>
              </a:tblGrid>
              <a:tr h="274320">
                <a:tc>
                  <a:txBody>
                    <a:bodyPr/>
                    <a:lstStyle/>
                    <a:p>
                      <a:pPr algn="ctr"/>
                      <a:r>
                        <a:rPr lang="en-US" sz="1400" dirty="0"/>
                        <a:t>Error (%)</a:t>
                      </a:r>
                    </a:p>
                  </a:txBody>
                  <a:tcPr marL="68580" marR="68580" marT="34290" marB="34290" anchor="ctr"/>
                </a:tc>
                <a:extLst>
                  <a:ext uri="{0D108BD9-81ED-4DB2-BD59-A6C34878D82A}">
                    <a16:rowId xmlns="" xmlns:a16="http://schemas.microsoft.com/office/drawing/2014/main" val="1873568420"/>
                  </a:ext>
                </a:extLst>
              </a:tr>
              <a:tr h="274320">
                <a:tc>
                  <a:txBody>
                    <a:bodyPr/>
                    <a:lstStyle/>
                    <a:p>
                      <a:pPr algn="ctr"/>
                      <a:r>
                        <a:rPr lang="en-US" sz="1400" dirty="0"/>
                        <a:t>21.2</a:t>
                      </a:r>
                    </a:p>
                  </a:txBody>
                  <a:tcPr marL="68580" marR="68580" marT="34290" marB="34290" anchor="ctr"/>
                </a:tc>
                <a:extLst>
                  <a:ext uri="{0D108BD9-81ED-4DB2-BD59-A6C34878D82A}">
                    <a16:rowId xmlns="" xmlns:a16="http://schemas.microsoft.com/office/drawing/2014/main" val="2728393436"/>
                  </a:ext>
                </a:extLst>
              </a:tr>
              <a:tr h="274320">
                <a:tc>
                  <a:txBody>
                    <a:bodyPr/>
                    <a:lstStyle/>
                    <a:p>
                      <a:pPr algn="ctr"/>
                      <a:r>
                        <a:rPr lang="en-US" sz="1400" dirty="0"/>
                        <a:t>10.9</a:t>
                      </a:r>
                    </a:p>
                  </a:txBody>
                  <a:tcPr marL="68580" marR="68580" marT="34290" marB="34290" anchor="ctr"/>
                </a:tc>
                <a:extLst>
                  <a:ext uri="{0D108BD9-81ED-4DB2-BD59-A6C34878D82A}">
                    <a16:rowId xmlns="" xmlns:a16="http://schemas.microsoft.com/office/drawing/2014/main" val="1844964204"/>
                  </a:ext>
                </a:extLst>
              </a:tr>
              <a:tr h="274320">
                <a:tc>
                  <a:txBody>
                    <a:bodyPr/>
                    <a:lstStyle/>
                    <a:p>
                      <a:pPr algn="ctr"/>
                      <a:r>
                        <a:rPr lang="en-US" sz="1400" dirty="0"/>
                        <a:t>20.8</a:t>
                      </a:r>
                    </a:p>
                  </a:txBody>
                  <a:tcPr marL="68580" marR="68580" marT="34290" marB="34290" anchor="ctr"/>
                </a:tc>
                <a:extLst>
                  <a:ext uri="{0D108BD9-81ED-4DB2-BD59-A6C34878D82A}">
                    <a16:rowId xmlns="" xmlns:a16="http://schemas.microsoft.com/office/drawing/2014/main" val="2982230808"/>
                  </a:ext>
                </a:extLst>
              </a:tr>
              <a:tr h="274320">
                <a:tc>
                  <a:txBody>
                    <a:bodyPr/>
                    <a:lstStyle/>
                    <a:p>
                      <a:pPr algn="ctr"/>
                      <a:r>
                        <a:rPr lang="en-US" sz="1400" dirty="0"/>
                        <a:t>16.1</a:t>
                      </a:r>
                    </a:p>
                  </a:txBody>
                  <a:tcPr marL="68580" marR="68580" marT="34290" marB="34290" anchor="ctr"/>
                </a:tc>
                <a:extLst>
                  <a:ext uri="{0D108BD9-81ED-4DB2-BD59-A6C34878D82A}">
                    <a16:rowId xmlns="" xmlns:a16="http://schemas.microsoft.com/office/drawing/2014/main" val="2768719916"/>
                  </a:ext>
                </a:extLst>
              </a:tr>
            </a:tbl>
          </a:graphicData>
        </a:graphic>
      </p:graphicFrame>
      <p:sp>
        <p:nvSpPr>
          <p:cNvPr id="9" name="Title 2">
            <a:extLst>
              <a:ext uri="{FF2B5EF4-FFF2-40B4-BE49-F238E27FC236}">
                <a16:creationId xmlns="" xmlns:a16="http://schemas.microsoft.com/office/drawing/2014/main" id="{3DA999F6-EAE1-4858-ABB0-4B8AC6E3D3A1}"/>
              </a:ext>
            </a:extLst>
          </p:cNvPr>
          <p:cNvSpPr txBox="1">
            <a:spLocks/>
          </p:cNvSpPr>
          <p:nvPr/>
        </p:nvSpPr>
        <p:spPr>
          <a:xfrm>
            <a:off x="541351" y="73272"/>
            <a:ext cx="3310412" cy="498628"/>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000" dirty="0"/>
              <a:t>Co-variance Analysis</a:t>
            </a:r>
          </a:p>
        </p:txBody>
      </p:sp>
      <p:sp>
        <p:nvSpPr>
          <p:cNvPr id="2" name="Rectangle 1"/>
          <p:cNvSpPr/>
          <p:nvPr/>
        </p:nvSpPr>
        <p:spPr>
          <a:xfrm>
            <a:off x="6683216" y="3349059"/>
            <a:ext cx="2047420" cy="300082"/>
          </a:xfrm>
          <a:prstGeom prst="rect">
            <a:avLst/>
          </a:prstGeom>
          <a:solidFill>
            <a:srgbClr val="FFFF00"/>
          </a:solidFill>
          <a:ln>
            <a:solidFill>
              <a:schemeClr val="tx1"/>
            </a:solidFill>
          </a:ln>
        </p:spPr>
        <p:txBody>
          <a:bodyPr wrap="none">
            <a:spAutoFit/>
          </a:bodyPr>
          <a:lstStyle/>
          <a:p>
            <a:r>
              <a:rPr lang="en-US" sz="1350" b="1" baseline="30000" dirty="0">
                <a:latin typeface="Times New Roman" panose="02020603050405020304" pitchFamily="18" charset="0"/>
              </a:rPr>
              <a:t>232</a:t>
            </a:r>
            <a:r>
              <a:rPr lang="en-US" sz="1350" b="1" dirty="0">
                <a:latin typeface="Times New Roman" panose="02020603050405020304" pitchFamily="18" charset="0"/>
              </a:rPr>
              <a:t>Th(n, </a:t>
            </a:r>
            <a:r>
              <a:rPr lang="en-US" sz="1350" b="1" dirty="0">
                <a:latin typeface="Times New Roman" panose="02020603050405020304" pitchFamily="18" charset="0"/>
                <a:cs typeface="Times New Roman" panose="02020603050405020304" pitchFamily="18" charset="0"/>
              </a:rPr>
              <a:t>γ</a:t>
            </a:r>
            <a:r>
              <a:rPr lang="en-US" sz="1350" b="1" dirty="0">
                <a:latin typeface="Times New Roman" panose="02020603050405020304" pitchFamily="18" charset="0"/>
              </a:rPr>
              <a:t>)</a:t>
            </a:r>
            <a:r>
              <a:rPr lang="en-US" sz="1350" b="1" baseline="30000" dirty="0">
                <a:latin typeface="Times New Roman" panose="02020603050405020304" pitchFamily="18" charset="0"/>
              </a:rPr>
              <a:t>233</a:t>
            </a:r>
            <a:r>
              <a:rPr lang="en-US" sz="1350" b="1" dirty="0">
                <a:latin typeface="Times New Roman" panose="02020603050405020304" pitchFamily="18" charset="0"/>
              </a:rPr>
              <a:t>Pa  reaction </a:t>
            </a:r>
            <a:endParaRPr lang="en-US" sz="1350" dirty="0"/>
          </a:p>
        </p:txBody>
      </p:sp>
      <p:sp>
        <p:nvSpPr>
          <p:cNvPr id="4" name="TextBox 3"/>
          <p:cNvSpPr txBox="1"/>
          <p:nvPr/>
        </p:nvSpPr>
        <p:spPr>
          <a:xfrm>
            <a:off x="3851763" y="3704268"/>
            <a:ext cx="420308" cy="300082"/>
          </a:xfrm>
          <a:prstGeom prst="rect">
            <a:avLst/>
          </a:prstGeom>
          <a:noFill/>
        </p:spPr>
        <p:txBody>
          <a:bodyPr wrap="none" rtlCol="0">
            <a:spAutoFit/>
          </a:bodyPr>
          <a:lstStyle/>
          <a:p>
            <a:r>
              <a:rPr lang="en-US" sz="1350" b="1" dirty="0">
                <a:solidFill>
                  <a:schemeClr val="bg1">
                    <a:lumMod val="50000"/>
                  </a:schemeClr>
                </a:solidFill>
              </a:rPr>
              <a:t>(%)</a:t>
            </a:r>
          </a:p>
        </p:txBody>
      </p:sp>
      <p:sp>
        <p:nvSpPr>
          <p:cNvPr id="8" name="Date Placeholder 7"/>
          <p:cNvSpPr>
            <a:spLocks noGrp="1"/>
          </p:cNvSpPr>
          <p:nvPr>
            <p:ph type="dt" sz="half" idx="10"/>
          </p:nvPr>
        </p:nvSpPr>
        <p:spPr/>
        <p:txBody>
          <a:bodyPr/>
          <a:lstStyle/>
          <a:p>
            <a:fld id="{5CBC2307-4143-43A8-8BA4-82300445BB7B}" type="datetime1">
              <a:rPr lang="en-US" smtClean="0">
                <a:solidFill>
                  <a:srgbClr val="696464"/>
                </a:solidFill>
              </a:rPr>
              <a:t>4/25/2020</a:t>
            </a:fld>
            <a:endParaRPr lang="en-US">
              <a:solidFill>
                <a:srgbClr val="696464"/>
              </a:solidFill>
            </a:endParaRPr>
          </a:p>
        </p:txBody>
      </p:sp>
      <p:sp>
        <p:nvSpPr>
          <p:cNvPr id="11" name="Slide Number Placeholder 10"/>
          <p:cNvSpPr>
            <a:spLocks noGrp="1"/>
          </p:cNvSpPr>
          <p:nvPr>
            <p:ph type="sldNum" sz="quarter" idx="12"/>
          </p:nvPr>
        </p:nvSpPr>
        <p:spPr/>
        <p:txBody>
          <a:bodyPr/>
          <a:lstStyle/>
          <a:p>
            <a:fld id="{3A4FF387-79C3-42A1-9C75-6A3C83249067}" type="slidenum">
              <a:rPr lang="en-US" smtClean="0"/>
              <a:pPr/>
              <a:t>28</a:t>
            </a:fld>
            <a:endParaRPr lang="en-US"/>
          </a:p>
        </p:txBody>
      </p:sp>
    </p:spTree>
    <p:extLst>
      <p:ext uri="{BB962C8B-B14F-4D97-AF65-F5344CB8AC3E}">
        <p14:creationId xmlns:p14="http://schemas.microsoft.com/office/powerpoint/2010/main" val="312219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09550"/>
            <a:ext cx="3505200" cy="315469"/>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68577" tIns="34289" rIns="68577" bIns="34289" rtlCol="0">
            <a:spAutoFit/>
          </a:bodyPr>
          <a:lstStyle/>
          <a:p>
            <a:pPr algn="ctr"/>
            <a:r>
              <a:rPr lang="en-US" sz="1600" b="1" dirty="0" smtClean="0">
                <a:latin typeface="Times New Roman" panose="02020603050405020304" pitchFamily="18" charset="0"/>
                <a:cs typeface="Times New Roman" panose="02020603050405020304" pitchFamily="18" charset="0"/>
              </a:rPr>
              <a:t>Theoretical Calculations</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ABB6320-8D9D-45E8-99A9-C2930905C533}"/>
              </a:ext>
            </a:extLst>
          </p:cNvPr>
          <p:cNvPicPr>
            <a:picLocks noChangeAspect="1"/>
          </p:cNvPicPr>
          <p:nvPr/>
        </p:nvPicPr>
        <p:blipFill>
          <a:blip r:embed="rId2"/>
          <a:stretch>
            <a:fillRect/>
          </a:stretch>
        </p:blipFill>
        <p:spPr>
          <a:xfrm>
            <a:off x="690963" y="2724150"/>
            <a:ext cx="2509437" cy="1200978"/>
          </a:xfrm>
          <a:prstGeom prst="rect">
            <a:avLst/>
          </a:prstGeom>
        </p:spPr>
      </p:pic>
      <p:pic>
        <p:nvPicPr>
          <p:cNvPr id="6" name="Picture 5">
            <a:extLst>
              <a:ext uri="{FF2B5EF4-FFF2-40B4-BE49-F238E27FC236}">
                <a16:creationId xmlns:a16="http://schemas.microsoft.com/office/drawing/2014/main" xmlns="" id="{45337FEA-7FAB-4C1B-9CB1-AFC2AF9D9ACE}"/>
              </a:ext>
            </a:extLst>
          </p:cNvPr>
          <p:cNvPicPr>
            <a:picLocks noChangeAspect="1"/>
          </p:cNvPicPr>
          <p:nvPr/>
        </p:nvPicPr>
        <p:blipFill>
          <a:blip r:embed="rId3"/>
          <a:stretch>
            <a:fillRect/>
          </a:stretch>
        </p:blipFill>
        <p:spPr>
          <a:xfrm>
            <a:off x="1088720" y="3875345"/>
            <a:ext cx="1730680" cy="481850"/>
          </a:xfrm>
          <a:prstGeom prst="rect">
            <a:avLst/>
          </a:prstGeom>
        </p:spPr>
      </p:pic>
      <p:pic>
        <p:nvPicPr>
          <p:cNvPr id="7" name="Picture 23">
            <a:extLst>
              <a:ext uri="{FF2B5EF4-FFF2-40B4-BE49-F238E27FC236}">
                <a16:creationId xmlns:a16="http://schemas.microsoft.com/office/drawing/2014/main" xmlns="" id="{5EEFC2C1-6696-4146-87EB-73414871E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187" y="4552950"/>
            <a:ext cx="152574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a:extLst>
              <a:ext uri="{FF2B5EF4-FFF2-40B4-BE49-F238E27FC236}">
                <a16:creationId xmlns:a16="http://schemas.microsoft.com/office/drawing/2014/main" xmlns="" id="{3C0C4DAF-DAF3-43BA-B915-CA568F992BEF}"/>
              </a:ext>
            </a:extLst>
          </p:cNvPr>
          <p:cNvGraphicFramePr>
            <a:graphicFrameLocks noGrp="1"/>
          </p:cNvGraphicFramePr>
          <p:nvPr>
            <p:extLst/>
          </p:nvPr>
        </p:nvGraphicFramePr>
        <p:xfrm>
          <a:off x="5105400" y="3181350"/>
          <a:ext cx="2133600" cy="1615440"/>
        </p:xfrm>
        <a:graphic>
          <a:graphicData uri="http://schemas.openxmlformats.org/drawingml/2006/table">
            <a:tbl>
              <a:tblPr firstRow="1" bandRow="1">
                <a:tableStyleId>{073A0DAA-6AF3-43AB-8588-CEC1D06C72B9}</a:tableStyleId>
              </a:tblPr>
              <a:tblGrid>
                <a:gridCol w="1066800">
                  <a:extLst>
                    <a:ext uri="{9D8B030D-6E8A-4147-A177-3AD203B41FA5}">
                      <a16:colId xmlns:a16="http://schemas.microsoft.com/office/drawing/2014/main" xmlns="" val="4131537919"/>
                    </a:ext>
                  </a:extLst>
                </a:gridCol>
                <a:gridCol w="1066800">
                  <a:extLst>
                    <a:ext uri="{9D8B030D-6E8A-4147-A177-3AD203B41FA5}">
                      <a16:colId xmlns:a16="http://schemas.microsoft.com/office/drawing/2014/main" xmlns="" val="1220540454"/>
                    </a:ext>
                  </a:extLst>
                </a:gridCol>
              </a:tblGrid>
              <a:tr h="495474">
                <a:tc>
                  <a:txBody>
                    <a:bodyPr/>
                    <a:lstStyle/>
                    <a:p>
                      <a:pPr algn="ctr"/>
                      <a:r>
                        <a:rPr lang="en-US" sz="1400" dirty="0"/>
                        <a:t>Parameter</a:t>
                      </a:r>
                    </a:p>
                  </a:txBody>
                  <a:tcPr anchor="ctr"/>
                </a:tc>
                <a:tc>
                  <a:txBody>
                    <a:bodyPr/>
                    <a:lstStyle/>
                    <a:p>
                      <a:pPr algn="ctr"/>
                      <a:r>
                        <a:rPr lang="en-US" sz="1400" dirty="0"/>
                        <a:t>CTM Default</a:t>
                      </a:r>
                    </a:p>
                  </a:txBody>
                  <a:tcPr anchor="ctr"/>
                </a:tc>
                <a:extLst>
                  <a:ext uri="{0D108BD9-81ED-4DB2-BD59-A6C34878D82A}">
                    <a16:rowId xmlns:a16="http://schemas.microsoft.com/office/drawing/2014/main" xmlns="" val="2652622436"/>
                  </a:ext>
                </a:extLst>
              </a:tr>
              <a:tr h="330316">
                <a:tc>
                  <a:txBody>
                    <a:bodyPr/>
                    <a:lstStyle/>
                    <a:p>
                      <a:pPr algn="ctr"/>
                      <a:r>
                        <a:rPr lang="el-GR" sz="1800" dirty="0">
                          <a:latin typeface="Times New Roman" panose="02020603050405020304" pitchFamily="18" charset="0"/>
                          <a:cs typeface="Times New Roman" panose="02020603050405020304" pitchFamily="18" charset="0"/>
                        </a:rPr>
                        <a:t>α</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0.06926</a:t>
                      </a:r>
                    </a:p>
                  </a:txBody>
                  <a:tcPr anchor="ctr"/>
                </a:tc>
                <a:extLst>
                  <a:ext uri="{0D108BD9-81ED-4DB2-BD59-A6C34878D82A}">
                    <a16:rowId xmlns:a16="http://schemas.microsoft.com/office/drawing/2014/main" xmlns="" val="2995968360"/>
                  </a:ext>
                </a:extLst>
              </a:tr>
              <a:tr h="330316">
                <a:tc>
                  <a:txBody>
                    <a:bodyPr/>
                    <a:lstStyle/>
                    <a:p>
                      <a:pPr algn="ctr"/>
                      <a:r>
                        <a:rPr lang="el-GR" sz="1800" dirty="0">
                          <a:latin typeface="Times New Roman" panose="02020603050405020304" pitchFamily="18" charset="0"/>
                          <a:cs typeface="Times New Roman" panose="02020603050405020304" pitchFamily="18" charset="0"/>
                        </a:rPr>
                        <a:t>β</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0.28269</a:t>
                      </a:r>
                    </a:p>
                  </a:txBody>
                  <a:tcPr anchor="ctr"/>
                </a:tc>
                <a:extLst>
                  <a:ext uri="{0D108BD9-81ED-4DB2-BD59-A6C34878D82A}">
                    <a16:rowId xmlns:a16="http://schemas.microsoft.com/office/drawing/2014/main" xmlns="" val="2695253538"/>
                  </a:ext>
                </a:extLst>
              </a:tr>
              <a:tr h="330316">
                <a:tc>
                  <a:txBody>
                    <a:bodyPr/>
                    <a:lstStyle/>
                    <a:p>
                      <a:pPr algn="ctr"/>
                      <a:r>
                        <a:rPr lang="el-GR" sz="1800" dirty="0">
                          <a:latin typeface="Times New Roman" panose="02020603050405020304" pitchFamily="18" charset="0"/>
                          <a:cs typeface="Times New Roman" panose="02020603050405020304" pitchFamily="18" charset="0"/>
                        </a:rPr>
                        <a:t>γ</a:t>
                      </a:r>
                      <a:r>
                        <a:rPr lang="en-US" sz="1800" baseline="-25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0.43309</a:t>
                      </a:r>
                    </a:p>
                  </a:txBody>
                  <a:tcPr anchor="ctr"/>
                </a:tc>
                <a:extLst>
                  <a:ext uri="{0D108BD9-81ED-4DB2-BD59-A6C34878D82A}">
                    <a16:rowId xmlns:a16="http://schemas.microsoft.com/office/drawing/2014/main" xmlns="" val="475313260"/>
                  </a:ext>
                </a:extLst>
              </a:tr>
            </a:tbl>
          </a:graphicData>
        </a:graphic>
      </p:graphicFrame>
      <p:sp>
        <p:nvSpPr>
          <p:cNvPr id="9" name="TextBox 8">
            <a:extLst>
              <a:ext uri="{FF2B5EF4-FFF2-40B4-BE49-F238E27FC236}">
                <a16:creationId xmlns:a16="http://schemas.microsoft.com/office/drawing/2014/main" xmlns="" id="{882FA208-1685-4ACA-819A-22F04E1D69E2}"/>
              </a:ext>
            </a:extLst>
          </p:cNvPr>
          <p:cNvSpPr txBox="1"/>
          <p:nvPr/>
        </p:nvSpPr>
        <p:spPr>
          <a:xfrm>
            <a:off x="285815" y="2644973"/>
            <a:ext cx="4362284" cy="307777"/>
          </a:xfrm>
          <a:prstGeom prst="rect">
            <a:avLst/>
          </a:prstGeom>
          <a:noFill/>
        </p:spPr>
        <p:txBody>
          <a:bodyPr wrap="none" rtlCol="0">
            <a:spAutoFit/>
          </a:bodyPr>
          <a:lstStyle/>
          <a:p>
            <a:r>
              <a:rPr lang="en-US" sz="1400" dirty="0"/>
              <a:t>The level density parameter (a) varies with the energy as,</a:t>
            </a:r>
          </a:p>
        </p:txBody>
      </p:sp>
      <p:sp>
        <p:nvSpPr>
          <p:cNvPr id="10" name="TextBox 9">
            <a:extLst>
              <a:ext uri="{FF2B5EF4-FFF2-40B4-BE49-F238E27FC236}">
                <a16:creationId xmlns:a16="http://schemas.microsoft.com/office/drawing/2014/main" xmlns="" id="{C2139FF3-2E30-408F-B6FA-59599E6CCDF0}"/>
              </a:ext>
            </a:extLst>
          </p:cNvPr>
          <p:cNvSpPr txBox="1"/>
          <p:nvPr/>
        </p:nvSpPr>
        <p:spPr>
          <a:xfrm>
            <a:off x="285815" y="4256345"/>
            <a:ext cx="3283143" cy="369332"/>
          </a:xfrm>
          <a:prstGeom prst="rect">
            <a:avLst/>
          </a:prstGeom>
          <a:noFill/>
        </p:spPr>
        <p:txBody>
          <a:bodyPr wrap="none" rtlCol="0">
            <a:spAutoFit/>
          </a:bodyPr>
          <a:lstStyle/>
          <a:p>
            <a:r>
              <a:rPr lang="en-US" sz="1400" dirty="0"/>
              <a:t>The damping parameter </a:t>
            </a:r>
            <a:r>
              <a:rPr lang="el-GR" dirty="0">
                <a:latin typeface="Times New Roman" panose="02020603050405020304" pitchFamily="18" charset="0"/>
                <a:cs typeface="Times New Roman" panose="02020603050405020304" pitchFamily="18" charset="0"/>
              </a:rPr>
              <a:t>γ</a:t>
            </a:r>
            <a:r>
              <a:rPr lang="en-US" sz="1400" dirty="0">
                <a:latin typeface="Times New Roman" panose="02020603050405020304" pitchFamily="18" charset="0"/>
                <a:cs typeface="Times New Roman" panose="02020603050405020304" pitchFamily="18" charset="0"/>
              </a:rPr>
              <a:t> can be given as,</a:t>
            </a:r>
            <a:endParaRPr lang="en-US" sz="1400" dirty="0"/>
          </a:p>
        </p:txBody>
      </p:sp>
      <p:graphicFrame>
        <p:nvGraphicFramePr>
          <p:cNvPr id="11" name="Diagram 10"/>
          <p:cNvGraphicFramePr/>
          <p:nvPr>
            <p:extLst/>
          </p:nvPr>
        </p:nvGraphicFramePr>
        <p:xfrm>
          <a:off x="5029200" y="438150"/>
          <a:ext cx="3581400" cy="18649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xmlns="" id="{882FA208-1685-4ACA-819A-22F04E1D69E2}"/>
              </a:ext>
            </a:extLst>
          </p:cNvPr>
          <p:cNvSpPr txBox="1"/>
          <p:nvPr/>
        </p:nvSpPr>
        <p:spPr>
          <a:xfrm>
            <a:off x="1600200" y="1088023"/>
            <a:ext cx="3214726" cy="338554"/>
          </a:xfrm>
          <a:prstGeom prst="rect">
            <a:avLst/>
          </a:prstGeom>
          <a:solidFill>
            <a:srgbClr val="FFFF00"/>
          </a:solidFill>
        </p:spPr>
        <p:txBody>
          <a:bodyPr wrap="none" rtlCol="0">
            <a:spAutoFit/>
          </a:bodyPr>
          <a:lstStyle/>
          <a:p>
            <a:r>
              <a:rPr lang="en-US" sz="1600" b="1" dirty="0" smtClean="0"/>
              <a:t>Nuclear Model Codes can be used - </a:t>
            </a:r>
            <a:endParaRPr lang="en-US" sz="1600" b="1" dirty="0"/>
          </a:p>
        </p:txBody>
      </p:sp>
      <p:sp>
        <p:nvSpPr>
          <p:cNvPr id="13" name="TextBox 12">
            <a:extLst>
              <a:ext uri="{FF2B5EF4-FFF2-40B4-BE49-F238E27FC236}">
                <a16:creationId xmlns:a16="http://schemas.microsoft.com/office/drawing/2014/main" xmlns="" id="{882FA208-1685-4ACA-819A-22F04E1D69E2}"/>
              </a:ext>
            </a:extLst>
          </p:cNvPr>
          <p:cNvSpPr txBox="1"/>
          <p:nvPr/>
        </p:nvSpPr>
        <p:spPr>
          <a:xfrm>
            <a:off x="152400" y="2063175"/>
            <a:ext cx="3830812" cy="584775"/>
          </a:xfrm>
          <a:prstGeom prst="rect">
            <a:avLst/>
          </a:prstGeom>
          <a:solidFill>
            <a:srgbClr val="FFFF00"/>
          </a:solidFill>
        </p:spPr>
        <p:txBody>
          <a:bodyPr wrap="square" rtlCol="0">
            <a:spAutoFit/>
          </a:bodyPr>
          <a:lstStyle/>
          <a:p>
            <a:r>
              <a:rPr lang="en-US" sz="1600" b="1" dirty="0" smtClean="0"/>
              <a:t>Fitting of the Data with  TALYS-1.9  optimized parameters: </a:t>
            </a:r>
            <a:endParaRPr lang="en-US" sz="1600" b="1" dirty="0"/>
          </a:p>
        </p:txBody>
      </p:sp>
    </p:spTree>
    <p:extLst>
      <p:ext uri="{BB962C8B-B14F-4D97-AF65-F5344CB8AC3E}">
        <p14:creationId xmlns:p14="http://schemas.microsoft.com/office/powerpoint/2010/main" val="7425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598"/>
          <a:stretch/>
        </p:blipFill>
        <p:spPr bwMode="auto">
          <a:xfrm>
            <a:off x="990600" y="209550"/>
            <a:ext cx="5915025" cy="106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siddharth\Desktop\atomic-structure-computer-artwork-of-electronsorbiting-a-central-nucleus-b6e30d.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587" b="86286" l="10000" r="90000"/>
                    </a14:imgEffect>
                    <a14:imgEffect>
                      <a14:sharpenSoften amount="-50000"/>
                    </a14:imgEffect>
                  </a14:imgLayer>
                </a14:imgProps>
              </a:ext>
            </a:extLst>
          </a:blip>
          <a:srcRect b="4126"/>
          <a:stretch/>
        </p:blipFill>
        <p:spPr bwMode="auto">
          <a:xfrm rot="681092">
            <a:off x="2297738" y="742950"/>
            <a:ext cx="7896277" cy="4775444"/>
          </a:xfrm>
          <a:prstGeom prst="rect">
            <a:avLst/>
          </a:prstGeom>
          <a:noFill/>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73" t="31683" r="27404"/>
          <a:stretch/>
        </p:blipFill>
        <p:spPr bwMode="auto">
          <a:xfrm>
            <a:off x="76200" y="1809750"/>
            <a:ext cx="3449782" cy="240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99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2FA208-1685-4ACA-819A-22F04E1D69E2}"/>
              </a:ext>
            </a:extLst>
          </p:cNvPr>
          <p:cNvSpPr txBox="1"/>
          <p:nvPr/>
        </p:nvSpPr>
        <p:spPr>
          <a:xfrm>
            <a:off x="457200" y="438150"/>
            <a:ext cx="1897635" cy="338554"/>
          </a:xfrm>
          <a:prstGeom prst="rect">
            <a:avLst/>
          </a:prstGeom>
          <a:solidFill>
            <a:srgbClr val="FFFF00"/>
          </a:solidFill>
        </p:spPr>
        <p:txBody>
          <a:bodyPr wrap="none" rtlCol="0">
            <a:spAutoFit/>
          </a:bodyPr>
          <a:lstStyle/>
          <a:p>
            <a:r>
              <a:rPr lang="en-US" sz="1600" b="1" dirty="0" smtClean="0"/>
              <a:t>Possible Outcomes -</a:t>
            </a:r>
            <a:endParaRPr lang="en-US" sz="1600" b="1" dirty="0"/>
          </a:p>
        </p:txBody>
      </p:sp>
      <p:sp>
        <p:nvSpPr>
          <p:cNvPr id="3" name="TextBox 2"/>
          <p:cNvSpPr txBox="1"/>
          <p:nvPr/>
        </p:nvSpPr>
        <p:spPr>
          <a:xfrm>
            <a:off x="457200" y="1122038"/>
            <a:ext cx="7848600" cy="3046988"/>
          </a:xfrm>
          <a:prstGeom prst="rect">
            <a:avLst/>
          </a:prstGeom>
          <a:noFill/>
        </p:spPr>
        <p:txBody>
          <a:bodyPr wrap="square" rtlCol="0">
            <a:spAutoFit/>
          </a:bodyPr>
          <a:lstStyle/>
          <a:p>
            <a:pPr marL="285750" indent="-285750" algn="just">
              <a:buFont typeface="Arial" pitchFamily="34" charset="0"/>
              <a:buChar char="•"/>
            </a:pPr>
            <a:r>
              <a:rPr lang="en-US" sz="1600" dirty="0" smtClean="0"/>
              <a:t>The demand of accurately measured data can be fulfilled by performing a series of experiments with different enriched or natural isotopes. </a:t>
            </a:r>
          </a:p>
          <a:p>
            <a:pPr marL="285750" indent="-285750" algn="just">
              <a:buFont typeface="Arial" pitchFamily="34" charset="0"/>
              <a:buChar char="•"/>
            </a:pPr>
            <a:r>
              <a:rPr lang="en-US" sz="1600" dirty="0" smtClean="0"/>
              <a:t>The produced data would be helpful to encourage medical isotopes production at lower scale for day to day use within the  medical facility or in a transit radius of few hundred kilometers.</a:t>
            </a:r>
          </a:p>
          <a:p>
            <a:pPr marL="285750" indent="-285750" algn="just">
              <a:buFont typeface="Arial" pitchFamily="34" charset="0"/>
              <a:buChar char="•"/>
            </a:pPr>
            <a:r>
              <a:rPr lang="en-US" sz="1600" dirty="0" smtClean="0"/>
              <a:t>The nuclear model codes can also be upgraded based on the update of their input parameter libraries.</a:t>
            </a:r>
          </a:p>
          <a:p>
            <a:pPr marL="285750" indent="-285750" algn="just">
              <a:buFont typeface="Arial" pitchFamily="34" charset="0"/>
              <a:buChar char="•"/>
            </a:pPr>
            <a:r>
              <a:rPr lang="en-US" sz="1600" dirty="0" smtClean="0"/>
              <a:t>The produced results will also be helpful to generate more evaluated data and to give more confidence over different nuclear model codes to generate and use the theoretical data in future.</a:t>
            </a:r>
          </a:p>
          <a:p>
            <a:pPr marL="285750" indent="-285750" algn="just">
              <a:buFont typeface="Arial" pitchFamily="34" charset="0"/>
              <a:buChar char="•"/>
            </a:pPr>
            <a:r>
              <a:rPr lang="en-US" sz="1600" dirty="0" smtClean="0"/>
              <a:t>These kind of studies will also </a:t>
            </a:r>
            <a:r>
              <a:rPr lang="en-US" sz="1600" dirty="0"/>
              <a:t>b</a:t>
            </a:r>
            <a:r>
              <a:rPr lang="en-US" sz="1600" dirty="0" smtClean="0"/>
              <a:t>e helpful to make new cheaper production routes for the medical isotopes. </a:t>
            </a:r>
            <a:endParaRPr lang="en-US" sz="1600" dirty="0"/>
          </a:p>
        </p:txBody>
      </p:sp>
    </p:spTree>
    <p:extLst>
      <p:ext uri="{BB962C8B-B14F-4D97-AF65-F5344CB8AC3E}">
        <p14:creationId xmlns:p14="http://schemas.microsoft.com/office/powerpoint/2010/main" val="30679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350" y="347597"/>
            <a:ext cx="4441858" cy="542456"/>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US" sz="2925" b="1" dirty="0">
                <a:latin typeface="Times New Roman" panose="02020603050405020304" pitchFamily="18" charset="0"/>
                <a:cs typeface="Times New Roman" panose="02020603050405020304" pitchFamily="18" charset="0"/>
              </a:rPr>
              <a:t>Proton Induced Reactions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106" y="1235288"/>
            <a:ext cx="4757560" cy="3098913"/>
          </a:xfrm>
          <a:prstGeom prst="rect">
            <a:avLst/>
          </a:prstGeom>
        </p:spPr>
      </p:pic>
      <p:sp>
        <p:nvSpPr>
          <p:cNvPr id="6" name="TextBox 5"/>
          <p:cNvSpPr txBox="1"/>
          <p:nvPr/>
        </p:nvSpPr>
        <p:spPr>
          <a:xfrm>
            <a:off x="35304" y="1080519"/>
            <a:ext cx="4164047" cy="364715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57175" indent="-257175">
              <a:buFont typeface="Arial" panose="020B0604020202020204" pitchFamily="34" charset="0"/>
              <a:buChar char="•"/>
            </a:pPr>
            <a:r>
              <a:rPr lang="en-US" sz="1650" b="1" dirty="0">
                <a:solidFill>
                  <a:srgbClr val="FF0000"/>
                </a:solidFill>
                <a:latin typeface="Times New Roman" panose="02020603050405020304" pitchFamily="18" charset="0"/>
                <a:cs typeface="Times New Roman" panose="02020603050405020304" pitchFamily="18" charset="0"/>
              </a:rPr>
              <a:t>Activation &amp; off-line </a:t>
            </a:r>
            <a:r>
              <a:rPr lang="el-GR" sz="1650" b="1" dirty="0">
                <a:solidFill>
                  <a:srgbClr val="FF0000"/>
                </a:solidFill>
                <a:latin typeface="Times New Roman" panose="02020603050405020304" pitchFamily="18" charset="0"/>
                <a:cs typeface="Times New Roman" panose="02020603050405020304" pitchFamily="18" charset="0"/>
              </a:rPr>
              <a:t>γ</a:t>
            </a:r>
            <a:r>
              <a:rPr lang="en-US" sz="1650" b="1" dirty="0">
                <a:solidFill>
                  <a:srgbClr val="FF0000"/>
                </a:solidFill>
                <a:latin typeface="Times New Roman" panose="02020603050405020304" pitchFamily="18" charset="0"/>
                <a:cs typeface="Times New Roman" panose="02020603050405020304" pitchFamily="18" charset="0"/>
              </a:rPr>
              <a:t>-ray spectroscopy</a:t>
            </a:r>
          </a:p>
          <a:p>
            <a:endParaRPr lang="en-US" sz="1650" b="1" dirty="0">
              <a:solidFill>
                <a:srgbClr val="FF0000"/>
              </a:solidFill>
              <a:latin typeface="Times New Roman" panose="02020603050405020304" pitchFamily="18" charset="0"/>
              <a:cs typeface="Times New Roman" panose="02020603050405020304" pitchFamily="18" charset="0"/>
            </a:endParaRPr>
          </a:p>
          <a:p>
            <a:pPr marL="257175" indent="-257175">
              <a:buFont typeface="Arial" panose="020B0604020202020204" pitchFamily="34" charset="0"/>
              <a:buChar char="•"/>
            </a:pPr>
            <a:r>
              <a:rPr lang="en-US" sz="1650" b="1" dirty="0">
                <a:solidFill>
                  <a:srgbClr val="FF0000"/>
                </a:solidFill>
                <a:latin typeface="Times New Roman" panose="02020603050405020304" pitchFamily="18" charset="0"/>
                <a:cs typeface="Times New Roman" panose="02020603050405020304" pitchFamily="18" charset="0"/>
              </a:rPr>
              <a:t>Proton beam of 22 MeV was used</a:t>
            </a:r>
          </a:p>
          <a:p>
            <a:endParaRPr lang="en-US" sz="1650" b="1" dirty="0">
              <a:solidFill>
                <a:srgbClr val="FF0000"/>
              </a:solidFill>
              <a:latin typeface="Times New Roman" panose="02020603050405020304" pitchFamily="18" charset="0"/>
              <a:cs typeface="Times New Roman" panose="02020603050405020304" pitchFamily="18" charset="0"/>
            </a:endParaRPr>
          </a:p>
          <a:p>
            <a:pPr marL="257175" indent="-257175">
              <a:buFont typeface="Arial" panose="020B0604020202020204" pitchFamily="34" charset="0"/>
              <a:buChar char="•"/>
            </a:pPr>
            <a:r>
              <a:rPr lang="en-US" sz="1650" b="1" dirty="0">
                <a:solidFill>
                  <a:srgbClr val="FF0000"/>
                </a:solidFill>
                <a:latin typeface="Times New Roman" panose="02020603050405020304" pitchFamily="18" charset="0"/>
                <a:cs typeface="Times New Roman" panose="02020603050405020304" pitchFamily="18" charset="0"/>
              </a:rPr>
              <a:t>Al degraders of appropriate thickness after  each target foil</a:t>
            </a:r>
          </a:p>
          <a:p>
            <a:pPr marL="257175" indent="-257175">
              <a:buFont typeface="Arial" panose="020B0604020202020204" pitchFamily="34" charset="0"/>
              <a:buChar char="•"/>
            </a:pPr>
            <a:endParaRPr lang="en-US" sz="1650" b="1" dirty="0">
              <a:solidFill>
                <a:srgbClr val="FF0000"/>
              </a:solidFill>
              <a:latin typeface="Times New Roman" panose="02020603050405020304" pitchFamily="18" charset="0"/>
              <a:cs typeface="Times New Roman" panose="02020603050405020304" pitchFamily="18" charset="0"/>
            </a:endParaRPr>
          </a:p>
          <a:p>
            <a:pPr marL="257175" indent="-257175">
              <a:buFont typeface="Arial" panose="020B0604020202020204" pitchFamily="34" charset="0"/>
              <a:buChar char="•"/>
            </a:pPr>
            <a:r>
              <a:rPr lang="en-US" sz="1650" b="1" dirty="0">
                <a:solidFill>
                  <a:srgbClr val="FF0000"/>
                </a:solidFill>
                <a:latin typeface="Times New Roman" panose="02020603050405020304" pitchFamily="18" charset="0"/>
                <a:cs typeface="Times New Roman" panose="02020603050405020304" pitchFamily="18" charset="0"/>
              </a:rPr>
              <a:t>Current was monitored using the Faraday cup</a:t>
            </a:r>
          </a:p>
          <a:p>
            <a:endParaRPr lang="en-US" sz="1650" b="1" dirty="0">
              <a:solidFill>
                <a:srgbClr val="FF0000"/>
              </a:solidFill>
              <a:latin typeface="Times New Roman" panose="02020603050405020304" pitchFamily="18" charset="0"/>
              <a:cs typeface="Times New Roman" panose="02020603050405020304" pitchFamily="18" charset="0"/>
            </a:endParaRPr>
          </a:p>
          <a:p>
            <a:pPr marL="257175" indent="-257175">
              <a:buFont typeface="Arial" panose="020B0604020202020204" pitchFamily="34" charset="0"/>
              <a:buChar char="•"/>
            </a:pPr>
            <a:r>
              <a:rPr lang="en-US" sz="1650" b="1" dirty="0">
                <a:solidFill>
                  <a:srgbClr val="FF0000"/>
                </a:solidFill>
                <a:latin typeface="Times New Roman" panose="02020603050405020304" pitchFamily="18" charset="0"/>
                <a:cs typeface="Times New Roman" panose="02020603050405020304" pitchFamily="18" charset="0"/>
              </a:rPr>
              <a:t>The measured cross-sections are independent of monitor reactions, therefore, the errors were found to be &lt;10%.</a:t>
            </a:r>
          </a:p>
        </p:txBody>
      </p:sp>
      <p:sp>
        <p:nvSpPr>
          <p:cNvPr id="7" name="Rectangle 6"/>
          <p:cNvSpPr/>
          <p:nvPr/>
        </p:nvSpPr>
        <p:spPr>
          <a:xfrm>
            <a:off x="4409993" y="4351561"/>
            <a:ext cx="4593052" cy="300082"/>
          </a:xfrm>
          <a:prstGeom prst="rect">
            <a:avLst/>
          </a:prstGeom>
        </p:spPr>
        <p:txBody>
          <a:bodyPr wrap="none">
            <a:spAutoFit/>
          </a:bodyPr>
          <a:lstStyle/>
          <a:p>
            <a:r>
              <a:rPr lang="en-US" sz="1350" b="1" dirty="0">
                <a:latin typeface="Times New Roman" panose="02020603050405020304" pitchFamily="18" charset="0"/>
                <a:cs typeface="Times New Roman" panose="02020603050405020304" pitchFamily="18" charset="0"/>
              </a:rPr>
              <a:t>Schematic representation of the target irradiation geometry</a:t>
            </a:r>
          </a:p>
        </p:txBody>
      </p:sp>
      <p:sp>
        <p:nvSpPr>
          <p:cNvPr id="2" name="Date Placeholder 1"/>
          <p:cNvSpPr>
            <a:spLocks noGrp="1"/>
          </p:cNvSpPr>
          <p:nvPr>
            <p:ph type="dt" sz="half" idx="10"/>
          </p:nvPr>
        </p:nvSpPr>
        <p:spPr/>
        <p:txBody>
          <a:bodyPr/>
          <a:lstStyle/>
          <a:p>
            <a:fld id="{E2FA12B4-6236-48DF-9799-DC24934A65C8}" type="datetime1">
              <a:rPr lang="en-US" smtClean="0">
                <a:solidFill>
                  <a:srgbClr val="696464"/>
                </a:solidFill>
              </a:rPr>
              <a:t>4/25/2020</a:t>
            </a:fld>
            <a:endParaRPr lang="en-US">
              <a:solidFill>
                <a:srgbClr val="696464"/>
              </a:solidFill>
            </a:endParaRPr>
          </a:p>
        </p:txBody>
      </p:sp>
      <p:sp>
        <p:nvSpPr>
          <p:cNvPr id="8" name="Slide Number Placeholder 7"/>
          <p:cNvSpPr>
            <a:spLocks noGrp="1"/>
          </p:cNvSpPr>
          <p:nvPr>
            <p:ph type="sldNum" sz="quarter" idx="12"/>
          </p:nvPr>
        </p:nvSpPr>
        <p:spPr/>
        <p:txBody>
          <a:bodyPr/>
          <a:lstStyle/>
          <a:p>
            <a:fld id="{3A4FF387-79C3-42A1-9C75-6A3C83249067}" type="slidenum">
              <a:rPr lang="en-US" smtClean="0"/>
              <a:pPr/>
              <a:t>31</a:t>
            </a:fld>
            <a:endParaRPr lang="en-US"/>
          </a:p>
        </p:txBody>
      </p:sp>
    </p:spTree>
    <p:extLst>
      <p:ext uri="{BB962C8B-B14F-4D97-AF65-F5344CB8AC3E}">
        <p14:creationId xmlns:p14="http://schemas.microsoft.com/office/powerpoint/2010/main" val="30820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94377" y="931012"/>
            <a:ext cx="4987628" cy="3624069"/>
          </a:xfrm>
          <a:prstGeom prst="rect">
            <a:avLst/>
          </a:prstGeom>
          <a:solidFill>
            <a:schemeClr val="bg1"/>
          </a:solid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just" defTabSz="685800" fontAlgn="base">
              <a:spcBef>
                <a:spcPct val="0"/>
              </a:spcBef>
              <a:spcAft>
                <a:spcPct val="0"/>
              </a:spcAft>
              <a:buFontTx/>
              <a:buChar char="•"/>
            </a:pPr>
            <a:r>
              <a:rPr lang="en-US" sz="1650" dirty="0">
                <a:latin typeface="Times New Roman" pitchFamily="18" charset="0"/>
                <a:ea typeface="Times New Roman" pitchFamily="18" charset="0"/>
                <a:cs typeface="Times New Roman" pitchFamily="18" charset="0"/>
              </a:rPr>
              <a:t>The excitation functions for </a:t>
            </a:r>
            <a:r>
              <a:rPr lang="en-US" sz="1650" baseline="30000" dirty="0">
                <a:latin typeface="Times New Roman" pitchFamily="18" charset="0"/>
                <a:ea typeface="Times New Roman" pitchFamily="18" charset="0"/>
                <a:cs typeface="Times New Roman" pitchFamily="18" charset="0"/>
              </a:rPr>
              <a:t>93</a:t>
            </a:r>
            <a:r>
              <a:rPr lang="en-US" sz="1650" dirty="0">
                <a:latin typeface="Times New Roman" pitchFamily="18" charset="0"/>
                <a:ea typeface="Times New Roman" pitchFamily="18" charset="0"/>
                <a:cs typeface="Times New Roman" pitchFamily="18" charset="0"/>
              </a:rPr>
              <a:t>Nb(p, x) reactions were experimentally determined using stack foil activation technique at five proton energies of 21.85±0.14, 19.53±0.16, 16.98±0.17, 14.13±0.20 and 11.56±0.23 MeV, respectively.</a:t>
            </a:r>
          </a:p>
          <a:p>
            <a:pPr algn="just" defTabSz="685800" fontAlgn="base">
              <a:spcBef>
                <a:spcPct val="0"/>
              </a:spcBef>
              <a:spcAft>
                <a:spcPct val="0"/>
              </a:spcAft>
              <a:buFontTx/>
              <a:buChar char="•"/>
            </a:pPr>
            <a:endParaRPr lang="en-US" sz="1650" dirty="0">
              <a:latin typeface="Times New Roman" pitchFamily="18" charset="0"/>
              <a:cs typeface="Times New Roman" pitchFamily="18" charset="0"/>
            </a:endParaRPr>
          </a:p>
          <a:p>
            <a:pPr algn="just" defTabSz="685800" eaLnBrk="0" fontAlgn="base" hangingPunct="0">
              <a:spcBef>
                <a:spcPct val="0"/>
              </a:spcBef>
              <a:spcAft>
                <a:spcPct val="0"/>
              </a:spcAft>
              <a:buFontTx/>
              <a:buChar char="•"/>
            </a:pPr>
            <a:r>
              <a:rPr lang="en-US" sz="1650" dirty="0">
                <a:latin typeface="Times New Roman" pitchFamily="18" charset="0"/>
                <a:ea typeface="Times New Roman" pitchFamily="18" charset="0"/>
                <a:cs typeface="Times New Roman" pitchFamily="18" charset="0"/>
              </a:rPr>
              <a:t>Three residues, </a:t>
            </a:r>
            <a:r>
              <a:rPr lang="en-US" sz="1650" baseline="30000" dirty="0">
                <a:latin typeface="Times New Roman" pitchFamily="18" charset="0"/>
                <a:ea typeface="Times New Roman" pitchFamily="18" charset="0"/>
                <a:cs typeface="Times New Roman" pitchFamily="18" charset="0"/>
              </a:rPr>
              <a:t>93</a:t>
            </a:r>
            <a:r>
              <a:rPr lang="en-US" sz="1650" dirty="0">
                <a:latin typeface="Times New Roman" pitchFamily="18" charset="0"/>
                <a:ea typeface="Times New Roman" pitchFamily="18" charset="0"/>
                <a:cs typeface="Times New Roman" pitchFamily="18" charset="0"/>
              </a:rPr>
              <a:t>Nb(p, n)</a:t>
            </a:r>
            <a:r>
              <a:rPr lang="en-US" sz="1650" baseline="30000" dirty="0">
                <a:latin typeface="Times New Roman" pitchFamily="18" charset="0"/>
                <a:ea typeface="Times New Roman" pitchFamily="18" charset="0"/>
                <a:cs typeface="Times New Roman" pitchFamily="18" charset="0"/>
              </a:rPr>
              <a:t>93m</a:t>
            </a:r>
            <a:r>
              <a:rPr lang="en-US" sz="1650" dirty="0">
                <a:latin typeface="Times New Roman" pitchFamily="18" charset="0"/>
                <a:ea typeface="Times New Roman" pitchFamily="18" charset="0"/>
                <a:cs typeface="Times New Roman" pitchFamily="18" charset="0"/>
              </a:rPr>
              <a:t>Mo, </a:t>
            </a:r>
            <a:r>
              <a:rPr lang="en-US" sz="1650" baseline="30000" dirty="0">
                <a:latin typeface="Times New Roman" pitchFamily="18" charset="0"/>
                <a:ea typeface="Times New Roman" pitchFamily="18" charset="0"/>
                <a:cs typeface="Times New Roman" pitchFamily="18" charset="0"/>
              </a:rPr>
              <a:t>93</a:t>
            </a:r>
            <a:r>
              <a:rPr lang="en-US" sz="1650" dirty="0">
                <a:latin typeface="Times New Roman" pitchFamily="18" charset="0"/>
                <a:ea typeface="Times New Roman" pitchFamily="18" charset="0"/>
                <a:cs typeface="Times New Roman" pitchFamily="18" charset="0"/>
              </a:rPr>
              <a:t>Nb(p, </a:t>
            </a:r>
            <a:r>
              <a:rPr lang="en-US" sz="1650" dirty="0" err="1">
                <a:latin typeface="Times New Roman" pitchFamily="18" charset="0"/>
                <a:ea typeface="Times New Roman" pitchFamily="18" charset="0"/>
                <a:cs typeface="Times New Roman" pitchFamily="18" charset="0"/>
              </a:rPr>
              <a:t>pn</a:t>
            </a:r>
            <a:r>
              <a:rPr lang="en-US" sz="1650" dirty="0">
                <a:latin typeface="Times New Roman" pitchFamily="18" charset="0"/>
                <a:ea typeface="Times New Roman" pitchFamily="18" charset="0"/>
                <a:cs typeface="Times New Roman" pitchFamily="18" charset="0"/>
              </a:rPr>
              <a:t>)</a:t>
            </a:r>
            <a:r>
              <a:rPr lang="en-US" sz="1650" baseline="30000" dirty="0">
                <a:latin typeface="Times New Roman" pitchFamily="18" charset="0"/>
                <a:ea typeface="Times New Roman" pitchFamily="18" charset="0"/>
                <a:cs typeface="Times New Roman" pitchFamily="18" charset="0"/>
              </a:rPr>
              <a:t>92m</a:t>
            </a:r>
            <a:r>
              <a:rPr lang="en-US" sz="1650" dirty="0">
                <a:latin typeface="Times New Roman" pitchFamily="18" charset="0"/>
                <a:ea typeface="Times New Roman" pitchFamily="18" charset="0"/>
                <a:cs typeface="Times New Roman" pitchFamily="18" charset="0"/>
              </a:rPr>
              <a:t>Nb and </a:t>
            </a:r>
            <a:r>
              <a:rPr lang="en-US" sz="1650" baseline="30000" dirty="0">
                <a:latin typeface="Times New Roman" pitchFamily="18" charset="0"/>
                <a:ea typeface="Times New Roman" pitchFamily="18" charset="0"/>
                <a:cs typeface="Times New Roman" pitchFamily="18" charset="0"/>
              </a:rPr>
              <a:t>93</a:t>
            </a:r>
            <a:r>
              <a:rPr lang="en-US" sz="1650" dirty="0">
                <a:latin typeface="Times New Roman" pitchFamily="18" charset="0"/>
                <a:ea typeface="Times New Roman" pitchFamily="18" charset="0"/>
                <a:cs typeface="Times New Roman" pitchFamily="18" charset="0"/>
              </a:rPr>
              <a:t>Nb(p, </a:t>
            </a:r>
            <a:r>
              <a:rPr lang="en-US" sz="1650" dirty="0" err="1">
                <a:latin typeface="Times New Roman" pitchFamily="18" charset="0"/>
                <a:ea typeface="Times New Roman" pitchFamily="18" charset="0"/>
                <a:cs typeface="Times New Roman" pitchFamily="18" charset="0"/>
              </a:rPr>
              <a:t>αn</a:t>
            </a:r>
            <a:r>
              <a:rPr lang="en-US" sz="1650" dirty="0">
                <a:latin typeface="Times New Roman" pitchFamily="18" charset="0"/>
                <a:ea typeface="Times New Roman" pitchFamily="18" charset="0"/>
                <a:cs typeface="Times New Roman" pitchFamily="18" charset="0"/>
              </a:rPr>
              <a:t>)</a:t>
            </a:r>
            <a:r>
              <a:rPr lang="en-US" sz="1650" baseline="30000" dirty="0">
                <a:latin typeface="Times New Roman" pitchFamily="18" charset="0"/>
                <a:ea typeface="Times New Roman" pitchFamily="18" charset="0"/>
                <a:cs typeface="Times New Roman" pitchFamily="18" charset="0"/>
              </a:rPr>
              <a:t>89g</a:t>
            </a:r>
            <a:r>
              <a:rPr lang="en-US" sz="1650" dirty="0">
                <a:latin typeface="Times New Roman" pitchFamily="18" charset="0"/>
                <a:ea typeface="Times New Roman" pitchFamily="18" charset="0"/>
                <a:cs typeface="Times New Roman" pitchFamily="18" charset="0"/>
              </a:rPr>
              <a:t>Zr respectively were found to populate as the result of the p+</a:t>
            </a:r>
            <a:r>
              <a:rPr lang="en-US" sz="1650" baseline="30000" dirty="0">
                <a:latin typeface="Times New Roman" pitchFamily="18" charset="0"/>
                <a:ea typeface="Times New Roman" pitchFamily="18" charset="0"/>
                <a:cs typeface="Times New Roman" pitchFamily="18" charset="0"/>
              </a:rPr>
              <a:t>93</a:t>
            </a:r>
            <a:r>
              <a:rPr lang="en-US" sz="1650" dirty="0">
                <a:latin typeface="Times New Roman" pitchFamily="18" charset="0"/>
                <a:ea typeface="Times New Roman" pitchFamily="18" charset="0"/>
                <a:cs typeface="Times New Roman" pitchFamily="18" charset="0"/>
              </a:rPr>
              <a:t>Nb reaction. </a:t>
            </a:r>
          </a:p>
          <a:p>
            <a:pPr algn="just" defTabSz="685800" eaLnBrk="0" fontAlgn="base" hangingPunct="0">
              <a:spcBef>
                <a:spcPct val="0"/>
              </a:spcBef>
              <a:spcAft>
                <a:spcPct val="0"/>
              </a:spcAft>
              <a:buFontTx/>
              <a:buChar char="•"/>
            </a:pPr>
            <a:endParaRPr lang="en-US" sz="1650" dirty="0">
              <a:latin typeface="Times New Roman" pitchFamily="18" charset="0"/>
              <a:cs typeface="Times New Roman" pitchFamily="18" charset="0"/>
            </a:endParaRPr>
          </a:p>
          <a:p>
            <a:pPr algn="just" defTabSz="685800" eaLnBrk="0" fontAlgn="base" hangingPunct="0">
              <a:spcBef>
                <a:spcPct val="0"/>
              </a:spcBef>
              <a:spcAft>
                <a:spcPct val="0"/>
              </a:spcAft>
              <a:buFontTx/>
              <a:buChar char="•"/>
            </a:pPr>
            <a:r>
              <a:rPr lang="en-US" sz="1650" dirty="0">
                <a:latin typeface="Times New Roman" pitchFamily="18" charset="0"/>
                <a:ea typeface="Times New Roman" pitchFamily="18" charset="0"/>
                <a:cs typeface="Times New Roman" pitchFamily="18" charset="0"/>
              </a:rPr>
              <a:t>The pre-equilibrium (PE) contribution was also calculated for the (p, </a:t>
            </a:r>
            <a:r>
              <a:rPr lang="en-US" sz="1650" dirty="0" err="1">
                <a:latin typeface="Times New Roman" pitchFamily="18" charset="0"/>
                <a:ea typeface="Times New Roman" pitchFamily="18" charset="0"/>
                <a:cs typeface="Times New Roman" pitchFamily="18" charset="0"/>
              </a:rPr>
              <a:t>xn</a:t>
            </a:r>
            <a:r>
              <a:rPr lang="en-US" sz="1650" dirty="0">
                <a:latin typeface="Times New Roman" pitchFamily="18" charset="0"/>
                <a:ea typeface="Times New Roman" pitchFamily="18" charset="0"/>
                <a:cs typeface="Times New Roman" pitchFamily="18" charset="0"/>
              </a:rPr>
              <a:t>) channels to understand the dependence of PE emission process on Q-value of the reaction. </a:t>
            </a:r>
            <a:endParaRPr lang="en-US" sz="1650" dirty="0">
              <a:latin typeface="Times New Roman" pitchFamily="18" charset="0"/>
              <a:cs typeface="Times New Roman" pitchFamily="18" charset="0"/>
            </a:endParaRPr>
          </a:p>
        </p:txBody>
      </p:sp>
      <p:sp>
        <p:nvSpPr>
          <p:cNvPr id="69637" name="Rectangle 5"/>
          <p:cNvSpPr>
            <a:spLocks noChangeArrowheads="1"/>
          </p:cNvSpPr>
          <p:nvPr/>
        </p:nvSpPr>
        <p:spPr bwMode="auto">
          <a:xfrm>
            <a:off x="1" y="-138499"/>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grpSp>
        <p:nvGrpSpPr>
          <p:cNvPr id="10" name="Group 9"/>
          <p:cNvGrpSpPr/>
          <p:nvPr/>
        </p:nvGrpSpPr>
        <p:grpSpPr>
          <a:xfrm>
            <a:off x="5176381" y="1"/>
            <a:ext cx="4014026" cy="5143499"/>
            <a:chOff x="8063346" y="1219201"/>
            <a:chExt cx="3629891" cy="4836967"/>
          </a:xfrm>
        </p:grpSpPr>
        <p:pic>
          <p:nvPicPr>
            <p:cNvPr id="69636" name="Picture 4"/>
            <p:cNvPicPr>
              <a:picLocks noChangeAspect="1" noChangeArrowheads="1"/>
            </p:cNvPicPr>
            <p:nvPr/>
          </p:nvPicPr>
          <p:blipFill>
            <a:blip r:embed="rId3"/>
            <a:srcRect/>
            <a:stretch>
              <a:fillRect/>
            </a:stretch>
          </p:blipFill>
          <p:spPr bwMode="auto">
            <a:xfrm>
              <a:off x="8063346" y="1219201"/>
              <a:ext cx="3588725" cy="2495550"/>
            </a:xfrm>
            <a:prstGeom prst="rect">
              <a:avLst/>
            </a:prstGeom>
            <a:noFill/>
          </p:spPr>
        </p:pic>
        <p:pic>
          <p:nvPicPr>
            <p:cNvPr id="69635" name="Picture 3"/>
            <p:cNvPicPr>
              <a:picLocks noChangeAspect="1" noChangeArrowheads="1"/>
            </p:cNvPicPr>
            <p:nvPr/>
          </p:nvPicPr>
          <p:blipFill>
            <a:blip r:embed="rId4"/>
            <a:srcRect/>
            <a:stretch>
              <a:fillRect/>
            </a:stretch>
          </p:blipFill>
          <p:spPr bwMode="auto">
            <a:xfrm>
              <a:off x="8063346" y="3560618"/>
              <a:ext cx="3629891" cy="2495550"/>
            </a:xfrm>
            <a:prstGeom prst="rect">
              <a:avLst/>
            </a:prstGeom>
            <a:noFill/>
          </p:spPr>
        </p:pic>
      </p:grpSp>
      <p:sp>
        <p:nvSpPr>
          <p:cNvPr id="11" name="TextBox 10"/>
          <p:cNvSpPr txBox="1"/>
          <p:nvPr/>
        </p:nvSpPr>
        <p:spPr>
          <a:xfrm>
            <a:off x="115677" y="4679927"/>
            <a:ext cx="5096780" cy="34624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50" b="1" dirty="0" err="1"/>
              <a:t>Siddharth</a:t>
            </a:r>
            <a:r>
              <a:rPr lang="en-US" sz="1650" b="1" dirty="0"/>
              <a:t> </a:t>
            </a:r>
            <a:r>
              <a:rPr lang="en-US" sz="1650" b="1" dirty="0" err="1"/>
              <a:t>Parashari</a:t>
            </a:r>
            <a:r>
              <a:rPr lang="en-US" sz="1650" b="1" dirty="0"/>
              <a:t> et al., </a:t>
            </a:r>
            <a:r>
              <a:rPr lang="en-US" sz="1650" b="1" dirty="0" err="1"/>
              <a:t>Nucl</a:t>
            </a:r>
            <a:r>
              <a:rPr lang="en-US" sz="1650" b="1" dirty="0"/>
              <a:t>. Phys. A. 978 (2018) 160.</a:t>
            </a:r>
          </a:p>
        </p:txBody>
      </p:sp>
      <p:sp>
        <p:nvSpPr>
          <p:cNvPr id="9" name="Rectangle 8">
            <a:extLst>
              <a:ext uri="{FF2B5EF4-FFF2-40B4-BE49-F238E27FC236}">
                <a16:creationId xmlns="" xmlns:a16="http://schemas.microsoft.com/office/drawing/2014/main" id="{2CEFC1CF-8090-43FE-8C95-6E78A57B9722}"/>
              </a:ext>
            </a:extLst>
          </p:cNvPr>
          <p:cNvSpPr/>
          <p:nvPr/>
        </p:nvSpPr>
        <p:spPr>
          <a:xfrm>
            <a:off x="215484" y="436835"/>
            <a:ext cx="4569521" cy="392415"/>
          </a:xfrm>
          <a:prstGeom prst="rect">
            <a:avLst/>
          </a:prstGeom>
        </p:spPr>
        <p:txBody>
          <a:bodyPr wrap="none">
            <a:spAutoFit/>
          </a:bodyPr>
          <a:lstStyle/>
          <a:p>
            <a:pPr algn="just"/>
            <a:r>
              <a:rPr lang="en-US" sz="1950" b="1" dirty="0">
                <a:solidFill>
                  <a:srgbClr val="FF0000"/>
                </a:solidFill>
                <a:latin typeface="Times New Roman" panose="02020603050405020304" pitchFamily="18" charset="0"/>
              </a:rPr>
              <a:t>Excitation functions for </a:t>
            </a:r>
            <a:r>
              <a:rPr lang="en-US" sz="1950" b="1" dirty="0">
                <a:latin typeface="Times New Roman" panose="02020603050405020304" pitchFamily="18" charset="0"/>
              </a:rPr>
              <a:t>p+</a:t>
            </a:r>
            <a:r>
              <a:rPr lang="en-US" sz="1950" b="1" baseline="30000" dirty="0">
                <a:latin typeface="Times New Roman" panose="02020603050405020304" pitchFamily="18" charset="0"/>
              </a:rPr>
              <a:t>93</a:t>
            </a:r>
            <a:r>
              <a:rPr lang="en-US" sz="1950" b="1" dirty="0">
                <a:latin typeface="Times New Roman" panose="02020603050405020304" pitchFamily="18" charset="0"/>
              </a:rPr>
              <a:t>Nb </a:t>
            </a:r>
            <a:r>
              <a:rPr lang="en-US" sz="1950" b="1" dirty="0">
                <a:solidFill>
                  <a:srgbClr val="FF0000"/>
                </a:solidFill>
                <a:latin typeface="Times New Roman" panose="02020603050405020304" pitchFamily="18" charset="0"/>
              </a:rPr>
              <a:t>reactions</a:t>
            </a:r>
            <a:endParaRPr lang="en-US" sz="1950" dirty="0">
              <a:solidFill>
                <a:srgbClr val="FF0000"/>
              </a:solidFill>
              <a:latin typeface="Times New Roman" panose="02020603050405020304" pitchFamily="18" charset="0"/>
            </a:endParaRPr>
          </a:p>
        </p:txBody>
      </p:sp>
      <p:sp>
        <p:nvSpPr>
          <p:cNvPr id="2" name="Date Placeholder 1"/>
          <p:cNvSpPr>
            <a:spLocks noGrp="1"/>
          </p:cNvSpPr>
          <p:nvPr>
            <p:ph type="dt" sz="half" idx="10"/>
          </p:nvPr>
        </p:nvSpPr>
        <p:spPr/>
        <p:txBody>
          <a:bodyPr/>
          <a:lstStyle/>
          <a:p>
            <a:fld id="{114B267D-7272-4BBF-AC80-8C268D247AEF}" type="datetime1">
              <a:rPr lang="en-US" smtClean="0">
                <a:solidFill>
                  <a:srgbClr val="696464"/>
                </a:solidFill>
              </a:rPr>
              <a:t>4/25/2020</a:t>
            </a:fld>
            <a:endParaRPr lang="en-US">
              <a:solidFill>
                <a:srgbClr val="696464"/>
              </a:solidFill>
            </a:endParaRPr>
          </a:p>
        </p:txBody>
      </p:sp>
      <p:sp>
        <p:nvSpPr>
          <p:cNvPr id="4" name="Slide Number Placeholder 3"/>
          <p:cNvSpPr>
            <a:spLocks noGrp="1"/>
          </p:cNvSpPr>
          <p:nvPr>
            <p:ph type="sldNum" sz="quarter" idx="12"/>
          </p:nvPr>
        </p:nvSpPr>
        <p:spPr/>
        <p:txBody>
          <a:bodyPr/>
          <a:lstStyle/>
          <a:p>
            <a:fld id="{3A4FF387-79C3-42A1-9C75-6A3C83249067}" type="slidenum">
              <a:rPr lang="en-US" smtClean="0"/>
              <a:pPr/>
              <a:t>32</a:t>
            </a:fld>
            <a:endParaRPr lang="en-US"/>
          </a:p>
        </p:txBody>
      </p:sp>
    </p:spTree>
    <p:extLst>
      <p:ext uri="{BB962C8B-B14F-4D97-AF65-F5344CB8AC3E}">
        <p14:creationId xmlns:p14="http://schemas.microsoft.com/office/powerpoint/2010/main" val="28846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3">
                                            <p:txEl>
                                              <p:pRg st="0" end="0"/>
                                            </p:txEl>
                                          </p:spTgt>
                                        </p:tgtEl>
                                        <p:attrNameLst>
                                          <p:attrName>style.visibility</p:attrName>
                                        </p:attrNameLst>
                                      </p:cBhvr>
                                      <p:to>
                                        <p:strVal val="visible"/>
                                      </p:to>
                                    </p:set>
                                    <p:animEffect transition="in" filter="blinds(horizontal)">
                                      <p:cBhvr>
                                        <p:cTn id="7" dur="500"/>
                                        <p:tgtEl>
                                          <p:spTgt spid="696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9633">
                                            <p:txEl>
                                              <p:pRg st="2" end="2"/>
                                            </p:txEl>
                                          </p:spTgt>
                                        </p:tgtEl>
                                        <p:attrNameLst>
                                          <p:attrName>style.visibility</p:attrName>
                                        </p:attrNameLst>
                                      </p:cBhvr>
                                      <p:to>
                                        <p:strVal val="visible"/>
                                      </p:to>
                                    </p:set>
                                    <p:anim calcmode="lin" valueType="num">
                                      <p:cBhvr additive="base">
                                        <p:cTn id="17" dur="500" fill="hold"/>
                                        <p:tgtEl>
                                          <p:spTgt spid="696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9633">
                                            <p:txEl>
                                              <p:pRg st="4" end="4"/>
                                            </p:txEl>
                                          </p:spTgt>
                                        </p:tgtEl>
                                        <p:attrNameLst>
                                          <p:attrName>style.visibility</p:attrName>
                                        </p:attrNameLst>
                                      </p:cBhvr>
                                      <p:to>
                                        <p:strVal val="visible"/>
                                      </p:to>
                                    </p:set>
                                    <p:anim calcmode="lin" valueType="num">
                                      <p:cBhvr additive="base">
                                        <p:cTn id="21" dur="500" fill="hold"/>
                                        <p:tgtEl>
                                          <p:spTgt spid="6963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6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118927" y="1274012"/>
            <a:ext cx="5153885" cy="2931572"/>
          </a:xfrm>
          <a:prstGeom prst="rect">
            <a:avLst/>
          </a:prstGeom>
          <a:solidFill>
            <a:schemeClr val="bg1"/>
          </a:solid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spcAft>
                <a:spcPts val="900"/>
              </a:spcAft>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 The </a:t>
            </a:r>
            <a:r>
              <a:rPr lang="en-US" sz="1650" baseline="30000" dirty="0" err="1">
                <a:latin typeface="Times New Roman" panose="02020603050405020304" pitchFamily="18" charset="0"/>
                <a:ea typeface="Times New Roman" panose="02020603050405020304" pitchFamily="18" charset="0"/>
                <a:cs typeface="Times New Roman" panose="02020603050405020304" pitchFamily="18" charset="0"/>
              </a:rPr>
              <a:t>nat</a:t>
            </a:r>
            <a:r>
              <a:rPr lang="en-US" sz="1650" dirty="0" err="1">
                <a:latin typeface="Times New Roman" panose="02020603050405020304" pitchFamily="18" charset="0"/>
                <a:ea typeface="Times New Roman" panose="02020603050405020304" pitchFamily="18" charset="0"/>
                <a:cs typeface="Times New Roman" panose="02020603050405020304" pitchFamily="18" charset="0"/>
              </a:rPr>
              <a:t>Ag</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(p, x) reaction cross-sections have been measured </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for the five proton energies </a:t>
            </a:r>
            <a:r>
              <a:rPr lang="en-US" sz="1500" dirty="0">
                <a:latin typeface="Times New Roman" panose="02020603050405020304" pitchFamily="18" charset="0"/>
                <a:cs typeface="Times New Roman" panose="02020603050405020304" pitchFamily="18" charset="0"/>
              </a:rPr>
              <a:t>21.82±0.17, 19.48±0.18, 16.77±0.20, 13.90 ±0:23 and 11.13±0.28 MeV, respectively.</a:t>
            </a:r>
            <a:endParaRPr lang="en-US" sz="1500" dirty="0">
              <a:latin typeface="Times New Roman" pitchFamily="18" charset="0"/>
              <a:ea typeface="Times New Roman" pitchFamily="18" charset="0"/>
              <a:cs typeface="Times New Roman" pitchFamily="18" charset="0"/>
            </a:endParaRPr>
          </a:p>
          <a:p>
            <a:pPr algn="just" defTabSz="685800" eaLnBrk="0" fontAlgn="base" hangingPunct="0">
              <a:spcBef>
                <a:spcPct val="0"/>
              </a:spcBef>
              <a:spcAft>
                <a:spcPts val="900"/>
              </a:spcAft>
              <a:buFontTx/>
              <a:buChar char="•"/>
            </a:pPr>
            <a:r>
              <a:rPr lang="en-US" sz="1650" dirty="0">
                <a:latin typeface="Times New Roman" pitchFamily="18" charset="0"/>
                <a:ea typeface="Times New Roman" pitchFamily="18" charset="0"/>
                <a:cs typeface="Times New Roman" pitchFamily="18" charset="0"/>
              </a:rPr>
              <a:t> Two residues have been found to be populated as the result of p</a:t>
            </a:r>
            <a:r>
              <a:rPr lang="en-US" sz="1650" dirty="0" smtClean="0">
                <a:latin typeface="Times New Roman" pitchFamily="18" charset="0"/>
                <a:ea typeface="Times New Roman" pitchFamily="18" charset="0"/>
                <a:cs typeface="Times New Roman" pitchFamily="18" charset="0"/>
              </a:rPr>
              <a:t>+ </a:t>
            </a:r>
            <a:r>
              <a:rPr lang="en-US" sz="1650" baseline="30000" dirty="0" err="1" smtClean="0">
                <a:latin typeface="Times New Roman" pitchFamily="18" charset="0"/>
                <a:ea typeface="Times New Roman" pitchFamily="18" charset="0"/>
                <a:cs typeface="Times New Roman" pitchFamily="18" charset="0"/>
              </a:rPr>
              <a:t>nat</a:t>
            </a:r>
            <a:r>
              <a:rPr lang="en-US" sz="1650" dirty="0" err="1" smtClean="0">
                <a:latin typeface="Times New Roman" pitchFamily="18" charset="0"/>
                <a:ea typeface="Times New Roman" pitchFamily="18" charset="0"/>
                <a:cs typeface="Times New Roman" pitchFamily="18" charset="0"/>
              </a:rPr>
              <a:t>Ag</a:t>
            </a:r>
            <a:r>
              <a:rPr lang="en-US" sz="1650" dirty="0" smtClean="0">
                <a:latin typeface="Times New Roman" pitchFamily="18" charset="0"/>
                <a:ea typeface="Times New Roman" pitchFamily="18" charset="0"/>
                <a:cs typeface="Times New Roman" pitchFamily="18" charset="0"/>
              </a:rPr>
              <a:t> </a:t>
            </a:r>
            <a:r>
              <a:rPr lang="en-US" sz="1650" dirty="0">
                <a:latin typeface="Times New Roman" pitchFamily="18" charset="0"/>
                <a:ea typeface="Times New Roman" pitchFamily="18" charset="0"/>
                <a:cs typeface="Times New Roman" pitchFamily="18" charset="0"/>
              </a:rPr>
              <a:t>reaction.</a:t>
            </a:r>
          </a:p>
          <a:p>
            <a:pPr algn="just" defTabSz="685800" eaLnBrk="0" fontAlgn="base" hangingPunct="0">
              <a:spcBef>
                <a:spcPct val="0"/>
              </a:spcBef>
              <a:spcAft>
                <a:spcPts val="900"/>
              </a:spcAft>
              <a:buFontTx/>
              <a:buChar char="•"/>
            </a:pPr>
            <a:r>
              <a:rPr lang="en-US" sz="1650" dirty="0">
                <a:latin typeface="Times New Roman" pitchFamily="18" charset="0"/>
                <a:ea typeface="Times New Roman" pitchFamily="18" charset="0"/>
                <a:cs typeface="Times New Roman" pitchFamily="18" charset="0"/>
              </a:rPr>
              <a:t> The pre-equilibrium (PE) contribution was also calculated for the (p, </a:t>
            </a:r>
            <a:r>
              <a:rPr lang="en-US" sz="1650" dirty="0" err="1">
                <a:latin typeface="Times New Roman" pitchFamily="18" charset="0"/>
                <a:ea typeface="Times New Roman" pitchFamily="18" charset="0"/>
                <a:cs typeface="Times New Roman" pitchFamily="18" charset="0"/>
              </a:rPr>
              <a:t>xn</a:t>
            </a:r>
            <a:r>
              <a:rPr lang="en-US" sz="1650" dirty="0">
                <a:latin typeface="Times New Roman" pitchFamily="18" charset="0"/>
                <a:ea typeface="Times New Roman" pitchFamily="18" charset="0"/>
                <a:cs typeface="Times New Roman" pitchFamily="18" charset="0"/>
              </a:rPr>
              <a:t>) channels to understand the dependence of PE emission process on Q-value of the reaction. </a:t>
            </a:r>
            <a:endParaRPr lang="en-US" sz="1650" dirty="0">
              <a:latin typeface="Times New Roman" pitchFamily="18" charset="0"/>
              <a:cs typeface="Times New Roman" pitchFamily="18" charset="0"/>
            </a:endParaRPr>
          </a:p>
          <a:p>
            <a:pPr algn="just" defTabSz="685800" eaLnBrk="0" fontAlgn="base" hangingPunct="0">
              <a:spcBef>
                <a:spcPct val="0"/>
              </a:spcBef>
              <a:spcAft>
                <a:spcPts val="900"/>
              </a:spcAft>
              <a:buFontTx/>
              <a:buChar char="•"/>
            </a:pPr>
            <a:r>
              <a:rPr lang="en-US" sz="1650" dirty="0">
                <a:latin typeface="Times New Roman" pitchFamily="18" charset="0"/>
                <a:ea typeface="Times New Roman" pitchFamily="18" charset="0"/>
                <a:cs typeface="Times New Roman" pitchFamily="18" charset="0"/>
              </a:rPr>
              <a:t>A comparative study is also planned between proton and neutron induced Ag reactions.</a:t>
            </a:r>
            <a:endParaRPr lang="en-US" sz="1650" dirty="0">
              <a:latin typeface="Times New Roman" pitchFamily="18" charset="0"/>
              <a:cs typeface="Times New Roman" pitchFamily="18" charset="0"/>
            </a:endParaRPr>
          </a:p>
        </p:txBody>
      </p:sp>
      <p:sp>
        <p:nvSpPr>
          <p:cNvPr id="7" name="TextBox 6"/>
          <p:cNvSpPr txBox="1"/>
          <p:nvPr/>
        </p:nvSpPr>
        <p:spPr>
          <a:xfrm>
            <a:off x="118926" y="4421015"/>
            <a:ext cx="5078951" cy="6001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50" b="1" dirty="0" err="1"/>
              <a:t>Siddharth</a:t>
            </a:r>
            <a:r>
              <a:rPr lang="en-US" sz="1650" b="1" dirty="0"/>
              <a:t> </a:t>
            </a:r>
            <a:r>
              <a:rPr lang="en-US" sz="1650" b="1" dirty="0" smtClean="0"/>
              <a:t>&amp; Mukherjee et </a:t>
            </a:r>
            <a:r>
              <a:rPr lang="en-US" sz="1650" b="1" dirty="0"/>
              <a:t>al., </a:t>
            </a:r>
            <a:r>
              <a:rPr lang="en-US" sz="1650" b="1" dirty="0" err="1"/>
              <a:t>Nucl</a:t>
            </a:r>
            <a:r>
              <a:rPr lang="en-US" sz="1650" b="1" dirty="0"/>
              <a:t>. Phys. A. 979 (2018) 102.</a:t>
            </a:r>
          </a:p>
        </p:txBody>
      </p:sp>
      <p:sp>
        <p:nvSpPr>
          <p:cNvPr id="8" name="Rectangle 7">
            <a:extLst>
              <a:ext uri="{FF2B5EF4-FFF2-40B4-BE49-F238E27FC236}">
                <a16:creationId xmlns="" xmlns:a16="http://schemas.microsoft.com/office/drawing/2014/main" id="{2CEFC1CF-8090-43FE-8C95-6E78A57B9722}"/>
              </a:ext>
            </a:extLst>
          </p:cNvPr>
          <p:cNvSpPr/>
          <p:nvPr/>
        </p:nvSpPr>
        <p:spPr>
          <a:xfrm>
            <a:off x="238728" y="436835"/>
            <a:ext cx="4523033" cy="39241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just"/>
            <a:r>
              <a:rPr lang="en-US" sz="1950" b="1" dirty="0">
                <a:solidFill>
                  <a:srgbClr val="FF0000"/>
                </a:solidFill>
                <a:latin typeface="Times New Roman" panose="02020603050405020304" pitchFamily="18" charset="0"/>
              </a:rPr>
              <a:t>Excitation function for </a:t>
            </a:r>
            <a:r>
              <a:rPr lang="en-US" sz="1950" b="1" dirty="0" err="1">
                <a:latin typeface="Times New Roman" panose="02020603050405020304" pitchFamily="18" charset="0"/>
              </a:rPr>
              <a:t>p+</a:t>
            </a:r>
            <a:r>
              <a:rPr lang="en-US" sz="1950" b="1" baseline="30000" dirty="0" err="1">
                <a:latin typeface="Times New Roman" panose="02020603050405020304" pitchFamily="18" charset="0"/>
              </a:rPr>
              <a:t>nat</a:t>
            </a:r>
            <a:r>
              <a:rPr lang="en-US" sz="1950" b="1" dirty="0" err="1">
                <a:latin typeface="Times New Roman" panose="02020603050405020304" pitchFamily="18" charset="0"/>
              </a:rPr>
              <a:t>Ag</a:t>
            </a:r>
            <a:r>
              <a:rPr lang="en-US" sz="1950" b="1" dirty="0">
                <a:latin typeface="Times New Roman" panose="02020603050405020304" pitchFamily="18" charset="0"/>
              </a:rPr>
              <a:t> </a:t>
            </a:r>
            <a:r>
              <a:rPr lang="en-US" sz="1950" b="1" dirty="0">
                <a:solidFill>
                  <a:srgbClr val="FF0000"/>
                </a:solidFill>
                <a:latin typeface="Times New Roman" panose="02020603050405020304" pitchFamily="18" charset="0"/>
              </a:rPr>
              <a:t>reactions</a:t>
            </a:r>
            <a:endParaRPr lang="en-US" sz="1950" dirty="0">
              <a:solidFill>
                <a:srgbClr val="FF0000"/>
              </a:solidFill>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315017" y="145605"/>
            <a:ext cx="3771758" cy="2607254"/>
          </a:xfrm>
          <a:prstGeom prst="rect">
            <a:avLst/>
          </a:prstGeom>
        </p:spPr>
      </p:pic>
      <p:pic>
        <p:nvPicPr>
          <p:cNvPr id="4" name="Picture 3"/>
          <p:cNvPicPr>
            <a:picLocks noChangeAspect="1"/>
          </p:cNvPicPr>
          <p:nvPr/>
        </p:nvPicPr>
        <p:blipFill>
          <a:blip r:embed="rId3"/>
          <a:stretch>
            <a:fillRect/>
          </a:stretch>
        </p:blipFill>
        <p:spPr>
          <a:xfrm>
            <a:off x="5315016" y="2545420"/>
            <a:ext cx="3768355" cy="2596232"/>
          </a:xfrm>
          <a:prstGeom prst="rect">
            <a:avLst/>
          </a:prstGeom>
        </p:spPr>
      </p:pic>
      <p:sp>
        <p:nvSpPr>
          <p:cNvPr id="6" name="Slide Number Placeholder 5"/>
          <p:cNvSpPr>
            <a:spLocks noGrp="1"/>
          </p:cNvSpPr>
          <p:nvPr>
            <p:ph type="sldNum" sz="quarter" idx="12"/>
          </p:nvPr>
        </p:nvSpPr>
        <p:spPr/>
        <p:txBody>
          <a:bodyPr/>
          <a:lstStyle/>
          <a:p>
            <a:fld id="{3A4FF387-79C3-42A1-9C75-6A3C83249067}" type="slidenum">
              <a:rPr lang="en-US" smtClean="0"/>
              <a:pPr/>
              <a:t>33</a:t>
            </a:fld>
            <a:endParaRPr lang="en-US"/>
          </a:p>
        </p:txBody>
      </p:sp>
    </p:spTree>
    <p:extLst>
      <p:ext uri="{BB962C8B-B14F-4D97-AF65-F5344CB8AC3E}">
        <p14:creationId xmlns:p14="http://schemas.microsoft.com/office/powerpoint/2010/main" val="178611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5">
                                            <p:txEl>
                                              <p:pRg st="0" end="0"/>
                                            </p:txEl>
                                          </p:spTgt>
                                        </p:tgtEl>
                                        <p:attrNameLst>
                                          <p:attrName>style.visibility</p:attrName>
                                        </p:attrNameLst>
                                      </p:cBhvr>
                                      <p:to>
                                        <p:strVal val="visible"/>
                                      </p:to>
                                    </p:set>
                                    <p:anim calcmode="lin" valueType="num">
                                      <p:cBhvr additive="base">
                                        <p:cTn id="7" dur="1000" fill="hold"/>
                                        <p:tgtEl>
                                          <p:spTgt spid="6758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75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5">
                                            <p:txEl>
                                              <p:pRg st="1" end="1"/>
                                            </p:txEl>
                                          </p:spTgt>
                                        </p:tgtEl>
                                        <p:attrNameLst>
                                          <p:attrName>style.visibility</p:attrName>
                                        </p:attrNameLst>
                                      </p:cBhvr>
                                      <p:to>
                                        <p:strVal val="visible"/>
                                      </p:to>
                                    </p:set>
                                    <p:anim calcmode="lin" valueType="num">
                                      <p:cBhvr additive="base">
                                        <p:cTn id="11" dur="500" fill="hold"/>
                                        <p:tgtEl>
                                          <p:spTgt spid="675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7585">
                                            <p:txEl>
                                              <p:pRg st="2" end="2"/>
                                            </p:txEl>
                                          </p:spTgt>
                                        </p:tgtEl>
                                        <p:attrNameLst>
                                          <p:attrName>style.visibility</p:attrName>
                                        </p:attrNameLst>
                                      </p:cBhvr>
                                      <p:to>
                                        <p:strVal val="visible"/>
                                      </p:to>
                                    </p:set>
                                    <p:anim calcmode="lin" valueType="num">
                                      <p:cBhvr additive="base">
                                        <p:cTn id="17" dur="1000" fill="hold"/>
                                        <p:tgtEl>
                                          <p:spTgt spid="6758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75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5">
                                            <p:txEl>
                                              <p:pRg st="3" end="3"/>
                                            </p:txEl>
                                          </p:spTgt>
                                        </p:tgtEl>
                                        <p:attrNameLst>
                                          <p:attrName>style.visibility</p:attrName>
                                        </p:attrNameLst>
                                      </p:cBhvr>
                                      <p:to>
                                        <p:strVal val="visible"/>
                                      </p:to>
                                    </p:set>
                                    <p:anim calcmode="lin" valueType="num">
                                      <p:cBhvr additive="base">
                                        <p:cTn id="23" dur="1000" fill="hold"/>
                                        <p:tgtEl>
                                          <p:spTgt spid="67585">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75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heckerboard(across)">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309620" y="1093304"/>
            <a:ext cx="4628200" cy="3208098"/>
          </a:xfrm>
          <a:prstGeom prst="rect">
            <a:avLst/>
          </a:prstGeom>
        </p:spPr>
      </p:pic>
      <p:sp>
        <p:nvSpPr>
          <p:cNvPr id="6" name="Rectangle 5">
            <a:extLst>
              <a:ext uri="{FF2B5EF4-FFF2-40B4-BE49-F238E27FC236}">
                <a16:creationId xmlns="" xmlns:a16="http://schemas.microsoft.com/office/drawing/2014/main" id="{3C36E189-4618-49F2-AAF2-210D63F14A93}"/>
              </a:ext>
            </a:extLst>
          </p:cNvPr>
          <p:cNvSpPr/>
          <p:nvPr/>
        </p:nvSpPr>
        <p:spPr>
          <a:xfrm>
            <a:off x="342850" y="304443"/>
            <a:ext cx="7190509" cy="346249"/>
          </a:xfrm>
          <a:prstGeom prst="rect">
            <a:avLst/>
          </a:prstGeom>
        </p:spPr>
        <p:txBody>
          <a:bodyPr wrap="square">
            <a:spAutoFit/>
          </a:bodyPr>
          <a:lstStyle/>
          <a:p>
            <a:pPr algn="just"/>
            <a:r>
              <a:rPr lang="en-US" sz="1650" b="1" dirty="0">
                <a:solidFill>
                  <a:srgbClr val="FF0000"/>
                </a:solidFill>
                <a:latin typeface="Times New Roman" panose="02020603050405020304" pitchFamily="18" charset="0"/>
              </a:rPr>
              <a:t>Measurement of </a:t>
            </a:r>
            <a:r>
              <a:rPr lang="en-US" sz="1650" b="1" baseline="30000" dirty="0">
                <a:latin typeface="Times New Roman" panose="02020603050405020304" pitchFamily="18" charset="0"/>
              </a:rPr>
              <a:t>100</a:t>
            </a:r>
            <a:r>
              <a:rPr lang="en-US" sz="1650" b="1" dirty="0">
                <a:latin typeface="Times New Roman" panose="02020603050405020304" pitchFamily="18" charset="0"/>
              </a:rPr>
              <a:t>Mo(p, 2n)</a:t>
            </a:r>
            <a:r>
              <a:rPr lang="en-US" sz="1650" b="1" baseline="30000" dirty="0">
                <a:latin typeface="Times New Roman" panose="02020603050405020304" pitchFamily="18" charset="0"/>
              </a:rPr>
              <a:t>99m</a:t>
            </a:r>
            <a:r>
              <a:rPr lang="en-US" sz="1650" b="1" dirty="0">
                <a:latin typeface="Times New Roman" panose="02020603050405020304" pitchFamily="18" charset="0"/>
              </a:rPr>
              <a:t>Tc</a:t>
            </a:r>
            <a:r>
              <a:rPr lang="en-US" sz="1650" b="1" dirty="0">
                <a:solidFill>
                  <a:srgbClr val="FF0000"/>
                </a:solidFill>
                <a:latin typeface="Times New Roman" panose="02020603050405020304" pitchFamily="18" charset="0"/>
              </a:rPr>
              <a:t> reaction cross-sections : </a:t>
            </a:r>
            <a:endParaRPr lang="en-US" sz="1650" dirty="0">
              <a:solidFill>
                <a:srgbClr val="FF0000"/>
              </a:solidFill>
              <a:latin typeface="Times New Roman" panose="02020603050405020304" pitchFamily="18" charset="0"/>
            </a:endParaRPr>
          </a:p>
        </p:txBody>
      </p:sp>
      <p:sp>
        <p:nvSpPr>
          <p:cNvPr id="7" name="TextBox 6">
            <a:extLst>
              <a:ext uri="{FF2B5EF4-FFF2-40B4-BE49-F238E27FC236}">
                <a16:creationId xmlns="" xmlns:a16="http://schemas.microsoft.com/office/drawing/2014/main" id="{6739EB65-CB74-4398-B093-D3529E47D252}"/>
              </a:ext>
            </a:extLst>
          </p:cNvPr>
          <p:cNvSpPr txBox="1"/>
          <p:nvPr/>
        </p:nvSpPr>
        <p:spPr>
          <a:xfrm>
            <a:off x="342850" y="4244325"/>
            <a:ext cx="6443687" cy="369332"/>
          </a:xfrm>
          <a:prstGeom prst="rect">
            <a:avLst/>
          </a:prstGeom>
          <a:noFill/>
        </p:spPr>
        <p:txBody>
          <a:bodyPr wrap="none" rtlCol="0">
            <a:spAutoFit/>
          </a:bodyPr>
          <a:lstStyle/>
          <a:p>
            <a:r>
              <a:rPr lang="en-US" b="1" dirty="0" err="1"/>
              <a:t>Siddharth</a:t>
            </a:r>
            <a:r>
              <a:rPr lang="en-US" b="1" dirty="0"/>
              <a:t> </a:t>
            </a:r>
            <a:r>
              <a:rPr lang="en-US" b="1" dirty="0" err="1"/>
              <a:t>Parashari</a:t>
            </a:r>
            <a:r>
              <a:rPr lang="en-US" b="1" dirty="0"/>
              <a:t> et. al., </a:t>
            </a:r>
            <a:r>
              <a:rPr lang="en-US" dirty="0"/>
              <a:t>Presented in the DAE symposium 2018.</a:t>
            </a:r>
            <a:endParaRPr lang="en-US" b="1" dirty="0"/>
          </a:p>
        </p:txBody>
      </p:sp>
      <p:sp>
        <p:nvSpPr>
          <p:cNvPr id="8" name="Rectangle 1"/>
          <p:cNvSpPr>
            <a:spLocks noChangeArrowheads="1"/>
          </p:cNvSpPr>
          <p:nvPr/>
        </p:nvSpPr>
        <p:spPr bwMode="auto">
          <a:xfrm>
            <a:off x="161132" y="1415070"/>
            <a:ext cx="4148489" cy="2331407"/>
          </a:xfrm>
          <a:prstGeom prst="rect">
            <a:avLst/>
          </a:prstGeom>
          <a:solidFill>
            <a:schemeClr val="bg1"/>
          </a:solid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257175" indent="-257175">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In addition to </a:t>
            </a:r>
            <a:r>
              <a:rPr lang="en-US" sz="1650" baseline="30000" dirty="0">
                <a:latin typeface="Times New Roman" panose="02020603050405020304" pitchFamily="18" charset="0"/>
                <a:ea typeface="Times New Roman" panose="02020603050405020304" pitchFamily="18" charset="0"/>
                <a:cs typeface="Times New Roman" panose="02020603050405020304" pitchFamily="18" charset="0"/>
              </a:rPr>
              <a:t>100</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Mo(n, 2n)</a:t>
            </a:r>
            <a:r>
              <a:rPr lang="en-US" sz="1650" baseline="30000" dirty="0">
                <a:latin typeface="Times New Roman" panose="02020603050405020304" pitchFamily="18" charset="0"/>
                <a:ea typeface="Times New Roman" panose="02020603050405020304" pitchFamily="18" charset="0"/>
                <a:cs typeface="Times New Roman" panose="02020603050405020304" pitchFamily="18" charset="0"/>
              </a:rPr>
              <a:t>99</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Mo, we have also measured the proton induced channel for the direct production of </a:t>
            </a:r>
            <a:r>
              <a:rPr lang="en-US" sz="1650" baseline="30000" dirty="0">
                <a:latin typeface="Times New Roman" panose="02020603050405020304" pitchFamily="18" charset="0"/>
                <a:ea typeface="Times New Roman" panose="02020603050405020304" pitchFamily="18" charset="0"/>
                <a:cs typeface="Times New Roman" panose="02020603050405020304" pitchFamily="18" charset="0"/>
              </a:rPr>
              <a:t>99m</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Tc.</a:t>
            </a:r>
          </a:p>
          <a:p>
            <a:pPr marL="257175" indent="-257175">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The direct production of </a:t>
            </a:r>
            <a:r>
              <a:rPr lang="en-US" sz="1650" baseline="30000" dirty="0">
                <a:latin typeface="Times New Roman" panose="02020603050405020304" pitchFamily="18" charset="0"/>
                <a:ea typeface="Times New Roman" panose="02020603050405020304" pitchFamily="18" charset="0"/>
                <a:cs typeface="Times New Roman" panose="02020603050405020304" pitchFamily="18" charset="0"/>
              </a:rPr>
              <a:t>99m</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Tc allows us to use the isotope for within the short durations.</a:t>
            </a:r>
          </a:p>
          <a:p>
            <a:pPr marL="257175" indent="-257175">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The results for the present case were presented in the DAE symposium  2018.</a:t>
            </a:r>
            <a:endParaRPr lang="en-US" sz="1500" dirty="0">
              <a:latin typeface="Times New Roman" pitchFamily="18" charset="0"/>
              <a:ea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F327730D-9559-4752-8758-9778406AC853}" type="datetime1">
              <a:rPr lang="en-US" smtClean="0">
                <a:solidFill>
                  <a:srgbClr val="696464"/>
                </a:solidFill>
              </a:rPr>
              <a:t>4/25/2020</a:t>
            </a:fld>
            <a:endParaRPr lang="en-US">
              <a:solidFill>
                <a:srgbClr val="696464"/>
              </a:solidFill>
            </a:endParaRPr>
          </a:p>
        </p:txBody>
      </p:sp>
      <p:sp>
        <p:nvSpPr>
          <p:cNvPr id="4" name="Slide Number Placeholder 3"/>
          <p:cNvSpPr>
            <a:spLocks noGrp="1"/>
          </p:cNvSpPr>
          <p:nvPr>
            <p:ph type="sldNum" sz="quarter" idx="12"/>
          </p:nvPr>
        </p:nvSpPr>
        <p:spPr/>
        <p:txBody>
          <a:bodyPr/>
          <a:lstStyle/>
          <a:p>
            <a:fld id="{3A4FF387-79C3-42A1-9C75-6A3C83249067}" type="slidenum">
              <a:rPr lang="en-US" smtClean="0"/>
              <a:pPr/>
              <a:t>34</a:t>
            </a:fld>
            <a:endParaRPr lang="en-US"/>
          </a:p>
        </p:txBody>
      </p:sp>
    </p:spTree>
    <p:extLst>
      <p:ext uri="{BB962C8B-B14F-4D97-AF65-F5344CB8AC3E}">
        <p14:creationId xmlns:p14="http://schemas.microsoft.com/office/powerpoint/2010/main" val="21769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053" y="574990"/>
            <a:ext cx="5203548" cy="401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 xmlns:a16="http://schemas.microsoft.com/office/drawing/2014/main" id="{3C36E189-4618-49F2-AAF2-210D63F14A93}"/>
              </a:ext>
            </a:extLst>
          </p:cNvPr>
          <p:cNvSpPr/>
          <p:nvPr/>
        </p:nvSpPr>
        <p:spPr>
          <a:xfrm>
            <a:off x="342853" y="172478"/>
            <a:ext cx="6325234" cy="334705"/>
          </a:xfrm>
          <a:prstGeom prst="rect">
            <a:avLst/>
          </a:prstGeom>
        </p:spPr>
        <p:style>
          <a:lnRef idx="2">
            <a:schemeClr val="dk1"/>
          </a:lnRef>
          <a:fillRef idx="1">
            <a:schemeClr val="lt1"/>
          </a:fillRef>
          <a:effectRef idx="0">
            <a:schemeClr val="dk1"/>
          </a:effectRef>
          <a:fontRef idx="minor">
            <a:schemeClr val="dk1"/>
          </a:fontRef>
        </p:style>
        <p:txBody>
          <a:bodyPr wrap="square" lIns="68576" tIns="34289" rIns="68576" bIns="34289">
            <a:spAutoFit/>
          </a:bodyPr>
          <a:lstStyle/>
          <a:p>
            <a:pPr algn="just"/>
            <a:r>
              <a:rPr lang="en-US" sz="1725" b="1" dirty="0">
                <a:solidFill>
                  <a:srgbClr val="FF0000"/>
                </a:solidFill>
                <a:latin typeface="Times New Roman" panose="02020603050405020304" pitchFamily="18" charset="0"/>
              </a:rPr>
              <a:t>Measurement of </a:t>
            </a:r>
            <a:r>
              <a:rPr lang="en-US" sz="1725" b="1" baseline="30000" dirty="0" err="1">
                <a:latin typeface="Times New Roman" panose="02020603050405020304" pitchFamily="18" charset="0"/>
              </a:rPr>
              <a:t>nat</a:t>
            </a:r>
            <a:r>
              <a:rPr lang="en-US" sz="1725" b="1" dirty="0" err="1">
                <a:latin typeface="Times New Roman" panose="02020603050405020304" pitchFamily="18" charset="0"/>
              </a:rPr>
              <a:t>Ti</a:t>
            </a:r>
            <a:r>
              <a:rPr lang="en-US" sz="1725" b="1" dirty="0">
                <a:latin typeface="Times New Roman" panose="02020603050405020304" pitchFamily="18" charset="0"/>
              </a:rPr>
              <a:t>(p, x)</a:t>
            </a:r>
            <a:r>
              <a:rPr lang="en-US" sz="1725" b="1" baseline="30000" dirty="0">
                <a:latin typeface="Times New Roman" panose="02020603050405020304" pitchFamily="18" charset="0"/>
              </a:rPr>
              <a:t>48</a:t>
            </a:r>
            <a:r>
              <a:rPr lang="en-US" sz="1725" b="1" dirty="0">
                <a:latin typeface="Times New Roman" panose="02020603050405020304" pitchFamily="18" charset="0"/>
              </a:rPr>
              <a:t>V,</a:t>
            </a:r>
            <a:r>
              <a:rPr lang="en-US" sz="1725" b="1" baseline="30000" dirty="0">
                <a:latin typeface="Times New Roman" panose="02020603050405020304" pitchFamily="18" charset="0"/>
              </a:rPr>
              <a:t>47,46,44m</a:t>
            </a:r>
            <a:r>
              <a:rPr lang="en-US" sz="1725" b="1" dirty="0">
                <a:latin typeface="Times New Roman" panose="02020603050405020304" pitchFamily="18" charset="0"/>
              </a:rPr>
              <a:t>Sc</a:t>
            </a:r>
            <a:r>
              <a:rPr lang="en-US" sz="1725" b="1" dirty="0">
                <a:solidFill>
                  <a:srgbClr val="FF0000"/>
                </a:solidFill>
                <a:latin typeface="Times New Roman" panose="02020603050405020304" pitchFamily="18" charset="0"/>
              </a:rPr>
              <a:t> reaction cross-sections : </a:t>
            </a:r>
            <a:endParaRPr lang="en-US" sz="1725" dirty="0">
              <a:solidFill>
                <a:srgbClr val="FF0000"/>
              </a:solidFill>
              <a:latin typeface="Times New Roman" panose="02020603050405020304" pitchFamily="18" charset="0"/>
            </a:endParaRPr>
          </a:p>
        </p:txBody>
      </p:sp>
      <p:sp>
        <p:nvSpPr>
          <p:cNvPr id="4" name="TextBox 3"/>
          <p:cNvSpPr txBox="1"/>
          <p:nvPr/>
        </p:nvSpPr>
        <p:spPr>
          <a:xfrm>
            <a:off x="145027" y="849630"/>
            <a:ext cx="3231221" cy="3393235"/>
          </a:xfrm>
          <a:prstGeom prst="rect">
            <a:avLst/>
          </a:prstGeom>
        </p:spPr>
        <p:style>
          <a:lnRef idx="2">
            <a:schemeClr val="accent1"/>
          </a:lnRef>
          <a:fillRef idx="1">
            <a:schemeClr val="lt1"/>
          </a:fillRef>
          <a:effectRef idx="0">
            <a:schemeClr val="accent1"/>
          </a:effectRef>
          <a:fontRef idx="minor">
            <a:schemeClr val="dk1"/>
          </a:fontRef>
        </p:style>
        <p:txBody>
          <a:bodyPr wrap="square" lIns="68576" tIns="34289" rIns="68576" bIns="34289" rtlCol="0">
            <a:spAutoFit/>
          </a:bodyPr>
          <a:lstStyle/>
          <a:p>
            <a:pPr marL="214298" indent="-214298" algn="just">
              <a:buFont typeface="Arial" pitchFamily="34" charset="0"/>
              <a:buChar char="•"/>
            </a:pPr>
            <a:r>
              <a:rPr lang="en-US" dirty="0"/>
              <a:t>Pre-equilibrium contributions have been extensively studied in the proton induced reactions with </a:t>
            </a:r>
            <a:r>
              <a:rPr lang="en-US" baseline="30000" dirty="0" err="1"/>
              <a:t>nat</a:t>
            </a:r>
            <a:r>
              <a:rPr lang="en-US" dirty="0" err="1"/>
              <a:t>Ti</a:t>
            </a:r>
            <a:r>
              <a:rPr lang="en-US" dirty="0"/>
              <a:t> isotopes. </a:t>
            </a:r>
          </a:p>
          <a:p>
            <a:pPr marL="214298" indent="-214298" algn="just">
              <a:buFont typeface="Arial" pitchFamily="34" charset="0"/>
              <a:buChar char="•"/>
            </a:pPr>
            <a:endParaRPr lang="en-US" dirty="0"/>
          </a:p>
          <a:p>
            <a:pPr marL="214298" indent="-214298" algn="just">
              <a:buFont typeface="Arial" pitchFamily="34" charset="0"/>
              <a:buChar char="•"/>
            </a:pPr>
            <a:r>
              <a:rPr lang="en-US" dirty="0"/>
              <a:t>The theoretical calculations were performed using the TALYS-1.9 code.</a:t>
            </a:r>
          </a:p>
          <a:p>
            <a:pPr marL="214298" indent="-214298" algn="just">
              <a:buFont typeface="Arial" pitchFamily="34" charset="0"/>
              <a:buChar char="•"/>
            </a:pPr>
            <a:endParaRPr lang="en-US" dirty="0"/>
          </a:p>
          <a:p>
            <a:pPr marL="214298" indent="-214298" algn="just">
              <a:buFont typeface="Arial" pitchFamily="34" charset="0"/>
              <a:buChar char="•"/>
            </a:pPr>
            <a:r>
              <a:rPr lang="en-US" dirty="0"/>
              <a:t>The uncertainties in the data have been reduced significantly within 10%. </a:t>
            </a:r>
          </a:p>
        </p:txBody>
      </p:sp>
      <p:sp>
        <p:nvSpPr>
          <p:cNvPr id="2" name="Rectangle 1"/>
          <p:cNvSpPr/>
          <p:nvPr/>
        </p:nvSpPr>
        <p:spPr>
          <a:xfrm>
            <a:off x="342853" y="4616304"/>
            <a:ext cx="7618239" cy="369332"/>
          </a:xfrm>
          <a:prstGeom prst="rect">
            <a:avLst/>
          </a:prstGeom>
        </p:spPr>
        <p:txBody>
          <a:bodyPr wrap="none">
            <a:spAutoFit/>
          </a:bodyPr>
          <a:lstStyle/>
          <a:p>
            <a:r>
              <a:rPr lang="en-IN" b="1" dirty="0" err="1" smtClean="0">
                <a:solidFill>
                  <a:srgbClr val="C00000"/>
                </a:solidFill>
                <a:latin typeface="LBDPO N+ Times"/>
              </a:rPr>
              <a:t>Siddharth</a:t>
            </a:r>
            <a:r>
              <a:rPr lang="en-IN" b="1" dirty="0" smtClean="0">
                <a:solidFill>
                  <a:srgbClr val="C00000"/>
                </a:solidFill>
                <a:latin typeface="LBDPO N+ Times"/>
              </a:rPr>
              <a:t> &amp; Mukherjee et al., Nuclear </a:t>
            </a:r>
            <a:r>
              <a:rPr lang="en-IN" b="1" dirty="0">
                <a:solidFill>
                  <a:srgbClr val="C00000"/>
                </a:solidFill>
                <a:latin typeface="LBDPO N+ Times"/>
              </a:rPr>
              <a:t>Physics A 987 (2019) 128–143 </a:t>
            </a:r>
            <a:endParaRPr lang="en-IN" b="1" dirty="0">
              <a:solidFill>
                <a:srgbClr val="C00000"/>
              </a:solidFill>
            </a:endParaRPr>
          </a:p>
        </p:txBody>
      </p:sp>
    </p:spTree>
    <p:extLst>
      <p:ext uri="{BB962C8B-B14F-4D97-AF65-F5344CB8AC3E}">
        <p14:creationId xmlns:p14="http://schemas.microsoft.com/office/powerpoint/2010/main" val="3867403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329" y="347597"/>
            <a:ext cx="2689904" cy="542456"/>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US" sz="2925" b="1" dirty="0">
                <a:latin typeface="Times New Roman" panose="02020603050405020304" pitchFamily="18" charset="0"/>
                <a:cs typeface="Times New Roman" panose="02020603050405020304" pitchFamily="18" charset="0"/>
              </a:rPr>
              <a:t>On-going Work</a:t>
            </a:r>
          </a:p>
        </p:txBody>
      </p:sp>
      <p:sp>
        <p:nvSpPr>
          <p:cNvPr id="3" name="Rectangle 1"/>
          <p:cNvSpPr>
            <a:spLocks noChangeArrowheads="1"/>
          </p:cNvSpPr>
          <p:nvPr/>
        </p:nvSpPr>
        <p:spPr bwMode="auto">
          <a:xfrm>
            <a:off x="439428" y="1361539"/>
            <a:ext cx="8157920" cy="2816156"/>
          </a:xfrm>
          <a:prstGeom prst="rect">
            <a:avLst/>
          </a:prstGeom>
          <a:solidFill>
            <a:schemeClr val="bg1"/>
          </a:solid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257175" indent="-257175" algn="just">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We are analyzing the data regarding the proton and neutron induced reactions for Ni, Ta, Ti, </a:t>
            </a:r>
            <a:r>
              <a:rPr lang="en-US" sz="1650" dirty="0" err="1">
                <a:latin typeface="Times New Roman" panose="02020603050405020304" pitchFamily="18" charset="0"/>
                <a:ea typeface="Times New Roman" panose="02020603050405020304" pitchFamily="18" charset="0"/>
                <a:cs typeface="Times New Roman" panose="02020603050405020304" pitchFamily="18" charset="0"/>
              </a:rPr>
              <a:t>Sn</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 and Mo isotopes.</a:t>
            </a:r>
          </a:p>
          <a:p>
            <a:pPr marL="257175" indent="-257175" algn="just">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The detailed analysis for the error propagation has been planned for each case under investigation.</a:t>
            </a:r>
          </a:p>
          <a:p>
            <a:pPr marL="257175" indent="-257175" algn="just">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Another experiment has been planned for the fast neutron energies of around 35 MeV at </a:t>
            </a:r>
            <a:r>
              <a:rPr lang="en-US" dirty="0">
                <a:solidFill>
                  <a:srgbClr val="FF0000"/>
                </a:solidFill>
              </a:rPr>
              <a:t>Center of Accelerators and Nuclear Analytical Methods (CANAM), </a:t>
            </a:r>
            <a:r>
              <a:rPr lang="en-US" dirty="0"/>
              <a:t>Czech Republic</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 </a:t>
            </a:r>
          </a:p>
          <a:p>
            <a:pPr marL="257175" indent="-257175" algn="just">
              <a:spcAft>
                <a:spcPts val="900"/>
              </a:spcAft>
              <a:buFont typeface="Arial" panose="020B0604020202020204" pitchFamily="34" charset="0"/>
              <a:buChar char="•"/>
            </a:pPr>
            <a:r>
              <a:rPr lang="en-US" sz="1650" dirty="0">
                <a:latin typeface="Times New Roman" panose="02020603050405020304" pitchFamily="18" charset="0"/>
                <a:ea typeface="Times New Roman" panose="02020603050405020304" pitchFamily="18" charset="0"/>
                <a:cs typeface="Times New Roman" panose="02020603050405020304" pitchFamily="18" charset="0"/>
              </a:rPr>
              <a:t>The entries will be made into the </a:t>
            </a:r>
            <a:r>
              <a:rPr lang="en-US" sz="165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a:t>
            </a:r>
            <a:r>
              <a:rPr lang="en-US" sz="165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change</a:t>
            </a:r>
            <a:r>
              <a:rPr lang="en-US" sz="165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5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a:t>
            </a:r>
            <a:r>
              <a:rPr lang="en-US" sz="165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a:t>
            </a:r>
            <a:r>
              <a:rPr lang="en-US" sz="165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50" dirty="0">
                <a:latin typeface="Times New Roman" panose="02020603050405020304" pitchFamily="18" charset="0"/>
                <a:ea typeface="Times New Roman" panose="02020603050405020304" pitchFamily="18" charset="0"/>
                <a:cs typeface="Times New Roman" panose="02020603050405020304" pitchFamily="18" charset="0"/>
              </a:rPr>
              <a:t>(EXFOR) data library for all the recently measured data during the meeting proposed to be held at MSU Baroda, next year. </a:t>
            </a:r>
          </a:p>
          <a:p>
            <a:pPr marL="257175" indent="-257175" algn="just">
              <a:spcAft>
                <a:spcPts val="900"/>
              </a:spcAft>
              <a:buFont typeface="Arial" panose="020B0604020202020204" pitchFamily="34" charset="0"/>
              <a:buChar char="•"/>
            </a:pPr>
            <a:endParaRPr lang="en-US" sz="1500" dirty="0">
              <a:latin typeface="Times New Roman" pitchFamily="18" charset="0"/>
              <a:ea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D66B68-9688-42A7-950F-904E7BE7A212}" type="datetime1">
              <a:rPr lang="en-US" smtClean="0">
                <a:solidFill>
                  <a:srgbClr val="696464"/>
                </a:solidFill>
              </a:rPr>
              <a:t>4/25/2020</a:t>
            </a:fld>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36</a:t>
            </a:fld>
            <a:endParaRPr lang="en-US"/>
          </a:p>
        </p:txBody>
      </p:sp>
    </p:spTree>
    <p:extLst>
      <p:ext uri="{BB962C8B-B14F-4D97-AF65-F5344CB8AC3E}">
        <p14:creationId xmlns:p14="http://schemas.microsoft.com/office/powerpoint/2010/main" val="25155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E8BAD624-DB26-4305-88CA-4C710E30AF75}"/>
              </a:ext>
            </a:extLst>
          </p:cNvPr>
          <p:cNvSpPr txBox="1">
            <a:spLocks/>
          </p:cNvSpPr>
          <p:nvPr/>
        </p:nvSpPr>
        <p:spPr>
          <a:xfrm>
            <a:off x="1749999" y="1504950"/>
            <a:ext cx="6098601" cy="2819400"/>
          </a:xfrm>
          <a:prstGeom prst="roundRect">
            <a:avLst/>
          </a:prstGeom>
          <a:solidFill>
            <a:srgbClr val="99CCFF"/>
          </a:solidFill>
        </p:spPr>
        <p:style>
          <a:lnRef idx="2">
            <a:schemeClr val="dk1"/>
          </a:lnRef>
          <a:fillRef idx="1">
            <a:schemeClr val="lt1"/>
          </a:fillRef>
          <a:effectRef idx="0">
            <a:schemeClr val="dk1"/>
          </a:effectRef>
          <a:fontRef idx="minor">
            <a:schemeClr val="dk1"/>
          </a:fontRef>
        </p:style>
        <p:txBody>
          <a:bodyPr vert="horz" lIns="68580" tIns="34290" rIns="68580" bIns="3429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20000"/>
              </a:lnSpc>
            </a:pPr>
            <a:r>
              <a:rPr lang="en-US" sz="24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Since, there are massive developments for the productions of Nuclear medicine and reactor isotopes for the betterment of present technology, therefore, more experimental studies should be carried out </a:t>
            </a:r>
            <a:endParaRPr lang="en-US" sz="2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p:cNvSpPr txBox="1"/>
          <p:nvPr/>
        </p:nvSpPr>
        <p:spPr>
          <a:xfrm>
            <a:off x="1600200" y="514350"/>
            <a:ext cx="2343077" cy="584775"/>
          </a:xfrm>
          <a:prstGeom prst="rect">
            <a:avLst/>
          </a:prstGeom>
          <a:noFill/>
        </p:spPr>
        <p:txBody>
          <a:bodyPr wrap="none" rtlCol="0">
            <a:spAutoFit/>
          </a:bodyPr>
          <a:lstStyle/>
          <a:p>
            <a:r>
              <a:rPr lang="en-IN" sz="3200" dirty="0" smtClean="0"/>
              <a:t>Final Remark</a:t>
            </a:r>
            <a:endParaRPr lang="en-IN" sz="3200" dirty="0"/>
          </a:p>
        </p:txBody>
      </p:sp>
    </p:spTree>
    <p:extLst>
      <p:ext uri="{BB962C8B-B14F-4D97-AF65-F5344CB8AC3E}">
        <p14:creationId xmlns:p14="http://schemas.microsoft.com/office/powerpoint/2010/main" val="388550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47" y="40944"/>
            <a:ext cx="2101858" cy="346249"/>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US" sz="1650" b="1" dirty="0">
                <a:latin typeface="Times New Roman" panose="02020603050405020304" pitchFamily="18" charset="0"/>
                <a:cs typeface="Times New Roman" panose="02020603050405020304" pitchFamily="18" charset="0"/>
              </a:rPr>
              <a:t>Recent Publications -</a:t>
            </a:r>
          </a:p>
        </p:txBody>
      </p:sp>
      <p:sp>
        <p:nvSpPr>
          <p:cNvPr id="5" name="Rectangle 4"/>
          <p:cNvSpPr/>
          <p:nvPr/>
        </p:nvSpPr>
        <p:spPr>
          <a:xfrm>
            <a:off x="139147" y="398797"/>
            <a:ext cx="8824259" cy="45499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latin typeface="Times New Roman" panose="02020603050405020304" pitchFamily="18" charset="0"/>
                <a:cs typeface="Times New Roman" panose="02020603050405020304" pitchFamily="18" charset="0"/>
              </a:rPr>
              <a:t>1. Measurements of Thorium and Uranium neutron capture cross section in the energy range 5 to 17 MeV</a:t>
            </a:r>
          </a:p>
          <a:p>
            <a:r>
              <a:rPr lang="en-US" sz="1350" dirty="0" smtClean="0">
                <a:solidFill>
                  <a:srgbClr val="0070C0"/>
                </a:solidFill>
                <a:latin typeface="Times New Roman" panose="02020603050405020304" pitchFamily="18" charset="0"/>
                <a:cs typeface="Times New Roman" panose="02020603050405020304" pitchFamily="18" charset="0"/>
              </a:rPr>
              <a:t>S</a:t>
            </a:r>
            <a:r>
              <a:rPr lang="en-US" sz="1350" dirty="0">
                <a:solidFill>
                  <a:srgbClr val="0070C0"/>
                </a:solidFill>
                <a:latin typeface="Times New Roman" panose="02020603050405020304" pitchFamily="18" charset="0"/>
                <a:cs typeface="Times New Roman" panose="02020603050405020304" pitchFamily="18" charset="0"/>
              </a:rPr>
              <a:t>. Mukherjee, Vibha Vansola, et al., </a:t>
            </a:r>
            <a:r>
              <a:rPr lang="en-US" sz="1650" b="1" i="1" dirty="0">
                <a:solidFill>
                  <a:srgbClr val="FF0000"/>
                </a:solidFill>
                <a:latin typeface="Times New Roman" panose="02020603050405020304" pitchFamily="18" charset="0"/>
                <a:cs typeface="Times New Roman" panose="02020603050405020304" pitchFamily="18" charset="0"/>
              </a:rPr>
              <a:t>App. Rad. </a:t>
            </a:r>
            <a:r>
              <a:rPr lang="en-US" sz="1650" b="1" i="1" dirty="0" err="1">
                <a:solidFill>
                  <a:srgbClr val="FF0000"/>
                </a:solidFill>
                <a:latin typeface="Times New Roman" panose="02020603050405020304" pitchFamily="18" charset="0"/>
                <a:cs typeface="Times New Roman" panose="02020603050405020304" pitchFamily="18" charset="0"/>
              </a:rPr>
              <a:t>Iso</a:t>
            </a:r>
            <a:r>
              <a:rPr lang="en-US" sz="1650" b="1" i="1" dirty="0">
                <a:solidFill>
                  <a:srgbClr val="FF0000"/>
                </a:solidFill>
                <a:latin typeface="Times New Roman" panose="02020603050405020304" pitchFamily="18" charset="0"/>
                <a:cs typeface="Times New Roman" panose="02020603050405020304" pitchFamily="18" charset="0"/>
              </a:rPr>
              <a:t>. 143 (2019) 72–78. </a:t>
            </a:r>
          </a:p>
          <a:p>
            <a:pPr algn="just"/>
            <a:r>
              <a:rPr lang="en-US" sz="1350" dirty="0">
                <a:solidFill>
                  <a:srgbClr val="000000"/>
                </a:solidFill>
                <a:latin typeface="Times New Roman" panose="02020603050405020304" pitchFamily="18" charset="0"/>
                <a:cs typeface="Times New Roman" panose="02020603050405020304" pitchFamily="18" charset="0"/>
              </a:rPr>
              <a:t>2. Measurement of the </a:t>
            </a:r>
            <a:r>
              <a:rPr lang="en-US" sz="1350" baseline="30000" dirty="0">
                <a:solidFill>
                  <a:srgbClr val="000000"/>
                </a:solidFill>
                <a:latin typeface="Times New Roman" panose="02020603050405020304" pitchFamily="18" charset="0"/>
                <a:cs typeface="Times New Roman" panose="02020603050405020304" pitchFamily="18" charset="0"/>
              </a:rPr>
              <a:t>58</a:t>
            </a:r>
            <a:r>
              <a:rPr lang="en-US" sz="1350" i="1" dirty="0">
                <a:solidFill>
                  <a:srgbClr val="000000"/>
                </a:solidFill>
                <a:latin typeface="Times New Roman" panose="02020603050405020304" pitchFamily="18" charset="0"/>
                <a:cs typeface="Times New Roman" panose="02020603050405020304" pitchFamily="18" charset="0"/>
              </a:rPr>
              <a:t>Ni</a:t>
            </a:r>
            <a:r>
              <a:rPr lang="en-US" sz="1350" dirty="0">
                <a:solidFill>
                  <a:srgbClr val="000000"/>
                </a:solidFill>
                <a:latin typeface="Times New Roman" panose="02020603050405020304" pitchFamily="18" charset="0"/>
                <a:cs typeface="Times New Roman" panose="02020603050405020304" pitchFamily="18" charset="0"/>
              </a:rPr>
              <a:t>(</a:t>
            </a:r>
            <a:r>
              <a:rPr lang="en-US" sz="1350" i="1" dirty="0">
                <a:solidFill>
                  <a:srgbClr val="000000"/>
                </a:solidFill>
                <a:latin typeface="Times New Roman" panose="02020603050405020304" pitchFamily="18" charset="0"/>
                <a:cs typeface="Times New Roman" panose="02020603050405020304" pitchFamily="18" charset="0"/>
              </a:rPr>
              <a:t>n, p</a:t>
            </a:r>
            <a:r>
              <a:rPr lang="en-US" sz="1350" dirty="0">
                <a:solidFill>
                  <a:srgbClr val="000000"/>
                </a:solidFill>
                <a:latin typeface="Times New Roman" panose="02020603050405020304" pitchFamily="18" charset="0"/>
                <a:cs typeface="Times New Roman" panose="02020603050405020304" pitchFamily="18" charset="0"/>
              </a:rPr>
              <a:t>)</a:t>
            </a:r>
            <a:r>
              <a:rPr lang="en-US" sz="1350" baseline="30000" dirty="0">
                <a:solidFill>
                  <a:srgbClr val="000000"/>
                </a:solidFill>
                <a:latin typeface="Times New Roman" panose="02020603050405020304" pitchFamily="18" charset="0"/>
                <a:cs typeface="Times New Roman" panose="02020603050405020304" pitchFamily="18" charset="0"/>
              </a:rPr>
              <a:t>59</a:t>
            </a:r>
            <a:r>
              <a:rPr lang="en-US" sz="1350" i="1" dirty="0">
                <a:solidFill>
                  <a:srgbClr val="000000"/>
                </a:solidFill>
                <a:latin typeface="Times New Roman" panose="02020603050405020304" pitchFamily="18" charset="0"/>
                <a:cs typeface="Times New Roman" panose="02020603050405020304" pitchFamily="18" charset="0"/>
              </a:rPr>
              <a:t>Co </a:t>
            </a:r>
            <a:r>
              <a:rPr lang="en-US" sz="1350" dirty="0">
                <a:solidFill>
                  <a:srgbClr val="000000"/>
                </a:solidFill>
                <a:latin typeface="Times New Roman" panose="02020603050405020304" pitchFamily="18" charset="0"/>
                <a:cs typeface="Times New Roman" panose="02020603050405020304" pitchFamily="18" charset="0"/>
              </a:rPr>
              <a:t>and </a:t>
            </a:r>
            <a:r>
              <a:rPr lang="en-US" sz="1350" baseline="30000" dirty="0">
                <a:solidFill>
                  <a:srgbClr val="000000"/>
                </a:solidFill>
                <a:latin typeface="Times New Roman" panose="02020603050405020304" pitchFamily="18" charset="0"/>
                <a:cs typeface="Times New Roman" panose="02020603050405020304" pitchFamily="18" charset="0"/>
              </a:rPr>
              <a:t>58</a:t>
            </a:r>
            <a:r>
              <a:rPr lang="en-US" sz="1350" i="1" dirty="0">
                <a:solidFill>
                  <a:srgbClr val="000000"/>
                </a:solidFill>
                <a:latin typeface="Times New Roman" panose="02020603050405020304" pitchFamily="18" charset="0"/>
                <a:cs typeface="Times New Roman" panose="02020603050405020304" pitchFamily="18" charset="0"/>
              </a:rPr>
              <a:t>Ni</a:t>
            </a:r>
            <a:r>
              <a:rPr lang="en-US" sz="1350" dirty="0">
                <a:solidFill>
                  <a:srgbClr val="000000"/>
                </a:solidFill>
                <a:latin typeface="Times New Roman" panose="02020603050405020304" pitchFamily="18" charset="0"/>
                <a:cs typeface="Times New Roman" panose="02020603050405020304" pitchFamily="18" charset="0"/>
              </a:rPr>
              <a:t>(</a:t>
            </a:r>
            <a:r>
              <a:rPr lang="en-US" sz="1350" i="1" dirty="0">
                <a:solidFill>
                  <a:srgbClr val="000000"/>
                </a:solidFill>
                <a:latin typeface="Times New Roman" panose="02020603050405020304" pitchFamily="18" charset="0"/>
                <a:cs typeface="Times New Roman" panose="02020603050405020304" pitchFamily="18" charset="0"/>
              </a:rPr>
              <a:t>n, </a:t>
            </a:r>
            <a:r>
              <a:rPr lang="en-US" sz="1350" dirty="0">
                <a:solidFill>
                  <a:srgbClr val="000000"/>
                </a:solidFill>
                <a:latin typeface="Times New Roman" panose="02020603050405020304" pitchFamily="18" charset="0"/>
                <a:cs typeface="Times New Roman" panose="02020603050405020304" pitchFamily="18" charset="0"/>
              </a:rPr>
              <a:t>2</a:t>
            </a:r>
            <a:r>
              <a:rPr lang="en-US" sz="1350" i="1" dirty="0">
                <a:solidFill>
                  <a:srgbClr val="000000"/>
                </a:solidFill>
                <a:latin typeface="Times New Roman" panose="02020603050405020304" pitchFamily="18" charset="0"/>
                <a:cs typeface="Times New Roman" panose="02020603050405020304" pitchFamily="18" charset="0"/>
              </a:rPr>
              <a:t>n</a:t>
            </a:r>
            <a:r>
              <a:rPr lang="en-US" sz="1350" dirty="0">
                <a:solidFill>
                  <a:srgbClr val="000000"/>
                </a:solidFill>
                <a:latin typeface="Times New Roman" panose="02020603050405020304" pitchFamily="18" charset="0"/>
                <a:cs typeface="Times New Roman" panose="02020603050405020304" pitchFamily="18" charset="0"/>
              </a:rPr>
              <a:t>)</a:t>
            </a:r>
            <a:r>
              <a:rPr lang="en-US" sz="1350" baseline="30000" dirty="0">
                <a:solidFill>
                  <a:srgbClr val="000000"/>
                </a:solidFill>
                <a:latin typeface="Times New Roman" panose="02020603050405020304" pitchFamily="18" charset="0"/>
                <a:cs typeface="Times New Roman" panose="02020603050405020304" pitchFamily="18" charset="0"/>
              </a:rPr>
              <a:t>57</a:t>
            </a:r>
            <a:r>
              <a:rPr lang="en-US" sz="1350" i="1" dirty="0">
                <a:solidFill>
                  <a:srgbClr val="000000"/>
                </a:solidFill>
                <a:latin typeface="Times New Roman" panose="02020603050405020304" pitchFamily="18" charset="0"/>
                <a:cs typeface="Times New Roman" panose="02020603050405020304" pitchFamily="18" charset="0"/>
              </a:rPr>
              <a:t>Ni </a:t>
            </a:r>
            <a:r>
              <a:rPr lang="en-US" sz="1350" dirty="0">
                <a:solidFill>
                  <a:srgbClr val="000000"/>
                </a:solidFill>
                <a:latin typeface="Times New Roman" panose="02020603050405020304" pitchFamily="18" charset="0"/>
                <a:cs typeface="Times New Roman" panose="02020603050405020304" pitchFamily="18" charset="0"/>
              </a:rPr>
              <a:t>reaction cross-sections for the fast </a:t>
            </a:r>
            <a:r>
              <a:rPr lang="sv-SE" sz="1350" dirty="0">
                <a:solidFill>
                  <a:srgbClr val="000000"/>
                </a:solidFill>
                <a:latin typeface="Times New Roman" panose="02020603050405020304" pitchFamily="18" charset="0"/>
                <a:cs typeface="Times New Roman" panose="02020603050405020304" pitchFamily="18" charset="0"/>
              </a:rPr>
              <a:t>neutron energies upto 18 MeV</a:t>
            </a:r>
          </a:p>
          <a:p>
            <a:pPr>
              <a:spcAft>
                <a:spcPts val="450"/>
              </a:spcAft>
            </a:pPr>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Parashari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a:solidFill>
                  <a:srgbClr val="FF0000"/>
                </a:solidFill>
                <a:latin typeface="Times New Roman" panose="02020603050405020304" pitchFamily="18" charset="0"/>
                <a:cs typeface="Times New Roman" panose="02020603050405020304" pitchFamily="18" charset="0"/>
              </a:rPr>
              <a:t>European Physical Journal A 55 (2019) 51.</a:t>
            </a:r>
          </a:p>
          <a:p>
            <a:pPr algn="just"/>
            <a:r>
              <a:rPr lang="en-US" sz="1350" dirty="0">
                <a:solidFill>
                  <a:srgbClr val="000000"/>
                </a:solidFill>
                <a:latin typeface="Times New Roman" panose="02020603050405020304" pitchFamily="18" charset="0"/>
                <a:cs typeface="Times New Roman" panose="02020603050405020304" pitchFamily="18" charset="0"/>
              </a:rPr>
              <a:t>3. Systematic analysis of the neutron induced reaction cross sections for </a:t>
            </a:r>
            <a:r>
              <a:rPr lang="en-US" sz="1350" i="1" baseline="30000" dirty="0" err="1">
                <a:solidFill>
                  <a:srgbClr val="000000"/>
                </a:solidFill>
                <a:latin typeface="Times New Roman" panose="02020603050405020304" pitchFamily="18" charset="0"/>
                <a:cs typeface="Times New Roman" panose="02020603050405020304" pitchFamily="18" charset="0"/>
              </a:rPr>
              <a:t>nat</a:t>
            </a:r>
            <a:r>
              <a:rPr lang="en-US" sz="1350" i="1" dirty="0" err="1">
                <a:solidFill>
                  <a:srgbClr val="000000"/>
                </a:solidFill>
                <a:latin typeface="Times New Roman" panose="02020603050405020304" pitchFamily="18" charset="0"/>
                <a:cs typeface="Times New Roman" panose="02020603050405020304" pitchFamily="18" charset="0"/>
              </a:rPr>
              <a:t>Mo</a:t>
            </a:r>
            <a:r>
              <a:rPr lang="en-US" sz="1350" i="1" dirty="0">
                <a:solidFill>
                  <a:srgbClr val="000000"/>
                </a:solidFill>
                <a:latin typeface="Times New Roman" panose="02020603050405020304" pitchFamily="18" charset="0"/>
                <a:cs typeface="Times New Roman" panose="02020603050405020304" pitchFamily="18" charset="0"/>
              </a:rPr>
              <a:t> </a:t>
            </a:r>
            <a:r>
              <a:rPr lang="en-US" sz="1350" dirty="0">
                <a:solidFill>
                  <a:srgbClr val="000000"/>
                </a:solidFill>
                <a:latin typeface="Times New Roman" panose="02020603050405020304" pitchFamily="18" charset="0"/>
                <a:cs typeface="Times New Roman" panose="02020603050405020304" pitchFamily="18" charset="0"/>
              </a:rPr>
              <a:t>isotopes within 10-20 MeV</a:t>
            </a:r>
          </a:p>
          <a:p>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Parashari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a:solidFill>
                  <a:srgbClr val="FF0000"/>
                </a:solidFill>
                <a:latin typeface="Times New Roman" panose="02020603050405020304" pitchFamily="18" charset="0"/>
                <a:cs typeface="Times New Roman" panose="02020603050405020304" pitchFamily="18" charset="0"/>
              </a:rPr>
              <a:t>Physical  Review C 99 (2019) 044602.</a:t>
            </a:r>
          </a:p>
          <a:p>
            <a:r>
              <a:rPr lang="en-US" sz="1350" dirty="0">
                <a:solidFill>
                  <a:srgbClr val="000000"/>
                </a:solidFill>
                <a:latin typeface="Times New Roman" panose="02020603050405020304" pitchFamily="18" charset="0"/>
                <a:cs typeface="Times New Roman" panose="02020603050405020304" pitchFamily="18" charset="0"/>
              </a:rPr>
              <a:t>4. Excitation function of the </a:t>
            </a:r>
            <a:r>
              <a:rPr lang="en-US" sz="1350" i="1" dirty="0">
                <a:solidFill>
                  <a:srgbClr val="000000"/>
                </a:solidFill>
                <a:latin typeface="Times New Roman" panose="02020603050405020304" pitchFamily="18" charset="0"/>
                <a:cs typeface="Times New Roman" panose="02020603050405020304" pitchFamily="18" charset="0"/>
              </a:rPr>
              <a:t>p </a:t>
            </a:r>
            <a:r>
              <a:rPr lang="en-US" sz="1350" dirty="0">
                <a:solidFill>
                  <a:srgbClr val="000000"/>
                </a:solidFill>
                <a:latin typeface="Times New Roman" panose="02020603050405020304" pitchFamily="18" charset="0"/>
                <a:cs typeface="Times New Roman" panose="02020603050405020304" pitchFamily="18" charset="0"/>
              </a:rPr>
              <a:t>+</a:t>
            </a:r>
            <a:r>
              <a:rPr lang="en-US" sz="1350" i="1" baseline="30000" dirty="0" err="1">
                <a:solidFill>
                  <a:srgbClr val="000000"/>
                </a:solidFill>
                <a:latin typeface="Times New Roman" panose="02020603050405020304" pitchFamily="18" charset="0"/>
                <a:cs typeface="Times New Roman" panose="02020603050405020304" pitchFamily="18" charset="0"/>
              </a:rPr>
              <a:t>nat</a:t>
            </a:r>
            <a:r>
              <a:rPr lang="en-US" sz="1350" i="1" dirty="0" err="1">
                <a:solidFill>
                  <a:srgbClr val="000000"/>
                </a:solidFill>
                <a:latin typeface="Times New Roman" panose="02020603050405020304" pitchFamily="18" charset="0"/>
                <a:cs typeface="Times New Roman" panose="02020603050405020304" pitchFamily="18" charset="0"/>
              </a:rPr>
              <a:t>Ag</a:t>
            </a:r>
            <a:r>
              <a:rPr lang="en-US" sz="1350" i="1" dirty="0">
                <a:solidFill>
                  <a:srgbClr val="000000"/>
                </a:solidFill>
                <a:latin typeface="Times New Roman" panose="02020603050405020304" pitchFamily="18" charset="0"/>
                <a:cs typeface="Times New Roman" panose="02020603050405020304" pitchFamily="18" charset="0"/>
              </a:rPr>
              <a:t> </a:t>
            </a:r>
            <a:r>
              <a:rPr lang="en-US" sz="1350" dirty="0">
                <a:solidFill>
                  <a:srgbClr val="000000"/>
                </a:solidFill>
                <a:latin typeface="Times New Roman" panose="02020603050405020304" pitchFamily="18" charset="0"/>
                <a:cs typeface="Times New Roman" panose="02020603050405020304" pitchFamily="18" charset="0"/>
              </a:rPr>
              <a:t>reactions in the energy range 10-22 </a:t>
            </a:r>
            <a:r>
              <a:rPr lang="en-US" sz="1350" dirty="0" smtClean="0">
                <a:solidFill>
                  <a:srgbClr val="000000"/>
                </a:solidFill>
                <a:latin typeface="Times New Roman" panose="02020603050405020304" pitchFamily="18" charset="0"/>
                <a:cs typeface="Times New Roman" panose="02020603050405020304" pitchFamily="18" charset="0"/>
              </a:rPr>
              <a:t>Me</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a:solidFill>
                  <a:srgbClr val="00B0F0"/>
                </a:solidFill>
                <a:latin typeface="Times New Roman" panose="02020603050405020304" pitchFamily="18" charset="0"/>
                <a:cs typeface="Times New Roman" panose="02020603050405020304" pitchFamily="18" charset="0"/>
              </a:rPr>
              <a:t> </a:t>
            </a:r>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a:solidFill>
                  <a:srgbClr val="0070C0"/>
                </a:solidFill>
                <a:latin typeface="Times New Roman" panose="02020603050405020304" pitchFamily="18" charset="0"/>
                <a:cs typeface="Times New Roman" panose="02020603050405020304" pitchFamily="18" charset="0"/>
              </a:rPr>
              <a:t>Parashari, et al.,  </a:t>
            </a:r>
            <a:r>
              <a:rPr lang="en-US" sz="1650" b="1" i="1" dirty="0" err="1">
                <a:solidFill>
                  <a:srgbClr val="FF0000"/>
                </a:solidFill>
                <a:latin typeface="Times New Roman" panose="02020603050405020304" pitchFamily="18" charset="0"/>
                <a:cs typeface="Times New Roman" panose="02020603050405020304" pitchFamily="18" charset="0"/>
              </a:rPr>
              <a:t>Nucl</a:t>
            </a:r>
            <a:r>
              <a:rPr lang="en-US" sz="1650" b="1" i="1" dirty="0">
                <a:solidFill>
                  <a:srgbClr val="FF0000"/>
                </a:solidFill>
                <a:latin typeface="Times New Roman" panose="02020603050405020304" pitchFamily="18" charset="0"/>
                <a:cs typeface="Times New Roman" panose="02020603050405020304" pitchFamily="18" charset="0"/>
              </a:rPr>
              <a:t>. Phys. A 979 (2018) 102-112.</a:t>
            </a:r>
          </a:p>
          <a:p>
            <a:pPr>
              <a:spcAft>
                <a:spcPts val="450"/>
              </a:spcAft>
            </a:pPr>
            <a:r>
              <a:rPr lang="en-US" sz="1350" dirty="0">
                <a:solidFill>
                  <a:srgbClr val="000000"/>
                </a:solidFill>
                <a:latin typeface="Times New Roman" panose="02020603050405020304" pitchFamily="18" charset="0"/>
                <a:cs typeface="Times New Roman" panose="02020603050405020304" pitchFamily="18" charset="0"/>
              </a:rPr>
              <a:t>5. Excitation functions of the </a:t>
            </a:r>
            <a:r>
              <a:rPr lang="en-US" sz="1350" i="1" dirty="0">
                <a:solidFill>
                  <a:srgbClr val="000000"/>
                </a:solidFill>
                <a:latin typeface="Times New Roman" panose="02020603050405020304" pitchFamily="18" charset="0"/>
                <a:cs typeface="Times New Roman" panose="02020603050405020304" pitchFamily="18" charset="0"/>
              </a:rPr>
              <a:t>p </a:t>
            </a:r>
            <a:r>
              <a:rPr lang="en-US" sz="1350" dirty="0">
                <a:solidFill>
                  <a:srgbClr val="000000"/>
                </a:solidFill>
                <a:latin typeface="Times New Roman" panose="02020603050405020304" pitchFamily="18" charset="0"/>
                <a:cs typeface="Times New Roman" panose="02020603050405020304" pitchFamily="18" charset="0"/>
              </a:rPr>
              <a:t>+</a:t>
            </a:r>
            <a:r>
              <a:rPr lang="en-US" sz="1350" baseline="30000" dirty="0">
                <a:solidFill>
                  <a:srgbClr val="000000"/>
                </a:solidFill>
                <a:latin typeface="Times New Roman" panose="02020603050405020304" pitchFamily="18" charset="0"/>
                <a:cs typeface="Times New Roman" panose="02020603050405020304" pitchFamily="18" charset="0"/>
              </a:rPr>
              <a:t>93 </a:t>
            </a:r>
            <a:r>
              <a:rPr lang="en-US" sz="1350" i="1" dirty="0" err="1">
                <a:solidFill>
                  <a:srgbClr val="000000"/>
                </a:solidFill>
                <a:latin typeface="Times New Roman" panose="02020603050405020304" pitchFamily="18" charset="0"/>
                <a:cs typeface="Times New Roman" panose="02020603050405020304" pitchFamily="18" charset="0"/>
              </a:rPr>
              <a:t>Nb</a:t>
            </a:r>
            <a:r>
              <a:rPr lang="en-US" sz="1350" i="1" dirty="0">
                <a:solidFill>
                  <a:srgbClr val="000000"/>
                </a:solidFill>
                <a:latin typeface="Times New Roman" panose="02020603050405020304" pitchFamily="18" charset="0"/>
                <a:cs typeface="Times New Roman" panose="02020603050405020304" pitchFamily="18" charset="0"/>
              </a:rPr>
              <a:t> </a:t>
            </a:r>
            <a:r>
              <a:rPr lang="en-US" sz="1350" dirty="0">
                <a:solidFill>
                  <a:srgbClr val="000000"/>
                </a:solidFill>
                <a:latin typeface="Times New Roman" panose="02020603050405020304" pitchFamily="18" charset="0"/>
                <a:cs typeface="Times New Roman" panose="02020603050405020304" pitchFamily="18" charset="0"/>
              </a:rPr>
              <a:t>reaction in the energy range 10-22 MeV	</a:t>
            </a:r>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Parashari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err="1">
                <a:solidFill>
                  <a:srgbClr val="FF0000"/>
                </a:solidFill>
                <a:latin typeface="Times New Roman" panose="02020603050405020304" pitchFamily="18" charset="0"/>
                <a:cs typeface="Times New Roman" panose="02020603050405020304" pitchFamily="18" charset="0"/>
              </a:rPr>
              <a:t>Nucl</a:t>
            </a:r>
            <a:r>
              <a:rPr lang="en-US" sz="1650" b="1" i="1" dirty="0">
                <a:solidFill>
                  <a:srgbClr val="FF0000"/>
                </a:solidFill>
                <a:latin typeface="Times New Roman" panose="02020603050405020304" pitchFamily="18" charset="0"/>
                <a:cs typeface="Times New Roman" panose="02020603050405020304" pitchFamily="18" charset="0"/>
              </a:rPr>
              <a:t>. Phys. A 978 (2018) 160–172.</a:t>
            </a:r>
          </a:p>
          <a:p>
            <a:pPr algn="just"/>
            <a:r>
              <a:rPr lang="en-US" sz="1350" dirty="0">
                <a:solidFill>
                  <a:srgbClr val="000000"/>
                </a:solidFill>
                <a:latin typeface="Times New Roman" panose="02020603050405020304" pitchFamily="18" charset="0"/>
                <a:cs typeface="Times New Roman" panose="02020603050405020304" pitchFamily="18" charset="0"/>
              </a:rPr>
              <a:t>6. Measurement of </a:t>
            </a:r>
            <a:r>
              <a:rPr lang="en-US" sz="1350" baseline="30000" dirty="0">
                <a:solidFill>
                  <a:srgbClr val="000000"/>
                </a:solidFill>
                <a:latin typeface="Times New Roman" panose="02020603050405020304" pitchFamily="18" charset="0"/>
                <a:cs typeface="Times New Roman" panose="02020603050405020304" pitchFamily="18" charset="0"/>
              </a:rPr>
              <a:t>232</a:t>
            </a:r>
            <a:r>
              <a:rPr lang="en-US" sz="1350" i="1" dirty="0">
                <a:solidFill>
                  <a:srgbClr val="000000"/>
                </a:solidFill>
                <a:latin typeface="Times New Roman" panose="02020603050405020304" pitchFamily="18" charset="0"/>
                <a:cs typeface="Times New Roman" panose="02020603050405020304" pitchFamily="18" charset="0"/>
              </a:rPr>
              <a:t>Th</a:t>
            </a:r>
            <a:r>
              <a:rPr lang="en-US" sz="1350" dirty="0">
                <a:solidFill>
                  <a:srgbClr val="000000"/>
                </a:solidFill>
                <a:latin typeface="Times New Roman" panose="02020603050405020304" pitchFamily="18" charset="0"/>
                <a:cs typeface="Times New Roman" panose="02020603050405020304" pitchFamily="18" charset="0"/>
              </a:rPr>
              <a:t>(</a:t>
            </a:r>
            <a:r>
              <a:rPr lang="en-US" sz="1350" i="1" dirty="0">
                <a:solidFill>
                  <a:srgbClr val="000000"/>
                </a:solidFill>
                <a:latin typeface="Times New Roman" panose="02020603050405020304" pitchFamily="18" charset="0"/>
                <a:cs typeface="Times New Roman" panose="02020603050405020304" pitchFamily="18" charset="0"/>
              </a:rPr>
              <a:t>n, </a:t>
            </a:r>
            <a:r>
              <a:rPr lang="el-GR" sz="1350" i="1" dirty="0">
                <a:solidFill>
                  <a:srgbClr val="000000"/>
                </a:solidFill>
                <a:latin typeface="Times New Roman" panose="02020603050405020304" pitchFamily="18" charset="0"/>
                <a:cs typeface="Times New Roman" panose="02020603050405020304" pitchFamily="18" charset="0"/>
              </a:rPr>
              <a:t>γ</a:t>
            </a:r>
            <a:r>
              <a:rPr lang="en-US" sz="1350" dirty="0">
                <a:solidFill>
                  <a:srgbClr val="000000"/>
                </a:solidFill>
                <a:latin typeface="Times New Roman" panose="02020603050405020304" pitchFamily="18" charset="0"/>
                <a:cs typeface="Times New Roman" panose="02020603050405020304" pitchFamily="18" charset="0"/>
              </a:rPr>
              <a:t>) reaction cross sections in the neutron energy range of 11–19 MeV</a:t>
            </a:r>
          </a:p>
          <a:p>
            <a:pPr>
              <a:spcAft>
                <a:spcPts val="450"/>
              </a:spcAft>
            </a:pPr>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Parashari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a:solidFill>
                  <a:srgbClr val="FF0000"/>
                </a:solidFill>
                <a:latin typeface="Times New Roman" panose="02020603050405020304" pitchFamily="18" charset="0"/>
                <a:cs typeface="Times New Roman" panose="02020603050405020304" pitchFamily="18" charset="0"/>
              </a:rPr>
              <a:t>Phys. Rev. C 98 (2018) 014625.</a:t>
            </a:r>
          </a:p>
          <a:p>
            <a:pPr algn="just"/>
            <a:r>
              <a:rPr lang="en-US" sz="1350" dirty="0">
                <a:solidFill>
                  <a:srgbClr val="000000"/>
                </a:solidFill>
                <a:latin typeface="Times New Roman" panose="02020603050405020304" pitchFamily="18" charset="0"/>
                <a:cs typeface="Times New Roman" panose="02020603050405020304" pitchFamily="18" charset="0"/>
              </a:rPr>
              <a:t>7. Investigation of (n, p), (n, 2n) reaction cross sections for Sn isotopes for fusion reactor applications</a:t>
            </a:r>
          </a:p>
          <a:p>
            <a:pPr>
              <a:spcAft>
                <a:spcPts val="450"/>
              </a:spcAft>
            </a:pPr>
            <a:r>
              <a:rPr lang="en-US" sz="1350" dirty="0" err="1" smtClean="0">
                <a:solidFill>
                  <a:srgbClr val="0070C0"/>
                </a:solidFill>
                <a:latin typeface="Times New Roman" panose="02020603050405020304" pitchFamily="18" charset="0"/>
                <a:cs typeface="Times New Roman" panose="02020603050405020304" pitchFamily="18" charset="0"/>
              </a:rPr>
              <a:t>Siddharth</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Parashari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a:solidFill>
                  <a:srgbClr val="FF0000"/>
                </a:solidFill>
                <a:latin typeface="Times New Roman" panose="02020603050405020304" pitchFamily="18" charset="0"/>
                <a:cs typeface="Times New Roman" panose="02020603050405020304" pitchFamily="18" charset="0"/>
              </a:rPr>
              <a:t>Applied Radiation and Isotopes 133 (2018) 31–37.</a:t>
            </a:r>
          </a:p>
          <a:p>
            <a:r>
              <a:rPr lang="en-US" sz="1350" dirty="0">
                <a:latin typeface="Times New Roman" panose="02020603050405020304" pitchFamily="18" charset="0"/>
                <a:cs typeface="Times New Roman" panose="02020603050405020304" pitchFamily="18" charset="0"/>
              </a:rPr>
              <a:t>8. Neutron capture cross-sections for </a:t>
            </a:r>
            <a:r>
              <a:rPr lang="en-US" sz="1350" baseline="30000" dirty="0">
                <a:latin typeface="Times New Roman" panose="02020603050405020304" pitchFamily="18" charset="0"/>
                <a:cs typeface="Times New Roman" panose="02020603050405020304" pitchFamily="18" charset="0"/>
              </a:rPr>
              <a:t>159</a:t>
            </a:r>
            <a:r>
              <a:rPr lang="en-US" sz="1350" i="1" dirty="0">
                <a:latin typeface="Times New Roman" panose="02020603050405020304" pitchFamily="18" charset="0"/>
                <a:cs typeface="Times New Roman" panose="02020603050405020304" pitchFamily="18" charset="0"/>
              </a:rPr>
              <a:t>Tb </a:t>
            </a:r>
            <a:r>
              <a:rPr lang="en-US" sz="1350" dirty="0">
                <a:latin typeface="Times New Roman" panose="02020603050405020304" pitchFamily="18" charset="0"/>
                <a:cs typeface="Times New Roman" panose="02020603050405020304" pitchFamily="18" charset="0"/>
              </a:rPr>
              <a:t>isotope in the energy range of 5 to 17 MeV</a:t>
            </a:r>
          </a:p>
          <a:p>
            <a:r>
              <a:rPr lang="en-US" sz="1350" dirty="0" smtClean="0">
                <a:solidFill>
                  <a:srgbClr val="0070C0"/>
                </a:solidFill>
                <a:latin typeface="Times New Roman" panose="02020603050405020304" pitchFamily="18" charset="0"/>
                <a:cs typeface="Times New Roman" panose="02020603050405020304" pitchFamily="18" charset="0"/>
              </a:rPr>
              <a:t>B.K</a:t>
            </a:r>
            <a:r>
              <a:rPr lang="en-US" sz="1350" dirty="0">
                <a:solidFill>
                  <a:srgbClr val="0070C0"/>
                </a:solidFill>
                <a:latin typeface="Times New Roman" panose="02020603050405020304" pitchFamily="18" charset="0"/>
                <a:cs typeface="Times New Roman" panose="02020603050405020304" pitchFamily="18" charset="0"/>
              </a:rPr>
              <a:t>. </a:t>
            </a:r>
            <a:r>
              <a:rPr lang="en-US" sz="1350" dirty="0" err="1">
                <a:solidFill>
                  <a:srgbClr val="0070C0"/>
                </a:solidFill>
                <a:latin typeface="Times New Roman" panose="02020603050405020304" pitchFamily="18" charset="0"/>
                <a:cs typeface="Times New Roman" panose="02020603050405020304" pitchFamily="18" charset="0"/>
              </a:rPr>
              <a:t>Soni</a:t>
            </a:r>
            <a:r>
              <a:rPr lang="en-US" sz="1350" dirty="0">
                <a:solidFill>
                  <a:srgbClr val="0070C0"/>
                </a:solidFill>
                <a:latin typeface="Times New Roman" panose="02020603050405020304" pitchFamily="18" charset="0"/>
                <a:cs typeface="Times New Roman" panose="02020603050405020304" pitchFamily="18" charset="0"/>
              </a:rPr>
              <a:t> et al.,  </a:t>
            </a:r>
            <a:r>
              <a:rPr lang="en-US" sz="1650" b="1" i="1" dirty="0">
                <a:solidFill>
                  <a:srgbClr val="FF0000"/>
                </a:solidFill>
                <a:latin typeface="Times New Roman" panose="02020603050405020304" pitchFamily="18" charset="0"/>
                <a:cs typeface="Times New Roman" panose="02020603050405020304" pitchFamily="18" charset="0"/>
              </a:rPr>
              <a:t>App. Rad. </a:t>
            </a:r>
            <a:r>
              <a:rPr lang="en-US" sz="1650" b="1" i="1" dirty="0" err="1">
                <a:solidFill>
                  <a:srgbClr val="FF0000"/>
                </a:solidFill>
                <a:latin typeface="Times New Roman" panose="02020603050405020304" pitchFamily="18" charset="0"/>
                <a:cs typeface="Times New Roman" panose="02020603050405020304" pitchFamily="18" charset="0"/>
              </a:rPr>
              <a:t>Iso</a:t>
            </a:r>
            <a:r>
              <a:rPr lang="en-US" sz="1650" b="1" i="1" dirty="0">
                <a:solidFill>
                  <a:srgbClr val="FF0000"/>
                </a:solidFill>
                <a:latin typeface="Times New Roman" panose="02020603050405020304" pitchFamily="18" charset="0"/>
                <a:cs typeface="Times New Roman" panose="02020603050405020304" pitchFamily="18" charset="0"/>
              </a:rPr>
              <a:t>. 141 (2018) 10–14.</a:t>
            </a:r>
          </a:p>
          <a:p>
            <a:r>
              <a:rPr lang="en-US" sz="1350" dirty="0">
                <a:latin typeface="Times New Roman" panose="02020603050405020304" pitchFamily="18" charset="0"/>
                <a:cs typeface="Times New Roman" panose="02020603050405020304" pitchFamily="18" charset="0"/>
              </a:rPr>
              <a:t>9. Measurements of the cross sections of the </a:t>
            </a:r>
            <a:r>
              <a:rPr lang="en-US" sz="1350" baseline="30000" dirty="0">
                <a:latin typeface="Times New Roman" panose="02020603050405020304" pitchFamily="18" charset="0"/>
                <a:cs typeface="Times New Roman" panose="02020603050405020304" pitchFamily="18" charset="0"/>
              </a:rPr>
              <a:t>186</a:t>
            </a:r>
            <a:r>
              <a:rPr lang="en-US" sz="1350" dirty="0">
                <a:latin typeface="Times New Roman" panose="02020603050405020304" pitchFamily="18" charset="0"/>
                <a:cs typeface="Times New Roman" panose="02020603050405020304" pitchFamily="18" charset="0"/>
              </a:rPr>
              <a:t>W(</a:t>
            </a:r>
            <a:r>
              <a:rPr lang="en-US" sz="1350" dirty="0" err="1">
                <a:latin typeface="Times New Roman" panose="02020603050405020304" pitchFamily="18" charset="0"/>
                <a:cs typeface="Times New Roman" panose="02020603050405020304" pitchFamily="18" charset="0"/>
              </a:rPr>
              <a:t>n,γ</a:t>
            </a:r>
            <a:r>
              <a:rPr lang="en-US" sz="1350" dirty="0">
                <a:latin typeface="Times New Roman" panose="02020603050405020304" pitchFamily="18" charset="0"/>
                <a:cs typeface="Times New Roman" panose="02020603050405020304" pitchFamily="18" charset="0"/>
              </a:rPr>
              <a:t> )</a:t>
            </a:r>
            <a:r>
              <a:rPr lang="en-US" sz="1350" baseline="30000" dirty="0">
                <a:latin typeface="Times New Roman" panose="02020603050405020304" pitchFamily="18" charset="0"/>
                <a:cs typeface="Times New Roman" panose="02020603050405020304" pitchFamily="18" charset="0"/>
              </a:rPr>
              <a:t>187</a:t>
            </a:r>
            <a:r>
              <a:rPr lang="en-US" sz="1350" dirty="0">
                <a:latin typeface="Times New Roman" panose="02020603050405020304" pitchFamily="18" charset="0"/>
                <a:cs typeface="Times New Roman" panose="02020603050405020304" pitchFamily="18" charset="0"/>
              </a:rPr>
              <a:t>W, </a:t>
            </a:r>
            <a:r>
              <a:rPr lang="en-US" sz="1350" baseline="30000" dirty="0">
                <a:latin typeface="Times New Roman" panose="02020603050405020304" pitchFamily="18" charset="0"/>
                <a:cs typeface="Times New Roman" panose="02020603050405020304" pitchFamily="18" charset="0"/>
              </a:rPr>
              <a:t>182</a:t>
            </a:r>
            <a:r>
              <a:rPr lang="en-US" sz="1350" dirty="0">
                <a:latin typeface="Times New Roman" panose="02020603050405020304" pitchFamily="18" charset="0"/>
                <a:cs typeface="Times New Roman" panose="02020603050405020304" pitchFamily="18" charset="0"/>
              </a:rPr>
              <a:t>W(n, p) </a:t>
            </a:r>
            <a:r>
              <a:rPr lang="en-US" sz="1350" baseline="30000" dirty="0">
                <a:latin typeface="Times New Roman" panose="02020603050405020304" pitchFamily="18" charset="0"/>
                <a:cs typeface="Times New Roman" panose="02020603050405020304" pitchFamily="18" charset="0"/>
              </a:rPr>
              <a:t>182</a:t>
            </a:r>
            <a:r>
              <a:rPr lang="en-US" sz="1350" dirty="0">
                <a:latin typeface="Times New Roman" panose="02020603050405020304" pitchFamily="18" charset="0"/>
                <a:cs typeface="Times New Roman" panose="02020603050405020304" pitchFamily="18" charset="0"/>
              </a:rPr>
              <a:t>Ta, </a:t>
            </a:r>
            <a:r>
              <a:rPr lang="en-US" sz="1350" baseline="30000" dirty="0">
                <a:latin typeface="Times New Roman" panose="02020603050405020304" pitchFamily="18" charset="0"/>
                <a:cs typeface="Times New Roman" panose="02020603050405020304" pitchFamily="18" charset="0"/>
              </a:rPr>
              <a:t>154</a:t>
            </a:r>
            <a:r>
              <a:rPr lang="en-US" sz="1350" dirty="0">
                <a:latin typeface="Times New Roman" panose="02020603050405020304" pitchFamily="18" charset="0"/>
                <a:cs typeface="Times New Roman" panose="02020603050405020304" pitchFamily="18" charset="0"/>
              </a:rPr>
              <a:t>Gd(n,2n)</a:t>
            </a:r>
            <a:r>
              <a:rPr lang="en-US" sz="1350" baseline="30000" dirty="0">
                <a:latin typeface="Times New Roman" panose="02020603050405020304" pitchFamily="18" charset="0"/>
                <a:cs typeface="Times New Roman" panose="02020603050405020304" pitchFamily="18" charset="0"/>
              </a:rPr>
              <a:t>153</a:t>
            </a:r>
            <a:r>
              <a:rPr lang="en-US" sz="1350" dirty="0">
                <a:latin typeface="Times New Roman" panose="02020603050405020304" pitchFamily="18" charset="0"/>
                <a:cs typeface="Times New Roman" panose="02020603050405020304" pitchFamily="18" charset="0"/>
              </a:rPr>
              <a:t>Gd, and </a:t>
            </a:r>
            <a:r>
              <a:rPr lang="en-US" sz="1350" baseline="30000" dirty="0">
                <a:latin typeface="Times New Roman" panose="02020603050405020304" pitchFamily="18" charset="0"/>
                <a:cs typeface="Times New Roman" panose="02020603050405020304" pitchFamily="18" charset="0"/>
              </a:rPr>
              <a:t>160</a:t>
            </a:r>
            <a:r>
              <a:rPr lang="en-US" sz="1350" dirty="0">
                <a:latin typeface="Times New Roman" panose="02020603050405020304" pitchFamily="18" charset="0"/>
                <a:cs typeface="Times New Roman" panose="02020603050405020304" pitchFamily="18" charset="0"/>
              </a:rPr>
              <a:t>Gd(n,2n)</a:t>
            </a:r>
            <a:r>
              <a:rPr lang="en-US" sz="1350" baseline="30000" dirty="0">
                <a:latin typeface="Times New Roman" panose="02020603050405020304" pitchFamily="18" charset="0"/>
                <a:cs typeface="Times New Roman" panose="02020603050405020304" pitchFamily="18" charset="0"/>
              </a:rPr>
              <a:t>159</a:t>
            </a:r>
            <a:r>
              <a:rPr lang="en-US" sz="1350" dirty="0">
                <a:latin typeface="Times New Roman" panose="02020603050405020304" pitchFamily="18" charset="0"/>
                <a:cs typeface="Times New Roman" panose="02020603050405020304" pitchFamily="18" charset="0"/>
              </a:rPr>
              <a:t>Gd reactions at neutron energies of 5 to 17 </a:t>
            </a:r>
            <a:r>
              <a:rPr lang="en-US" sz="1350" dirty="0" err="1" smtClean="0">
                <a:latin typeface="Times New Roman" panose="02020603050405020304" pitchFamily="18" charset="0"/>
                <a:cs typeface="Times New Roman" panose="02020603050405020304" pitchFamily="18" charset="0"/>
              </a:rPr>
              <a:t>MeV</a:t>
            </a:r>
            <a:r>
              <a:rPr lang="en-US" sz="1350" dirty="0" err="1" smtClean="0">
                <a:solidFill>
                  <a:srgbClr val="0070C0"/>
                </a:solidFill>
                <a:latin typeface="Times New Roman" panose="02020603050405020304" pitchFamily="18" charset="0"/>
                <a:cs typeface="Times New Roman" panose="02020603050405020304" pitchFamily="18" charset="0"/>
              </a:rPr>
              <a:t>Rajnikant</a:t>
            </a:r>
            <a:r>
              <a:rPr lang="en-US" sz="1350" dirty="0" smtClean="0">
                <a:solidFill>
                  <a:srgbClr val="0070C0"/>
                </a:solidFill>
                <a:latin typeface="Times New Roman" panose="02020603050405020304" pitchFamily="18" charset="0"/>
                <a:cs typeface="Times New Roman" panose="02020603050405020304" pitchFamily="18" charset="0"/>
              </a:rPr>
              <a:t> </a:t>
            </a:r>
            <a:r>
              <a:rPr lang="en-US" sz="1350" dirty="0">
                <a:solidFill>
                  <a:srgbClr val="0070C0"/>
                </a:solidFill>
                <a:latin typeface="Times New Roman" panose="02020603050405020304" pitchFamily="18" charset="0"/>
                <a:cs typeface="Times New Roman" panose="02020603050405020304" pitchFamily="18" charset="0"/>
              </a:rPr>
              <a:t>Makwana et al., </a:t>
            </a:r>
            <a:r>
              <a:rPr lang="en-US" sz="1650" b="1" i="1" dirty="0">
                <a:solidFill>
                  <a:srgbClr val="FF0000"/>
                </a:solidFill>
                <a:latin typeface="Times New Roman" panose="02020603050405020304" pitchFamily="18" charset="0"/>
                <a:cs typeface="Times New Roman" panose="02020603050405020304" pitchFamily="18" charset="0"/>
              </a:rPr>
              <a:t>Physical Review C 96 (2017) 024608.</a:t>
            </a:r>
          </a:p>
        </p:txBody>
      </p:sp>
      <p:sp>
        <p:nvSpPr>
          <p:cNvPr id="2" name="Date Placeholder 1"/>
          <p:cNvSpPr>
            <a:spLocks noGrp="1"/>
          </p:cNvSpPr>
          <p:nvPr>
            <p:ph type="dt" sz="half" idx="10"/>
          </p:nvPr>
        </p:nvSpPr>
        <p:spPr/>
        <p:txBody>
          <a:bodyPr/>
          <a:lstStyle/>
          <a:p>
            <a:fld id="{8F0EBBBE-B52C-414C-860F-4931095C04EF}" type="datetime1">
              <a:rPr lang="en-US" smtClean="0">
                <a:solidFill>
                  <a:srgbClr val="696464"/>
                </a:solidFill>
              </a:rPr>
              <a:t>4/25/2020</a:t>
            </a:fld>
            <a:endParaRPr lang="en-US">
              <a:solidFill>
                <a:srgbClr val="696464"/>
              </a:solidFill>
            </a:endParaRPr>
          </a:p>
        </p:txBody>
      </p:sp>
      <p:sp>
        <p:nvSpPr>
          <p:cNvPr id="6" name="Slide Number Placeholder 5"/>
          <p:cNvSpPr>
            <a:spLocks noGrp="1"/>
          </p:cNvSpPr>
          <p:nvPr>
            <p:ph type="sldNum" sz="quarter" idx="12"/>
          </p:nvPr>
        </p:nvSpPr>
        <p:spPr/>
        <p:txBody>
          <a:bodyPr/>
          <a:lstStyle/>
          <a:p>
            <a:fld id="{3A4FF387-79C3-42A1-9C75-6A3C83249067}" type="slidenum">
              <a:rPr lang="en-US" smtClean="0"/>
              <a:pPr/>
              <a:t>38</a:t>
            </a:fld>
            <a:endParaRPr lang="en-US"/>
          </a:p>
        </p:txBody>
      </p:sp>
    </p:spTree>
    <p:extLst>
      <p:ext uri="{BB962C8B-B14F-4D97-AF65-F5344CB8AC3E}">
        <p14:creationId xmlns:p14="http://schemas.microsoft.com/office/powerpoint/2010/main" val="358623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74688630-1ABC-4C7D-95D2-E88C8292A28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88000"/>
                    </a14:imgEffect>
                  </a14:imgLayer>
                </a14:imgProps>
              </a:ext>
            </a:extLst>
          </a:blip>
          <a:stretch>
            <a:fillRect/>
          </a:stretch>
        </p:blipFill>
        <p:spPr>
          <a:xfrm>
            <a:off x="709595" y="273872"/>
            <a:ext cx="7857819" cy="3113961"/>
          </a:xfrm>
          <a:prstGeom prst="rect">
            <a:avLst/>
          </a:prstGeom>
        </p:spPr>
      </p:pic>
      <p:sp>
        <p:nvSpPr>
          <p:cNvPr id="4" name="Rectangle 3"/>
          <p:cNvSpPr/>
          <p:nvPr/>
        </p:nvSpPr>
        <p:spPr>
          <a:xfrm>
            <a:off x="138351" y="3875321"/>
            <a:ext cx="9006840" cy="39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342892"/>
            <a:endParaRPr lang="en-US" sz="1400">
              <a:solidFill>
                <a:prstClr val="white"/>
              </a:solidFill>
            </a:endParaRPr>
          </a:p>
        </p:txBody>
      </p:sp>
      <p:sp>
        <p:nvSpPr>
          <p:cNvPr id="5" name="Rectangle 4"/>
          <p:cNvSpPr/>
          <p:nvPr/>
        </p:nvSpPr>
        <p:spPr>
          <a:xfrm>
            <a:off x="135084" y="3960230"/>
            <a:ext cx="9006840" cy="39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342892"/>
            <a:endParaRPr lang="en-US" sz="1400">
              <a:solidFill>
                <a:prstClr val="white"/>
              </a:solidFill>
            </a:endParaRPr>
          </a:p>
        </p:txBody>
      </p:sp>
      <p:sp>
        <p:nvSpPr>
          <p:cNvPr id="6" name="Rectangle 5"/>
          <p:cNvSpPr/>
          <p:nvPr/>
        </p:nvSpPr>
        <p:spPr>
          <a:xfrm>
            <a:off x="7011056" y="2366535"/>
            <a:ext cx="34289" cy="2096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342892"/>
            <a:endParaRPr lang="en-US" sz="1400">
              <a:solidFill>
                <a:prstClr val="white"/>
              </a:solidFill>
            </a:endParaRPr>
          </a:p>
        </p:txBody>
      </p:sp>
      <p:sp>
        <p:nvSpPr>
          <p:cNvPr id="7" name="Rectangle 6"/>
          <p:cNvSpPr/>
          <p:nvPr/>
        </p:nvSpPr>
        <p:spPr>
          <a:xfrm>
            <a:off x="1701651" y="3024498"/>
            <a:ext cx="5016034" cy="88870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8579" tIns="34289" rIns="68579" bIns="34289">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342892"/>
            <a:r>
              <a:rPr lang="en-US" sz="5300" b="1" dirty="0">
                <a:ln w="11430"/>
                <a:solidFill>
                  <a:prstClr val="black"/>
                </a:solidFill>
                <a:effectLst>
                  <a:glow rad="139700">
                    <a:srgbClr val="D34817">
                      <a:satMod val="175000"/>
                      <a:alpha val="40000"/>
                    </a:srgbClr>
                  </a:glow>
                  <a:outerShdw blurRad="50800" dist="39000" dir="5460000" algn="tl">
                    <a:srgbClr val="000000">
                      <a:alpha val="38000"/>
                    </a:srgbClr>
                  </a:outerShdw>
                </a:effectLst>
                <a:latin typeface="Lucida Handwriting" pitchFamily="66" charset="0"/>
              </a:rPr>
              <a:t>Thank You !!</a:t>
            </a:r>
          </a:p>
        </p:txBody>
      </p:sp>
      <p:sp>
        <p:nvSpPr>
          <p:cNvPr id="8" name="Rectangle 7"/>
          <p:cNvSpPr/>
          <p:nvPr/>
        </p:nvSpPr>
        <p:spPr>
          <a:xfrm>
            <a:off x="7086167" y="2363268"/>
            <a:ext cx="34289" cy="2096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342892"/>
            <a:endParaRPr lang="en-US" sz="1400">
              <a:solidFill>
                <a:prstClr val="white"/>
              </a:solidFill>
            </a:endParaRPr>
          </a:p>
        </p:txBody>
      </p:sp>
      <p:sp>
        <p:nvSpPr>
          <p:cNvPr id="2" name="Rectangle 1"/>
          <p:cNvSpPr/>
          <p:nvPr/>
        </p:nvSpPr>
        <p:spPr>
          <a:xfrm>
            <a:off x="8382000" y="4463123"/>
            <a:ext cx="609600" cy="680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endParaRPr lang="en-US">
              <a:solidFill>
                <a:prstClr val="white"/>
              </a:solidFill>
            </a:endParaRPr>
          </a:p>
        </p:txBody>
      </p:sp>
    </p:spTree>
    <p:extLst>
      <p:ext uri="{BB962C8B-B14F-4D97-AF65-F5344CB8AC3E}">
        <p14:creationId xmlns:p14="http://schemas.microsoft.com/office/powerpoint/2010/main" val="348780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E8BAD624-DB26-4305-88CA-4C710E30AF75}"/>
              </a:ext>
            </a:extLst>
          </p:cNvPr>
          <p:cNvSpPr txBox="1">
            <a:spLocks/>
          </p:cNvSpPr>
          <p:nvPr/>
        </p:nvSpPr>
        <p:spPr>
          <a:xfrm>
            <a:off x="1749999" y="1657350"/>
            <a:ext cx="5641401" cy="1828800"/>
          </a:xfrm>
          <a:prstGeom prst="roundRect">
            <a:avLst/>
          </a:prstGeom>
          <a:blipFill>
            <a:blip r:embed="rId2"/>
            <a:tile tx="0" ty="0" sx="100000" sy="100000" flip="none" algn="tl"/>
          </a:blipFill>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lnSpc>
                <a:spcPct val="120000"/>
              </a:lnSpc>
            </a:pPr>
            <a:r>
              <a:rPr lang="en-US" sz="3000" dirty="0" smtClean="0"/>
              <a:t>Nuclear </a:t>
            </a:r>
            <a:r>
              <a:rPr lang="en-US" sz="3000" dirty="0" smtClean="0"/>
              <a:t>REACTOR Physics </a:t>
            </a:r>
            <a:r>
              <a:rPr lang="en-US" sz="3000" dirty="0" smtClean="0"/>
              <a:t>for rapidly increasing </a:t>
            </a:r>
          </a:p>
          <a:p>
            <a:pPr algn="ctr">
              <a:lnSpc>
                <a:spcPct val="120000"/>
              </a:lnSpc>
            </a:pPr>
            <a:r>
              <a:rPr lang="en-US" sz="3000" dirty="0" smtClean="0"/>
              <a:t>green energy demand</a:t>
            </a:r>
            <a:endParaRPr lang="en-US" sz="3000" dirty="0"/>
          </a:p>
        </p:txBody>
      </p:sp>
    </p:spTree>
    <p:extLst>
      <p:ext uri="{BB962C8B-B14F-4D97-AF65-F5344CB8AC3E}">
        <p14:creationId xmlns:p14="http://schemas.microsoft.com/office/powerpoint/2010/main" val="1572855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PhD Thesis\reac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000" y="636588"/>
            <a:ext cx="7154000" cy="45259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5023" y="133352"/>
            <a:ext cx="4353179"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36" tIns="45718" rIns="91436" bIns="45718" rtlCol="0">
            <a:spAutoFit/>
          </a:bodyPr>
          <a:lstStyle/>
          <a:p>
            <a:r>
              <a:rPr lang="en-US" sz="2400" b="1" dirty="0"/>
              <a:t>Worldwide Operational Reactors</a:t>
            </a:r>
          </a:p>
        </p:txBody>
      </p:sp>
      <p:sp>
        <p:nvSpPr>
          <p:cNvPr id="2" name="TextBox 1"/>
          <p:cNvSpPr txBox="1"/>
          <p:nvPr/>
        </p:nvSpPr>
        <p:spPr>
          <a:xfrm>
            <a:off x="228600" y="1276350"/>
            <a:ext cx="1676400" cy="2893096"/>
          </a:xfrm>
          <a:prstGeom prst="rect">
            <a:avLst/>
          </a:prstGeom>
          <a:solidFill>
            <a:srgbClr val="FFFF00"/>
          </a:solidFill>
        </p:spPr>
        <p:txBody>
          <a:bodyPr wrap="square" lIns="91436" tIns="45718" rIns="91436" bIns="45718" rtlCol="0">
            <a:spAutoFit/>
          </a:bodyPr>
          <a:lstStyle/>
          <a:p>
            <a:pPr algn="just"/>
            <a:r>
              <a:rPr lang="en-US" sz="1400" dirty="0"/>
              <a:t>A total number of 451 reactors are operational worldwide with net production of  400 Giga Watt energy (</a:t>
            </a:r>
            <a:r>
              <a:rPr lang="en-US" sz="1400" dirty="0" err="1"/>
              <a:t>GWe</a:t>
            </a:r>
            <a:r>
              <a:rPr lang="en-US" sz="1400" dirty="0"/>
              <a:t>) energy.  It also produces a large amount of nuclear waste which arises a problem of disposal of dangerous waste.</a:t>
            </a:r>
          </a:p>
        </p:txBody>
      </p:sp>
      <p:sp>
        <p:nvSpPr>
          <p:cNvPr id="5" name="TextBox 4"/>
          <p:cNvSpPr txBox="1"/>
          <p:nvPr/>
        </p:nvSpPr>
        <p:spPr>
          <a:xfrm>
            <a:off x="5943600" y="121445"/>
            <a:ext cx="2819400" cy="984881"/>
          </a:xfrm>
          <a:prstGeom prst="rect">
            <a:avLst/>
          </a:prstGeom>
          <a:solidFill>
            <a:srgbClr val="FFFF00"/>
          </a:solidFill>
          <a:ln>
            <a:solidFill>
              <a:schemeClr val="tx1"/>
            </a:solidFill>
          </a:ln>
        </p:spPr>
        <p:txBody>
          <a:bodyPr wrap="square" lIns="91436" tIns="45718" rIns="91436" bIns="45718" rtlCol="0">
            <a:spAutoFit/>
          </a:bodyPr>
          <a:lstStyle/>
          <a:p>
            <a:pPr algn="just"/>
            <a:r>
              <a:rPr lang="en-US" sz="1400" dirty="0"/>
              <a:t>Despite the number of reactor across the globe, they contribute only about </a:t>
            </a:r>
            <a:r>
              <a:rPr lang="en-US" sz="1600" b="1" dirty="0" smtClean="0"/>
              <a:t>3%</a:t>
            </a:r>
            <a:r>
              <a:rPr lang="en-US" sz="1400" dirty="0"/>
              <a:t>  of  the total energy demand.</a:t>
            </a:r>
          </a:p>
        </p:txBody>
      </p:sp>
      <p:sp>
        <p:nvSpPr>
          <p:cNvPr id="6" name="TextBox 5"/>
          <p:cNvSpPr txBox="1"/>
          <p:nvPr/>
        </p:nvSpPr>
        <p:spPr>
          <a:xfrm>
            <a:off x="5105402" y="1897618"/>
            <a:ext cx="649537" cy="36933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36" tIns="45718" rIns="91436" bIns="45718" rtlCol="0">
            <a:spAutoFit/>
          </a:bodyPr>
          <a:lstStyle/>
          <a:p>
            <a:r>
              <a:rPr lang="en-US" dirty="0" smtClean="0"/>
              <a:t>India</a:t>
            </a:r>
            <a:endParaRPr lang="en-US" dirty="0"/>
          </a:p>
        </p:txBody>
      </p:sp>
      <p:cxnSp>
        <p:nvCxnSpPr>
          <p:cNvPr id="7" name="Straight Arrow Connector 6"/>
          <p:cNvCxnSpPr/>
          <p:nvPr/>
        </p:nvCxnSpPr>
        <p:spPr>
          <a:xfrm>
            <a:off x="5410200" y="2266950"/>
            <a:ext cx="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0800" y="1315820"/>
            <a:ext cx="1981200" cy="738660"/>
          </a:xfrm>
          <a:prstGeom prst="rect">
            <a:avLst/>
          </a:prstGeom>
          <a:solidFill>
            <a:srgbClr val="FFFF00"/>
          </a:solidFill>
          <a:ln>
            <a:solidFill>
              <a:schemeClr val="tx1"/>
            </a:solidFill>
          </a:ln>
        </p:spPr>
        <p:txBody>
          <a:bodyPr wrap="square" lIns="91436" tIns="45718" rIns="91436" bIns="45718" rtlCol="0">
            <a:spAutoFit/>
          </a:bodyPr>
          <a:lstStyle/>
          <a:p>
            <a:pPr algn="just"/>
            <a:r>
              <a:rPr lang="en-US" sz="1400" dirty="0"/>
              <a:t>Rest depend on the conventional sources of energy.</a:t>
            </a:r>
          </a:p>
        </p:txBody>
      </p:sp>
    </p:spTree>
    <p:extLst>
      <p:ext uri="{BB962C8B-B14F-4D97-AF65-F5344CB8AC3E}">
        <p14:creationId xmlns:p14="http://schemas.microsoft.com/office/powerpoint/2010/main" val="2804010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xmlns="" id="{CF7FE49C-2857-4F27-9801-84B8D2B327B4}"/>
              </a:ext>
            </a:extLst>
          </p:cNvPr>
          <p:cNvPicPr>
            <a:picLocks noChangeAspect="1" noChangeArrowheads="1"/>
          </p:cNvPicPr>
          <p:nvPr/>
        </p:nvPicPr>
        <p:blipFill rotWithShape="1">
          <a:blip r:embed="rId2"/>
          <a:srcRect b="45791"/>
          <a:stretch/>
        </p:blipFill>
        <p:spPr bwMode="auto">
          <a:xfrm>
            <a:off x="614207" y="340267"/>
            <a:ext cx="7392216" cy="2402933"/>
          </a:xfrm>
          <a:prstGeom prst="rect">
            <a:avLst/>
          </a:prstGeom>
          <a:noFill/>
          <a:ln w="9525">
            <a:noFill/>
            <a:miter lim="800000"/>
            <a:headEnd/>
            <a:tailEnd/>
          </a:ln>
        </p:spPr>
      </p:pic>
      <p:pic>
        <p:nvPicPr>
          <p:cNvPr id="3" name="Picture 2">
            <a:extLst>
              <a:ext uri="{FF2B5EF4-FFF2-40B4-BE49-F238E27FC236}">
                <a16:creationId xmlns:a16="http://schemas.microsoft.com/office/drawing/2014/main" xmlns="" id="{CF7FE49C-2857-4F27-9801-84B8D2B327B4}"/>
              </a:ext>
            </a:extLst>
          </p:cNvPr>
          <p:cNvPicPr>
            <a:picLocks noChangeAspect="1" noChangeArrowheads="1"/>
          </p:cNvPicPr>
          <p:nvPr/>
        </p:nvPicPr>
        <p:blipFill rotWithShape="1">
          <a:blip r:embed="rId2"/>
          <a:srcRect t="55439"/>
          <a:stretch/>
        </p:blipFill>
        <p:spPr bwMode="auto">
          <a:xfrm>
            <a:off x="770705" y="2743200"/>
            <a:ext cx="7392216" cy="1975252"/>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393C8AB-5596-4260-B715-C99716E6EF5F}" type="datetime1">
              <a:rPr lang="en-US" smtClean="0">
                <a:solidFill>
                  <a:srgbClr val="696464"/>
                </a:solidFill>
              </a:rPr>
              <a:t>4/25/2020</a:t>
            </a:fld>
            <a:endParaRPr lang="en-US">
              <a:solidFill>
                <a:srgbClr val="696464"/>
              </a:solidFill>
            </a:endParaRPr>
          </a:p>
        </p:txBody>
      </p:sp>
      <p:sp>
        <p:nvSpPr>
          <p:cNvPr id="5" name="Slide Number Placeholder 4"/>
          <p:cNvSpPr>
            <a:spLocks noGrp="1"/>
          </p:cNvSpPr>
          <p:nvPr>
            <p:ph type="sldNum" sz="quarter" idx="12"/>
          </p:nvPr>
        </p:nvSpPr>
        <p:spPr/>
        <p:txBody>
          <a:bodyPr/>
          <a:lstStyle/>
          <a:p>
            <a:fld id="{3A4FF387-79C3-42A1-9C75-6A3C83249067}" type="slidenum">
              <a:rPr lang="en-US" smtClean="0"/>
              <a:pPr/>
              <a:t>6</a:t>
            </a:fld>
            <a:endParaRPr lang="en-US"/>
          </a:p>
        </p:txBody>
      </p:sp>
    </p:spTree>
    <p:extLst>
      <p:ext uri="{BB962C8B-B14F-4D97-AF65-F5344CB8AC3E}">
        <p14:creationId xmlns:p14="http://schemas.microsoft.com/office/powerpoint/2010/main" val="7305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hD Thesis\CompositionCU_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193" y="895352"/>
            <a:ext cx="5573009" cy="40794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9352" y="265662"/>
            <a:ext cx="6850017"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36" tIns="45718" rIns="91436" bIns="45718" rtlCol="0">
            <a:spAutoFit/>
          </a:bodyPr>
          <a:lstStyle/>
          <a:p>
            <a:r>
              <a:rPr lang="en-US" sz="2400" b="1" dirty="0"/>
              <a:t>Nuclear Waste Generated Through 1 Ton of Uranium</a:t>
            </a:r>
          </a:p>
        </p:txBody>
      </p:sp>
      <p:sp>
        <p:nvSpPr>
          <p:cNvPr id="6" name="TextBox 5"/>
          <p:cNvSpPr txBox="1"/>
          <p:nvPr/>
        </p:nvSpPr>
        <p:spPr>
          <a:xfrm>
            <a:off x="152400" y="1107343"/>
            <a:ext cx="2667000" cy="3108539"/>
          </a:xfrm>
          <a:prstGeom prst="rect">
            <a:avLst/>
          </a:prstGeom>
          <a:solidFill>
            <a:srgbClr val="FFFF00"/>
          </a:solidFill>
        </p:spPr>
        <p:txBody>
          <a:bodyPr wrap="square" lIns="91436" tIns="45718" rIns="91436" bIns="45718" rtlCol="0">
            <a:spAutoFit/>
          </a:bodyPr>
          <a:lstStyle/>
          <a:p>
            <a:pPr marL="285736" indent="-285736">
              <a:buFont typeface="Arial" pitchFamily="34" charset="0"/>
              <a:buChar char="•"/>
            </a:pPr>
            <a:r>
              <a:rPr lang="en-US" sz="1400" dirty="0"/>
              <a:t>Production of such high amount of reactor waste is really a big problem which needs to be tackled down by developing either fission or fusion based advanced reactor systems</a:t>
            </a:r>
            <a:r>
              <a:rPr lang="en-US" sz="1400" dirty="0" smtClean="0"/>
              <a:t>.</a:t>
            </a:r>
          </a:p>
          <a:p>
            <a:pPr marL="285736" indent="-285736">
              <a:buFont typeface="Arial" pitchFamily="34" charset="0"/>
              <a:buChar char="•"/>
            </a:pPr>
            <a:endParaRPr lang="en-US" sz="1400" dirty="0"/>
          </a:p>
          <a:p>
            <a:pPr marL="285736" indent="-285736">
              <a:buFont typeface="Arial" pitchFamily="34" charset="0"/>
              <a:buChar char="•"/>
            </a:pPr>
            <a:r>
              <a:rPr lang="en-US" sz="1400" dirty="0"/>
              <a:t>Work is being </a:t>
            </a:r>
            <a:r>
              <a:rPr lang="en-US" sz="1400" dirty="0" smtClean="0"/>
              <a:t>carried </a:t>
            </a:r>
            <a:r>
              <a:rPr lang="en-US" sz="1400" dirty="0"/>
              <a:t>out in order to develop </a:t>
            </a:r>
            <a:r>
              <a:rPr lang="en-US" sz="1400" b="1" dirty="0"/>
              <a:t>Accelerator Driven Subcritical System (ADSs) </a:t>
            </a:r>
            <a:r>
              <a:rPr lang="en-US" sz="1400" dirty="0"/>
              <a:t>and </a:t>
            </a:r>
            <a:r>
              <a:rPr lang="en-US" sz="1400" b="1" dirty="0"/>
              <a:t>International </a:t>
            </a:r>
            <a:r>
              <a:rPr lang="en-US" sz="1400" b="1" dirty="0" smtClean="0"/>
              <a:t>Thermonuclear </a:t>
            </a:r>
            <a:r>
              <a:rPr lang="en-US" sz="1400" b="1" dirty="0"/>
              <a:t>Experimental Reactor (ITER).</a:t>
            </a:r>
            <a:r>
              <a:rPr lang="en-US" sz="1400" dirty="0"/>
              <a:t> </a:t>
            </a:r>
          </a:p>
        </p:txBody>
      </p:sp>
    </p:spTree>
    <p:extLst>
      <p:ext uri="{BB962C8B-B14F-4D97-AF65-F5344CB8AC3E}">
        <p14:creationId xmlns:p14="http://schemas.microsoft.com/office/powerpoint/2010/main" val="3765289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hD Thesis\CycleCombustible_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664" y="361950"/>
            <a:ext cx="6164722"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2" y="285750"/>
            <a:ext cx="3266663"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36" tIns="45718" rIns="91436" bIns="45718" rtlCol="0">
            <a:spAutoFit/>
          </a:bodyPr>
          <a:lstStyle/>
          <a:p>
            <a:r>
              <a:rPr lang="en-US" sz="2400" b="1" dirty="0"/>
              <a:t>Nuclear Fuel Processing </a:t>
            </a:r>
          </a:p>
          <a:p>
            <a:r>
              <a:rPr lang="en-US" sz="2400" b="1" dirty="0"/>
              <a:t>and Recycling </a:t>
            </a:r>
          </a:p>
        </p:txBody>
      </p:sp>
      <p:sp>
        <p:nvSpPr>
          <p:cNvPr id="5" name="TextBox 4"/>
          <p:cNvSpPr txBox="1"/>
          <p:nvPr/>
        </p:nvSpPr>
        <p:spPr>
          <a:xfrm>
            <a:off x="381000" y="1428750"/>
            <a:ext cx="1981200" cy="3293209"/>
          </a:xfrm>
          <a:prstGeom prst="rect">
            <a:avLst/>
          </a:prstGeom>
          <a:solidFill>
            <a:srgbClr val="FFFF00"/>
          </a:solidFill>
          <a:ln>
            <a:solidFill>
              <a:schemeClr val="tx1"/>
            </a:solidFill>
          </a:ln>
        </p:spPr>
        <p:txBody>
          <a:bodyPr wrap="square" lIns="91436" tIns="45718" rIns="91436" bIns="45718" rtlCol="0">
            <a:spAutoFit/>
          </a:bodyPr>
          <a:lstStyle/>
          <a:p>
            <a:pPr algn="just"/>
            <a:r>
              <a:rPr lang="en-US" sz="1600" dirty="0"/>
              <a:t>Nuclear fuel recycling is tedious process and it takes hundreds of years to reduce the radioactive dose from nuclear waste to come to a safe limit. High energy accelerators can be used to convert these long-lived isotopes into stable or short-lived isotopes.</a:t>
            </a:r>
          </a:p>
        </p:txBody>
      </p:sp>
      <p:sp>
        <p:nvSpPr>
          <p:cNvPr id="2" name="Rectangle 1"/>
          <p:cNvSpPr/>
          <p:nvPr/>
        </p:nvSpPr>
        <p:spPr>
          <a:xfrm>
            <a:off x="6781800" y="438150"/>
            <a:ext cx="1066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593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AutoShape 3"/>
          <p:cNvSpPr>
            <a:spLocks noChangeArrowheads="1"/>
          </p:cNvSpPr>
          <p:nvPr/>
        </p:nvSpPr>
        <p:spPr bwMode="auto">
          <a:xfrm>
            <a:off x="4848225" y="3663554"/>
            <a:ext cx="3314700" cy="1435313"/>
          </a:xfrm>
          <a:prstGeom prst="roundRect">
            <a:avLst>
              <a:gd name="adj" fmla="val 4019"/>
            </a:avLst>
          </a:prstGeom>
          <a:solidFill>
            <a:srgbClr val="CCFFFF"/>
          </a:solidFill>
          <a:ln w="9525">
            <a:noFill/>
            <a:round/>
            <a:headEnd/>
            <a:tailEnd/>
          </a:ln>
          <a:effectLst>
            <a:outerShdw blurRad="50800" dist="38100" dir="2700000" algn="tl" rotWithShape="0">
              <a:prstClr val="black">
                <a:alpha val="40000"/>
              </a:prstClr>
            </a:outerShdw>
          </a:effectLst>
        </p:spPr>
        <p:txBody>
          <a:bodyPr>
            <a:spAutoFit/>
          </a:bodyPr>
          <a:lstStyle/>
          <a:p>
            <a:pPr marL="72629" indent="-72629">
              <a:tabLst>
                <a:tab pos="1071563" algn="l"/>
              </a:tabLst>
              <a:defRPr/>
            </a:pPr>
            <a:r>
              <a:rPr lang="en-US" altLang="ja-JP" sz="1350" b="1" dirty="0">
                <a:solidFill>
                  <a:srgbClr val="0000FF"/>
                </a:solidFill>
                <a:latin typeface="Arial" pitchFamily="34" charset="0"/>
                <a:ea typeface="ＭＳ Ｐゴシック" pitchFamily="50" charset="-128"/>
                <a:cs typeface="Arial" pitchFamily="34" charset="0"/>
              </a:rPr>
              <a:t>Characteristics of ADS:</a:t>
            </a:r>
            <a:endParaRPr lang="ja-JP" altLang="en-US" sz="1350" b="1" dirty="0">
              <a:solidFill>
                <a:srgbClr val="0000FF"/>
              </a:solidFill>
              <a:latin typeface="Arial" pitchFamily="34" charset="0"/>
              <a:ea typeface="ＭＳ Ｐゴシック" pitchFamily="50" charset="-128"/>
              <a:cs typeface="Arial" pitchFamily="34" charset="0"/>
            </a:endParaRPr>
          </a:p>
          <a:p>
            <a:pPr marL="72629" indent="-72629">
              <a:buFont typeface="Arial" pitchFamily="34" charset="0"/>
              <a:buChar char="•"/>
              <a:tabLst>
                <a:tab pos="1071563" algn="l"/>
              </a:tabLst>
              <a:defRPr/>
            </a:pPr>
            <a:r>
              <a:rPr lang="en-US" altLang="ja-JP" sz="1200" dirty="0">
                <a:solidFill>
                  <a:srgbClr val="000000"/>
                </a:solidFill>
                <a:latin typeface="Arial" pitchFamily="34" charset="0"/>
                <a:ea typeface="ＭＳ Ｐゴシック" pitchFamily="50" charset="-128"/>
                <a:cs typeface="Arial" pitchFamily="34" charset="0"/>
              </a:rPr>
              <a:t>Chain reactions stop when the accelerator is turned off.</a:t>
            </a:r>
            <a:r>
              <a:rPr lang="ja-JP" altLang="en-US" sz="1200" dirty="0">
                <a:solidFill>
                  <a:srgbClr val="000000"/>
                </a:solidFill>
                <a:latin typeface="Arial" pitchFamily="34" charset="0"/>
                <a:ea typeface="ＭＳ Ｐゴシック" pitchFamily="50" charset="-128"/>
                <a:cs typeface="Arial" pitchFamily="34" charset="0"/>
              </a:rPr>
              <a:t> </a:t>
            </a:r>
            <a:endParaRPr lang="en-US" altLang="ja-JP" sz="1200" dirty="0">
              <a:solidFill>
                <a:srgbClr val="000000"/>
              </a:solidFill>
              <a:latin typeface="Arial" pitchFamily="34" charset="0"/>
              <a:ea typeface="ＭＳ Ｐゴシック" pitchFamily="50" charset="-128"/>
              <a:cs typeface="Arial" pitchFamily="34" charset="0"/>
            </a:endParaRPr>
          </a:p>
          <a:p>
            <a:pPr marL="72629" indent="-72629">
              <a:buFont typeface="Arial" pitchFamily="34" charset="0"/>
              <a:buChar char="•"/>
              <a:tabLst>
                <a:tab pos="1071563" algn="l"/>
              </a:tabLst>
              <a:defRPr/>
            </a:pPr>
            <a:r>
              <a:rPr lang="en-US" altLang="ja-JP" sz="1200" dirty="0">
                <a:solidFill>
                  <a:srgbClr val="000000"/>
                </a:solidFill>
                <a:latin typeface="Arial" pitchFamily="34" charset="0"/>
                <a:ea typeface="ＭＳ Ｐゴシック" pitchFamily="50" charset="-128"/>
                <a:cs typeface="Arial" pitchFamily="34" charset="0"/>
              </a:rPr>
              <a:t>LBE is chemically stable.</a:t>
            </a:r>
          </a:p>
          <a:p>
            <a:pPr marL="72629" indent="-72629">
              <a:tabLst>
                <a:tab pos="1071563" algn="l"/>
              </a:tabLst>
              <a:defRPr/>
            </a:pPr>
            <a:r>
              <a:rPr lang="en-US" altLang="ja-JP" sz="1200" dirty="0">
                <a:solidFill>
                  <a:srgbClr val="000000"/>
                </a:solidFill>
                <a:latin typeface="Arial" pitchFamily="34" charset="0"/>
                <a:ea typeface="ＭＳ Ｐゴシック" pitchFamily="50" charset="-128"/>
                <a:cs typeface="Arial" pitchFamily="34" charset="0"/>
                <a:sym typeface="Wingdings" pitchFamily="2" charset="2"/>
              </a:rPr>
              <a:t>   </a:t>
            </a:r>
            <a:r>
              <a:rPr lang="en-US" altLang="ja-JP" sz="1200" b="1" dirty="0">
                <a:solidFill>
                  <a:srgbClr val="FF0000"/>
                </a:solidFill>
                <a:latin typeface="Arial" pitchFamily="34" charset="0"/>
                <a:ea typeface="ＭＳ Ｐゴシック" pitchFamily="50" charset="-128"/>
                <a:cs typeface="Arial" pitchFamily="34" charset="0"/>
              </a:rPr>
              <a:t>High safety can be expected.</a:t>
            </a:r>
            <a:endParaRPr lang="en-US" altLang="ja-JP" sz="1200" dirty="0">
              <a:solidFill>
                <a:srgbClr val="000000"/>
              </a:solidFill>
              <a:latin typeface="Arial" pitchFamily="34" charset="0"/>
              <a:ea typeface="ＭＳ Ｐゴシック" pitchFamily="50" charset="-128"/>
              <a:cs typeface="Arial" pitchFamily="34" charset="0"/>
            </a:endParaRPr>
          </a:p>
          <a:p>
            <a:pPr marL="72629" indent="-72629">
              <a:buFont typeface="Arial" pitchFamily="34" charset="0"/>
              <a:buChar char="•"/>
              <a:tabLst>
                <a:tab pos="1071563" algn="l"/>
              </a:tabLst>
              <a:defRPr/>
            </a:pPr>
            <a:r>
              <a:rPr lang="en-US" altLang="ja-JP" sz="1200" dirty="0">
                <a:solidFill>
                  <a:srgbClr val="000000"/>
                </a:solidFill>
                <a:latin typeface="Arial" pitchFamily="34" charset="0"/>
                <a:ea typeface="ＭＳ Ｐゴシック" pitchFamily="50" charset="-128"/>
                <a:cs typeface="Arial" pitchFamily="34" charset="0"/>
              </a:rPr>
              <a:t>High MA-bearing fuel can be used.</a:t>
            </a:r>
            <a:br>
              <a:rPr lang="en-US" altLang="ja-JP" sz="1200" dirty="0">
                <a:solidFill>
                  <a:srgbClr val="000000"/>
                </a:solidFill>
                <a:latin typeface="Arial" pitchFamily="34" charset="0"/>
                <a:ea typeface="ＭＳ Ｐゴシック" pitchFamily="50" charset="-128"/>
                <a:cs typeface="Arial" pitchFamily="34" charset="0"/>
              </a:rPr>
            </a:br>
            <a:r>
              <a:rPr lang="en-US" altLang="ja-JP" sz="1200" dirty="0">
                <a:solidFill>
                  <a:srgbClr val="000000"/>
                </a:solidFill>
                <a:latin typeface="Arial" pitchFamily="34" charset="0"/>
                <a:ea typeface="ＭＳ Ｐゴシック" pitchFamily="50" charset="-128"/>
                <a:cs typeface="Arial" pitchFamily="34" charset="0"/>
              </a:rPr>
              <a:t> </a:t>
            </a:r>
            <a:r>
              <a:rPr lang="en-US" altLang="ja-JP" sz="1200" dirty="0">
                <a:solidFill>
                  <a:srgbClr val="000000"/>
                </a:solidFill>
                <a:latin typeface="Arial" pitchFamily="34" charset="0"/>
                <a:ea typeface="ＭＳ Ｐゴシック" pitchFamily="50" charset="-128"/>
                <a:cs typeface="Arial" pitchFamily="34" charset="0"/>
                <a:sym typeface="Wingdings" pitchFamily="2" charset="2"/>
              </a:rPr>
              <a:t></a:t>
            </a:r>
            <a:r>
              <a:rPr lang="ja-JP" altLang="en-US" sz="1200" dirty="0">
                <a:solidFill>
                  <a:srgbClr val="000000"/>
                </a:solidFill>
                <a:latin typeface="Arial" pitchFamily="34" charset="0"/>
                <a:ea typeface="ＭＳ Ｐゴシック" pitchFamily="50" charset="-128"/>
                <a:cs typeface="Arial" pitchFamily="34" charset="0"/>
              </a:rPr>
              <a:t>　</a:t>
            </a:r>
            <a:r>
              <a:rPr lang="en-US" altLang="ja-JP" sz="1200" dirty="0">
                <a:solidFill>
                  <a:srgbClr val="000000"/>
                </a:solidFill>
                <a:latin typeface="Arial" pitchFamily="34" charset="0"/>
                <a:ea typeface="ＭＳ Ｐゴシック" pitchFamily="50" charset="-128"/>
                <a:cs typeface="Arial" pitchFamily="34" charset="0"/>
              </a:rPr>
              <a:t>MA from </a:t>
            </a:r>
            <a:r>
              <a:rPr lang="en-US" altLang="ja-JP" sz="1200" b="1" dirty="0">
                <a:solidFill>
                  <a:srgbClr val="FF0000"/>
                </a:solidFill>
                <a:latin typeface="Arial" pitchFamily="34" charset="0"/>
                <a:ea typeface="ＭＳ Ｐゴシック" pitchFamily="50" charset="-128"/>
                <a:cs typeface="Arial" pitchFamily="34" charset="0"/>
              </a:rPr>
              <a:t>10 LWRs </a:t>
            </a:r>
            <a:r>
              <a:rPr lang="en-US" altLang="ja-JP" sz="1200" dirty="0">
                <a:solidFill>
                  <a:srgbClr val="000000"/>
                </a:solidFill>
                <a:latin typeface="Arial" pitchFamily="34" charset="0"/>
                <a:ea typeface="ＭＳ Ｐゴシック" pitchFamily="50" charset="-128"/>
                <a:cs typeface="Arial" pitchFamily="34" charset="0"/>
              </a:rPr>
              <a:t>can be transmuted.</a:t>
            </a:r>
          </a:p>
        </p:txBody>
      </p:sp>
      <p:sp>
        <p:nvSpPr>
          <p:cNvPr id="23555" name="Rectangle 4"/>
          <p:cNvSpPr>
            <a:spLocks noChangeArrowheads="1"/>
          </p:cNvSpPr>
          <p:nvPr/>
        </p:nvSpPr>
        <p:spPr bwMode="auto">
          <a:xfrm>
            <a:off x="1431132" y="10716"/>
            <a:ext cx="6855619"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2100" b="1" i="1">
                <a:solidFill>
                  <a:srgbClr val="000000"/>
                </a:solidFill>
              </a:rPr>
              <a:t>Accelerator Driven System (ADS) </a:t>
            </a:r>
            <a:br>
              <a:rPr lang="en-US" altLang="ja-JP" sz="2100" b="1" i="1">
                <a:solidFill>
                  <a:srgbClr val="000000"/>
                </a:solidFill>
              </a:rPr>
            </a:br>
            <a:r>
              <a:rPr lang="en-US" altLang="ja-JP" sz="2100" b="1" i="1">
                <a:solidFill>
                  <a:srgbClr val="000000"/>
                </a:solidFill>
              </a:rPr>
              <a:t>for MA Transmutation</a:t>
            </a:r>
            <a:endParaRPr lang="ja-JP" altLang="en-US" sz="2100" b="1" i="1">
              <a:solidFill>
                <a:srgbClr val="000000"/>
              </a:solidFill>
            </a:endParaRPr>
          </a:p>
        </p:txBody>
      </p:sp>
      <p:grpSp>
        <p:nvGrpSpPr>
          <p:cNvPr id="23557" name="Group 20"/>
          <p:cNvGrpSpPr>
            <a:grpSpLocks/>
          </p:cNvGrpSpPr>
          <p:nvPr/>
        </p:nvGrpSpPr>
        <p:grpSpPr bwMode="auto">
          <a:xfrm>
            <a:off x="2793208" y="1857376"/>
            <a:ext cx="1126331" cy="503635"/>
            <a:chOff x="2808" y="1346"/>
            <a:chExt cx="314" cy="184"/>
          </a:xfrm>
        </p:grpSpPr>
        <p:sp>
          <p:nvSpPr>
            <p:cNvPr id="23949" name="Rectangle 21"/>
            <p:cNvSpPr>
              <a:spLocks noChangeArrowheads="1"/>
            </p:cNvSpPr>
            <p:nvPr/>
          </p:nvSpPr>
          <p:spPr bwMode="auto">
            <a:xfrm>
              <a:off x="2934" y="1429"/>
              <a:ext cx="91" cy="18"/>
            </a:xfrm>
            <a:prstGeom prst="rect">
              <a:avLst/>
            </a:prstGeom>
            <a:solidFill>
              <a:srgbClr val="000000"/>
            </a:solidFill>
            <a:ln w="7938">
              <a:solidFill>
                <a:srgbClr val="000000"/>
              </a:solidFill>
              <a:miter lim="800000"/>
              <a:headEnd/>
              <a:tailEnd/>
            </a:ln>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50" name="Rectangle 22"/>
            <p:cNvSpPr>
              <a:spLocks noChangeArrowheads="1"/>
            </p:cNvSpPr>
            <p:nvPr/>
          </p:nvSpPr>
          <p:spPr bwMode="auto">
            <a:xfrm>
              <a:off x="2934" y="1429"/>
              <a:ext cx="91" cy="1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51" name="Freeform 23"/>
            <p:cNvSpPr>
              <a:spLocks/>
            </p:cNvSpPr>
            <p:nvPr/>
          </p:nvSpPr>
          <p:spPr bwMode="auto">
            <a:xfrm>
              <a:off x="2985" y="1346"/>
              <a:ext cx="137" cy="184"/>
            </a:xfrm>
            <a:custGeom>
              <a:avLst/>
              <a:gdLst>
                <a:gd name="T0" fmla="*/ 137 w 137"/>
                <a:gd name="T1" fmla="*/ 38 h 184"/>
                <a:gd name="T2" fmla="*/ 137 w 137"/>
                <a:gd name="T3" fmla="*/ 151 h 184"/>
                <a:gd name="T4" fmla="*/ 0 w 137"/>
                <a:gd name="T5" fmla="*/ 184 h 184"/>
                <a:gd name="T6" fmla="*/ 0 w 137"/>
                <a:gd name="T7" fmla="*/ 0 h 184"/>
                <a:gd name="T8" fmla="*/ 137 w 137"/>
                <a:gd name="T9" fmla="*/ 38 h 184"/>
                <a:gd name="T10" fmla="*/ 0 60000 65536"/>
                <a:gd name="T11" fmla="*/ 0 60000 65536"/>
                <a:gd name="T12" fmla="*/ 0 60000 65536"/>
                <a:gd name="T13" fmla="*/ 0 60000 65536"/>
                <a:gd name="T14" fmla="*/ 0 60000 65536"/>
                <a:gd name="T15" fmla="*/ 0 w 137"/>
                <a:gd name="T16" fmla="*/ 0 h 184"/>
                <a:gd name="T17" fmla="*/ 137 w 137"/>
                <a:gd name="T18" fmla="*/ 184 h 184"/>
              </a:gdLst>
              <a:ahLst/>
              <a:cxnLst>
                <a:cxn ang="T10">
                  <a:pos x="T0" y="T1"/>
                </a:cxn>
                <a:cxn ang="T11">
                  <a:pos x="T2" y="T3"/>
                </a:cxn>
                <a:cxn ang="T12">
                  <a:pos x="T4" y="T5"/>
                </a:cxn>
                <a:cxn ang="T13">
                  <a:pos x="T6" y="T7"/>
                </a:cxn>
                <a:cxn ang="T14">
                  <a:pos x="T8" y="T9"/>
                </a:cxn>
              </a:cxnLst>
              <a:rect l="T15" t="T16" r="T17" b="T18"/>
              <a:pathLst>
                <a:path w="137" h="184">
                  <a:moveTo>
                    <a:pt x="137" y="38"/>
                  </a:moveTo>
                  <a:lnTo>
                    <a:pt x="137" y="151"/>
                  </a:lnTo>
                  <a:lnTo>
                    <a:pt x="0" y="184"/>
                  </a:lnTo>
                  <a:lnTo>
                    <a:pt x="0" y="0"/>
                  </a:lnTo>
                  <a:lnTo>
                    <a:pt x="137" y="38"/>
                  </a:lnTo>
                  <a:close/>
                </a:path>
              </a:pathLst>
            </a:custGeom>
            <a:solidFill>
              <a:srgbClr val="4CD3FF"/>
            </a:solidFill>
            <a:ln w="7938">
              <a:solidFill>
                <a:srgbClr val="000000"/>
              </a:solidFill>
              <a:round/>
              <a:headEnd/>
              <a:tailEnd/>
            </a:ln>
          </p:spPr>
          <p:txBody>
            <a:bodyPr/>
            <a:lstStyle/>
            <a:p>
              <a:endParaRPr lang="en-IN" sz="1350"/>
            </a:p>
          </p:txBody>
        </p:sp>
        <p:sp>
          <p:nvSpPr>
            <p:cNvPr id="23952" name="Freeform 24"/>
            <p:cNvSpPr>
              <a:spLocks/>
            </p:cNvSpPr>
            <p:nvPr/>
          </p:nvSpPr>
          <p:spPr bwMode="auto">
            <a:xfrm>
              <a:off x="2985" y="1346"/>
              <a:ext cx="137" cy="184"/>
            </a:xfrm>
            <a:custGeom>
              <a:avLst/>
              <a:gdLst>
                <a:gd name="T0" fmla="*/ 137 w 137"/>
                <a:gd name="T1" fmla="*/ 38 h 184"/>
                <a:gd name="T2" fmla="*/ 137 w 137"/>
                <a:gd name="T3" fmla="*/ 151 h 184"/>
                <a:gd name="T4" fmla="*/ 0 w 137"/>
                <a:gd name="T5" fmla="*/ 184 h 184"/>
                <a:gd name="T6" fmla="*/ 0 w 137"/>
                <a:gd name="T7" fmla="*/ 0 h 184"/>
                <a:gd name="T8" fmla="*/ 137 w 137"/>
                <a:gd name="T9" fmla="*/ 38 h 184"/>
                <a:gd name="T10" fmla="*/ 0 60000 65536"/>
                <a:gd name="T11" fmla="*/ 0 60000 65536"/>
                <a:gd name="T12" fmla="*/ 0 60000 65536"/>
                <a:gd name="T13" fmla="*/ 0 60000 65536"/>
                <a:gd name="T14" fmla="*/ 0 60000 65536"/>
                <a:gd name="T15" fmla="*/ 0 w 137"/>
                <a:gd name="T16" fmla="*/ 0 h 184"/>
                <a:gd name="T17" fmla="*/ 137 w 137"/>
                <a:gd name="T18" fmla="*/ 184 h 184"/>
              </a:gdLst>
              <a:ahLst/>
              <a:cxnLst>
                <a:cxn ang="T10">
                  <a:pos x="T0" y="T1"/>
                </a:cxn>
                <a:cxn ang="T11">
                  <a:pos x="T2" y="T3"/>
                </a:cxn>
                <a:cxn ang="T12">
                  <a:pos x="T4" y="T5"/>
                </a:cxn>
                <a:cxn ang="T13">
                  <a:pos x="T6" y="T7"/>
                </a:cxn>
                <a:cxn ang="T14">
                  <a:pos x="T8" y="T9"/>
                </a:cxn>
              </a:cxnLst>
              <a:rect l="T15" t="T16" r="T17" b="T18"/>
              <a:pathLst>
                <a:path w="137" h="184">
                  <a:moveTo>
                    <a:pt x="137" y="38"/>
                  </a:moveTo>
                  <a:lnTo>
                    <a:pt x="137" y="151"/>
                  </a:lnTo>
                  <a:lnTo>
                    <a:pt x="0" y="184"/>
                  </a:lnTo>
                  <a:lnTo>
                    <a:pt x="0" y="0"/>
                  </a:lnTo>
                  <a:lnTo>
                    <a:pt x="137" y="38"/>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53" name="Rectangle 25"/>
            <p:cNvSpPr>
              <a:spLocks noChangeArrowheads="1"/>
            </p:cNvSpPr>
            <p:nvPr/>
          </p:nvSpPr>
          <p:spPr bwMode="auto">
            <a:xfrm>
              <a:off x="2808" y="1386"/>
              <a:ext cx="154" cy="126"/>
            </a:xfrm>
            <a:prstGeom prst="rect">
              <a:avLst/>
            </a:prstGeom>
            <a:solidFill>
              <a:srgbClr val="808080"/>
            </a:solidFill>
            <a:ln w="7938">
              <a:solidFill>
                <a:srgbClr val="000000"/>
              </a:solidFill>
              <a:miter lim="800000"/>
              <a:headEnd/>
              <a:tailEnd/>
            </a:ln>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sp>
        <p:nvSpPr>
          <p:cNvPr id="23558" name="Oval 29"/>
          <p:cNvSpPr>
            <a:spLocks noChangeArrowheads="1"/>
          </p:cNvSpPr>
          <p:nvPr/>
        </p:nvSpPr>
        <p:spPr bwMode="auto">
          <a:xfrm>
            <a:off x="5701905" y="2185989"/>
            <a:ext cx="983456" cy="402431"/>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59" name="Oval 30"/>
          <p:cNvSpPr>
            <a:spLocks noChangeArrowheads="1"/>
          </p:cNvSpPr>
          <p:nvPr/>
        </p:nvSpPr>
        <p:spPr bwMode="auto">
          <a:xfrm>
            <a:off x="5576887" y="1422798"/>
            <a:ext cx="1215629" cy="434578"/>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560" name="Group 31"/>
          <p:cNvGrpSpPr>
            <a:grpSpLocks/>
          </p:cNvGrpSpPr>
          <p:nvPr/>
        </p:nvGrpSpPr>
        <p:grpSpPr bwMode="auto">
          <a:xfrm>
            <a:off x="5573317" y="3283744"/>
            <a:ext cx="1215628" cy="338138"/>
            <a:chOff x="3493" y="1915"/>
            <a:chExt cx="328" cy="123"/>
          </a:xfrm>
        </p:grpSpPr>
        <p:sp>
          <p:nvSpPr>
            <p:cNvPr id="23947" name="Arc 32"/>
            <p:cNvSpPr>
              <a:spLocks/>
            </p:cNvSpPr>
            <p:nvPr/>
          </p:nvSpPr>
          <p:spPr bwMode="auto">
            <a:xfrm>
              <a:off x="3493" y="1915"/>
              <a:ext cx="164" cy="123"/>
            </a:xfrm>
            <a:custGeom>
              <a:avLst/>
              <a:gdLst>
                <a:gd name="T0" fmla="*/ 0 w 21600"/>
                <a:gd name="T1" fmla="*/ 0 h 21655"/>
                <a:gd name="T2" fmla="*/ 0 w 21600"/>
                <a:gd name="T3" fmla="*/ 0 h 21655"/>
                <a:gd name="T4" fmla="*/ 0 w 21600"/>
                <a:gd name="T5" fmla="*/ 0 h 21655"/>
                <a:gd name="T6" fmla="*/ 0 60000 65536"/>
                <a:gd name="T7" fmla="*/ 0 60000 65536"/>
                <a:gd name="T8" fmla="*/ 0 60000 65536"/>
                <a:gd name="T9" fmla="*/ 0 w 21600"/>
                <a:gd name="T10" fmla="*/ 0 h 21655"/>
                <a:gd name="T11" fmla="*/ 21600 w 21600"/>
                <a:gd name="T12" fmla="*/ 21655 h 21655"/>
              </a:gdLst>
              <a:ahLst/>
              <a:cxnLst>
                <a:cxn ang="T6">
                  <a:pos x="T0" y="T1"/>
                </a:cxn>
                <a:cxn ang="T7">
                  <a:pos x="T2" y="T3"/>
                </a:cxn>
                <a:cxn ang="T8">
                  <a:pos x="T4" y="T5"/>
                </a:cxn>
              </a:cxnLst>
              <a:rect l="T9" t="T10" r="T11" b="T12"/>
              <a:pathLst>
                <a:path w="21600" h="21655" fill="none" extrusionOk="0">
                  <a:moveTo>
                    <a:pt x="21517" y="21654"/>
                  </a:moveTo>
                  <a:cubicBezTo>
                    <a:pt x="9620" y="21609"/>
                    <a:pt x="0" y="11951"/>
                    <a:pt x="0" y="55"/>
                  </a:cubicBezTo>
                  <a:cubicBezTo>
                    <a:pt x="-1" y="36"/>
                    <a:pt x="0" y="18"/>
                    <a:pt x="0" y="0"/>
                  </a:cubicBezTo>
                </a:path>
                <a:path w="21600" h="21655" stroke="0" extrusionOk="0">
                  <a:moveTo>
                    <a:pt x="21517" y="21654"/>
                  </a:moveTo>
                  <a:cubicBezTo>
                    <a:pt x="9620" y="21609"/>
                    <a:pt x="0" y="11951"/>
                    <a:pt x="0" y="55"/>
                  </a:cubicBezTo>
                  <a:cubicBezTo>
                    <a:pt x="-1" y="36"/>
                    <a:pt x="0" y="18"/>
                    <a:pt x="0" y="0"/>
                  </a:cubicBezTo>
                  <a:lnTo>
                    <a:pt x="21600" y="55"/>
                  </a:lnTo>
                  <a:lnTo>
                    <a:pt x="21517" y="21654"/>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48" name="Arc 33"/>
            <p:cNvSpPr>
              <a:spLocks/>
            </p:cNvSpPr>
            <p:nvPr/>
          </p:nvSpPr>
          <p:spPr bwMode="auto">
            <a:xfrm>
              <a:off x="3656" y="1915"/>
              <a:ext cx="165" cy="123"/>
            </a:xfrm>
            <a:custGeom>
              <a:avLst/>
              <a:gdLst>
                <a:gd name="T0" fmla="*/ 0 w 21683"/>
                <a:gd name="T1" fmla="*/ 0 h 21656"/>
                <a:gd name="T2" fmla="*/ 0 w 21683"/>
                <a:gd name="T3" fmla="*/ 0 h 21656"/>
                <a:gd name="T4" fmla="*/ 0 w 21683"/>
                <a:gd name="T5" fmla="*/ 0 h 21656"/>
                <a:gd name="T6" fmla="*/ 0 60000 65536"/>
                <a:gd name="T7" fmla="*/ 0 60000 65536"/>
                <a:gd name="T8" fmla="*/ 0 60000 65536"/>
                <a:gd name="T9" fmla="*/ 0 w 21683"/>
                <a:gd name="T10" fmla="*/ 0 h 21656"/>
                <a:gd name="T11" fmla="*/ 21683 w 21683"/>
                <a:gd name="T12" fmla="*/ 21656 h 21656"/>
              </a:gdLst>
              <a:ahLst/>
              <a:cxnLst>
                <a:cxn ang="T6">
                  <a:pos x="T0" y="T1"/>
                </a:cxn>
                <a:cxn ang="T7">
                  <a:pos x="T2" y="T3"/>
                </a:cxn>
                <a:cxn ang="T8">
                  <a:pos x="T4" y="T5"/>
                </a:cxn>
              </a:cxnLst>
              <a:rect l="T9" t="T10" r="T11" b="T12"/>
              <a:pathLst>
                <a:path w="21683" h="21656" fill="none" extrusionOk="0">
                  <a:moveTo>
                    <a:pt x="21682" y="0"/>
                  </a:moveTo>
                  <a:cubicBezTo>
                    <a:pt x="21682" y="18"/>
                    <a:pt x="21683" y="37"/>
                    <a:pt x="21683" y="56"/>
                  </a:cubicBezTo>
                  <a:cubicBezTo>
                    <a:pt x="21683" y="11985"/>
                    <a:pt x="12012" y="21656"/>
                    <a:pt x="83" y="21656"/>
                  </a:cubicBezTo>
                  <a:cubicBezTo>
                    <a:pt x="55" y="21656"/>
                    <a:pt x="27" y="21655"/>
                    <a:pt x="0" y="21655"/>
                  </a:cubicBezTo>
                </a:path>
                <a:path w="21683" h="21656" stroke="0" extrusionOk="0">
                  <a:moveTo>
                    <a:pt x="21682" y="0"/>
                  </a:moveTo>
                  <a:cubicBezTo>
                    <a:pt x="21682" y="18"/>
                    <a:pt x="21683" y="37"/>
                    <a:pt x="21683" y="56"/>
                  </a:cubicBezTo>
                  <a:cubicBezTo>
                    <a:pt x="21683" y="11985"/>
                    <a:pt x="12012" y="21656"/>
                    <a:pt x="83" y="21656"/>
                  </a:cubicBezTo>
                  <a:cubicBezTo>
                    <a:pt x="55" y="21656"/>
                    <a:pt x="27" y="21655"/>
                    <a:pt x="0" y="21655"/>
                  </a:cubicBezTo>
                  <a:lnTo>
                    <a:pt x="83" y="56"/>
                  </a:lnTo>
                  <a:lnTo>
                    <a:pt x="21682"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sp>
        <p:nvSpPr>
          <p:cNvPr id="23561" name="Line 34"/>
          <p:cNvSpPr>
            <a:spLocks noChangeShapeType="1"/>
          </p:cNvSpPr>
          <p:nvPr/>
        </p:nvSpPr>
        <p:spPr bwMode="auto">
          <a:xfrm flipV="1">
            <a:off x="5573316" y="1731169"/>
            <a:ext cx="3572" cy="156329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62" name="Line 35"/>
          <p:cNvSpPr>
            <a:spLocks noChangeShapeType="1"/>
          </p:cNvSpPr>
          <p:nvPr/>
        </p:nvSpPr>
        <p:spPr bwMode="auto">
          <a:xfrm flipV="1">
            <a:off x="6788945" y="1731169"/>
            <a:ext cx="3572" cy="156329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grpSp>
        <p:nvGrpSpPr>
          <p:cNvPr id="23563" name="Group 36"/>
          <p:cNvGrpSpPr>
            <a:grpSpLocks/>
          </p:cNvGrpSpPr>
          <p:nvPr/>
        </p:nvGrpSpPr>
        <p:grpSpPr bwMode="auto">
          <a:xfrm>
            <a:off x="5451874" y="1568055"/>
            <a:ext cx="1477565" cy="264319"/>
            <a:chOff x="3451" y="1287"/>
            <a:chExt cx="412" cy="96"/>
          </a:xfrm>
        </p:grpSpPr>
        <p:sp>
          <p:nvSpPr>
            <p:cNvPr id="23945" name="Arc 37"/>
            <p:cNvSpPr>
              <a:spLocks/>
            </p:cNvSpPr>
            <p:nvPr/>
          </p:nvSpPr>
          <p:spPr bwMode="auto">
            <a:xfrm>
              <a:off x="3451" y="1287"/>
              <a:ext cx="206" cy="96"/>
            </a:xfrm>
            <a:custGeom>
              <a:avLst/>
              <a:gdLst>
                <a:gd name="T0" fmla="*/ 0 w 21600"/>
                <a:gd name="T1" fmla="*/ 0 h 21689"/>
                <a:gd name="T2" fmla="*/ 0 w 21600"/>
                <a:gd name="T3" fmla="*/ 0 h 21689"/>
                <a:gd name="T4" fmla="*/ 0 w 21600"/>
                <a:gd name="T5" fmla="*/ 0 h 21689"/>
                <a:gd name="T6" fmla="*/ 0 60000 65536"/>
                <a:gd name="T7" fmla="*/ 0 60000 65536"/>
                <a:gd name="T8" fmla="*/ 0 60000 65536"/>
                <a:gd name="T9" fmla="*/ 0 w 21600"/>
                <a:gd name="T10" fmla="*/ 0 h 21689"/>
                <a:gd name="T11" fmla="*/ 21600 w 21600"/>
                <a:gd name="T12" fmla="*/ 21689 h 21689"/>
              </a:gdLst>
              <a:ahLst/>
              <a:cxnLst>
                <a:cxn ang="T6">
                  <a:pos x="T0" y="T1"/>
                </a:cxn>
                <a:cxn ang="T7">
                  <a:pos x="T2" y="T3"/>
                </a:cxn>
                <a:cxn ang="T8">
                  <a:pos x="T4" y="T5"/>
                </a:cxn>
              </a:cxnLst>
              <a:rect l="T9" t="T10" r="T11" b="T12"/>
              <a:pathLst>
                <a:path w="21600" h="21689" fill="none" extrusionOk="0">
                  <a:moveTo>
                    <a:pt x="21518" y="21688"/>
                  </a:moveTo>
                  <a:cubicBezTo>
                    <a:pt x="9620" y="21643"/>
                    <a:pt x="0" y="11986"/>
                    <a:pt x="0" y="89"/>
                  </a:cubicBezTo>
                  <a:cubicBezTo>
                    <a:pt x="-1" y="59"/>
                    <a:pt x="0" y="29"/>
                    <a:pt x="0" y="0"/>
                  </a:cubicBezTo>
                </a:path>
                <a:path w="21600" h="21689" stroke="0" extrusionOk="0">
                  <a:moveTo>
                    <a:pt x="21518" y="21688"/>
                  </a:moveTo>
                  <a:cubicBezTo>
                    <a:pt x="9620" y="21643"/>
                    <a:pt x="0" y="11986"/>
                    <a:pt x="0" y="89"/>
                  </a:cubicBezTo>
                  <a:cubicBezTo>
                    <a:pt x="-1" y="59"/>
                    <a:pt x="0" y="29"/>
                    <a:pt x="0" y="0"/>
                  </a:cubicBezTo>
                  <a:lnTo>
                    <a:pt x="21600" y="89"/>
                  </a:lnTo>
                  <a:lnTo>
                    <a:pt x="21518" y="21688"/>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46" name="Arc 38"/>
            <p:cNvSpPr>
              <a:spLocks/>
            </p:cNvSpPr>
            <p:nvPr/>
          </p:nvSpPr>
          <p:spPr bwMode="auto">
            <a:xfrm>
              <a:off x="3656" y="1287"/>
              <a:ext cx="207" cy="96"/>
            </a:xfrm>
            <a:custGeom>
              <a:avLst/>
              <a:gdLst>
                <a:gd name="T0" fmla="*/ 0 w 21682"/>
                <a:gd name="T1" fmla="*/ 0 h 21690"/>
                <a:gd name="T2" fmla="*/ 0 w 21682"/>
                <a:gd name="T3" fmla="*/ 0 h 21690"/>
                <a:gd name="T4" fmla="*/ 0 w 21682"/>
                <a:gd name="T5" fmla="*/ 0 h 21690"/>
                <a:gd name="T6" fmla="*/ 0 60000 65536"/>
                <a:gd name="T7" fmla="*/ 0 60000 65536"/>
                <a:gd name="T8" fmla="*/ 0 60000 65536"/>
                <a:gd name="T9" fmla="*/ 0 w 21682"/>
                <a:gd name="T10" fmla="*/ 0 h 21690"/>
                <a:gd name="T11" fmla="*/ 21682 w 21682"/>
                <a:gd name="T12" fmla="*/ 21690 h 21690"/>
              </a:gdLst>
              <a:ahLst/>
              <a:cxnLst>
                <a:cxn ang="T6">
                  <a:pos x="T0" y="T1"/>
                </a:cxn>
                <a:cxn ang="T7">
                  <a:pos x="T2" y="T3"/>
                </a:cxn>
                <a:cxn ang="T8">
                  <a:pos x="T4" y="T5"/>
                </a:cxn>
              </a:cxnLst>
              <a:rect l="T9" t="T10" r="T11" b="T12"/>
              <a:pathLst>
                <a:path w="21682" h="21690" fill="none" extrusionOk="0">
                  <a:moveTo>
                    <a:pt x="21681" y="0"/>
                  </a:moveTo>
                  <a:cubicBezTo>
                    <a:pt x="21681" y="30"/>
                    <a:pt x="21682" y="60"/>
                    <a:pt x="21682" y="90"/>
                  </a:cubicBezTo>
                  <a:cubicBezTo>
                    <a:pt x="21682" y="12019"/>
                    <a:pt x="12011" y="21690"/>
                    <a:pt x="82" y="21690"/>
                  </a:cubicBezTo>
                  <a:cubicBezTo>
                    <a:pt x="54" y="21690"/>
                    <a:pt x="27" y="21689"/>
                    <a:pt x="0" y="21689"/>
                  </a:cubicBezTo>
                </a:path>
                <a:path w="21682" h="21690" stroke="0" extrusionOk="0">
                  <a:moveTo>
                    <a:pt x="21681" y="0"/>
                  </a:moveTo>
                  <a:cubicBezTo>
                    <a:pt x="21681" y="30"/>
                    <a:pt x="21682" y="60"/>
                    <a:pt x="21682" y="90"/>
                  </a:cubicBezTo>
                  <a:cubicBezTo>
                    <a:pt x="21682" y="12019"/>
                    <a:pt x="12011" y="21690"/>
                    <a:pt x="82" y="21690"/>
                  </a:cubicBezTo>
                  <a:cubicBezTo>
                    <a:pt x="54" y="21690"/>
                    <a:pt x="27" y="21689"/>
                    <a:pt x="0" y="21689"/>
                  </a:cubicBezTo>
                  <a:lnTo>
                    <a:pt x="82" y="90"/>
                  </a:lnTo>
                  <a:lnTo>
                    <a:pt x="21681"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sp>
        <p:nvSpPr>
          <p:cNvPr id="23564" name="Oval 39"/>
          <p:cNvSpPr>
            <a:spLocks noChangeArrowheads="1"/>
          </p:cNvSpPr>
          <p:nvPr/>
        </p:nvSpPr>
        <p:spPr bwMode="auto">
          <a:xfrm>
            <a:off x="5641181" y="1587105"/>
            <a:ext cx="1101329" cy="448865"/>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65" name="Line 40"/>
          <p:cNvSpPr>
            <a:spLocks noChangeShapeType="1"/>
          </p:cNvSpPr>
          <p:nvPr/>
        </p:nvSpPr>
        <p:spPr bwMode="auto">
          <a:xfrm flipV="1">
            <a:off x="5641181" y="1819275"/>
            <a:ext cx="0" cy="13870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66" name="Line 41"/>
          <p:cNvSpPr>
            <a:spLocks noChangeShapeType="1"/>
          </p:cNvSpPr>
          <p:nvPr/>
        </p:nvSpPr>
        <p:spPr bwMode="auto">
          <a:xfrm flipV="1">
            <a:off x="6742510" y="1819275"/>
            <a:ext cx="0" cy="13870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67" name="Oval 42"/>
          <p:cNvSpPr>
            <a:spLocks noChangeArrowheads="1"/>
          </p:cNvSpPr>
          <p:nvPr/>
        </p:nvSpPr>
        <p:spPr bwMode="auto">
          <a:xfrm>
            <a:off x="5641181" y="2989661"/>
            <a:ext cx="1101329" cy="434578"/>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68" name="Rectangle 43"/>
          <p:cNvSpPr>
            <a:spLocks noChangeArrowheads="1"/>
          </p:cNvSpPr>
          <p:nvPr/>
        </p:nvSpPr>
        <p:spPr bwMode="auto">
          <a:xfrm>
            <a:off x="5701905" y="2400300"/>
            <a:ext cx="983456" cy="701279"/>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69" name="Oval 44"/>
          <p:cNvSpPr>
            <a:spLocks noChangeArrowheads="1"/>
          </p:cNvSpPr>
          <p:nvPr/>
        </p:nvSpPr>
        <p:spPr bwMode="auto">
          <a:xfrm>
            <a:off x="5694760" y="2853930"/>
            <a:ext cx="990600" cy="407194"/>
          </a:xfrm>
          <a:prstGeom prst="ellipse">
            <a:avLst/>
          </a:prstGeom>
          <a:solidFill>
            <a:srgbClr val="FFCCCC"/>
          </a:solidFill>
          <a:ln w="7938">
            <a:solidFill>
              <a:srgbClr val="000000"/>
            </a:solidFill>
            <a:round/>
            <a:headEnd/>
            <a:tailEnd/>
          </a:ln>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70" name="Line 45"/>
          <p:cNvSpPr>
            <a:spLocks noChangeShapeType="1"/>
          </p:cNvSpPr>
          <p:nvPr/>
        </p:nvSpPr>
        <p:spPr bwMode="auto">
          <a:xfrm flipV="1">
            <a:off x="5694760" y="2384822"/>
            <a:ext cx="0" cy="67508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71" name="Line 46"/>
          <p:cNvSpPr>
            <a:spLocks noChangeShapeType="1"/>
          </p:cNvSpPr>
          <p:nvPr/>
        </p:nvSpPr>
        <p:spPr bwMode="auto">
          <a:xfrm flipV="1">
            <a:off x="6685360" y="2374107"/>
            <a:ext cx="0" cy="6750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72" name="Line 47"/>
          <p:cNvSpPr>
            <a:spLocks noChangeShapeType="1"/>
          </p:cNvSpPr>
          <p:nvPr/>
        </p:nvSpPr>
        <p:spPr bwMode="auto">
          <a:xfrm flipV="1">
            <a:off x="5451872" y="1385889"/>
            <a:ext cx="0" cy="1797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73" name="Line 48"/>
          <p:cNvSpPr>
            <a:spLocks noChangeShapeType="1"/>
          </p:cNvSpPr>
          <p:nvPr/>
        </p:nvSpPr>
        <p:spPr bwMode="auto">
          <a:xfrm flipV="1">
            <a:off x="6929438" y="1393032"/>
            <a:ext cx="0" cy="1797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grpSp>
        <p:nvGrpSpPr>
          <p:cNvPr id="23574" name="Group 49"/>
          <p:cNvGrpSpPr>
            <a:grpSpLocks/>
          </p:cNvGrpSpPr>
          <p:nvPr/>
        </p:nvGrpSpPr>
        <p:grpSpPr bwMode="auto">
          <a:xfrm>
            <a:off x="5451874" y="1388269"/>
            <a:ext cx="1477565" cy="258366"/>
            <a:chOff x="3451" y="1223"/>
            <a:chExt cx="412" cy="94"/>
          </a:xfrm>
        </p:grpSpPr>
        <p:sp>
          <p:nvSpPr>
            <p:cNvPr id="23943" name="Arc 50"/>
            <p:cNvSpPr>
              <a:spLocks/>
            </p:cNvSpPr>
            <p:nvPr/>
          </p:nvSpPr>
          <p:spPr bwMode="auto">
            <a:xfrm>
              <a:off x="3451" y="1223"/>
              <a:ext cx="206" cy="94"/>
            </a:xfrm>
            <a:custGeom>
              <a:avLst/>
              <a:gdLst>
                <a:gd name="T0" fmla="*/ 0 w 21600"/>
                <a:gd name="T1" fmla="*/ 0 h 21874"/>
                <a:gd name="T2" fmla="*/ 0 w 21600"/>
                <a:gd name="T3" fmla="*/ 0 h 21874"/>
                <a:gd name="T4" fmla="*/ 0 w 21600"/>
                <a:gd name="T5" fmla="*/ 0 h 21874"/>
                <a:gd name="T6" fmla="*/ 0 60000 65536"/>
                <a:gd name="T7" fmla="*/ 0 60000 65536"/>
                <a:gd name="T8" fmla="*/ 0 60000 65536"/>
                <a:gd name="T9" fmla="*/ 0 w 21600"/>
                <a:gd name="T10" fmla="*/ 0 h 21874"/>
                <a:gd name="T11" fmla="*/ 21600 w 21600"/>
                <a:gd name="T12" fmla="*/ 21874 h 21874"/>
              </a:gdLst>
              <a:ahLst/>
              <a:cxnLst>
                <a:cxn ang="T6">
                  <a:pos x="T0" y="T1"/>
                </a:cxn>
                <a:cxn ang="T7">
                  <a:pos x="T2" y="T3"/>
                </a:cxn>
                <a:cxn ang="T8">
                  <a:pos x="T4" y="T5"/>
                </a:cxn>
              </a:cxnLst>
              <a:rect l="T9" t="T10" r="T11" b="T12"/>
              <a:pathLst>
                <a:path w="21600" h="21874" fill="none" extrusionOk="0">
                  <a:moveTo>
                    <a:pt x="21515" y="21873"/>
                  </a:moveTo>
                  <a:cubicBezTo>
                    <a:pt x="9618" y="21827"/>
                    <a:pt x="0" y="12170"/>
                    <a:pt x="0" y="274"/>
                  </a:cubicBezTo>
                  <a:cubicBezTo>
                    <a:pt x="-1" y="182"/>
                    <a:pt x="0" y="91"/>
                    <a:pt x="1" y="-1"/>
                  </a:cubicBezTo>
                </a:path>
                <a:path w="21600" h="21874" stroke="0" extrusionOk="0">
                  <a:moveTo>
                    <a:pt x="21515" y="21873"/>
                  </a:moveTo>
                  <a:cubicBezTo>
                    <a:pt x="9618" y="21827"/>
                    <a:pt x="0" y="12170"/>
                    <a:pt x="0" y="274"/>
                  </a:cubicBezTo>
                  <a:cubicBezTo>
                    <a:pt x="-1" y="182"/>
                    <a:pt x="0" y="91"/>
                    <a:pt x="1" y="-1"/>
                  </a:cubicBezTo>
                  <a:lnTo>
                    <a:pt x="21600" y="274"/>
                  </a:lnTo>
                  <a:lnTo>
                    <a:pt x="21515" y="2187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44" name="Arc 51"/>
            <p:cNvSpPr>
              <a:spLocks/>
            </p:cNvSpPr>
            <p:nvPr/>
          </p:nvSpPr>
          <p:spPr bwMode="auto">
            <a:xfrm>
              <a:off x="3656" y="1223"/>
              <a:ext cx="207" cy="94"/>
            </a:xfrm>
            <a:custGeom>
              <a:avLst/>
              <a:gdLst>
                <a:gd name="T0" fmla="*/ 0 w 21685"/>
                <a:gd name="T1" fmla="*/ 0 h 21877"/>
                <a:gd name="T2" fmla="*/ 0 w 21685"/>
                <a:gd name="T3" fmla="*/ 0 h 21877"/>
                <a:gd name="T4" fmla="*/ 0 w 21685"/>
                <a:gd name="T5" fmla="*/ 0 h 21877"/>
                <a:gd name="T6" fmla="*/ 0 60000 65536"/>
                <a:gd name="T7" fmla="*/ 0 60000 65536"/>
                <a:gd name="T8" fmla="*/ 0 60000 65536"/>
                <a:gd name="T9" fmla="*/ 0 w 21685"/>
                <a:gd name="T10" fmla="*/ 0 h 21877"/>
                <a:gd name="T11" fmla="*/ 21685 w 21685"/>
                <a:gd name="T12" fmla="*/ 21877 h 21877"/>
              </a:gdLst>
              <a:ahLst/>
              <a:cxnLst>
                <a:cxn ang="T6">
                  <a:pos x="T0" y="T1"/>
                </a:cxn>
                <a:cxn ang="T7">
                  <a:pos x="T2" y="T3"/>
                </a:cxn>
                <a:cxn ang="T8">
                  <a:pos x="T4" y="T5"/>
                </a:cxn>
              </a:cxnLst>
              <a:rect l="T9" t="T10" r="T11" b="T12"/>
              <a:pathLst>
                <a:path w="21685" h="21877" fill="none" extrusionOk="0">
                  <a:moveTo>
                    <a:pt x="21683" y="-1"/>
                  </a:moveTo>
                  <a:cubicBezTo>
                    <a:pt x="21684" y="92"/>
                    <a:pt x="21685" y="184"/>
                    <a:pt x="21685" y="277"/>
                  </a:cubicBezTo>
                  <a:cubicBezTo>
                    <a:pt x="21685" y="12206"/>
                    <a:pt x="12014" y="21877"/>
                    <a:pt x="85" y="21877"/>
                  </a:cubicBezTo>
                  <a:cubicBezTo>
                    <a:pt x="56" y="21877"/>
                    <a:pt x="28" y="21876"/>
                    <a:pt x="0" y="21876"/>
                  </a:cubicBezTo>
                </a:path>
                <a:path w="21685" h="21877" stroke="0" extrusionOk="0">
                  <a:moveTo>
                    <a:pt x="21683" y="-1"/>
                  </a:moveTo>
                  <a:cubicBezTo>
                    <a:pt x="21684" y="92"/>
                    <a:pt x="21685" y="184"/>
                    <a:pt x="21685" y="277"/>
                  </a:cubicBezTo>
                  <a:cubicBezTo>
                    <a:pt x="21685" y="12206"/>
                    <a:pt x="12014" y="21877"/>
                    <a:pt x="85" y="21877"/>
                  </a:cubicBezTo>
                  <a:cubicBezTo>
                    <a:pt x="56" y="21877"/>
                    <a:pt x="28" y="21876"/>
                    <a:pt x="0" y="21876"/>
                  </a:cubicBezTo>
                  <a:lnTo>
                    <a:pt x="85" y="277"/>
                  </a:lnTo>
                  <a:lnTo>
                    <a:pt x="21683" y="-1"/>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grpSp>
        <p:nvGrpSpPr>
          <p:cNvPr id="23575" name="Group 52"/>
          <p:cNvGrpSpPr>
            <a:grpSpLocks/>
          </p:cNvGrpSpPr>
          <p:nvPr/>
        </p:nvGrpSpPr>
        <p:grpSpPr bwMode="auto">
          <a:xfrm>
            <a:off x="5451874" y="1138239"/>
            <a:ext cx="1477565" cy="255985"/>
            <a:chOff x="3451" y="1131"/>
            <a:chExt cx="412" cy="93"/>
          </a:xfrm>
        </p:grpSpPr>
        <p:sp>
          <p:nvSpPr>
            <p:cNvPr id="23941" name="Arc 53"/>
            <p:cNvSpPr>
              <a:spLocks/>
            </p:cNvSpPr>
            <p:nvPr/>
          </p:nvSpPr>
          <p:spPr bwMode="auto">
            <a:xfrm>
              <a:off x="3451" y="1131"/>
              <a:ext cx="206" cy="93"/>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1" y="21325"/>
                  </a:moveTo>
                  <a:cubicBezTo>
                    <a:pt x="149" y="9536"/>
                    <a:pt x="9724" y="45"/>
                    <a:pt x="21515" y="0"/>
                  </a:cubicBezTo>
                </a:path>
                <a:path w="21598" h="21600" stroke="0" extrusionOk="0">
                  <a:moveTo>
                    <a:pt x="-1" y="21325"/>
                  </a:moveTo>
                  <a:cubicBezTo>
                    <a:pt x="149" y="9536"/>
                    <a:pt x="9724" y="45"/>
                    <a:pt x="21515" y="0"/>
                  </a:cubicBezTo>
                  <a:lnTo>
                    <a:pt x="21598" y="21600"/>
                  </a:lnTo>
                  <a:lnTo>
                    <a:pt x="-1" y="21325"/>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42" name="Arc 54"/>
            <p:cNvSpPr>
              <a:spLocks/>
            </p:cNvSpPr>
            <p:nvPr/>
          </p:nvSpPr>
          <p:spPr bwMode="auto">
            <a:xfrm>
              <a:off x="3656" y="1131"/>
              <a:ext cx="207" cy="93"/>
            </a:xfrm>
            <a:custGeom>
              <a:avLst/>
              <a:gdLst>
                <a:gd name="T0" fmla="*/ 0 w 21679"/>
                <a:gd name="T1" fmla="*/ 0 h 21600"/>
                <a:gd name="T2" fmla="*/ 0 w 21679"/>
                <a:gd name="T3" fmla="*/ 0 h 21600"/>
                <a:gd name="T4" fmla="*/ 0 w 21679"/>
                <a:gd name="T5" fmla="*/ 0 h 21600"/>
                <a:gd name="T6" fmla="*/ 0 60000 65536"/>
                <a:gd name="T7" fmla="*/ 0 60000 65536"/>
                <a:gd name="T8" fmla="*/ 0 60000 65536"/>
                <a:gd name="T9" fmla="*/ 0 w 21679"/>
                <a:gd name="T10" fmla="*/ 0 h 21600"/>
                <a:gd name="T11" fmla="*/ 21679 w 21679"/>
                <a:gd name="T12" fmla="*/ 21600 h 21600"/>
              </a:gdLst>
              <a:ahLst/>
              <a:cxnLst>
                <a:cxn ang="T6">
                  <a:pos x="T0" y="T1"/>
                </a:cxn>
                <a:cxn ang="T7">
                  <a:pos x="T2" y="T3"/>
                </a:cxn>
                <a:cxn ang="T8">
                  <a:pos x="T4" y="T5"/>
                </a:cxn>
              </a:cxnLst>
              <a:rect l="T9" t="T10" r="T11" b="T12"/>
              <a:pathLst>
                <a:path w="21679" h="21600" fill="none" extrusionOk="0">
                  <a:moveTo>
                    <a:pt x="0" y="0"/>
                  </a:moveTo>
                  <a:cubicBezTo>
                    <a:pt x="27" y="0"/>
                    <a:pt x="54" y="-1"/>
                    <a:pt x="81" y="0"/>
                  </a:cubicBezTo>
                  <a:cubicBezTo>
                    <a:pt x="11902" y="0"/>
                    <a:pt x="21527" y="9502"/>
                    <a:pt x="21679" y="21322"/>
                  </a:cubicBezTo>
                </a:path>
                <a:path w="21679" h="21600" stroke="0" extrusionOk="0">
                  <a:moveTo>
                    <a:pt x="0" y="0"/>
                  </a:moveTo>
                  <a:cubicBezTo>
                    <a:pt x="27" y="0"/>
                    <a:pt x="54" y="-1"/>
                    <a:pt x="81" y="0"/>
                  </a:cubicBezTo>
                  <a:cubicBezTo>
                    <a:pt x="11902" y="0"/>
                    <a:pt x="21527" y="9502"/>
                    <a:pt x="21679" y="21322"/>
                  </a:cubicBezTo>
                  <a:lnTo>
                    <a:pt x="81" y="21600"/>
                  </a:lnTo>
                  <a:lnTo>
                    <a:pt x="0"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grpSp>
        <p:nvGrpSpPr>
          <p:cNvPr id="23576" name="Group 55"/>
          <p:cNvGrpSpPr>
            <a:grpSpLocks/>
          </p:cNvGrpSpPr>
          <p:nvPr/>
        </p:nvGrpSpPr>
        <p:grpSpPr bwMode="auto">
          <a:xfrm>
            <a:off x="5450681" y="1316832"/>
            <a:ext cx="1477566" cy="264319"/>
            <a:chOff x="3446" y="1201"/>
            <a:chExt cx="424" cy="96"/>
          </a:xfrm>
        </p:grpSpPr>
        <p:sp>
          <p:nvSpPr>
            <p:cNvPr id="23939" name="Arc 56"/>
            <p:cNvSpPr>
              <a:spLocks/>
            </p:cNvSpPr>
            <p:nvPr/>
          </p:nvSpPr>
          <p:spPr bwMode="auto">
            <a:xfrm>
              <a:off x="3446" y="1201"/>
              <a:ext cx="21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8"/>
                    <a:pt x="9595" y="68"/>
                    <a:pt x="21477" y="0"/>
                  </a:cubicBezTo>
                </a:path>
                <a:path w="21600" h="21600" stroke="0" extrusionOk="0">
                  <a:moveTo>
                    <a:pt x="0" y="21600"/>
                  </a:moveTo>
                  <a:cubicBezTo>
                    <a:pt x="0" y="9718"/>
                    <a:pt x="9595" y="68"/>
                    <a:pt x="21477" y="0"/>
                  </a:cubicBezTo>
                  <a:lnTo>
                    <a:pt x="21600" y="21600"/>
                  </a:lnTo>
                  <a:lnTo>
                    <a:pt x="0" y="2160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40" name="Arc 57"/>
            <p:cNvSpPr>
              <a:spLocks/>
            </p:cNvSpPr>
            <p:nvPr/>
          </p:nvSpPr>
          <p:spPr bwMode="auto">
            <a:xfrm>
              <a:off x="3657" y="1201"/>
              <a:ext cx="213" cy="96"/>
            </a:xfrm>
            <a:custGeom>
              <a:avLst/>
              <a:gdLst>
                <a:gd name="T0" fmla="*/ 0 w 21723"/>
                <a:gd name="T1" fmla="*/ 0 h 21600"/>
                <a:gd name="T2" fmla="*/ 0 w 21723"/>
                <a:gd name="T3" fmla="*/ 0 h 21600"/>
                <a:gd name="T4" fmla="*/ 0 w 21723"/>
                <a:gd name="T5" fmla="*/ 0 h 21600"/>
                <a:gd name="T6" fmla="*/ 0 60000 65536"/>
                <a:gd name="T7" fmla="*/ 0 60000 65536"/>
                <a:gd name="T8" fmla="*/ 0 60000 65536"/>
                <a:gd name="T9" fmla="*/ 0 w 21723"/>
                <a:gd name="T10" fmla="*/ 0 h 21600"/>
                <a:gd name="T11" fmla="*/ 21723 w 21723"/>
                <a:gd name="T12" fmla="*/ 21600 h 21600"/>
              </a:gdLst>
              <a:ahLst/>
              <a:cxnLst>
                <a:cxn ang="T6">
                  <a:pos x="T0" y="T1"/>
                </a:cxn>
                <a:cxn ang="T7">
                  <a:pos x="T2" y="T3"/>
                </a:cxn>
                <a:cxn ang="T8">
                  <a:pos x="T4" y="T5"/>
                </a:cxn>
              </a:cxnLst>
              <a:rect l="T9" t="T10" r="T11" b="T12"/>
              <a:pathLst>
                <a:path w="21723" h="21600" fill="none" extrusionOk="0">
                  <a:moveTo>
                    <a:pt x="0" y="0"/>
                  </a:moveTo>
                  <a:cubicBezTo>
                    <a:pt x="41" y="0"/>
                    <a:pt x="82" y="-1"/>
                    <a:pt x="123" y="0"/>
                  </a:cubicBezTo>
                  <a:cubicBezTo>
                    <a:pt x="12052" y="0"/>
                    <a:pt x="21723" y="9670"/>
                    <a:pt x="21723" y="21600"/>
                  </a:cubicBezTo>
                </a:path>
                <a:path w="21723" h="21600" stroke="0" extrusionOk="0">
                  <a:moveTo>
                    <a:pt x="0" y="0"/>
                  </a:moveTo>
                  <a:cubicBezTo>
                    <a:pt x="41" y="0"/>
                    <a:pt x="82" y="-1"/>
                    <a:pt x="123" y="0"/>
                  </a:cubicBezTo>
                  <a:cubicBezTo>
                    <a:pt x="12052" y="0"/>
                    <a:pt x="21723" y="9670"/>
                    <a:pt x="21723" y="21600"/>
                  </a:cubicBezTo>
                  <a:lnTo>
                    <a:pt x="123" y="21600"/>
                  </a:lnTo>
                  <a:lnTo>
                    <a:pt x="0"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sp>
        <p:nvSpPr>
          <p:cNvPr id="23577" name="Line 58"/>
          <p:cNvSpPr>
            <a:spLocks noChangeShapeType="1"/>
          </p:cNvSpPr>
          <p:nvPr/>
        </p:nvSpPr>
        <p:spPr bwMode="auto">
          <a:xfrm flipV="1">
            <a:off x="5576888" y="1639492"/>
            <a:ext cx="0" cy="13573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78" name="Line 59"/>
          <p:cNvSpPr>
            <a:spLocks noChangeShapeType="1"/>
          </p:cNvSpPr>
          <p:nvPr/>
        </p:nvSpPr>
        <p:spPr bwMode="auto">
          <a:xfrm flipV="1">
            <a:off x="6792516" y="1635920"/>
            <a:ext cx="0" cy="13573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79" name="Oval 60"/>
          <p:cNvSpPr>
            <a:spLocks noChangeArrowheads="1"/>
          </p:cNvSpPr>
          <p:nvPr/>
        </p:nvSpPr>
        <p:spPr bwMode="auto">
          <a:xfrm>
            <a:off x="6040041" y="1406130"/>
            <a:ext cx="308372" cy="107156"/>
          </a:xfrm>
          <a:prstGeom prst="ellipse">
            <a:avLst/>
          </a:prstGeom>
          <a:solidFill>
            <a:srgbClr val="FFFFFF"/>
          </a:solidFill>
          <a:ln w="7938">
            <a:solidFill>
              <a:srgbClr val="000000"/>
            </a:solidFill>
            <a:round/>
            <a:headEnd/>
            <a:tailEnd/>
          </a:ln>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80" name="Line 61"/>
          <p:cNvSpPr>
            <a:spLocks noChangeShapeType="1"/>
          </p:cNvSpPr>
          <p:nvPr/>
        </p:nvSpPr>
        <p:spPr bwMode="auto">
          <a:xfrm flipV="1">
            <a:off x="6036470" y="1469231"/>
            <a:ext cx="3572" cy="76319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81" name="Line 62"/>
          <p:cNvSpPr>
            <a:spLocks noChangeShapeType="1"/>
          </p:cNvSpPr>
          <p:nvPr/>
        </p:nvSpPr>
        <p:spPr bwMode="auto">
          <a:xfrm flipV="1">
            <a:off x="6344841" y="1472805"/>
            <a:ext cx="3572" cy="76319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82" name="Rectangle 63"/>
          <p:cNvSpPr>
            <a:spLocks noChangeArrowheads="1"/>
          </p:cNvSpPr>
          <p:nvPr/>
        </p:nvSpPr>
        <p:spPr bwMode="auto">
          <a:xfrm>
            <a:off x="6022182" y="2386014"/>
            <a:ext cx="340519" cy="702469"/>
          </a:xfrm>
          <a:prstGeom prst="rect">
            <a:avLst/>
          </a:prstGeom>
          <a:solidFill>
            <a:srgbClr val="FF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83" name="Oval 64"/>
          <p:cNvSpPr>
            <a:spLocks noChangeArrowheads="1"/>
          </p:cNvSpPr>
          <p:nvPr/>
        </p:nvSpPr>
        <p:spPr bwMode="auto">
          <a:xfrm>
            <a:off x="6018611" y="2316956"/>
            <a:ext cx="344090" cy="138113"/>
          </a:xfrm>
          <a:prstGeom prst="ellipse">
            <a:avLst/>
          </a:prstGeom>
          <a:solidFill>
            <a:srgbClr val="FF4C4C"/>
          </a:solidFill>
          <a:ln w="7938">
            <a:solidFill>
              <a:srgbClr val="000000"/>
            </a:solidFill>
            <a:round/>
            <a:headEnd/>
            <a:tailEnd/>
          </a:ln>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584" name="Arc 65"/>
          <p:cNvSpPr>
            <a:spLocks/>
          </p:cNvSpPr>
          <p:nvPr/>
        </p:nvSpPr>
        <p:spPr bwMode="auto">
          <a:xfrm>
            <a:off x="6011467" y="3071813"/>
            <a:ext cx="178594" cy="1047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16" y="21599"/>
                </a:moveTo>
                <a:cubicBezTo>
                  <a:pt x="9619" y="21553"/>
                  <a:pt x="0" y="11896"/>
                  <a:pt x="0" y="0"/>
                </a:cubicBezTo>
              </a:path>
              <a:path w="21600" h="21600" stroke="0" extrusionOk="0">
                <a:moveTo>
                  <a:pt x="21516" y="21599"/>
                </a:moveTo>
                <a:cubicBezTo>
                  <a:pt x="9619" y="21553"/>
                  <a:pt x="0" y="11896"/>
                  <a:pt x="0" y="0"/>
                </a:cubicBezTo>
                <a:lnTo>
                  <a:pt x="21600" y="0"/>
                </a:lnTo>
                <a:lnTo>
                  <a:pt x="21516" y="21599"/>
                </a:lnTo>
                <a:close/>
              </a:path>
            </a:pathLst>
          </a:custGeom>
          <a:solidFill>
            <a:srgbClr val="FF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sz="1350"/>
          </a:p>
        </p:txBody>
      </p:sp>
      <p:sp>
        <p:nvSpPr>
          <p:cNvPr id="23585" name="Arc 66"/>
          <p:cNvSpPr>
            <a:spLocks/>
          </p:cNvSpPr>
          <p:nvPr/>
        </p:nvSpPr>
        <p:spPr bwMode="auto">
          <a:xfrm>
            <a:off x="6018610" y="3071814"/>
            <a:ext cx="171450" cy="988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17" y="21599"/>
                </a:moveTo>
                <a:cubicBezTo>
                  <a:pt x="9620" y="21554"/>
                  <a:pt x="0" y="11896"/>
                  <a:pt x="0" y="0"/>
                </a:cubicBezTo>
              </a:path>
              <a:path w="21600" h="21600" stroke="0" extrusionOk="0">
                <a:moveTo>
                  <a:pt x="21517" y="21599"/>
                </a:moveTo>
                <a:cubicBezTo>
                  <a:pt x="9620" y="21554"/>
                  <a:pt x="0" y="11896"/>
                  <a:pt x="0" y="0"/>
                </a:cubicBezTo>
                <a:lnTo>
                  <a:pt x="21600" y="0"/>
                </a:lnTo>
                <a:lnTo>
                  <a:pt x="21517" y="21599"/>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586" name="Arc 67"/>
          <p:cNvSpPr>
            <a:spLocks/>
          </p:cNvSpPr>
          <p:nvPr/>
        </p:nvSpPr>
        <p:spPr bwMode="auto">
          <a:xfrm>
            <a:off x="6190060" y="3071813"/>
            <a:ext cx="179784" cy="104775"/>
          </a:xfrm>
          <a:custGeom>
            <a:avLst/>
            <a:gdLst>
              <a:gd name="T0" fmla="*/ 0 w 21684"/>
              <a:gd name="T1" fmla="*/ 0 h 21600"/>
              <a:gd name="T2" fmla="*/ 0 w 21684"/>
              <a:gd name="T3" fmla="*/ 0 h 21600"/>
              <a:gd name="T4" fmla="*/ 0 w 21684"/>
              <a:gd name="T5" fmla="*/ 0 h 21600"/>
              <a:gd name="T6" fmla="*/ 0 60000 65536"/>
              <a:gd name="T7" fmla="*/ 0 60000 65536"/>
              <a:gd name="T8" fmla="*/ 0 60000 65536"/>
              <a:gd name="T9" fmla="*/ 0 w 21684"/>
              <a:gd name="T10" fmla="*/ 0 h 21600"/>
              <a:gd name="T11" fmla="*/ 21684 w 21684"/>
              <a:gd name="T12" fmla="*/ 21600 h 21600"/>
            </a:gdLst>
            <a:ahLst/>
            <a:cxnLst>
              <a:cxn ang="T6">
                <a:pos x="T0" y="T1"/>
              </a:cxn>
              <a:cxn ang="T7">
                <a:pos x="T2" y="T3"/>
              </a:cxn>
              <a:cxn ang="T8">
                <a:pos x="T4" y="T5"/>
              </a:cxn>
            </a:cxnLst>
            <a:rect l="T9" t="T10" r="T11" b="T12"/>
            <a:pathLst>
              <a:path w="21684" h="21600" fill="none" extrusionOk="0">
                <a:moveTo>
                  <a:pt x="21684" y="0"/>
                </a:moveTo>
                <a:cubicBezTo>
                  <a:pt x="21684" y="11929"/>
                  <a:pt x="12013" y="21600"/>
                  <a:pt x="84" y="21600"/>
                </a:cubicBezTo>
                <a:cubicBezTo>
                  <a:pt x="56" y="21600"/>
                  <a:pt x="28" y="21599"/>
                  <a:pt x="0" y="21599"/>
                </a:cubicBezTo>
              </a:path>
              <a:path w="21684" h="21600" stroke="0" extrusionOk="0">
                <a:moveTo>
                  <a:pt x="21684" y="0"/>
                </a:moveTo>
                <a:cubicBezTo>
                  <a:pt x="21684" y="11929"/>
                  <a:pt x="12013" y="21600"/>
                  <a:pt x="84" y="21600"/>
                </a:cubicBezTo>
                <a:cubicBezTo>
                  <a:pt x="56" y="21600"/>
                  <a:pt x="28" y="21599"/>
                  <a:pt x="0" y="21599"/>
                </a:cubicBezTo>
                <a:lnTo>
                  <a:pt x="84" y="0"/>
                </a:lnTo>
                <a:lnTo>
                  <a:pt x="21684" y="0"/>
                </a:lnTo>
                <a:close/>
              </a:path>
            </a:pathLst>
          </a:custGeom>
          <a:solidFill>
            <a:srgbClr val="FF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sz="1350"/>
          </a:p>
        </p:txBody>
      </p:sp>
      <p:sp>
        <p:nvSpPr>
          <p:cNvPr id="23587" name="Arc 68"/>
          <p:cNvSpPr>
            <a:spLocks/>
          </p:cNvSpPr>
          <p:nvPr/>
        </p:nvSpPr>
        <p:spPr bwMode="auto">
          <a:xfrm>
            <a:off x="6190061" y="3071814"/>
            <a:ext cx="172640" cy="98822"/>
          </a:xfrm>
          <a:custGeom>
            <a:avLst/>
            <a:gdLst>
              <a:gd name="T0" fmla="*/ 0 w 21683"/>
              <a:gd name="T1" fmla="*/ 0 h 21600"/>
              <a:gd name="T2" fmla="*/ 0 w 21683"/>
              <a:gd name="T3" fmla="*/ 0 h 21600"/>
              <a:gd name="T4" fmla="*/ 0 w 21683"/>
              <a:gd name="T5" fmla="*/ 0 h 21600"/>
              <a:gd name="T6" fmla="*/ 0 60000 65536"/>
              <a:gd name="T7" fmla="*/ 0 60000 65536"/>
              <a:gd name="T8" fmla="*/ 0 60000 65536"/>
              <a:gd name="T9" fmla="*/ 0 w 21683"/>
              <a:gd name="T10" fmla="*/ 0 h 21600"/>
              <a:gd name="T11" fmla="*/ 21683 w 21683"/>
              <a:gd name="T12" fmla="*/ 21600 h 21600"/>
            </a:gdLst>
            <a:ahLst/>
            <a:cxnLst>
              <a:cxn ang="T6">
                <a:pos x="T0" y="T1"/>
              </a:cxn>
              <a:cxn ang="T7">
                <a:pos x="T2" y="T3"/>
              </a:cxn>
              <a:cxn ang="T8">
                <a:pos x="T4" y="T5"/>
              </a:cxn>
            </a:cxnLst>
            <a:rect l="T9" t="T10" r="T11" b="T12"/>
            <a:pathLst>
              <a:path w="21683" h="21600" fill="none" extrusionOk="0">
                <a:moveTo>
                  <a:pt x="21683" y="0"/>
                </a:moveTo>
                <a:cubicBezTo>
                  <a:pt x="21683" y="11929"/>
                  <a:pt x="12012" y="21600"/>
                  <a:pt x="83" y="21600"/>
                </a:cubicBezTo>
                <a:cubicBezTo>
                  <a:pt x="55" y="21600"/>
                  <a:pt x="27" y="21599"/>
                  <a:pt x="0" y="21599"/>
                </a:cubicBezTo>
              </a:path>
              <a:path w="21683" h="21600" stroke="0" extrusionOk="0">
                <a:moveTo>
                  <a:pt x="21683" y="0"/>
                </a:moveTo>
                <a:cubicBezTo>
                  <a:pt x="21683" y="11929"/>
                  <a:pt x="12012" y="21600"/>
                  <a:pt x="83" y="21600"/>
                </a:cubicBezTo>
                <a:cubicBezTo>
                  <a:pt x="55" y="21600"/>
                  <a:pt x="27" y="21599"/>
                  <a:pt x="0" y="21599"/>
                </a:cubicBezTo>
                <a:lnTo>
                  <a:pt x="83" y="0"/>
                </a:lnTo>
                <a:lnTo>
                  <a:pt x="21683"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588" name="Oval 69"/>
          <p:cNvSpPr>
            <a:spLocks noChangeArrowheads="1"/>
          </p:cNvSpPr>
          <p:nvPr/>
        </p:nvSpPr>
        <p:spPr bwMode="auto">
          <a:xfrm>
            <a:off x="5694760" y="2182417"/>
            <a:ext cx="990600" cy="407194"/>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589" name="Group 70"/>
          <p:cNvGrpSpPr>
            <a:grpSpLocks/>
          </p:cNvGrpSpPr>
          <p:nvPr/>
        </p:nvGrpSpPr>
        <p:grpSpPr bwMode="auto">
          <a:xfrm>
            <a:off x="6036470" y="2232422"/>
            <a:ext cx="308372" cy="128588"/>
            <a:chOff x="3614" y="1519"/>
            <a:chExt cx="86" cy="47"/>
          </a:xfrm>
        </p:grpSpPr>
        <p:sp>
          <p:nvSpPr>
            <p:cNvPr id="23937" name="Arc 71"/>
            <p:cNvSpPr>
              <a:spLocks/>
            </p:cNvSpPr>
            <p:nvPr/>
          </p:nvSpPr>
          <p:spPr bwMode="auto">
            <a:xfrm>
              <a:off x="3614" y="1519"/>
              <a:ext cx="43" cy="4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12" y="21599"/>
                  </a:moveTo>
                  <a:cubicBezTo>
                    <a:pt x="9617" y="21551"/>
                    <a:pt x="0" y="11894"/>
                    <a:pt x="0" y="0"/>
                  </a:cubicBezTo>
                </a:path>
                <a:path w="21600" h="21600" stroke="0" extrusionOk="0">
                  <a:moveTo>
                    <a:pt x="21512" y="21599"/>
                  </a:moveTo>
                  <a:cubicBezTo>
                    <a:pt x="9617" y="21551"/>
                    <a:pt x="0" y="11894"/>
                    <a:pt x="0" y="0"/>
                  </a:cubicBezTo>
                  <a:lnTo>
                    <a:pt x="21600" y="0"/>
                  </a:lnTo>
                  <a:lnTo>
                    <a:pt x="21512" y="21599"/>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sp>
          <p:nvSpPr>
            <p:cNvPr id="23938" name="Arc 72"/>
            <p:cNvSpPr>
              <a:spLocks/>
            </p:cNvSpPr>
            <p:nvPr/>
          </p:nvSpPr>
          <p:spPr bwMode="auto">
            <a:xfrm>
              <a:off x="3657" y="1519"/>
              <a:ext cx="43" cy="47"/>
            </a:xfrm>
            <a:custGeom>
              <a:avLst/>
              <a:gdLst>
                <a:gd name="T0" fmla="*/ 0 w 21688"/>
                <a:gd name="T1" fmla="*/ 0 h 21600"/>
                <a:gd name="T2" fmla="*/ 0 w 21688"/>
                <a:gd name="T3" fmla="*/ 0 h 21600"/>
                <a:gd name="T4" fmla="*/ 0 w 21688"/>
                <a:gd name="T5" fmla="*/ 0 h 21600"/>
                <a:gd name="T6" fmla="*/ 0 60000 65536"/>
                <a:gd name="T7" fmla="*/ 0 60000 65536"/>
                <a:gd name="T8" fmla="*/ 0 60000 65536"/>
                <a:gd name="T9" fmla="*/ 0 w 21688"/>
                <a:gd name="T10" fmla="*/ 0 h 21600"/>
                <a:gd name="T11" fmla="*/ 21688 w 21688"/>
                <a:gd name="T12" fmla="*/ 21600 h 21600"/>
              </a:gdLst>
              <a:ahLst/>
              <a:cxnLst>
                <a:cxn ang="T6">
                  <a:pos x="T0" y="T1"/>
                </a:cxn>
                <a:cxn ang="T7">
                  <a:pos x="T2" y="T3"/>
                </a:cxn>
                <a:cxn ang="T8">
                  <a:pos x="T4" y="T5"/>
                </a:cxn>
              </a:cxnLst>
              <a:rect l="T9" t="T10" r="T11" b="T12"/>
              <a:pathLst>
                <a:path w="21688" h="21600" fill="none" extrusionOk="0">
                  <a:moveTo>
                    <a:pt x="21688" y="0"/>
                  </a:moveTo>
                  <a:cubicBezTo>
                    <a:pt x="21688" y="11929"/>
                    <a:pt x="12017" y="21600"/>
                    <a:pt x="88" y="21600"/>
                  </a:cubicBezTo>
                  <a:cubicBezTo>
                    <a:pt x="58" y="21600"/>
                    <a:pt x="29" y="21599"/>
                    <a:pt x="0" y="21599"/>
                  </a:cubicBezTo>
                </a:path>
                <a:path w="21688" h="21600" stroke="0" extrusionOk="0">
                  <a:moveTo>
                    <a:pt x="21688" y="0"/>
                  </a:moveTo>
                  <a:cubicBezTo>
                    <a:pt x="21688" y="11929"/>
                    <a:pt x="12017" y="21600"/>
                    <a:pt x="88" y="21600"/>
                  </a:cubicBezTo>
                  <a:cubicBezTo>
                    <a:pt x="58" y="21600"/>
                    <a:pt x="29" y="21599"/>
                    <a:pt x="0" y="21599"/>
                  </a:cubicBezTo>
                  <a:lnTo>
                    <a:pt x="88" y="0"/>
                  </a:lnTo>
                  <a:lnTo>
                    <a:pt x="21688"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350"/>
            </a:p>
          </p:txBody>
        </p:sp>
      </p:grpSp>
      <p:sp>
        <p:nvSpPr>
          <p:cNvPr id="23590" name="Line 74"/>
          <p:cNvSpPr>
            <a:spLocks noChangeShapeType="1"/>
          </p:cNvSpPr>
          <p:nvPr/>
        </p:nvSpPr>
        <p:spPr bwMode="auto">
          <a:xfrm>
            <a:off x="6182916" y="2146698"/>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1" name="Line 75"/>
          <p:cNvSpPr>
            <a:spLocks noChangeShapeType="1"/>
          </p:cNvSpPr>
          <p:nvPr/>
        </p:nvSpPr>
        <p:spPr bwMode="auto">
          <a:xfrm>
            <a:off x="6182916" y="2207420"/>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2" name="Line 76"/>
          <p:cNvSpPr>
            <a:spLocks noChangeShapeType="1"/>
          </p:cNvSpPr>
          <p:nvPr/>
        </p:nvSpPr>
        <p:spPr bwMode="auto">
          <a:xfrm>
            <a:off x="6182916" y="2268141"/>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3" name="Line 77"/>
          <p:cNvSpPr>
            <a:spLocks noChangeShapeType="1"/>
          </p:cNvSpPr>
          <p:nvPr/>
        </p:nvSpPr>
        <p:spPr bwMode="auto">
          <a:xfrm>
            <a:off x="6182916" y="2325292"/>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4" name="Line 78"/>
          <p:cNvSpPr>
            <a:spLocks noChangeShapeType="1"/>
          </p:cNvSpPr>
          <p:nvPr/>
        </p:nvSpPr>
        <p:spPr bwMode="auto">
          <a:xfrm>
            <a:off x="6182916" y="2386012"/>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5" name="Line 79"/>
          <p:cNvSpPr>
            <a:spLocks noChangeShapeType="1"/>
          </p:cNvSpPr>
          <p:nvPr/>
        </p:nvSpPr>
        <p:spPr bwMode="auto">
          <a:xfrm>
            <a:off x="6182916" y="2446735"/>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6" name="Line 80"/>
          <p:cNvSpPr>
            <a:spLocks noChangeShapeType="1"/>
          </p:cNvSpPr>
          <p:nvPr/>
        </p:nvSpPr>
        <p:spPr bwMode="auto">
          <a:xfrm>
            <a:off x="6182916" y="2503886"/>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7" name="Line 81"/>
          <p:cNvSpPr>
            <a:spLocks noChangeShapeType="1"/>
          </p:cNvSpPr>
          <p:nvPr/>
        </p:nvSpPr>
        <p:spPr bwMode="auto">
          <a:xfrm>
            <a:off x="6182916" y="2564606"/>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8" name="Line 82"/>
          <p:cNvSpPr>
            <a:spLocks noChangeShapeType="1"/>
          </p:cNvSpPr>
          <p:nvPr/>
        </p:nvSpPr>
        <p:spPr bwMode="auto">
          <a:xfrm>
            <a:off x="6182916" y="2625328"/>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599" name="Line 83"/>
          <p:cNvSpPr>
            <a:spLocks noChangeShapeType="1"/>
          </p:cNvSpPr>
          <p:nvPr/>
        </p:nvSpPr>
        <p:spPr bwMode="auto">
          <a:xfrm>
            <a:off x="6182916" y="2683670"/>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0" name="Line 84"/>
          <p:cNvSpPr>
            <a:spLocks noChangeShapeType="1"/>
          </p:cNvSpPr>
          <p:nvPr/>
        </p:nvSpPr>
        <p:spPr bwMode="auto">
          <a:xfrm>
            <a:off x="6182916" y="2744391"/>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1" name="Line 85"/>
          <p:cNvSpPr>
            <a:spLocks noChangeShapeType="1"/>
          </p:cNvSpPr>
          <p:nvPr/>
        </p:nvSpPr>
        <p:spPr bwMode="auto">
          <a:xfrm>
            <a:off x="6182916" y="2805114"/>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2" name="Line 86"/>
          <p:cNvSpPr>
            <a:spLocks noChangeShapeType="1"/>
          </p:cNvSpPr>
          <p:nvPr/>
        </p:nvSpPr>
        <p:spPr bwMode="auto">
          <a:xfrm>
            <a:off x="6182916" y="2862264"/>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3" name="Line 87"/>
          <p:cNvSpPr>
            <a:spLocks noChangeShapeType="1"/>
          </p:cNvSpPr>
          <p:nvPr/>
        </p:nvSpPr>
        <p:spPr bwMode="auto">
          <a:xfrm>
            <a:off x="6182916" y="2922985"/>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4" name="Line 88"/>
          <p:cNvSpPr>
            <a:spLocks noChangeShapeType="1"/>
          </p:cNvSpPr>
          <p:nvPr/>
        </p:nvSpPr>
        <p:spPr bwMode="auto">
          <a:xfrm>
            <a:off x="6182916" y="2983708"/>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5" name="Line 89"/>
          <p:cNvSpPr>
            <a:spLocks noChangeShapeType="1"/>
          </p:cNvSpPr>
          <p:nvPr/>
        </p:nvSpPr>
        <p:spPr bwMode="auto">
          <a:xfrm>
            <a:off x="6182916" y="3040857"/>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6" name="Line 90"/>
          <p:cNvSpPr>
            <a:spLocks noChangeShapeType="1"/>
          </p:cNvSpPr>
          <p:nvPr/>
        </p:nvSpPr>
        <p:spPr bwMode="auto">
          <a:xfrm>
            <a:off x="6182916" y="3101578"/>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7" name="Line 91"/>
          <p:cNvSpPr>
            <a:spLocks noChangeShapeType="1"/>
          </p:cNvSpPr>
          <p:nvPr/>
        </p:nvSpPr>
        <p:spPr bwMode="auto">
          <a:xfrm>
            <a:off x="6182916" y="3162300"/>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8" name="Line 92"/>
          <p:cNvSpPr>
            <a:spLocks noChangeShapeType="1"/>
          </p:cNvSpPr>
          <p:nvPr/>
        </p:nvSpPr>
        <p:spPr bwMode="auto">
          <a:xfrm>
            <a:off x="6182916" y="3220642"/>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09" name="Line 93"/>
          <p:cNvSpPr>
            <a:spLocks noChangeShapeType="1"/>
          </p:cNvSpPr>
          <p:nvPr/>
        </p:nvSpPr>
        <p:spPr bwMode="auto">
          <a:xfrm>
            <a:off x="6182916" y="3281364"/>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0" name="Line 94"/>
          <p:cNvSpPr>
            <a:spLocks noChangeShapeType="1"/>
          </p:cNvSpPr>
          <p:nvPr/>
        </p:nvSpPr>
        <p:spPr bwMode="auto">
          <a:xfrm>
            <a:off x="6182916" y="3342085"/>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1" name="Line 95"/>
          <p:cNvSpPr>
            <a:spLocks noChangeShapeType="1"/>
          </p:cNvSpPr>
          <p:nvPr/>
        </p:nvSpPr>
        <p:spPr bwMode="auto">
          <a:xfrm>
            <a:off x="6182916" y="3399236"/>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2" name="Line 96"/>
          <p:cNvSpPr>
            <a:spLocks noChangeShapeType="1"/>
          </p:cNvSpPr>
          <p:nvPr/>
        </p:nvSpPr>
        <p:spPr bwMode="auto">
          <a:xfrm>
            <a:off x="6182916" y="3459956"/>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3" name="Line 97"/>
          <p:cNvSpPr>
            <a:spLocks noChangeShapeType="1"/>
          </p:cNvSpPr>
          <p:nvPr/>
        </p:nvSpPr>
        <p:spPr bwMode="auto">
          <a:xfrm>
            <a:off x="6182916" y="3520678"/>
            <a:ext cx="3572" cy="130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4" name="Line 98"/>
          <p:cNvSpPr>
            <a:spLocks noChangeShapeType="1"/>
          </p:cNvSpPr>
          <p:nvPr/>
        </p:nvSpPr>
        <p:spPr bwMode="auto">
          <a:xfrm>
            <a:off x="6182916" y="3577830"/>
            <a:ext cx="3572" cy="166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5" name="Line 99"/>
          <p:cNvSpPr>
            <a:spLocks noChangeShapeType="1"/>
          </p:cNvSpPr>
          <p:nvPr/>
        </p:nvSpPr>
        <p:spPr bwMode="auto">
          <a:xfrm>
            <a:off x="6182916" y="3638550"/>
            <a:ext cx="3572" cy="142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16" name="Line 100"/>
          <p:cNvSpPr>
            <a:spLocks noChangeShapeType="1"/>
          </p:cNvSpPr>
          <p:nvPr/>
        </p:nvSpPr>
        <p:spPr bwMode="auto">
          <a:xfrm>
            <a:off x="6182916" y="3699272"/>
            <a:ext cx="3572" cy="357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useBgFill="1">
        <p:nvSpPr>
          <p:cNvPr id="23617" name="Text Box 113"/>
          <p:cNvSpPr txBox="1">
            <a:spLocks noChangeArrowheads="1"/>
          </p:cNvSpPr>
          <p:nvPr/>
        </p:nvSpPr>
        <p:spPr bwMode="auto">
          <a:xfrm>
            <a:off x="5699522" y="798026"/>
            <a:ext cx="990656"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Proton beam</a:t>
            </a:r>
            <a:endParaRPr lang="ja-JP" altLang="en-US" sz="1350">
              <a:solidFill>
                <a:srgbClr val="000000"/>
              </a:solidFill>
              <a:latin typeface="Arial" panose="020B0604020202020204" pitchFamily="34" charset="0"/>
              <a:cs typeface="Arial" panose="020B0604020202020204" pitchFamily="34" charset="0"/>
            </a:endParaRPr>
          </a:p>
        </p:txBody>
      </p:sp>
      <p:sp>
        <p:nvSpPr>
          <p:cNvPr id="23618" name="Arc 115"/>
          <p:cNvSpPr>
            <a:spLocks/>
          </p:cNvSpPr>
          <p:nvPr/>
        </p:nvSpPr>
        <p:spPr bwMode="auto">
          <a:xfrm>
            <a:off x="5337572" y="976314"/>
            <a:ext cx="862013" cy="5607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sz="1350"/>
          </a:p>
        </p:txBody>
      </p:sp>
      <p:sp>
        <p:nvSpPr>
          <p:cNvPr id="23619" name="Line 116"/>
          <p:cNvSpPr>
            <a:spLocks noChangeShapeType="1"/>
          </p:cNvSpPr>
          <p:nvPr/>
        </p:nvSpPr>
        <p:spPr bwMode="auto">
          <a:xfrm flipH="1">
            <a:off x="5143501" y="976313"/>
            <a:ext cx="213122"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lstStyle/>
          <a:p>
            <a:endParaRPr lang="en-IN" sz="1350"/>
          </a:p>
        </p:txBody>
      </p:sp>
      <p:sp useBgFill="1">
        <p:nvSpPr>
          <p:cNvPr id="23620" name="Text Box 118"/>
          <p:cNvSpPr txBox="1">
            <a:spLocks noChangeArrowheads="1"/>
          </p:cNvSpPr>
          <p:nvPr/>
        </p:nvSpPr>
        <p:spPr bwMode="auto">
          <a:xfrm>
            <a:off x="6817520" y="2973601"/>
            <a:ext cx="1780570" cy="415498"/>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dirty="0">
                <a:solidFill>
                  <a:srgbClr val="000000"/>
                </a:solidFill>
                <a:latin typeface="Arial" panose="020B0604020202020204" pitchFamily="34" charset="0"/>
                <a:cs typeface="Arial" panose="020B0604020202020204" pitchFamily="34" charset="0"/>
              </a:rPr>
              <a:t>MA-fueled LBE-cooled subcritical core</a:t>
            </a:r>
            <a:endParaRPr lang="ja-JP" altLang="en-US" sz="1350" dirty="0">
              <a:solidFill>
                <a:srgbClr val="000000"/>
              </a:solidFill>
              <a:latin typeface="Arial" panose="020B0604020202020204" pitchFamily="34" charset="0"/>
              <a:cs typeface="Arial" panose="020B0604020202020204" pitchFamily="34" charset="0"/>
            </a:endParaRPr>
          </a:p>
        </p:txBody>
      </p:sp>
      <p:sp useBgFill="1">
        <p:nvSpPr>
          <p:cNvPr id="23621" name="Text Box 119"/>
          <p:cNvSpPr txBox="1">
            <a:spLocks noChangeArrowheads="1"/>
          </p:cNvSpPr>
          <p:nvPr/>
        </p:nvSpPr>
        <p:spPr bwMode="auto">
          <a:xfrm>
            <a:off x="3390901" y="2392868"/>
            <a:ext cx="1356140"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Power generation</a:t>
            </a:r>
            <a:endParaRPr lang="ja-JP" altLang="en-US" sz="1350">
              <a:solidFill>
                <a:srgbClr val="000000"/>
              </a:solidFill>
              <a:latin typeface="Arial" panose="020B0604020202020204" pitchFamily="34" charset="0"/>
              <a:cs typeface="Arial" panose="020B0604020202020204" pitchFamily="34" charset="0"/>
            </a:endParaRPr>
          </a:p>
        </p:txBody>
      </p:sp>
      <p:sp useBgFill="1">
        <p:nvSpPr>
          <p:cNvPr id="23622" name="Text Box 120"/>
          <p:cNvSpPr txBox="1">
            <a:spLocks noChangeArrowheads="1"/>
          </p:cNvSpPr>
          <p:nvPr/>
        </p:nvSpPr>
        <p:spPr bwMode="auto">
          <a:xfrm>
            <a:off x="3126582" y="1439772"/>
            <a:ext cx="1086901"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To accelerator</a:t>
            </a:r>
            <a:endParaRPr lang="ja-JP" altLang="en-US" sz="1350">
              <a:solidFill>
                <a:srgbClr val="000000"/>
              </a:solidFill>
              <a:latin typeface="Arial" panose="020B0604020202020204" pitchFamily="34" charset="0"/>
              <a:cs typeface="Arial" panose="020B0604020202020204" pitchFamily="34" charset="0"/>
            </a:endParaRPr>
          </a:p>
        </p:txBody>
      </p:sp>
      <p:sp useBgFill="1">
        <p:nvSpPr>
          <p:cNvPr id="23623" name="Text Box 121"/>
          <p:cNvSpPr txBox="1">
            <a:spLocks noChangeArrowheads="1"/>
          </p:cNvSpPr>
          <p:nvPr/>
        </p:nvSpPr>
        <p:spPr bwMode="auto">
          <a:xfrm>
            <a:off x="1513285" y="1992222"/>
            <a:ext cx="519438"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To grid</a:t>
            </a:r>
            <a:endParaRPr lang="ja-JP" altLang="en-US" sz="1350">
              <a:solidFill>
                <a:srgbClr val="000000"/>
              </a:solidFill>
              <a:latin typeface="Arial" panose="020B0604020202020204" pitchFamily="34" charset="0"/>
              <a:cs typeface="Arial" panose="020B0604020202020204" pitchFamily="34" charset="0"/>
            </a:endParaRPr>
          </a:p>
        </p:txBody>
      </p:sp>
      <p:sp useBgFill="1">
        <p:nvSpPr>
          <p:cNvPr id="23624" name="Text Box 122"/>
          <p:cNvSpPr txBox="1">
            <a:spLocks noChangeArrowheads="1"/>
          </p:cNvSpPr>
          <p:nvPr/>
        </p:nvSpPr>
        <p:spPr bwMode="auto">
          <a:xfrm>
            <a:off x="6928248" y="2163672"/>
            <a:ext cx="1751728"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dirty="0">
                <a:solidFill>
                  <a:srgbClr val="000000"/>
                </a:solidFill>
                <a:latin typeface="Arial" panose="020B0604020202020204" pitchFamily="34" charset="0"/>
                <a:cs typeface="Arial" panose="020B0604020202020204" pitchFamily="34" charset="0"/>
              </a:rPr>
              <a:t>Spallation target(LBE)</a:t>
            </a:r>
            <a:endParaRPr lang="ja-JP" altLang="en-US" sz="1350" dirty="0">
              <a:solidFill>
                <a:srgbClr val="000000"/>
              </a:solidFill>
              <a:latin typeface="Arial" panose="020B0604020202020204" pitchFamily="34" charset="0"/>
              <a:cs typeface="Arial" panose="020B0604020202020204" pitchFamily="34" charset="0"/>
            </a:endParaRPr>
          </a:p>
        </p:txBody>
      </p:sp>
      <p:sp>
        <p:nvSpPr>
          <p:cNvPr id="23625" name="Line 123"/>
          <p:cNvSpPr>
            <a:spLocks noChangeShapeType="1"/>
          </p:cNvSpPr>
          <p:nvPr/>
        </p:nvSpPr>
        <p:spPr bwMode="auto">
          <a:xfrm>
            <a:off x="6565107" y="2683670"/>
            <a:ext cx="435769" cy="17859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IN" sz="1350"/>
          </a:p>
        </p:txBody>
      </p:sp>
      <p:sp>
        <p:nvSpPr>
          <p:cNvPr id="23626" name="Line 124"/>
          <p:cNvSpPr>
            <a:spLocks noChangeShapeType="1"/>
          </p:cNvSpPr>
          <p:nvPr/>
        </p:nvSpPr>
        <p:spPr bwMode="auto">
          <a:xfrm flipV="1">
            <a:off x="6276976" y="2325292"/>
            <a:ext cx="770335" cy="38338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IN" sz="1350"/>
          </a:p>
        </p:txBody>
      </p:sp>
      <p:sp>
        <p:nvSpPr>
          <p:cNvPr id="23627" name="Rectangle 125"/>
          <p:cNvSpPr>
            <a:spLocks noChangeArrowheads="1"/>
          </p:cNvSpPr>
          <p:nvPr/>
        </p:nvSpPr>
        <p:spPr bwMode="auto">
          <a:xfrm>
            <a:off x="1252538" y="814389"/>
            <a:ext cx="3887391" cy="369094"/>
          </a:xfrm>
          <a:prstGeom prst="rect">
            <a:avLst/>
          </a:prstGeom>
          <a:solidFill>
            <a:srgbClr val="FFCCFF"/>
          </a:solidFill>
          <a:ln w="12700">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28" name="Text Box 126"/>
          <p:cNvSpPr txBox="1">
            <a:spLocks noChangeArrowheads="1"/>
          </p:cNvSpPr>
          <p:nvPr/>
        </p:nvSpPr>
        <p:spPr bwMode="auto">
          <a:xfrm>
            <a:off x="2437210" y="894235"/>
            <a:ext cx="21319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500">
                <a:solidFill>
                  <a:srgbClr val="000000"/>
                </a:solidFill>
                <a:latin typeface="Arial" panose="020B0604020202020204" pitchFamily="34" charset="0"/>
                <a:cs typeface="Arial" panose="020B0604020202020204" pitchFamily="34" charset="0"/>
              </a:rPr>
              <a:t>Super-conducting LINAC</a:t>
            </a:r>
            <a:endParaRPr lang="ja-JP" altLang="en-US" sz="1500">
              <a:solidFill>
                <a:srgbClr val="000000"/>
              </a:solidFill>
              <a:latin typeface="Arial" panose="020B0604020202020204" pitchFamily="34" charset="0"/>
              <a:cs typeface="Arial" panose="020B0604020202020204" pitchFamily="34" charset="0"/>
            </a:endParaRPr>
          </a:p>
        </p:txBody>
      </p:sp>
      <p:sp useBgFill="1">
        <p:nvSpPr>
          <p:cNvPr id="23629" name="Text Box 127"/>
          <p:cNvSpPr txBox="1">
            <a:spLocks noChangeArrowheads="1"/>
          </p:cNvSpPr>
          <p:nvPr/>
        </p:nvSpPr>
        <p:spPr bwMode="auto">
          <a:xfrm>
            <a:off x="4386263" y="1808271"/>
            <a:ext cx="1125308" cy="20774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Fission energy</a:t>
            </a:r>
            <a:endParaRPr lang="ja-JP" altLang="en-US" sz="1350">
              <a:solidFill>
                <a:srgbClr val="000000"/>
              </a:solidFill>
              <a:latin typeface="Arial" panose="020B0604020202020204" pitchFamily="34" charset="0"/>
              <a:cs typeface="Arial" panose="020B0604020202020204" pitchFamily="34" charset="0"/>
            </a:endParaRPr>
          </a:p>
        </p:txBody>
      </p:sp>
      <p:sp>
        <p:nvSpPr>
          <p:cNvPr id="23630" name="AutoShape 128"/>
          <p:cNvSpPr>
            <a:spLocks noChangeArrowheads="1"/>
          </p:cNvSpPr>
          <p:nvPr/>
        </p:nvSpPr>
        <p:spPr bwMode="auto">
          <a:xfrm>
            <a:off x="1473995" y="4020741"/>
            <a:ext cx="494110" cy="457200"/>
          </a:xfrm>
          <a:prstGeom prst="irregularSeal1">
            <a:avLst/>
          </a:prstGeom>
          <a:gradFill rotWithShape="0">
            <a:gsLst>
              <a:gs pos="0">
                <a:srgbClr val="FFFFFF"/>
              </a:gs>
              <a:gs pos="100000">
                <a:srgbClr val="FFFF00"/>
              </a:gs>
            </a:gsLst>
            <a:path path="shape">
              <a:fillToRect l="50000" t="50000" r="50000" b="50000"/>
            </a:path>
          </a:gra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algn="ct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31" name="AutoShape 129"/>
          <p:cNvSpPr>
            <a:spLocks noChangeArrowheads="1"/>
          </p:cNvSpPr>
          <p:nvPr/>
        </p:nvSpPr>
        <p:spPr bwMode="auto">
          <a:xfrm>
            <a:off x="3182542" y="3390900"/>
            <a:ext cx="401240" cy="648891"/>
          </a:xfrm>
          <a:prstGeom prst="can">
            <a:avLst>
              <a:gd name="adj" fmla="val 43800"/>
            </a:avLst>
          </a:prstGeom>
          <a:solidFill>
            <a:srgbClr val="FF6600"/>
          </a:solidFill>
          <a:ln w="12700">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32" name="Text Box 130"/>
          <p:cNvSpPr txBox="1">
            <a:spLocks noChangeArrowheads="1"/>
          </p:cNvSpPr>
          <p:nvPr/>
        </p:nvSpPr>
        <p:spPr bwMode="auto">
          <a:xfrm>
            <a:off x="3533776" y="3420667"/>
            <a:ext cx="143500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Spallation target</a:t>
            </a:r>
            <a:endParaRPr lang="ja-JP" altLang="en-US" sz="1350">
              <a:solidFill>
                <a:srgbClr val="000000"/>
              </a:solidFill>
              <a:latin typeface="Arial" panose="020B0604020202020204" pitchFamily="34" charset="0"/>
              <a:cs typeface="Arial" panose="020B0604020202020204" pitchFamily="34" charset="0"/>
            </a:endParaRPr>
          </a:p>
        </p:txBody>
      </p:sp>
      <p:sp>
        <p:nvSpPr>
          <p:cNvPr id="23633" name="Text Box 131"/>
          <p:cNvSpPr txBox="1">
            <a:spLocks noChangeArrowheads="1"/>
          </p:cNvSpPr>
          <p:nvPr/>
        </p:nvSpPr>
        <p:spPr bwMode="auto">
          <a:xfrm>
            <a:off x="3409950" y="3109912"/>
            <a:ext cx="69442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Proton</a:t>
            </a:r>
            <a:endParaRPr lang="ja-JP" altLang="en-US" sz="1350">
              <a:solidFill>
                <a:srgbClr val="000000"/>
              </a:solidFill>
              <a:latin typeface="Arial" panose="020B0604020202020204" pitchFamily="34" charset="0"/>
              <a:cs typeface="Arial" panose="020B0604020202020204" pitchFamily="34" charset="0"/>
            </a:endParaRPr>
          </a:p>
        </p:txBody>
      </p:sp>
      <p:sp>
        <p:nvSpPr>
          <p:cNvPr id="23634" name="AutoShape 132"/>
          <p:cNvSpPr>
            <a:spLocks noChangeArrowheads="1"/>
          </p:cNvSpPr>
          <p:nvPr/>
        </p:nvSpPr>
        <p:spPr bwMode="auto">
          <a:xfrm rot="10800000">
            <a:off x="2800350" y="4120754"/>
            <a:ext cx="429816" cy="265509"/>
          </a:xfrm>
          <a:prstGeom prst="rightArrow">
            <a:avLst>
              <a:gd name="adj1" fmla="val 50000"/>
              <a:gd name="adj2" fmla="val 37361"/>
            </a:avLst>
          </a:prstGeom>
          <a:solidFill>
            <a:srgbClr val="33CC33"/>
          </a:soli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35" name="Text Box 133"/>
          <p:cNvSpPr txBox="1">
            <a:spLocks noChangeArrowheads="1"/>
          </p:cNvSpPr>
          <p:nvPr/>
        </p:nvSpPr>
        <p:spPr bwMode="auto">
          <a:xfrm>
            <a:off x="3401607" y="4512470"/>
            <a:ext cx="1189453" cy="470026"/>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ja-JP" sz="1350" b="1">
                <a:solidFill>
                  <a:srgbClr val="FFFFFF"/>
                </a:solidFill>
                <a:latin typeface="Arial" panose="020B0604020202020204" pitchFamily="34" charset="0"/>
                <a:cs typeface="Arial" panose="020B0604020202020204" pitchFamily="34" charset="0"/>
              </a:rPr>
              <a:t>Long-lived </a:t>
            </a:r>
            <a:br>
              <a:rPr lang="en-US" altLang="ja-JP" sz="1350" b="1">
                <a:solidFill>
                  <a:srgbClr val="FFFFFF"/>
                </a:solidFill>
                <a:latin typeface="Arial" panose="020B0604020202020204" pitchFamily="34" charset="0"/>
                <a:cs typeface="Arial" panose="020B0604020202020204" pitchFamily="34" charset="0"/>
              </a:rPr>
            </a:br>
            <a:r>
              <a:rPr lang="en-US" altLang="ja-JP" sz="1350" b="1">
                <a:solidFill>
                  <a:srgbClr val="FFFFFF"/>
                </a:solidFill>
                <a:latin typeface="Arial" panose="020B0604020202020204" pitchFamily="34" charset="0"/>
                <a:cs typeface="Arial" panose="020B0604020202020204" pitchFamily="34" charset="0"/>
              </a:rPr>
              <a:t>nuclides (MA)</a:t>
            </a:r>
            <a:endParaRPr lang="ja-JP" altLang="en-US" sz="1350" b="1">
              <a:solidFill>
                <a:srgbClr val="FFFFFF"/>
              </a:solidFill>
              <a:latin typeface="Arial" panose="020B0604020202020204" pitchFamily="34" charset="0"/>
              <a:cs typeface="Arial" panose="020B0604020202020204" pitchFamily="34" charset="0"/>
            </a:endParaRPr>
          </a:p>
        </p:txBody>
      </p:sp>
      <p:sp>
        <p:nvSpPr>
          <p:cNvPr id="23636" name="Text Box 134"/>
          <p:cNvSpPr txBox="1">
            <a:spLocks noChangeArrowheads="1"/>
          </p:cNvSpPr>
          <p:nvPr/>
        </p:nvSpPr>
        <p:spPr bwMode="auto">
          <a:xfrm>
            <a:off x="1090612" y="4507707"/>
            <a:ext cx="1776413" cy="47002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000" tIns="27000" rIns="27000" bIns="27000">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ja-JP" sz="1350" b="1">
                <a:solidFill>
                  <a:srgbClr val="FFFFFF"/>
                </a:solidFill>
                <a:latin typeface="Arial" panose="020B0604020202020204" pitchFamily="34" charset="0"/>
                <a:cs typeface="Arial" panose="020B0604020202020204" pitchFamily="34" charset="0"/>
              </a:rPr>
              <a:t>Short-lived or stable </a:t>
            </a:r>
            <a:br>
              <a:rPr lang="en-US" altLang="ja-JP" sz="1350" b="1">
                <a:solidFill>
                  <a:srgbClr val="FFFFFF"/>
                </a:solidFill>
                <a:latin typeface="Arial" panose="020B0604020202020204" pitchFamily="34" charset="0"/>
                <a:cs typeface="Arial" panose="020B0604020202020204" pitchFamily="34" charset="0"/>
              </a:rPr>
            </a:br>
            <a:r>
              <a:rPr lang="en-US" altLang="ja-JP" sz="1350" b="1">
                <a:solidFill>
                  <a:srgbClr val="FFFFFF"/>
                </a:solidFill>
                <a:latin typeface="Arial" panose="020B0604020202020204" pitchFamily="34" charset="0"/>
                <a:cs typeface="Arial" panose="020B0604020202020204" pitchFamily="34" charset="0"/>
              </a:rPr>
              <a:t>nuclides</a:t>
            </a:r>
            <a:endParaRPr lang="ja-JP" altLang="en-US" sz="1350" b="1">
              <a:solidFill>
                <a:srgbClr val="FFFFFF"/>
              </a:solidFill>
              <a:latin typeface="Arial" panose="020B0604020202020204" pitchFamily="34" charset="0"/>
              <a:cs typeface="Arial" panose="020B0604020202020204" pitchFamily="34" charset="0"/>
            </a:endParaRPr>
          </a:p>
        </p:txBody>
      </p:sp>
      <p:sp>
        <p:nvSpPr>
          <p:cNvPr id="23637" name="Text Box 135"/>
          <p:cNvSpPr txBox="1">
            <a:spLocks noChangeArrowheads="1"/>
          </p:cNvSpPr>
          <p:nvPr/>
        </p:nvSpPr>
        <p:spPr bwMode="auto">
          <a:xfrm>
            <a:off x="3668317" y="3658792"/>
            <a:ext cx="12426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Fast neutrons</a:t>
            </a:r>
            <a:endParaRPr lang="ja-JP" altLang="en-US" sz="1350">
              <a:solidFill>
                <a:srgbClr val="000000"/>
              </a:solidFill>
              <a:latin typeface="Arial" panose="020B0604020202020204" pitchFamily="34" charset="0"/>
              <a:cs typeface="Arial" panose="020B0604020202020204" pitchFamily="34" charset="0"/>
            </a:endParaRPr>
          </a:p>
        </p:txBody>
      </p:sp>
      <p:grpSp>
        <p:nvGrpSpPr>
          <p:cNvPr id="23638" name="Group 136"/>
          <p:cNvGrpSpPr>
            <a:grpSpLocks/>
          </p:cNvGrpSpPr>
          <p:nvPr/>
        </p:nvGrpSpPr>
        <p:grpSpPr bwMode="auto">
          <a:xfrm>
            <a:off x="3458766" y="4086226"/>
            <a:ext cx="409575" cy="370285"/>
            <a:chOff x="528" y="1900"/>
            <a:chExt cx="516" cy="504"/>
          </a:xfrm>
        </p:grpSpPr>
        <p:sp>
          <p:nvSpPr>
            <p:cNvPr id="23882" name="Oval 137"/>
            <p:cNvSpPr>
              <a:spLocks noChangeArrowheads="1"/>
            </p:cNvSpPr>
            <p:nvPr/>
          </p:nvSpPr>
          <p:spPr bwMode="auto">
            <a:xfrm>
              <a:off x="604" y="2017"/>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3" name="Oval 138"/>
            <p:cNvSpPr>
              <a:spLocks noChangeArrowheads="1"/>
            </p:cNvSpPr>
            <p:nvPr/>
          </p:nvSpPr>
          <p:spPr bwMode="auto">
            <a:xfrm>
              <a:off x="564" y="2213"/>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4" name="Oval 139"/>
            <p:cNvSpPr>
              <a:spLocks noChangeArrowheads="1"/>
            </p:cNvSpPr>
            <p:nvPr/>
          </p:nvSpPr>
          <p:spPr bwMode="auto">
            <a:xfrm>
              <a:off x="948" y="2104"/>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5" name="Oval 140"/>
            <p:cNvSpPr>
              <a:spLocks noChangeArrowheads="1"/>
            </p:cNvSpPr>
            <p:nvPr/>
          </p:nvSpPr>
          <p:spPr bwMode="auto">
            <a:xfrm>
              <a:off x="883" y="22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6" name="Oval 141"/>
            <p:cNvSpPr>
              <a:spLocks noChangeArrowheads="1"/>
            </p:cNvSpPr>
            <p:nvPr/>
          </p:nvSpPr>
          <p:spPr bwMode="auto">
            <a:xfrm>
              <a:off x="571" y="1963"/>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7" name="Oval 142"/>
            <p:cNvSpPr>
              <a:spLocks noChangeArrowheads="1"/>
            </p:cNvSpPr>
            <p:nvPr/>
          </p:nvSpPr>
          <p:spPr bwMode="auto">
            <a:xfrm>
              <a:off x="684" y="1941"/>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8" name="Oval 143"/>
            <p:cNvSpPr>
              <a:spLocks noChangeArrowheads="1"/>
            </p:cNvSpPr>
            <p:nvPr/>
          </p:nvSpPr>
          <p:spPr bwMode="auto">
            <a:xfrm>
              <a:off x="660" y="1903"/>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9" name="Oval 144"/>
            <p:cNvSpPr>
              <a:spLocks noChangeArrowheads="1"/>
            </p:cNvSpPr>
            <p:nvPr/>
          </p:nvSpPr>
          <p:spPr bwMode="auto">
            <a:xfrm>
              <a:off x="708" y="2304"/>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0" name="Oval 145"/>
            <p:cNvSpPr>
              <a:spLocks noChangeArrowheads="1"/>
            </p:cNvSpPr>
            <p:nvPr/>
          </p:nvSpPr>
          <p:spPr bwMode="auto">
            <a:xfrm>
              <a:off x="736" y="19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1" name="Oval 146"/>
            <p:cNvSpPr>
              <a:spLocks noChangeArrowheads="1"/>
            </p:cNvSpPr>
            <p:nvPr/>
          </p:nvSpPr>
          <p:spPr bwMode="auto">
            <a:xfrm>
              <a:off x="652" y="22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2" name="Oval 147"/>
            <p:cNvSpPr>
              <a:spLocks noChangeArrowheads="1"/>
            </p:cNvSpPr>
            <p:nvPr/>
          </p:nvSpPr>
          <p:spPr bwMode="auto">
            <a:xfrm>
              <a:off x="912" y="197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3" name="Oval 148"/>
            <p:cNvSpPr>
              <a:spLocks noChangeArrowheads="1"/>
            </p:cNvSpPr>
            <p:nvPr/>
          </p:nvSpPr>
          <p:spPr bwMode="auto">
            <a:xfrm>
              <a:off x="576" y="2085"/>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4" name="Oval 149"/>
            <p:cNvSpPr>
              <a:spLocks noChangeArrowheads="1"/>
            </p:cNvSpPr>
            <p:nvPr/>
          </p:nvSpPr>
          <p:spPr bwMode="auto">
            <a:xfrm>
              <a:off x="624" y="196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5" name="Oval 150"/>
            <p:cNvSpPr>
              <a:spLocks noChangeArrowheads="1"/>
            </p:cNvSpPr>
            <p:nvPr/>
          </p:nvSpPr>
          <p:spPr bwMode="auto">
            <a:xfrm>
              <a:off x="808" y="1919"/>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6" name="Oval 151"/>
            <p:cNvSpPr>
              <a:spLocks noChangeArrowheads="1"/>
            </p:cNvSpPr>
            <p:nvPr/>
          </p:nvSpPr>
          <p:spPr bwMode="auto">
            <a:xfrm>
              <a:off x="928" y="220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7" name="Oval 152"/>
            <p:cNvSpPr>
              <a:spLocks noChangeArrowheads="1"/>
            </p:cNvSpPr>
            <p:nvPr/>
          </p:nvSpPr>
          <p:spPr bwMode="auto">
            <a:xfrm>
              <a:off x="832" y="2292"/>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8" name="Oval 153"/>
            <p:cNvSpPr>
              <a:spLocks noChangeArrowheads="1"/>
            </p:cNvSpPr>
            <p:nvPr/>
          </p:nvSpPr>
          <p:spPr bwMode="auto">
            <a:xfrm>
              <a:off x="528" y="2091"/>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99" name="Oval 154"/>
            <p:cNvSpPr>
              <a:spLocks noChangeArrowheads="1"/>
            </p:cNvSpPr>
            <p:nvPr/>
          </p:nvSpPr>
          <p:spPr bwMode="auto">
            <a:xfrm>
              <a:off x="763" y="230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0" name="Oval 155"/>
            <p:cNvSpPr>
              <a:spLocks noChangeArrowheads="1"/>
            </p:cNvSpPr>
            <p:nvPr/>
          </p:nvSpPr>
          <p:spPr bwMode="auto">
            <a:xfrm>
              <a:off x="600" y="225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1" name="Oval 156"/>
            <p:cNvSpPr>
              <a:spLocks noChangeArrowheads="1"/>
            </p:cNvSpPr>
            <p:nvPr/>
          </p:nvSpPr>
          <p:spPr bwMode="auto">
            <a:xfrm>
              <a:off x="636" y="193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2" name="Oval 157"/>
            <p:cNvSpPr>
              <a:spLocks noChangeArrowheads="1"/>
            </p:cNvSpPr>
            <p:nvPr/>
          </p:nvSpPr>
          <p:spPr bwMode="auto">
            <a:xfrm>
              <a:off x="736" y="190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3" name="Oval 158"/>
            <p:cNvSpPr>
              <a:spLocks noChangeArrowheads="1"/>
            </p:cNvSpPr>
            <p:nvPr/>
          </p:nvSpPr>
          <p:spPr bwMode="auto">
            <a:xfrm>
              <a:off x="868" y="193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4" name="Oval 159"/>
            <p:cNvSpPr>
              <a:spLocks noChangeArrowheads="1"/>
            </p:cNvSpPr>
            <p:nvPr/>
          </p:nvSpPr>
          <p:spPr bwMode="auto">
            <a:xfrm>
              <a:off x="535" y="2156"/>
              <a:ext cx="93"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5" name="Oval 160"/>
            <p:cNvSpPr>
              <a:spLocks noChangeArrowheads="1"/>
            </p:cNvSpPr>
            <p:nvPr/>
          </p:nvSpPr>
          <p:spPr bwMode="auto">
            <a:xfrm>
              <a:off x="540" y="201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6" name="Oval 161"/>
            <p:cNvSpPr>
              <a:spLocks noChangeArrowheads="1"/>
            </p:cNvSpPr>
            <p:nvPr/>
          </p:nvSpPr>
          <p:spPr bwMode="auto">
            <a:xfrm>
              <a:off x="940" y="2036"/>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7" name="Oval 162"/>
            <p:cNvSpPr>
              <a:spLocks noChangeArrowheads="1"/>
            </p:cNvSpPr>
            <p:nvPr/>
          </p:nvSpPr>
          <p:spPr bwMode="auto">
            <a:xfrm>
              <a:off x="940" y="214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8" name="Oval 163"/>
            <p:cNvSpPr>
              <a:spLocks noChangeArrowheads="1"/>
            </p:cNvSpPr>
            <p:nvPr/>
          </p:nvSpPr>
          <p:spPr bwMode="auto">
            <a:xfrm>
              <a:off x="691" y="1936"/>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09" name="Oval 164"/>
            <p:cNvSpPr>
              <a:spLocks noChangeArrowheads="1"/>
            </p:cNvSpPr>
            <p:nvPr/>
          </p:nvSpPr>
          <p:spPr bwMode="auto">
            <a:xfrm>
              <a:off x="760" y="1924"/>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0" name="Oval 165"/>
            <p:cNvSpPr>
              <a:spLocks noChangeArrowheads="1"/>
            </p:cNvSpPr>
            <p:nvPr/>
          </p:nvSpPr>
          <p:spPr bwMode="auto">
            <a:xfrm>
              <a:off x="840" y="19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1" name="Oval 166"/>
            <p:cNvSpPr>
              <a:spLocks noChangeArrowheads="1"/>
            </p:cNvSpPr>
            <p:nvPr/>
          </p:nvSpPr>
          <p:spPr bwMode="auto">
            <a:xfrm>
              <a:off x="580" y="2017"/>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2" name="Oval 167"/>
            <p:cNvSpPr>
              <a:spLocks noChangeArrowheads="1"/>
            </p:cNvSpPr>
            <p:nvPr/>
          </p:nvSpPr>
          <p:spPr bwMode="auto">
            <a:xfrm>
              <a:off x="912" y="208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3" name="Oval 168"/>
            <p:cNvSpPr>
              <a:spLocks noChangeArrowheads="1"/>
            </p:cNvSpPr>
            <p:nvPr/>
          </p:nvSpPr>
          <p:spPr bwMode="auto">
            <a:xfrm>
              <a:off x="583" y="2159"/>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4" name="Oval 169"/>
            <p:cNvSpPr>
              <a:spLocks noChangeArrowheads="1"/>
            </p:cNvSpPr>
            <p:nvPr/>
          </p:nvSpPr>
          <p:spPr bwMode="auto">
            <a:xfrm>
              <a:off x="624" y="197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5" name="Oval 170"/>
            <p:cNvSpPr>
              <a:spLocks noChangeArrowheads="1"/>
            </p:cNvSpPr>
            <p:nvPr/>
          </p:nvSpPr>
          <p:spPr bwMode="auto">
            <a:xfrm>
              <a:off x="876" y="201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6" name="Oval 171"/>
            <p:cNvSpPr>
              <a:spLocks noChangeArrowheads="1"/>
            </p:cNvSpPr>
            <p:nvPr/>
          </p:nvSpPr>
          <p:spPr bwMode="auto">
            <a:xfrm>
              <a:off x="568" y="2091"/>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7" name="Oval 172"/>
            <p:cNvSpPr>
              <a:spLocks noChangeArrowheads="1"/>
            </p:cNvSpPr>
            <p:nvPr/>
          </p:nvSpPr>
          <p:spPr bwMode="auto">
            <a:xfrm>
              <a:off x="892" y="2129"/>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8" name="Oval 173"/>
            <p:cNvSpPr>
              <a:spLocks noChangeArrowheads="1"/>
            </p:cNvSpPr>
            <p:nvPr/>
          </p:nvSpPr>
          <p:spPr bwMode="auto">
            <a:xfrm>
              <a:off x="708" y="224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19" name="Oval 174"/>
            <p:cNvSpPr>
              <a:spLocks noChangeArrowheads="1"/>
            </p:cNvSpPr>
            <p:nvPr/>
          </p:nvSpPr>
          <p:spPr bwMode="auto">
            <a:xfrm>
              <a:off x="640" y="2232"/>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0" name="Oval 175"/>
            <p:cNvSpPr>
              <a:spLocks noChangeArrowheads="1"/>
            </p:cNvSpPr>
            <p:nvPr/>
          </p:nvSpPr>
          <p:spPr bwMode="auto">
            <a:xfrm>
              <a:off x="823" y="222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1" name="Oval 176"/>
            <p:cNvSpPr>
              <a:spLocks noChangeArrowheads="1"/>
            </p:cNvSpPr>
            <p:nvPr/>
          </p:nvSpPr>
          <p:spPr bwMode="auto">
            <a:xfrm>
              <a:off x="751" y="2279"/>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2" name="Oval 177"/>
            <p:cNvSpPr>
              <a:spLocks noChangeArrowheads="1"/>
            </p:cNvSpPr>
            <p:nvPr/>
          </p:nvSpPr>
          <p:spPr bwMode="auto">
            <a:xfrm>
              <a:off x="883" y="219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3" name="Oval 178"/>
            <p:cNvSpPr>
              <a:spLocks noChangeArrowheads="1"/>
            </p:cNvSpPr>
            <p:nvPr/>
          </p:nvSpPr>
          <p:spPr bwMode="auto">
            <a:xfrm>
              <a:off x="847" y="207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4" name="Oval 179"/>
            <p:cNvSpPr>
              <a:spLocks noChangeArrowheads="1"/>
            </p:cNvSpPr>
            <p:nvPr/>
          </p:nvSpPr>
          <p:spPr bwMode="auto">
            <a:xfrm>
              <a:off x="828" y="199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5" name="Oval 180"/>
            <p:cNvSpPr>
              <a:spLocks noChangeArrowheads="1"/>
            </p:cNvSpPr>
            <p:nvPr/>
          </p:nvSpPr>
          <p:spPr bwMode="auto">
            <a:xfrm>
              <a:off x="748" y="196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6" name="Oval 181"/>
            <p:cNvSpPr>
              <a:spLocks noChangeArrowheads="1"/>
            </p:cNvSpPr>
            <p:nvPr/>
          </p:nvSpPr>
          <p:spPr bwMode="auto">
            <a:xfrm>
              <a:off x="667" y="200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7" name="Oval 182"/>
            <p:cNvSpPr>
              <a:spLocks noChangeArrowheads="1"/>
            </p:cNvSpPr>
            <p:nvPr/>
          </p:nvSpPr>
          <p:spPr bwMode="auto">
            <a:xfrm>
              <a:off x="631" y="205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8" name="Oval 183"/>
            <p:cNvSpPr>
              <a:spLocks noChangeArrowheads="1"/>
            </p:cNvSpPr>
            <p:nvPr/>
          </p:nvSpPr>
          <p:spPr bwMode="auto">
            <a:xfrm>
              <a:off x="720" y="2216"/>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29" name="Oval 184"/>
            <p:cNvSpPr>
              <a:spLocks noChangeArrowheads="1"/>
            </p:cNvSpPr>
            <p:nvPr/>
          </p:nvSpPr>
          <p:spPr bwMode="auto">
            <a:xfrm>
              <a:off x="628" y="214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0" name="Oval 185"/>
            <p:cNvSpPr>
              <a:spLocks noChangeArrowheads="1"/>
            </p:cNvSpPr>
            <p:nvPr/>
          </p:nvSpPr>
          <p:spPr bwMode="auto">
            <a:xfrm>
              <a:off x="832" y="2145"/>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1" name="Oval 186"/>
            <p:cNvSpPr>
              <a:spLocks noChangeArrowheads="1"/>
            </p:cNvSpPr>
            <p:nvPr/>
          </p:nvSpPr>
          <p:spPr bwMode="auto">
            <a:xfrm>
              <a:off x="784" y="218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2" name="Oval 187"/>
            <p:cNvSpPr>
              <a:spLocks noChangeArrowheads="1"/>
            </p:cNvSpPr>
            <p:nvPr/>
          </p:nvSpPr>
          <p:spPr bwMode="auto">
            <a:xfrm>
              <a:off x="744" y="2031"/>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3" name="Oval 188"/>
            <p:cNvSpPr>
              <a:spLocks noChangeArrowheads="1"/>
            </p:cNvSpPr>
            <p:nvPr/>
          </p:nvSpPr>
          <p:spPr bwMode="auto">
            <a:xfrm>
              <a:off x="808" y="206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4" name="Oval 189"/>
            <p:cNvSpPr>
              <a:spLocks noChangeArrowheads="1"/>
            </p:cNvSpPr>
            <p:nvPr/>
          </p:nvSpPr>
          <p:spPr bwMode="auto">
            <a:xfrm>
              <a:off x="700" y="215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5" name="Oval 190"/>
            <p:cNvSpPr>
              <a:spLocks noChangeArrowheads="1"/>
            </p:cNvSpPr>
            <p:nvPr/>
          </p:nvSpPr>
          <p:spPr bwMode="auto">
            <a:xfrm>
              <a:off x="700" y="208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936" name="Oval 191"/>
            <p:cNvSpPr>
              <a:spLocks noChangeArrowheads="1"/>
            </p:cNvSpPr>
            <p:nvPr/>
          </p:nvSpPr>
          <p:spPr bwMode="auto">
            <a:xfrm>
              <a:off x="784" y="211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sp>
        <p:nvSpPr>
          <p:cNvPr id="23639" name="AutoShape 192"/>
          <p:cNvSpPr>
            <a:spLocks noChangeArrowheads="1"/>
          </p:cNvSpPr>
          <p:nvPr/>
        </p:nvSpPr>
        <p:spPr bwMode="auto">
          <a:xfrm>
            <a:off x="2095501" y="3918347"/>
            <a:ext cx="494110" cy="457200"/>
          </a:xfrm>
          <a:prstGeom prst="irregularSeal1">
            <a:avLst/>
          </a:prstGeom>
          <a:gradFill rotWithShape="0">
            <a:gsLst>
              <a:gs pos="0">
                <a:srgbClr val="FFFFFF"/>
              </a:gs>
              <a:gs pos="100000">
                <a:srgbClr val="FFFF00"/>
              </a:gs>
            </a:gsLst>
            <a:path path="shape">
              <a:fillToRect l="50000" t="50000" r="50000" b="50000"/>
            </a:path>
          </a:gra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algn="ct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640" name="Group 193"/>
          <p:cNvGrpSpPr>
            <a:grpSpLocks/>
          </p:cNvGrpSpPr>
          <p:nvPr/>
        </p:nvGrpSpPr>
        <p:grpSpPr bwMode="auto">
          <a:xfrm>
            <a:off x="2128837" y="4173142"/>
            <a:ext cx="282179" cy="263128"/>
            <a:chOff x="2324" y="1936"/>
            <a:chExt cx="392" cy="396"/>
          </a:xfrm>
        </p:grpSpPr>
        <p:sp>
          <p:nvSpPr>
            <p:cNvPr id="23846" name="Oval 194"/>
            <p:cNvSpPr>
              <a:spLocks noChangeArrowheads="1"/>
            </p:cNvSpPr>
            <p:nvPr/>
          </p:nvSpPr>
          <p:spPr bwMode="auto">
            <a:xfrm>
              <a:off x="2392" y="201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7" name="Oval 195"/>
            <p:cNvSpPr>
              <a:spLocks noChangeArrowheads="1"/>
            </p:cNvSpPr>
            <p:nvPr/>
          </p:nvSpPr>
          <p:spPr bwMode="auto">
            <a:xfrm>
              <a:off x="2390" y="2198"/>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8" name="Oval 196"/>
            <p:cNvSpPr>
              <a:spLocks noChangeArrowheads="1"/>
            </p:cNvSpPr>
            <p:nvPr/>
          </p:nvSpPr>
          <p:spPr bwMode="auto">
            <a:xfrm>
              <a:off x="2355" y="1975"/>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9" name="Oval 197"/>
            <p:cNvSpPr>
              <a:spLocks noChangeArrowheads="1"/>
            </p:cNvSpPr>
            <p:nvPr/>
          </p:nvSpPr>
          <p:spPr bwMode="auto">
            <a:xfrm>
              <a:off x="2471" y="1940"/>
              <a:ext cx="98"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0" name="Oval 198"/>
            <p:cNvSpPr>
              <a:spLocks noChangeArrowheads="1"/>
            </p:cNvSpPr>
            <p:nvPr/>
          </p:nvSpPr>
          <p:spPr bwMode="auto">
            <a:xfrm>
              <a:off x="2595" y="1984"/>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1" name="Oval 199"/>
            <p:cNvSpPr>
              <a:spLocks noChangeArrowheads="1"/>
            </p:cNvSpPr>
            <p:nvPr/>
          </p:nvSpPr>
          <p:spPr bwMode="auto">
            <a:xfrm>
              <a:off x="2556" y="221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2" name="Oval 200"/>
            <p:cNvSpPr>
              <a:spLocks noChangeArrowheads="1"/>
            </p:cNvSpPr>
            <p:nvPr/>
          </p:nvSpPr>
          <p:spPr bwMode="auto">
            <a:xfrm>
              <a:off x="2524" y="1952"/>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3" name="Oval 201"/>
            <p:cNvSpPr>
              <a:spLocks noChangeArrowheads="1"/>
            </p:cNvSpPr>
            <p:nvPr/>
          </p:nvSpPr>
          <p:spPr bwMode="auto">
            <a:xfrm>
              <a:off x="2516" y="223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4" name="Oval 202"/>
            <p:cNvSpPr>
              <a:spLocks noChangeArrowheads="1"/>
            </p:cNvSpPr>
            <p:nvPr/>
          </p:nvSpPr>
          <p:spPr bwMode="auto">
            <a:xfrm>
              <a:off x="2364" y="2085"/>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5" name="Oval 203"/>
            <p:cNvSpPr>
              <a:spLocks noChangeArrowheads="1"/>
            </p:cNvSpPr>
            <p:nvPr/>
          </p:nvSpPr>
          <p:spPr bwMode="auto">
            <a:xfrm>
              <a:off x="2412" y="1968"/>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6" name="Oval 204"/>
            <p:cNvSpPr>
              <a:spLocks noChangeArrowheads="1"/>
            </p:cNvSpPr>
            <p:nvPr/>
          </p:nvSpPr>
          <p:spPr bwMode="auto">
            <a:xfrm>
              <a:off x="2324" y="2108"/>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7" name="Oval 205"/>
            <p:cNvSpPr>
              <a:spLocks noChangeArrowheads="1"/>
            </p:cNvSpPr>
            <p:nvPr/>
          </p:nvSpPr>
          <p:spPr bwMode="auto">
            <a:xfrm>
              <a:off x="2620" y="20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8" name="Oval 206"/>
            <p:cNvSpPr>
              <a:spLocks noChangeArrowheads="1"/>
            </p:cNvSpPr>
            <p:nvPr/>
          </p:nvSpPr>
          <p:spPr bwMode="auto">
            <a:xfrm>
              <a:off x="2460" y="2232"/>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59" name="Oval 207"/>
            <p:cNvSpPr>
              <a:spLocks noChangeArrowheads="1"/>
            </p:cNvSpPr>
            <p:nvPr/>
          </p:nvSpPr>
          <p:spPr bwMode="auto">
            <a:xfrm>
              <a:off x="2600" y="2017"/>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0" name="Oval 208"/>
            <p:cNvSpPr>
              <a:spLocks noChangeArrowheads="1"/>
            </p:cNvSpPr>
            <p:nvPr/>
          </p:nvSpPr>
          <p:spPr bwMode="auto">
            <a:xfrm>
              <a:off x="2604" y="2072"/>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1" name="Oval 209"/>
            <p:cNvSpPr>
              <a:spLocks noChangeArrowheads="1"/>
            </p:cNvSpPr>
            <p:nvPr/>
          </p:nvSpPr>
          <p:spPr bwMode="auto">
            <a:xfrm>
              <a:off x="2608" y="2164"/>
              <a:ext cx="91"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2" name="Oval 210"/>
            <p:cNvSpPr>
              <a:spLocks noChangeArrowheads="1"/>
            </p:cNvSpPr>
            <p:nvPr/>
          </p:nvSpPr>
          <p:spPr bwMode="auto">
            <a:xfrm>
              <a:off x="2327" y="2044"/>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3" name="Oval 211"/>
            <p:cNvSpPr>
              <a:spLocks noChangeArrowheads="1"/>
            </p:cNvSpPr>
            <p:nvPr/>
          </p:nvSpPr>
          <p:spPr bwMode="auto">
            <a:xfrm>
              <a:off x="2479" y="193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4" name="Oval 212"/>
            <p:cNvSpPr>
              <a:spLocks noChangeArrowheads="1"/>
            </p:cNvSpPr>
            <p:nvPr/>
          </p:nvSpPr>
          <p:spPr bwMode="auto">
            <a:xfrm>
              <a:off x="2428" y="193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5" name="Oval 213"/>
            <p:cNvSpPr>
              <a:spLocks noChangeArrowheads="1"/>
            </p:cNvSpPr>
            <p:nvPr/>
          </p:nvSpPr>
          <p:spPr bwMode="auto">
            <a:xfrm>
              <a:off x="2369" y="201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6" name="Oval 214"/>
            <p:cNvSpPr>
              <a:spLocks noChangeArrowheads="1"/>
            </p:cNvSpPr>
            <p:nvPr/>
          </p:nvSpPr>
          <p:spPr bwMode="auto">
            <a:xfrm>
              <a:off x="2349" y="2164"/>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7" name="Oval 215"/>
            <p:cNvSpPr>
              <a:spLocks noChangeArrowheads="1"/>
            </p:cNvSpPr>
            <p:nvPr/>
          </p:nvSpPr>
          <p:spPr bwMode="auto">
            <a:xfrm>
              <a:off x="2412" y="197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8" name="Oval 216"/>
            <p:cNvSpPr>
              <a:spLocks noChangeArrowheads="1"/>
            </p:cNvSpPr>
            <p:nvPr/>
          </p:nvSpPr>
          <p:spPr bwMode="auto">
            <a:xfrm>
              <a:off x="2349" y="20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69" name="Oval 217"/>
            <p:cNvSpPr>
              <a:spLocks noChangeArrowheads="1"/>
            </p:cNvSpPr>
            <p:nvPr/>
          </p:nvSpPr>
          <p:spPr bwMode="auto">
            <a:xfrm>
              <a:off x="2417" y="2224"/>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0" name="Oval 218"/>
            <p:cNvSpPr>
              <a:spLocks noChangeArrowheads="1"/>
            </p:cNvSpPr>
            <p:nvPr/>
          </p:nvSpPr>
          <p:spPr bwMode="auto">
            <a:xfrm>
              <a:off x="2448" y="2212"/>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1" name="Oval 219"/>
            <p:cNvSpPr>
              <a:spLocks noChangeArrowheads="1"/>
            </p:cNvSpPr>
            <p:nvPr/>
          </p:nvSpPr>
          <p:spPr bwMode="auto">
            <a:xfrm>
              <a:off x="2600" y="2140"/>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2" name="Oval 220"/>
            <p:cNvSpPr>
              <a:spLocks noChangeArrowheads="1"/>
            </p:cNvSpPr>
            <p:nvPr/>
          </p:nvSpPr>
          <p:spPr bwMode="auto">
            <a:xfrm>
              <a:off x="2488" y="1972"/>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3" name="Oval 221"/>
            <p:cNvSpPr>
              <a:spLocks noChangeArrowheads="1"/>
            </p:cNvSpPr>
            <p:nvPr/>
          </p:nvSpPr>
          <p:spPr bwMode="auto">
            <a:xfrm>
              <a:off x="2456" y="2001"/>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4" name="Oval 222"/>
            <p:cNvSpPr>
              <a:spLocks noChangeArrowheads="1"/>
            </p:cNvSpPr>
            <p:nvPr/>
          </p:nvSpPr>
          <p:spPr bwMode="auto">
            <a:xfrm>
              <a:off x="2420" y="205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5" name="Oval 223"/>
            <p:cNvSpPr>
              <a:spLocks noChangeArrowheads="1"/>
            </p:cNvSpPr>
            <p:nvPr/>
          </p:nvSpPr>
          <p:spPr bwMode="auto">
            <a:xfrm>
              <a:off x="2508" y="221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6" name="Oval 224"/>
            <p:cNvSpPr>
              <a:spLocks noChangeArrowheads="1"/>
            </p:cNvSpPr>
            <p:nvPr/>
          </p:nvSpPr>
          <p:spPr bwMode="auto">
            <a:xfrm>
              <a:off x="2417" y="2140"/>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7" name="Oval 225"/>
            <p:cNvSpPr>
              <a:spLocks noChangeArrowheads="1"/>
            </p:cNvSpPr>
            <p:nvPr/>
          </p:nvSpPr>
          <p:spPr bwMode="auto">
            <a:xfrm>
              <a:off x="2561" y="211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8" name="Oval 226"/>
            <p:cNvSpPr>
              <a:spLocks noChangeArrowheads="1"/>
            </p:cNvSpPr>
            <p:nvPr/>
          </p:nvSpPr>
          <p:spPr bwMode="auto">
            <a:xfrm>
              <a:off x="2547" y="2011"/>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79" name="Oval 227"/>
            <p:cNvSpPr>
              <a:spLocks noChangeArrowheads="1"/>
            </p:cNvSpPr>
            <p:nvPr/>
          </p:nvSpPr>
          <p:spPr bwMode="auto">
            <a:xfrm>
              <a:off x="2488" y="2156"/>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0" name="Oval 228"/>
            <p:cNvSpPr>
              <a:spLocks noChangeArrowheads="1"/>
            </p:cNvSpPr>
            <p:nvPr/>
          </p:nvSpPr>
          <p:spPr bwMode="auto">
            <a:xfrm>
              <a:off x="2451" y="207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81" name="Oval 229"/>
            <p:cNvSpPr>
              <a:spLocks noChangeArrowheads="1"/>
            </p:cNvSpPr>
            <p:nvPr/>
          </p:nvSpPr>
          <p:spPr bwMode="auto">
            <a:xfrm>
              <a:off x="2504" y="2069"/>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grpSp>
        <p:nvGrpSpPr>
          <p:cNvPr id="23641" name="Group 230"/>
          <p:cNvGrpSpPr>
            <a:grpSpLocks/>
          </p:cNvGrpSpPr>
          <p:nvPr/>
        </p:nvGrpSpPr>
        <p:grpSpPr bwMode="auto">
          <a:xfrm>
            <a:off x="2290762" y="3861198"/>
            <a:ext cx="225029" cy="205978"/>
            <a:chOff x="2431" y="1650"/>
            <a:chExt cx="311" cy="310"/>
          </a:xfrm>
        </p:grpSpPr>
        <p:sp>
          <p:nvSpPr>
            <p:cNvPr id="23823" name="Oval 231"/>
            <p:cNvSpPr>
              <a:spLocks noChangeArrowheads="1"/>
            </p:cNvSpPr>
            <p:nvPr/>
          </p:nvSpPr>
          <p:spPr bwMode="auto">
            <a:xfrm>
              <a:off x="2647" y="1729"/>
              <a:ext cx="95"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4" name="Oval 232"/>
            <p:cNvSpPr>
              <a:spLocks noChangeArrowheads="1"/>
            </p:cNvSpPr>
            <p:nvPr/>
          </p:nvSpPr>
          <p:spPr bwMode="auto">
            <a:xfrm>
              <a:off x="2467" y="1847"/>
              <a:ext cx="95"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5" name="Oval 233"/>
            <p:cNvSpPr>
              <a:spLocks noChangeArrowheads="1"/>
            </p:cNvSpPr>
            <p:nvPr/>
          </p:nvSpPr>
          <p:spPr bwMode="auto">
            <a:xfrm>
              <a:off x="2586" y="1650"/>
              <a:ext cx="95"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6" name="Oval 234"/>
            <p:cNvSpPr>
              <a:spLocks noChangeArrowheads="1"/>
            </p:cNvSpPr>
            <p:nvPr/>
          </p:nvSpPr>
          <p:spPr bwMode="auto">
            <a:xfrm>
              <a:off x="2447" y="1697"/>
              <a:ext cx="94"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7" name="Oval 235"/>
            <p:cNvSpPr>
              <a:spLocks noChangeArrowheads="1"/>
            </p:cNvSpPr>
            <p:nvPr/>
          </p:nvSpPr>
          <p:spPr bwMode="auto">
            <a:xfrm>
              <a:off x="2546" y="1863"/>
              <a:ext cx="97"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8" name="Oval 236"/>
            <p:cNvSpPr>
              <a:spLocks noChangeArrowheads="1"/>
            </p:cNvSpPr>
            <p:nvPr/>
          </p:nvSpPr>
          <p:spPr bwMode="auto">
            <a:xfrm>
              <a:off x="2431" y="1772"/>
              <a:ext cx="95"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29" name="Oval 237"/>
            <p:cNvSpPr>
              <a:spLocks noChangeArrowheads="1"/>
            </p:cNvSpPr>
            <p:nvPr/>
          </p:nvSpPr>
          <p:spPr bwMode="auto">
            <a:xfrm>
              <a:off x="2494" y="1657"/>
              <a:ext cx="95"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0" name="Oval 238"/>
            <p:cNvSpPr>
              <a:spLocks noChangeArrowheads="1"/>
            </p:cNvSpPr>
            <p:nvPr/>
          </p:nvSpPr>
          <p:spPr bwMode="auto">
            <a:xfrm>
              <a:off x="2612" y="1680"/>
              <a:ext cx="95"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1" name="Oval 239"/>
            <p:cNvSpPr>
              <a:spLocks noChangeArrowheads="1"/>
            </p:cNvSpPr>
            <p:nvPr/>
          </p:nvSpPr>
          <p:spPr bwMode="auto">
            <a:xfrm>
              <a:off x="2642" y="1792"/>
              <a:ext cx="95"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2" name="Oval 240"/>
            <p:cNvSpPr>
              <a:spLocks noChangeArrowheads="1"/>
            </p:cNvSpPr>
            <p:nvPr/>
          </p:nvSpPr>
          <p:spPr bwMode="auto">
            <a:xfrm>
              <a:off x="2531" y="1657"/>
              <a:ext cx="97"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3" name="Oval 241"/>
            <p:cNvSpPr>
              <a:spLocks noChangeArrowheads="1"/>
            </p:cNvSpPr>
            <p:nvPr/>
          </p:nvSpPr>
          <p:spPr bwMode="auto">
            <a:xfrm>
              <a:off x="2604" y="1775"/>
              <a:ext cx="95"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4" name="Oval 242"/>
            <p:cNvSpPr>
              <a:spLocks noChangeArrowheads="1"/>
            </p:cNvSpPr>
            <p:nvPr/>
          </p:nvSpPr>
          <p:spPr bwMode="auto">
            <a:xfrm>
              <a:off x="2508" y="1732"/>
              <a:ext cx="95"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5" name="Oval 243"/>
            <p:cNvSpPr>
              <a:spLocks noChangeArrowheads="1"/>
            </p:cNvSpPr>
            <p:nvPr/>
          </p:nvSpPr>
          <p:spPr bwMode="auto">
            <a:xfrm>
              <a:off x="2627" y="1840"/>
              <a:ext cx="95"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6" name="Oval 244"/>
            <p:cNvSpPr>
              <a:spLocks noChangeArrowheads="1"/>
            </p:cNvSpPr>
            <p:nvPr/>
          </p:nvSpPr>
          <p:spPr bwMode="auto">
            <a:xfrm>
              <a:off x="2447" y="1743"/>
              <a:ext cx="97"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7" name="Oval 245"/>
            <p:cNvSpPr>
              <a:spLocks noChangeArrowheads="1"/>
            </p:cNvSpPr>
            <p:nvPr/>
          </p:nvSpPr>
          <p:spPr bwMode="auto">
            <a:xfrm>
              <a:off x="2600" y="1817"/>
              <a:ext cx="94"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8" name="Oval 246"/>
            <p:cNvSpPr>
              <a:spLocks noChangeArrowheads="1"/>
            </p:cNvSpPr>
            <p:nvPr/>
          </p:nvSpPr>
          <p:spPr bwMode="auto">
            <a:xfrm>
              <a:off x="2554" y="1842"/>
              <a:ext cx="97"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39" name="Oval 247"/>
            <p:cNvSpPr>
              <a:spLocks noChangeArrowheads="1"/>
            </p:cNvSpPr>
            <p:nvPr/>
          </p:nvSpPr>
          <p:spPr bwMode="auto">
            <a:xfrm>
              <a:off x="2497" y="1697"/>
              <a:ext cx="95"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0" name="Oval 248"/>
            <p:cNvSpPr>
              <a:spLocks noChangeArrowheads="1"/>
            </p:cNvSpPr>
            <p:nvPr/>
          </p:nvSpPr>
          <p:spPr bwMode="auto">
            <a:xfrm>
              <a:off x="2508" y="1847"/>
              <a:ext cx="95"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1" name="Oval 249"/>
            <p:cNvSpPr>
              <a:spLocks noChangeArrowheads="1"/>
            </p:cNvSpPr>
            <p:nvPr/>
          </p:nvSpPr>
          <p:spPr bwMode="auto">
            <a:xfrm>
              <a:off x="2479" y="1809"/>
              <a:ext cx="95"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2" name="Oval 250"/>
            <p:cNvSpPr>
              <a:spLocks noChangeArrowheads="1"/>
            </p:cNvSpPr>
            <p:nvPr/>
          </p:nvSpPr>
          <p:spPr bwMode="auto">
            <a:xfrm>
              <a:off x="2564" y="1799"/>
              <a:ext cx="97"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3" name="Oval 251"/>
            <p:cNvSpPr>
              <a:spLocks noChangeArrowheads="1"/>
            </p:cNvSpPr>
            <p:nvPr/>
          </p:nvSpPr>
          <p:spPr bwMode="auto">
            <a:xfrm>
              <a:off x="2615" y="1745"/>
              <a:ext cx="97"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4" name="Oval 252"/>
            <p:cNvSpPr>
              <a:spLocks noChangeArrowheads="1"/>
            </p:cNvSpPr>
            <p:nvPr/>
          </p:nvSpPr>
          <p:spPr bwMode="auto">
            <a:xfrm>
              <a:off x="2498" y="1766"/>
              <a:ext cx="97"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45" name="Oval 253"/>
            <p:cNvSpPr>
              <a:spLocks noChangeArrowheads="1"/>
            </p:cNvSpPr>
            <p:nvPr/>
          </p:nvSpPr>
          <p:spPr bwMode="auto">
            <a:xfrm>
              <a:off x="2546" y="1727"/>
              <a:ext cx="95"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sp>
        <p:nvSpPr>
          <p:cNvPr id="23642" name="Line 254"/>
          <p:cNvSpPr>
            <a:spLocks noChangeShapeType="1"/>
          </p:cNvSpPr>
          <p:nvPr/>
        </p:nvSpPr>
        <p:spPr bwMode="auto">
          <a:xfrm flipH="1" flipV="1">
            <a:off x="2664620" y="3949305"/>
            <a:ext cx="36910" cy="5953"/>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142591" name="Oval 255"/>
          <p:cNvSpPr>
            <a:spLocks noChangeArrowheads="1"/>
          </p:cNvSpPr>
          <p:nvPr/>
        </p:nvSpPr>
        <p:spPr bwMode="auto">
          <a:xfrm rot="13973361">
            <a:off x="3762376" y="3930254"/>
            <a:ext cx="53578" cy="58341"/>
          </a:xfrm>
          <a:prstGeom prst="ellipse">
            <a:avLst/>
          </a:prstGeom>
          <a:gradFill rotWithShape="1">
            <a:gsLst>
              <a:gs pos="0">
                <a:schemeClr val="bg2">
                  <a:gamma/>
                  <a:tint val="47451"/>
                  <a:invGamma/>
                </a:schemeClr>
              </a:gs>
              <a:gs pos="100000">
                <a:schemeClr val="bg2"/>
              </a:gs>
            </a:gsLst>
            <a:lin ang="2700000" scaled="1"/>
          </a:gradFill>
          <a:ln w="9525">
            <a:solidFill>
              <a:schemeClr val="tx1"/>
            </a:solidFill>
            <a:round/>
            <a:headEnd/>
            <a:tailEnd/>
          </a:ln>
          <a:effectLst/>
        </p:spPr>
        <p:txBody>
          <a:bodyPr wrap="none" anchor="ctr"/>
          <a:lstStyle/>
          <a:p>
            <a:pPr eaLnBrk="1" hangingPunct="1">
              <a:defRPr/>
            </a:pPr>
            <a:endParaRPr lang="ja-JP" altLang="en-US" sz="1500">
              <a:solidFill>
                <a:srgbClr val="000000"/>
              </a:solidFill>
              <a:latin typeface="Arial" pitchFamily="34" charset="0"/>
              <a:ea typeface="ＭＳ Ｐゴシック"/>
              <a:cs typeface="Arial" pitchFamily="34" charset="0"/>
            </a:endParaRPr>
          </a:p>
        </p:txBody>
      </p:sp>
      <p:sp>
        <p:nvSpPr>
          <p:cNvPr id="23644" name="AutoShape 256"/>
          <p:cNvSpPr>
            <a:spLocks noChangeArrowheads="1"/>
          </p:cNvSpPr>
          <p:nvPr/>
        </p:nvSpPr>
        <p:spPr bwMode="auto">
          <a:xfrm rot="-2700000">
            <a:off x="3617119" y="3688558"/>
            <a:ext cx="48816" cy="279797"/>
          </a:xfrm>
          <a:prstGeom prst="triangle">
            <a:avLst>
              <a:gd name="adj" fmla="val 50000"/>
            </a:avLst>
          </a:prstGeom>
          <a:solidFill>
            <a:schemeClr val="bg1"/>
          </a:soli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142593" name="Oval 257"/>
          <p:cNvSpPr>
            <a:spLocks noChangeArrowheads="1"/>
          </p:cNvSpPr>
          <p:nvPr/>
        </p:nvSpPr>
        <p:spPr bwMode="auto">
          <a:xfrm rot="14714682">
            <a:off x="3617119" y="3929063"/>
            <a:ext cx="53579" cy="58341"/>
          </a:xfrm>
          <a:prstGeom prst="ellipse">
            <a:avLst/>
          </a:prstGeom>
          <a:gradFill rotWithShape="1">
            <a:gsLst>
              <a:gs pos="0">
                <a:schemeClr val="bg2">
                  <a:gamma/>
                  <a:tint val="47451"/>
                  <a:invGamma/>
                </a:schemeClr>
              </a:gs>
              <a:gs pos="100000">
                <a:schemeClr val="bg2"/>
              </a:gs>
            </a:gsLst>
            <a:lin ang="2700000" scaled="1"/>
          </a:gradFill>
          <a:ln w="9525">
            <a:solidFill>
              <a:schemeClr val="tx1"/>
            </a:solidFill>
            <a:round/>
            <a:headEnd/>
            <a:tailEnd/>
          </a:ln>
          <a:effectLst/>
        </p:spPr>
        <p:txBody>
          <a:bodyPr wrap="none" anchor="ctr"/>
          <a:lstStyle/>
          <a:p>
            <a:pPr eaLnBrk="1" hangingPunct="1">
              <a:defRPr/>
            </a:pPr>
            <a:endParaRPr lang="ja-JP" altLang="en-US" sz="1500">
              <a:solidFill>
                <a:srgbClr val="000000"/>
              </a:solidFill>
              <a:latin typeface="Arial" pitchFamily="34" charset="0"/>
              <a:ea typeface="ＭＳ Ｐゴシック"/>
              <a:cs typeface="Arial" pitchFamily="34" charset="0"/>
            </a:endParaRPr>
          </a:p>
        </p:txBody>
      </p:sp>
      <p:sp>
        <p:nvSpPr>
          <p:cNvPr id="23646" name="Text Box 258"/>
          <p:cNvSpPr txBox="1">
            <a:spLocks noChangeArrowheads="1"/>
          </p:cNvSpPr>
          <p:nvPr/>
        </p:nvSpPr>
        <p:spPr bwMode="auto">
          <a:xfrm>
            <a:off x="1007270" y="3077767"/>
            <a:ext cx="2112169" cy="415498"/>
          </a:xfrm>
          <a:prstGeom prst="rect">
            <a:avLst/>
          </a:prstGeom>
          <a:solidFill>
            <a:srgbClr val="FFFF00"/>
          </a:solidFill>
          <a:ln w="9525">
            <a:solidFill>
              <a:srgbClr val="863907"/>
            </a:solidFill>
            <a:miter lim="800000"/>
            <a:headEnd/>
            <a:tailEnd/>
          </a:ln>
        </p:spPr>
        <p:txBody>
          <a:bodyPr lIns="27000" tIns="0" rIns="0" bIns="0">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Utilizing chain reactions in subcritical state</a:t>
            </a:r>
            <a:endParaRPr lang="ja-JP" altLang="en-US" sz="1350">
              <a:solidFill>
                <a:srgbClr val="000000"/>
              </a:solidFill>
              <a:latin typeface="Arial" panose="020B0604020202020204" pitchFamily="34" charset="0"/>
              <a:cs typeface="Arial" panose="020B0604020202020204" pitchFamily="34" charset="0"/>
            </a:endParaRPr>
          </a:p>
        </p:txBody>
      </p:sp>
      <p:sp>
        <p:nvSpPr>
          <p:cNvPr id="23647" name="AutoShape 259"/>
          <p:cNvSpPr>
            <a:spLocks noChangeArrowheads="1"/>
          </p:cNvSpPr>
          <p:nvPr/>
        </p:nvSpPr>
        <p:spPr bwMode="auto">
          <a:xfrm rot="-1810411">
            <a:off x="3556399" y="3762375"/>
            <a:ext cx="48815" cy="166688"/>
          </a:xfrm>
          <a:prstGeom prst="triangle">
            <a:avLst>
              <a:gd name="adj" fmla="val 50000"/>
            </a:avLst>
          </a:prstGeom>
          <a:solidFill>
            <a:schemeClr val="bg1"/>
          </a:soli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648" name="Group 260"/>
          <p:cNvGrpSpPr>
            <a:grpSpLocks/>
          </p:cNvGrpSpPr>
          <p:nvPr/>
        </p:nvGrpSpPr>
        <p:grpSpPr bwMode="auto">
          <a:xfrm rot="-9000000">
            <a:off x="2611042" y="3988595"/>
            <a:ext cx="116681" cy="107156"/>
            <a:chOff x="2541" y="2379"/>
            <a:chExt cx="195" cy="193"/>
          </a:xfrm>
        </p:grpSpPr>
        <p:sp>
          <p:nvSpPr>
            <p:cNvPr id="23818" name="Oval 261"/>
            <p:cNvSpPr>
              <a:spLocks noChangeArrowheads="1"/>
            </p:cNvSpPr>
            <p:nvPr/>
          </p:nvSpPr>
          <p:spPr bwMode="auto">
            <a:xfrm>
              <a:off x="2547" y="2480"/>
              <a:ext cx="96" cy="94"/>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819" name="Group 262"/>
            <p:cNvGrpSpPr>
              <a:grpSpLocks/>
            </p:cNvGrpSpPr>
            <p:nvPr/>
          </p:nvGrpSpPr>
          <p:grpSpPr bwMode="auto">
            <a:xfrm>
              <a:off x="2619" y="2379"/>
              <a:ext cx="117" cy="111"/>
              <a:chOff x="2529" y="2247"/>
              <a:chExt cx="117" cy="111"/>
            </a:xfrm>
          </p:grpSpPr>
          <p:sp>
            <p:nvSpPr>
              <p:cNvPr id="23820" name="Line 263"/>
              <p:cNvSpPr>
                <a:spLocks noChangeShapeType="1"/>
              </p:cNvSpPr>
              <p:nvPr/>
            </p:nvSpPr>
            <p:spPr bwMode="auto">
              <a:xfrm flipV="1">
                <a:off x="2546" y="2257"/>
                <a:ext cx="84" cy="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21" name="Line 264"/>
              <p:cNvSpPr>
                <a:spLocks noChangeShapeType="1"/>
              </p:cNvSpPr>
              <p:nvPr/>
            </p:nvSpPr>
            <p:spPr bwMode="auto">
              <a:xfrm flipV="1">
                <a:off x="2581" y="2294"/>
                <a:ext cx="92" cy="8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22" name="Line 265"/>
              <p:cNvSpPr>
                <a:spLocks noChangeShapeType="1"/>
              </p:cNvSpPr>
              <p:nvPr/>
            </p:nvSpPr>
            <p:spPr bwMode="auto">
              <a:xfrm flipV="1">
                <a:off x="2564" y="2286"/>
                <a:ext cx="68" cy="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grpSp>
        <p:nvGrpSpPr>
          <p:cNvPr id="23649" name="Group 266"/>
          <p:cNvGrpSpPr>
            <a:grpSpLocks/>
          </p:cNvGrpSpPr>
          <p:nvPr/>
        </p:nvGrpSpPr>
        <p:grpSpPr bwMode="auto">
          <a:xfrm rot="900000">
            <a:off x="1984772" y="4155283"/>
            <a:ext cx="117872" cy="107156"/>
            <a:chOff x="2541" y="2379"/>
            <a:chExt cx="195" cy="193"/>
          </a:xfrm>
        </p:grpSpPr>
        <p:sp>
          <p:nvSpPr>
            <p:cNvPr id="23813" name="Oval 267"/>
            <p:cNvSpPr>
              <a:spLocks noChangeArrowheads="1"/>
            </p:cNvSpPr>
            <p:nvPr/>
          </p:nvSpPr>
          <p:spPr bwMode="auto">
            <a:xfrm>
              <a:off x="2529" y="2468"/>
              <a:ext cx="98" cy="101"/>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814" name="Group 268"/>
            <p:cNvGrpSpPr>
              <a:grpSpLocks/>
            </p:cNvGrpSpPr>
            <p:nvPr/>
          </p:nvGrpSpPr>
          <p:grpSpPr bwMode="auto">
            <a:xfrm>
              <a:off x="2619" y="2379"/>
              <a:ext cx="117" cy="111"/>
              <a:chOff x="2529" y="2247"/>
              <a:chExt cx="117" cy="111"/>
            </a:xfrm>
          </p:grpSpPr>
          <p:sp>
            <p:nvSpPr>
              <p:cNvPr id="23815" name="Line 269"/>
              <p:cNvSpPr>
                <a:spLocks noChangeShapeType="1"/>
              </p:cNvSpPr>
              <p:nvPr/>
            </p:nvSpPr>
            <p:spPr bwMode="auto">
              <a:xfrm flipV="1">
                <a:off x="2518" y="2231"/>
                <a:ext cx="83" cy="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16" name="Line 270"/>
              <p:cNvSpPr>
                <a:spLocks noChangeShapeType="1"/>
              </p:cNvSpPr>
              <p:nvPr/>
            </p:nvSpPr>
            <p:spPr bwMode="auto">
              <a:xfrm flipV="1">
                <a:off x="2552" y="2259"/>
                <a:ext cx="79" cy="9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17" name="Line 271"/>
              <p:cNvSpPr>
                <a:spLocks noChangeShapeType="1"/>
              </p:cNvSpPr>
              <p:nvPr/>
            </p:nvSpPr>
            <p:spPr bwMode="auto">
              <a:xfrm flipV="1">
                <a:off x="2543" y="2257"/>
                <a:ext cx="63" cy="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grpSp>
        <p:nvGrpSpPr>
          <p:cNvPr id="23650" name="Group 272"/>
          <p:cNvGrpSpPr>
            <a:grpSpLocks/>
          </p:cNvGrpSpPr>
          <p:nvPr/>
        </p:nvGrpSpPr>
        <p:grpSpPr bwMode="auto">
          <a:xfrm rot="5400000">
            <a:off x="2133601" y="3893345"/>
            <a:ext cx="108347" cy="115490"/>
            <a:chOff x="2541" y="2379"/>
            <a:chExt cx="195" cy="193"/>
          </a:xfrm>
        </p:grpSpPr>
        <p:sp>
          <p:nvSpPr>
            <p:cNvPr id="23808" name="Oval 273"/>
            <p:cNvSpPr>
              <a:spLocks noChangeArrowheads="1"/>
            </p:cNvSpPr>
            <p:nvPr/>
          </p:nvSpPr>
          <p:spPr bwMode="auto">
            <a:xfrm>
              <a:off x="2541" y="2465"/>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809" name="Group 274"/>
            <p:cNvGrpSpPr>
              <a:grpSpLocks/>
            </p:cNvGrpSpPr>
            <p:nvPr/>
          </p:nvGrpSpPr>
          <p:grpSpPr bwMode="auto">
            <a:xfrm>
              <a:off x="2619" y="2379"/>
              <a:ext cx="117" cy="111"/>
              <a:chOff x="2529" y="2247"/>
              <a:chExt cx="117" cy="111"/>
            </a:xfrm>
          </p:grpSpPr>
          <p:sp>
            <p:nvSpPr>
              <p:cNvPr id="23810" name="Line 275"/>
              <p:cNvSpPr>
                <a:spLocks noChangeShapeType="1"/>
              </p:cNvSpPr>
              <p:nvPr/>
            </p:nvSpPr>
            <p:spPr bwMode="auto">
              <a:xfrm flipV="1">
                <a:off x="2528" y="2235"/>
                <a:ext cx="84" cy="8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11" name="Line 276"/>
              <p:cNvSpPr>
                <a:spLocks noChangeShapeType="1"/>
              </p:cNvSpPr>
              <p:nvPr/>
            </p:nvSpPr>
            <p:spPr bwMode="auto">
              <a:xfrm flipV="1">
                <a:off x="2562" y="2263"/>
                <a:ext cx="84" cy="8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812" name="Line 277"/>
              <p:cNvSpPr>
                <a:spLocks noChangeShapeType="1"/>
              </p:cNvSpPr>
              <p:nvPr/>
            </p:nvSpPr>
            <p:spPr bwMode="auto">
              <a:xfrm flipV="1">
                <a:off x="2550" y="2273"/>
                <a:ext cx="69" cy="7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sp>
        <p:nvSpPr>
          <p:cNvPr id="23651" name="Text Box 278"/>
          <p:cNvSpPr txBox="1">
            <a:spLocks noChangeArrowheads="1"/>
          </p:cNvSpPr>
          <p:nvPr/>
        </p:nvSpPr>
        <p:spPr bwMode="auto">
          <a:xfrm>
            <a:off x="1098948" y="3555207"/>
            <a:ext cx="126957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350">
                <a:solidFill>
                  <a:srgbClr val="000000"/>
                </a:solidFill>
                <a:latin typeface="Arial" panose="020B0604020202020204" pitchFamily="34" charset="0"/>
                <a:cs typeface="Arial" panose="020B0604020202020204" pitchFamily="34" charset="0"/>
              </a:rPr>
              <a:t>Fission neutrons</a:t>
            </a:r>
            <a:endParaRPr lang="ja-JP" altLang="en-US" sz="1350">
              <a:solidFill>
                <a:srgbClr val="000000"/>
              </a:solidFill>
              <a:latin typeface="Arial" panose="020B0604020202020204" pitchFamily="34" charset="0"/>
              <a:cs typeface="Arial" panose="020B0604020202020204" pitchFamily="34" charset="0"/>
            </a:endParaRPr>
          </a:p>
        </p:txBody>
      </p:sp>
      <p:sp>
        <p:nvSpPr>
          <p:cNvPr id="23652" name="Line 279"/>
          <p:cNvSpPr>
            <a:spLocks noChangeShapeType="1"/>
          </p:cNvSpPr>
          <p:nvPr/>
        </p:nvSpPr>
        <p:spPr bwMode="auto">
          <a:xfrm>
            <a:off x="1421606" y="3782616"/>
            <a:ext cx="14288" cy="1321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sz="1350"/>
          </a:p>
        </p:txBody>
      </p:sp>
      <p:sp>
        <p:nvSpPr>
          <p:cNvPr id="23653" name="AutoShape 280"/>
          <p:cNvSpPr>
            <a:spLocks noChangeArrowheads="1"/>
          </p:cNvSpPr>
          <p:nvPr/>
        </p:nvSpPr>
        <p:spPr bwMode="auto">
          <a:xfrm>
            <a:off x="3263505" y="3103960"/>
            <a:ext cx="250031" cy="360759"/>
          </a:xfrm>
          <a:prstGeom prst="downArrow">
            <a:avLst>
              <a:gd name="adj1" fmla="val 50000"/>
              <a:gd name="adj2" fmla="val 39077"/>
            </a:avLst>
          </a:prstGeom>
          <a:solidFill>
            <a:schemeClr val="accent2"/>
          </a:solidFill>
          <a:ln w="12700">
            <a:solidFill>
              <a:schemeClr val="tx1"/>
            </a:solidFill>
            <a:miter lim="800000"/>
            <a:headEnd/>
            <a:tailEnd/>
          </a:ln>
        </p:spPr>
        <p:txBody>
          <a:bodyPr vert="eaVert"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54" name="Text Box 281"/>
          <p:cNvSpPr txBox="1">
            <a:spLocks noChangeArrowheads="1"/>
          </p:cNvSpPr>
          <p:nvPr/>
        </p:nvSpPr>
        <p:spPr bwMode="auto">
          <a:xfrm>
            <a:off x="1985964" y="2745582"/>
            <a:ext cx="22395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500" b="1" u="sng">
                <a:solidFill>
                  <a:srgbClr val="000000"/>
                </a:solidFill>
                <a:latin typeface="Arial" panose="020B0604020202020204" pitchFamily="34" charset="0"/>
                <a:cs typeface="Arial" panose="020B0604020202020204" pitchFamily="34" charset="0"/>
              </a:rPr>
              <a:t>Transmutation by ADS</a:t>
            </a:r>
            <a:endParaRPr lang="ja-JP" altLang="en-US" sz="1500" b="1" u="sng">
              <a:solidFill>
                <a:srgbClr val="000000"/>
              </a:solidFill>
              <a:latin typeface="Arial" panose="020B0604020202020204" pitchFamily="34" charset="0"/>
              <a:cs typeface="Arial" panose="020B0604020202020204" pitchFamily="34" charset="0"/>
            </a:endParaRPr>
          </a:p>
        </p:txBody>
      </p:sp>
      <p:grpSp>
        <p:nvGrpSpPr>
          <p:cNvPr id="23655" name="Group 282"/>
          <p:cNvGrpSpPr>
            <a:grpSpLocks/>
          </p:cNvGrpSpPr>
          <p:nvPr/>
        </p:nvGrpSpPr>
        <p:grpSpPr bwMode="auto">
          <a:xfrm>
            <a:off x="1545431" y="3968355"/>
            <a:ext cx="282179" cy="263128"/>
            <a:chOff x="2324" y="1936"/>
            <a:chExt cx="392" cy="396"/>
          </a:xfrm>
        </p:grpSpPr>
        <p:sp>
          <p:nvSpPr>
            <p:cNvPr id="23772" name="Oval 283"/>
            <p:cNvSpPr>
              <a:spLocks noChangeArrowheads="1"/>
            </p:cNvSpPr>
            <p:nvPr/>
          </p:nvSpPr>
          <p:spPr bwMode="auto">
            <a:xfrm>
              <a:off x="2392" y="201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3" name="Oval 284"/>
            <p:cNvSpPr>
              <a:spLocks noChangeArrowheads="1"/>
            </p:cNvSpPr>
            <p:nvPr/>
          </p:nvSpPr>
          <p:spPr bwMode="auto">
            <a:xfrm>
              <a:off x="2390" y="2198"/>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4" name="Oval 285"/>
            <p:cNvSpPr>
              <a:spLocks noChangeArrowheads="1"/>
            </p:cNvSpPr>
            <p:nvPr/>
          </p:nvSpPr>
          <p:spPr bwMode="auto">
            <a:xfrm>
              <a:off x="2355" y="1975"/>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5" name="Oval 286"/>
            <p:cNvSpPr>
              <a:spLocks noChangeArrowheads="1"/>
            </p:cNvSpPr>
            <p:nvPr/>
          </p:nvSpPr>
          <p:spPr bwMode="auto">
            <a:xfrm>
              <a:off x="2471" y="1940"/>
              <a:ext cx="98"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6" name="Oval 287"/>
            <p:cNvSpPr>
              <a:spLocks noChangeArrowheads="1"/>
            </p:cNvSpPr>
            <p:nvPr/>
          </p:nvSpPr>
          <p:spPr bwMode="auto">
            <a:xfrm>
              <a:off x="2595" y="1984"/>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7" name="Oval 288"/>
            <p:cNvSpPr>
              <a:spLocks noChangeArrowheads="1"/>
            </p:cNvSpPr>
            <p:nvPr/>
          </p:nvSpPr>
          <p:spPr bwMode="auto">
            <a:xfrm>
              <a:off x="2556" y="221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8" name="Oval 289"/>
            <p:cNvSpPr>
              <a:spLocks noChangeArrowheads="1"/>
            </p:cNvSpPr>
            <p:nvPr/>
          </p:nvSpPr>
          <p:spPr bwMode="auto">
            <a:xfrm>
              <a:off x="2524" y="1952"/>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9" name="Oval 290"/>
            <p:cNvSpPr>
              <a:spLocks noChangeArrowheads="1"/>
            </p:cNvSpPr>
            <p:nvPr/>
          </p:nvSpPr>
          <p:spPr bwMode="auto">
            <a:xfrm>
              <a:off x="2516" y="223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0" name="Oval 291"/>
            <p:cNvSpPr>
              <a:spLocks noChangeArrowheads="1"/>
            </p:cNvSpPr>
            <p:nvPr/>
          </p:nvSpPr>
          <p:spPr bwMode="auto">
            <a:xfrm>
              <a:off x="2364" y="2085"/>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1" name="Oval 292"/>
            <p:cNvSpPr>
              <a:spLocks noChangeArrowheads="1"/>
            </p:cNvSpPr>
            <p:nvPr/>
          </p:nvSpPr>
          <p:spPr bwMode="auto">
            <a:xfrm>
              <a:off x="2412" y="1968"/>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2" name="Oval 293"/>
            <p:cNvSpPr>
              <a:spLocks noChangeArrowheads="1"/>
            </p:cNvSpPr>
            <p:nvPr/>
          </p:nvSpPr>
          <p:spPr bwMode="auto">
            <a:xfrm>
              <a:off x="2324" y="2108"/>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3" name="Oval 294"/>
            <p:cNvSpPr>
              <a:spLocks noChangeArrowheads="1"/>
            </p:cNvSpPr>
            <p:nvPr/>
          </p:nvSpPr>
          <p:spPr bwMode="auto">
            <a:xfrm>
              <a:off x="2620" y="20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4" name="Oval 295"/>
            <p:cNvSpPr>
              <a:spLocks noChangeArrowheads="1"/>
            </p:cNvSpPr>
            <p:nvPr/>
          </p:nvSpPr>
          <p:spPr bwMode="auto">
            <a:xfrm>
              <a:off x="2460" y="2232"/>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5" name="Oval 296"/>
            <p:cNvSpPr>
              <a:spLocks noChangeArrowheads="1"/>
            </p:cNvSpPr>
            <p:nvPr/>
          </p:nvSpPr>
          <p:spPr bwMode="auto">
            <a:xfrm>
              <a:off x="2600" y="2017"/>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6" name="Oval 297"/>
            <p:cNvSpPr>
              <a:spLocks noChangeArrowheads="1"/>
            </p:cNvSpPr>
            <p:nvPr/>
          </p:nvSpPr>
          <p:spPr bwMode="auto">
            <a:xfrm>
              <a:off x="2604" y="2072"/>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7" name="Oval 298"/>
            <p:cNvSpPr>
              <a:spLocks noChangeArrowheads="1"/>
            </p:cNvSpPr>
            <p:nvPr/>
          </p:nvSpPr>
          <p:spPr bwMode="auto">
            <a:xfrm>
              <a:off x="2608" y="2164"/>
              <a:ext cx="91"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8" name="Oval 299"/>
            <p:cNvSpPr>
              <a:spLocks noChangeArrowheads="1"/>
            </p:cNvSpPr>
            <p:nvPr/>
          </p:nvSpPr>
          <p:spPr bwMode="auto">
            <a:xfrm>
              <a:off x="2327" y="2044"/>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89" name="Oval 300"/>
            <p:cNvSpPr>
              <a:spLocks noChangeArrowheads="1"/>
            </p:cNvSpPr>
            <p:nvPr/>
          </p:nvSpPr>
          <p:spPr bwMode="auto">
            <a:xfrm>
              <a:off x="2479" y="193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0" name="Oval 301"/>
            <p:cNvSpPr>
              <a:spLocks noChangeArrowheads="1"/>
            </p:cNvSpPr>
            <p:nvPr/>
          </p:nvSpPr>
          <p:spPr bwMode="auto">
            <a:xfrm>
              <a:off x="2428" y="193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1" name="Oval 302"/>
            <p:cNvSpPr>
              <a:spLocks noChangeArrowheads="1"/>
            </p:cNvSpPr>
            <p:nvPr/>
          </p:nvSpPr>
          <p:spPr bwMode="auto">
            <a:xfrm>
              <a:off x="2369" y="201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2" name="Oval 303"/>
            <p:cNvSpPr>
              <a:spLocks noChangeArrowheads="1"/>
            </p:cNvSpPr>
            <p:nvPr/>
          </p:nvSpPr>
          <p:spPr bwMode="auto">
            <a:xfrm>
              <a:off x="2349" y="2164"/>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3" name="Oval 304"/>
            <p:cNvSpPr>
              <a:spLocks noChangeArrowheads="1"/>
            </p:cNvSpPr>
            <p:nvPr/>
          </p:nvSpPr>
          <p:spPr bwMode="auto">
            <a:xfrm>
              <a:off x="2412" y="197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4" name="Oval 305"/>
            <p:cNvSpPr>
              <a:spLocks noChangeArrowheads="1"/>
            </p:cNvSpPr>
            <p:nvPr/>
          </p:nvSpPr>
          <p:spPr bwMode="auto">
            <a:xfrm>
              <a:off x="2349" y="20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5" name="Oval 306"/>
            <p:cNvSpPr>
              <a:spLocks noChangeArrowheads="1"/>
            </p:cNvSpPr>
            <p:nvPr/>
          </p:nvSpPr>
          <p:spPr bwMode="auto">
            <a:xfrm>
              <a:off x="2417" y="2224"/>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6" name="Oval 307"/>
            <p:cNvSpPr>
              <a:spLocks noChangeArrowheads="1"/>
            </p:cNvSpPr>
            <p:nvPr/>
          </p:nvSpPr>
          <p:spPr bwMode="auto">
            <a:xfrm>
              <a:off x="2448" y="2212"/>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7" name="Oval 308"/>
            <p:cNvSpPr>
              <a:spLocks noChangeArrowheads="1"/>
            </p:cNvSpPr>
            <p:nvPr/>
          </p:nvSpPr>
          <p:spPr bwMode="auto">
            <a:xfrm>
              <a:off x="2600" y="2140"/>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8" name="Oval 309"/>
            <p:cNvSpPr>
              <a:spLocks noChangeArrowheads="1"/>
            </p:cNvSpPr>
            <p:nvPr/>
          </p:nvSpPr>
          <p:spPr bwMode="auto">
            <a:xfrm>
              <a:off x="2488" y="1972"/>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99" name="Oval 310"/>
            <p:cNvSpPr>
              <a:spLocks noChangeArrowheads="1"/>
            </p:cNvSpPr>
            <p:nvPr/>
          </p:nvSpPr>
          <p:spPr bwMode="auto">
            <a:xfrm>
              <a:off x="2456" y="2001"/>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0" name="Oval 311"/>
            <p:cNvSpPr>
              <a:spLocks noChangeArrowheads="1"/>
            </p:cNvSpPr>
            <p:nvPr/>
          </p:nvSpPr>
          <p:spPr bwMode="auto">
            <a:xfrm>
              <a:off x="2420" y="205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1" name="Oval 312"/>
            <p:cNvSpPr>
              <a:spLocks noChangeArrowheads="1"/>
            </p:cNvSpPr>
            <p:nvPr/>
          </p:nvSpPr>
          <p:spPr bwMode="auto">
            <a:xfrm>
              <a:off x="2508" y="221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2" name="Oval 313"/>
            <p:cNvSpPr>
              <a:spLocks noChangeArrowheads="1"/>
            </p:cNvSpPr>
            <p:nvPr/>
          </p:nvSpPr>
          <p:spPr bwMode="auto">
            <a:xfrm>
              <a:off x="2417" y="2140"/>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3" name="Oval 314"/>
            <p:cNvSpPr>
              <a:spLocks noChangeArrowheads="1"/>
            </p:cNvSpPr>
            <p:nvPr/>
          </p:nvSpPr>
          <p:spPr bwMode="auto">
            <a:xfrm>
              <a:off x="2561" y="211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4" name="Oval 315"/>
            <p:cNvSpPr>
              <a:spLocks noChangeArrowheads="1"/>
            </p:cNvSpPr>
            <p:nvPr/>
          </p:nvSpPr>
          <p:spPr bwMode="auto">
            <a:xfrm>
              <a:off x="2547" y="2011"/>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5" name="Oval 316"/>
            <p:cNvSpPr>
              <a:spLocks noChangeArrowheads="1"/>
            </p:cNvSpPr>
            <p:nvPr/>
          </p:nvSpPr>
          <p:spPr bwMode="auto">
            <a:xfrm>
              <a:off x="2488" y="2156"/>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6" name="Oval 317"/>
            <p:cNvSpPr>
              <a:spLocks noChangeArrowheads="1"/>
            </p:cNvSpPr>
            <p:nvPr/>
          </p:nvSpPr>
          <p:spPr bwMode="auto">
            <a:xfrm>
              <a:off x="2451" y="2076"/>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807" name="Oval 318"/>
            <p:cNvSpPr>
              <a:spLocks noChangeArrowheads="1"/>
            </p:cNvSpPr>
            <p:nvPr/>
          </p:nvSpPr>
          <p:spPr bwMode="auto">
            <a:xfrm>
              <a:off x="2504" y="2069"/>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grpSp>
        <p:nvGrpSpPr>
          <p:cNvPr id="23656" name="Group 319"/>
          <p:cNvGrpSpPr>
            <a:grpSpLocks/>
          </p:cNvGrpSpPr>
          <p:nvPr/>
        </p:nvGrpSpPr>
        <p:grpSpPr bwMode="auto">
          <a:xfrm>
            <a:off x="1637110" y="4260056"/>
            <a:ext cx="223838" cy="205979"/>
            <a:chOff x="2431" y="1650"/>
            <a:chExt cx="311" cy="310"/>
          </a:xfrm>
        </p:grpSpPr>
        <p:sp>
          <p:nvSpPr>
            <p:cNvPr id="23749" name="Oval 320"/>
            <p:cNvSpPr>
              <a:spLocks noChangeArrowheads="1"/>
            </p:cNvSpPr>
            <p:nvPr/>
          </p:nvSpPr>
          <p:spPr bwMode="auto">
            <a:xfrm>
              <a:off x="2646" y="1729"/>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0" name="Oval 321"/>
            <p:cNvSpPr>
              <a:spLocks noChangeArrowheads="1"/>
            </p:cNvSpPr>
            <p:nvPr/>
          </p:nvSpPr>
          <p:spPr bwMode="auto">
            <a:xfrm>
              <a:off x="2467" y="184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1" name="Oval 322"/>
            <p:cNvSpPr>
              <a:spLocks noChangeArrowheads="1"/>
            </p:cNvSpPr>
            <p:nvPr/>
          </p:nvSpPr>
          <p:spPr bwMode="auto">
            <a:xfrm>
              <a:off x="2585" y="1650"/>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2" name="Oval 323"/>
            <p:cNvSpPr>
              <a:spLocks noChangeArrowheads="1"/>
            </p:cNvSpPr>
            <p:nvPr/>
          </p:nvSpPr>
          <p:spPr bwMode="auto">
            <a:xfrm>
              <a:off x="2448" y="1697"/>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3" name="Oval 324"/>
            <p:cNvSpPr>
              <a:spLocks noChangeArrowheads="1"/>
            </p:cNvSpPr>
            <p:nvPr/>
          </p:nvSpPr>
          <p:spPr bwMode="auto">
            <a:xfrm>
              <a:off x="2547" y="1863"/>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4" name="Oval 325"/>
            <p:cNvSpPr>
              <a:spLocks noChangeArrowheads="1"/>
            </p:cNvSpPr>
            <p:nvPr/>
          </p:nvSpPr>
          <p:spPr bwMode="auto">
            <a:xfrm>
              <a:off x="2431" y="1772"/>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5" name="Oval 326"/>
            <p:cNvSpPr>
              <a:spLocks noChangeArrowheads="1"/>
            </p:cNvSpPr>
            <p:nvPr/>
          </p:nvSpPr>
          <p:spPr bwMode="auto">
            <a:xfrm>
              <a:off x="2492" y="1657"/>
              <a:ext cx="98"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6" name="Oval 327"/>
            <p:cNvSpPr>
              <a:spLocks noChangeArrowheads="1"/>
            </p:cNvSpPr>
            <p:nvPr/>
          </p:nvSpPr>
          <p:spPr bwMode="auto">
            <a:xfrm>
              <a:off x="2611" y="1680"/>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7" name="Oval 328"/>
            <p:cNvSpPr>
              <a:spLocks noChangeArrowheads="1"/>
            </p:cNvSpPr>
            <p:nvPr/>
          </p:nvSpPr>
          <p:spPr bwMode="auto">
            <a:xfrm>
              <a:off x="2641" y="1792"/>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8" name="Oval 329"/>
            <p:cNvSpPr>
              <a:spLocks noChangeArrowheads="1"/>
            </p:cNvSpPr>
            <p:nvPr/>
          </p:nvSpPr>
          <p:spPr bwMode="auto">
            <a:xfrm>
              <a:off x="2532" y="165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59" name="Oval 330"/>
            <p:cNvSpPr>
              <a:spLocks noChangeArrowheads="1"/>
            </p:cNvSpPr>
            <p:nvPr/>
          </p:nvSpPr>
          <p:spPr bwMode="auto">
            <a:xfrm>
              <a:off x="2605" y="1775"/>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0" name="Oval 331"/>
            <p:cNvSpPr>
              <a:spLocks noChangeArrowheads="1"/>
            </p:cNvSpPr>
            <p:nvPr/>
          </p:nvSpPr>
          <p:spPr bwMode="auto">
            <a:xfrm>
              <a:off x="2509" y="1732"/>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1" name="Oval 332"/>
            <p:cNvSpPr>
              <a:spLocks noChangeArrowheads="1"/>
            </p:cNvSpPr>
            <p:nvPr/>
          </p:nvSpPr>
          <p:spPr bwMode="auto">
            <a:xfrm>
              <a:off x="2626" y="1840"/>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2" name="Oval 333"/>
            <p:cNvSpPr>
              <a:spLocks noChangeArrowheads="1"/>
            </p:cNvSpPr>
            <p:nvPr/>
          </p:nvSpPr>
          <p:spPr bwMode="auto">
            <a:xfrm>
              <a:off x="2448" y="1743"/>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3" name="Oval 334"/>
            <p:cNvSpPr>
              <a:spLocks noChangeArrowheads="1"/>
            </p:cNvSpPr>
            <p:nvPr/>
          </p:nvSpPr>
          <p:spPr bwMode="auto">
            <a:xfrm>
              <a:off x="2600" y="181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4" name="Oval 335"/>
            <p:cNvSpPr>
              <a:spLocks noChangeArrowheads="1"/>
            </p:cNvSpPr>
            <p:nvPr/>
          </p:nvSpPr>
          <p:spPr bwMode="auto">
            <a:xfrm>
              <a:off x="2555" y="1842"/>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5" name="Oval 336"/>
            <p:cNvSpPr>
              <a:spLocks noChangeArrowheads="1"/>
            </p:cNvSpPr>
            <p:nvPr/>
          </p:nvSpPr>
          <p:spPr bwMode="auto">
            <a:xfrm>
              <a:off x="2496" y="1697"/>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6" name="Oval 337"/>
            <p:cNvSpPr>
              <a:spLocks noChangeArrowheads="1"/>
            </p:cNvSpPr>
            <p:nvPr/>
          </p:nvSpPr>
          <p:spPr bwMode="auto">
            <a:xfrm>
              <a:off x="2509" y="184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7" name="Oval 338"/>
            <p:cNvSpPr>
              <a:spLocks noChangeArrowheads="1"/>
            </p:cNvSpPr>
            <p:nvPr/>
          </p:nvSpPr>
          <p:spPr bwMode="auto">
            <a:xfrm>
              <a:off x="2477" y="1809"/>
              <a:ext cx="96" cy="95"/>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8" name="Oval 339"/>
            <p:cNvSpPr>
              <a:spLocks noChangeArrowheads="1"/>
            </p:cNvSpPr>
            <p:nvPr/>
          </p:nvSpPr>
          <p:spPr bwMode="auto">
            <a:xfrm>
              <a:off x="2565" y="1799"/>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69" name="Oval 340"/>
            <p:cNvSpPr>
              <a:spLocks noChangeArrowheads="1"/>
            </p:cNvSpPr>
            <p:nvPr/>
          </p:nvSpPr>
          <p:spPr bwMode="auto">
            <a:xfrm>
              <a:off x="2616" y="174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0" name="Oval 341"/>
            <p:cNvSpPr>
              <a:spLocks noChangeArrowheads="1"/>
            </p:cNvSpPr>
            <p:nvPr/>
          </p:nvSpPr>
          <p:spPr bwMode="auto">
            <a:xfrm>
              <a:off x="2499" y="1766"/>
              <a:ext cx="96" cy="9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71" name="Oval 342"/>
            <p:cNvSpPr>
              <a:spLocks noChangeArrowheads="1"/>
            </p:cNvSpPr>
            <p:nvPr/>
          </p:nvSpPr>
          <p:spPr bwMode="auto">
            <a:xfrm>
              <a:off x="2547" y="1727"/>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grpSp>
        <p:nvGrpSpPr>
          <p:cNvPr id="23657" name="Group 343"/>
          <p:cNvGrpSpPr>
            <a:grpSpLocks/>
          </p:cNvGrpSpPr>
          <p:nvPr/>
        </p:nvGrpSpPr>
        <p:grpSpPr bwMode="auto">
          <a:xfrm rot="-9000000">
            <a:off x="1922860" y="4068367"/>
            <a:ext cx="117872" cy="107156"/>
            <a:chOff x="2541" y="2379"/>
            <a:chExt cx="195" cy="193"/>
          </a:xfrm>
        </p:grpSpPr>
        <p:sp>
          <p:nvSpPr>
            <p:cNvPr id="23744" name="Oval 344"/>
            <p:cNvSpPr>
              <a:spLocks noChangeArrowheads="1"/>
            </p:cNvSpPr>
            <p:nvPr/>
          </p:nvSpPr>
          <p:spPr bwMode="auto">
            <a:xfrm>
              <a:off x="2550" y="2486"/>
              <a:ext cx="97" cy="101"/>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745" name="Group 345"/>
            <p:cNvGrpSpPr>
              <a:grpSpLocks/>
            </p:cNvGrpSpPr>
            <p:nvPr/>
          </p:nvGrpSpPr>
          <p:grpSpPr bwMode="auto">
            <a:xfrm>
              <a:off x="2619" y="2379"/>
              <a:ext cx="117" cy="111"/>
              <a:chOff x="2529" y="2247"/>
              <a:chExt cx="117" cy="111"/>
            </a:xfrm>
          </p:grpSpPr>
          <p:sp>
            <p:nvSpPr>
              <p:cNvPr id="23746" name="Line 346"/>
              <p:cNvSpPr>
                <a:spLocks noChangeShapeType="1"/>
              </p:cNvSpPr>
              <p:nvPr/>
            </p:nvSpPr>
            <p:spPr bwMode="auto">
              <a:xfrm flipV="1">
                <a:off x="2544" y="2265"/>
                <a:ext cx="77" cy="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47" name="Line 347"/>
              <p:cNvSpPr>
                <a:spLocks noChangeShapeType="1"/>
              </p:cNvSpPr>
              <p:nvPr/>
            </p:nvSpPr>
            <p:spPr bwMode="auto">
              <a:xfrm flipV="1">
                <a:off x="2574" y="2298"/>
                <a:ext cx="83" cy="84"/>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48" name="Line 348"/>
              <p:cNvSpPr>
                <a:spLocks noChangeShapeType="1"/>
              </p:cNvSpPr>
              <p:nvPr/>
            </p:nvSpPr>
            <p:spPr bwMode="auto">
              <a:xfrm flipV="1">
                <a:off x="2562" y="2286"/>
                <a:ext cx="63" cy="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grpSp>
        <p:nvGrpSpPr>
          <p:cNvPr id="23658" name="Group 349"/>
          <p:cNvGrpSpPr>
            <a:grpSpLocks/>
          </p:cNvGrpSpPr>
          <p:nvPr/>
        </p:nvGrpSpPr>
        <p:grpSpPr bwMode="auto">
          <a:xfrm rot="900000">
            <a:off x="1414464" y="4360070"/>
            <a:ext cx="117872" cy="107156"/>
            <a:chOff x="2541" y="2379"/>
            <a:chExt cx="195" cy="193"/>
          </a:xfrm>
        </p:grpSpPr>
        <p:sp>
          <p:nvSpPr>
            <p:cNvPr id="23739" name="Oval 350"/>
            <p:cNvSpPr>
              <a:spLocks noChangeArrowheads="1"/>
            </p:cNvSpPr>
            <p:nvPr/>
          </p:nvSpPr>
          <p:spPr bwMode="auto">
            <a:xfrm>
              <a:off x="2529" y="2468"/>
              <a:ext cx="98" cy="101"/>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740" name="Group 351"/>
            <p:cNvGrpSpPr>
              <a:grpSpLocks/>
            </p:cNvGrpSpPr>
            <p:nvPr/>
          </p:nvGrpSpPr>
          <p:grpSpPr bwMode="auto">
            <a:xfrm>
              <a:off x="2619" y="2379"/>
              <a:ext cx="117" cy="111"/>
              <a:chOff x="2529" y="2247"/>
              <a:chExt cx="117" cy="111"/>
            </a:xfrm>
          </p:grpSpPr>
          <p:sp>
            <p:nvSpPr>
              <p:cNvPr id="23741" name="Line 352"/>
              <p:cNvSpPr>
                <a:spLocks noChangeShapeType="1"/>
              </p:cNvSpPr>
              <p:nvPr/>
            </p:nvSpPr>
            <p:spPr bwMode="auto">
              <a:xfrm flipV="1">
                <a:off x="2518" y="2231"/>
                <a:ext cx="83" cy="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42" name="Line 353"/>
              <p:cNvSpPr>
                <a:spLocks noChangeShapeType="1"/>
              </p:cNvSpPr>
              <p:nvPr/>
            </p:nvSpPr>
            <p:spPr bwMode="auto">
              <a:xfrm flipV="1">
                <a:off x="2552" y="2259"/>
                <a:ext cx="79" cy="9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43" name="Line 354"/>
              <p:cNvSpPr>
                <a:spLocks noChangeShapeType="1"/>
              </p:cNvSpPr>
              <p:nvPr/>
            </p:nvSpPr>
            <p:spPr bwMode="auto">
              <a:xfrm flipV="1">
                <a:off x="2543" y="2257"/>
                <a:ext cx="63" cy="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grpSp>
        <p:nvGrpSpPr>
          <p:cNvPr id="23659" name="Group 355"/>
          <p:cNvGrpSpPr>
            <a:grpSpLocks/>
          </p:cNvGrpSpPr>
          <p:nvPr/>
        </p:nvGrpSpPr>
        <p:grpSpPr bwMode="auto">
          <a:xfrm rot="5400000">
            <a:off x="1430537" y="3908228"/>
            <a:ext cx="108347" cy="116681"/>
            <a:chOff x="2541" y="2379"/>
            <a:chExt cx="195" cy="193"/>
          </a:xfrm>
        </p:grpSpPr>
        <p:sp>
          <p:nvSpPr>
            <p:cNvPr id="23734" name="Oval 356"/>
            <p:cNvSpPr>
              <a:spLocks noChangeArrowheads="1"/>
            </p:cNvSpPr>
            <p:nvPr/>
          </p:nvSpPr>
          <p:spPr bwMode="auto">
            <a:xfrm>
              <a:off x="2541" y="2487"/>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nvGrpSpPr>
            <p:cNvPr id="23735" name="Group 357"/>
            <p:cNvGrpSpPr>
              <a:grpSpLocks/>
            </p:cNvGrpSpPr>
            <p:nvPr/>
          </p:nvGrpSpPr>
          <p:grpSpPr bwMode="auto">
            <a:xfrm>
              <a:off x="2619" y="2379"/>
              <a:ext cx="117" cy="111"/>
              <a:chOff x="2529" y="2247"/>
              <a:chExt cx="117" cy="111"/>
            </a:xfrm>
          </p:grpSpPr>
          <p:sp>
            <p:nvSpPr>
              <p:cNvPr id="23736" name="Line 358"/>
              <p:cNvSpPr>
                <a:spLocks noChangeShapeType="1"/>
              </p:cNvSpPr>
              <p:nvPr/>
            </p:nvSpPr>
            <p:spPr bwMode="auto">
              <a:xfrm flipV="1">
                <a:off x="2528" y="2247"/>
                <a:ext cx="84" cy="8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37" name="Line 359"/>
              <p:cNvSpPr>
                <a:spLocks noChangeShapeType="1"/>
              </p:cNvSpPr>
              <p:nvPr/>
            </p:nvSpPr>
            <p:spPr bwMode="auto">
              <a:xfrm flipV="1">
                <a:off x="2562" y="2275"/>
                <a:ext cx="84" cy="8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738" name="Line 360"/>
              <p:cNvSpPr>
                <a:spLocks noChangeShapeType="1"/>
              </p:cNvSpPr>
              <p:nvPr/>
            </p:nvSpPr>
            <p:spPr bwMode="auto">
              <a:xfrm flipV="1">
                <a:off x="2550" y="2282"/>
                <a:ext cx="69" cy="6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p>
            </p:txBody>
          </p:sp>
        </p:grpSp>
      </p:grpSp>
      <p:grpSp>
        <p:nvGrpSpPr>
          <p:cNvPr id="23660" name="Group 361"/>
          <p:cNvGrpSpPr>
            <a:grpSpLocks/>
          </p:cNvGrpSpPr>
          <p:nvPr/>
        </p:nvGrpSpPr>
        <p:grpSpPr bwMode="auto">
          <a:xfrm>
            <a:off x="3946924" y="3961210"/>
            <a:ext cx="410765" cy="370284"/>
            <a:chOff x="528" y="1900"/>
            <a:chExt cx="516" cy="504"/>
          </a:xfrm>
        </p:grpSpPr>
        <p:sp>
          <p:nvSpPr>
            <p:cNvPr id="23679" name="Oval 362"/>
            <p:cNvSpPr>
              <a:spLocks noChangeArrowheads="1"/>
            </p:cNvSpPr>
            <p:nvPr/>
          </p:nvSpPr>
          <p:spPr bwMode="auto">
            <a:xfrm>
              <a:off x="604" y="2017"/>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0" name="Oval 363"/>
            <p:cNvSpPr>
              <a:spLocks noChangeArrowheads="1"/>
            </p:cNvSpPr>
            <p:nvPr/>
          </p:nvSpPr>
          <p:spPr bwMode="auto">
            <a:xfrm>
              <a:off x="564" y="2213"/>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1" name="Oval 364"/>
            <p:cNvSpPr>
              <a:spLocks noChangeArrowheads="1"/>
            </p:cNvSpPr>
            <p:nvPr/>
          </p:nvSpPr>
          <p:spPr bwMode="auto">
            <a:xfrm>
              <a:off x="948" y="2104"/>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2" name="Oval 365"/>
            <p:cNvSpPr>
              <a:spLocks noChangeArrowheads="1"/>
            </p:cNvSpPr>
            <p:nvPr/>
          </p:nvSpPr>
          <p:spPr bwMode="auto">
            <a:xfrm>
              <a:off x="884" y="22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3" name="Oval 366"/>
            <p:cNvSpPr>
              <a:spLocks noChangeArrowheads="1"/>
            </p:cNvSpPr>
            <p:nvPr/>
          </p:nvSpPr>
          <p:spPr bwMode="auto">
            <a:xfrm>
              <a:off x="571" y="1963"/>
              <a:ext cx="97"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4" name="Oval 367"/>
            <p:cNvSpPr>
              <a:spLocks noChangeArrowheads="1"/>
            </p:cNvSpPr>
            <p:nvPr/>
          </p:nvSpPr>
          <p:spPr bwMode="auto">
            <a:xfrm>
              <a:off x="684" y="1941"/>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5" name="Oval 368"/>
            <p:cNvSpPr>
              <a:spLocks noChangeArrowheads="1"/>
            </p:cNvSpPr>
            <p:nvPr/>
          </p:nvSpPr>
          <p:spPr bwMode="auto">
            <a:xfrm>
              <a:off x="660" y="1903"/>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6" name="Oval 369"/>
            <p:cNvSpPr>
              <a:spLocks noChangeArrowheads="1"/>
            </p:cNvSpPr>
            <p:nvPr/>
          </p:nvSpPr>
          <p:spPr bwMode="auto">
            <a:xfrm>
              <a:off x="707" y="2304"/>
              <a:ext cx="97"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7" name="Oval 370"/>
            <p:cNvSpPr>
              <a:spLocks noChangeArrowheads="1"/>
            </p:cNvSpPr>
            <p:nvPr/>
          </p:nvSpPr>
          <p:spPr bwMode="auto">
            <a:xfrm>
              <a:off x="736" y="19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8" name="Oval 371"/>
            <p:cNvSpPr>
              <a:spLocks noChangeArrowheads="1"/>
            </p:cNvSpPr>
            <p:nvPr/>
          </p:nvSpPr>
          <p:spPr bwMode="auto">
            <a:xfrm>
              <a:off x="652" y="2295"/>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89" name="Oval 372"/>
            <p:cNvSpPr>
              <a:spLocks noChangeArrowheads="1"/>
            </p:cNvSpPr>
            <p:nvPr/>
          </p:nvSpPr>
          <p:spPr bwMode="auto">
            <a:xfrm>
              <a:off x="912" y="197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0" name="Oval 373"/>
            <p:cNvSpPr>
              <a:spLocks noChangeArrowheads="1"/>
            </p:cNvSpPr>
            <p:nvPr/>
          </p:nvSpPr>
          <p:spPr bwMode="auto">
            <a:xfrm>
              <a:off x="576" y="2085"/>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1" name="Oval 374"/>
            <p:cNvSpPr>
              <a:spLocks noChangeArrowheads="1"/>
            </p:cNvSpPr>
            <p:nvPr/>
          </p:nvSpPr>
          <p:spPr bwMode="auto">
            <a:xfrm>
              <a:off x="624" y="196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2" name="Oval 375"/>
            <p:cNvSpPr>
              <a:spLocks noChangeArrowheads="1"/>
            </p:cNvSpPr>
            <p:nvPr/>
          </p:nvSpPr>
          <p:spPr bwMode="auto">
            <a:xfrm>
              <a:off x="808" y="1919"/>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3" name="Oval 376"/>
            <p:cNvSpPr>
              <a:spLocks noChangeArrowheads="1"/>
            </p:cNvSpPr>
            <p:nvPr/>
          </p:nvSpPr>
          <p:spPr bwMode="auto">
            <a:xfrm>
              <a:off x="927" y="2200"/>
              <a:ext cx="97"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4" name="Oval 377"/>
            <p:cNvSpPr>
              <a:spLocks noChangeArrowheads="1"/>
            </p:cNvSpPr>
            <p:nvPr/>
          </p:nvSpPr>
          <p:spPr bwMode="auto">
            <a:xfrm>
              <a:off x="832" y="2292"/>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5" name="Oval 378"/>
            <p:cNvSpPr>
              <a:spLocks noChangeArrowheads="1"/>
            </p:cNvSpPr>
            <p:nvPr/>
          </p:nvSpPr>
          <p:spPr bwMode="auto">
            <a:xfrm>
              <a:off x="528" y="2091"/>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6" name="Oval 379"/>
            <p:cNvSpPr>
              <a:spLocks noChangeArrowheads="1"/>
            </p:cNvSpPr>
            <p:nvPr/>
          </p:nvSpPr>
          <p:spPr bwMode="auto">
            <a:xfrm>
              <a:off x="764" y="230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7" name="Oval 380"/>
            <p:cNvSpPr>
              <a:spLocks noChangeArrowheads="1"/>
            </p:cNvSpPr>
            <p:nvPr/>
          </p:nvSpPr>
          <p:spPr bwMode="auto">
            <a:xfrm>
              <a:off x="600" y="225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8" name="Oval 381"/>
            <p:cNvSpPr>
              <a:spLocks noChangeArrowheads="1"/>
            </p:cNvSpPr>
            <p:nvPr/>
          </p:nvSpPr>
          <p:spPr bwMode="auto">
            <a:xfrm>
              <a:off x="636" y="193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699" name="Oval 382"/>
            <p:cNvSpPr>
              <a:spLocks noChangeArrowheads="1"/>
            </p:cNvSpPr>
            <p:nvPr/>
          </p:nvSpPr>
          <p:spPr bwMode="auto">
            <a:xfrm>
              <a:off x="736" y="190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0" name="Oval 383"/>
            <p:cNvSpPr>
              <a:spLocks noChangeArrowheads="1"/>
            </p:cNvSpPr>
            <p:nvPr/>
          </p:nvSpPr>
          <p:spPr bwMode="auto">
            <a:xfrm>
              <a:off x="868" y="1936"/>
              <a:ext cx="97"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1" name="Oval 384"/>
            <p:cNvSpPr>
              <a:spLocks noChangeArrowheads="1"/>
            </p:cNvSpPr>
            <p:nvPr/>
          </p:nvSpPr>
          <p:spPr bwMode="auto">
            <a:xfrm>
              <a:off x="535" y="2156"/>
              <a:ext cx="93"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2" name="Oval 385"/>
            <p:cNvSpPr>
              <a:spLocks noChangeArrowheads="1"/>
            </p:cNvSpPr>
            <p:nvPr/>
          </p:nvSpPr>
          <p:spPr bwMode="auto">
            <a:xfrm>
              <a:off x="540" y="201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3" name="Oval 386"/>
            <p:cNvSpPr>
              <a:spLocks noChangeArrowheads="1"/>
            </p:cNvSpPr>
            <p:nvPr/>
          </p:nvSpPr>
          <p:spPr bwMode="auto">
            <a:xfrm>
              <a:off x="939" y="2036"/>
              <a:ext cx="97"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4" name="Oval 387"/>
            <p:cNvSpPr>
              <a:spLocks noChangeArrowheads="1"/>
            </p:cNvSpPr>
            <p:nvPr/>
          </p:nvSpPr>
          <p:spPr bwMode="auto">
            <a:xfrm>
              <a:off x="939" y="2148"/>
              <a:ext cx="97"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5" name="Oval 388"/>
            <p:cNvSpPr>
              <a:spLocks noChangeArrowheads="1"/>
            </p:cNvSpPr>
            <p:nvPr/>
          </p:nvSpPr>
          <p:spPr bwMode="auto">
            <a:xfrm>
              <a:off x="693" y="1936"/>
              <a:ext cx="97"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6" name="Oval 389"/>
            <p:cNvSpPr>
              <a:spLocks noChangeArrowheads="1"/>
            </p:cNvSpPr>
            <p:nvPr/>
          </p:nvSpPr>
          <p:spPr bwMode="auto">
            <a:xfrm>
              <a:off x="760" y="1924"/>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7" name="Oval 390"/>
            <p:cNvSpPr>
              <a:spLocks noChangeArrowheads="1"/>
            </p:cNvSpPr>
            <p:nvPr/>
          </p:nvSpPr>
          <p:spPr bwMode="auto">
            <a:xfrm>
              <a:off x="841" y="195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8" name="Oval 391"/>
            <p:cNvSpPr>
              <a:spLocks noChangeArrowheads="1"/>
            </p:cNvSpPr>
            <p:nvPr/>
          </p:nvSpPr>
          <p:spPr bwMode="auto">
            <a:xfrm>
              <a:off x="580" y="2017"/>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09" name="Oval 392"/>
            <p:cNvSpPr>
              <a:spLocks noChangeArrowheads="1"/>
            </p:cNvSpPr>
            <p:nvPr/>
          </p:nvSpPr>
          <p:spPr bwMode="auto">
            <a:xfrm>
              <a:off x="912" y="208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0" name="Oval 393"/>
            <p:cNvSpPr>
              <a:spLocks noChangeArrowheads="1"/>
            </p:cNvSpPr>
            <p:nvPr/>
          </p:nvSpPr>
          <p:spPr bwMode="auto">
            <a:xfrm>
              <a:off x="583" y="2159"/>
              <a:ext cx="97"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1" name="Oval 394"/>
            <p:cNvSpPr>
              <a:spLocks noChangeArrowheads="1"/>
            </p:cNvSpPr>
            <p:nvPr/>
          </p:nvSpPr>
          <p:spPr bwMode="auto">
            <a:xfrm>
              <a:off x="624" y="197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2" name="Oval 395"/>
            <p:cNvSpPr>
              <a:spLocks noChangeArrowheads="1"/>
            </p:cNvSpPr>
            <p:nvPr/>
          </p:nvSpPr>
          <p:spPr bwMode="auto">
            <a:xfrm>
              <a:off x="876" y="201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3" name="Oval 396"/>
            <p:cNvSpPr>
              <a:spLocks noChangeArrowheads="1"/>
            </p:cNvSpPr>
            <p:nvPr/>
          </p:nvSpPr>
          <p:spPr bwMode="auto">
            <a:xfrm>
              <a:off x="568" y="2091"/>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4" name="Oval 397"/>
            <p:cNvSpPr>
              <a:spLocks noChangeArrowheads="1"/>
            </p:cNvSpPr>
            <p:nvPr/>
          </p:nvSpPr>
          <p:spPr bwMode="auto">
            <a:xfrm>
              <a:off x="891" y="2129"/>
              <a:ext cx="97"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5" name="Oval 398"/>
            <p:cNvSpPr>
              <a:spLocks noChangeArrowheads="1"/>
            </p:cNvSpPr>
            <p:nvPr/>
          </p:nvSpPr>
          <p:spPr bwMode="auto">
            <a:xfrm>
              <a:off x="707" y="2240"/>
              <a:ext cx="97"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6" name="Oval 399"/>
            <p:cNvSpPr>
              <a:spLocks noChangeArrowheads="1"/>
            </p:cNvSpPr>
            <p:nvPr/>
          </p:nvSpPr>
          <p:spPr bwMode="auto">
            <a:xfrm>
              <a:off x="640" y="2232"/>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7" name="Oval 400"/>
            <p:cNvSpPr>
              <a:spLocks noChangeArrowheads="1"/>
            </p:cNvSpPr>
            <p:nvPr/>
          </p:nvSpPr>
          <p:spPr bwMode="auto">
            <a:xfrm>
              <a:off x="824" y="222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8" name="Oval 401"/>
            <p:cNvSpPr>
              <a:spLocks noChangeArrowheads="1"/>
            </p:cNvSpPr>
            <p:nvPr/>
          </p:nvSpPr>
          <p:spPr bwMode="auto">
            <a:xfrm>
              <a:off x="752" y="2279"/>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19" name="Oval 402"/>
            <p:cNvSpPr>
              <a:spLocks noChangeArrowheads="1"/>
            </p:cNvSpPr>
            <p:nvPr/>
          </p:nvSpPr>
          <p:spPr bwMode="auto">
            <a:xfrm>
              <a:off x="884" y="2197"/>
              <a:ext cx="96"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0" name="Oval 403"/>
            <p:cNvSpPr>
              <a:spLocks noChangeArrowheads="1"/>
            </p:cNvSpPr>
            <p:nvPr/>
          </p:nvSpPr>
          <p:spPr bwMode="auto">
            <a:xfrm>
              <a:off x="848" y="2077"/>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1" name="Oval 404"/>
            <p:cNvSpPr>
              <a:spLocks noChangeArrowheads="1"/>
            </p:cNvSpPr>
            <p:nvPr/>
          </p:nvSpPr>
          <p:spPr bwMode="auto">
            <a:xfrm>
              <a:off x="829" y="1992"/>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2" name="Oval 405"/>
            <p:cNvSpPr>
              <a:spLocks noChangeArrowheads="1"/>
            </p:cNvSpPr>
            <p:nvPr/>
          </p:nvSpPr>
          <p:spPr bwMode="auto">
            <a:xfrm>
              <a:off x="748" y="196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3" name="Oval 406"/>
            <p:cNvSpPr>
              <a:spLocks noChangeArrowheads="1"/>
            </p:cNvSpPr>
            <p:nvPr/>
          </p:nvSpPr>
          <p:spPr bwMode="auto">
            <a:xfrm>
              <a:off x="669" y="200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4" name="Oval 407"/>
            <p:cNvSpPr>
              <a:spLocks noChangeArrowheads="1"/>
            </p:cNvSpPr>
            <p:nvPr/>
          </p:nvSpPr>
          <p:spPr bwMode="auto">
            <a:xfrm>
              <a:off x="633" y="205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5" name="Oval 408"/>
            <p:cNvSpPr>
              <a:spLocks noChangeArrowheads="1"/>
            </p:cNvSpPr>
            <p:nvPr/>
          </p:nvSpPr>
          <p:spPr bwMode="auto">
            <a:xfrm>
              <a:off x="719" y="2216"/>
              <a:ext cx="97"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6" name="Oval 409"/>
            <p:cNvSpPr>
              <a:spLocks noChangeArrowheads="1"/>
            </p:cNvSpPr>
            <p:nvPr/>
          </p:nvSpPr>
          <p:spPr bwMode="auto">
            <a:xfrm>
              <a:off x="628" y="214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7" name="Oval 410"/>
            <p:cNvSpPr>
              <a:spLocks noChangeArrowheads="1"/>
            </p:cNvSpPr>
            <p:nvPr/>
          </p:nvSpPr>
          <p:spPr bwMode="auto">
            <a:xfrm>
              <a:off x="832" y="2145"/>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8" name="Oval 411"/>
            <p:cNvSpPr>
              <a:spLocks noChangeArrowheads="1"/>
            </p:cNvSpPr>
            <p:nvPr/>
          </p:nvSpPr>
          <p:spPr bwMode="auto">
            <a:xfrm>
              <a:off x="784" y="2188"/>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29" name="Oval 412"/>
            <p:cNvSpPr>
              <a:spLocks noChangeArrowheads="1"/>
            </p:cNvSpPr>
            <p:nvPr/>
          </p:nvSpPr>
          <p:spPr bwMode="auto">
            <a:xfrm>
              <a:off x="743" y="2031"/>
              <a:ext cx="97" cy="9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30" name="Oval 413"/>
            <p:cNvSpPr>
              <a:spLocks noChangeArrowheads="1"/>
            </p:cNvSpPr>
            <p:nvPr/>
          </p:nvSpPr>
          <p:spPr bwMode="auto">
            <a:xfrm>
              <a:off x="808" y="2060"/>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31" name="Oval 414"/>
            <p:cNvSpPr>
              <a:spLocks noChangeArrowheads="1"/>
            </p:cNvSpPr>
            <p:nvPr/>
          </p:nvSpPr>
          <p:spPr bwMode="auto">
            <a:xfrm>
              <a:off x="700" y="2156"/>
              <a:ext cx="96" cy="96"/>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32" name="Oval 415"/>
            <p:cNvSpPr>
              <a:spLocks noChangeArrowheads="1"/>
            </p:cNvSpPr>
            <p:nvPr/>
          </p:nvSpPr>
          <p:spPr bwMode="auto">
            <a:xfrm>
              <a:off x="700" y="2080"/>
              <a:ext cx="96" cy="9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23733" name="Oval 416"/>
            <p:cNvSpPr>
              <a:spLocks noChangeArrowheads="1"/>
            </p:cNvSpPr>
            <p:nvPr/>
          </p:nvSpPr>
          <p:spPr bwMode="auto">
            <a:xfrm>
              <a:off x="784" y="2116"/>
              <a:ext cx="96" cy="97"/>
            </a:xfrm>
            <a:prstGeom prst="ellipse">
              <a:avLst/>
            </a:prstGeom>
            <a:solidFill>
              <a:schemeClr val="bg1"/>
            </a:solidFill>
            <a:ln w="9525">
              <a:solidFill>
                <a:schemeClr val="tx1"/>
              </a:solidFill>
              <a:round/>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grpSp>
      <p:sp>
        <p:nvSpPr>
          <p:cNvPr id="23661" name="AutoShape 417"/>
          <p:cNvSpPr>
            <a:spLocks noChangeArrowheads="1"/>
          </p:cNvSpPr>
          <p:nvPr/>
        </p:nvSpPr>
        <p:spPr bwMode="auto">
          <a:xfrm rot="-900000">
            <a:off x="3506392" y="3761185"/>
            <a:ext cx="48815" cy="252413"/>
          </a:xfrm>
          <a:prstGeom prst="triangle">
            <a:avLst>
              <a:gd name="adj" fmla="val 50000"/>
            </a:avLst>
          </a:prstGeom>
          <a:solidFill>
            <a:schemeClr val="bg1"/>
          </a:solidFill>
          <a:ln w="9525">
            <a:solidFill>
              <a:schemeClr val="tx1"/>
            </a:solidFill>
            <a:miter lim="800000"/>
            <a:headEnd/>
            <a:tailEnd/>
          </a:ln>
        </p:spPr>
        <p:txBody>
          <a:bodyPr wrap="none" anchor="ct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endParaRPr lang="ja-JP" altLang="en-US" sz="1500">
              <a:solidFill>
                <a:srgbClr val="000000"/>
              </a:solidFill>
              <a:latin typeface="Arial" panose="020B0604020202020204" pitchFamily="34" charset="0"/>
              <a:cs typeface="Arial" panose="020B0604020202020204" pitchFamily="34" charset="0"/>
            </a:endParaRPr>
          </a:p>
        </p:txBody>
      </p:sp>
      <p:sp>
        <p:nvSpPr>
          <p:cNvPr id="142754" name="Oval 418"/>
          <p:cNvSpPr>
            <a:spLocks noChangeArrowheads="1"/>
          </p:cNvSpPr>
          <p:nvPr/>
        </p:nvSpPr>
        <p:spPr bwMode="auto">
          <a:xfrm rot="13973361">
            <a:off x="3555206" y="4024313"/>
            <a:ext cx="53579" cy="58341"/>
          </a:xfrm>
          <a:prstGeom prst="ellipse">
            <a:avLst/>
          </a:prstGeom>
          <a:gradFill rotWithShape="1">
            <a:gsLst>
              <a:gs pos="0">
                <a:schemeClr val="bg2">
                  <a:gamma/>
                  <a:tint val="47451"/>
                  <a:invGamma/>
                </a:schemeClr>
              </a:gs>
              <a:gs pos="100000">
                <a:schemeClr val="bg2"/>
              </a:gs>
            </a:gsLst>
            <a:lin ang="2700000" scaled="1"/>
          </a:gradFill>
          <a:ln w="9525">
            <a:solidFill>
              <a:schemeClr val="tx1"/>
            </a:solidFill>
            <a:round/>
            <a:headEnd/>
            <a:tailEnd/>
          </a:ln>
          <a:effectLst/>
        </p:spPr>
        <p:txBody>
          <a:bodyPr wrap="none" anchor="ctr"/>
          <a:lstStyle/>
          <a:p>
            <a:pPr eaLnBrk="1" hangingPunct="1">
              <a:defRPr/>
            </a:pPr>
            <a:endParaRPr lang="ja-JP" altLang="en-US" sz="1500">
              <a:solidFill>
                <a:srgbClr val="000000"/>
              </a:solidFill>
              <a:latin typeface="Arial" pitchFamily="34" charset="0"/>
              <a:ea typeface="ＭＳ Ｐゴシック"/>
              <a:cs typeface="Arial" pitchFamily="34" charset="0"/>
            </a:endParaRPr>
          </a:p>
        </p:txBody>
      </p:sp>
      <p:sp>
        <p:nvSpPr>
          <p:cNvPr id="23663" name="AutoShape 419"/>
          <p:cNvSpPr>
            <a:spLocks noChangeArrowheads="1"/>
          </p:cNvSpPr>
          <p:nvPr/>
        </p:nvSpPr>
        <p:spPr bwMode="auto">
          <a:xfrm>
            <a:off x="938213" y="2743201"/>
            <a:ext cx="3876675" cy="2288381"/>
          </a:xfrm>
          <a:prstGeom prst="wedgeRectCallout">
            <a:avLst>
              <a:gd name="adj1" fmla="val 78157"/>
              <a:gd name="adj2" fmla="val -50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algn="ctr" eaLnBrk="1" hangingPunct="1"/>
            <a:endParaRPr lang="ja-JP" altLang="en-US" sz="1500">
              <a:solidFill>
                <a:srgbClr val="000000"/>
              </a:solidFill>
              <a:latin typeface="Arial" panose="020B0604020202020204" pitchFamily="34" charset="0"/>
              <a:ea typeface="Osaka"/>
              <a:cs typeface="Arial" panose="020B0604020202020204" pitchFamily="34" charset="0"/>
            </a:endParaRPr>
          </a:p>
        </p:txBody>
      </p:sp>
      <p:sp useBgFill="1">
        <p:nvSpPr>
          <p:cNvPr id="469" name="Text Box 121"/>
          <p:cNvSpPr txBox="1">
            <a:spLocks noChangeArrowheads="1"/>
          </p:cNvSpPr>
          <p:nvPr/>
        </p:nvSpPr>
        <p:spPr bwMode="auto">
          <a:xfrm>
            <a:off x="6730604" y="843038"/>
            <a:ext cx="984244" cy="230832"/>
          </a:xfrm>
          <a:prstGeom prst="rect">
            <a:avLst/>
          </a:prstGeom>
          <a:ln w="9525">
            <a:noFill/>
            <a:miter lim="800000"/>
            <a:headEnd/>
            <a:tailEnd/>
          </a:ln>
        </p:spPr>
        <p:txBody>
          <a:bodyPr wrap="none" lIns="0" tIns="0" rIns="0" bIns="0" anchor="ctr" anchorCtr="1">
            <a:spAutoFit/>
          </a:bodyPr>
          <a:lstStyle/>
          <a:p>
            <a:pPr>
              <a:defRPr/>
            </a:pPr>
            <a:r>
              <a:rPr lang="en-US" altLang="ja-JP" sz="1500" b="1" kern="0" dirty="0">
                <a:solidFill>
                  <a:srgbClr val="006600"/>
                </a:solidFill>
                <a:latin typeface="Arial" pitchFamily="34" charset="0"/>
                <a:ea typeface="ＭＳ Ｐゴシック"/>
                <a:cs typeface="Arial" pitchFamily="34" charset="0"/>
              </a:rPr>
              <a:t>Max.30MW</a:t>
            </a:r>
            <a:endParaRPr lang="ja-JP" altLang="en-US" sz="1500" b="1" kern="0" dirty="0">
              <a:solidFill>
                <a:srgbClr val="006600"/>
              </a:solidFill>
              <a:latin typeface="Arial" pitchFamily="34" charset="0"/>
              <a:ea typeface="ＭＳ Ｐゴシック"/>
              <a:cs typeface="Arial" pitchFamily="34" charset="0"/>
            </a:endParaRPr>
          </a:p>
        </p:txBody>
      </p:sp>
      <p:sp useBgFill="1">
        <p:nvSpPr>
          <p:cNvPr id="470" name="Text Box 121"/>
          <p:cNvSpPr txBox="1">
            <a:spLocks noChangeArrowheads="1"/>
          </p:cNvSpPr>
          <p:nvPr/>
        </p:nvSpPr>
        <p:spPr bwMode="auto">
          <a:xfrm>
            <a:off x="4777979" y="1605633"/>
            <a:ext cx="663643" cy="230832"/>
          </a:xfrm>
          <a:prstGeom prst="rect">
            <a:avLst/>
          </a:prstGeom>
          <a:ln w="9525">
            <a:noFill/>
            <a:miter lim="800000"/>
            <a:headEnd/>
            <a:tailEnd/>
          </a:ln>
        </p:spPr>
        <p:txBody>
          <a:bodyPr wrap="none" lIns="0" tIns="0" rIns="0" bIns="0" anchor="ctr" anchorCtr="1">
            <a:spAutoFit/>
          </a:bodyPr>
          <a:lstStyle/>
          <a:p>
            <a:pPr>
              <a:defRPr/>
            </a:pPr>
            <a:r>
              <a:rPr lang="en-US" altLang="ja-JP" sz="1500" b="1" kern="0" dirty="0">
                <a:solidFill>
                  <a:srgbClr val="006600"/>
                </a:solidFill>
                <a:latin typeface="Arial" pitchFamily="34" charset="0"/>
                <a:ea typeface="ＭＳ Ｐゴシック"/>
                <a:cs typeface="Arial" pitchFamily="34" charset="0"/>
              </a:rPr>
              <a:t>800MW</a:t>
            </a:r>
            <a:endParaRPr lang="ja-JP" altLang="en-US" sz="1500" b="1" kern="0" dirty="0">
              <a:solidFill>
                <a:srgbClr val="006600"/>
              </a:solidFill>
              <a:latin typeface="Arial" pitchFamily="34" charset="0"/>
              <a:ea typeface="ＭＳ Ｐゴシック"/>
              <a:cs typeface="Arial" pitchFamily="34" charset="0"/>
            </a:endParaRPr>
          </a:p>
        </p:txBody>
      </p:sp>
      <p:sp useBgFill="1">
        <p:nvSpPr>
          <p:cNvPr id="471" name="Text Box 121"/>
          <p:cNvSpPr txBox="1">
            <a:spLocks noChangeArrowheads="1"/>
          </p:cNvSpPr>
          <p:nvPr/>
        </p:nvSpPr>
        <p:spPr bwMode="auto">
          <a:xfrm>
            <a:off x="3175398" y="1200225"/>
            <a:ext cx="663643" cy="230832"/>
          </a:xfrm>
          <a:prstGeom prst="rect">
            <a:avLst/>
          </a:prstGeom>
          <a:ln w="9525">
            <a:noFill/>
            <a:miter lim="800000"/>
            <a:headEnd/>
            <a:tailEnd/>
          </a:ln>
        </p:spPr>
        <p:txBody>
          <a:bodyPr wrap="none" lIns="0" tIns="0" rIns="0" bIns="0" anchor="ctr" anchorCtr="1">
            <a:spAutoFit/>
          </a:bodyPr>
          <a:lstStyle/>
          <a:p>
            <a:pPr>
              <a:defRPr/>
            </a:pPr>
            <a:r>
              <a:rPr lang="en-US" altLang="ja-JP" sz="1500" b="1" kern="0" dirty="0">
                <a:solidFill>
                  <a:srgbClr val="006600"/>
                </a:solidFill>
                <a:latin typeface="Arial" pitchFamily="34" charset="0"/>
                <a:ea typeface="ＭＳ Ｐゴシック"/>
                <a:cs typeface="Arial" pitchFamily="34" charset="0"/>
              </a:rPr>
              <a:t>100MW</a:t>
            </a:r>
            <a:endParaRPr lang="ja-JP" altLang="en-US" sz="1500" b="1" kern="0" dirty="0">
              <a:solidFill>
                <a:srgbClr val="006600"/>
              </a:solidFill>
              <a:latin typeface="Arial" pitchFamily="34" charset="0"/>
              <a:ea typeface="ＭＳ Ｐゴシック"/>
              <a:cs typeface="Arial" pitchFamily="34" charset="0"/>
            </a:endParaRPr>
          </a:p>
        </p:txBody>
      </p:sp>
      <p:sp useBgFill="1">
        <p:nvSpPr>
          <p:cNvPr id="472" name="Text Box 121"/>
          <p:cNvSpPr txBox="1">
            <a:spLocks noChangeArrowheads="1"/>
          </p:cNvSpPr>
          <p:nvPr/>
        </p:nvSpPr>
        <p:spPr bwMode="auto">
          <a:xfrm>
            <a:off x="1564482" y="1718147"/>
            <a:ext cx="663643" cy="230832"/>
          </a:xfrm>
          <a:prstGeom prst="rect">
            <a:avLst/>
          </a:prstGeom>
          <a:ln w="9525">
            <a:noFill/>
            <a:miter lim="800000"/>
            <a:headEnd/>
            <a:tailEnd/>
          </a:ln>
        </p:spPr>
        <p:txBody>
          <a:bodyPr wrap="none" lIns="0" tIns="0" rIns="0" bIns="0" anchor="ctr" anchorCtr="1">
            <a:spAutoFit/>
          </a:bodyPr>
          <a:lstStyle/>
          <a:p>
            <a:pPr>
              <a:defRPr/>
            </a:pPr>
            <a:r>
              <a:rPr lang="en-US" altLang="ja-JP" sz="1500" b="1" kern="0" dirty="0">
                <a:solidFill>
                  <a:srgbClr val="006600"/>
                </a:solidFill>
                <a:latin typeface="Arial" pitchFamily="34" charset="0"/>
                <a:ea typeface="ＭＳ Ｐゴシック"/>
                <a:cs typeface="Arial" pitchFamily="34" charset="0"/>
              </a:rPr>
              <a:t>170MW</a:t>
            </a:r>
            <a:endParaRPr lang="ja-JP" altLang="en-US" sz="1500" b="1" kern="0" dirty="0">
              <a:solidFill>
                <a:srgbClr val="006600"/>
              </a:solidFill>
              <a:latin typeface="Arial" pitchFamily="34" charset="0"/>
              <a:ea typeface="ＭＳ Ｐゴシック"/>
              <a:cs typeface="Arial" pitchFamily="34" charset="0"/>
            </a:endParaRPr>
          </a:p>
        </p:txBody>
      </p:sp>
      <p:sp useBgFill="1">
        <p:nvSpPr>
          <p:cNvPr id="473" name="Text Box 121"/>
          <p:cNvSpPr txBox="1">
            <a:spLocks noChangeArrowheads="1"/>
          </p:cNvSpPr>
          <p:nvPr/>
        </p:nvSpPr>
        <p:spPr bwMode="auto">
          <a:xfrm>
            <a:off x="2744392" y="2377754"/>
            <a:ext cx="663643" cy="230832"/>
          </a:xfrm>
          <a:prstGeom prst="rect">
            <a:avLst/>
          </a:prstGeom>
          <a:ln w="9525">
            <a:noFill/>
            <a:miter lim="800000"/>
            <a:headEnd/>
            <a:tailEnd/>
          </a:ln>
        </p:spPr>
        <p:txBody>
          <a:bodyPr wrap="none" lIns="0" tIns="0" rIns="0" bIns="0" anchor="ctr" anchorCtr="1">
            <a:spAutoFit/>
          </a:bodyPr>
          <a:lstStyle/>
          <a:p>
            <a:pPr>
              <a:defRPr/>
            </a:pPr>
            <a:r>
              <a:rPr lang="en-US" altLang="ja-JP" sz="1500" b="1" kern="0" dirty="0">
                <a:solidFill>
                  <a:srgbClr val="006600"/>
                </a:solidFill>
                <a:latin typeface="Arial" pitchFamily="34" charset="0"/>
                <a:ea typeface="ＭＳ Ｐゴシック"/>
                <a:cs typeface="Arial" pitchFamily="34" charset="0"/>
              </a:rPr>
              <a:t>270MW</a:t>
            </a:r>
            <a:endParaRPr lang="ja-JP" altLang="en-US" sz="1500" b="1" kern="0" dirty="0">
              <a:solidFill>
                <a:srgbClr val="006600"/>
              </a:solidFill>
              <a:latin typeface="Arial" pitchFamily="34" charset="0"/>
              <a:ea typeface="ＭＳ Ｐゴシック"/>
              <a:cs typeface="Arial" pitchFamily="34" charset="0"/>
            </a:endParaRPr>
          </a:p>
        </p:txBody>
      </p:sp>
      <p:cxnSp>
        <p:nvCxnSpPr>
          <p:cNvPr id="5" name="直線矢印コネクタ 4"/>
          <p:cNvCxnSpPr/>
          <p:nvPr/>
        </p:nvCxnSpPr>
        <p:spPr>
          <a:xfrm>
            <a:off x="6201966" y="1521620"/>
            <a:ext cx="0" cy="597694"/>
          </a:xfrm>
          <a:prstGeom prst="straightConnector1">
            <a:avLst/>
          </a:prstGeom>
          <a:ln w="76200">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23670" name="Line 46"/>
          <p:cNvSpPr>
            <a:spLocks noChangeShapeType="1"/>
          </p:cNvSpPr>
          <p:nvPr/>
        </p:nvSpPr>
        <p:spPr bwMode="auto">
          <a:xfrm flipV="1">
            <a:off x="6366272" y="2386014"/>
            <a:ext cx="0" cy="7024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3671" name="Line 46"/>
          <p:cNvSpPr>
            <a:spLocks noChangeShapeType="1"/>
          </p:cNvSpPr>
          <p:nvPr/>
        </p:nvSpPr>
        <p:spPr bwMode="auto">
          <a:xfrm flipV="1">
            <a:off x="6018610" y="2388395"/>
            <a:ext cx="0" cy="7024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6" name="円弧 5"/>
          <p:cNvSpPr/>
          <p:nvPr/>
        </p:nvSpPr>
        <p:spPr>
          <a:xfrm>
            <a:off x="4873229" y="2128839"/>
            <a:ext cx="990600" cy="721519"/>
          </a:xfrm>
          <a:prstGeom prst="arc">
            <a:avLst/>
          </a:prstGeom>
          <a:ln w="76200">
            <a:solidFill>
              <a:srgbClr val="FF00FF"/>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sz="1350">
              <a:solidFill>
                <a:srgbClr val="000000"/>
              </a:solidFill>
              <a:latin typeface="Arial" pitchFamily="34" charset="0"/>
              <a:cs typeface="Arial" pitchFamily="34" charset="0"/>
            </a:endParaRPr>
          </a:p>
        </p:txBody>
      </p:sp>
      <p:cxnSp>
        <p:nvCxnSpPr>
          <p:cNvPr id="8" name="直線矢印コネクタ 7"/>
          <p:cNvCxnSpPr/>
          <p:nvPr/>
        </p:nvCxnSpPr>
        <p:spPr>
          <a:xfrm flipH="1">
            <a:off x="4664869" y="2128838"/>
            <a:ext cx="5667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直線矢印コネクタ 435"/>
          <p:cNvCxnSpPr/>
          <p:nvPr/>
        </p:nvCxnSpPr>
        <p:spPr>
          <a:xfrm flipH="1">
            <a:off x="3992167" y="2128838"/>
            <a:ext cx="578644"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p:cNvCxnSpPr/>
          <p:nvPr/>
        </p:nvCxnSpPr>
        <p:spPr>
          <a:xfrm flipH="1">
            <a:off x="2157414" y="2109788"/>
            <a:ext cx="579835" cy="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直線矢印コネクタ 439"/>
          <p:cNvCxnSpPr/>
          <p:nvPr/>
        </p:nvCxnSpPr>
        <p:spPr>
          <a:xfrm flipH="1" flipV="1">
            <a:off x="3069431" y="1222774"/>
            <a:ext cx="0" cy="697706"/>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useBgFill="1">
        <p:nvSpPr>
          <p:cNvPr id="23677" name="Text Box 118"/>
          <p:cNvSpPr txBox="1">
            <a:spLocks noChangeArrowheads="1"/>
          </p:cNvSpPr>
          <p:nvPr/>
        </p:nvSpPr>
        <p:spPr bwMode="auto">
          <a:xfrm>
            <a:off x="902494" y="2392309"/>
            <a:ext cx="1715213" cy="32316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kumimoji="1">
                <a:solidFill>
                  <a:schemeClr val="tx1"/>
                </a:solidFill>
                <a:latin typeface="Tahoma" panose="020B0604030504040204" pitchFamily="34" charset="0"/>
                <a:ea typeface="ＭＳ Ｐゴシック" panose="020B0600070205080204" pitchFamily="34" charset="-128"/>
              </a:defRPr>
            </a:lvl1pPr>
            <a:lvl2pPr marL="742950" indent="-285750">
              <a:defRPr kumimoji="1">
                <a:solidFill>
                  <a:schemeClr val="tx1"/>
                </a:solidFill>
                <a:latin typeface="Tahoma" panose="020B0604030504040204" pitchFamily="34" charset="0"/>
                <a:ea typeface="ＭＳ Ｐゴシック" panose="020B0600070205080204" pitchFamily="34" charset="-128"/>
              </a:defRPr>
            </a:lvl2pPr>
            <a:lvl3pPr marL="1143000" indent="-228600">
              <a:defRPr kumimoji="1">
                <a:solidFill>
                  <a:schemeClr val="tx1"/>
                </a:solidFill>
                <a:latin typeface="Tahoma" panose="020B0604030504040204" pitchFamily="34" charset="0"/>
                <a:ea typeface="ＭＳ Ｐゴシック" panose="020B0600070205080204" pitchFamily="34" charset="-128"/>
              </a:defRPr>
            </a:lvl3pPr>
            <a:lvl4pPr marL="1600200" indent="-228600">
              <a:defRPr kumimoji="1">
                <a:solidFill>
                  <a:schemeClr val="tx1"/>
                </a:solidFill>
                <a:latin typeface="Tahoma" panose="020B0604030504040204" pitchFamily="34" charset="0"/>
                <a:ea typeface="ＭＳ Ｐゴシック" panose="020B0600070205080204" pitchFamily="34" charset="-128"/>
              </a:defRPr>
            </a:lvl4pPr>
            <a:lvl5pPr marL="2057400" indent="-228600">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ja-JP" sz="1050">
                <a:solidFill>
                  <a:srgbClr val="000000"/>
                </a:solidFill>
                <a:latin typeface="Arial" panose="020B0604020202020204" pitchFamily="34" charset="0"/>
                <a:cs typeface="Arial" panose="020B0604020202020204" pitchFamily="34" charset="0"/>
              </a:rPr>
              <a:t>MA: Minor Actinides</a:t>
            </a:r>
          </a:p>
          <a:p>
            <a:pPr eaLnBrk="1" hangingPunct="1"/>
            <a:r>
              <a:rPr lang="en-US" altLang="ja-JP" sz="1050">
                <a:solidFill>
                  <a:srgbClr val="000000"/>
                </a:solidFill>
                <a:latin typeface="Arial" panose="020B0604020202020204" pitchFamily="34" charset="0"/>
                <a:cs typeface="Arial" panose="020B0604020202020204" pitchFamily="34" charset="0"/>
              </a:rPr>
              <a:t>LBE: Lead-Bismuth Eutectic </a:t>
            </a:r>
            <a:endParaRPr lang="ja-JP" altLang="en-US" sz="1050">
              <a:solidFill>
                <a:srgbClr val="000000"/>
              </a:solidFill>
              <a:latin typeface="Arial" panose="020B0604020202020204" pitchFamily="34" charset="0"/>
              <a:cs typeface="Arial" panose="020B0604020202020204" pitchFamily="34" charset="0"/>
            </a:endParaRPr>
          </a:p>
        </p:txBody>
      </p:sp>
      <p:sp>
        <p:nvSpPr>
          <p:cNvPr id="23678" name="Rectangle 13"/>
          <p:cNvSpPr>
            <a:spLocks noGrp="1" noChangeArrowheads="1"/>
          </p:cNvSpPr>
          <p:nvPr>
            <p:ph type="sldNum" sz="quarter" idx="12"/>
          </p:nvPr>
        </p:nvSpPr>
        <p:spPr>
          <a:xfrm>
            <a:off x="7912895" y="4937523"/>
            <a:ext cx="373856" cy="2059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anose="020B0604030504040204" pitchFamily="34" charset="0"/>
                <a:ea typeface="ＭＳ Ｐゴシック" panose="020B0600070205080204" pitchFamily="34" charset="-128"/>
              </a:defRPr>
            </a:lvl1pPr>
            <a:lvl2pPr marL="557213" indent="-214313">
              <a:defRPr kumimoji="1">
                <a:solidFill>
                  <a:schemeClr val="tx1"/>
                </a:solidFill>
                <a:latin typeface="Tahoma" panose="020B0604030504040204" pitchFamily="34" charset="0"/>
                <a:ea typeface="ＭＳ Ｐゴシック" panose="020B0600070205080204" pitchFamily="34" charset="-128"/>
              </a:defRPr>
            </a:lvl2pPr>
            <a:lvl3pPr marL="857250" indent="-171450">
              <a:defRPr kumimoji="1">
                <a:solidFill>
                  <a:schemeClr val="tx1"/>
                </a:solidFill>
                <a:latin typeface="Tahoma" panose="020B0604030504040204" pitchFamily="34" charset="0"/>
                <a:ea typeface="ＭＳ Ｐゴシック" panose="020B0600070205080204" pitchFamily="34" charset="-128"/>
              </a:defRPr>
            </a:lvl3pPr>
            <a:lvl4pPr marL="1200150" indent="-171450">
              <a:defRPr kumimoji="1">
                <a:solidFill>
                  <a:schemeClr val="tx1"/>
                </a:solidFill>
                <a:latin typeface="Tahoma" panose="020B0604030504040204" pitchFamily="34" charset="0"/>
                <a:ea typeface="ＭＳ Ｐゴシック" panose="020B0600070205080204" pitchFamily="34" charset="-128"/>
              </a:defRPr>
            </a:lvl4pPr>
            <a:lvl5pPr marL="1543050" indent="-171450">
              <a:defRPr kumimoji="1">
                <a:solidFill>
                  <a:schemeClr val="tx1"/>
                </a:solidFill>
                <a:latin typeface="Tahoma" panose="020B0604030504040204" pitchFamily="34" charset="0"/>
                <a:ea typeface="ＭＳ Ｐゴシック" panose="020B0600070205080204" pitchFamily="34" charset="-128"/>
              </a:defRPr>
            </a:lvl5pPr>
            <a:lvl6pPr marL="1885950" indent="-17145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6pPr>
            <a:lvl7pPr marL="2228850" indent="-17145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7pPr>
            <a:lvl8pPr marL="2571750" indent="-17145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8pPr>
            <a:lvl9pPr marL="2914650" indent="-17145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34" charset="-128"/>
              </a:defRPr>
            </a:lvl9pPr>
          </a:lstStyle>
          <a:p>
            <a:fld id="{A848F77F-A7DB-419E-AC5E-5B87D29CEE59}" type="slidenum">
              <a:rPr kumimoji="0" lang="en-US" altLang="ja-JP">
                <a:solidFill>
                  <a:srgbClr val="0066CC"/>
                </a:solidFill>
                <a:latin typeface="Arial" panose="020B0604020202020204" pitchFamily="34" charset="0"/>
              </a:rPr>
              <a:pPr/>
              <a:t>9</a:t>
            </a:fld>
            <a:endParaRPr kumimoji="0" lang="en-US" altLang="ja-JP">
              <a:solidFill>
                <a:srgbClr val="0066CC"/>
              </a:solidFill>
              <a:latin typeface="Arial" panose="020B0604020202020204" pitchFamily="34" charset="0"/>
            </a:endParaRPr>
          </a:p>
        </p:txBody>
      </p:sp>
      <p:sp>
        <p:nvSpPr>
          <p:cNvPr id="2" name="Date Placeholder 1"/>
          <p:cNvSpPr>
            <a:spLocks noGrp="1"/>
          </p:cNvSpPr>
          <p:nvPr>
            <p:ph type="dt" sz="half" idx="10"/>
          </p:nvPr>
        </p:nvSpPr>
        <p:spPr/>
        <p:txBody>
          <a:bodyPr/>
          <a:lstStyle/>
          <a:p>
            <a:fld id="{C591A2E7-E6F6-4CC5-A127-70B8F7EF4BB3}" type="datetime1">
              <a:rPr lang="en-US" smtClean="0">
                <a:solidFill>
                  <a:srgbClr val="696464"/>
                </a:solidFill>
              </a:rPr>
              <a:t>4/25/2020</a:t>
            </a:fld>
            <a:endParaRPr lang="en-US">
              <a:solidFill>
                <a:srgbClr val="696464"/>
              </a:solidFill>
            </a:endParaRPr>
          </a:p>
        </p:txBody>
      </p:sp>
    </p:spTree>
    <p:extLst>
      <p:ext uri="{BB962C8B-B14F-4D97-AF65-F5344CB8AC3E}">
        <p14:creationId xmlns:p14="http://schemas.microsoft.com/office/powerpoint/2010/main" val="42126121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1572</TotalTime>
  <Words>2321</Words>
  <Application>Microsoft Office PowerPoint</Application>
  <PresentationFormat>On-screen Show (16:9)</PresentationFormat>
  <Paragraphs>316</Paragraphs>
  <Slides>39</Slides>
  <Notes>4</Notes>
  <HiddenSlides>0</HiddenSlides>
  <MMClips>0</MMClips>
  <ScaleCrop>false</ScaleCrop>
  <HeadingPairs>
    <vt:vector size="8" baseType="variant">
      <vt:variant>
        <vt:lpstr>Fonts Used</vt:lpstr>
      </vt:variant>
      <vt:variant>
        <vt:i4>20</vt:i4>
      </vt: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63" baseType="lpstr">
      <vt:lpstr>ＭＳ Ｐゴシック</vt:lpstr>
      <vt:lpstr>Arial</vt:lpstr>
      <vt:lpstr>Bookman Old Style</vt:lpstr>
      <vt:lpstr>Calibri</vt:lpstr>
      <vt:lpstr>Cambria Math</vt:lpstr>
      <vt:lpstr>CMBX12</vt:lpstr>
      <vt:lpstr>CMR12</vt:lpstr>
      <vt:lpstr>Franklin Gothic Book</vt:lpstr>
      <vt:lpstr>Franklin Gothic Medium</vt:lpstr>
      <vt:lpstr>LBDPO N+ Times</vt:lpstr>
      <vt:lpstr>Lucida Grande</vt:lpstr>
      <vt:lpstr>Lucida Handwriting</vt:lpstr>
      <vt:lpstr>Osaka</vt:lpstr>
      <vt:lpstr>Rockwell</vt:lpstr>
      <vt:lpstr>Rockwell Condensed</vt:lpstr>
      <vt:lpstr>Sitka Text</vt:lpstr>
      <vt:lpstr>Tahoma</vt:lpstr>
      <vt:lpstr>Times New Roman</vt:lpstr>
      <vt:lpstr>Tunga</vt:lpstr>
      <vt:lpstr>Wingdings</vt:lpstr>
      <vt:lpstr>Angles</vt:lpstr>
      <vt:lpstr>Office Theme</vt:lpstr>
      <vt:lpstr>Wood Type</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Neutron spectra generated using MCNP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dc:creator>
  <cp:lastModifiedBy>Siddhant Mukherjee</cp:lastModifiedBy>
  <cp:revision>77</cp:revision>
  <dcterms:created xsi:type="dcterms:W3CDTF">2020-01-27T11:45:26Z</dcterms:created>
  <dcterms:modified xsi:type="dcterms:W3CDTF">2020-04-25T15:10:38Z</dcterms:modified>
</cp:coreProperties>
</file>