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
  </p:notesMasterIdLst>
  <p:sldIdLst>
    <p:sldId id="257" r:id="rId2"/>
    <p:sldId id="1177" r:id="rId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7567"/>
    <p:restoredTop sz="94659"/>
  </p:normalViewPr>
  <p:slideViewPr>
    <p:cSldViewPr snapToGrid="0" snapToObjects="1">
      <p:cViewPr varScale="1">
        <p:scale>
          <a:sx n="210" d="100"/>
          <a:sy n="210" d="100"/>
        </p:scale>
        <p:origin x="3008" y="1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76B4D1B-D44C-ED4B-A2D4-8ACA40331428}" type="datetimeFigureOut">
              <a:rPr lang="en-US" smtClean="0"/>
              <a:t>4/15/24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4B62CCC-73C9-EA42-8BD2-EDAD24BBFB3F}" type="slidenum">
              <a:rPr lang="en-US" smtClean="0"/>
              <a:t>‹#›</a:t>
            </a:fld>
            <a:endParaRPr lang="en-US"/>
          </a:p>
        </p:txBody>
      </p:sp>
    </p:spTree>
    <p:extLst>
      <p:ext uri="{BB962C8B-B14F-4D97-AF65-F5344CB8AC3E}">
        <p14:creationId xmlns:p14="http://schemas.microsoft.com/office/powerpoint/2010/main" val="21315444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4B62CCC-73C9-EA42-8BD2-EDAD24BBFB3F}" type="slidenum">
              <a:rPr lang="en-US" smtClean="0"/>
              <a:t>1</a:t>
            </a:fld>
            <a:endParaRPr lang="en-US"/>
          </a:p>
        </p:txBody>
      </p:sp>
    </p:spTree>
    <p:extLst>
      <p:ext uri="{BB962C8B-B14F-4D97-AF65-F5344CB8AC3E}">
        <p14:creationId xmlns:p14="http://schemas.microsoft.com/office/powerpoint/2010/main" val="16663581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increase the stability of the prediction and see if we can increase the number of predicted </a:t>
            </a:r>
            <a:r>
              <a:rPr lang="en-US" dirty="0" err="1"/>
              <a:t>Fis</a:t>
            </a:r>
            <a:r>
              <a:rPr lang="en-US" dirty="0"/>
              <a:t>, we replaced the current Naive-</a:t>
            </a:r>
            <a:r>
              <a:rPr lang="en-US" dirty="0" err="1"/>
              <a:t>bayesian</a:t>
            </a:r>
            <a:r>
              <a:rPr lang="en-US" dirty="0"/>
              <a:t> classifier based workflow with this new one we developed for the Reactome IDG portal project, which I will talk a little bit more later.  In this new pipeline, we extended protein pairwise features from 9 to 106 protein/gene pairwise relationship features, including tissue and cancer specific gene co-expressions, gene similarity data from </a:t>
            </a:r>
            <a:r>
              <a:rPr lang="en-US" dirty="0" err="1"/>
              <a:t>Harmonizome</a:t>
            </a:r>
            <a:r>
              <a:rPr lang="en-US" dirty="0"/>
              <a:t>, protein-protein </a:t>
            </a:r>
            <a:r>
              <a:rPr lang="en-US" dirty="0" err="1"/>
              <a:t>ineraction</a:t>
            </a:r>
            <a:r>
              <a:rPr lang="en-US" dirty="0"/>
              <a:t> datasets from </a:t>
            </a:r>
            <a:r>
              <a:rPr lang="en-US" dirty="0" err="1"/>
              <a:t>StringDB</a:t>
            </a:r>
            <a:r>
              <a:rPr lang="en-US" dirty="0"/>
              <a:t>, </a:t>
            </a:r>
            <a:r>
              <a:rPr lang="en-US" dirty="0" err="1"/>
              <a:t>BioGrid</a:t>
            </a:r>
            <a:r>
              <a:rPr lang="en-US" dirty="0"/>
              <a:t>, and </a:t>
            </a:r>
            <a:r>
              <a:rPr lang="en-US" dirty="0" err="1"/>
              <a:t>BioPlex</a:t>
            </a:r>
            <a:r>
              <a:rPr lang="en-US" dirty="0"/>
              <a:t>, protein domain-domain interaction, and GO biological process annotation. Using the extracted </a:t>
            </a:r>
            <a:r>
              <a:rPr lang="en-US" dirty="0" err="1"/>
              <a:t>Fis</a:t>
            </a:r>
            <a:r>
              <a:rPr lang="en-US" dirty="0"/>
              <a:t> from Reactome to measure the performance, we got AUC 0.89, which is quite good. Though we are not exactly sure yet, however, we may expect to see more stable predicted results with these many features. </a:t>
            </a:r>
          </a:p>
        </p:txBody>
      </p:sp>
      <p:sp>
        <p:nvSpPr>
          <p:cNvPr id="4" name="Slide Number Placeholder 3"/>
          <p:cNvSpPr>
            <a:spLocks noGrp="1"/>
          </p:cNvSpPr>
          <p:nvPr>
            <p:ph type="sldNum" sz="quarter" idx="5"/>
          </p:nvPr>
        </p:nvSpPr>
        <p:spPr/>
        <p:txBody>
          <a:bodyPr/>
          <a:lstStyle/>
          <a:p>
            <a:pPr>
              <a:defRPr/>
            </a:pPr>
            <a:fld id="{29CFA5EB-8C47-3B41-8231-2967036D931B}" type="slidenum">
              <a:rPr lang="en-US" smtClean="0"/>
              <a:pPr>
                <a:defRPr/>
              </a:pPr>
              <a:t>2</a:t>
            </a:fld>
            <a:endParaRPr lang="en-US"/>
          </a:p>
        </p:txBody>
      </p:sp>
    </p:spTree>
    <p:extLst>
      <p:ext uri="{BB962C8B-B14F-4D97-AF65-F5344CB8AC3E}">
        <p14:creationId xmlns:p14="http://schemas.microsoft.com/office/powerpoint/2010/main" val="13602779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D359BB1-992F-D24C-A539-F1AEC9179E2A}" type="datetimeFigureOut">
              <a:rPr lang="en-US" smtClean="0"/>
              <a:t>4/15/24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9E4B28-D19C-5D4C-A4B5-46287A7580EB}" type="slidenum">
              <a:rPr lang="en-US" smtClean="0"/>
              <a:t>‹#›</a:t>
            </a:fld>
            <a:endParaRPr lang="en-US"/>
          </a:p>
        </p:txBody>
      </p:sp>
    </p:spTree>
    <p:extLst>
      <p:ext uri="{BB962C8B-B14F-4D97-AF65-F5344CB8AC3E}">
        <p14:creationId xmlns:p14="http://schemas.microsoft.com/office/powerpoint/2010/main" val="14035347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D359BB1-992F-D24C-A539-F1AEC9179E2A}" type="datetimeFigureOut">
              <a:rPr lang="en-US" smtClean="0"/>
              <a:t>4/15/24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9E4B28-D19C-5D4C-A4B5-46287A7580EB}" type="slidenum">
              <a:rPr lang="en-US" smtClean="0"/>
              <a:t>‹#›</a:t>
            </a:fld>
            <a:endParaRPr lang="en-US"/>
          </a:p>
        </p:txBody>
      </p:sp>
    </p:spTree>
    <p:extLst>
      <p:ext uri="{BB962C8B-B14F-4D97-AF65-F5344CB8AC3E}">
        <p14:creationId xmlns:p14="http://schemas.microsoft.com/office/powerpoint/2010/main" val="13953281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D359BB1-992F-D24C-A539-F1AEC9179E2A}" type="datetimeFigureOut">
              <a:rPr lang="en-US" smtClean="0"/>
              <a:t>4/15/24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9E4B28-D19C-5D4C-A4B5-46287A7580EB}" type="slidenum">
              <a:rPr lang="en-US" smtClean="0"/>
              <a:t>‹#›</a:t>
            </a:fld>
            <a:endParaRPr lang="en-US"/>
          </a:p>
        </p:txBody>
      </p:sp>
    </p:spTree>
    <p:extLst>
      <p:ext uri="{BB962C8B-B14F-4D97-AF65-F5344CB8AC3E}">
        <p14:creationId xmlns:p14="http://schemas.microsoft.com/office/powerpoint/2010/main" val="41294329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D359BB1-992F-D24C-A539-F1AEC9179E2A}" type="datetimeFigureOut">
              <a:rPr lang="en-US" smtClean="0"/>
              <a:t>4/15/24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9E4B28-D19C-5D4C-A4B5-46287A7580EB}" type="slidenum">
              <a:rPr lang="en-US" smtClean="0"/>
              <a:t>‹#›</a:t>
            </a:fld>
            <a:endParaRPr lang="en-US"/>
          </a:p>
        </p:txBody>
      </p:sp>
    </p:spTree>
    <p:extLst>
      <p:ext uri="{BB962C8B-B14F-4D97-AF65-F5344CB8AC3E}">
        <p14:creationId xmlns:p14="http://schemas.microsoft.com/office/powerpoint/2010/main" val="31480867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D359BB1-992F-D24C-A539-F1AEC9179E2A}" type="datetimeFigureOut">
              <a:rPr lang="en-US" smtClean="0"/>
              <a:t>4/15/24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9E4B28-D19C-5D4C-A4B5-46287A7580EB}" type="slidenum">
              <a:rPr lang="en-US" smtClean="0"/>
              <a:t>‹#›</a:t>
            </a:fld>
            <a:endParaRPr lang="en-US"/>
          </a:p>
        </p:txBody>
      </p:sp>
    </p:spTree>
    <p:extLst>
      <p:ext uri="{BB962C8B-B14F-4D97-AF65-F5344CB8AC3E}">
        <p14:creationId xmlns:p14="http://schemas.microsoft.com/office/powerpoint/2010/main" val="32013028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D359BB1-992F-D24C-A539-F1AEC9179E2A}" type="datetimeFigureOut">
              <a:rPr lang="en-US" smtClean="0"/>
              <a:t>4/15/24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9E4B28-D19C-5D4C-A4B5-46287A7580EB}" type="slidenum">
              <a:rPr lang="en-US" smtClean="0"/>
              <a:t>‹#›</a:t>
            </a:fld>
            <a:endParaRPr lang="en-US"/>
          </a:p>
        </p:txBody>
      </p:sp>
    </p:spTree>
    <p:extLst>
      <p:ext uri="{BB962C8B-B14F-4D97-AF65-F5344CB8AC3E}">
        <p14:creationId xmlns:p14="http://schemas.microsoft.com/office/powerpoint/2010/main" val="436303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D359BB1-992F-D24C-A539-F1AEC9179E2A}" type="datetimeFigureOut">
              <a:rPr lang="en-US" smtClean="0"/>
              <a:t>4/15/24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D9E4B28-D19C-5D4C-A4B5-46287A7580EB}" type="slidenum">
              <a:rPr lang="en-US" smtClean="0"/>
              <a:t>‹#›</a:t>
            </a:fld>
            <a:endParaRPr lang="en-US"/>
          </a:p>
        </p:txBody>
      </p:sp>
    </p:spTree>
    <p:extLst>
      <p:ext uri="{BB962C8B-B14F-4D97-AF65-F5344CB8AC3E}">
        <p14:creationId xmlns:p14="http://schemas.microsoft.com/office/powerpoint/2010/main" val="33450152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D359BB1-992F-D24C-A539-F1AEC9179E2A}" type="datetimeFigureOut">
              <a:rPr lang="en-US" smtClean="0"/>
              <a:t>4/15/24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D9E4B28-D19C-5D4C-A4B5-46287A7580EB}" type="slidenum">
              <a:rPr lang="en-US" smtClean="0"/>
              <a:t>‹#›</a:t>
            </a:fld>
            <a:endParaRPr lang="en-US"/>
          </a:p>
        </p:txBody>
      </p:sp>
    </p:spTree>
    <p:extLst>
      <p:ext uri="{BB962C8B-B14F-4D97-AF65-F5344CB8AC3E}">
        <p14:creationId xmlns:p14="http://schemas.microsoft.com/office/powerpoint/2010/main" val="29482045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D359BB1-992F-D24C-A539-F1AEC9179E2A}" type="datetimeFigureOut">
              <a:rPr lang="en-US" smtClean="0"/>
              <a:t>4/15/24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D9E4B28-D19C-5D4C-A4B5-46287A7580EB}" type="slidenum">
              <a:rPr lang="en-US" smtClean="0"/>
              <a:t>‹#›</a:t>
            </a:fld>
            <a:endParaRPr lang="en-US"/>
          </a:p>
        </p:txBody>
      </p:sp>
    </p:spTree>
    <p:extLst>
      <p:ext uri="{BB962C8B-B14F-4D97-AF65-F5344CB8AC3E}">
        <p14:creationId xmlns:p14="http://schemas.microsoft.com/office/powerpoint/2010/main" val="7407817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D359BB1-992F-D24C-A539-F1AEC9179E2A}" type="datetimeFigureOut">
              <a:rPr lang="en-US" smtClean="0"/>
              <a:t>4/15/24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9E4B28-D19C-5D4C-A4B5-46287A7580EB}" type="slidenum">
              <a:rPr lang="en-US" smtClean="0"/>
              <a:t>‹#›</a:t>
            </a:fld>
            <a:endParaRPr lang="en-US"/>
          </a:p>
        </p:txBody>
      </p:sp>
    </p:spTree>
    <p:extLst>
      <p:ext uri="{BB962C8B-B14F-4D97-AF65-F5344CB8AC3E}">
        <p14:creationId xmlns:p14="http://schemas.microsoft.com/office/powerpoint/2010/main" val="9012685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D359BB1-992F-D24C-A539-F1AEC9179E2A}" type="datetimeFigureOut">
              <a:rPr lang="en-US" smtClean="0"/>
              <a:t>4/15/24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9E4B28-D19C-5D4C-A4B5-46287A7580EB}" type="slidenum">
              <a:rPr lang="en-US" smtClean="0"/>
              <a:t>‹#›</a:t>
            </a:fld>
            <a:endParaRPr lang="en-US"/>
          </a:p>
        </p:txBody>
      </p:sp>
    </p:spTree>
    <p:extLst>
      <p:ext uri="{BB962C8B-B14F-4D97-AF65-F5344CB8AC3E}">
        <p14:creationId xmlns:p14="http://schemas.microsoft.com/office/powerpoint/2010/main" val="20311703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D359BB1-992F-D24C-A539-F1AEC9179E2A}" type="datetimeFigureOut">
              <a:rPr lang="en-US" smtClean="0"/>
              <a:t>4/15/24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D9E4B28-D19C-5D4C-A4B5-46287A7580EB}" type="slidenum">
              <a:rPr lang="en-US" smtClean="0"/>
              <a:t>‹#›</a:t>
            </a:fld>
            <a:endParaRPr lang="en-US"/>
          </a:p>
        </p:txBody>
      </p:sp>
    </p:spTree>
    <p:extLst>
      <p:ext uri="{BB962C8B-B14F-4D97-AF65-F5344CB8AC3E}">
        <p14:creationId xmlns:p14="http://schemas.microsoft.com/office/powerpoint/2010/main" val="40433324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677335" y="646258"/>
            <a:ext cx="2355492" cy="233795"/>
          </a:xfrm>
          <a:prstGeom prst="roundRect">
            <a:avLst/>
          </a:prstGeom>
          <a:solidFill>
            <a:schemeClr val="bg2">
              <a:lumMod val="9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tx1"/>
                </a:solidFill>
                <a:latin typeface="Helvetica"/>
                <a:cs typeface="Helvetica"/>
              </a:rPr>
              <a:t>Human PPI [45-47]</a:t>
            </a:r>
          </a:p>
        </p:txBody>
      </p:sp>
      <p:sp>
        <p:nvSpPr>
          <p:cNvPr id="5" name="Rounded Rectangle 4"/>
          <p:cNvSpPr/>
          <p:nvPr/>
        </p:nvSpPr>
        <p:spPr>
          <a:xfrm>
            <a:off x="3466715" y="646258"/>
            <a:ext cx="2201333" cy="233795"/>
          </a:xfrm>
          <a:prstGeom prst="roundRect">
            <a:avLst/>
          </a:prstGeom>
          <a:solidFill>
            <a:schemeClr val="bg2">
              <a:lumMod val="9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tx1"/>
                </a:solidFill>
                <a:latin typeface="Helvetica"/>
                <a:cs typeface="Helvetica"/>
              </a:rPr>
              <a:t>Fly PPI [45]</a:t>
            </a:r>
          </a:p>
        </p:txBody>
      </p:sp>
      <p:sp>
        <p:nvSpPr>
          <p:cNvPr id="6" name="Rounded Rectangle 5"/>
          <p:cNvSpPr/>
          <p:nvPr/>
        </p:nvSpPr>
        <p:spPr>
          <a:xfrm>
            <a:off x="5571835" y="1019320"/>
            <a:ext cx="2898616" cy="233795"/>
          </a:xfrm>
          <a:prstGeom prst="roundRect">
            <a:avLst/>
          </a:prstGeom>
          <a:solidFill>
            <a:schemeClr val="bg2">
              <a:lumMod val="9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tx1"/>
                </a:solidFill>
                <a:latin typeface="Helvetica"/>
                <a:cs typeface="Helvetica"/>
              </a:rPr>
              <a:t>Domain Interaction [52]</a:t>
            </a:r>
          </a:p>
        </p:txBody>
      </p:sp>
      <p:sp>
        <p:nvSpPr>
          <p:cNvPr id="7" name="Rounded Rectangle 6"/>
          <p:cNvSpPr/>
          <p:nvPr/>
        </p:nvSpPr>
        <p:spPr>
          <a:xfrm>
            <a:off x="4717894" y="1376508"/>
            <a:ext cx="3553268" cy="233795"/>
          </a:xfrm>
          <a:prstGeom prst="roundRect">
            <a:avLst/>
          </a:prstGeom>
          <a:solidFill>
            <a:schemeClr val="bg2">
              <a:lumMod val="9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err="1">
                <a:solidFill>
                  <a:schemeClr val="tx1"/>
                </a:solidFill>
                <a:latin typeface="Helvetica"/>
                <a:cs typeface="Helvetica"/>
              </a:rPr>
              <a:t>Prieto’s</a:t>
            </a:r>
            <a:r>
              <a:rPr lang="en-US" sz="1400" dirty="0">
                <a:solidFill>
                  <a:schemeClr val="tx1"/>
                </a:solidFill>
                <a:latin typeface="Helvetica"/>
                <a:cs typeface="Helvetica"/>
              </a:rPr>
              <a:t> Gene Expression [50]</a:t>
            </a:r>
          </a:p>
        </p:txBody>
      </p:sp>
      <p:sp>
        <p:nvSpPr>
          <p:cNvPr id="8" name="Rounded Rectangle 7"/>
          <p:cNvSpPr/>
          <p:nvPr/>
        </p:nvSpPr>
        <p:spPr>
          <a:xfrm>
            <a:off x="677334" y="1376508"/>
            <a:ext cx="3195209" cy="233795"/>
          </a:xfrm>
          <a:prstGeom prst="roundRect">
            <a:avLst/>
          </a:prstGeom>
          <a:solidFill>
            <a:schemeClr val="bg2">
              <a:lumMod val="9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tx1"/>
                </a:solidFill>
                <a:latin typeface="Helvetica"/>
                <a:cs typeface="Helvetica"/>
              </a:rPr>
              <a:t>Lee’s Gene Expression [49]</a:t>
            </a:r>
          </a:p>
        </p:txBody>
      </p:sp>
      <p:sp>
        <p:nvSpPr>
          <p:cNvPr id="9" name="Rounded Rectangle 8"/>
          <p:cNvSpPr/>
          <p:nvPr/>
        </p:nvSpPr>
        <p:spPr>
          <a:xfrm>
            <a:off x="3048146" y="1019320"/>
            <a:ext cx="2425057" cy="233795"/>
          </a:xfrm>
          <a:prstGeom prst="roundRect">
            <a:avLst/>
          </a:prstGeom>
          <a:solidFill>
            <a:schemeClr val="bg2">
              <a:lumMod val="9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tx1"/>
                </a:solidFill>
                <a:latin typeface="Helvetica"/>
                <a:cs typeface="Helvetica"/>
              </a:rPr>
              <a:t>GO BP Sharing [51]</a:t>
            </a:r>
          </a:p>
        </p:txBody>
      </p:sp>
      <p:sp>
        <p:nvSpPr>
          <p:cNvPr id="10" name="Rounded Rectangle 9"/>
          <p:cNvSpPr/>
          <p:nvPr/>
        </p:nvSpPr>
        <p:spPr>
          <a:xfrm>
            <a:off x="677335" y="1019320"/>
            <a:ext cx="2201333" cy="233795"/>
          </a:xfrm>
          <a:prstGeom prst="roundRect">
            <a:avLst/>
          </a:prstGeom>
          <a:solidFill>
            <a:schemeClr val="bg2">
              <a:lumMod val="9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tx1"/>
                </a:solidFill>
                <a:latin typeface="Helvetica"/>
                <a:cs typeface="Helvetica"/>
              </a:rPr>
              <a:t>Yeast PPI [45]</a:t>
            </a:r>
          </a:p>
        </p:txBody>
      </p:sp>
      <p:sp>
        <p:nvSpPr>
          <p:cNvPr id="11" name="Rounded Rectangle 10"/>
          <p:cNvSpPr/>
          <p:nvPr/>
        </p:nvSpPr>
        <p:spPr>
          <a:xfrm>
            <a:off x="6069828" y="646258"/>
            <a:ext cx="2201333" cy="233795"/>
          </a:xfrm>
          <a:prstGeom prst="roundRect">
            <a:avLst/>
          </a:prstGeom>
          <a:solidFill>
            <a:schemeClr val="bg2">
              <a:lumMod val="9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tx1"/>
                </a:solidFill>
                <a:latin typeface="Helvetica"/>
                <a:cs typeface="Helvetica"/>
              </a:rPr>
              <a:t>Worm PPI [45]</a:t>
            </a:r>
          </a:p>
        </p:txBody>
      </p:sp>
      <p:sp>
        <p:nvSpPr>
          <p:cNvPr id="12" name="Rounded Rectangle 11"/>
          <p:cNvSpPr/>
          <p:nvPr/>
        </p:nvSpPr>
        <p:spPr>
          <a:xfrm>
            <a:off x="3146779" y="1741633"/>
            <a:ext cx="3070357" cy="233795"/>
          </a:xfrm>
          <a:prstGeom prst="roundRect">
            <a:avLst/>
          </a:prstGeom>
          <a:solidFill>
            <a:schemeClr val="bg2">
              <a:lumMod val="9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err="1">
                <a:solidFill>
                  <a:schemeClr val="tx1"/>
                </a:solidFill>
                <a:latin typeface="Helvetica"/>
                <a:cs typeface="Helvetica"/>
              </a:rPr>
              <a:t>PPIs</a:t>
            </a:r>
            <a:r>
              <a:rPr lang="en-US" sz="1400" dirty="0">
                <a:solidFill>
                  <a:schemeClr val="tx1"/>
                </a:solidFill>
                <a:latin typeface="Helvetica"/>
                <a:cs typeface="Helvetica"/>
              </a:rPr>
              <a:t> from </a:t>
            </a:r>
            <a:r>
              <a:rPr lang="en-US" sz="1400" dirty="0" err="1">
                <a:solidFill>
                  <a:schemeClr val="tx1"/>
                </a:solidFill>
                <a:latin typeface="Helvetica"/>
                <a:cs typeface="Helvetica"/>
              </a:rPr>
              <a:t>GeneWays</a:t>
            </a:r>
            <a:r>
              <a:rPr lang="en-US" sz="1400" dirty="0">
                <a:solidFill>
                  <a:schemeClr val="tx1"/>
                </a:solidFill>
                <a:latin typeface="Helvetica"/>
                <a:cs typeface="Helvetica"/>
              </a:rPr>
              <a:t> [53]</a:t>
            </a:r>
          </a:p>
        </p:txBody>
      </p:sp>
      <p:sp>
        <p:nvSpPr>
          <p:cNvPr id="13" name="Rectangle 12"/>
          <p:cNvSpPr/>
          <p:nvPr/>
        </p:nvSpPr>
        <p:spPr>
          <a:xfrm>
            <a:off x="443844" y="463334"/>
            <a:ext cx="8178048" cy="1579562"/>
          </a:xfrm>
          <a:prstGeom prst="rect">
            <a:avLst/>
          </a:prstGeom>
          <a:solidFill>
            <a:schemeClr val="accent3">
              <a:lumMod val="20000"/>
              <a:lumOff val="80000"/>
              <a:alpha val="1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Helvetica"/>
              <a:cs typeface="Helvetica"/>
            </a:endParaRPr>
          </a:p>
        </p:txBody>
      </p:sp>
      <p:sp>
        <p:nvSpPr>
          <p:cNvPr id="14" name="TextBox 13"/>
          <p:cNvSpPr txBox="1"/>
          <p:nvPr/>
        </p:nvSpPr>
        <p:spPr>
          <a:xfrm>
            <a:off x="2878668" y="2091478"/>
            <a:ext cx="2933014" cy="338554"/>
          </a:xfrm>
          <a:prstGeom prst="rect">
            <a:avLst/>
          </a:prstGeom>
          <a:noFill/>
        </p:spPr>
        <p:txBody>
          <a:bodyPr wrap="none" rtlCol="0">
            <a:spAutoFit/>
          </a:bodyPr>
          <a:lstStyle/>
          <a:p>
            <a:r>
              <a:rPr lang="en-US" sz="1600" dirty="0">
                <a:latin typeface="Helvetica"/>
                <a:cs typeface="Helvetica"/>
              </a:rPr>
              <a:t>Data sources for predicted </a:t>
            </a:r>
            <a:r>
              <a:rPr lang="en-US" sz="1600" dirty="0" err="1">
                <a:latin typeface="Helvetica"/>
                <a:cs typeface="Helvetica"/>
              </a:rPr>
              <a:t>FIs</a:t>
            </a:r>
            <a:endParaRPr lang="en-US" sz="1600" dirty="0">
              <a:latin typeface="Helvetica"/>
              <a:cs typeface="Helvetica"/>
            </a:endParaRPr>
          </a:p>
        </p:txBody>
      </p:sp>
      <p:sp>
        <p:nvSpPr>
          <p:cNvPr id="16" name="Rounded Rectangle 15"/>
          <p:cNvSpPr/>
          <p:nvPr/>
        </p:nvSpPr>
        <p:spPr>
          <a:xfrm>
            <a:off x="6321778" y="2650840"/>
            <a:ext cx="2201333" cy="233795"/>
          </a:xfrm>
          <a:prstGeom prst="roundRect">
            <a:avLst/>
          </a:prstGeom>
          <a:solidFill>
            <a:schemeClr val="accent3">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tx1"/>
                </a:solidFill>
                <a:latin typeface="Helvetica"/>
                <a:cs typeface="Helvetica"/>
              </a:rPr>
              <a:t>Reactome [23]</a:t>
            </a:r>
          </a:p>
        </p:txBody>
      </p:sp>
      <p:sp>
        <p:nvSpPr>
          <p:cNvPr id="17" name="Rounded Rectangle 16"/>
          <p:cNvSpPr/>
          <p:nvPr/>
        </p:nvSpPr>
        <p:spPr>
          <a:xfrm>
            <a:off x="6321778" y="2971949"/>
            <a:ext cx="2201333" cy="233795"/>
          </a:xfrm>
          <a:prstGeom prst="roundRect">
            <a:avLst/>
          </a:prstGeom>
          <a:solidFill>
            <a:schemeClr val="accent3">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tx1"/>
                </a:solidFill>
                <a:latin typeface="Helvetica"/>
                <a:cs typeface="Helvetica"/>
              </a:rPr>
              <a:t>Panther [60]</a:t>
            </a:r>
          </a:p>
        </p:txBody>
      </p:sp>
      <p:sp>
        <p:nvSpPr>
          <p:cNvPr id="18" name="Rounded Rectangle 17"/>
          <p:cNvSpPr/>
          <p:nvPr/>
        </p:nvSpPr>
        <p:spPr>
          <a:xfrm>
            <a:off x="6321778" y="4260565"/>
            <a:ext cx="2201333" cy="233795"/>
          </a:xfrm>
          <a:prstGeom prst="roundRect">
            <a:avLst/>
          </a:prstGeom>
          <a:solidFill>
            <a:schemeClr val="accent3">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tx1"/>
                </a:solidFill>
                <a:latin typeface="Helvetica"/>
                <a:cs typeface="Helvetica"/>
              </a:rPr>
              <a:t>KEGG [63]</a:t>
            </a:r>
          </a:p>
        </p:txBody>
      </p:sp>
      <p:sp>
        <p:nvSpPr>
          <p:cNvPr id="19" name="Rounded Rectangle 18"/>
          <p:cNvSpPr/>
          <p:nvPr/>
        </p:nvSpPr>
        <p:spPr>
          <a:xfrm>
            <a:off x="6321778" y="4575325"/>
            <a:ext cx="2201333" cy="233795"/>
          </a:xfrm>
          <a:prstGeom prst="roundRect">
            <a:avLst/>
          </a:prstGeom>
          <a:solidFill>
            <a:schemeClr val="accent3">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tx1"/>
                </a:solidFill>
                <a:latin typeface="Helvetica"/>
                <a:cs typeface="Helvetica"/>
              </a:rPr>
              <a:t>TRED [64]</a:t>
            </a:r>
          </a:p>
        </p:txBody>
      </p:sp>
      <p:sp>
        <p:nvSpPr>
          <p:cNvPr id="20" name="Rounded Rectangle 19"/>
          <p:cNvSpPr/>
          <p:nvPr/>
        </p:nvSpPr>
        <p:spPr>
          <a:xfrm>
            <a:off x="6321778" y="3939460"/>
            <a:ext cx="2201333" cy="233795"/>
          </a:xfrm>
          <a:prstGeom prst="roundRect">
            <a:avLst/>
          </a:prstGeom>
          <a:solidFill>
            <a:schemeClr val="accent3">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tx1"/>
                </a:solidFill>
                <a:latin typeface="Helvetica"/>
                <a:cs typeface="Helvetica"/>
              </a:rPr>
              <a:t>NCI-</a:t>
            </a:r>
            <a:r>
              <a:rPr lang="en-US" sz="1400" dirty="0" err="1">
                <a:solidFill>
                  <a:schemeClr val="tx1"/>
                </a:solidFill>
                <a:latin typeface="Helvetica"/>
                <a:cs typeface="Helvetica"/>
              </a:rPr>
              <a:t>BioCarta</a:t>
            </a:r>
            <a:r>
              <a:rPr lang="en-US" sz="1400" dirty="0">
                <a:solidFill>
                  <a:schemeClr val="tx1"/>
                </a:solidFill>
                <a:latin typeface="Helvetica"/>
                <a:cs typeface="Helvetica"/>
              </a:rPr>
              <a:t> [62]</a:t>
            </a:r>
          </a:p>
        </p:txBody>
      </p:sp>
      <p:sp>
        <p:nvSpPr>
          <p:cNvPr id="21" name="Rounded Rectangle 20"/>
          <p:cNvSpPr/>
          <p:nvPr/>
        </p:nvSpPr>
        <p:spPr>
          <a:xfrm>
            <a:off x="6321778" y="3614890"/>
            <a:ext cx="2201333" cy="233795"/>
          </a:xfrm>
          <a:prstGeom prst="roundRect">
            <a:avLst/>
          </a:prstGeom>
          <a:solidFill>
            <a:schemeClr val="accent3">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tx1"/>
                </a:solidFill>
                <a:latin typeface="Helvetica"/>
                <a:cs typeface="Helvetica"/>
              </a:rPr>
              <a:t>NCI-Nature [62]</a:t>
            </a:r>
          </a:p>
        </p:txBody>
      </p:sp>
      <p:sp>
        <p:nvSpPr>
          <p:cNvPr id="22" name="Rounded Rectangle 21"/>
          <p:cNvSpPr/>
          <p:nvPr/>
        </p:nvSpPr>
        <p:spPr>
          <a:xfrm>
            <a:off x="6321778" y="3294355"/>
            <a:ext cx="2201333" cy="233795"/>
          </a:xfrm>
          <a:prstGeom prst="roundRect">
            <a:avLst/>
          </a:prstGeom>
          <a:solidFill>
            <a:schemeClr val="accent3">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err="1">
                <a:solidFill>
                  <a:schemeClr val="tx1"/>
                </a:solidFill>
                <a:latin typeface="Helvetica"/>
                <a:cs typeface="Helvetica"/>
              </a:rPr>
              <a:t>CellMap</a:t>
            </a:r>
            <a:r>
              <a:rPr lang="en-US" sz="1400" dirty="0">
                <a:solidFill>
                  <a:schemeClr val="tx1"/>
                </a:solidFill>
                <a:latin typeface="Helvetica"/>
                <a:cs typeface="Helvetica"/>
              </a:rPr>
              <a:t> [61]</a:t>
            </a:r>
          </a:p>
        </p:txBody>
      </p:sp>
      <p:sp>
        <p:nvSpPr>
          <p:cNvPr id="23" name="Rectangle 22"/>
          <p:cNvSpPr/>
          <p:nvPr/>
        </p:nvSpPr>
        <p:spPr>
          <a:xfrm>
            <a:off x="5823791" y="2543319"/>
            <a:ext cx="2798103" cy="2365381"/>
          </a:xfrm>
          <a:prstGeom prst="rect">
            <a:avLst/>
          </a:prstGeom>
          <a:solidFill>
            <a:schemeClr val="accent6">
              <a:lumMod val="20000"/>
              <a:lumOff val="80000"/>
              <a:alpha val="1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Helvetica"/>
              <a:cs typeface="Helvetica"/>
            </a:endParaRPr>
          </a:p>
        </p:txBody>
      </p:sp>
      <p:sp>
        <p:nvSpPr>
          <p:cNvPr id="26" name="Rectangle 25"/>
          <p:cNvSpPr/>
          <p:nvPr/>
        </p:nvSpPr>
        <p:spPr>
          <a:xfrm>
            <a:off x="6498800" y="4884889"/>
            <a:ext cx="1689986" cy="584776"/>
          </a:xfrm>
          <a:prstGeom prst="rect">
            <a:avLst/>
          </a:prstGeom>
        </p:spPr>
        <p:txBody>
          <a:bodyPr wrap="none">
            <a:spAutoFit/>
          </a:bodyPr>
          <a:lstStyle/>
          <a:p>
            <a:pPr algn="ctr"/>
            <a:r>
              <a:rPr lang="en-US" sz="1600" dirty="0">
                <a:latin typeface="Helvetica"/>
                <a:cs typeface="Helvetica"/>
              </a:rPr>
              <a:t>Data sources for </a:t>
            </a:r>
          </a:p>
          <a:p>
            <a:pPr algn="ctr"/>
            <a:r>
              <a:rPr lang="en-US" sz="1600" dirty="0">
                <a:latin typeface="Helvetica"/>
                <a:cs typeface="Helvetica"/>
              </a:rPr>
              <a:t>annotated </a:t>
            </a:r>
            <a:r>
              <a:rPr lang="en-US" sz="1600" dirty="0" err="1">
                <a:latin typeface="Helvetica"/>
                <a:cs typeface="Helvetica"/>
              </a:rPr>
              <a:t>FIs</a:t>
            </a:r>
            <a:endParaRPr lang="en-US" sz="1600" dirty="0">
              <a:latin typeface="Helvetica"/>
              <a:cs typeface="Helvetica"/>
            </a:endParaRPr>
          </a:p>
        </p:txBody>
      </p:sp>
      <p:sp>
        <p:nvSpPr>
          <p:cNvPr id="27" name="Rounded Rectangle 26"/>
          <p:cNvSpPr/>
          <p:nvPr/>
        </p:nvSpPr>
        <p:spPr>
          <a:xfrm>
            <a:off x="230142" y="3205744"/>
            <a:ext cx="3371013" cy="322405"/>
          </a:xfrm>
          <a:prstGeom prst="roundRect">
            <a:avLst/>
          </a:prstGeom>
          <a:solidFill>
            <a:schemeClr val="bg1">
              <a:lumMod val="9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latin typeface="Helvetica"/>
                <a:cs typeface="Helvetica"/>
              </a:rPr>
              <a:t>Naïve </a:t>
            </a:r>
            <a:r>
              <a:rPr lang="en-US" dirty="0" err="1">
                <a:solidFill>
                  <a:schemeClr val="tx1"/>
                </a:solidFill>
                <a:latin typeface="Helvetica"/>
                <a:cs typeface="Helvetica"/>
              </a:rPr>
              <a:t>Bayes</a:t>
            </a:r>
            <a:r>
              <a:rPr lang="en-US" dirty="0">
                <a:solidFill>
                  <a:schemeClr val="tx1"/>
                </a:solidFill>
                <a:latin typeface="Helvetica"/>
                <a:cs typeface="Helvetica"/>
              </a:rPr>
              <a:t> Classifier</a:t>
            </a:r>
          </a:p>
        </p:txBody>
      </p:sp>
      <p:cxnSp>
        <p:nvCxnSpPr>
          <p:cNvPr id="29" name="Straight Arrow Connector 28"/>
          <p:cNvCxnSpPr/>
          <p:nvPr/>
        </p:nvCxnSpPr>
        <p:spPr>
          <a:xfrm rot="5400000">
            <a:off x="1418969" y="2647850"/>
            <a:ext cx="1114862" cy="211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1" name="Elbow Connector 30"/>
          <p:cNvCxnSpPr/>
          <p:nvPr/>
        </p:nvCxnSpPr>
        <p:spPr>
          <a:xfrm rot="10800000" flipV="1">
            <a:off x="3601156" y="2757632"/>
            <a:ext cx="2720621" cy="448707"/>
          </a:xfrm>
          <a:prstGeom prst="bentConnector3">
            <a:avLst>
              <a:gd name="adj1" fmla="val 32365"/>
            </a:avLst>
          </a:prstGeom>
          <a:ln>
            <a:tailEnd type="arrow"/>
          </a:ln>
        </p:spPr>
        <p:style>
          <a:lnRef idx="2">
            <a:schemeClr val="accent1"/>
          </a:lnRef>
          <a:fillRef idx="0">
            <a:schemeClr val="accent1"/>
          </a:fillRef>
          <a:effectRef idx="1">
            <a:schemeClr val="accent1"/>
          </a:effectRef>
          <a:fontRef idx="minor">
            <a:schemeClr val="tx1"/>
          </a:fontRef>
        </p:style>
      </p:cxnSp>
      <p:sp>
        <p:nvSpPr>
          <p:cNvPr id="32" name="Left Brace 31"/>
          <p:cNvSpPr/>
          <p:nvPr/>
        </p:nvSpPr>
        <p:spPr>
          <a:xfrm>
            <a:off x="5668049" y="3083070"/>
            <a:ext cx="653729" cy="1285875"/>
          </a:xfrm>
          <a:prstGeom prst="leftBrace">
            <a:avLst>
              <a:gd name="adj1" fmla="val 10492"/>
              <a:gd name="adj2" fmla="val 50000"/>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Helvetica"/>
              <a:cs typeface="Helvetica"/>
            </a:endParaRPr>
          </a:p>
        </p:txBody>
      </p:sp>
      <p:cxnSp>
        <p:nvCxnSpPr>
          <p:cNvPr id="34" name="Elbow Connector 33"/>
          <p:cNvCxnSpPr>
            <a:stCxn id="32" idx="1"/>
          </p:cNvCxnSpPr>
          <p:nvPr/>
        </p:nvCxnSpPr>
        <p:spPr>
          <a:xfrm rot="10800000">
            <a:off x="3601155" y="3528155"/>
            <a:ext cx="2066893" cy="197854"/>
          </a:xfrm>
          <a:prstGeom prst="bentConnector3">
            <a:avLst>
              <a:gd name="adj1" fmla="val 12450"/>
            </a:avLst>
          </a:prstGeom>
          <a:ln>
            <a:tailEnd type="arrow"/>
          </a:ln>
        </p:spPr>
        <p:style>
          <a:lnRef idx="2">
            <a:schemeClr val="accent1"/>
          </a:lnRef>
          <a:fillRef idx="0">
            <a:schemeClr val="accent1"/>
          </a:fillRef>
          <a:effectRef idx="1">
            <a:schemeClr val="accent1"/>
          </a:effectRef>
          <a:fontRef idx="minor">
            <a:schemeClr val="tx1"/>
          </a:fontRef>
        </p:style>
      </p:cxnSp>
      <p:sp>
        <p:nvSpPr>
          <p:cNvPr id="38" name="TextBox 37"/>
          <p:cNvSpPr txBox="1"/>
          <p:nvPr/>
        </p:nvSpPr>
        <p:spPr>
          <a:xfrm>
            <a:off x="3872543" y="2870604"/>
            <a:ext cx="1085754" cy="338554"/>
          </a:xfrm>
          <a:prstGeom prst="rect">
            <a:avLst/>
          </a:prstGeom>
          <a:noFill/>
        </p:spPr>
        <p:txBody>
          <a:bodyPr wrap="none" rtlCol="0">
            <a:spAutoFit/>
          </a:bodyPr>
          <a:lstStyle/>
          <a:p>
            <a:r>
              <a:rPr lang="en-US" sz="1600" dirty="0">
                <a:latin typeface="Helvetica"/>
                <a:cs typeface="Helvetica"/>
              </a:rPr>
              <a:t>trained by</a:t>
            </a:r>
          </a:p>
        </p:txBody>
      </p:sp>
      <p:sp>
        <p:nvSpPr>
          <p:cNvPr id="39" name="TextBox 38"/>
          <p:cNvSpPr txBox="1"/>
          <p:nvPr/>
        </p:nvSpPr>
        <p:spPr>
          <a:xfrm>
            <a:off x="3756148" y="3505996"/>
            <a:ext cx="1279717" cy="338554"/>
          </a:xfrm>
          <a:prstGeom prst="rect">
            <a:avLst/>
          </a:prstGeom>
          <a:noFill/>
        </p:spPr>
        <p:txBody>
          <a:bodyPr wrap="none" rtlCol="0">
            <a:spAutoFit/>
          </a:bodyPr>
          <a:lstStyle/>
          <a:p>
            <a:r>
              <a:rPr lang="en-US" sz="1600" dirty="0">
                <a:latin typeface="Helvetica"/>
                <a:cs typeface="Helvetica"/>
              </a:rPr>
              <a:t>validated by</a:t>
            </a:r>
          </a:p>
        </p:txBody>
      </p:sp>
      <p:sp>
        <p:nvSpPr>
          <p:cNvPr id="40" name="Rounded Rectangle 39"/>
          <p:cNvSpPr/>
          <p:nvPr/>
        </p:nvSpPr>
        <p:spPr>
          <a:xfrm>
            <a:off x="443844" y="4809120"/>
            <a:ext cx="2333989" cy="322405"/>
          </a:xfrm>
          <a:prstGeom prst="roundRect">
            <a:avLst/>
          </a:prstGeom>
          <a:solidFill>
            <a:schemeClr val="accent6">
              <a:lumMod val="20000"/>
              <a:lumOff val="80000"/>
              <a:alpha val="1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latin typeface="Helvetica"/>
                <a:cs typeface="Helvetica"/>
              </a:rPr>
              <a:t>Predicted </a:t>
            </a:r>
            <a:r>
              <a:rPr lang="en-US" dirty="0" err="1">
                <a:solidFill>
                  <a:schemeClr val="tx1"/>
                </a:solidFill>
                <a:latin typeface="Helvetica"/>
                <a:cs typeface="Helvetica"/>
              </a:rPr>
              <a:t>FIs</a:t>
            </a:r>
            <a:endParaRPr lang="en-US" dirty="0">
              <a:solidFill>
                <a:schemeClr val="tx1"/>
              </a:solidFill>
              <a:latin typeface="Helvetica"/>
              <a:cs typeface="Helvetica"/>
            </a:endParaRPr>
          </a:p>
        </p:txBody>
      </p:sp>
      <p:sp>
        <p:nvSpPr>
          <p:cNvPr id="41" name="Rounded Rectangle 40"/>
          <p:cNvSpPr/>
          <p:nvPr/>
        </p:nvSpPr>
        <p:spPr>
          <a:xfrm>
            <a:off x="3048146" y="4809120"/>
            <a:ext cx="2299967" cy="322405"/>
          </a:xfrm>
          <a:prstGeom prst="roundRect">
            <a:avLst/>
          </a:prstGeom>
          <a:solidFill>
            <a:schemeClr val="accent6">
              <a:lumMod val="20000"/>
              <a:lumOff val="80000"/>
              <a:alpha val="1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latin typeface="Helvetica"/>
                <a:cs typeface="Helvetica"/>
              </a:rPr>
              <a:t>Annotated </a:t>
            </a:r>
            <a:r>
              <a:rPr lang="en-US" dirty="0" err="1">
                <a:solidFill>
                  <a:schemeClr val="tx1"/>
                </a:solidFill>
                <a:latin typeface="Helvetica"/>
                <a:cs typeface="Helvetica"/>
              </a:rPr>
              <a:t>FIs</a:t>
            </a:r>
            <a:endParaRPr lang="en-US" dirty="0">
              <a:solidFill>
                <a:schemeClr val="tx1"/>
              </a:solidFill>
              <a:latin typeface="Helvetica"/>
              <a:cs typeface="Helvetica"/>
            </a:endParaRPr>
          </a:p>
        </p:txBody>
      </p:sp>
      <p:cxnSp>
        <p:nvCxnSpPr>
          <p:cNvPr id="48" name="Shape 47"/>
          <p:cNvCxnSpPr>
            <a:endCxn id="41" idx="0"/>
          </p:cNvCxnSpPr>
          <p:nvPr/>
        </p:nvCxnSpPr>
        <p:spPr>
          <a:xfrm rot="10800000" flipV="1">
            <a:off x="4198130" y="4368944"/>
            <a:ext cx="1625661" cy="440175"/>
          </a:xfrm>
          <a:prstGeom prst="bentConnector2">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 name="Straight Arrow Connector 49"/>
          <p:cNvCxnSpPr/>
          <p:nvPr/>
        </p:nvCxnSpPr>
        <p:spPr>
          <a:xfrm rot="16200000" flipH="1">
            <a:off x="1334860" y="4168637"/>
            <a:ext cx="1280963" cy="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3" name="Elbow Connector 52"/>
          <p:cNvCxnSpPr>
            <a:stCxn id="40" idx="2"/>
            <a:endCxn id="41" idx="2"/>
          </p:cNvCxnSpPr>
          <p:nvPr/>
        </p:nvCxnSpPr>
        <p:spPr>
          <a:xfrm rot="16200000" flipH="1">
            <a:off x="2904947" y="3837879"/>
            <a:ext cx="1191" cy="2587291"/>
          </a:xfrm>
          <a:prstGeom prst="bentConnector3">
            <a:avLst>
              <a:gd name="adj1" fmla="val 14395466"/>
            </a:avLst>
          </a:prstGeom>
        </p:spPr>
        <p:style>
          <a:lnRef idx="2">
            <a:schemeClr val="accent1"/>
          </a:lnRef>
          <a:fillRef idx="0">
            <a:schemeClr val="accent1"/>
          </a:fillRef>
          <a:effectRef idx="1">
            <a:schemeClr val="accent1"/>
          </a:effectRef>
          <a:fontRef idx="minor">
            <a:schemeClr val="tx1"/>
          </a:fontRef>
        </p:style>
      </p:cxnSp>
      <p:sp>
        <p:nvSpPr>
          <p:cNvPr id="54" name="Rounded Rectangle 53"/>
          <p:cNvSpPr/>
          <p:nvPr/>
        </p:nvSpPr>
        <p:spPr>
          <a:xfrm>
            <a:off x="2011925" y="5946057"/>
            <a:ext cx="2044056" cy="322405"/>
          </a:xfrm>
          <a:prstGeom prst="roundRect">
            <a:avLst/>
          </a:prstGeom>
          <a:solidFill>
            <a:schemeClr val="accent6">
              <a:lumMod val="20000"/>
              <a:lumOff val="80000"/>
              <a:alpha val="1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latin typeface="Helvetica"/>
                <a:cs typeface="Helvetica"/>
              </a:rPr>
              <a:t>FI Network</a:t>
            </a:r>
          </a:p>
        </p:txBody>
      </p:sp>
      <p:cxnSp>
        <p:nvCxnSpPr>
          <p:cNvPr id="56" name="Straight Arrow Connector 55"/>
          <p:cNvCxnSpPr/>
          <p:nvPr/>
        </p:nvCxnSpPr>
        <p:spPr>
          <a:xfrm rot="5400000">
            <a:off x="2722594" y="5634301"/>
            <a:ext cx="622586" cy="211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 name="Rounded Rectangle 1"/>
          <p:cNvSpPr/>
          <p:nvPr/>
        </p:nvSpPr>
        <p:spPr>
          <a:xfrm>
            <a:off x="677335" y="1741633"/>
            <a:ext cx="2201333" cy="233795"/>
          </a:xfrm>
          <a:prstGeom prst="roundRect">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t>Genetic Interaction from RH</a:t>
            </a:r>
            <a:r>
              <a:rPr lang="en-US" sz="1200" baseline="30000" dirty="0"/>
              <a:t>1</a:t>
            </a:r>
          </a:p>
        </p:txBody>
      </p:sp>
      <p:sp>
        <p:nvSpPr>
          <p:cNvPr id="15" name="TextBox 14"/>
          <p:cNvSpPr txBox="1"/>
          <p:nvPr/>
        </p:nvSpPr>
        <p:spPr>
          <a:xfrm>
            <a:off x="4262381" y="5976094"/>
            <a:ext cx="4862540" cy="861774"/>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1000" dirty="0"/>
              <a:t>1. Lin, A.; Wang, R. T.; </a:t>
            </a:r>
            <a:r>
              <a:rPr lang="en-US" sz="1000" dirty="0" err="1"/>
              <a:t>Ahn</a:t>
            </a:r>
            <a:r>
              <a:rPr lang="en-US" sz="1000" dirty="0"/>
              <a:t>, S.; Park, C. C. &amp; Smith, D. J. (2010). </a:t>
            </a:r>
            <a:r>
              <a:rPr lang="en-US" sz="1000" i="1" dirty="0"/>
              <a:t>Genome Res </a:t>
            </a:r>
            <a:r>
              <a:rPr lang="en-US" sz="1000" b="1" i="1" dirty="0"/>
              <a:t>20(8), 1122—1132. (Note: This data set is not used)</a:t>
            </a:r>
            <a:endParaRPr lang="en-US" sz="1000" dirty="0"/>
          </a:p>
          <a:p>
            <a:r>
              <a:rPr lang="en-US" sz="1000" dirty="0"/>
              <a:t>2. Data has not been changed since last build</a:t>
            </a:r>
          </a:p>
          <a:p>
            <a:r>
              <a:rPr lang="en-US" sz="1000" dirty="0"/>
              <a:t>3. These pathways or features will not be included in this build? Need to check how many </a:t>
            </a:r>
            <a:r>
              <a:rPr lang="en-US" sz="1000" dirty="0" err="1"/>
              <a:t>Fis</a:t>
            </a:r>
            <a:r>
              <a:rPr lang="en-US" sz="1000" dirty="0"/>
              <a:t> contributed from NCI-</a:t>
            </a:r>
            <a:r>
              <a:rPr lang="en-US" sz="1000" dirty="0" err="1"/>
              <a:t>BioCarta</a:t>
            </a:r>
            <a:r>
              <a:rPr lang="en-US" sz="1000" dirty="0"/>
              <a:t>, and </a:t>
            </a:r>
            <a:r>
              <a:rPr lang="en-US" sz="1000" dirty="0" err="1"/>
              <a:t>CellMap</a:t>
            </a:r>
            <a:r>
              <a:rPr lang="en-US" sz="1000" dirty="0"/>
              <a:t>.</a:t>
            </a:r>
          </a:p>
        </p:txBody>
      </p:sp>
      <p:sp>
        <p:nvSpPr>
          <p:cNvPr id="24" name="TextBox 23"/>
          <p:cNvSpPr txBox="1"/>
          <p:nvPr/>
        </p:nvSpPr>
        <p:spPr>
          <a:xfrm>
            <a:off x="8053323" y="3934765"/>
            <a:ext cx="335857" cy="235962"/>
          </a:xfrm>
          <a:prstGeom prst="rect">
            <a:avLst/>
          </a:prstGeom>
          <a:noFill/>
        </p:spPr>
        <p:txBody>
          <a:bodyPr wrap="none" rtlCol="0">
            <a:spAutoFit/>
          </a:bodyPr>
          <a:lstStyle/>
          <a:p>
            <a:r>
              <a:rPr lang="en-US" sz="1400" baseline="30000" dirty="0"/>
              <a:t>2,3</a:t>
            </a:r>
          </a:p>
        </p:txBody>
      </p:sp>
      <p:sp>
        <p:nvSpPr>
          <p:cNvPr id="42" name="TextBox 41"/>
          <p:cNvSpPr txBox="1"/>
          <p:nvPr/>
        </p:nvSpPr>
        <p:spPr>
          <a:xfrm>
            <a:off x="3289717" y="1364116"/>
            <a:ext cx="248786" cy="235962"/>
          </a:xfrm>
          <a:prstGeom prst="rect">
            <a:avLst/>
          </a:prstGeom>
          <a:noFill/>
        </p:spPr>
        <p:txBody>
          <a:bodyPr wrap="none" rtlCol="0">
            <a:spAutoFit/>
          </a:bodyPr>
          <a:lstStyle/>
          <a:p>
            <a:r>
              <a:rPr lang="en-US" sz="1400" baseline="30000" dirty="0"/>
              <a:t>2</a:t>
            </a:r>
          </a:p>
        </p:txBody>
      </p:sp>
      <p:sp>
        <p:nvSpPr>
          <p:cNvPr id="43" name="TextBox 42"/>
          <p:cNvSpPr txBox="1"/>
          <p:nvPr/>
        </p:nvSpPr>
        <p:spPr>
          <a:xfrm>
            <a:off x="7585811" y="1368993"/>
            <a:ext cx="248786" cy="235962"/>
          </a:xfrm>
          <a:prstGeom prst="rect">
            <a:avLst/>
          </a:prstGeom>
          <a:noFill/>
        </p:spPr>
        <p:txBody>
          <a:bodyPr wrap="none" rtlCol="0">
            <a:spAutoFit/>
          </a:bodyPr>
          <a:lstStyle/>
          <a:p>
            <a:r>
              <a:rPr lang="en-US" sz="1400" baseline="30000" dirty="0"/>
              <a:t>2</a:t>
            </a:r>
          </a:p>
        </p:txBody>
      </p:sp>
      <p:sp>
        <p:nvSpPr>
          <p:cNvPr id="44" name="TextBox 43"/>
          <p:cNvSpPr txBox="1"/>
          <p:nvPr/>
        </p:nvSpPr>
        <p:spPr>
          <a:xfrm>
            <a:off x="5637988" y="1731951"/>
            <a:ext cx="335857" cy="235962"/>
          </a:xfrm>
          <a:prstGeom prst="rect">
            <a:avLst/>
          </a:prstGeom>
          <a:noFill/>
        </p:spPr>
        <p:txBody>
          <a:bodyPr wrap="none" rtlCol="0">
            <a:spAutoFit/>
          </a:bodyPr>
          <a:lstStyle/>
          <a:p>
            <a:r>
              <a:rPr lang="en-US" sz="1400" baseline="30000" dirty="0"/>
              <a:t>2,3</a:t>
            </a:r>
          </a:p>
        </p:txBody>
      </p:sp>
      <p:sp>
        <p:nvSpPr>
          <p:cNvPr id="45" name="TextBox 44"/>
          <p:cNvSpPr txBox="1"/>
          <p:nvPr/>
        </p:nvSpPr>
        <p:spPr>
          <a:xfrm>
            <a:off x="7834597" y="3270034"/>
            <a:ext cx="335857" cy="235962"/>
          </a:xfrm>
          <a:prstGeom prst="rect">
            <a:avLst/>
          </a:prstGeom>
          <a:noFill/>
        </p:spPr>
        <p:txBody>
          <a:bodyPr wrap="none" rtlCol="0">
            <a:spAutoFit/>
          </a:bodyPr>
          <a:lstStyle/>
          <a:p>
            <a:r>
              <a:rPr lang="en-US" sz="1400" baseline="30000" dirty="0"/>
              <a:t>2,3</a:t>
            </a:r>
          </a:p>
        </p:txBody>
      </p:sp>
      <p:sp>
        <p:nvSpPr>
          <p:cNvPr id="46" name="TextBox 45"/>
          <p:cNvSpPr txBox="1"/>
          <p:nvPr/>
        </p:nvSpPr>
        <p:spPr>
          <a:xfrm>
            <a:off x="7758658" y="4570447"/>
            <a:ext cx="248786" cy="235962"/>
          </a:xfrm>
          <a:prstGeom prst="rect">
            <a:avLst/>
          </a:prstGeom>
          <a:noFill/>
        </p:spPr>
        <p:txBody>
          <a:bodyPr wrap="none" rtlCol="0">
            <a:spAutoFit/>
          </a:bodyPr>
          <a:lstStyle/>
          <a:p>
            <a:r>
              <a:rPr lang="en-US" sz="1400" baseline="30000" dirty="0"/>
              <a:t>2</a:t>
            </a:r>
          </a:p>
        </p:txBody>
      </p:sp>
      <p:sp>
        <p:nvSpPr>
          <p:cNvPr id="47" name="TextBox 46"/>
          <p:cNvSpPr txBox="1"/>
          <p:nvPr/>
        </p:nvSpPr>
        <p:spPr>
          <a:xfrm>
            <a:off x="7840322" y="2965089"/>
            <a:ext cx="335857" cy="235962"/>
          </a:xfrm>
          <a:prstGeom prst="rect">
            <a:avLst/>
          </a:prstGeom>
          <a:noFill/>
        </p:spPr>
        <p:txBody>
          <a:bodyPr wrap="none" rtlCol="0">
            <a:spAutoFit/>
          </a:bodyPr>
          <a:lstStyle/>
          <a:p>
            <a:r>
              <a:rPr lang="en-US" sz="1400" baseline="30000" dirty="0"/>
              <a:t>2,3</a:t>
            </a:r>
          </a:p>
        </p:txBody>
      </p:sp>
    </p:spTree>
    <p:extLst>
      <p:ext uri="{BB962C8B-B14F-4D97-AF65-F5344CB8AC3E}">
        <p14:creationId xmlns:p14="http://schemas.microsoft.com/office/powerpoint/2010/main" val="33344016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B24667-2FED-5A4A-8C61-F8AFE18AE3A2}"/>
              </a:ext>
            </a:extLst>
          </p:cNvPr>
          <p:cNvSpPr>
            <a:spLocks noGrp="1"/>
          </p:cNvSpPr>
          <p:nvPr>
            <p:ph type="title"/>
          </p:nvPr>
        </p:nvSpPr>
        <p:spPr>
          <a:xfrm>
            <a:off x="138794" y="0"/>
            <a:ext cx="8797050" cy="1066800"/>
          </a:xfrm>
        </p:spPr>
        <p:txBody>
          <a:bodyPr/>
          <a:lstStyle/>
          <a:p>
            <a:r>
              <a:rPr lang="en-US" sz="2800" dirty="0"/>
              <a:t>RF-based Pipeline to Construct the FI Network</a:t>
            </a:r>
          </a:p>
        </p:txBody>
      </p:sp>
      <p:sp>
        <p:nvSpPr>
          <p:cNvPr id="12" name="Rectangle 11">
            <a:extLst>
              <a:ext uri="{FF2B5EF4-FFF2-40B4-BE49-F238E27FC236}">
                <a16:creationId xmlns:a16="http://schemas.microsoft.com/office/drawing/2014/main" id="{DD0F1C35-922A-034A-804E-F3F7B9F7562B}"/>
              </a:ext>
            </a:extLst>
          </p:cNvPr>
          <p:cNvSpPr/>
          <p:nvPr/>
        </p:nvSpPr>
        <p:spPr bwMode="auto">
          <a:xfrm>
            <a:off x="138797" y="1535790"/>
            <a:ext cx="2339435" cy="691074"/>
          </a:xfrm>
          <a:prstGeom prst="rect">
            <a:avLst/>
          </a:prstGeom>
          <a:solidFill>
            <a:srgbClr val="CFDDC8"/>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19812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err="1">
                <a:ln>
                  <a:noFill/>
                </a:ln>
                <a:solidFill>
                  <a:schemeClr val="tx1"/>
                </a:solidFill>
                <a:effectLst/>
                <a:latin typeface="Arial" charset="0"/>
              </a:rPr>
              <a:t>GTEx</a:t>
            </a:r>
            <a:r>
              <a:rPr kumimoji="0" lang="en-US" sz="1200" b="0" i="0" u="none" strike="noStrike" cap="none" normalizeH="0" baseline="0" dirty="0">
                <a:ln>
                  <a:noFill/>
                </a:ln>
                <a:solidFill>
                  <a:schemeClr val="tx1"/>
                </a:solidFill>
                <a:effectLst/>
                <a:latin typeface="Arial" charset="0"/>
              </a:rPr>
              <a:t> tissue </a:t>
            </a:r>
            <a:r>
              <a:rPr lang="en-US" sz="1200" dirty="0"/>
              <a:t>s</a:t>
            </a:r>
            <a:r>
              <a:rPr kumimoji="0" lang="en-US" sz="1200" b="0" i="0" u="none" strike="noStrike" cap="none" normalizeH="0" baseline="0" dirty="0">
                <a:ln>
                  <a:noFill/>
                </a:ln>
                <a:solidFill>
                  <a:schemeClr val="tx1"/>
                </a:solidFill>
                <a:effectLst/>
                <a:latin typeface="Arial" charset="0"/>
              </a:rPr>
              <a:t>pecific </a:t>
            </a:r>
            <a:r>
              <a:rPr kumimoji="0" lang="en-US" sz="1200" b="0" i="0" u="none" strike="noStrike" cap="none" normalizeH="0" baseline="0" dirty="0" err="1">
                <a:ln>
                  <a:noFill/>
                </a:ln>
                <a:solidFill>
                  <a:schemeClr val="tx1"/>
                </a:solidFill>
                <a:effectLst/>
                <a:latin typeface="Arial" charset="0"/>
              </a:rPr>
              <a:t>CoExpression</a:t>
            </a:r>
            <a:r>
              <a:rPr kumimoji="0" lang="en-US" sz="1200" b="0" i="0" u="none" strike="noStrike" cap="none" normalizeH="0" baseline="0" dirty="0">
                <a:ln>
                  <a:noFill/>
                </a:ln>
                <a:solidFill>
                  <a:schemeClr val="tx1"/>
                </a:solidFill>
                <a:effectLst/>
                <a:latin typeface="Arial" charset="0"/>
              </a:rPr>
              <a:t> (48 tissues, ~200K pairs each)</a:t>
            </a:r>
          </a:p>
        </p:txBody>
      </p:sp>
      <p:sp>
        <p:nvSpPr>
          <p:cNvPr id="13" name="Rectangle 12">
            <a:extLst>
              <a:ext uri="{FF2B5EF4-FFF2-40B4-BE49-F238E27FC236}">
                <a16:creationId xmlns:a16="http://schemas.microsoft.com/office/drawing/2014/main" id="{A9371354-8044-FC4A-9C49-E5D8EB5AFF88}"/>
              </a:ext>
            </a:extLst>
          </p:cNvPr>
          <p:cNvSpPr/>
          <p:nvPr/>
        </p:nvSpPr>
        <p:spPr bwMode="auto">
          <a:xfrm>
            <a:off x="138794" y="2331509"/>
            <a:ext cx="2339436" cy="691073"/>
          </a:xfrm>
          <a:prstGeom prst="rect">
            <a:avLst/>
          </a:prstGeom>
          <a:solidFill>
            <a:srgbClr val="CFDDC8"/>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1981200" rtl="0" eaLnBrk="0" fontAlgn="base" latinLnBrk="0" hangingPunct="0">
              <a:lnSpc>
                <a:spcPct val="100000"/>
              </a:lnSpc>
              <a:spcBef>
                <a:spcPct val="0"/>
              </a:spcBef>
              <a:spcAft>
                <a:spcPct val="0"/>
              </a:spcAft>
              <a:buClrTx/>
              <a:buSzTx/>
              <a:buFontTx/>
              <a:buNone/>
              <a:tabLst/>
            </a:pPr>
            <a:r>
              <a:rPr lang="en-US" sz="1200" dirty="0"/>
              <a:t>TCGA cancer specific </a:t>
            </a:r>
            <a:r>
              <a:rPr lang="en-US" sz="1200" dirty="0" err="1"/>
              <a:t>Coexpression</a:t>
            </a:r>
            <a:r>
              <a:rPr lang="en-US" sz="1200" dirty="0"/>
              <a:t> (31 cancers, ~200K </a:t>
            </a:r>
            <a:r>
              <a:rPr lang="en-US" sz="1200" dirty="0" err="1"/>
              <a:t>paris</a:t>
            </a:r>
            <a:r>
              <a:rPr lang="en-US" sz="1200" dirty="0"/>
              <a:t> each)</a:t>
            </a:r>
            <a:endParaRPr kumimoji="0" lang="en-US" sz="1200" b="0" i="0" u="none" strike="noStrike" cap="none" normalizeH="0" baseline="0" dirty="0">
              <a:ln>
                <a:noFill/>
              </a:ln>
              <a:solidFill>
                <a:schemeClr val="tx1"/>
              </a:solidFill>
              <a:effectLst/>
              <a:latin typeface="Arial" charset="0"/>
            </a:endParaRPr>
          </a:p>
        </p:txBody>
      </p:sp>
      <p:sp>
        <p:nvSpPr>
          <p:cNvPr id="14" name="Rectangle 13">
            <a:extLst>
              <a:ext uri="{FF2B5EF4-FFF2-40B4-BE49-F238E27FC236}">
                <a16:creationId xmlns:a16="http://schemas.microsoft.com/office/drawing/2014/main" id="{3A588A5D-A0B3-8448-8E76-04330CA1DB61}"/>
              </a:ext>
            </a:extLst>
          </p:cNvPr>
          <p:cNvSpPr/>
          <p:nvPr/>
        </p:nvSpPr>
        <p:spPr bwMode="auto">
          <a:xfrm>
            <a:off x="138794" y="3127227"/>
            <a:ext cx="2339436" cy="579715"/>
          </a:xfrm>
          <a:prstGeom prst="rect">
            <a:avLst/>
          </a:prstGeom>
          <a:solidFill>
            <a:srgbClr val="CFDDC8"/>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19812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err="1">
                <a:ln>
                  <a:noFill/>
                </a:ln>
                <a:solidFill>
                  <a:schemeClr val="tx1"/>
                </a:solidFill>
                <a:effectLst/>
                <a:latin typeface="Arial" charset="0"/>
              </a:rPr>
              <a:t>Harmonizome</a:t>
            </a:r>
            <a:r>
              <a:rPr kumimoji="0" lang="en-US" sz="1200" b="0" i="0" u="none" strike="noStrike" cap="none" normalizeH="0" baseline="0" dirty="0">
                <a:ln>
                  <a:noFill/>
                </a:ln>
                <a:solidFill>
                  <a:schemeClr val="tx1"/>
                </a:solidFill>
                <a:effectLst/>
                <a:latin typeface="Arial" charset="0"/>
              </a:rPr>
              <a:t> gene </a:t>
            </a:r>
            <a:r>
              <a:rPr lang="en-US" sz="1200" dirty="0"/>
              <a:t>s</a:t>
            </a:r>
            <a:r>
              <a:rPr kumimoji="0" lang="en-US" sz="1200" b="0" i="0" u="none" strike="noStrike" cap="none" normalizeH="0" baseline="0" dirty="0">
                <a:ln>
                  <a:noFill/>
                </a:ln>
                <a:solidFill>
                  <a:schemeClr val="tx1"/>
                </a:solidFill>
                <a:effectLst/>
                <a:latin typeface="Arial" charset="0"/>
              </a:rPr>
              <a:t>imilarity (20 data </a:t>
            </a:r>
            <a:r>
              <a:rPr kumimoji="0" lang="en-US" sz="1200" b="0" i="0" u="none" strike="noStrike" cap="none" normalizeH="0" baseline="0" dirty="0" err="1">
                <a:ln>
                  <a:noFill/>
                </a:ln>
                <a:solidFill>
                  <a:schemeClr val="tx1"/>
                </a:solidFill>
                <a:effectLst/>
                <a:latin typeface="Arial" charset="0"/>
              </a:rPr>
              <a:t>soruces</a:t>
            </a:r>
            <a:r>
              <a:rPr kumimoji="0" lang="en-US" sz="1200" b="0" i="0" u="none" strike="noStrike" cap="none" normalizeH="0" baseline="0" dirty="0">
                <a:ln>
                  <a:noFill/>
                </a:ln>
                <a:solidFill>
                  <a:schemeClr val="tx1"/>
                </a:solidFill>
                <a:effectLst/>
                <a:latin typeface="Arial" charset="0"/>
              </a:rPr>
              <a:t>)</a:t>
            </a:r>
          </a:p>
        </p:txBody>
      </p:sp>
      <p:sp>
        <p:nvSpPr>
          <p:cNvPr id="15" name="Rectangle 14">
            <a:extLst>
              <a:ext uri="{FF2B5EF4-FFF2-40B4-BE49-F238E27FC236}">
                <a16:creationId xmlns:a16="http://schemas.microsoft.com/office/drawing/2014/main" id="{4F446891-67FB-CB41-8FA0-2617692D3508}"/>
              </a:ext>
            </a:extLst>
          </p:cNvPr>
          <p:cNvSpPr/>
          <p:nvPr/>
        </p:nvSpPr>
        <p:spPr bwMode="auto">
          <a:xfrm>
            <a:off x="138794" y="3872868"/>
            <a:ext cx="2339437" cy="993569"/>
          </a:xfrm>
          <a:prstGeom prst="rect">
            <a:avLst/>
          </a:prstGeom>
          <a:solidFill>
            <a:srgbClr val="CFDDC8"/>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1981200" rtl="0" eaLnBrk="0" fontAlgn="base" latinLnBrk="0" hangingPunct="0">
              <a:lnSpc>
                <a:spcPct val="100000"/>
              </a:lnSpc>
              <a:spcBef>
                <a:spcPct val="0"/>
              </a:spcBef>
              <a:spcAft>
                <a:spcPct val="0"/>
              </a:spcAft>
              <a:buClrTx/>
              <a:buSzTx/>
              <a:buFontTx/>
              <a:buNone/>
              <a:tabLst/>
            </a:pPr>
            <a:r>
              <a:rPr lang="en-US" sz="1200" dirty="0"/>
              <a:t>Human protein-protein interactions  (5 datasets for human PPIs, mapped human PPIs from mouse, fly, worm and yeast)</a:t>
            </a:r>
            <a:endParaRPr kumimoji="0" lang="en-US" sz="1200" b="0" i="0" u="none" strike="noStrike" cap="none" normalizeH="0" baseline="0" dirty="0">
              <a:ln>
                <a:noFill/>
              </a:ln>
              <a:solidFill>
                <a:schemeClr val="tx1"/>
              </a:solidFill>
              <a:effectLst/>
              <a:latin typeface="Arial" charset="0"/>
            </a:endParaRPr>
          </a:p>
        </p:txBody>
      </p:sp>
      <p:sp>
        <p:nvSpPr>
          <p:cNvPr id="42" name="Rectangle 41">
            <a:extLst>
              <a:ext uri="{FF2B5EF4-FFF2-40B4-BE49-F238E27FC236}">
                <a16:creationId xmlns:a16="http://schemas.microsoft.com/office/drawing/2014/main" id="{59E23D4F-098A-3F43-967F-40B9B5BF5D80}"/>
              </a:ext>
            </a:extLst>
          </p:cNvPr>
          <p:cNvSpPr/>
          <p:nvPr/>
        </p:nvSpPr>
        <p:spPr bwMode="auto">
          <a:xfrm>
            <a:off x="138794" y="4987503"/>
            <a:ext cx="2339436" cy="579715"/>
          </a:xfrm>
          <a:prstGeom prst="rect">
            <a:avLst/>
          </a:prstGeom>
          <a:solidFill>
            <a:srgbClr val="CFDDC8"/>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19812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Arial" charset="0"/>
              </a:rPr>
              <a:t>Protein domain-domain interaction</a:t>
            </a:r>
          </a:p>
        </p:txBody>
      </p:sp>
      <p:sp>
        <p:nvSpPr>
          <p:cNvPr id="43" name="Rectangle 42">
            <a:extLst>
              <a:ext uri="{FF2B5EF4-FFF2-40B4-BE49-F238E27FC236}">
                <a16:creationId xmlns:a16="http://schemas.microsoft.com/office/drawing/2014/main" id="{7C055948-1DCC-F649-9CF7-CB86A889D71D}"/>
              </a:ext>
            </a:extLst>
          </p:cNvPr>
          <p:cNvSpPr/>
          <p:nvPr/>
        </p:nvSpPr>
        <p:spPr bwMode="auto">
          <a:xfrm>
            <a:off x="138794" y="5657426"/>
            <a:ext cx="2339436" cy="579715"/>
          </a:xfrm>
          <a:prstGeom prst="rect">
            <a:avLst/>
          </a:prstGeom>
          <a:solidFill>
            <a:srgbClr val="CFDDC8"/>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19812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Arial" charset="0"/>
              </a:rPr>
              <a:t>Gene GO biological </a:t>
            </a:r>
            <a:r>
              <a:rPr lang="en-US" sz="1200" dirty="0"/>
              <a:t>p</a:t>
            </a:r>
            <a:r>
              <a:rPr kumimoji="0" lang="en-US" sz="1200" b="0" i="0" u="none" strike="noStrike" cap="none" normalizeH="0" baseline="0" dirty="0">
                <a:ln>
                  <a:noFill/>
                </a:ln>
                <a:solidFill>
                  <a:schemeClr val="tx1"/>
                </a:solidFill>
                <a:effectLst/>
                <a:latin typeface="Arial" charset="0"/>
              </a:rPr>
              <a:t>rocess </a:t>
            </a:r>
            <a:r>
              <a:rPr lang="en-US" sz="1200" dirty="0"/>
              <a:t>a</a:t>
            </a:r>
            <a:r>
              <a:rPr kumimoji="0" lang="en-US" sz="1200" b="0" i="0" u="none" strike="noStrike" cap="none" normalizeH="0" baseline="0" dirty="0">
                <a:ln>
                  <a:noFill/>
                </a:ln>
                <a:solidFill>
                  <a:schemeClr val="tx1"/>
                </a:solidFill>
                <a:effectLst/>
                <a:latin typeface="Arial" charset="0"/>
              </a:rPr>
              <a:t>nnotation</a:t>
            </a:r>
          </a:p>
        </p:txBody>
      </p:sp>
      <p:sp>
        <p:nvSpPr>
          <p:cNvPr id="44" name="Right Brace 43">
            <a:extLst>
              <a:ext uri="{FF2B5EF4-FFF2-40B4-BE49-F238E27FC236}">
                <a16:creationId xmlns:a16="http://schemas.microsoft.com/office/drawing/2014/main" id="{9E6E0BEB-37AB-C64B-95F0-0110E61D7354}"/>
              </a:ext>
            </a:extLst>
          </p:cNvPr>
          <p:cNvSpPr/>
          <p:nvPr/>
        </p:nvSpPr>
        <p:spPr bwMode="auto">
          <a:xfrm>
            <a:off x="2479054" y="1535790"/>
            <a:ext cx="800100" cy="4701351"/>
          </a:xfrm>
          <a:prstGeom prst="rightBrace">
            <a:avLst>
              <a:gd name="adj1" fmla="val 8333"/>
              <a:gd name="adj2" fmla="val 49714"/>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1981200" rtl="0" eaLnBrk="0" fontAlgn="base" latinLnBrk="0" hangingPunct="0">
              <a:lnSpc>
                <a:spcPct val="100000"/>
              </a:lnSpc>
              <a:spcBef>
                <a:spcPct val="0"/>
              </a:spcBef>
              <a:spcAft>
                <a:spcPct val="0"/>
              </a:spcAft>
              <a:buClrTx/>
              <a:buSzTx/>
              <a:buFontTx/>
              <a:buNone/>
              <a:tabLst/>
            </a:pPr>
            <a:endParaRPr kumimoji="0" lang="en-US" sz="5200" b="0" i="0" u="none" strike="noStrike" cap="none" normalizeH="0" baseline="0">
              <a:ln>
                <a:noFill/>
              </a:ln>
              <a:solidFill>
                <a:schemeClr val="tx1"/>
              </a:solidFill>
              <a:effectLst/>
              <a:latin typeface="Arial" charset="0"/>
            </a:endParaRPr>
          </a:p>
        </p:txBody>
      </p:sp>
      <p:sp>
        <p:nvSpPr>
          <p:cNvPr id="47" name="TextBox 46">
            <a:extLst>
              <a:ext uri="{FF2B5EF4-FFF2-40B4-BE49-F238E27FC236}">
                <a16:creationId xmlns:a16="http://schemas.microsoft.com/office/drawing/2014/main" id="{B401394A-EB5B-3B4B-9F8E-6AFC2F965831}"/>
              </a:ext>
            </a:extLst>
          </p:cNvPr>
          <p:cNvSpPr txBox="1"/>
          <p:nvPr/>
        </p:nvSpPr>
        <p:spPr>
          <a:xfrm>
            <a:off x="2737306" y="2926990"/>
            <a:ext cx="940459" cy="523220"/>
          </a:xfrm>
          <a:prstGeom prst="rect">
            <a:avLst/>
          </a:prstGeom>
          <a:noFill/>
        </p:spPr>
        <p:txBody>
          <a:bodyPr wrap="square" rtlCol="0">
            <a:spAutoFit/>
          </a:bodyPr>
          <a:lstStyle/>
          <a:p>
            <a:pPr algn="ctr"/>
            <a:r>
              <a:rPr lang="en-US" sz="1400" dirty="0"/>
              <a:t>106 features</a:t>
            </a:r>
          </a:p>
        </p:txBody>
      </p:sp>
      <p:sp>
        <p:nvSpPr>
          <p:cNvPr id="48" name="Rounded Rectangle 47">
            <a:extLst>
              <a:ext uri="{FF2B5EF4-FFF2-40B4-BE49-F238E27FC236}">
                <a16:creationId xmlns:a16="http://schemas.microsoft.com/office/drawing/2014/main" id="{9C5955CF-44B7-CB44-8AA1-3D2CA68F3FD0}"/>
              </a:ext>
            </a:extLst>
          </p:cNvPr>
          <p:cNvSpPr/>
          <p:nvPr/>
        </p:nvSpPr>
        <p:spPr bwMode="auto">
          <a:xfrm>
            <a:off x="3230644" y="3636661"/>
            <a:ext cx="1959430" cy="462362"/>
          </a:xfrm>
          <a:prstGeom prst="roundRect">
            <a:avLst/>
          </a:prstGeom>
          <a:solidFill>
            <a:schemeClr val="accent6">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19812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Random Forest</a:t>
            </a:r>
          </a:p>
        </p:txBody>
      </p:sp>
      <p:sp>
        <p:nvSpPr>
          <p:cNvPr id="49" name="Rectangle 48">
            <a:extLst>
              <a:ext uri="{FF2B5EF4-FFF2-40B4-BE49-F238E27FC236}">
                <a16:creationId xmlns:a16="http://schemas.microsoft.com/office/drawing/2014/main" id="{06824AD3-36E2-4B49-8422-FB195174676F}"/>
              </a:ext>
            </a:extLst>
          </p:cNvPr>
          <p:cNvSpPr/>
          <p:nvPr/>
        </p:nvSpPr>
        <p:spPr bwMode="auto">
          <a:xfrm>
            <a:off x="3230644" y="1922530"/>
            <a:ext cx="1959430" cy="867030"/>
          </a:xfrm>
          <a:prstGeom prst="rect">
            <a:avLst/>
          </a:prstGeom>
          <a:solidFill>
            <a:srgbClr val="CFDDC8"/>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1981200" rtl="0" eaLnBrk="0" fontAlgn="base" latinLnBrk="0" hangingPunct="0">
              <a:lnSpc>
                <a:spcPct val="100000"/>
              </a:lnSpc>
              <a:spcBef>
                <a:spcPct val="0"/>
              </a:spcBef>
              <a:spcAft>
                <a:spcPct val="0"/>
              </a:spcAft>
              <a:buClrTx/>
              <a:buSzTx/>
              <a:buFontTx/>
              <a:buNone/>
              <a:tabLst/>
            </a:pPr>
            <a:r>
              <a:rPr lang="en-US" sz="1200" dirty="0"/>
              <a:t>Functional interactions extracted from Reactome (positive) + random pairs (negative)</a:t>
            </a:r>
            <a:endParaRPr kumimoji="0" lang="en-US" sz="1200" b="0" i="0" u="none" strike="noStrike" cap="none" normalizeH="0" baseline="0" dirty="0">
              <a:ln>
                <a:noFill/>
              </a:ln>
              <a:solidFill>
                <a:schemeClr val="tx1"/>
              </a:solidFill>
              <a:effectLst/>
              <a:latin typeface="Arial" charset="0"/>
            </a:endParaRPr>
          </a:p>
        </p:txBody>
      </p:sp>
      <p:cxnSp>
        <p:nvCxnSpPr>
          <p:cNvPr id="51" name="Straight Arrow Connector 50">
            <a:extLst>
              <a:ext uri="{FF2B5EF4-FFF2-40B4-BE49-F238E27FC236}">
                <a16:creationId xmlns:a16="http://schemas.microsoft.com/office/drawing/2014/main" id="{027BD639-4256-3B41-9819-0DF3D6D644CE}"/>
              </a:ext>
            </a:extLst>
          </p:cNvPr>
          <p:cNvCxnSpPr>
            <a:cxnSpLocks/>
            <a:stCxn id="49" idx="2"/>
            <a:endCxn id="48" idx="0"/>
          </p:cNvCxnSpPr>
          <p:nvPr/>
        </p:nvCxnSpPr>
        <p:spPr bwMode="auto">
          <a:xfrm>
            <a:off x="4210359" y="2789560"/>
            <a:ext cx="0" cy="847101"/>
          </a:xfrm>
          <a:prstGeom prst="straightConnector1">
            <a:avLst/>
          </a:prstGeom>
          <a:solidFill>
            <a:schemeClr val="accent1"/>
          </a:solidFill>
          <a:ln w="12700" cap="flat" cmpd="sng" algn="ctr">
            <a:solidFill>
              <a:schemeClr val="tx1"/>
            </a:solidFill>
            <a:prstDash val="solid"/>
            <a:round/>
            <a:headEnd type="none" w="med" len="med"/>
            <a:tailEnd type="triangle"/>
          </a:ln>
          <a:effectLst/>
        </p:spPr>
      </p:cxnSp>
      <p:sp>
        <p:nvSpPr>
          <p:cNvPr id="52" name="TextBox 51">
            <a:extLst>
              <a:ext uri="{FF2B5EF4-FFF2-40B4-BE49-F238E27FC236}">
                <a16:creationId xmlns:a16="http://schemas.microsoft.com/office/drawing/2014/main" id="{F7F962E1-52BB-1140-A8A5-C5A5FFB35BCD}"/>
              </a:ext>
            </a:extLst>
          </p:cNvPr>
          <p:cNvSpPr txBox="1"/>
          <p:nvPr/>
        </p:nvSpPr>
        <p:spPr>
          <a:xfrm>
            <a:off x="4171588" y="3117767"/>
            <a:ext cx="1313180" cy="338554"/>
          </a:xfrm>
          <a:prstGeom prst="rect">
            <a:avLst/>
          </a:prstGeom>
          <a:noFill/>
        </p:spPr>
        <p:txBody>
          <a:bodyPr wrap="none" rtlCol="0">
            <a:spAutoFit/>
          </a:bodyPr>
          <a:lstStyle/>
          <a:p>
            <a:r>
              <a:rPr lang="en-US" sz="1600" dirty="0"/>
              <a:t>training data</a:t>
            </a:r>
          </a:p>
        </p:txBody>
      </p:sp>
      <p:sp>
        <p:nvSpPr>
          <p:cNvPr id="53" name="Rectangle 52">
            <a:extLst>
              <a:ext uri="{FF2B5EF4-FFF2-40B4-BE49-F238E27FC236}">
                <a16:creationId xmlns:a16="http://schemas.microsoft.com/office/drawing/2014/main" id="{0CAF2B94-58EF-A544-8783-F842A35E9E01}"/>
              </a:ext>
            </a:extLst>
          </p:cNvPr>
          <p:cNvSpPr/>
          <p:nvPr/>
        </p:nvSpPr>
        <p:spPr bwMode="auto">
          <a:xfrm>
            <a:off x="3189823" y="4865440"/>
            <a:ext cx="2041071" cy="974434"/>
          </a:xfrm>
          <a:prstGeom prst="rect">
            <a:avLst/>
          </a:prstGeom>
          <a:solidFill>
            <a:srgbClr val="CFDDC8"/>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1981200" rtl="0" eaLnBrk="0" fontAlgn="base" latinLnBrk="0" hangingPunct="0">
              <a:lnSpc>
                <a:spcPct val="100000"/>
              </a:lnSpc>
              <a:spcBef>
                <a:spcPct val="0"/>
              </a:spcBef>
              <a:spcAft>
                <a:spcPct val="0"/>
              </a:spcAft>
              <a:buClrTx/>
              <a:buSzTx/>
              <a:buFontTx/>
              <a:buNone/>
              <a:tabLst/>
            </a:pPr>
            <a:r>
              <a:rPr lang="en-US" sz="1200" dirty="0"/>
              <a:t>Functional interactions extracted from non-Reactome pathways (positive) + random pairs (negative)</a:t>
            </a:r>
            <a:endParaRPr kumimoji="0" lang="en-US" sz="1200" b="0" i="0" u="none" strike="noStrike" cap="none" normalizeH="0" baseline="0" dirty="0">
              <a:ln>
                <a:noFill/>
              </a:ln>
              <a:solidFill>
                <a:schemeClr val="tx1"/>
              </a:solidFill>
              <a:effectLst/>
              <a:latin typeface="Arial" charset="0"/>
            </a:endParaRPr>
          </a:p>
        </p:txBody>
      </p:sp>
      <p:cxnSp>
        <p:nvCxnSpPr>
          <p:cNvPr id="58" name="Straight Arrow Connector 57">
            <a:extLst>
              <a:ext uri="{FF2B5EF4-FFF2-40B4-BE49-F238E27FC236}">
                <a16:creationId xmlns:a16="http://schemas.microsoft.com/office/drawing/2014/main" id="{1FC96282-BF37-3040-83E2-AB26373E22F2}"/>
              </a:ext>
            </a:extLst>
          </p:cNvPr>
          <p:cNvCxnSpPr>
            <a:stCxn id="53" idx="0"/>
            <a:endCxn id="48" idx="2"/>
          </p:cNvCxnSpPr>
          <p:nvPr/>
        </p:nvCxnSpPr>
        <p:spPr bwMode="auto">
          <a:xfrm flipV="1">
            <a:off x="4210359" y="4099023"/>
            <a:ext cx="0" cy="766417"/>
          </a:xfrm>
          <a:prstGeom prst="straightConnector1">
            <a:avLst/>
          </a:prstGeom>
          <a:solidFill>
            <a:schemeClr val="accent1"/>
          </a:solidFill>
          <a:ln w="12700" cap="flat" cmpd="sng" algn="ctr">
            <a:solidFill>
              <a:schemeClr val="tx1"/>
            </a:solidFill>
            <a:prstDash val="solid"/>
            <a:round/>
            <a:headEnd type="none" w="med" len="med"/>
            <a:tailEnd type="triangle"/>
          </a:ln>
          <a:effectLst/>
        </p:spPr>
      </p:cxnSp>
      <p:sp>
        <p:nvSpPr>
          <p:cNvPr id="59" name="TextBox 58">
            <a:extLst>
              <a:ext uri="{FF2B5EF4-FFF2-40B4-BE49-F238E27FC236}">
                <a16:creationId xmlns:a16="http://schemas.microsoft.com/office/drawing/2014/main" id="{71845FF3-E810-BB41-BB66-8A267946CD99}"/>
              </a:ext>
            </a:extLst>
          </p:cNvPr>
          <p:cNvSpPr txBox="1"/>
          <p:nvPr/>
        </p:nvSpPr>
        <p:spPr>
          <a:xfrm>
            <a:off x="4171588" y="4268002"/>
            <a:ext cx="973343" cy="338554"/>
          </a:xfrm>
          <a:prstGeom prst="rect">
            <a:avLst/>
          </a:prstGeom>
          <a:noFill/>
        </p:spPr>
        <p:txBody>
          <a:bodyPr wrap="none" rtlCol="0">
            <a:spAutoFit/>
          </a:bodyPr>
          <a:lstStyle/>
          <a:p>
            <a:r>
              <a:rPr lang="en-US" sz="1600" dirty="0"/>
              <a:t>test data</a:t>
            </a:r>
          </a:p>
        </p:txBody>
      </p:sp>
      <p:cxnSp>
        <p:nvCxnSpPr>
          <p:cNvPr id="61" name="Straight Arrow Connector 60">
            <a:extLst>
              <a:ext uri="{FF2B5EF4-FFF2-40B4-BE49-F238E27FC236}">
                <a16:creationId xmlns:a16="http://schemas.microsoft.com/office/drawing/2014/main" id="{BB51A15D-906D-8444-92BD-E3247EFB5894}"/>
              </a:ext>
            </a:extLst>
          </p:cNvPr>
          <p:cNvCxnSpPr>
            <a:cxnSpLocks/>
            <a:stCxn id="48" idx="3"/>
            <a:endCxn id="34" idx="0"/>
          </p:cNvCxnSpPr>
          <p:nvPr/>
        </p:nvCxnSpPr>
        <p:spPr bwMode="auto">
          <a:xfrm>
            <a:off x="5190074" y="3867842"/>
            <a:ext cx="1279909" cy="292331"/>
          </a:xfrm>
          <a:prstGeom prst="bentConnector2">
            <a:avLst/>
          </a:prstGeom>
          <a:solidFill>
            <a:schemeClr val="accent1"/>
          </a:solidFill>
          <a:ln w="12700" cap="flat" cmpd="sng" algn="ctr">
            <a:solidFill>
              <a:schemeClr val="tx1"/>
            </a:solidFill>
            <a:prstDash val="solid"/>
            <a:round/>
            <a:headEnd type="none" w="med" len="med"/>
            <a:tailEnd type="triangle"/>
          </a:ln>
          <a:effectLst/>
        </p:spPr>
      </p:cxnSp>
      <p:sp>
        <p:nvSpPr>
          <p:cNvPr id="62" name="TextBox 61">
            <a:extLst>
              <a:ext uri="{FF2B5EF4-FFF2-40B4-BE49-F238E27FC236}">
                <a16:creationId xmlns:a16="http://schemas.microsoft.com/office/drawing/2014/main" id="{46115AE6-AD3D-4145-8FE8-3F7F85B0F73E}"/>
              </a:ext>
            </a:extLst>
          </p:cNvPr>
          <p:cNvSpPr txBox="1"/>
          <p:nvPr/>
        </p:nvSpPr>
        <p:spPr>
          <a:xfrm>
            <a:off x="5478586" y="3566329"/>
            <a:ext cx="800219" cy="338554"/>
          </a:xfrm>
          <a:prstGeom prst="rect">
            <a:avLst/>
          </a:prstGeom>
          <a:noFill/>
        </p:spPr>
        <p:txBody>
          <a:bodyPr wrap="none" rtlCol="0">
            <a:spAutoFit/>
          </a:bodyPr>
          <a:lstStyle/>
          <a:p>
            <a:r>
              <a:rPr lang="en-US" sz="1600" dirty="0"/>
              <a:t>predict</a:t>
            </a:r>
          </a:p>
        </p:txBody>
      </p:sp>
      <p:sp>
        <p:nvSpPr>
          <p:cNvPr id="24" name="Rounded Rectangle 23">
            <a:extLst>
              <a:ext uri="{FF2B5EF4-FFF2-40B4-BE49-F238E27FC236}">
                <a16:creationId xmlns:a16="http://schemas.microsoft.com/office/drawing/2014/main" id="{4B0FEDA8-5B55-0161-4526-973F18FC06AF}"/>
              </a:ext>
            </a:extLst>
          </p:cNvPr>
          <p:cNvSpPr/>
          <p:nvPr/>
        </p:nvSpPr>
        <p:spPr>
          <a:xfrm>
            <a:off x="7340399" y="1718822"/>
            <a:ext cx="1455841" cy="249011"/>
          </a:xfrm>
          <a:prstGeom prst="roundRect">
            <a:avLst/>
          </a:prstGeom>
          <a:solidFill>
            <a:schemeClr val="accent3">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solidFill>
                  <a:schemeClr val="tx1"/>
                </a:solidFill>
                <a:latin typeface="Helvetica"/>
                <a:cs typeface="Helvetica"/>
              </a:rPr>
              <a:t>Reactome</a:t>
            </a:r>
          </a:p>
        </p:txBody>
      </p:sp>
      <p:sp>
        <p:nvSpPr>
          <p:cNvPr id="25" name="Rounded Rectangle 24">
            <a:extLst>
              <a:ext uri="{FF2B5EF4-FFF2-40B4-BE49-F238E27FC236}">
                <a16:creationId xmlns:a16="http://schemas.microsoft.com/office/drawing/2014/main" id="{A33BFC0D-6CE3-8719-96D1-9B66E8517D3A}"/>
              </a:ext>
            </a:extLst>
          </p:cNvPr>
          <p:cNvSpPr/>
          <p:nvPr/>
        </p:nvSpPr>
        <p:spPr>
          <a:xfrm>
            <a:off x="7340399" y="2047332"/>
            <a:ext cx="1455841" cy="249011"/>
          </a:xfrm>
          <a:prstGeom prst="roundRect">
            <a:avLst/>
          </a:prstGeom>
          <a:solidFill>
            <a:schemeClr val="accent3">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solidFill>
                  <a:schemeClr val="tx1"/>
                </a:solidFill>
                <a:latin typeface="Helvetica"/>
                <a:cs typeface="Helvetica"/>
              </a:rPr>
              <a:t>Panther</a:t>
            </a:r>
          </a:p>
        </p:txBody>
      </p:sp>
      <p:sp>
        <p:nvSpPr>
          <p:cNvPr id="27" name="Rounded Rectangle 26">
            <a:extLst>
              <a:ext uri="{FF2B5EF4-FFF2-40B4-BE49-F238E27FC236}">
                <a16:creationId xmlns:a16="http://schemas.microsoft.com/office/drawing/2014/main" id="{0F41FEE3-4416-52E8-3BBD-EC5A05C85132}"/>
              </a:ext>
            </a:extLst>
          </p:cNvPr>
          <p:cNvSpPr/>
          <p:nvPr/>
        </p:nvSpPr>
        <p:spPr>
          <a:xfrm>
            <a:off x="7340399" y="3032860"/>
            <a:ext cx="1455841" cy="249011"/>
          </a:xfrm>
          <a:prstGeom prst="roundRect">
            <a:avLst/>
          </a:prstGeom>
          <a:solidFill>
            <a:schemeClr val="accent3">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solidFill>
                  <a:schemeClr val="tx1"/>
                </a:solidFill>
                <a:latin typeface="Helvetica"/>
                <a:cs typeface="Helvetica"/>
              </a:rPr>
              <a:t>TRED</a:t>
            </a:r>
          </a:p>
        </p:txBody>
      </p:sp>
      <p:sp>
        <p:nvSpPr>
          <p:cNvPr id="28" name="Rounded Rectangle 27">
            <a:extLst>
              <a:ext uri="{FF2B5EF4-FFF2-40B4-BE49-F238E27FC236}">
                <a16:creationId xmlns:a16="http://schemas.microsoft.com/office/drawing/2014/main" id="{26EE91DB-55C6-156E-6204-FA557D8E2A7A}"/>
              </a:ext>
            </a:extLst>
          </p:cNvPr>
          <p:cNvSpPr/>
          <p:nvPr/>
        </p:nvSpPr>
        <p:spPr>
          <a:xfrm>
            <a:off x="7340399" y="2704352"/>
            <a:ext cx="1455841" cy="249011"/>
          </a:xfrm>
          <a:prstGeom prst="roundRect">
            <a:avLst/>
          </a:prstGeom>
          <a:solidFill>
            <a:schemeClr val="accent3">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solidFill>
                  <a:schemeClr val="tx1"/>
                </a:solidFill>
                <a:latin typeface="Helvetica"/>
                <a:cs typeface="Helvetica"/>
              </a:rPr>
              <a:t>NCI-</a:t>
            </a:r>
            <a:r>
              <a:rPr lang="en-US" sz="1200" dirty="0" err="1">
                <a:solidFill>
                  <a:schemeClr val="tx1"/>
                </a:solidFill>
                <a:latin typeface="Helvetica"/>
                <a:cs typeface="Helvetica"/>
              </a:rPr>
              <a:t>BioCarta</a:t>
            </a:r>
            <a:endParaRPr lang="en-US" sz="1200" dirty="0">
              <a:solidFill>
                <a:schemeClr val="tx1"/>
              </a:solidFill>
              <a:latin typeface="Helvetica"/>
              <a:cs typeface="Helvetica"/>
            </a:endParaRPr>
          </a:p>
        </p:txBody>
      </p:sp>
      <p:sp>
        <p:nvSpPr>
          <p:cNvPr id="29" name="Rounded Rectangle 28">
            <a:extLst>
              <a:ext uri="{FF2B5EF4-FFF2-40B4-BE49-F238E27FC236}">
                <a16:creationId xmlns:a16="http://schemas.microsoft.com/office/drawing/2014/main" id="{9D108C5C-CF63-16F8-E41E-880B174029F9}"/>
              </a:ext>
            </a:extLst>
          </p:cNvPr>
          <p:cNvSpPr/>
          <p:nvPr/>
        </p:nvSpPr>
        <p:spPr>
          <a:xfrm>
            <a:off x="7340399" y="2375842"/>
            <a:ext cx="1455841" cy="249011"/>
          </a:xfrm>
          <a:prstGeom prst="roundRect">
            <a:avLst/>
          </a:prstGeom>
          <a:solidFill>
            <a:schemeClr val="accent3">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solidFill>
                  <a:schemeClr val="tx1"/>
                </a:solidFill>
                <a:latin typeface="Helvetica"/>
                <a:cs typeface="Helvetica"/>
              </a:rPr>
              <a:t>NCI-Nature</a:t>
            </a:r>
          </a:p>
        </p:txBody>
      </p:sp>
      <p:sp>
        <p:nvSpPr>
          <p:cNvPr id="31" name="Rectangle 30">
            <a:extLst>
              <a:ext uri="{FF2B5EF4-FFF2-40B4-BE49-F238E27FC236}">
                <a16:creationId xmlns:a16="http://schemas.microsoft.com/office/drawing/2014/main" id="{1BCB4D6B-51EE-AC2A-6E19-A69FAED3E52F}"/>
              </a:ext>
            </a:extLst>
          </p:cNvPr>
          <p:cNvSpPr/>
          <p:nvPr/>
        </p:nvSpPr>
        <p:spPr>
          <a:xfrm>
            <a:off x="7255140" y="1629145"/>
            <a:ext cx="1649267" cy="1732967"/>
          </a:xfrm>
          <a:prstGeom prst="rect">
            <a:avLst/>
          </a:prstGeom>
          <a:solidFill>
            <a:schemeClr val="accent6">
              <a:lumMod val="20000"/>
              <a:lumOff val="80000"/>
              <a:alpha val="1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dirty="0">
              <a:latin typeface="Helvetica"/>
              <a:cs typeface="Helvetica"/>
            </a:endParaRPr>
          </a:p>
        </p:txBody>
      </p:sp>
      <p:sp>
        <p:nvSpPr>
          <p:cNvPr id="32" name="Rectangle 31">
            <a:extLst>
              <a:ext uri="{FF2B5EF4-FFF2-40B4-BE49-F238E27FC236}">
                <a16:creationId xmlns:a16="http://schemas.microsoft.com/office/drawing/2014/main" id="{C1C25139-1747-2356-2B38-14A706A04355}"/>
              </a:ext>
            </a:extLst>
          </p:cNvPr>
          <p:cNvSpPr/>
          <p:nvPr/>
        </p:nvSpPr>
        <p:spPr>
          <a:xfrm>
            <a:off x="5698197" y="2145009"/>
            <a:ext cx="1649267" cy="461665"/>
          </a:xfrm>
          <a:prstGeom prst="rect">
            <a:avLst/>
          </a:prstGeom>
        </p:spPr>
        <p:txBody>
          <a:bodyPr wrap="square">
            <a:spAutoFit/>
          </a:bodyPr>
          <a:lstStyle/>
          <a:p>
            <a:pPr algn="ctr"/>
            <a:r>
              <a:rPr lang="en-US" sz="1200" dirty="0">
                <a:latin typeface="Helvetica"/>
                <a:cs typeface="Helvetica"/>
              </a:rPr>
              <a:t>Data sources for </a:t>
            </a:r>
          </a:p>
          <a:p>
            <a:pPr algn="ctr"/>
            <a:r>
              <a:rPr lang="en-US" sz="1200" dirty="0">
                <a:latin typeface="Helvetica"/>
                <a:cs typeface="Helvetica"/>
              </a:rPr>
              <a:t>annotated </a:t>
            </a:r>
            <a:r>
              <a:rPr lang="en-US" sz="1200" dirty="0" err="1">
                <a:latin typeface="Helvetica"/>
                <a:cs typeface="Helvetica"/>
              </a:rPr>
              <a:t>FIs</a:t>
            </a:r>
            <a:endParaRPr lang="en-US" sz="1200" dirty="0">
              <a:latin typeface="Helvetica"/>
              <a:cs typeface="Helvetica"/>
            </a:endParaRPr>
          </a:p>
        </p:txBody>
      </p:sp>
      <p:sp>
        <p:nvSpPr>
          <p:cNvPr id="34" name="Rounded Rectangle 33">
            <a:extLst>
              <a:ext uri="{FF2B5EF4-FFF2-40B4-BE49-F238E27FC236}">
                <a16:creationId xmlns:a16="http://schemas.microsoft.com/office/drawing/2014/main" id="{C3074363-846E-16EE-297F-277B0B8F3356}"/>
              </a:ext>
            </a:extLst>
          </p:cNvPr>
          <p:cNvSpPr/>
          <p:nvPr/>
        </p:nvSpPr>
        <p:spPr>
          <a:xfrm>
            <a:off x="5698197" y="4160173"/>
            <a:ext cx="1543572" cy="343387"/>
          </a:xfrm>
          <a:prstGeom prst="roundRect">
            <a:avLst/>
          </a:prstGeom>
          <a:solidFill>
            <a:schemeClr val="accent6">
              <a:lumMod val="20000"/>
              <a:lumOff val="80000"/>
              <a:alpha val="1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latin typeface="Helvetica"/>
                <a:cs typeface="Helvetica"/>
              </a:rPr>
              <a:t>Predicted </a:t>
            </a:r>
            <a:r>
              <a:rPr lang="en-US" sz="1600" dirty="0" err="1">
                <a:solidFill>
                  <a:schemeClr val="tx1"/>
                </a:solidFill>
                <a:latin typeface="Helvetica"/>
                <a:cs typeface="Helvetica"/>
              </a:rPr>
              <a:t>FIs</a:t>
            </a:r>
            <a:endParaRPr lang="en-US" sz="1600" dirty="0">
              <a:solidFill>
                <a:schemeClr val="tx1"/>
              </a:solidFill>
              <a:latin typeface="Helvetica"/>
              <a:cs typeface="Helvetica"/>
            </a:endParaRPr>
          </a:p>
        </p:txBody>
      </p:sp>
      <p:sp>
        <p:nvSpPr>
          <p:cNvPr id="35" name="Rounded Rectangle 34">
            <a:extLst>
              <a:ext uri="{FF2B5EF4-FFF2-40B4-BE49-F238E27FC236}">
                <a16:creationId xmlns:a16="http://schemas.microsoft.com/office/drawing/2014/main" id="{38EF30AC-2E3C-FC7D-55AB-FB603719A493}"/>
              </a:ext>
            </a:extLst>
          </p:cNvPr>
          <p:cNvSpPr/>
          <p:nvPr/>
        </p:nvSpPr>
        <p:spPr>
          <a:xfrm>
            <a:off x="7523521" y="4153097"/>
            <a:ext cx="1521071" cy="343387"/>
          </a:xfrm>
          <a:prstGeom prst="roundRect">
            <a:avLst/>
          </a:prstGeom>
          <a:solidFill>
            <a:schemeClr val="accent6">
              <a:lumMod val="20000"/>
              <a:lumOff val="80000"/>
              <a:alpha val="1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latin typeface="Helvetica"/>
                <a:cs typeface="Helvetica"/>
              </a:rPr>
              <a:t>Annotated </a:t>
            </a:r>
            <a:r>
              <a:rPr lang="en-US" sz="1600" dirty="0" err="1">
                <a:solidFill>
                  <a:schemeClr val="tx1"/>
                </a:solidFill>
                <a:latin typeface="Helvetica"/>
                <a:cs typeface="Helvetica"/>
              </a:rPr>
              <a:t>FIs</a:t>
            </a:r>
            <a:endParaRPr lang="en-US" sz="1600" dirty="0">
              <a:solidFill>
                <a:schemeClr val="tx1"/>
              </a:solidFill>
              <a:latin typeface="Helvetica"/>
              <a:cs typeface="Helvetica"/>
            </a:endParaRPr>
          </a:p>
        </p:txBody>
      </p:sp>
      <p:sp>
        <p:nvSpPr>
          <p:cNvPr id="38" name="Rounded Rectangle 37">
            <a:extLst>
              <a:ext uri="{FF2B5EF4-FFF2-40B4-BE49-F238E27FC236}">
                <a16:creationId xmlns:a16="http://schemas.microsoft.com/office/drawing/2014/main" id="{BBFDC4DF-CFFF-15E8-11DA-04D7D96D804D}"/>
              </a:ext>
            </a:extLst>
          </p:cNvPr>
          <p:cNvSpPr/>
          <p:nvPr/>
        </p:nvSpPr>
        <p:spPr>
          <a:xfrm>
            <a:off x="6661606" y="5621246"/>
            <a:ext cx="1351826" cy="343387"/>
          </a:xfrm>
          <a:prstGeom prst="roundRect">
            <a:avLst/>
          </a:prstGeom>
          <a:solidFill>
            <a:schemeClr val="accent6">
              <a:lumMod val="20000"/>
              <a:lumOff val="80000"/>
              <a:alpha val="1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latin typeface="Helvetica"/>
                <a:cs typeface="Helvetica"/>
              </a:rPr>
              <a:t>FI Network</a:t>
            </a:r>
          </a:p>
        </p:txBody>
      </p:sp>
      <p:cxnSp>
        <p:nvCxnSpPr>
          <p:cNvPr id="67" name="Straight Arrow Connector 60">
            <a:extLst>
              <a:ext uri="{FF2B5EF4-FFF2-40B4-BE49-F238E27FC236}">
                <a16:creationId xmlns:a16="http://schemas.microsoft.com/office/drawing/2014/main" id="{CF210073-9D49-7C52-0048-DFECD88CD93A}"/>
              </a:ext>
            </a:extLst>
          </p:cNvPr>
          <p:cNvCxnSpPr>
            <a:cxnSpLocks/>
            <a:stCxn id="31" idx="2"/>
            <a:endCxn id="35" idx="0"/>
          </p:cNvCxnSpPr>
          <p:nvPr/>
        </p:nvCxnSpPr>
        <p:spPr bwMode="auto">
          <a:xfrm rot="16200000" flipH="1">
            <a:off x="7786423" y="3655462"/>
            <a:ext cx="790985" cy="204283"/>
          </a:xfrm>
          <a:prstGeom prst="bentConnector3">
            <a:avLst>
              <a:gd name="adj1" fmla="val 50000"/>
            </a:avLst>
          </a:prstGeom>
          <a:solidFill>
            <a:schemeClr val="accent1"/>
          </a:solidFill>
          <a:ln w="12700" cap="flat" cmpd="sng" algn="ctr">
            <a:solidFill>
              <a:schemeClr val="tx1"/>
            </a:solidFill>
            <a:prstDash val="solid"/>
            <a:round/>
            <a:headEnd type="none" w="med" len="med"/>
            <a:tailEnd type="triangle"/>
          </a:ln>
          <a:effectLst/>
        </p:spPr>
      </p:cxnSp>
      <p:sp>
        <p:nvSpPr>
          <p:cNvPr id="70" name="TextBox 69">
            <a:extLst>
              <a:ext uri="{FF2B5EF4-FFF2-40B4-BE49-F238E27FC236}">
                <a16:creationId xmlns:a16="http://schemas.microsoft.com/office/drawing/2014/main" id="{72F4C5A8-7B09-C5EB-5B12-FC426253545E}"/>
              </a:ext>
            </a:extLst>
          </p:cNvPr>
          <p:cNvSpPr txBox="1"/>
          <p:nvPr/>
        </p:nvSpPr>
        <p:spPr>
          <a:xfrm>
            <a:off x="8033211" y="3449024"/>
            <a:ext cx="763029" cy="338554"/>
          </a:xfrm>
          <a:prstGeom prst="rect">
            <a:avLst/>
          </a:prstGeom>
          <a:noFill/>
        </p:spPr>
        <p:txBody>
          <a:bodyPr wrap="none" rtlCol="0">
            <a:spAutoFit/>
          </a:bodyPr>
          <a:lstStyle/>
          <a:p>
            <a:r>
              <a:rPr lang="en-US" sz="1600" dirty="0"/>
              <a:t>extract</a:t>
            </a:r>
          </a:p>
        </p:txBody>
      </p:sp>
      <p:cxnSp>
        <p:nvCxnSpPr>
          <p:cNvPr id="71" name="Straight Arrow Connector 60">
            <a:extLst>
              <a:ext uri="{FF2B5EF4-FFF2-40B4-BE49-F238E27FC236}">
                <a16:creationId xmlns:a16="http://schemas.microsoft.com/office/drawing/2014/main" id="{8759304C-A3BB-3ACC-9371-6AD22C1B2135}"/>
              </a:ext>
            </a:extLst>
          </p:cNvPr>
          <p:cNvCxnSpPr>
            <a:cxnSpLocks/>
            <a:stCxn id="35" idx="2"/>
            <a:endCxn id="38" idx="0"/>
          </p:cNvCxnSpPr>
          <p:nvPr/>
        </p:nvCxnSpPr>
        <p:spPr bwMode="auto">
          <a:xfrm rot="5400000">
            <a:off x="7248407" y="4585596"/>
            <a:ext cx="1124762" cy="946538"/>
          </a:xfrm>
          <a:prstGeom prst="bentConnector3">
            <a:avLst>
              <a:gd name="adj1" fmla="val 50000"/>
            </a:avLst>
          </a:prstGeom>
          <a:solidFill>
            <a:schemeClr val="accent1"/>
          </a:solidFill>
          <a:ln w="12700" cap="flat" cmpd="sng" algn="ctr">
            <a:solidFill>
              <a:schemeClr val="tx1"/>
            </a:solidFill>
            <a:prstDash val="solid"/>
            <a:round/>
            <a:headEnd type="none" w="med" len="med"/>
            <a:tailEnd type="triangle"/>
          </a:ln>
          <a:effectLst/>
        </p:spPr>
      </p:cxnSp>
      <p:cxnSp>
        <p:nvCxnSpPr>
          <p:cNvPr id="72" name="Straight Arrow Connector 60">
            <a:extLst>
              <a:ext uri="{FF2B5EF4-FFF2-40B4-BE49-F238E27FC236}">
                <a16:creationId xmlns:a16="http://schemas.microsoft.com/office/drawing/2014/main" id="{F0D05059-084E-ECFF-4C9F-DF22B8C83BF1}"/>
              </a:ext>
            </a:extLst>
          </p:cNvPr>
          <p:cNvCxnSpPr>
            <a:cxnSpLocks/>
            <a:stCxn id="34" idx="2"/>
            <a:endCxn id="38" idx="0"/>
          </p:cNvCxnSpPr>
          <p:nvPr/>
        </p:nvCxnSpPr>
        <p:spPr bwMode="auto">
          <a:xfrm rot="16200000" flipH="1">
            <a:off x="6344908" y="4628635"/>
            <a:ext cx="1117686" cy="867536"/>
          </a:xfrm>
          <a:prstGeom prst="bentConnector3">
            <a:avLst>
              <a:gd name="adj1" fmla="val 50000"/>
            </a:avLst>
          </a:prstGeom>
          <a:solidFill>
            <a:schemeClr val="accent1"/>
          </a:solidFill>
          <a:ln w="12700"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36102200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121</TotalTime>
  <Words>475</Words>
  <Application>Microsoft Macintosh PowerPoint</Application>
  <PresentationFormat>On-screen Show (4:3)</PresentationFormat>
  <Paragraphs>64</Paragraphs>
  <Slides>2</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Helvetica</vt:lpstr>
      <vt:lpstr>Office Theme</vt:lpstr>
      <vt:lpstr>PowerPoint Presentation</vt:lpstr>
      <vt:lpstr>RF-based Pipeline to Construct the FI Network</vt:lpstr>
    </vt:vector>
  </TitlesOfParts>
  <Company>OICR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Guanming Wu</dc:creator>
  <cp:lastModifiedBy>Guanming Wu</cp:lastModifiedBy>
  <cp:revision>24</cp:revision>
  <dcterms:created xsi:type="dcterms:W3CDTF">2012-01-10T18:15:23Z</dcterms:created>
  <dcterms:modified xsi:type="dcterms:W3CDTF">2024-04-15T20:44:02Z</dcterms:modified>
</cp:coreProperties>
</file>