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9144000" cy="1367948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0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390"/>
    <p:restoredTop sz="97033" autoAdjust="0"/>
  </p:normalViewPr>
  <p:slideViewPr>
    <p:cSldViewPr snapToGrid="0" snapToObjects="1">
      <p:cViewPr varScale="1">
        <p:scale>
          <a:sx n="94" d="100"/>
          <a:sy n="94" d="100"/>
        </p:scale>
        <p:origin x="944" y="216"/>
      </p:cViewPr>
      <p:guideLst>
        <p:guide orient="horz" pos="4309"/>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249508"/>
            <a:ext cx="7772400" cy="2932224"/>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7751710"/>
            <a:ext cx="6400800" cy="3495869"/>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4616608-B8E6-2F45-A6DF-DF8EC907340B}" type="datetimeFigureOut">
              <a:rPr lang="en-US" smtClean="0"/>
              <a:t>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5DB8D3-4C82-0344-B9B4-021D4BAB6174}" type="slidenum">
              <a:rPr lang="en-US" smtClean="0"/>
              <a:t>‹#›</a:t>
            </a:fld>
            <a:endParaRPr lang="en-US"/>
          </a:p>
        </p:txBody>
      </p:sp>
    </p:spTree>
    <p:extLst>
      <p:ext uri="{BB962C8B-B14F-4D97-AF65-F5344CB8AC3E}">
        <p14:creationId xmlns:p14="http://schemas.microsoft.com/office/powerpoint/2010/main" val="2550436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616608-B8E6-2F45-A6DF-DF8EC907340B}" type="datetimeFigureOut">
              <a:rPr lang="en-US" smtClean="0"/>
              <a:t>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5DB8D3-4C82-0344-B9B4-021D4BAB6174}" type="slidenum">
              <a:rPr lang="en-US" smtClean="0"/>
              <a:t>‹#›</a:t>
            </a:fld>
            <a:endParaRPr lang="en-US"/>
          </a:p>
        </p:txBody>
      </p:sp>
    </p:spTree>
    <p:extLst>
      <p:ext uri="{BB962C8B-B14F-4D97-AF65-F5344CB8AC3E}">
        <p14:creationId xmlns:p14="http://schemas.microsoft.com/office/powerpoint/2010/main" val="929844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47815"/>
            <a:ext cx="2057400" cy="1167189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547815"/>
            <a:ext cx="6019800" cy="1167189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616608-B8E6-2F45-A6DF-DF8EC907340B}" type="datetimeFigureOut">
              <a:rPr lang="en-US" smtClean="0"/>
              <a:t>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5DB8D3-4C82-0344-B9B4-021D4BAB6174}" type="slidenum">
              <a:rPr lang="en-US" smtClean="0"/>
              <a:t>‹#›</a:t>
            </a:fld>
            <a:endParaRPr lang="en-US"/>
          </a:p>
        </p:txBody>
      </p:sp>
    </p:spTree>
    <p:extLst>
      <p:ext uri="{BB962C8B-B14F-4D97-AF65-F5344CB8AC3E}">
        <p14:creationId xmlns:p14="http://schemas.microsoft.com/office/powerpoint/2010/main" val="3131348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616608-B8E6-2F45-A6DF-DF8EC907340B}" type="datetimeFigureOut">
              <a:rPr lang="en-US" smtClean="0"/>
              <a:t>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5DB8D3-4C82-0344-B9B4-021D4BAB6174}" type="slidenum">
              <a:rPr lang="en-US" smtClean="0"/>
              <a:t>‹#›</a:t>
            </a:fld>
            <a:endParaRPr lang="en-US"/>
          </a:p>
        </p:txBody>
      </p:sp>
    </p:spTree>
    <p:extLst>
      <p:ext uri="{BB962C8B-B14F-4D97-AF65-F5344CB8AC3E}">
        <p14:creationId xmlns:p14="http://schemas.microsoft.com/office/powerpoint/2010/main" val="1571212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8790339"/>
            <a:ext cx="7772400" cy="2716898"/>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5797952"/>
            <a:ext cx="7772400" cy="29923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616608-B8E6-2F45-A6DF-DF8EC907340B}" type="datetimeFigureOut">
              <a:rPr lang="en-US" smtClean="0"/>
              <a:t>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5DB8D3-4C82-0344-B9B4-021D4BAB6174}" type="slidenum">
              <a:rPr lang="en-US" smtClean="0"/>
              <a:t>‹#›</a:t>
            </a:fld>
            <a:endParaRPr lang="en-US"/>
          </a:p>
        </p:txBody>
      </p:sp>
    </p:spTree>
    <p:extLst>
      <p:ext uri="{BB962C8B-B14F-4D97-AF65-F5344CB8AC3E}">
        <p14:creationId xmlns:p14="http://schemas.microsoft.com/office/powerpoint/2010/main" val="1583025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3191881"/>
            <a:ext cx="4038600" cy="902783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3191881"/>
            <a:ext cx="4038600" cy="902783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4616608-B8E6-2F45-A6DF-DF8EC907340B}" type="datetimeFigureOut">
              <a:rPr lang="en-US" smtClean="0"/>
              <a:t>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5DB8D3-4C82-0344-B9B4-021D4BAB6174}" type="slidenum">
              <a:rPr lang="en-US" smtClean="0"/>
              <a:t>‹#›</a:t>
            </a:fld>
            <a:endParaRPr lang="en-US"/>
          </a:p>
        </p:txBody>
      </p:sp>
    </p:spTree>
    <p:extLst>
      <p:ext uri="{BB962C8B-B14F-4D97-AF65-F5344CB8AC3E}">
        <p14:creationId xmlns:p14="http://schemas.microsoft.com/office/powerpoint/2010/main" val="1396798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3062053"/>
            <a:ext cx="4040188" cy="127611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4338171"/>
            <a:ext cx="4040188" cy="788153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3062053"/>
            <a:ext cx="4041775" cy="127611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4338171"/>
            <a:ext cx="4041775" cy="788153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4616608-B8E6-2F45-A6DF-DF8EC907340B}" type="datetimeFigureOut">
              <a:rPr lang="en-US" smtClean="0"/>
              <a:t>3/1/17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5DB8D3-4C82-0344-B9B4-021D4BAB6174}" type="slidenum">
              <a:rPr lang="en-US" smtClean="0"/>
              <a:t>‹#›</a:t>
            </a:fld>
            <a:endParaRPr lang="en-US"/>
          </a:p>
        </p:txBody>
      </p:sp>
    </p:spTree>
    <p:extLst>
      <p:ext uri="{BB962C8B-B14F-4D97-AF65-F5344CB8AC3E}">
        <p14:creationId xmlns:p14="http://schemas.microsoft.com/office/powerpoint/2010/main" val="861092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616608-B8E6-2F45-A6DF-DF8EC907340B}" type="datetimeFigureOut">
              <a:rPr lang="en-US" smtClean="0"/>
              <a:t>3/1/17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5DB8D3-4C82-0344-B9B4-021D4BAB6174}" type="slidenum">
              <a:rPr lang="en-US" smtClean="0"/>
              <a:t>‹#›</a:t>
            </a:fld>
            <a:endParaRPr lang="en-US"/>
          </a:p>
        </p:txBody>
      </p:sp>
    </p:spTree>
    <p:extLst>
      <p:ext uri="{BB962C8B-B14F-4D97-AF65-F5344CB8AC3E}">
        <p14:creationId xmlns:p14="http://schemas.microsoft.com/office/powerpoint/2010/main" val="1736460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616608-B8E6-2F45-A6DF-DF8EC907340B}" type="datetimeFigureOut">
              <a:rPr lang="en-US" smtClean="0"/>
              <a:t>3/1/17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5DB8D3-4C82-0344-B9B4-021D4BAB6174}" type="slidenum">
              <a:rPr lang="en-US" smtClean="0"/>
              <a:t>‹#›</a:t>
            </a:fld>
            <a:endParaRPr lang="en-US"/>
          </a:p>
        </p:txBody>
      </p:sp>
    </p:spTree>
    <p:extLst>
      <p:ext uri="{BB962C8B-B14F-4D97-AF65-F5344CB8AC3E}">
        <p14:creationId xmlns:p14="http://schemas.microsoft.com/office/powerpoint/2010/main" val="2619265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544646"/>
            <a:ext cx="3008313" cy="2317913"/>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544647"/>
            <a:ext cx="5111750" cy="1167506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2862560"/>
            <a:ext cx="3008313" cy="93571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616608-B8E6-2F45-A6DF-DF8EC907340B}" type="datetimeFigureOut">
              <a:rPr lang="en-US" smtClean="0"/>
              <a:t>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5DB8D3-4C82-0344-B9B4-021D4BAB6174}" type="slidenum">
              <a:rPr lang="en-US" smtClean="0"/>
              <a:t>‹#›</a:t>
            </a:fld>
            <a:endParaRPr lang="en-US"/>
          </a:p>
        </p:txBody>
      </p:sp>
    </p:spTree>
    <p:extLst>
      <p:ext uri="{BB962C8B-B14F-4D97-AF65-F5344CB8AC3E}">
        <p14:creationId xmlns:p14="http://schemas.microsoft.com/office/powerpoint/2010/main" val="36290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9575641"/>
            <a:ext cx="5486400" cy="113045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222287"/>
            <a:ext cx="5486400" cy="820769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10706100"/>
            <a:ext cx="5486400" cy="160543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616608-B8E6-2F45-A6DF-DF8EC907340B}" type="datetimeFigureOut">
              <a:rPr lang="en-US" smtClean="0"/>
              <a:t>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5DB8D3-4C82-0344-B9B4-021D4BAB6174}" type="slidenum">
              <a:rPr lang="en-US" smtClean="0"/>
              <a:t>‹#›</a:t>
            </a:fld>
            <a:endParaRPr lang="en-US"/>
          </a:p>
        </p:txBody>
      </p:sp>
    </p:spTree>
    <p:extLst>
      <p:ext uri="{BB962C8B-B14F-4D97-AF65-F5344CB8AC3E}">
        <p14:creationId xmlns:p14="http://schemas.microsoft.com/office/powerpoint/2010/main" val="189754252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547814"/>
            <a:ext cx="8229600" cy="2279915"/>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3191881"/>
            <a:ext cx="8229600" cy="902783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12678860"/>
            <a:ext cx="2133600" cy="728306"/>
          </a:xfrm>
          <a:prstGeom prst="rect">
            <a:avLst/>
          </a:prstGeom>
        </p:spPr>
        <p:txBody>
          <a:bodyPr vert="horz" lIns="91440" tIns="45720" rIns="91440" bIns="45720" rtlCol="0" anchor="ctr"/>
          <a:lstStyle>
            <a:lvl1pPr algn="l">
              <a:defRPr sz="1200">
                <a:solidFill>
                  <a:schemeClr val="tx1">
                    <a:tint val="75000"/>
                  </a:schemeClr>
                </a:solidFill>
              </a:defRPr>
            </a:lvl1pPr>
          </a:lstStyle>
          <a:p>
            <a:fld id="{94616608-B8E6-2F45-A6DF-DF8EC907340B}" type="datetimeFigureOut">
              <a:rPr lang="en-US" smtClean="0"/>
              <a:t>3/1/17</a:t>
            </a:fld>
            <a:endParaRPr lang="en-US"/>
          </a:p>
        </p:txBody>
      </p:sp>
      <p:sp>
        <p:nvSpPr>
          <p:cNvPr id="5" name="Footer Placeholder 4"/>
          <p:cNvSpPr>
            <a:spLocks noGrp="1"/>
          </p:cNvSpPr>
          <p:nvPr>
            <p:ph type="ftr" sz="quarter" idx="3"/>
          </p:nvPr>
        </p:nvSpPr>
        <p:spPr>
          <a:xfrm>
            <a:off x="3124200" y="12678860"/>
            <a:ext cx="2895600" cy="728306"/>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12678860"/>
            <a:ext cx="2133600" cy="728306"/>
          </a:xfrm>
          <a:prstGeom prst="rect">
            <a:avLst/>
          </a:prstGeom>
        </p:spPr>
        <p:txBody>
          <a:bodyPr vert="horz" lIns="91440" tIns="45720" rIns="91440" bIns="45720" rtlCol="0" anchor="ctr"/>
          <a:lstStyle>
            <a:lvl1pPr algn="r">
              <a:defRPr sz="1200">
                <a:solidFill>
                  <a:schemeClr val="tx1">
                    <a:tint val="75000"/>
                  </a:schemeClr>
                </a:solidFill>
              </a:defRPr>
            </a:lvl1pPr>
          </a:lstStyle>
          <a:p>
            <a:fld id="{CE5DB8D3-4C82-0344-B9B4-021D4BAB6174}" type="slidenum">
              <a:rPr lang="en-US" smtClean="0"/>
              <a:t>‹#›</a:t>
            </a:fld>
            <a:endParaRPr lang="en-US"/>
          </a:p>
        </p:txBody>
      </p:sp>
    </p:spTree>
    <p:extLst>
      <p:ext uri="{BB962C8B-B14F-4D97-AF65-F5344CB8AC3E}">
        <p14:creationId xmlns:p14="http://schemas.microsoft.com/office/powerpoint/2010/main" val="39167887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54900" y="1487574"/>
            <a:ext cx="1928836"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t>Known cancer driver genes</a:t>
            </a:r>
            <a:endParaRPr lang="en-US" dirty="0"/>
          </a:p>
        </p:txBody>
      </p:sp>
      <p:sp>
        <p:nvSpPr>
          <p:cNvPr id="5" name="TextBox 4"/>
          <p:cNvSpPr txBox="1"/>
          <p:nvPr/>
        </p:nvSpPr>
        <p:spPr>
          <a:xfrm>
            <a:off x="5640198" y="1487574"/>
            <a:ext cx="1928836"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err="1" smtClean="0"/>
              <a:t>Reactome</a:t>
            </a:r>
            <a:r>
              <a:rPr lang="en-US" dirty="0" smtClean="0"/>
              <a:t> reactions</a:t>
            </a:r>
            <a:endParaRPr lang="en-US" dirty="0"/>
          </a:p>
        </p:txBody>
      </p:sp>
      <p:sp>
        <p:nvSpPr>
          <p:cNvPr id="6" name="TextBox 5"/>
          <p:cNvSpPr txBox="1"/>
          <p:nvPr/>
        </p:nvSpPr>
        <p:spPr>
          <a:xfrm>
            <a:off x="3483736" y="2699255"/>
            <a:ext cx="1928836"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t>Significant reactions</a:t>
            </a:r>
            <a:endParaRPr lang="en-US" dirty="0"/>
          </a:p>
        </p:txBody>
      </p:sp>
      <p:cxnSp>
        <p:nvCxnSpPr>
          <p:cNvPr id="8" name="Elbow Connector 7"/>
          <p:cNvCxnSpPr>
            <a:stCxn id="4" idx="3"/>
            <a:endCxn id="6" idx="0"/>
          </p:cNvCxnSpPr>
          <p:nvPr/>
        </p:nvCxnSpPr>
        <p:spPr>
          <a:xfrm>
            <a:off x="3483736" y="1810740"/>
            <a:ext cx="964418" cy="888515"/>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Elbow Connector 9"/>
          <p:cNvCxnSpPr>
            <a:stCxn id="5" idx="1"/>
            <a:endCxn id="6" idx="0"/>
          </p:cNvCxnSpPr>
          <p:nvPr/>
        </p:nvCxnSpPr>
        <p:spPr>
          <a:xfrm rot="10800000" flipV="1">
            <a:off x="4448154" y="1810739"/>
            <a:ext cx="1192044" cy="888515"/>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4265806" y="1982822"/>
            <a:ext cx="1569426" cy="646331"/>
          </a:xfrm>
          <a:prstGeom prst="rect">
            <a:avLst/>
          </a:prstGeom>
          <a:noFill/>
        </p:spPr>
        <p:txBody>
          <a:bodyPr wrap="square" rtlCol="0">
            <a:spAutoFit/>
          </a:bodyPr>
          <a:lstStyle/>
          <a:p>
            <a:pPr algn="ctr"/>
            <a:r>
              <a:rPr lang="en-US" dirty="0" smtClean="0"/>
              <a:t>Enrichment analysis</a:t>
            </a:r>
            <a:endParaRPr lang="en-US" dirty="0"/>
          </a:p>
        </p:txBody>
      </p:sp>
      <p:sp>
        <p:nvSpPr>
          <p:cNvPr id="15" name="TextBox 14"/>
          <p:cNvSpPr txBox="1"/>
          <p:nvPr/>
        </p:nvSpPr>
        <p:spPr>
          <a:xfrm>
            <a:off x="1554900" y="4253714"/>
            <a:ext cx="1928836"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t>Protein-Protein Interactions</a:t>
            </a:r>
            <a:endParaRPr lang="en-US" dirty="0"/>
          </a:p>
        </p:txBody>
      </p:sp>
      <p:sp>
        <p:nvSpPr>
          <p:cNvPr id="16" name="TextBox 15"/>
          <p:cNvSpPr txBox="1"/>
          <p:nvPr/>
        </p:nvSpPr>
        <p:spPr>
          <a:xfrm>
            <a:off x="5640198" y="4253714"/>
            <a:ext cx="1928836"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t>Protein-Chemical Interactions</a:t>
            </a:r>
            <a:endParaRPr lang="en-US" dirty="0"/>
          </a:p>
        </p:txBody>
      </p:sp>
      <p:cxnSp>
        <p:nvCxnSpPr>
          <p:cNvPr id="18" name="Elbow Connector 17"/>
          <p:cNvCxnSpPr>
            <a:stCxn id="6" idx="2"/>
            <a:endCxn id="15" idx="0"/>
          </p:cNvCxnSpPr>
          <p:nvPr/>
        </p:nvCxnSpPr>
        <p:spPr>
          <a:xfrm rot="5400000">
            <a:off x="3029672" y="2835232"/>
            <a:ext cx="908128" cy="1928836"/>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Elbow Connector 19"/>
          <p:cNvCxnSpPr>
            <a:stCxn id="6" idx="2"/>
            <a:endCxn id="16" idx="0"/>
          </p:cNvCxnSpPr>
          <p:nvPr/>
        </p:nvCxnSpPr>
        <p:spPr>
          <a:xfrm rot="16200000" flipH="1">
            <a:off x="5072321" y="2721419"/>
            <a:ext cx="908128" cy="2156462"/>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4050029" y="3368656"/>
            <a:ext cx="1569426" cy="369332"/>
          </a:xfrm>
          <a:prstGeom prst="rect">
            <a:avLst/>
          </a:prstGeom>
          <a:noFill/>
        </p:spPr>
        <p:txBody>
          <a:bodyPr wrap="square" rtlCol="0">
            <a:spAutoFit/>
          </a:bodyPr>
          <a:lstStyle/>
          <a:p>
            <a:pPr algn="ctr"/>
            <a:r>
              <a:rPr lang="en-US" dirty="0" smtClean="0"/>
              <a:t>Extract</a:t>
            </a:r>
            <a:endParaRPr lang="en-US" dirty="0"/>
          </a:p>
        </p:txBody>
      </p:sp>
      <p:sp>
        <p:nvSpPr>
          <p:cNvPr id="22" name="TextBox 21"/>
          <p:cNvSpPr txBox="1"/>
          <p:nvPr/>
        </p:nvSpPr>
        <p:spPr>
          <a:xfrm>
            <a:off x="3483737" y="6278585"/>
            <a:ext cx="1928836"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t>Mutations in interfaces</a:t>
            </a:r>
            <a:endParaRPr lang="en-US" dirty="0"/>
          </a:p>
        </p:txBody>
      </p:sp>
      <p:cxnSp>
        <p:nvCxnSpPr>
          <p:cNvPr id="25" name="Elbow Connector 24"/>
          <p:cNvCxnSpPr>
            <a:stCxn id="15" idx="2"/>
            <a:endCxn id="22" idx="0"/>
          </p:cNvCxnSpPr>
          <p:nvPr/>
        </p:nvCxnSpPr>
        <p:spPr>
          <a:xfrm rot="16200000" flipH="1">
            <a:off x="2794466" y="4624896"/>
            <a:ext cx="1378540" cy="1928837"/>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Elbow Connector 27"/>
          <p:cNvCxnSpPr>
            <a:stCxn id="16" idx="2"/>
            <a:endCxn id="22" idx="0"/>
          </p:cNvCxnSpPr>
          <p:nvPr/>
        </p:nvCxnSpPr>
        <p:spPr>
          <a:xfrm rot="5400000">
            <a:off x="4837116" y="4511085"/>
            <a:ext cx="1378540" cy="2156461"/>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4448154" y="5684750"/>
            <a:ext cx="2659702" cy="369332"/>
          </a:xfrm>
          <a:prstGeom prst="rect">
            <a:avLst/>
          </a:prstGeom>
          <a:noFill/>
        </p:spPr>
        <p:txBody>
          <a:bodyPr wrap="none" rtlCol="0">
            <a:spAutoFit/>
          </a:bodyPr>
          <a:lstStyle/>
          <a:p>
            <a:r>
              <a:rPr lang="en-US" dirty="0" smtClean="0"/>
              <a:t>Mutation location analysis</a:t>
            </a:r>
            <a:endParaRPr lang="en-US" dirty="0"/>
          </a:p>
        </p:txBody>
      </p:sp>
      <p:sp>
        <p:nvSpPr>
          <p:cNvPr id="42" name="TextBox 41"/>
          <p:cNvSpPr txBox="1"/>
          <p:nvPr/>
        </p:nvSpPr>
        <p:spPr>
          <a:xfrm>
            <a:off x="3483738" y="7312958"/>
            <a:ext cx="1928836"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t>Impacted reactions</a:t>
            </a:r>
            <a:endParaRPr lang="en-US" dirty="0"/>
          </a:p>
        </p:txBody>
      </p:sp>
      <p:sp>
        <p:nvSpPr>
          <p:cNvPr id="43" name="TextBox 42"/>
          <p:cNvSpPr txBox="1"/>
          <p:nvPr/>
        </p:nvSpPr>
        <p:spPr>
          <a:xfrm>
            <a:off x="3483738" y="8364971"/>
            <a:ext cx="1928836"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t>Impacted pathways</a:t>
            </a:r>
            <a:endParaRPr lang="en-US" dirty="0"/>
          </a:p>
        </p:txBody>
      </p:sp>
      <p:cxnSp>
        <p:nvCxnSpPr>
          <p:cNvPr id="45" name="Straight Arrow Connector 44"/>
          <p:cNvCxnSpPr>
            <a:stCxn id="22" idx="2"/>
            <a:endCxn id="42" idx="0"/>
          </p:cNvCxnSpPr>
          <p:nvPr/>
        </p:nvCxnSpPr>
        <p:spPr>
          <a:xfrm>
            <a:off x="4448155" y="6924916"/>
            <a:ext cx="1" cy="3880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a:stCxn id="42" idx="2"/>
            <a:endCxn id="43" idx="0"/>
          </p:cNvCxnSpPr>
          <p:nvPr/>
        </p:nvCxnSpPr>
        <p:spPr>
          <a:xfrm>
            <a:off x="4448156" y="7959289"/>
            <a:ext cx="0" cy="40568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1" name="TextBox 50"/>
          <p:cNvSpPr txBox="1"/>
          <p:nvPr/>
        </p:nvSpPr>
        <p:spPr>
          <a:xfrm>
            <a:off x="172643" y="5646224"/>
            <a:ext cx="1928836"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t>Interactome3d (pre-build)</a:t>
            </a:r>
            <a:endParaRPr lang="en-US" dirty="0"/>
          </a:p>
        </p:txBody>
      </p:sp>
      <p:cxnSp>
        <p:nvCxnSpPr>
          <p:cNvPr id="55" name="Elbow Connector 54"/>
          <p:cNvCxnSpPr>
            <a:stCxn id="51" idx="3"/>
            <a:endCxn id="15" idx="2"/>
          </p:cNvCxnSpPr>
          <p:nvPr/>
        </p:nvCxnSpPr>
        <p:spPr>
          <a:xfrm flipV="1">
            <a:off x="2101479" y="4900045"/>
            <a:ext cx="417839" cy="1069345"/>
          </a:xfrm>
          <a:prstGeom prst="bentConnector2">
            <a:avLst/>
          </a:prstGeom>
        </p:spPr>
        <p:style>
          <a:lnRef idx="2">
            <a:schemeClr val="accent1"/>
          </a:lnRef>
          <a:fillRef idx="0">
            <a:schemeClr val="accent1"/>
          </a:fillRef>
          <a:effectRef idx="1">
            <a:schemeClr val="accent1"/>
          </a:effectRef>
          <a:fontRef idx="minor">
            <a:schemeClr val="tx1"/>
          </a:fontRef>
        </p:style>
      </p:cxnSp>
      <p:sp>
        <p:nvSpPr>
          <p:cNvPr id="59" name="TextBox 58"/>
          <p:cNvSpPr txBox="1"/>
          <p:nvPr/>
        </p:nvSpPr>
        <p:spPr>
          <a:xfrm>
            <a:off x="7569034" y="5639703"/>
            <a:ext cx="1467658"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err="1" smtClean="0"/>
              <a:t>BioLiP</a:t>
            </a:r>
            <a:endParaRPr lang="en-US" dirty="0"/>
          </a:p>
        </p:txBody>
      </p:sp>
      <p:cxnSp>
        <p:nvCxnSpPr>
          <p:cNvPr id="61" name="Elbow Connector 60"/>
          <p:cNvCxnSpPr>
            <a:stCxn id="59" idx="0"/>
            <a:endCxn id="16" idx="2"/>
          </p:cNvCxnSpPr>
          <p:nvPr/>
        </p:nvCxnSpPr>
        <p:spPr>
          <a:xfrm rot="16200000" flipV="1">
            <a:off x="7083911" y="4420750"/>
            <a:ext cx="739658" cy="1698247"/>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sp>
        <p:nvSpPr>
          <p:cNvPr id="64" name="TextBox 63"/>
          <p:cNvSpPr txBox="1"/>
          <p:nvPr/>
        </p:nvSpPr>
        <p:spPr>
          <a:xfrm>
            <a:off x="6604616" y="6496035"/>
            <a:ext cx="1928836"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t>COSMIC</a:t>
            </a:r>
            <a:endParaRPr lang="en-US" dirty="0"/>
          </a:p>
        </p:txBody>
      </p:sp>
      <p:sp>
        <p:nvSpPr>
          <p:cNvPr id="65" name="TextBox 64"/>
          <p:cNvSpPr txBox="1"/>
          <p:nvPr/>
        </p:nvSpPr>
        <p:spPr>
          <a:xfrm>
            <a:off x="6604616" y="7644365"/>
            <a:ext cx="1928836"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t>TCGA/ICGC </a:t>
            </a:r>
            <a:r>
              <a:rPr lang="en-US" dirty="0" err="1" smtClean="0"/>
              <a:t>PanCancer</a:t>
            </a:r>
            <a:endParaRPr lang="en-US" dirty="0"/>
          </a:p>
        </p:txBody>
      </p:sp>
      <p:sp>
        <p:nvSpPr>
          <p:cNvPr id="71" name="TextBox 70"/>
          <p:cNvSpPr txBox="1"/>
          <p:nvPr/>
        </p:nvSpPr>
        <p:spPr>
          <a:xfrm>
            <a:off x="1218741" y="9806448"/>
            <a:ext cx="2434284"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t>Common impacted pathways in cancers</a:t>
            </a:r>
            <a:endParaRPr lang="en-US" dirty="0"/>
          </a:p>
        </p:txBody>
      </p:sp>
      <p:sp>
        <p:nvSpPr>
          <p:cNvPr id="72" name="TextBox 71"/>
          <p:cNvSpPr txBox="1"/>
          <p:nvPr/>
        </p:nvSpPr>
        <p:spPr>
          <a:xfrm>
            <a:off x="5619455" y="9673524"/>
            <a:ext cx="2434284"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t>Different impacted pathways in different cancers</a:t>
            </a:r>
            <a:endParaRPr lang="en-US" dirty="0"/>
          </a:p>
        </p:txBody>
      </p:sp>
      <p:cxnSp>
        <p:nvCxnSpPr>
          <p:cNvPr id="19" name="Elbow Connector 18"/>
          <p:cNvCxnSpPr>
            <a:stCxn id="43" idx="2"/>
            <a:endCxn id="71" idx="0"/>
          </p:cNvCxnSpPr>
          <p:nvPr/>
        </p:nvCxnSpPr>
        <p:spPr>
          <a:xfrm rot="5400000">
            <a:off x="3044447" y="8402739"/>
            <a:ext cx="795146" cy="2012273"/>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4443548" y="9039408"/>
            <a:ext cx="1226361" cy="369332"/>
          </a:xfrm>
          <a:prstGeom prst="rect">
            <a:avLst/>
          </a:prstGeom>
          <a:noFill/>
        </p:spPr>
        <p:txBody>
          <a:bodyPr wrap="none" rtlCol="0">
            <a:spAutoFit/>
          </a:bodyPr>
          <a:lstStyle/>
          <a:p>
            <a:r>
              <a:rPr lang="en-US" smtClean="0"/>
              <a:t>Summarize</a:t>
            </a:r>
            <a:endParaRPr lang="en-US"/>
          </a:p>
        </p:txBody>
      </p:sp>
      <p:sp>
        <p:nvSpPr>
          <p:cNvPr id="31" name="TextBox 30"/>
          <p:cNvSpPr txBox="1"/>
          <p:nvPr/>
        </p:nvSpPr>
        <p:spPr>
          <a:xfrm>
            <a:off x="209442" y="10759901"/>
            <a:ext cx="8666557" cy="2585323"/>
          </a:xfrm>
          <a:prstGeom prst="rect">
            <a:avLst/>
          </a:prstGeom>
          <a:noFill/>
        </p:spPr>
        <p:txBody>
          <a:bodyPr wrap="square" rtlCol="0">
            <a:spAutoFit/>
          </a:bodyPr>
          <a:lstStyle/>
          <a:p>
            <a:r>
              <a:rPr lang="en-US" dirty="0" smtClean="0"/>
              <a:t>Notes: 1). We should also look for novel cancer driver genes and driver mutations</a:t>
            </a:r>
          </a:p>
          <a:p>
            <a:r>
              <a:rPr lang="en-US" dirty="0" smtClean="0"/>
              <a:t>	    2). After the first round of enriched reactions, we should search for mutation pattern in other reactions too.</a:t>
            </a:r>
          </a:p>
          <a:p>
            <a:r>
              <a:rPr lang="en-US" dirty="0" smtClean="0"/>
              <a:t>	    3). The same pathway may be impacted in different ways in different samples and cancer types. This should be investigated and ask for why?</a:t>
            </a:r>
          </a:p>
          <a:p>
            <a:r>
              <a:rPr lang="en-US" dirty="0" smtClean="0"/>
              <a:t>	    4). It will be nice to look for correlation between mutation frequency and conservation of AAs in certain positions.</a:t>
            </a:r>
          </a:p>
          <a:p>
            <a:r>
              <a:rPr lang="en-US" dirty="0"/>
              <a:t>	</a:t>
            </a:r>
            <a:r>
              <a:rPr lang="en-US" dirty="0" smtClean="0"/>
              <a:t>    5). For the first round, we will perform a simple pathway impact analysis by overlaying impacted reactions onto pathways.</a:t>
            </a:r>
            <a:endParaRPr lang="en-US" dirty="0"/>
          </a:p>
        </p:txBody>
      </p:sp>
      <p:sp>
        <p:nvSpPr>
          <p:cNvPr id="52" name="TextBox 51"/>
          <p:cNvSpPr txBox="1"/>
          <p:nvPr/>
        </p:nvSpPr>
        <p:spPr>
          <a:xfrm>
            <a:off x="171342" y="6573967"/>
            <a:ext cx="1928836"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t>Domain-domain interactions (e.g. Gene3)</a:t>
            </a:r>
            <a:endParaRPr lang="en-US" dirty="0"/>
          </a:p>
        </p:txBody>
      </p:sp>
      <p:cxnSp>
        <p:nvCxnSpPr>
          <p:cNvPr id="37" name="Elbow Connector 36"/>
          <p:cNvCxnSpPr>
            <a:stCxn id="52" idx="3"/>
          </p:cNvCxnSpPr>
          <p:nvPr/>
        </p:nvCxnSpPr>
        <p:spPr>
          <a:xfrm flipV="1">
            <a:off x="2100178" y="5869416"/>
            <a:ext cx="419137" cy="1166216"/>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44" name="Elbow Connector 43"/>
          <p:cNvCxnSpPr>
            <a:stCxn id="64" idx="1"/>
            <a:endCxn id="22" idx="3"/>
          </p:cNvCxnSpPr>
          <p:nvPr/>
        </p:nvCxnSpPr>
        <p:spPr>
          <a:xfrm rot="10800000">
            <a:off x="5412574" y="6601751"/>
            <a:ext cx="1192043" cy="7895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8" name="Elbow Connector 47"/>
          <p:cNvCxnSpPr>
            <a:stCxn id="65" idx="1"/>
            <a:endCxn id="22" idx="3"/>
          </p:cNvCxnSpPr>
          <p:nvPr/>
        </p:nvCxnSpPr>
        <p:spPr>
          <a:xfrm rot="10800000">
            <a:off x="5412574" y="6601751"/>
            <a:ext cx="1192043" cy="136578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3" name="Elbow Connector 52"/>
          <p:cNvCxnSpPr>
            <a:stCxn id="43" idx="2"/>
            <a:endCxn id="72" idx="0"/>
          </p:cNvCxnSpPr>
          <p:nvPr/>
        </p:nvCxnSpPr>
        <p:spPr>
          <a:xfrm rot="16200000" flipH="1">
            <a:off x="5311265" y="8148192"/>
            <a:ext cx="662222" cy="2388441"/>
          </a:xfrm>
          <a:prstGeom prst="bentConnector3">
            <a:avLst>
              <a:gd name="adj1" fmla="val 59589"/>
            </a:avLst>
          </a:prstGeom>
          <a:ln>
            <a:tailEnd type="triangle"/>
          </a:ln>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1367573" y="256192"/>
            <a:ext cx="6350293" cy="553998"/>
          </a:xfrm>
          <a:prstGeom prst="rect">
            <a:avLst/>
          </a:prstGeom>
          <a:noFill/>
        </p:spPr>
        <p:txBody>
          <a:bodyPr wrap="square" rtlCol="0">
            <a:spAutoFit/>
          </a:bodyPr>
          <a:lstStyle/>
          <a:p>
            <a:pPr algn="ctr"/>
            <a:r>
              <a:rPr lang="en-US" sz="3000" b="1" u="sng" dirty="0" smtClean="0"/>
              <a:t>Reaction-based Analysis Workflow</a:t>
            </a:r>
            <a:endParaRPr lang="en-US" sz="3000" b="1" u="sng" dirty="0"/>
          </a:p>
        </p:txBody>
      </p:sp>
    </p:spTree>
    <p:extLst>
      <p:ext uri="{BB962C8B-B14F-4D97-AF65-F5344CB8AC3E}">
        <p14:creationId xmlns:p14="http://schemas.microsoft.com/office/powerpoint/2010/main" val="29557919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67573" y="256192"/>
            <a:ext cx="6350293" cy="553998"/>
          </a:xfrm>
          <a:prstGeom prst="rect">
            <a:avLst/>
          </a:prstGeom>
          <a:noFill/>
        </p:spPr>
        <p:txBody>
          <a:bodyPr wrap="square" rtlCol="0">
            <a:spAutoFit/>
          </a:bodyPr>
          <a:lstStyle/>
          <a:p>
            <a:pPr algn="ctr"/>
            <a:r>
              <a:rPr lang="en-US" sz="3000" b="1" u="sng" dirty="0" smtClean="0"/>
              <a:t>Gene-based Analysis Workflow</a:t>
            </a:r>
            <a:endParaRPr lang="en-US" sz="3000" b="1" u="sng" dirty="0"/>
          </a:p>
        </p:txBody>
      </p:sp>
      <p:sp>
        <p:nvSpPr>
          <p:cNvPr id="5" name="TextBox 4"/>
          <p:cNvSpPr txBox="1"/>
          <p:nvPr/>
        </p:nvSpPr>
        <p:spPr>
          <a:xfrm>
            <a:off x="3578301" y="2362297"/>
            <a:ext cx="1928836"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t>Mutations in </a:t>
            </a:r>
            <a:r>
              <a:rPr lang="en-US" dirty="0" smtClean="0"/>
              <a:t>Genes</a:t>
            </a:r>
            <a:endParaRPr lang="en-US" dirty="0"/>
          </a:p>
        </p:txBody>
      </p:sp>
      <p:sp>
        <p:nvSpPr>
          <p:cNvPr id="6" name="TextBox 5"/>
          <p:cNvSpPr txBox="1"/>
          <p:nvPr/>
        </p:nvSpPr>
        <p:spPr>
          <a:xfrm>
            <a:off x="2036176" y="1272112"/>
            <a:ext cx="1928836"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t>COSMIC</a:t>
            </a:r>
            <a:endParaRPr lang="en-US" dirty="0"/>
          </a:p>
        </p:txBody>
      </p:sp>
      <p:sp>
        <p:nvSpPr>
          <p:cNvPr id="7" name="TextBox 6"/>
          <p:cNvSpPr txBox="1"/>
          <p:nvPr/>
        </p:nvSpPr>
        <p:spPr>
          <a:xfrm>
            <a:off x="5417261" y="1119089"/>
            <a:ext cx="1928836"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t>TCGA/ICGC </a:t>
            </a:r>
            <a:r>
              <a:rPr lang="en-US" dirty="0" err="1" smtClean="0"/>
              <a:t>PanCancer</a:t>
            </a:r>
            <a:endParaRPr lang="en-US" dirty="0"/>
          </a:p>
        </p:txBody>
      </p:sp>
      <p:cxnSp>
        <p:nvCxnSpPr>
          <p:cNvPr id="8" name="Elbow Connector 7"/>
          <p:cNvCxnSpPr>
            <a:stCxn id="6" idx="2"/>
            <a:endCxn id="5" idx="0"/>
          </p:cNvCxnSpPr>
          <p:nvPr/>
        </p:nvCxnSpPr>
        <p:spPr>
          <a:xfrm rot="16200000" flipH="1">
            <a:off x="3411230" y="1230807"/>
            <a:ext cx="720853" cy="1542125"/>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Elbow Connector 8"/>
          <p:cNvCxnSpPr>
            <a:stCxn id="7" idx="2"/>
            <a:endCxn id="5" idx="0"/>
          </p:cNvCxnSpPr>
          <p:nvPr/>
        </p:nvCxnSpPr>
        <p:spPr>
          <a:xfrm rot="5400000">
            <a:off x="5163761" y="1144378"/>
            <a:ext cx="596877" cy="1838960"/>
          </a:xfrm>
          <a:prstGeom prst="bentConnector3">
            <a:avLst>
              <a:gd name="adj1" fmla="val 38567"/>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3578301" y="5461605"/>
            <a:ext cx="1928836"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t>Mutations in interfaces</a:t>
            </a:r>
            <a:endParaRPr lang="en-US" dirty="0"/>
          </a:p>
        </p:txBody>
      </p:sp>
      <p:sp>
        <p:nvSpPr>
          <p:cNvPr id="19" name="TextBox 18"/>
          <p:cNvSpPr txBox="1"/>
          <p:nvPr/>
        </p:nvSpPr>
        <p:spPr>
          <a:xfrm>
            <a:off x="3578302" y="6495978"/>
            <a:ext cx="1928836"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t>Impacted reactions</a:t>
            </a:r>
            <a:endParaRPr lang="en-US" dirty="0"/>
          </a:p>
        </p:txBody>
      </p:sp>
      <p:sp>
        <p:nvSpPr>
          <p:cNvPr id="20" name="TextBox 19"/>
          <p:cNvSpPr txBox="1"/>
          <p:nvPr/>
        </p:nvSpPr>
        <p:spPr>
          <a:xfrm>
            <a:off x="3578302" y="7547991"/>
            <a:ext cx="1928836"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t>Impacted pathways</a:t>
            </a:r>
            <a:endParaRPr lang="en-US" dirty="0"/>
          </a:p>
        </p:txBody>
      </p:sp>
      <p:cxnSp>
        <p:nvCxnSpPr>
          <p:cNvPr id="21" name="Straight Arrow Connector 20"/>
          <p:cNvCxnSpPr/>
          <p:nvPr/>
        </p:nvCxnSpPr>
        <p:spPr>
          <a:xfrm>
            <a:off x="4542719" y="6107936"/>
            <a:ext cx="1" cy="3880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4542720" y="7142309"/>
            <a:ext cx="0" cy="40568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1313305" y="8989468"/>
            <a:ext cx="2434284"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t>Common impacted pathways in cancers</a:t>
            </a:r>
            <a:endParaRPr lang="en-US" dirty="0"/>
          </a:p>
        </p:txBody>
      </p:sp>
      <p:sp>
        <p:nvSpPr>
          <p:cNvPr id="24" name="TextBox 23"/>
          <p:cNvSpPr txBox="1"/>
          <p:nvPr/>
        </p:nvSpPr>
        <p:spPr>
          <a:xfrm>
            <a:off x="5714019" y="8856544"/>
            <a:ext cx="2434284"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t>Different impacted pathways in different cancers</a:t>
            </a:r>
            <a:endParaRPr lang="en-US" dirty="0"/>
          </a:p>
        </p:txBody>
      </p:sp>
      <p:cxnSp>
        <p:nvCxnSpPr>
          <p:cNvPr id="25" name="Elbow Connector 24"/>
          <p:cNvCxnSpPr/>
          <p:nvPr/>
        </p:nvCxnSpPr>
        <p:spPr>
          <a:xfrm rot="5400000">
            <a:off x="3139011" y="7585759"/>
            <a:ext cx="795146" cy="2012273"/>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4538112" y="8222428"/>
            <a:ext cx="1226361" cy="369332"/>
          </a:xfrm>
          <a:prstGeom prst="rect">
            <a:avLst/>
          </a:prstGeom>
          <a:noFill/>
        </p:spPr>
        <p:txBody>
          <a:bodyPr wrap="none" rtlCol="0">
            <a:spAutoFit/>
          </a:bodyPr>
          <a:lstStyle/>
          <a:p>
            <a:r>
              <a:rPr lang="en-US" smtClean="0"/>
              <a:t>Summarize</a:t>
            </a:r>
            <a:endParaRPr lang="en-US"/>
          </a:p>
        </p:txBody>
      </p:sp>
      <p:cxnSp>
        <p:nvCxnSpPr>
          <p:cNvPr id="27" name="Elbow Connector 26"/>
          <p:cNvCxnSpPr/>
          <p:nvPr/>
        </p:nvCxnSpPr>
        <p:spPr>
          <a:xfrm rot="16200000" flipH="1">
            <a:off x="5405829" y="7331212"/>
            <a:ext cx="662222" cy="2388441"/>
          </a:xfrm>
          <a:prstGeom prst="bentConnector3">
            <a:avLst>
              <a:gd name="adj1" fmla="val 5958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5" idx="2"/>
            <a:endCxn id="18" idx="0"/>
          </p:cNvCxnSpPr>
          <p:nvPr/>
        </p:nvCxnSpPr>
        <p:spPr>
          <a:xfrm>
            <a:off x="4542719" y="3008628"/>
            <a:ext cx="0" cy="24529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458071" y="5396324"/>
            <a:ext cx="1928836"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t>Protein-Protein Interactions</a:t>
            </a:r>
            <a:endParaRPr lang="en-US" dirty="0"/>
          </a:p>
        </p:txBody>
      </p:sp>
      <p:sp>
        <p:nvSpPr>
          <p:cNvPr id="31" name="TextBox 30"/>
          <p:cNvSpPr txBox="1"/>
          <p:nvPr/>
        </p:nvSpPr>
        <p:spPr>
          <a:xfrm>
            <a:off x="6522859" y="5461604"/>
            <a:ext cx="1928836"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t>Protein-Chemical Interactions</a:t>
            </a:r>
            <a:endParaRPr lang="en-US" dirty="0"/>
          </a:p>
        </p:txBody>
      </p:sp>
      <p:sp>
        <p:nvSpPr>
          <p:cNvPr id="32" name="TextBox 31"/>
          <p:cNvSpPr txBox="1"/>
          <p:nvPr/>
        </p:nvSpPr>
        <p:spPr>
          <a:xfrm>
            <a:off x="458071" y="3140427"/>
            <a:ext cx="1928836"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t>Interactome3d (pre-build)</a:t>
            </a:r>
            <a:endParaRPr lang="en-US" dirty="0"/>
          </a:p>
        </p:txBody>
      </p:sp>
      <p:sp>
        <p:nvSpPr>
          <p:cNvPr id="33" name="TextBox 32"/>
          <p:cNvSpPr txBox="1"/>
          <p:nvPr/>
        </p:nvSpPr>
        <p:spPr>
          <a:xfrm>
            <a:off x="6984037" y="3278926"/>
            <a:ext cx="1467658"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err="1" smtClean="0"/>
              <a:t>BioLiP</a:t>
            </a:r>
            <a:endParaRPr lang="en-US" dirty="0"/>
          </a:p>
        </p:txBody>
      </p:sp>
      <p:sp>
        <p:nvSpPr>
          <p:cNvPr id="34" name="TextBox 33"/>
          <p:cNvSpPr txBox="1"/>
          <p:nvPr/>
        </p:nvSpPr>
        <p:spPr>
          <a:xfrm>
            <a:off x="458071" y="4075653"/>
            <a:ext cx="1928836"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t>Domain-domain interactions (e.g. Gene3)</a:t>
            </a:r>
            <a:endParaRPr lang="en-US" dirty="0"/>
          </a:p>
        </p:txBody>
      </p:sp>
      <p:cxnSp>
        <p:nvCxnSpPr>
          <p:cNvPr id="38" name="Straight Connector 37"/>
          <p:cNvCxnSpPr>
            <a:stCxn id="32" idx="3"/>
          </p:cNvCxnSpPr>
          <p:nvPr/>
        </p:nvCxnSpPr>
        <p:spPr>
          <a:xfrm flipV="1">
            <a:off x="2386907" y="3463592"/>
            <a:ext cx="2151205" cy="1"/>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Straight Connector 39"/>
          <p:cNvCxnSpPr>
            <a:stCxn id="34" idx="3"/>
          </p:cNvCxnSpPr>
          <p:nvPr/>
        </p:nvCxnSpPr>
        <p:spPr>
          <a:xfrm>
            <a:off x="2386907" y="4537318"/>
            <a:ext cx="215120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Straight Connector 41"/>
          <p:cNvCxnSpPr>
            <a:stCxn id="33" idx="1"/>
          </p:cNvCxnSpPr>
          <p:nvPr/>
        </p:nvCxnSpPr>
        <p:spPr>
          <a:xfrm flipH="1">
            <a:off x="4538112" y="3463592"/>
            <a:ext cx="2445925" cy="0"/>
          </a:xfrm>
          <a:prstGeom prst="line">
            <a:avLst/>
          </a:prstGeom>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4538112" y="4769108"/>
            <a:ext cx="2659702" cy="369332"/>
          </a:xfrm>
          <a:prstGeom prst="rect">
            <a:avLst/>
          </a:prstGeom>
          <a:noFill/>
        </p:spPr>
        <p:txBody>
          <a:bodyPr wrap="none" rtlCol="0">
            <a:spAutoFit/>
          </a:bodyPr>
          <a:lstStyle/>
          <a:p>
            <a:r>
              <a:rPr lang="en-US" dirty="0" smtClean="0"/>
              <a:t>Mutation location analysis</a:t>
            </a:r>
            <a:endParaRPr lang="en-US" dirty="0"/>
          </a:p>
        </p:txBody>
      </p:sp>
      <p:cxnSp>
        <p:nvCxnSpPr>
          <p:cNvPr id="45" name="Elbow Connector 44"/>
          <p:cNvCxnSpPr>
            <a:stCxn id="30" idx="2"/>
          </p:cNvCxnSpPr>
          <p:nvPr/>
        </p:nvCxnSpPr>
        <p:spPr>
          <a:xfrm rot="16200000" flipH="1">
            <a:off x="2850649" y="4614494"/>
            <a:ext cx="259302" cy="3115623"/>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49" name="Elbow Connector 48"/>
          <p:cNvCxnSpPr>
            <a:stCxn id="31" idx="2"/>
          </p:cNvCxnSpPr>
          <p:nvPr/>
        </p:nvCxnSpPr>
        <p:spPr>
          <a:xfrm rot="5400000">
            <a:off x="5915684" y="4730364"/>
            <a:ext cx="194022" cy="2949165"/>
          </a:xfrm>
          <a:prstGeom prst="bentConnector2">
            <a:avLst/>
          </a:prstGeom>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204833" y="10384318"/>
            <a:ext cx="8666557" cy="2585323"/>
          </a:xfrm>
          <a:prstGeom prst="rect">
            <a:avLst/>
          </a:prstGeom>
          <a:noFill/>
        </p:spPr>
        <p:txBody>
          <a:bodyPr wrap="square" rtlCol="0">
            <a:spAutoFit/>
          </a:bodyPr>
          <a:lstStyle/>
          <a:p>
            <a:r>
              <a:rPr lang="en-US" dirty="0" smtClean="0"/>
              <a:t>Notes: 1). </a:t>
            </a:r>
            <a:r>
              <a:rPr lang="en-US" dirty="0" smtClean="0"/>
              <a:t>This workflow is used to understand the mechanisms of cancer driver mutations by analyzing interaction interfaces from protein-protein interactions and protein-ligand interactions, impacted reactions, and pathways.</a:t>
            </a:r>
            <a:endParaRPr lang="en-US" dirty="0"/>
          </a:p>
          <a:p>
            <a:r>
              <a:rPr lang="en-US" dirty="0"/>
              <a:t>	</a:t>
            </a:r>
            <a:r>
              <a:rPr lang="en-US" dirty="0"/>
              <a:t> </a:t>
            </a:r>
            <a:r>
              <a:rPr lang="en-US" dirty="0" smtClean="0"/>
              <a:t>   2). The workflow has not tried to get a list of impacted reactions or pathways for one or more cancer types since this is not possible based on the current number of known PPI structures. The focus here is what will happen if a cell has a cancer driver mutation.</a:t>
            </a:r>
          </a:p>
          <a:p>
            <a:r>
              <a:rPr lang="en-US" dirty="0" smtClean="0"/>
              <a:t>             3). Different cancer types may have different sets of mutations, impacting different reactions and pathways. But we cannot exhaust all impacted reactions because of lacking in structures.</a:t>
            </a:r>
            <a:endParaRPr lang="en-US" dirty="0" smtClean="0"/>
          </a:p>
        </p:txBody>
      </p:sp>
    </p:spTree>
    <p:extLst>
      <p:ext uri="{BB962C8B-B14F-4D97-AF65-F5344CB8AC3E}">
        <p14:creationId xmlns:p14="http://schemas.microsoft.com/office/powerpoint/2010/main" val="4065355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185</TotalTime>
  <Words>151</Words>
  <Application>Microsoft Macintosh PowerPoint</Application>
  <PresentationFormat>Custom</PresentationFormat>
  <Paragraphs>44</Paragraphs>
  <Slides>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Calibri</vt:lpstr>
      <vt:lpstr>Arial</vt:lpstr>
      <vt:lpstr>Office Theme</vt:lpstr>
      <vt:lpstr>PowerPoint Presentation</vt:lpstr>
      <vt:lpstr>PowerPoint Presentation</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Guanming Wu</dc:creator>
  <cp:lastModifiedBy>Guanming Wu</cp:lastModifiedBy>
  <cp:revision>49</cp:revision>
  <dcterms:created xsi:type="dcterms:W3CDTF">2017-02-24T17:41:59Z</dcterms:created>
  <dcterms:modified xsi:type="dcterms:W3CDTF">2017-03-01T21:39:58Z</dcterms:modified>
</cp:coreProperties>
</file>