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136794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0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97"/>
    <p:restoredTop sz="97033" autoAdjust="0"/>
  </p:normalViewPr>
  <p:slideViewPr>
    <p:cSldViewPr snapToGrid="0" snapToObjects="1">
      <p:cViewPr varScale="1">
        <p:scale>
          <a:sx n="100" d="100"/>
          <a:sy n="100" d="100"/>
        </p:scale>
        <p:origin x="1608" y="176"/>
      </p:cViewPr>
      <p:guideLst>
        <p:guide orient="horz" pos="4309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249508"/>
            <a:ext cx="7772400" cy="29322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7751710"/>
            <a:ext cx="6400800" cy="349586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16608-B8E6-2F45-A6DF-DF8EC907340B}" type="datetimeFigureOut">
              <a:rPr lang="en-US" smtClean="0"/>
              <a:t>2/24/17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DB8D3-4C82-0344-B9B4-021D4BAB6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436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16608-B8E6-2F45-A6DF-DF8EC907340B}" type="datetimeFigureOut">
              <a:rPr lang="en-US" smtClean="0"/>
              <a:t>2/24/17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DB8D3-4C82-0344-B9B4-021D4BAB6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844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47815"/>
            <a:ext cx="2057400" cy="1167189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7815"/>
            <a:ext cx="6019800" cy="1167189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16608-B8E6-2F45-A6DF-DF8EC907340B}" type="datetimeFigureOut">
              <a:rPr lang="en-US" smtClean="0"/>
              <a:t>2/24/17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DB8D3-4C82-0344-B9B4-021D4BAB6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348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16608-B8E6-2F45-A6DF-DF8EC907340B}" type="datetimeFigureOut">
              <a:rPr lang="en-US" smtClean="0"/>
              <a:t>2/24/17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DB8D3-4C82-0344-B9B4-021D4BAB6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212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8790339"/>
            <a:ext cx="7772400" cy="271689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5797952"/>
            <a:ext cx="7772400" cy="29923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16608-B8E6-2F45-A6DF-DF8EC907340B}" type="datetimeFigureOut">
              <a:rPr lang="en-US" smtClean="0"/>
              <a:t>2/24/17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DB8D3-4C82-0344-B9B4-021D4BAB6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025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3191881"/>
            <a:ext cx="4038600" cy="90278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3191881"/>
            <a:ext cx="4038600" cy="90278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16608-B8E6-2F45-A6DF-DF8EC907340B}" type="datetimeFigureOut">
              <a:rPr lang="en-US" smtClean="0"/>
              <a:t>2/24/17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DB8D3-4C82-0344-B9B4-021D4BAB6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798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062053"/>
            <a:ext cx="4040188" cy="127611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4338171"/>
            <a:ext cx="4040188" cy="788153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3062053"/>
            <a:ext cx="4041775" cy="127611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4338171"/>
            <a:ext cx="4041775" cy="788153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16608-B8E6-2F45-A6DF-DF8EC907340B}" type="datetimeFigureOut">
              <a:rPr lang="en-US" smtClean="0"/>
              <a:t>2/24/17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DB8D3-4C82-0344-B9B4-021D4BAB6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092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16608-B8E6-2F45-A6DF-DF8EC907340B}" type="datetimeFigureOut">
              <a:rPr lang="en-US" smtClean="0"/>
              <a:t>2/24/17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DB8D3-4C82-0344-B9B4-021D4BAB6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460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16608-B8E6-2F45-A6DF-DF8EC907340B}" type="datetimeFigureOut">
              <a:rPr lang="en-US" smtClean="0"/>
              <a:t>2/24/17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DB8D3-4C82-0344-B9B4-021D4BAB6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265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544646"/>
            <a:ext cx="3008313" cy="231791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44647"/>
            <a:ext cx="5111750" cy="1167506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862560"/>
            <a:ext cx="3008313" cy="93571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16608-B8E6-2F45-A6DF-DF8EC907340B}" type="datetimeFigureOut">
              <a:rPr lang="en-US" smtClean="0"/>
              <a:t>2/24/17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DB8D3-4C82-0344-B9B4-021D4BAB6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0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9575641"/>
            <a:ext cx="5486400" cy="113045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222287"/>
            <a:ext cx="5486400" cy="820769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10706100"/>
            <a:ext cx="5486400" cy="160543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16608-B8E6-2F45-A6DF-DF8EC907340B}" type="datetimeFigureOut">
              <a:rPr lang="en-US" smtClean="0"/>
              <a:t>2/24/17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DB8D3-4C82-0344-B9B4-021D4BAB6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542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47814"/>
            <a:ext cx="8229600" cy="22799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191881"/>
            <a:ext cx="8229600" cy="90278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2678860"/>
            <a:ext cx="2133600" cy="7283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616608-B8E6-2F45-A6DF-DF8EC907340B}" type="datetimeFigureOut">
              <a:rPr lang="en-US" smtClean="0"/>
              <a:t>2/24/17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12678860"/>
            <a:ext cx="2895600" cy="7283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12678860"/>
            <a:ext cx="2133600" cy="7283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5DB8D3-4C82-0344-B9B4-021D4BAB6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788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54900" y="791536"/>
            <a:ext cx="1928836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Known cancer driver genes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640198" y="791536"/>
            <a:ext cx="1928836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Reactome</a:t>
            </a:r>
            <a:r>
              <a:rPr lang="en-US" dirty="0" smtClean="0"/>
              <a:t> reactions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483736" y="2003217"/>
            <a:ext cx="1928836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Significant reactions</a:t>
            </a:r>
            <a:endParaRPr lang="en-US" dirty="0"/>
          </a:p>
        </p:txBody>
      </p:sp>
      <p:cxnSp>
        <p:nvCxnSpPr>
          <p:cNvPr id="8" name="Elbow Connector 7"/>
          <p:cNvCxnSpPr>
            <a:stCxn id="4" idx="3"/>
            <a:endCxn id="6" idx="0"/>
          </p:cNvCxnSpPr>
          <p:nvPr/>
        </p:nvCxnSpPr>
        <p:spPr>
          <a:xfrm>
            <a:off x="3483736" y="1114702"/>
            <a:ext cx="964418" cy="888515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5" idx="1"/>
            <a:endCxn id="6" idx="0"/>
          </p:cNvCxnSpPr>
          <p:nvPr/>
        </p:nvCxnSpPr>
        <p:spPr>
          <a:xfrm rot="10800000" flipV="1">
            <a:off x="4448154" y="1114701"/>
            <a:ext cx="1192044" cy="888515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265806" y="1286784"/>
            <a:ext cx="15694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Enrichment analysis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554900" y="3557676"/>
            <a:ext cx="1928836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Protein-Protein Interactions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640198" y="3557676"/>
            <a:ext cx="1928836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Protein-Chemical Interactions</a:t>
            </a:r>
            <a:endParaRPr lang="en-US" dirty="0"/>
          </a:p>
        </p:txBody>
      </p:sp>
      <p:cxnSp>
        <p:nvCxnSpPr>
          <p:cNvPr id="18" name="Elbow Connector 17"/>
          <p:cNvCxnSpPr>
            <a:stCxn id="6" idx="2"/>
            <a:endCxn id="15" idx="0"/>
          </p:cNvCxnSpPr>
          <p:nvPr/>
        </p:nvCxnSpPr>
        <p:spPr>
          <a:xfrm rot="5400000">
            <a:off x="3029672" y="2139194"/>
            <a:ext cx="908128" cy="1928836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6" idx="2"/>
            <a:endCxn id="16" idx="0"/>
          </p:cNvCxnSpPr>
          <p:nvPr/>
        </p:nvCxnSpPr>
        <p:spPr>
          <a:xfrm rot="16200000" flipH="1">
            <a:off x="5072321" y="2025381"/>
            <a:ext cx="908128" cy="2156462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050029" y="2672618"/>
            <a:ext cx="1569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Extract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483737" y="5582547"/>
            <a:ext cx="1928836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Mutations in interfaces</a:t>
            </a:r>
            <a:endParaRPr lang="en-US" dirty="0"/>
          </a:p>
        </p:txBody>
      </p:sp>
      <p:cxnSp>
        <p:nvCxnSpPr>
          <p:cNvPr id="25" name="Elbow Connector 24"/>
          <p:cNvCxnSpPr>
            <a:stCxn id="15" idx="2"/>
            <a:endCxn id="22" idx="0"/>
          </p:cNvCxnSpPr>
          <p:nvPr/>
        </p:nvCxnSpPr>
        <p:spPr>
          <a:xfrm rot="16200000" flipH="1">
            <a:off x="2794466" y="3928858"/>
            <a:ext cx="1378540" cy="192883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16" idx="2"/>
            <a:endCxn id="22" idx="0"/>
          </p:cNvCxnSpPr>
          <p:nvPr/>
        </p:nvCxnSpPr>
        <p:spPr>
          <a:xfrm rot="5400000">
            <a:off x="4837116" y="3815047"/>
            <a:ext cx="1378540" cy="215646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448154" y="4988712"/>
            <a:ext cx="2659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Mutation location analysis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483738" y="6616920"/>
            <a:ext cx="1928836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Impacted reactions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3483738" y="7668933"/>
            <a:ext cx="1928836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Impacted pathways</a:t>
            </a:r>
            <a:endParaRPr lang="en-US" dirty="0"/>
          </a:p>
        </p:txBody>
      </p:sp>
      <p:cxnSp>
        <p:nvCxnSpPr>
          <p:cNvPr id="45" name="Straight Arrow Connector 44"/>
          <p:cNvCxnSpPr>
            <a:stCxn id="22" idx="2"/>
            <a:endCxn id="42" idx="0"/>
          </p:cNvCxnSpPr>
          <p:nvPr/>
        </p:nvCxnSpPr>
        <p:spPr>
          <a:xfrm>
            <a:off x="4448155" y="6228878"/>
            <a:ext cx="1" cy="3880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2" idx="2"/>
            <a:endCxn id="43" idx="0"/>
          </p:cNvCxnSpPr>
          <p:nvPr/>
        </p:nvCxnSpPr>
        <p:spPr>
          <a:xfrm>
            <a:off x="4448156" y="7263251"/>
            <a:ext cx="0" cy="4056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72643" y="4950186"/>
            <a:ext cx="1928836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Interactome3d (pre-build)</a:t>
            </a:r>
            <a:endParaRPr lang="en-US" dirty="0"/>
          </a:p>
        </p:txBody>
      </p:sp>
      <p:cxnSp>
        <p:nvCxnSpPr>
          <p:cNvPr id="55" name="Elbow Connector 54"/>
          <p:cNvCxnSpPr>
            <a:stCxn id="51" idx="3"/>
            <a:endCxn id="15" idx="2"/>
          </p:cNvCxnSpPr>
          <p:nvPr/>
        </p:nvCxnSpPr>
        <p:spPr>
          <a:xfrm flipV="1">
            <a:off x="2101479" y="4204007"/>
            <a:ext cx="417839" cy="1069345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7569034" y="4943665"/>
            <a:ext cx="146765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BioLiP</a:t>
            </a:r>
            <a:endParaRPr lang="en-US" dirty="0"/>
          </a:p>
        </p:txBody>
      </p:sp>
      <p:cxnSp>
        <p:nvCxnSpPr>
          <p:cNvPr id="61" name="Elbow Connector 60"/>
          <p:cNvCxnSpPr>
            <a:stCxn id="59" idx="0"/>
            <a:endCxn id="16" idx="2"/>
          </p:cNvCxnSpPr>
          <p:nvPr/>
        </p:nvCxnSpPr>
        <p:spPr>
          <a:xfrm rot="16200000" flipV="1">
            <a:off x="7083911" y="3724712"/>
            <a:ext cx="739658" cy="169824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6604616" y="5799997"/>
            <a:ext cx="192883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COSMIC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6604616" y="6948327"/>
            <a:ext cx="1928836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TCGA/ICGC </a:t>
            </a:r>
            <a:r>
              <a:rPr lang="en-US" dirty="0" err="1" smtClean="0"/>
              <a:t>PanCancer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1218741" y="9110410"/>
            <a:ext cx="2434284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Common impacted </a:t>
            </a:r>
            <a:r>
              <a:rPr lang="en-US" dirty="0" smtClean="0"/>
              <a:t>pathways in cancers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5619455" y="8977486"/>
            <a:ext cx="2434284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Different impacted pathways </a:t>
            </a:r>
            <a:r>
              <a:rPr lang="en-US" dirty="0" smtClean="0"/>
              <a:t>in different cancers</a:t>
            </a:r>
            <a:endParaRPr lang="en-US" dirty="0"/>
          </a:p>
        </p:txBody>
      </p:sp>
      <p:cxnSp>
        <p:nvCxnSpPr>
          <p:cNvPr id="19" name="Elbow Connector 18"/>
          <p:cNvCxnSpPr>
            <a:stCxn id="43" idx="2"/>
            <a:endCxn id="71" idx="0"/>
          </p:cNvCxnSpPr>
          <p:nvPr/>
        </p:nvCxnSpPr>
        <p:spPr>
          <a:xfrm rot="5400000">
            <a:off x="3044447" y="7706701"/>
            <a:ext cx="795146" cy="201227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443548" y="8343370"/>
            <a:ext cx="1226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Summarize</a:t>
            </a:r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209442" y="10063863"/>
            <a:ext cx="866655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Notes: 1). We should also look for novel cancer driver genes and driver mutations</a:t>
            </a:r>
          </a:p>
          <a:p>
            <a:r>
              <a:rPr lang="en-US" dirty="0" smtClean="0"/>
              <a:t>	    2). After the first round of enriched reactions, we should search for mutation pattern in other reactions too.</a:t>
            </a:r>
          </a:p>
          <a:p>
            <a:r>
              <a:rPr lang="en-US" dirty="0" smtClean="0"/>
              <a:t>	    3). The same pathway may be impacted in different ways in different samples and cancer types. This should be investigated and ask for why?</a:t>
            </a:r>
          </a:p>
          <a:p>
            <a:r>
              <a:rPr lang="en-US" dirty="0" smtClean="0"/>
              <a:t>	    4). It will be nice to look for correlation between mutation frequency and conservation of AAs in certain positions.</a:t>
            </a:r>
          </a:p>
          <a:p>
            <a:r>
              <a:rPr lang="en-US" dirty="0"/>
              <a:t>	</a:t>
            </a:r>
            <a:r>
              <a:rPr lang="en-US" dirty="0" smtClean="0"/>
              <a:t>    5). For the first round, we will perform a simple pathway impact analysis by overlaying impacted reactions onto pathways.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171342" y="5877929"/>
            <a:ext cx="1928836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Domain-domain interactions (e.g. Gene3)</a:t>
            </a:r>
            <a:endParaRPr lang="en-US" dirty="0"/>
          </a:p>
        </p:txBody>
      </p:sp>
      <p:cxnSp>
        <p:nvCxnSpPr>
          <p:cNvPr id="37" name="Elbow Connector 36"/>
          <p:cNvCxnSpPr>
            <a:stCxn id="52" idx="3"/>
          </p:cNvCxnSpPr>
          <p:nvPr/>
        </p:nvCxnSpPr>
        <p:spPr>
          <a:xfrm flipV="1">
            <a:off x="2100178" y="5173378"/>
            <a:ext cx="419137" cy="1166216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64" idx="1"/>
            <a:endCxn id="22" idx="3"/>
          </p:cNvCxnSpPr>
          <p:nvPr/>
        </p:nvCxnSpPr>
        <p:spPr>
          <a:xfrm rot="10800000">
            <a:off x="5412574" y="5905713"/>
            <a:ext cx="1192043" cy="7895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65" idx="1"/>
            <a:endCxn id="22" idx="3"/>
          </p:cNvCxnSpPr>
          <p:nvPr/>
        </p:nvCxnSpPr>
        <p:spPr>
          <a:xfrm rot="10800000">
            <a:off x="5412574" y="5905713"/>
            <a:ext cx="1192043" cy="136578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43" idx="2"/>
            <a:endCxn id="72" idx="0"/>
          </p:cNvCxnSpPr>
          <p:nvPr/>
        </p:nvCxnSpPr>
        <p:spPr>
          <a:xfrm rot="16200000" flipH="1">
            <a:off x="5311265" y="7452154"/>
            <a:ext cx="662222" cy="2388441"/>
          </a:xfrm>
          <a:prstGeom prst="bentConnector3">
            <a:avLst>
              <a:gd name="adj1" fmla="val 59589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5791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68</Words>
  <Application>Microsoft Macintosh PowerPoint</Application>
  <PresentationFormat>Custom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Guanming Wu</dc:creator>
  <cp:lastModifiedBy>Guanming Wu</cp:lastModifiedBy>
  <cp:revision>38</cp:revision>
  <dcterms:created xsi:type="dcterms:W3CDTF">2017-02-24T17:41:59Z</dcterms:created>
  <dcterms:modified xsi:type="dcterms:W3CDTF">2017-02-24T22:17:27Z</dcterms:modified>
</cp:coreProperties>
</file>