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ebdc9167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ebdc9167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5000e850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5000e850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a1d6dd39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4a1d6dd39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a603de3b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a603de3b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3a603de3b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3a603de3b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a603de3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a603de3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ebdc916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ebdc916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ebdc916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ebdc9167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ebdc9167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ebdc9167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4a1d6dd39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4a1d6dd39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a1d6dd3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4a1d6dd3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hyperlink" Target="https://en.wikipedia.org/wiki/Harmonic_mea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Beni Architettonici</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a:bodyPr>
          <a:lstStyle/>
          <a:p>
            <a:pPr indent="0" lvl="0" marL="0" rtl="0" algn="ctr">
              <a:lnSpc>
                <a:spcPct val="150000"/>
              </a:lnSpc>
              <a:spcBef>
                <a:spcPts val="0"/>
              </a:spcBef>
              <a:spcAft>
                <a:spcPts val="0"/>
              </a:spcAft>
              <a:buNone/>
            </a:pPr>
            <a:r>
              <a:rPr lang="it"/>
              <a:t>Classificatore Fotografie/Disegni</a:t>
            </a:r>
            <a:endParaRPr/>
          </a:p>
          <a:p>
            <a:pPr indent="0" lvl="0" marL="0" rtl="0" algn="ctr">
              <a:lnSpc>
                <a:spcPct val="150000"/>
              </a:lnSpc>
              <a:spcBef>
                <a:spcPts val="0"/>
              </a:spcBef>
              <a:spcAft>
                <a:spcPts val="0"/>
              </a:spcAft>
              <a:buNone/>
            </a:pPr>
            <a:r>
              <a:rPr lang="it"/>
              <a:t>Fabio D’Amore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Prediction on 27 unseen images (10 drawings+ 17 photos)</a:t>
            </a:r>
            <a:endParaRPr/>
          </a:p>
        </p:txBody>
      </p:sp>
      <p:pic>
        <p:nvPicPr>
          <p:cNvPr id="144" name="Google Shape;144;p22"/>
          <p:cNvPicPr preferRelativeResize="0"/>
          <p:nvPr/>
        </p:nvPicPr>
        <p:blipFill>
          <a:blip r:embed="rId3">
            <a:alphaModFix/>
          </a:blip>
          <a:stretch>
            <a:fillRect/>
          </a:stretch>
        </p:blipFill>
        <p:spPr>
          <a:xfrm>
            <a:off x="0" y="1325280"/>
            <a:ext cx="9143999" cy="3254939"/>
          </a:xfrm>
          <a:prstGeom prst="rect">
            <a:avLst/>
          </a:prstGeom>
          <a:noFill/>
          <a:ln>
            <a:noFill/>
          </a:ln>
        </p:spPr>
      </p:pic>
      <p:sp>
        <p:nvSpPr>
          <p:cNvPr id="145" name="Google Shape;145;p22"/>
          <p:cNvSpPr/>
          <p:nvPr/>
        </p:nvSpPr>
        <p:spPr>
          <a:xfrm>
            <a:off x="0" y="1409975"/>
            <a:ext cx="1086000" cy="1236900"/>
          </a:xfrm>
          <a:prstGeom prst="ellipse">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69450" y="3454850"/>
            <a:ext cx="1086000" cy="1236900"/>
          </a:xfrm>
          <a:prstGeom prst="ellipse">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Next steps</a:t>
            </a:r>
            <a:endParaRPr/>
          </a:p>
        </p:txBody>
      </p:sp>
      <p:sp>
        <p:nvSpPr>
          <p:cNvPr id="152" name="Google Shape;15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Check model performance with domain experts</a:t>
            </a:r>
            <a:endParaRPr/>
          </a:p>
          <a:p>
            <a:pPr indent="-342900" lvl="0" marL="457200" rtl="0" algn="l">
              <a:spcBef>
                <a:spcPts val="0"/>
              </a:spcBef>
              <a:spcAft>
                <a:spcPts val="0"/>
              </a:spcAft>
              <a:buSzPts val="1800"/>
              <a:buChar char="●"/>
            </a:pPr>
            <a:r>
              <a:rPr lang="it"/>
              <a:t>Run the model on a dataset (randomly generated) and check the results</a:t>
            </a:r>
            <a:endParaRPr/>
          </a:p>
          <a:p>
            <a:pPr indent="-342900" lvl="0" marL="457200" rtl="0" algn="l">
              <a:spcBef>
                <a:spcPts val="0"/>
              </a:spcBef>
              <a:spcAft>
                <a:spcPts val="0"/>
              </a:spcAft>
              <a:buSzPts val="1800"/>
              <a:buChar char="●"/>
            </a:pPr>
            <a:r>
              <a:rPr lang="it"/>
              <a:t>Decide if improve </a:t>
            </a:r>
            <a:r>
              <a:rPr lang="it"/>
              <a:t>model </a:t>
            </a:r>
            <a:r>
              <a:rPr lang="it"/>
              <a:t>performance or not</a:t>
            </a:r>
            <a:endParaRPr/>
          </a:p>
          <a:p>
            <a:pPr indent="0" lvl="0" marL="457200" rtl="0" algn="l">
              <a:spcBef>
                <a:spcPts val="0"/>
              </a:spcBef>
              <a:spcAft>
                <a:spcPts val="0"/>
              </a:spcAft>
              <a:buNone/>
            </a:pPr>
            <a:r>
              <a:rPr lang="it"/>
              <a:t>To improve:</a:t>
            </a:r>
            <a:endParaRPr/>
          </a:p>
          <a:p>
            <a:pPr indent="-342900" lvl="0" marL="914400" rtl="0" algn="l">
              <a:spcBef>
                <a:spcPts val="0"/>
              </a:spcBef>
              <a:spcAft>
                <a:spcPts val="0"/>
              </a:spcAft>
              <a:buSzPts val="1800"/>
              <a:buChar char="➢"/>
            </a:pPr>
            <a:r>
              <a:rPr lang="it"/>
              <a:t>Augment the number of downloaded images</a:t>
            </a:r>
            <a:endParaRPr/>
          </a:p>
          <a:p>
            <a:pPr indent="-342900" lvl="0" marL="914400" rtl="0" algn="l">
              <a:spcBef>
                <a:spcPts val="0"/>
              </a:spcBef>
              <a:spcAft>
                <a:spcPts val="0"/>
              </a:spcAft>
              <a:buSzPts val="1800"/>
              <a:buChar char="➢"/>
            </a:pPr>
            <a:r>
              <a:rPr lang="it"/>
              <a:t>Split hyperparam. optimization in more than one run</a:t>
            </a:r>
            <a:endParaRPr/>
          </a:p>
          <a:p>
            <a:pPr indent="-342900" lvl="0" marL="914400" rtl="0" algn="l">
              <a:spcBef>
                <a:spcPts val="0"/>
              </a:spcBef>
              <a:spcAft>
                <a:spcPts val="0"/>
              </a:spcAft>
              <a:buSzPts val="1800"/>
              <a:buChar char="➢"/>
            </a:pPr>
            <a:r>
              <a:rPr lang="it"/>
              <a:t>Use Docker to run on a powerful hw infrastructure</a:t>
            </a:r>
            <a:endParaRPr/>
          </a:p>
          <a:p>
            <a:pPr indent="-342900" lvl="0" marL="914400" rtl="0" algn="l">
              <a:spcBef>
                <a:spcPts val="0"/>
              </a:spcBef>
              <a:spcAft>
                <a:spcPts val="0"/>
              </a:spcAft>
              <a:buSzPts val="1800"/>
              <a:buChar char="➢"/>
            </a:pPr>
            <a:r>
              <a:rPr lang="it"/>
              <a:t>Use of </a:t>
            </a:r>
            <a:r>
              <a:rPr lang="it"/>
              <a:t>ensemble</a:t>
            </a:r>
            <a:r>
              <a:rPr lang="it"/>
              <a:t> learning</a:t>
            </a:r>
            <a:endParaRPr/>
          </a:p>
          <a:p>
            <a:pPr indent="-342900" lvl="0" marL="457200" rtl="0" algn="l">
              <a:spcBef>
                <a:spcPts val="0"/>
              </a:spcBef>
              <a:spcAft>
                <a:spcPts val="0"/>
              </a:spcAft>
              <a:buSzPts val="1800"/>
              <a:buChar char="●"/>
            </a:pPr>
            <a:r>
              <a:rPr lang="it"/>
              <a:t>How to delivery to production env.</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Thank you</a:t>
            </a:r>
            <a:endParaRPr/>
          </a:p>
        </p:txBody>
      </p:sp>
      <p:sp>
        <p:nvSpPr>
          <p:cNvPr id="158" name="Google Shape;15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it"/>
              <a:t>Fabio D’Amore</a:t>
            </a:r>
            <a:endParaRPr/>
          </a:p>
          <a:p>
            <a:pPr indent="0" lvl="0" marL="0" rtl="0" algn="l">
              <a:spcBef>
                <a:spcPts val="1200"/>
              </a:spcBef>
              <a:spcAft>
                <a:spcPts val="1200"/>
              </a:spcAft>
              <a:buNone/>
            </a:pPr>
            <a:r>
              <a:rPr lang="it"/>
              <a:t>fabio.damore@istc.cnr.it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Data from dati.cultura.gov</a:t>
            </a:r>
            <a:endParaRPr/>
          </a:p>
        </p:txBody>
      </p:sp>
      <p:sp>
        <p:nvSpPr>
          <p:cNvPr id="61" name="Google Shape;61;p14"/>
          <p:cNvSpPr txBox="1"/>
          <p:nvPr>
            <p:ph idx="1" type="body"/>
          </p:nvPr>
        </p:nvSpPr>
        <p:spPr>
          <a:xfrm>
            <a:off x="311700" y="1152475"/>
            <a:ext cx="4748100" cy="3990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lang="it" sz="1400">
                <a:solidFill>
                  <a:srgbClr val="000000"/>
                </a:solidFill>
              </a:rPr>
              <a:t>Foto architetture (800 random)</a:t>
            </a:r>
            <a:endParaRPr sz="1400">
              <a:solidFill>
                <a:srgbClr val="000000"/>
              </a:solidFill>
            </a:endParaRPr>
          </a:p>
          <a:p>
            <a:pPr indent="-317500" lvl="0" marL="457200" rtl="0" algn="l">
              <a:spcBef>
                <a:spcPts val="0"/>
              </a:spcBef>
              <a:spcAft>
                <a:spcPts val="0"/>
              </a:spcAft>
              <a:buClr>
                <a:srgbClr val="000000"/>
              </a:buClr>
              <a:buSzPts val="1400"/>
              <a:buChar char="●"/>
            </a:pPr>
            <a:r>
              <a:rPr lang="it" sz="1400">
                <a:solidFill>
                  <a:srgbClr val="000000"/>
                </a:solidFill>
              </a:rPr>
              <a:t>Foto beni demoetnoantropologici (40 random)</a:t>
            </a:r>
            <a:endParaRPr sz="1400">
              <a:solidFill>
                <a:srgbClr val="000000"/>
              </a:solidFill>
            </a:endParaRPr>
          </a:p>
          <a:p>
            <a:pPr indent="-317500" lvl="0" marL="457200" rtl="0" algn="l">
              <a:spcBef>
                <a:spcPts val="0"/>
              </a:spcBef>
              <a:spcAft>
                <a:spcPts val="0"/>
              </a:spcAft>
              <a:buClr>
                <a:srgbClr val="000000"/>
              </a:buClr>
              <a:buSzPts val="1400"/>
              <a:buChar char="●"/>
            </a:pPr>
            <a:r>
              <a:rPr lang="it" sz="1400">
                <a:solidFill>
                  <a:srgbClr val="000000"/>
                </a:solidFill>
              </a:rPr>
              <a:t>Foto botanica (40 random)</a:t>
            </a:r>
            <a:endParaRPr sz="1400">
              <a:solidFill>
                <a:srgbClr val="000000"/>
              </a:solidFill>
            </a:endParaRPr>
          </a:p>
          <a:p>
            <a:pPr indent="-317500" lvl="0" marL="457200" rtl="0" algn="l">
              <a:spcBef>
                <a:spcPts val="0"/>
              </a:spcBef>
              <a:spcAft>
                <a:spcPts val="0"/>
              </a:spcAft>
              <a:buClr>
                <a:srgbClr val="000000"/>
              </a:buClr>
              <a:buSzPts val="1400"/>
              <a:buChar char="●"/>
            </a:pPr>
            <a:r>
              <a:rPr lang="it" sz="1400">
                <a:solidFill>
                  <a:srgbClr val="000000"/>
                </a:solidFill>
              </a:rPr>
              <a:t>Foto parchi e giardini (40 random)</a:t>
            </a:r>
            <a:endParaRPr sz="1400">
              <a:solidFill>
                <a:srgbClr val="000000"/>
              </a:solidFill>
            </a:endParaRPr>
          </a:p>
          <a:p>
            <a:pPr indent="-317500" lvl="0" marL="457200" rtl="0" algn="l">
              <a:spcBef>
                <a:spcPts val="0"/>
              </a:spcBef>
              <a:spcAft>
                <a:spcPts val="0"/>
              </a:spcAft>
              <a:buClr>
                <a:srgbClr val="000000"/>
              </a:buClr>
              <a:buSzPts val="1400"/>
              <a:buChar char="●"/>
            </a:pPr>
            <a:r>
              <a:rPr lang="it" sz="1400">
                <a:solidFill>
                  <a:srgbClr val="000000"/>
                </a:solidFill>
              </a:rPr>
              <a:t>Foto vestiti (40 random)</a:t>
            </a:r>
            <a:endParaRPr sz="1400">
              <a:solidFill>
                <a:srgbClr val="000000"/>
              </a:solidFill>
            </a:endParaRPr>
          </a:p>
          <a:p>
            <a:pPr indent="-317500" lvl="0" marL="457200" rtl="0" algn="l">
              <a:spcBef>
                <a:spcPts val="0"/>
              </a:spcBef>
              <a:spcAft>
                <a:spcPts val="0"/>
              </a:spcAft>
              <a:buClr>
                <a:srgbClr val="000000"/>
              </a:buClr>
              <a:buSzPts val="1400"/>
              <a:buChar char="●"/>
            </a:pPr>
            <a:r>
              <a:rPr lang="it" sz="1400">
                <a:solidFill>
                  <a:srgbClr val="000000"/>
                </a:solidFill>
              </a:rPr>
              <a:t>Foto statue (40 random)</a:t>
            </a:r>
            <a:endParaRPr sz="1400">
              <a:solidFill>
                <a:srgbClr val="000000"/>
              </a:solidFill>
            </a:endParaRPr>
          </a:p>
          <a:p>
            <a:pPr indent="-317500" lvl="0" marL="457200" rtl="0" algn="l">
              <a:spcBef>
                <a:spcPts val="0"/>
              </a:spcBef>
              <a:spcAft>
                <a:spcPts val="0"/>
              </a:spcAft>
              <a:buClr>
                <a:srgbClr val="000000"/>
              </a:buClr>
              <a:buSzPts val="1400"/>
              <a:buChar char="●"/>
            </a:pPr>
            <a:r>
              <a:rPr lang="it" sz="1400">
                <a:solidFill>
                  <a:srgbClr val="000000"/>
                </a:solidFill>
              </a:rPr>
              <a:t>Disegni (1000 random)</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it" sz="1400">
                <a:solidFill>
                  <a:srgbClr val="000000"/>
                </a:solidFill>
              </a:rPr>
              <a:t>Tot of 2000 requests, 1956 files downloaded due to 44 bad files format.</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it" sz="1400">
                <a:solidFill>
                  <a:srgbClr val="000000"/>
                </a:solidFill>
              </a:rPr>
              <a:t>Endpoint: https://dati.cultura.gov.it/sparq</a:t>
            </a:r>
            <a:r>
              <a:rPr lang="it" sz="1400">
                <a:solidFill>
                  <a:schemeClr val="dk1"/>
                </a:solidFill>
                <a:latin typeface="Roboto"/>
                <a:ea typeface="Roboto"/>
                <a:cs typeface="Roboto"/>
                <a:sym typeface="Roboto"/>
              </a:rPr>
              <a:t>l</a:t>
            </a:r>
            <a:endParaRPr>
              <a:solidFill>
                <a:srgbClr val="000000"/>
              </a:solidFill>
            </a:endParaRPr>
          </a:p>
        </p:txBody>
      </p:sp>
      <p:pic>
        <p:nvPicPr>
          <p:cNvPr id="62" name="Google Shape;62;p14"/>
          <p:cNvPicPr preferRelativeResize="0"/>
          <p:nvPr/>
        </p:nvPicPr>
        <p:blipFill>
          <a:blip r:embed="rId3">
            <a:alphaModFix/>
          </a:blip>
          <a:stretch>
            <a:fillRect/>
          </a:stretch>
        </p:blipFill>
        <p:spPr>
          <a:xfrm>
            <a:off x="5146200" y="1170125"/>
            <a:ext cx="3781035" cy="3820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Loss</a:t>
            </a:r>
            <a:r>
              <a:rPr lang="it"/>
              <a:t> and </a:t>
            </a:r>
            <a:r>
              <a:rPr lang="it"/>
              <a:t>Metrics</a:t>
            </a:r>
            <a:r>
              <a:rPr lang="it"/>
              <a:t> for binary classification</a:t>
            </a:r>
            <a:endParaRPr/>
          </a:p>
        </p:txBody>
      </p:sp>
      <p:sp>
        <p:nvSpPr>
          <p:cNvPr id="68" name="Google Shape;68;p15"/>
          <p:cNvSpPr txBox="1"/>
          <p:nvPr>
            <p:ph idx="1" type="body"/>
          </p:nvPr>
        </p:nvSpPr>
        <p:spPr>
          <a:xfrm>
            <a:off x="311700" y="3057475"/>
            <a:ext cx="4341900" cy="400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852"/>
              <a:buNone/>
            </a:pPr>
            <a:r>
              <a:rPr b="1" lang="it" sz="1400">
                <a:solidFill>
                  <a:srgbClr val="000000"/>
                </a:solidFill>
              </a:rPr>
              <a:t>Metric f1 score</a:t>
            </a:r>
            <a:endParaRPr b="1" sz="1400"/>
          </a:p>
        </p:txBody>
      </p:sp>
      <p:pic>
        <p:nvPicPr>
          <p:cNvPr id="69" name="Google Shape;69;p15"/>
          <p:cNvPicPr preferRelativeResize="0"/>
          <p:nvPr/>
        </p:nvPicPr>
        <p:blipFill>
          <a:blip r:embed="rId3">
            <a:alphaModFix/>
          </a:blip>
          <a:stretch>
            <a:fillRect/>
          </a:stretch>
        </p:blipFill>
        <p:spPr>
          <a:xfrm>
            <a:off x="311700" y="3654475"/>
            <a:ext cx="2227350" cy="625025"/>
          </a:xfrm>
          <a:prstGeom prst="rect">
            <a:avLst/>
          </a:prstGeom>
          <a:noFill/>
          <a:ln>
            <a:noFill/>
          </a:ln>
        </p:spPr>
      </p:pic>
      <p:pic>
        <p:nvPicPr>
          <p:cNvPr id="70" name="Google Shape;70;p15"/>
          <p:cNvPicPr preferRelativeResize="0"/>
          <p:nvPr/>
        </p:nvPicPr>
        <p:blipFill>
          <a:blip r:embed="rId4">
            <a:alphaModFix/>
          </a:blip>
          <a:stretch>
            <a:fillRect/>
          </a:stretch>
        </p:blipFill>
        <p:spPr>
          <a:xfrm>
            <a:off x="3619688" y="3514538"/>
            <a:ext cx="1666875" cy="904875"/>
          </a:xfrm>
          <a:prstGeom prst="rect">
            <a:avLst/>
          </a:prstGeom>
          <a:noFill/>
          <a:ln>
            <a:noFill/>
          </a:ln>
        </p:spPr>
      </p:pic>
      <p:sp>
        <p:nvSpPr>
          <p:cNvPr id="71" name="Google Shape;71;p15"/>
          <p:cNvSpPr txBox="1"/>
          <p:nvPr/>
        </p:nvSpPr>
        <p:spPr>
          <a:xfrm>
            <a:off x="311700" y="1280450"/>
            <a:ext cx="625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t>Loss</a:t>
            </a:r>
            <a:r>
              <a:rPr b="1" lang="it"/>
              <a:t> binary-crossentropy</a:t>
            </a:r>
            <a:endParaRPr b="1"/>
          </a:p>
        </p:txBody>
      </p:sp>
      <p:pic>
        <p:nvPicPr>
          <p:cNvPr id="72" name="Google Shape;72;p15"/>
          <p:cNvPicPr preferRelativeResize="0"/>
          <p:nvPr/>
        </p:nvPicPr>
        <p:blipFill>
          <a:blip r:embed="rId5">
            <a:alphaModFix/>
          </a:blip>
          <a:stretch>
            <a:fillRect/>
          </a:stretch>
        </p:blipFill>
        <p:spPr>
          <a:xfrm>
            <a:off x="311700" y="1724550"/>
            <a:ext cx="5219700" cy="752475"/>
          </a:xfrm>
          <a:prstGeom prst="rect">
            <a:avLst/>
          </a:prstGeom>
          <a:noFill/>
          <a:ln>
            <a:noFill/>
          </a:ln>
        </p:spPr>
      </p:pic>
      <p:sp>
        <p:nvSpPr>
          <p:cNvPr id="73" name="Google Shape;73;p15"/>
          <p:cNvSpPr/>
          <p:nvPr/>
        </p:nvSpPr>
        <p:spPr>
          <a:xfrm>
            <a:off x="5393875" y="2842375"/>
            <a:ext cx="1666800" cy="752400"/>
          </a:xfrm>
          <a:prstGeom prst="wedgeRectCallout">
            <a:avLst>
              <a:gd fmla="val -62816" name="adj1"/>
              <a:gd fmla="val 4623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sz="1300"/>
              <a:t>Precision can be seen as a measure of quality</a:t>
            </a:r>
            <a:endParaRPr sz="1300"/>
          </a:p>
        </p:txBody>
      </p:sp>
      <p:sp>
        <p:nvSpPr>
          <p:cNvPr id="74" name="Google Shape;74;p15"/>
          <p:cNvSpPr/>
          <p:nvPr/>
        </p:nvSpPr>
        <p:spPr>
          <a:xfrm>
            <a:off x="5393875" y="4361750"/>
            <a:ext cx="1666800" cy="624900"/>
          </a:xfrm>
          <a:prstGeom prst="wedgeRectCallout">
            <a:avLst>
              <a:gd fmla="val -60613" name="adj1"/>
              <a:gd fmla="val -3464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sz="1300"/>
              <a:t>Recall as a measure of quantity (sensitivity)</a:t>
            </a:r>
            <a:endParaRPr sz="1300"/>
          </a:p>
        </p:txBody>
      </p:sp>
      <p:sp>
        <p:nvSpPr>
          <p:cNvPr id="75" name="Google Shape;75;p15"/>
          <p:cNvSpPr txBox="1"/>
          <p:nvPr/>
        </p:nvSpPr>
        <p:spPr>
          <a:xfrm>
            <a:off x="7249900" y="2689976"/>
            <a:ext cx="17268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rgbClr val="202122"/>
                </a:solidFill>
                <a:highlight>
                  <a:srgbClr val="FFFFFF"/>
                </a:highlight>
              </a:rPr>
              <a:t>Higher precision means that an algorithm returns more relevant results than irrelevant ones, and high recall means that an algorithm returns most of the relevant results (whether or not irrelevant ones are also returned).</a:t>
            </a:r>
            <a:endParaRPr sz="1200">
              <a:solidFill>
                <a:srgbClr val="202122"/>
              </a:solidFill>
              <a:highlight>
                <a:srgbClr val="FFFFFF"/>
              </a:highlight>
            </a:endParaRPr>
          </a:p>
          <a:p>
            <a:pPr indent="0" lvl="0" marL="0" rtl="0" algn="r">
              <a:spcBef>
                <a:spcPts val="0"/>
              </a:spcBef>
              <a:spcAft>
                <a:spcPts val="0"/>
              </a:spcAft>
              <a:buNone/>
            </a:pPr>
            <a:r>
              <a:t/>
            </a:r>
            <a:endParaRPr sz="1050">
              <a:solidFill>
                <a:srgbClr val="202122"/>
              </a:solidFill>
              <a:highlight>
                <a:srgbClr val="FFFFFF"/>
              </a:highlight>
            </a:endParaRPr>
          </a:p>
          <a:p>
            <a:pPr indent="0" lvl="0" marL="0" rtl="0" algn="r">
              <a:spcBef>
                <a:spcPts val="0"/>
              </a:spcBef>
              <a:spcAft>
                <a:spcPts val="0"/>
              </a:spcAft>
              <a:buNone/>
            </a:pPr>
            <a:r>
              <a:rPr lang="it" sz="1050">
                <a:solidFill>
                  <a:srgbClr val="202122"/>
                </a:solidFill>
                <a:highlight>
                  <a:srgbClr val="FFFFFF"/>
                </a:highlight>
              </a:rPr>
              <a:t>(from Wikipedia)</a:t>
            </a:r>
            <a:endParaRPr sz="1050">
              <a:solidFill>
                <a:srgbClr val="202122"/>
              </a:solidFill>
              <a:highlight>
                <a:srgbClr val="FFFFFF"/>
              </a:highlight>
            </a:endParaRPr>
          </a:p>
        </p:txBody>
      </p:sp>
      <p:sp>
        <p:nvSpPr>
          <p:cNvPr id="76" name="Google Shape;76;p15"/>
          <p:cNvSpPr txBox="1"/>
          <p:nvPr/>
        </p:nvSpPr>
        <p:spPr>
          <a:xfrm>
            <a:off x="312975" y="4378775"/>
            <a:ext cx="214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rgbClr val="202122"/>
                </a:solidFill>
                <a:highlight>
                  <a:srgbClr val="FFFFFF"/>
                </a:highlight>
              </a:rPr>
              <a:t>The F1 score is the </a:t>
            </a:r>
            <a:r>
              <a:rPr lang="it" sz="1200">
                <a:solidFill>
                  <a:srgbClr val="202122"/>
                </a:solidFill>
                <a:highlight>
                  <a:srgbClr val="FFFFFF"/>
                </a:highlight>
                <a:uFill>
                  <a:noFill/>
                </a:uFill>
                <a:hlinkClick r:id="rId6">
                  <a:extLst>
                    <a:ext uri="{A12FA001-AC4F-418D-AE19-62706E023703}">
                      <ahyp:hlinkClr val="tx"/>
                    </a:ext>
                  </a:extLst>
                </a:hlinkClick>
              </a:rPr>
              <a:t>harmonic mean</a:t>
            </a:r>
            <a:r>
              <a:rPr lang="it" sz="1200">
                <a:solidFill>
                  <a:srgbClr val="202122"/>
                </a:solidFill>
                <a:highlight>
                  <a:srgbClr val="FFFFFF"/>
                </a:highlight>
              </a:rPr>
              <a:t> of the precision and recall</a:t>
            </a:r>
            <a:r>
              <a:rPr lang="it" sz="1050">
                <a:solidFill>
                  <a:srgbClr val="202122"/>
                </a:solidFill>
                <a:highlight>
                  <a:srgbClr val="FFFFFF"/>
                </a:highlight>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Baseline</a:t>
            </a:r>
            <a:endParaRPr/>
          </a:p>
        </p:txBody>
      </p:sp>
      <p:sp>
        <p:nvSpPr>
          <p:cNvPr id="82" name="Google Shape;82;p16"/>
          <p:cNvSpPr txBox="1"/>
          <p:nvPr/>
        </p:nvSpPr>
        <p:spPr>
          <a:xfrm>
            <a:off x="2865675" y="104075"/>
            <a:ext cx="6049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it"/>
              <a:t>Data (1663 files from dati.cultura.gov - 52% drawings, 48% photos)</a:t>
            </a:r>
            <a:endParaRPr/>
          </a:p>
          <a:p>
            <a:pPr indent="-317500" lvl="0" marL="457200" rtl="0" algn="l">
              <a:spcBef>
                <a:spcPts val="0"/>
              </a:spcBef>
              <a:spcAft>
                <a:spcPts val="0"/>
              </a:spcAft>
              <a:buSzPts val="1400"/>
              <a:buChar char="●"/>
            </a:pPr>
            <a:r>
              <a:rPr lang="it"/>
              <a:t>No data augmentation</a:t>
            </a:r>
            <a:endParaRPr/>
          </a:p>
          <a:p>
            <a:pPr indent="-317500" lvl="0" marL="457200" rtl="0" algn="l">
              <a:spcBef>
                <a:spcPts val="0"/>
              </a:spcBef>
              <a:spcAft>
                <a:spcPts val="0"/>
              </a:spcAft>
              <a:buSzPts val="1400"/>
              <a:buChar char="●"/>
            </a:pPr>
            <a:r>
              <a:rPr lang="it"/>
              <a:t>Tot n. of example for training 1331</a:t>
            </a:r>
            <a:endParaRPr/>
          </a:p>
          <a:p>
            <a:pPr indent="-317500" lvl="0" marL="457200" rtl="0" algn="l">
              <a:spcBef>
                <a:spcPts val="0"/>
              </a:spcBef>
              <a:spcAft>
                <a:spcPts val="0"/>
              </a:spcAft>
              <a:buSzPts val="1400"/>
              <a:buChar char="●"/>
            </a:pPr>
            <a:r>
              <a:rPr lang="it"/>
              <a:t>Tot n. of example for validation 332</a:t>
            </a:r>
            <a:endParaRPr/>
          </a:p>
        </p:txBody>
      </p:sp>
      <p:pic>
        <p:nvPicPr>
          <p:cNvPr id="83" name="Google Shape;83;p16"/>
          <p:cNvPicPr preferRelativeResize="0"/>
          <p:nvPr/>
        </p:nvPicPr>
        <p:blipFill>
          <a:blip r:embed="rId3">
            <a:alphaModFix/>
          </a:blip>
          <a:stretch>
            <a:fillRect/>
          </a:stretch>
        </p:blipFill>
        <p:spPr>
          <a:xfrm>
            <a:off x="235500" y="942275"/>
            <a:ext cx="2483200" cy="3807626"/>
          </a:xfrm>
          <a:prstGeom prst="rect">
            <a:avLst/>
          </a:prstGeom>
          <a:noFill/>
          <a:ln>
            <a:noFill/>
          </a:ln>
        </p:spPr>
      </p:pic>
      <p:pic>
        <p:nvPicPr>
          <p:cNvPr id="84" name="Google Shape;84;p16"/>
          <p:cNvPicPr preferRelativeResize="0"/>
          <p:nvPr/>
        </p:nvPicPr>
        <p:blipFill>
          <a:blip r:embed="rId4">
            <a:alphaModFix/>
          </a:blip>
          <a:stretch>
            <a:fillRect/>
          </a:stretch>
        </p:blipFill>
        <p:spPr>
          <a:xfrm>
            <a:off x="3184600" y="1088525"/>
            <a:ext cx="2774800" cy="1967850"/>
          </a:xfrm>
          <a:prstGeom prst="rect">
            <a:avLst/>
          </a:prstGeom>
          <a:noFill/>
          <a:ln>
            <a:noFill/>
          </a:ln>
        </p:spPr>
      </p:pic>
      <p:pic>
        <p:nvPicPr>
          <p:cNvPr id="85" name="Google Shape;85;p16"/>
          <p:cNvPicPr preferRelativeResize="0"/>
          <p:nvPr/>
        </p:nvPicPr>
        <p:blipFill>
          <a:blip r:embed="rId5">
            <a:alphaModFix/>
          </a:blip>
          <a:stretch>
            <a:fillRect/>
          </a:stretch>
        </p:blipFill>
        <p:spPr>
          <a:xfrm>
            <a:off x="6111800" y="1087775"/>
            <a:ext cx="2879800" cy="2011518"/>
          </a:xfrm>
          <a:prstGeom prst="rect">
            <a:avLst/>
          </a:prstGeom>
          <a:noFill/>
          <a:ln>
            <a:noFill/>
          </a:ln>
        </p:spPr>
      </p:pic>
      <p:sp>
        <p:nvSpPr>
          <p:cNvPr id="86" name="Google Shape;86;p16"/>
          <p:cNvSpPr txBox="1"/>
          <p:nvPr/>
        </p:nvSpPr>
        <p:spPr>
          <a:xfrm>
            <a:off x="3256175" y="3050975"/>
            <a:ext cx="550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Tot n. of examples for test: 293</a:t>
            </a:r>
            <a:endParaRPr/>
          </a:p>
        </p:txBody>
      </p:sp>
      <p:sp>
        <p:nvSpPr>
          <p:cNvPr id="87" name="Google Shape;87;p16"/>
          <p:cNvSpPr/>
          <p:nvPr/>
        </p:nvSpPr>
        <p:spPr>
          <a:xfrm>
            <a:off x="249350" y="2125875"/>
            <a:ext cx="2387400" cy="5535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nvSpPr>
        <p:spPr>
          <a:xfrm>
            <a:off x="5673175" y="3755975"/>
            <a:ext cx="3471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latin typeface="Courier New"/>
                <a:ea typeface="Courier New"/>
                <a:cs typeface="Courier New"/>
                <a:sym typeface="Courier New"/>
              </a:rPr>
              <a:t>Classification Report</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precision    recall  f1-score   support</a:t>
            </a:r>
            <a:endParaRPr sz="800">
              <a:latin typeface="Courier New"/>
              <a:ea typeface="Courier New"/>
              <a:cs typeface="Courier New"/>
              <a:sym typeface="Courier New"/>
            </a:endParaRPr>
          </a:p>
          <a:p>
            <a:pPr indent="0" lvl="0" marL="0" rtl="0" algn="l">
              <a:spcBef>
                <a:spcPts val="0"/>
              </a:spcBef>
              <a:spcAft>
                <a:spcPts val="0"/>
              </a:spcAft>
              <a:buNone/>
            </a:pPr>
            <a:r>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00_Foto       0.73      0.77</a:t>
            </a:r>
            <a:r>
              <a:rPr lang="it" sz="800">
                <a:latin typeface="Courier New"/>
                <a:ea typeface="Courier New"/>
                <a:cs typeface="Courier New"/>
                <a:sym typeface="Courier New"/>
              </a:rPr>
              <a:t>      </a:t>
            </a:r>
            <a:r>
              <a:rPr b="1" lang="it" sz="800">
                <a:highlight>
                  <a:srgbClr val="FFE599"/>
                </a:highlight>
                <a:latin typeface="Courier New"/>
                <a:ea typeface="Courier New"/>
                <a:cs typeface="Courier New"/>
                <a:sym typeface="Courier New"/>
              </a:rPr>
              <a:t>0.75</a:t>
            </a:r>
            <a:r>
              <a:rPr lang="it" sz="800">
                <a:latin typeface="Courier New"/>
                <a:ea typeface="Courier New"/>
                <a:cs typeface="Courier New"/>
                <a:sym typeface="Courier New"/>
              </a:rPr>
              <a:t>       141</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01_Disegni       0.78      0.73   </a:t>
            </a:r>
            <a:r>
              <a:rPr lang="it" sz="800">
                <a:latin typeface="Courier New"/>
                <a:ea typeface="Courier New"/>
                <a:cs typeface="Courier New"/>
                <a:sym typeface="Courier New"/>
              </a:rPr>
              <a:t>   </a:t>
            </a:r>
            <a:r>
              <a:rPr b="1" lang="it" sz="800">
                <a:highlight>
                  <a:srgbClr val="FFE599"/>
                </a:highlight>
                <a:latin typeface="Courier New"/>
                <a:ea typeface="Courier New"/>
                <a:cs typeface="Courier New"/>
                <a:sym typeface="Courier New"/>
              </a:rPr>
              <a:t>0.75</a:t>
            </a:r>
            <a:r>
              <a:rPr lang="it" sz="800">
                <a:latin typeface="Courier New"/>
                <a:ea typeface="Courier New"/>
                <a:cs typeface="Courier New"/>
                <a:sym typeface="Courier New"/>
              </a:rPr>
              <a:t>       152</a:t>
            </a:r>
            <a:endParaRPr sz="800">
              <a:latin typeface="Courier New"/>
              <a:ea typeface="Courier New"/>
              <a:cs typeface="Courier New"/>
              <a:sym typeface="Courier New"/>
            </a:endParaRPr>
          </a:p>
          <a:p>
            <a:pPr indent="0" lvl="0" marL="0" rtl="0" algn="l">
              <a:spcBef>
                <a:spcPts val="0"/>
              </a:spcBef>
              <a:spcAft>
                <a:spcPts val="0"/>
              </a:spcAft>
              <a:buNone/>
            </a:pPr>
            <a:r>
              <a:t/>
            </a:r>
            <a:endParaRPr sz="800">
              <a:latin typeface="Courier New"/>
              <a:ea typeface="Courier New"/>
              <a:cs typeface="Courier New"/>
              <a:sym typeface="Courier New"/>
            </a:endParaRPr>
          </a:p>
          <a:p>
            <a:pPr indent="0" lvl="0" marL="0" marR="0" rtl="0" algn="l">
              <a:lnSpc>
                <a:spcPct val="100000"/>
              </a:lnSpc>
              <a:spcBef>
                <a:spcPts val="0"/>
              </a:spcBef>
              <a:spcAft>
                <a:spcPts val="0"/>
              </a:spcAft>
              <a:buNone/>
            </a:pPr>
            <a:r>
              <a:rPr lang="it" sz="800">
                <a:latin typeface="Courier New"/>
                <a:ea typeface="Courier New"/>
                <a:cs typeface="Courier New"/>
                <a:sym typeface="Courier New"/>
              </a:rPr>
              <a:t>    accuracy</a:t>
            </a:r>
            <a:r>
              <a:rPr lang="it" sz="800">
                <a:latin typeface="Courier New"/>
                <a:ea typeface="Courier New"/>
                <a:cs typeface="Courier New"/>
                <a:sym typeface="Courier New"/>
              </a:rPr>
              <a:t>                           0.75</a:t>
            </a:r>
            <a:r>
              <a:rPr lang="it" sz="800">
                <a:latin typeface="Courier New"/>
                <a:ea typeface="Courier New"/>
                <a:cs typeface="Courier New"/>
                <a:sym typeface="Courier New"/>
              </a:rPr>
              <a:t>       293</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macro avg       0.75      0.75      0.75       293</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weighted avg       0.75      0.75      0.75       293</a:t>
            </a:r>
            <a:endParaRPr sz="800">
              <a:latin typeface="Courier New"/>
              <a:ea typeface="Courier New"/>
              <a:cs typeface="Courier New"/>
              <a:sym typeface="Courier New"/>
            </a:endParaRPr>
          </a:p>
        </p:txBody>
      </p:sp>
      <p:sp>
        <p:nvSpPr>
          <p:cNvPr id="89" name="Google Shape;89;p16"/>
          <p:cNvSpPr txBox="1"/>
          <p:nvPr/>
        </p:nvSpPr>
        <p:spPr>
          <a:xfrm>
            <a:off x="1530800" y="4665600"/>
            <a:ext cx="224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latin typeface="Courier New"/>
                <a:ea typeface="Courier New"/>
                <a:cs typeface="Courier New"/>
                <a:sym typeface="Courier New"/>
              </a:rPr>
              <a:t>Total params: 24,110,463</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Trainable params: 522,751</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Non-trainable params: 23,587,712</a:t>
            </a:r>
            <a:endParaRPr sz="800">
              <a:latin typeface="Courier New"/>
              <a:ea typeface="Courier New"/>
              <a:cs typeface="Courier New"/>
              <a:sym typeface="Courier New"/>
            </a:endParaRPr>
          </a:p>
        </p:txBody>
      </p:sp>
      <p:pic>
        <p:nvPicPr>
          <p:cNvPr id="90" name="Google Shape;90;p16"/>
          <p:cNvPicPr preferRelativeResize="0"/>
          <p:nvPr/>
        </p:nvPicPr>
        <p:blipFill>
          <a:blip r:embed="rId6">
            <a:alphaModFix/>
          </a:blip>
          <a:stretch>
            <a:fillRect/>
          </a:stretch>
        </p:blipFill>
        <p:spPr>
          <a:xfrm>
            <a:off x="3455025" y="3344000"/>
            <a:ext cx="2106384" cy="1782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Baseline with</a:t>
            </a:r>
            <a:endParaRPr/>
          </a:p>
          <a:p>
            <a:pPr indent="0" lvl="0" marL="0" rtl="0" algn="l">
              <a:spcBef>
                <a:spcPts val="0"/>
              </a:spcBef>
              <a:spcAft>
                <a:spcPts val="0"/>
              </a:spcAft>
              <a:buNone/>
            </a:pPr>
            <a:r>
              <a:rPr lang="it"/>
              <a:t>data augmentation</a:t>
            </a:r>
            <a:endParaRPr/>
          </a:p>
        </p:txBody>
      </p:sp>
      <p:sp>
        <p:nvSpPr>
          <p:cNvPr id="96" name="Google Shape;96;p17"/>
          <p:cNvSpPr txBox="1"/>
          <p:nvPr/>
        </p:nvSpPr>
        <p:spPr>
          <a:xfrm>
            <a:off x="2865675" y="104075"/>
            <a:ext cx="6049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it"/>
              <a:t>Data (1663 files from dati.cultura.gov - 52% drawings, 48% photos)</a:t>
            </a:r>
            <a:endParaRPr/>
          </a:p>
          <a:p>
            <a:pPr indent="-317500" lvl="0" marL="457200" rtl="0" algn="l">
              <a:spcBef>
                <a:spcPts val="0"/>
              </a:spcBef>
              <a:spcAft>
                <a:spcPts val="0"/>
              </a:spcAft>
              <a:buSzPts val="1400"/>
              <a:buChar char="●"/>
            </a:pPr>
            <a:r>
              <a:rPr lang="it"/>
              <a:t>Use of data augmentation on training set (three times)</a:t>
            </a:r>
            <a:endParaRPr/>
          </a:p>
          <a:p>
            <a:pPr indent="-317500" lvl="0" marL="457200" rtl="0" algn="l">
              <a:spcBef>
                <a:spcPts val="0"/>
              </a:spcBef>
              <a:spcAft>
                <a:spcPts val="0"/>
              </a:spcAft>
              <a:buSzPts val="1400"/>
              <a:buChar char="●"/>
            </a:pPr>
            <a:r>
              <a:rPr lang="it"/>
              <a:t>Tot n. of example for training 1331 -&gt; (aug) -&gt; 5324</a:t>
            </a:r>
            <a:endParaRPr/>
          </a:p>
          <a:p>
            <a:pPr indent="-317500" lvl="0" marL="457200" rtl="0" algn="l">
              <a:spcBef>
                <a:spcPts val="0"/>
              </a:spcBef>
              <a:spcAft>
                <a:spcPts val="0"/>
              </a:spcAft>
              <a:buSzPts val="1400"/>
              <a:buChar char="●"/>
            </a:pPr>
            <a:r>
              <a:rPr lang="it"/>
              <a:t>Tot n. of example for validation 332</a:t>
            </a:r>
            <a:endParaRPr/>
          </a:p>
        </p:txBody>
      </p:sp>
      <p:sp>
        <p:nvSpPr>
          <p:cNvPr id="97" name="Google Shape;97;p17"/>
          <p:cNvSpPr txBox="1"/>
          <p:nvPr/>
        </p:nvSpPr>
        <p:spPr>
          <a:xfrm>
            <a:off x="5673175" y="3755975"/>
            <a:ext cx="3471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latin typeface="Courier New"/>
                <a:ea typeface="Courier New"/>
                <a:cs typeface="Courier New"/>
                <a:sym typeface="Courier New"/>
              </a:rPr>
              <a:t>Classification Report</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precision    recall  f1-score   support</a:t>
            </a:r>
            <a:endParaRPr sz="800">
              <a:latin typeface="Courier New"/>
              <a:ea typeface="Courier New"/>
              <a:cs typeface="Courier New"/>
              <a:sym typeface="Courier New"/>
            </a:endParaRPr>
          </a:p>
          <a:p>
            <a:pPr indent="0" lvl="0" marL="0" rtl="0" algn="l">
              <a:spcBef>
                <a:spcPts val="0"/>
              </a:spcBef>
              <a:spcAft>
                <a:spcPts val="0"/>
              </a:spcAft>
              <a:buNone/>
            </a:pPr>
            <a:r>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00_Foto       0.74      0.91      </a:t>
            </a:r>
            <a:r>
              <a:rPr b="1" lang="it" sz="800">
                <a:highlight>
                  <a:srgbClr val="D9EAD3"/>
                </a:highlight>
                <a:latin typeface="Courier New"/>
                <a:ea typeface="Courier New"/>
                <a:cs typeface="Courier New"/>
                <a:sym typeface="Courier New"/>
              </a:rPr>
              <a:t>0.82</a:t>
            </a:r>
            <a:r>
              <a:rPr lang="it" sz="800">
                <a:latin typeface="Courier New"/>
                <a:ea typeface="Courier New"/>
                <a:cs typeface="Courier New"/>
                <a:sym typeface="Courier New"/>
              </a:rPr>
              <a:t>       141</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01_Disegni       0.89      0.70      </a:t>
            </a:r>
            <a:r>
              <a:rPr b="1" lang="it" sz="800">
                <a:highlight>
                  <a:srgbClr val="D9EAD3"/>
                </a:highlight>
                <a:latin typeface="Courier New"/>
                <a:ea typeface="Courier New"/>
                <a:cs typeface="Courier New"/>
                <a:sym typeface="Courier New"/>
              </a:rPr>
              <a:t>0.79</a:t>
            </a:r>
            <a:r>
              <a:rPr lang="it" sz="800">
                <a:latin typeface="Courier New"/>
                <a:ea typeface="Courier New"/>
                <a:cs typeface="Courier New"/>
                <a:sym typeface="Courier New"/>
              </a:rPr>
              <a:t>       152</a:t>
            </a:r>
            <a:endParaRPr sz="800">
              <a:latin typeface="Courier New"/>
              <a:ea typeface="Courier New"/>
              <a:cs typeface="Courier New"/>
              <a:sym typeface="Courier New"/>
            </a:endParaRPr>
          </a:p>
          <a:p>
            <a:pPr indent="0" lvl="0" marL="0" rtl="0" algn="l">
              <a:spcBef>
                <a:spcPts val="0"/>
              </a:spcBef>
              <a:spcAft>
                <a:spcPts val="0"/>
              </a:spcAft>
              <a:buNone/>
            </a:pPr>
            <a:r>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accuracy                           0.80       293</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macro avg       0.82      0.81      0.80       293</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weighted avg       0.82      0.80      0.80       293</a:t>
            </a:r>
            <a:endParaRPr sz="800">
              <a:latin typeface="Courier New"/>
              <a:ea typeface="Courier New"/>
              <a:cs typeface="Courier New"/>
              <a:sym typeface="Courier New"/>
            </a:endParaRPr>
          </a:p>
        </p:txBody>
      </p:sp>
      <p:sp>
        <p:nvSpPr>
          <p:cNvPr id="98" name="Google Shape;98;p17"/>
          <p:cNvSpPr txBox="1"/>
          <p:nvPr/>
        </p:nvSpPr>
        <p:spPr>
          <a:xfrm>
            <a:off x="3256175" y="3050975"/>
            <a:ext cx="550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Tot n. of examples for test: 293</a:t>
            </a:r>
            <a:endParaRPr/>
          </a:p>
        </p:txBody>
      </p:sp>
      <p:pic>
        <p:nvPicPr>
          <p:cNvPr id="99" name="Google Shape;99;p17"/>
          <p:cNvPicPr preferRelativeResize="0"/>
          <p:nvPr/>
        </p:nvPicPr>
        <p:blipFill>
          <a:blip r:embed="rId3">
            <a:alphaModFix/>
          </a:blip>
          <a:stretch>
            <a:fillRect/>
          </a:stretch>
        </p:blipFill>
        <p:spPr>
          <a:xfrm>
            <a:off x="3256175" y="1150100"/>
            <a:ext cx="2951375" cy="2061513"/>
          </a:xfrm>
          <a:prstGeom prst="rect">
            <a:avLst/>
          </a:prstGeom>
          <a:noFill/>
          <a:ln>
            <a:noFill/>
          </a:ln>
        </p:spPr>
      </p:pic>
      <p:pic>
        <p:nvPicPr>
          <p:cNvPr id="100" name="Google Shape;100;p17"/>
          <p:cNvPicPr preferRelativeResize="0"/>
          <p:nvPr/>
        </p:nvPicPr>
        <p:blipFill>
          <a:blip r:embed="rId4">
            <a:alphaModFix/>
          </a:blip>
          <a:stretch>
            <a:fillRect/>
          </a:stretch>
        </p:blipFill>
        <p:spPr>
          <a:xfrm>
            <a:off x="6207550" y="1150100"/>
            <a:ext cx="2951375" cy="2061513"/>
          </a:xfrm>
          <a:prstGeom prst="rect">
            <a:avLst/>
          </a:prstGeom>
          <a:noFill/>
          <a:ln>
            <a:noFill/>
          </a:ln>
        </p:spPr>
      </p:pic>
      <p:pic>
        <p:nvPicPr>
          <p:cNvPr id="101" name="Google Shape;101;p17"/>
          <p:cNvPicPr preferRelativeResize="0"/>
          <p:nvPr/>
        </p:nvPicPr>
        <p:blipFill>
          <a:blip r:embed="rId5">
            <a:alphaModFix/>
          </a:blip>
          <a:stretch>
            <a:fillRect/>
          </a:stretch>
        </p:blipFill>
        <p:spPr>
          <a:xfrm>
            <a:off x="189150" y="1978400"/>
            <a:ext cx="2951375" cy="2982551"/>
          </a:xfrm>
          <a:prstGeom prst="rect">
            <a:avLst/>
          </a:prstGeom>
          <a:noFill/>
          <a:ln>
            <a:noFill/>
          </a:ln>
        </p:spPr>
      </p:pic>
      <p:pic>
        <p:nvPicPr>
          <p:cNvPr id="102" name="Google Shape;102;p17"/>
          <p:cNvPicPr preferRelativeResize="0"/>
          <p:nvPr/>
        </p:nvPicPr>
        <p:blipFill>
          <a:blip r:embed="rId6">
            <a:alphaModFix/>
          </a:blip>
          <a:stretch>
            <a:fillRect/>
          </a:stretch>
        </p:blipFill>
        <p:spPr>
          <a:xfrm>
            <a:off x="3473900" y="3357525"/>
            <a:ext cx="2126800" cy="1785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Hyper Param</a:t>
            </a:r>
            <a:r>
              <a:rPr lang="it"/>
              <a:t>. optimization</a:t>
            </a:r>
            <a:r>
              <a:rPr lang="it"/>
              <a:t> (Keras Hyperband)</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08" name="Google Shape;108;p18"/>
          <p:cNvSpPr txBox="1"/>
          <p:nvPr>
            <p:ph idx="1" type="body"/>
          </p:nvPr>
        </p:nvSpPr>
        <p:spPr>
          <a:xfrm>
            <a:off x="311700" y="1152475"/>
            <a:ext cx="5272800" cy="2861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it" sz="1400">
                <a:solidFill>
                  <a:srgbClr val="000000"/>
                </a:solidFill>
              </a:rPr>
              <a:t>Data: 50% of augmented data (to speed up the training)</a:t>
            </a:r>
            <a:endParaRPr sz="1400">
              <a:solidFill>
                <a:srgbClr val="000000"/>
              </a:solidFill>
            </a:endParaRPr>
          </a:p>
          <a:p>
            <a:pPr indent="0" lvl="0" marL="0" rtl="0" algn="l">
              <a:spcBef>
                <a:spcPts val="0"/>
              </a:spcBef>
              <a:spcAft>
                <a:spcPts val="0"/>
              </a:spcAft>
              <a:buNone/>
            </a:pPr>
            <a:r>
              <a:rPr lang="it" sz="1400">
                <a:solidFill>
                  <a:srgbClr val="000000"/>
                </a:solidFill>
              </a:rPr>
              <a:t>Hyper </a:t>
            </a:r>
            <a:r>
              <a:rPr lang="it" sz="1400">
                <a:solidFill>
                  <a:srgbClr val="000000"/>
                </a:solidFill>
              </a:rPr>
              <a:t>parameter</a:t>
            </a:r>
            <a:r>
              <a:rPr lang="it" sz="1400">
                <a:solidFill>
                  <a:srgbClr val="000000"/>
                </a:solidFill>
              </a:rPr>
              <a:t> space dimension: 360</a:t>
            </a:r>
            <a:endParaRPr sz="1400">
              <a:solidFill>
                <a:srgbClr val="000000"/>
              </a:solidFill>
            </a:endParaRPr>
          </a:p>
          <a:p>
            <a:pPr indent="0" lvl="0" marL="0" rtl="0" algn="l">
              <a:spcBef>
                <a:spcPts val="0"/>
              </a:spcBef>
              <a:spcAft>
                <a:spcPts val="0"/>
              </a:spcAft>
              <a:buNone/>
            </a:pPr>
            <a:r>
              <a:rPr lang="it" sz="1400">
                <a:solidFill>
                  <a:srgbClr val="000000"/>
                </a:solidFill>
              </a:rPr>
              <a:t>Trial c</a:t>
            </a:r>
            <a:r>
              <a:rPr lang="it" sz="1400">
                <a:solidFill>
                  <a:srgbClr val="000000"/>
                </a:solidFill>
              </a:rPr>
              <a:t>ompleted</a:t>
            </a:r>
            <a:r>
              <a:rPr lang="it" sz="1400">
                <a:solidFill>
                  <a:srgbClr val="000000"/>
                </a:solidFill>
              </a:rPr>
              <a:t>:148 (due to free</a:t>
            </a:r>
            <a:r>
              <a:rPr lang="it" sz="1400">
                <a:solidFill>
                  <a:srgbClr val="000000"/>
                </a:solidFill>
              </a:rPr>
              <a:t> google</a:t>
            </a:r>
            <a:r>
              <a:rPr lang="it" sz="1400">
                <a:solidFill>
                  <a:srgbClr val="000000"/>
                </a:solidFill>
              </a:rPr>
              <a:t> gpu out of time)</a:t>
            </a:r>
            <a:endParaRPr sz="1400">
              <a:solidFill>
                <a:srgbClr val="000000"/>
              </a:solidFill>
            </a:endParaRPr>
          </a:p>
          <a:p>
            <a:pPr indent="0" lvl="0" marL="0" rtl="0" algn="l">
              <a:spcBef>
                <a:spcPts val="0"/>
              </a:spcBef>
              <a:spcAft>
                <a:spcPts val="0"/>
              </a:spcAft>
              <a:buNone/>
            </a:pPr>
            <a:r>
              <a:rPr lang="it" sz="1400">
                <a:solidFill>
                  <a:srgbClr val="000000"/>
                </a:solidFill>
              </a:rPr>
              <a:t>Best F1 Score on validation: 0.9710158705711365</a:t>
            </a:r>
            <a:endParaRPr sz="1400">
              <a:solidFill>
                <a:srgbClr val="000000"/>
              </a:solidFill>
            </a:endParaRPr>
          </a:p>
          <a:p>
            <a:pPr indent="0" lvl="0" marL="0" rtl="0" algn="l">
              <a:spcBef>
                <a:spcPts val="0"/>
              </a:spcBef>
              <a:spcAft>
                <a:spcPts val="0"/>
              </a:spcAft>
              <a:buNone/>
            </a:pPr>
            <a:r>
              <a:rPr lang="it" sz="1400">
                <a:solidFill>
                  <a:srgbClr val="000000"/>
                </a:solidFill>
              </a:rPr>
              <a:t>Total elapsed time: 03h 31m 39s</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9" name="Google Shape;109;p18"/>
          <p:cNvPicPr preferRelativeResize="0"/>
          <p:nvPr/>
        </p:nvPicPr>
        <p:blipFill>
          <a:blip r:embed="rId3">
            <a:alphaModFix/>
          </a:blip>
          <a:stretch>
            <a:fillRect/>
          </a:stretch>
        </p:blipFill>
        <p:spPr>
          <a:xfrm>
            <a:off x="3060251" y="2363550"/>
            <a:ext cx="5772050" cy="2269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Optimized Model</a:t>
            </a:r>
            <a:endParaRPr/>
          </a:p>
        </p:txBody>
      </p:sp>
      <p:sp>
        <p:nvSpPr>
          <p:cNvPr id="115" name="Google Shape;115;p19"/>
          <p:cNvSpPr txBox="1"/>
          <p:nvPr/>
        </p:nvSpPr>
        <p:spPr>
          <a:xfrm>
            <a:off x="2890150" y="104075"/>
            <a:ext cx="60252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it">
                <a:solidFill>
                  <a:schemeClr val="dk1"/>
                </a:solidFill>
              </a:rPr>
              <a:t>Data (1663 files from dati.cultura.gov - 52% drawings, 48% photos)</a:t>
            </a:r>
            <a:endParaRPr>
              <a:solidFill>
                <a:schemeClr val="dk1"/>
              </a:solidFill>
            </a:endParaRPr>
          </a:p>
          <a:p>
            <a:pPr indent="-317500" lvl="0" marL="457200" rtl="0" algn="l">
              <a:spcBef>
                <a:spcPts val="0"/>
              </a:spcBef>
              <a:spcAft>
                <a:spcPts val="0"/>
              </a:spcAft>
              <a:buClr>
                <a:schemeClr val="dk1"/>
              </a:buClr>
              <a:buSzPts val="1400"/>
              <a:buChar char="●"/>
            </a:pPr>
            <a:r>
              <a:rPr lang="it">
                <a:solidFill>
                  <a:schemeClr val="dk1"/>
                </a:solidFill>
              </a:rPr>
              <a:t>Training on all augmented data (three times)</a:t>
            </a:r>
            <a:endParaRPr>
              <a:solidFill>
                <a:schemeClr val="dk1"/>
              </a:solidFill>
            </a:endParaRPr>
          </a:p>
          <a:p>
            <a:pPr indent="-317500" lvl="0" marL="457200" rtl="0" algn="l">
              <a:spcBef>
                <a:spcPts val="0"/>
              </a:spcBef>
              <a:spcAft>
                <a:spcPts val="0"/>
              </a:spcAft>
              <a:buClr>
                <a:schemeClr val="dk1"/>
              </a:buClr>
              <a:buSzPts val="1400"/>
              <a:buChar char="●"/>
            </a:pPr>
            <a:r>
              <a:rPr lang="it">
                <a:solidFill>
                  <a:schemeClr val="dk1"/>
                </a:solidFill>
              </a:rPr>
              <a:t>Tot n. of example for training 1663 -&gt; (aug) -&gt; 6652</a:t>
            </a:r>
            <a:endParaRPr>
              <a:solidFill>
                <a:schemeClr val="dk1"/>
              </a:solidFill>
            </a:endParaRPr>
          </a:p>
          <a:p>
            <a:pPr indent="-317500" lvl="0" marL="457200" rtl="0" algn="l">
              <a:spcBef>
                <a:spcPts val="0"/>
              </a:spcBef>
              <a:spcAft>
                <a:spcPts val="0"/>
              </a:spcAft>
              <a:buClr>
                <a:schemeClr val="dk1"/>
              </a:buClr>
              <a:buSzPts val="1400"/>
              <a:buChar char="●"/>
            </a:pPr>
            <a:r>
              <a:rPr lang="it">
                <a:solidFill>
                  <a:schemeClr val="dk1"/>
                </a:solidFill>
              </a:rPr>
              <a:t>No validation</a:t>
            </a:r>
            <a:endParaRPr/>
          </a:p>
        </p:txBody>
      </p:sp>
      <p:sp>
        <p:nvSpPr>
          <p:cNvPr id="116" name="Google Shape;116;p19"/>
          <p:cNvSpPr txBox="1"/>
          <p:nvPr/>
        </p:nvSpPr>
        <p:spPr>
          <a:xfrm>
            <a:off x="3256175" y="3050975"/>
            <a:ext cx="550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Tot n. of examples for test: 293</a:t>
            </a:r>
            <a:endParaRPr/>
          </a:p>
        </p:txBody>
      </p:sp>
      <p:sp>
        <p:nvSpPr>
          <p:cNvPr id="117" name="Google Shape;117;p19"/>
          <p:cNvSpPr txBox="1"/>
          <p:nvPr/>
        </p:nvSpPr>
        <p:spPr>
          <a:xfrm>
            <a:off x="5673175" y="3755975"/>
            <a:ext cx="3471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latin typeface="Courier New"/>
                <a:ea typeface="Courier New"/>
                <a:cs typeface="Courier New"/>
                <a:sym typeface="Courier New"/>
              </a:rPr>
              <a:t>Classification Report</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precision    recall  f1-score   support</a:t>
            </a:r>
            <a:endParaRPr sz="800">
              <a:latin typeface="Courier New"/>
              <a:ea typeface="Courier New"/>
              <a:cs typeface="Courier New"/>
              <a:sym typeface="Courier New"/>
            </a:endParaRPr>
          </a:p>
          <a:p>
            <a:pPr indent="0" lvl="0" marL="0" rtl="0" algn="l">
              <a:spcBef>
                <a:spcPts val="0"/>
              </a:spcBef>
              <a:spcAft>
                <a:spcPts val="0"/>
              </a:spcAft>
              <a:buNone/>
            </a:pPr>
            <a:r>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00_Foto       0.91      0.96      </a:t>
            </a:r>
            <a:r>
              <a:rPr b="1" lang="it" sz="800">
                <a:highlight>
                  <a:srgbClr val="B6D7A8"/>
                </a:highlight>
                <a:latin typeface="Courier New"/>
                <a:ea typeface="Courier New"/>
                <a:cs typeface="Courier New"/>
                <a:sym typeface="Courier New"/>
              </a:rPr>
              <a:t>0.93</a:t>
            </a:r>
            <a:r>
              <a:rPr lang="it" sz="800">
                <a:latin typeface="Courier New"/>
                <a:ea typeface="Courier New"/>
                <a:cs typeface="Courier New"/>
                <a:sym typeface="Courier New"/>
              </a:rPr>
              <a:t>       141</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01_Disegni       0.96      0.91      </a:t>
            </a:r>
            <a:r>
              <a:rPr b="1" lang="it" sz="800">
                <a:highlight>
                  <a:srgbClr val="B6D7A8"/>
                </a:highlight>
                <a:latin typeface="Courier New"/>
                <a:ea typeface="Courier New"/>
                <a:cs typeface="Courier New"/>
                <a:sym typeface="Courier New"/>
              </a:rPr>
              <a:t>0.93</a:t>
            </a:r>
            <a:r>
              <a:rPr lang="it" sz="800">
                <a:latin typeface="Courier New"/>
                <a:ea typeface="Courier New"/>
                <a:cs typeface="Courier New"/>
                <a:sym typeface="Courier New"/>
              </a:rPr>
              <a:t>       152</a:t>
            </a:r>
            <a:endParaRPr sz="800">
              <a:latin typeface="Courier New"/>
              <a:ea typeface="Courier New"/>
              <a:cs typeface="Courier New"/>
              <a:sym typeface="Courier New"/>
            </a:endParaRPr>
          </a:p>
          <a:p>
            <a:pPr indent="0" lvl="0" marL="0" rtl="0" algn="l">
              <a:spcBef>
                <a:spcPts val="0"/>
              </a:spcBef>
              <a:spcAft>
                <a:spcPts val="0"/>
              </a:spcAft>
              <a:buNone/>
            </a:pPr>
            <a:r>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accuracy                           0.93       293</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macro avg       0.93      0.93      0.93       293</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weighted avg       0.93      0.93      0.93       293</a:t>
            </a:r>
            <a:endParaRPr sz="800">
              <a:latin typeface="Courier New"/>
              <a:ea typeface="Courier New"/>
              <a:cs typeface="Courier New"/>
              <a:sym typeface="Courier New"/>
            </a:endParaRPr>
          </a:p>
        </p:txBody>
      </p:sp>
      <p:sp>
        <p:nvSpPr>
          <p:cNvPr id="118" name="Google Shape;118;p19"/>
          <p:cNvSpPr txBox="1"/>
          <p:nvPr/>
        </p:nvSpPr>
        <p:spPr>
          <a:xfrm>
            <a:off x="1530800" y="4665600"/>
            <a:ext cx="224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latin typeface="Courier New"/>
                <a:ea typeface="Courier New"/>
                <a:cs typeface="Courier New"/>
                <a:sym typeface="Courier New"/>
              </a:rPr>
              <a:t>Total params: 34,278,721</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Trainable params: 19,564,033</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Non-trainable params: 14,714,688</a:t>
            </a:r>
            <a:endParaRPr sz="800">
              <a:latin typeface="Courier New"/>
              <a:ea typeface="Courier New"/>
              <a:cs typeface="Courier New"/>
              <a:sym typeface="Courier New"/>
            </a:endParaRPr>
          </a:p>
        </p:txBody>
      </p:sp>
      <p:pic>
        <p:nvPicPr>
          <p:cNvPr id="119" name="Google Shape;119;p19"/>
          <p:cNvPicPr preferRelativeResize="0"/>
          <p:nvPr/>
        </p:nvPicPr>
        <p:blipFill>
          <a:blip r:embed="rId3">
            <a:alphaModFix/>
          </a:blip>
          <a:stretch>
            <a:fillRect/>
          </a:stretch>
        </p:blipFill>
        <p:spPr>
          <a:xfrm>
            <a:off x="138350" y="902118"/>
            <a:ext cx="2240999" cy="3763783"/>
          </a:xfrm>
          <a:prstGeom prst="rect">
            <a:avLst/>
          </a:prstGeom>
          <a:noFill/>
          <a:ln>
            <a:noFill/>
          </a:ln>
        </p:spPr>
      </p:pic>
      <p:sp>
        <p:nvSpPr>
          <p:cNvPr id="120" name="Google Shape;120;p19"/>
          <p:cNvSpPr/>
          <p:nvPr/>
        </p:nvSpPr>
        <p:spPr>
          <a:xfrm>
            <a:off x="20750" y="1668675"/>
            <a:ext cx="2387400" cy="5535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19"/>
          <p:cNvPicPr preferRelativeResize="0"/>
          <p:nvPr/>
        </p:nvPicPr>
        <p:blipFill>
          <a:blip r:embed="rId4">
            <a:alphaModFix/>
          </a:blip>
          <a:stretch>
            <a:fillRect/>
          </a:stretch>
        </p:blipFill>
        <p:spPr>
          <a:xfrm>
            <a:off x="3238500" y="1095375"/>
            <a:ext cx="2879800" cy="2042307"/>
          </a:xfrm>
          <a:prstGeom prst="rect">
            <a:avLst/>
          </a:prstGeom>
          <a:noFill/>
          <a:ln>
            <a:noFill/>
          </a:ln>
        </p:spPr>
      </p:pic>
      <p:pic>
        <p:nvPicPr>
          <p:cNvPr id="122" name="Google Shape;122;p19"/>
          <p:cNvPicPr preferRelativeResize="0"/>
          <p:nvPr/>
        </p:nvPicPr>
        <p:blipFill>
          <a:blip r:embed="rId5">
            <a:alphaModFix/>
          </a:blip>
          <a:stretch>
            <a:fillRect/>
          </a:stretch>
        </p:blipFill>
        <p:spPr>
          <a:xfrm>
            <a:off x="6131175" y="1095375"/>
            <a:ext cx="2879800" cy="2042300"/>
          </a:xfrm>
          <a:prstGeom prst="rect">
            <a:avLst/>
          </a:prstGeom>
          <a:noFill/>
          <a:ln>
            <a:noFill/>
          </a:ln>
        </p:spPr>
      </p:pic>
      <p:pic>
        <p:nvPicPr>
          <p:cNvPr id="123" name="Google Shape;123;p19"/>
          <p:cNvPicPr preferRelativeResize="0"/>
          <p:nvPr/>
        </p:nvPicPr>
        <p:blipFill>
          <a:blip r:embed="rId6">
            <a:alphaModFix/>
          </a:blip>
          <a:stretch>
            <a:fillRect/>
          </a:stretch>
        </p:blipFill>
        <p:spPr>
          <a:xfrm>
            <a:off x="3502475" y="3357525"/>
            <a:ext cx="2104975" cy="1767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More on hyperparameter optimization</a:t>
            </a:r>
            <a:endParaRPr/>
          </a:p>
        </p:txBody>
      </p:sp>
      <p:sp>
        <p:nvSpPr>
          <p:cNvPr id="129" name="Google Shape;12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Actual hardware (free Google Colab GPU) is not enough to perform an exhaustive hyperparameter research:</a:t>
            </a:r>
            <a:endParaRPr/>
          </a:p>
          <a:p>
            <a:pPr indent="-342900" lvl="0" marL="457200" rtl="0" algn="l">
              <a:spcBef>
                <a:spcPts val="1200"/>
              </a:spcBef>
              <a:spcAft>
                <a:spcPts val="0"/>
              </a:spcAft>
              <a:buSzPts val="1800"/>
              <a:buChar char="●"/>
            </a:pPr>
            <a:r>
              <a:rPr b="1" lang="it"/>
              <a:t>keras tuner </a:t>
            </a:r>
            <a:r>
              <a:rPr lang="it"/>
              <a:t>on images runs for more than 4 hours (max GPU time)</a:t>
            </a:r>
            <a:endParaRPr/>
          </a:p>
          <a:p>
            <a:pPr indent="-342900" lvl="0" marL="457200" rtl="0" algn="l">
              <a:spcBef>
                <a:spcPts val="0"/>
              </a:spcBef>
              <a:spcAft>
                <a:spcPts val="0"/>
              </a:spcAft>
              <a:buSzPts val="1800"/>
              <a:buChar char="●"/>
            </a:pPr>
            <a:r>
              <a:rPr b="1" lang="it"/>
              <a:t>keras tuner</a:t>
            </a:r>
            <a:r>
              <a:rPr lang="it"/>
              <a:t> on latent space goes out of disk space</a:t>
            </a:r>
            <a:endParaRPr/>
          </a:p>
          <a:p>
            <a:pPr indent="-342900" lvl="0" marL="457200" rtl="0" algn="l">
              <a:spcBef>
                <a:spcPts val="0"/>
              </a:spcBef>
              <a:spcAft>
                <a:spcPts val="0"/>
              </a:spcAft>
              <a:buSzPts val="1800"/>
              <a:buChar char="●"/>
            </a:pPr>
            <a:r>
              <a:rPr b="1" lang="it"/>
              <a:t>sklearn</a:t>
            </a:r>
            <a:r>
              <a:rPr lang="it"/>
              <a:t> runs out of memory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More on </a:t>
            </a:r>
            <a:r>
              <a:rPr lang="it"/>
              <a:t>hyperparameter</a:t>
            </a:r>
            <a:r>
              <a:rPr lang="it"/>
              <a:t> optimization</a:t>
            </a:r>
            <a:endParaRPr/>
          </a:p>
        </p:txBody>
      </p:sp>
      <p:sp>
        <p:nvSpPr>
          <p:cNvPr id="135" name="Google Shape;13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p>
          <a:p>
            <a:pPr indent="0" lvl="0" marL="0" rtl="0" algn="l">
              <a:spcBef>
                <a:spcPts val="1200"/>
              </a:spcBef>
              <a:spcAft>
                <a:spcPts val="1200"/>
              </a:spcAft>
              <a:buNone/>
            </a:pPr>
            <a:r>
              <a:t/>
            </a:r>
            <a:endParaRPr/>
          </a:p>
        </p:txBody>
      </p:sp>
      <p:pic>
        <p:nvPicPr>
          <p:cNvPr id="136" name="Google Shape;136;p21"/>
          <p:cNvPicPr preferRelativeResize="0"/>
          <p:nvPr/>
        </p:nvPicPr>
        <p:blipFill>
          <a:blip r:embed="rId3">
            <a:alphaModFix/>
          </a:blip>
          <a:stretch>
            <a:fillRect/>
          </a:stretch>
        </p:blipFill>
        <p:spPr>
          <a:xfrm>
            <a:off x="360700" y="1017723"/>
            <a:ext cx="2610550" cy="2217300"/>
          </a:xfrm>
          <a:prstGeom prst="rect">
            <a:avLst/>
          </a:prstGeom>
          <a:noFill/>
          <a:ln>
            <a:noFill/>
          </a:ln>
        </p:spPr>
      </p:pic>
      <p:sp>
        <p:nvSpPr>
          <p:cNvPr id="137" name="Google Shape;137;p21"/>
          <p:cNvSpPr txBox="1"/>
          <p:nvPr/>
        </p:nvSpPr>
        <p:spPr>
          <a:xfrm>
            <a:off x="465375" y="3275875"/>
            <a:ext cx="36984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it" sz="800">
                <a:latin typeface="Courier New"/>
                <a:ea typeface="Courier New"/>
                <a:cs typeface="Courier New"/>
                <a:sym typeface="Courier New"/>
              </a:rPr>
              <a:t>Classification Report</a:t>
            </a:r>
            <a:endParaRPr sz="800">
              <a:latin typeface="Courier New"/>
              <a:ea typeface="Courier New"/>
              <a:cs typeface="Courier New"/>
              <a:sym typeface="Courier New"/>
            </a:endParaRPr>
          </a:p>
          <a:p>
            <a:pPr indent="0" lvl="0" marL="0" marR="0" rtl="0" algn="l">
              <a:lnSpc>
                <a:spcPct val="100000"/>
              </a:lnSpc>
              <a:spcBef>
                <a:spcPts val="0"/>
              </a:spcBef>
              <a:spcAft>
                <a:spcPts val="0"/>
              </a:spcAft>
              <a:buNone/>
            </a:pPr>
            <a:r>
              <a:rPr lang="it" sz="800">
                <a:latin typeface="Courier New"/>
                <a:ea typeface="Courier New"/>
                <a:cs typeface="Courier New"/>
                <a:sym typeface="Courier New"/>
              </a:rPr>
              <a:t>              precision    recall  f1-score   support</a:t>
            </a:r>
            <a:endParaRPr sz="800">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800">
              <a:latin typeface="Courier New"/>
              <a:ea typeface="Courier New"/>
              <a:cs typeface="Courier New"/>
              <a:sym typeface="Courier New"/>
            </a:endParaRPr>
          </a:p>
          <a:p>
            <a:pPr indent="0" lvl="0" marL="0" marR="0" rtl="0" algn="l">
              <a:lnSpc>
                <a:spcPct val="100000"/>
              </a:lnSpc>
              <a:spcBef>
                <a:spcPts val="0"/>
              </a:spcBef>
              <a:spcAft>
                <a:spcPts val="0"/>
              </a:spcAft>
              <a:buNone/>
            </a:pPr>
            <a:r>
              <a:rPr lang="it" sz="800">
                <a:latin typeface="Courier New"/>
                <a:ea typeface="Courier New"/>
                <a:cs typeface="Courier New"/>
                <a:sym typeface="Courier New"/>
              </a:rPr>
              <a:t>     00_Foto       0.93      0.97      </a:t>
            </a:r>
            <a:r>
              <a:rPr b="1" lang="it" sz="800">
                <a:highlight>
                  <a:srgbClr val="B6D7A8"/>
                </a:highlight>
                <a:latin typeface="Courier New"/>
                <a:ea typeface="Courier New"/>
                <a:cs typeface="Courier New"/>
                <a:sym typeface="Courier New"/>
              </a:rPr>
              <a:t>0.95</a:t>
            </a:r>
            <a:r>
              <a:rPr lang="it" sz="800">
                <a:latin typeface="Courier New"/>
                <a:ea typeface="Courier New"/>
                <a:cs typeface="Courier New"/>
                <a:sym typeface="Courier New"/>
              </a:rPr>
              <a:t>       141</a:t>
            </a:r>
            <a:endParaRPr sz="800">
              <a:latin typeface="Courier New"/>
              <a:ea typeface="Courier New"/>
              <a:cs typeface="Courier New"/>
              <a:sym typeface="Courier New"/>
            </a:endParaRPr>
          </a:p>
          <a:p>
            <a:pPr indent="0" lvl="0" marL="0" marR="0" rtl="0" algn="l">
              <a:lnSpc>
                <a:spcPct val="100000"/>
              </a:lnSpc>
              <a:spcBef>
                <a:spcPts val="0"/>
              </a:spcBef>
              <a:spcAft>
                <a:spcPts val="0"/>
              </a:spcAft>
              <a:buNone/>
            </a:pPr>
            <a:r>
              <a:rPr lang="it" sz="800">
                <a:latin typeface="Courier New"/>
                <a:ea typeface="Courier New"/>
                <a:cs typeface="Courier New"/>
                <a:sym typeface="Courier New"/>
              </a:rPr>
              <a:t>  01_Disegni       0.97      0.93      </a:t>
            </a:r>
            <a:r>
              <a:rPr b="1" lang="it" sz="800">
                <a:highlight>
                  <a:srgbClr val="B6D7A8"/>
                </a:highlight>
                <a:latin typeface="Courier New"/>
                <a:ea typeface="Courier New"/>
                <a:cs typeface="Courier New"/>
                <a:sym typeface="Courier New"/>
              </a:rPr>
              <a:t>0.95</a:t>
            </a:r>
            <a:r>
              <a:rPr lang="it" sz="800">
                <a:latin typeface="Courier New"/>
                <a:ea typeface="Courier New"/>
                <a:cs typeface="Courier New"/>
                <a:sym typeface="Courier New"/>
              </a:rPr>
              <a:t>       152</a:t>
            </a:r>
            <a:endParaRPr sz="800">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800">
              <a:latin typeface="Courier New"/>
              <a:ea typeface="Courier New"/>
              <a:cs typeface="Courier New"/>
              <a:sym typeface="Courier New"/>
            </a:endParaRPr>
          </a:p>
          <a:p>
            <a:pPr indent="0" lvl="0" marL="0" marR="0" rtl="0" algn="l">
              <a:lnSpc>
                <a:spcPct val="100000"/>
              </a:lnSpc>
              <a:spcBef>
                <a:spcPts val="0"/>
              </a:spcBef>
              <a:spcAft>
                <a:spcPts val="0"/>
              </a:spcAft>
              <a:buNone/>
            </a:pPr>
            <a:r>
              <a:rPr lang="it" sz="800">
                <a:latin typeface="Courier New"/>
                <a:ea typeface="Courier New"/>
                <a:cs typeface="Courier New"/>
                <a:sym typeface="Courier New"/>
              </a:rPr>
              <a:t>    accuracy                           0.95       293</a:t>
            </a:r>
            <a:endParaRPr sz="800">
              <a:latin typeface="Courier New"/>
              <a:ea typeface="Courier New"/>
              <a:cs typeface="Courier New"/>
              <a:sym typeface="Courier New"/>
            </a:endParaRPr>
          </a:p>
          <a:p>
            <a:pPr indent="0" lvl="0" marL="0" marR="0" rtl="0" algn="l">
              <a:lnSpc>
                <a:spcPct val="100000"/>
              </a:lnSpc>
              <a:spcBef>
                <a:spcPts val="0"/>
              </a:spcBef>
              <a:spcAft>
                <a:spcPts val="0"/>
              </a:spcAft>
              <a:buNone/>
            </a:pPr>
            <a:r>
              <a:rPr lang="it" sz="800">
                <a:latin typeface="Courier New"/>
                <a:ea typeface="Courier New"/>
                <a:cs typeface="Courier New"/>
                <a:sym typeface="Courier New"/>
              </a:rPr>
              <a:t>   macro avg       0.95      0.95      0.95       293</a:t>
            </a:r>
            <a:endParaRPr sz="800">
              <a:latin typeface="Courier New"/>
              <a:ea typeface="Courier New"/>
              <a:cs typeface="Courier New"/>
              <a:sym typeface="Courier New"/>
            </a:endParaRPr>
          </a:p>
          <a:p>
            <a:pPr indent="0" lvl="0" marL="0" marR="0" rtl="0" algn="l">
              <a:lnSpc>
                <a:spcPct val="100000"/>
              </a:lnSpc>
              <a:spcBef>
                <a:spcPts val="0"/>
              </a:spcBef>
              <a:spcAft>
                <a:spcPts val="0"/>
              </a:spcAft>
              <a:buNone/>
            </a:pPr>
            <a:r>
              <a:rPr lang="it" sz="800">
                <a:latin typeface="Courier New"/>
                <a:ea typeface="Courier New"/>
                <a:cs typeface="Courier New"/>
                <a:sym typeface="Courier New"/>
              </a:rPr>
              <a:t>weighted avg       0.95      0.95      0.95       293</a:t>
            </a:r>
            <a:endParaRPr/>
          </a:p>
        </p:txBody>
      </p:sp>
      <p:pic>
        <p:nvPicPr>
          <p:cNvPr id="138" name="Google Shape;138;p21" title="Points scored"/>
          <p:cNvPicPr preferRelativeResize="0"/>
          <p:nvPr/>
        </p:nvPicPr>
        <p:blipFill>
          <a:blip r:embed="rId4">
            <a:alphaModFix/>
          </a:blip>
          <a:stretch>
            <a:fillRect/>
          </a:stretch>
        </p:blipFill>
        <p:spPr>
          <a:xfrm>
            <a:off x="3967850" y="1017725"/>
            <a:ext cx="4995900" cy="3550993"/>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