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4" r:id="rId6"/>
    <p:sldId id="270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30AC7-B539-7FE4-F4EB-C0941BD4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352A9E-AA03-18AE-E970-1F4C125A0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9B8EA-E597-3913-F967-9E44D764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004B-ACAE-5E22-93AA-8525A6F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25916-3A2C-2545-95AB-054CEF18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4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9323E-209D-4F26-3F7B-B26C690E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7C395-77A2-E6F1-EB7F-5138EF584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CF4DF-0AEF-90D9-ABED-8A23872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B6772-7D0E-318C-B0BF-60DA26FE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9B8D6-D1F4-0A8D-4D77-73C53B67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8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D66EF-D931-541B-3BFB-5CE5748E4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CCA37-AC3E-7B4D-C977-258BDEBC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C4188-957D-FD30-5870-8A16B4C6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68D7A-00DB-0BCC-7939-42871A3D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419CD-2FC0-B909-9B03-AFE4B944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8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D224C-68A0-B42E-E36D-E3E7378A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2A418-05C6-ABFB-9DBE-8ECC9B41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A3560-003E-0049-B741-A5148C15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C49C9-5865-4E8A-A328-691F18CB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A5FC2-8EAF-0520-5AD8-18DA85DB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8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2AE94-928A-6D2D-EEE1-5B03BEC0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B9A6D-D08C-630B-F77B-EE6B219D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5BDEA-DAA9-EA8D-80D8-C8F41723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E476E-5A43-1681-69AE-1012D9AB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A2B02-0C6F-F3BF-2D6E-22C36E93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3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EC006-EE6B-8F3E-9E1F-67BEC9EB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2702C-8EE2-B8DC-28FB-DBE8C60DB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3B3B6-6D7E-8B50-15C6-725287CE2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DE4C4-69BE-3DB4-1C42-BC7D92A8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1110A-26F7-3282-CED0-B1C276F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A201C-F111-FABA-D4F8-B61B82B1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2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0EA7-8B43-EBEB-05C6-C06DD341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883E4-0CF2-0599-A5B8-D1AE6D30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6FBB4-CF0B-72A7-B7DE-6FE2FE51F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29FE77-F3F5-5A98-6A76-E80B6EDFF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3EB344-2E33-1DCA-9AEB-C17A0580D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DE357C-8515-FAD8-7580-BFCCD42A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98DCC4-817D-E124-B93F-9A1E5EC4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D0C5B8-87EE-1EC8-5373-3D0BD960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2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8D80-672E-C34D-A7D1-2517D1E9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FDE621-1009-257F-9F8A-B675D316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10B416-D1F6-A01D-E4B9-3AECB50C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9F5C2-EF10-8AB2-B4DB-80B75109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4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2FDA3-0E92-623E-F156-C2324DFD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D410EB-DFAA-CBF6-9016-5027E758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71CDD-46BD-9C0C-8912-EBEC67FF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66B7C-1563-E221-1CB3-906A4CA0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7D50E-4A19-7241-FADB-EBFC8AB4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EBC5C8-A360-824D-868E-43988901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6B4A1-606E-09F2-520C-B997669F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BCC17-7428-98BE-5769-E6476029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571483-6AF8-A3F0-0905-8779D103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DFAF8-2233-5790-BB02-7A14605D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642E26-268C-130F-ECF9-6229269E6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53DF85-3859-CA97-092C-DDA70A292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2C02D-AF99-5950-3159-9CB097F2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E7891-82C0-23E7-C70A-754A521C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BD07B-6A1B-58C7-A9A6-D4EE173B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5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CD499A-1672-07DB-AFDB-BA157000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341F4-E929-477B-B966-E24B1491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1CD-63D8-6980-5E49-F8095BD72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BFE2-818F-4715-A6F3-CCFBF1D558C4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19FB7-047C-ABDA-AD22-58BAA2AC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2FB6E-A224-B205-73F7-F79850841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7EE84-9603-4CED-B834-DC10410B7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62059"/>
            <a:ext cx="10363198" cy="1614449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Term project #2</a:t>
            </a:r>
            <a:br>
              <a:rPr lang="en-US" altLang="ko-KR" dirty="0"/>
            </a:br>
            <a:r>
              <a:rPr lang="ko-KR" altLang="en-US" sz="2700" b="1" dirty="0">
                <a:solidFill>
                  <a:schemeClr val="tx1"/>
                </a:solidFill>
              </a:rPr>
              <a:t>우주궤도역학</a:t>
            </a:r>
            <a:endParaRPr lang="en-US" altLang="ko-KR" sz="2700" b="1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0949" y="4508143"/>
            <a:ext cx="8534399" cy="1752600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ko-KR" dirty="0"/>
              <a:t> </a:t>
            </a:r>
            <a:r>
              <a:rPr lang="ko-KR" altLang="en-US" dirty="0"/>
              <a:t>                     </a:t>
            </a:r>
            <a:r>
              <a:rPr lang="ko-KR" altLang="en-US" sz="2600" dirty="0"/>
              <a:t> </a:t>
            </a:r>
            <a:r>
              <a:rPr lang="ko-KR" altLang="en-US" sz="2300" dirty="0">
                <a:solidFill>
                  <a:schemeClr val="tx1"/>
                </a:solidFill>
              </a:rPr>
              <a:t>학번</a:t>
            </a:r>
            <a:r>
              <a:rPr lang="en-US" altLang="ko-KR" sz="2300" dirty="0">
                <a:solidFill>
                  <a:schemeClr val="tx1"/>
                </a:solidFill>
              </a:rPr>
              <a:t>:19011180</a:t>
            </a:r>
            <a:endParaRPr lang="ko-KR" altLang="en-US" sz="2300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 sz="2300" dirty="0">
                <a:solidFill>
                  <a:schemeClr val="tx1"/>
                </a:solidFill>
              </a:rPr>
              <a:t>                                                                                             이름</a:t>
            </a:r>
            <a:r>
              <a:rPr lang="en-US" altLang="ko-KR" sz="2300" dirty="0">
                <a:solidFill>
                  <a:schemeClr val="tx1"/>
                </a:solidFill>
              </a:rPr>
              <a:t>:</a:t>
            </a:r>
            <a:r>
              <a:rPr lang="ko-KR" altLang="en-US" sz="2300" dirty="0">
                <a:solidFill>
                  <a:schemeClr val="tx1"/>
                </a:solidFill>
              </a:rPr>
              <a:t>이재범</a:t>
            </a:r>
          </a:p>
          <a:p>
            <a:pPr>
              <a:defRPr/>
            </a:pPr>
            <a:r>
              <a:rPr lang="en-US" altLang="ko-KR" dirty="0"/>
              <a:t>              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rcRect l="3930"/>
          <a:stretch>
            <a:fillRect/>
          </a:stretch>
        </p:blipFill>
        <p:spPr>
          <a:xfrm>
            <a:off x="5217541" y="2510790"/>
            <a:ext cx="1756918" cy="18364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359912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8036" y="482878"/>
            <a:ext cx="95238" cy="95238"/>
            <a:chOff x="1362054" y="724316"/>
            <a:chExt cx="142857" cy="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205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643" y="482878"/>
            <a:ext cx="95238" cy="95238"/>
            <a:chOff x="1614964" y="724316"/>
            <a:chExt cx="142857" cy="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496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5250" y="482878"/>
            <a:ext cx="95238" cy="95238"/>
            <a:chOff x="1867874" y="724316"/>
            <a:chExt cx="142857" cy="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7874" y="724316"/>
              <a:ext cx="142857" cy="14285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53992" y="6559492"/>
            <a:ext cx="1682490" cy="256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67" b="1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MIRICOMPANY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1579776" y="434202"/>
            <a:ext cx="8001545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334" b="1" dirty="0">
                <a:solidFill>
                  <a:srgbClr val="000000"/>
                </a:solidFill>
                <a:latin typeface="Noto Sans CJK KR Medium" pitchFamily="34" charset="0"/>
              </a:rPr>
              <a:t>코드 설명</a:t>
            </a:r>
            <a:endParaRPr lang="en-US" sz="1200" b="1" dirty="0"/>
          </a:p>
        </p:txBody>
      </p:sp>
      <p:sp>
        <p:nvSpPr>
          <p:cNvPr id="13" name="Object 13"/>
          <p:cNvSpPr txBox="1"/>
          <p:nvPr/>
        </p:nvSpPr>
        <p:spPr>
          <a:xfrm>
            <a:off x="688527" y="1039624"/>
            <a:ext cx="8201349" cy="4504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/>
              <a:t>사용자의 위치 데이터 받기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latitude,longitude,height</a:t>
            </a:r>
            <a:r>
              <a:rPr lang="en-US" altLang="ko-KR" sz="2000" dirty="0"/>
              <a:t>)</a:t>
            </a:r>
          </a:p>
          <a:p>
            <a:pPr marL="342900" indent="-342900">
              <a:buAutoNum type="arabicParenR"/>
            </a:pPr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  <a:p>
            <a:r>
              <a:rPr lang="en-US" altLang="ko-KR" sz="1667" dirty="0"/>
              <a:t>2) Mean anomaly </a:t>
            </a:r>
            <a:r>
              <a:rPr lang="ko-KR" altLang="en-US" sz="1667" dirty="0"/>
              <a:t>값을 통해 </a:t>
            </a:r>
            <a:r>
              <a:rPr lang="en-US" altLang="ko-KR" sz="1667" dirty="0"/>
              <a:t>true anomaly</a:t>
            </a:r>
            <a:r>
              <a:rPr lang="ko-KR" altLang="en-US" sz="1667" dirty="0"/>
              <a:t>값 구하기</a:t>
            </a:r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  <a:p>
            <a:endParaRPr lang="en-US" altLang="ko-KR" sz="1667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71EDC9-3D5F-CB5D-D95D-94AF6E67B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36" y="1537161"/>
            <a:ext cx="3581710" cy="1165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2F23F-25BC-5E22-6EC5-C9E31924246F}"/>
              </a:ext>
            </a:extLst>
          </p:cNvPr>
          <p:cNvSpPr txBox="1"/>
          <p:nvPr/>
        </p:nvSpPr>
        <p:spPr>
          <a:xfrm>
            <a:off x="4709255" y="1576552"/>
            <a:ext cx="58442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위치 정보와 인공위성을 선택할 수 있도록 제작했다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Ex) Latitude: 127</a:t>
            </a:r>
          </a:p>
          <a:p>
            <a:r>
              <a:rPr lang="en-US" altLang="ko-KR" sz="1500" dirty="0"/>
              <a:t>     Longitude: 37</a:t>
            </a:r>
          </a:p>
          <a:p>
            <a:r>
              <a:rPr lang="en-US" altLang="ko-KR" sz="1500" dirty="0"/>
              <a:t>     Height: 0km</a:t>
            </a:r>
          </a:p>
          <a:p>
            <a:r>
              <a:rPr lang="en-US" altLang="ko-KR" sz="1500" dirty="0"/>
              <a:t>     Choose “GPS”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C7F42A-82EF-7A19-CF8F-01F89259D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36" y="3284555"/>
            <a:ext cx="9474652" cy="21643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279B65-000C-8A0A-7EC4-29DBDC003482}"/>
              </a:ext>
            </a:extLst>
          </p:cNvPr>
          <p:cNvSpPr txBox="1"/>
          <p:nvPr/>
        </p:nvSpPr>
        <p:spPr>
          <a:xfrm>
            <a:off x="908035" y="5411289"/>
            <a:ext cx="98262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Mean anomaly</a:t>
            </a:r>
            <a:r>
              <a:rPr lang="ko-KR" altLang="en-US" sz="1500" dirty="0"/>
              <a:t>는 주기와 </a:t>
            </a:r>
            <a:r>
              <a:rPr lang="en-US" altLang="ko-KR" sz="1500" dirty="0"/>
              <a:t>mean motion</a:t>
            </a:r>
            <a:r>
              <a:rPr lang="ko-KR" altLang="en-US" sz="1500" dirty="0"/>
              <a:t>의 관계식을 이용해 매순간의 </a:t>
            </a:r>
            <a:r>
              <a:rPr lang="en-US" altLang="ko-KR" sz="1500" dirty="0"/>
              <a:t>Mean anomaly</a:t>
            </a:r>
            <a:r>
              <a:rPr lang="ko-KR" altLang="en-US" sz="1500" dirty="0"/>
              <a:t>를 구할 수 있다</a:t>
            </a:r>
            <a:r>
              <a:rPr lang="en-US" altLang="ko-KR" sz="1500" dirty="0"/>
              <a:t>. Mean anomaly</a:t>
            </a:r>
            <a:r>
              <a:rPr lang="ko-KR" altLang="en-US" sz="1500" dirty="0"/>
              <a:t>와 </a:t>
            </a:r>
            <a:r>
              <a:rPr lang="en-US" altLang="ko-KR" sz="1500" dirty="0"/>
              <a:t>eccentricity anomaly</a:t>
            </a:r>
            <a:r>
              <a:rPr lang="ko-KR" altLang="en-US" sz="1500" dirty="0"/>
              <a:t>는 비슷한 값을 가지므로 반복 계산으로 </a:t>
            </a:r>
            <a:r>
              <a:rPr lang="en-US" altLang="ko-KR" sz="1500" dirty="0"/>
              <a:t>eccentricity anomaly</a:t>
            </a:r>
            <a:r>
              <a:rPr lang="ko-KR" altLang="en-US" sz="1500" dirty="0"/>
              <a:t>를 근삿값으로 구했다</a:t>
            </a:r>
            <a:r>
              <a:rPr lang="en-US" altLang="ko-KR" sz="1500" dirty="0"/>
              <a:t>. Eccentricity anomaly </a:t>
            </a:r>
            <a:r>
              <a:rPr lang="ko-KR" altLang="en-US" sz="1500" dirty="0"/>
              <a:t>로 </a:t>
            </a:r>
            <a:r>
              <a:rPr lang="en-US" altLang="ko-KR" sz="1500" dirty="0"/>
              <a:t>true anomaly</a:t>
            </a:r>
            <a:r>
              <a:rPr lang="ko-KR" altLang="en-US" sz="1500" dirty="0"/>
              <a:t>를 계산했다</a:t>
            </a:r>
            <a:r>
              <a:rPr lang="en-US" altLang="ko-KR" sz="15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7ECDFE9-86C2-78E1-851D-2318F5C5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78" y="2067339"/>
            <a:ext cx="10981171" cy="21484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08036" y="482878"/>
            <a:ext cx="95238" cy="95238"/>
            <a:chOff x="1362054" y="724316"/>
            <a:chExt cx="142857" cy="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205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643" y="482878"/>
            <a:ext cx="95238" cy="95238"/>
            <a:chOff x="1614964" y="724316"/>
            <a:chExt cx="142857" cy="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496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5250" y="482878"/>
            <a:ext cx="95238" cy="95238"/>
            <a:chOff x="1867874" y="724316"/>
            <a:chExt cx="142857" cy="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7874" y="724316"/>
              <a:ext cx="142857" cy="14285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53992" y="6559492"/>
            <a:ext cx="1682490" cy="256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67" b="1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MIRICOMPANY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1541733" y="421320"/>
            <a:ext cx="3712259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334" b="1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코드 설명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8B33D-CB29-B298-3595-9A0F380DE56F}"/>
              </a:ext>
            </a:extLst>
          </p:cNvPr>
          <p:cNvSpPr txBox="1"/>
          <p:nvPr/>
        </p:nvSpPr>
        <p:spPr>
          <a:xfrm>
            <a:off x="787179" y="1026742"/>
            <a:ext cx="110205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3) Perifocal frame </a:t>
            </a:r>
            <a:r>
              <a:rPr lang="ko-KR" altLang="en-US" sz="1800" dirty="0"/>
              <a:t>상의 타원궤도 그리기</a:t>
            </a:r>
            <a:r>
              <a:rPr lang="en-US" altLang="ko-KR" sz="1800" dirty="0"/>
              <a:t>(semi-</a:t>
            </a:r>
            <a:r>
              <a:rPr lang="en-US" altLang="ko-KR" sz="1800" dirty="0" err="1"/>
              <a:t>maor</a:t>
            </a:r>
            <a:r>
              <a:rPr lang="en-US" altLang="ko-KR" sz="1800" dirty="0"/>
              <a:t> axis, eccentricity, true anomaly)</a:t>
            </a:r>
          </a:p>
          <a:p>
            <a:endParaRPr lang="en-US" altLang="ko-KR" dirty="0"/>
          </a:p>
          <a:p>
            <a:endParaRPr lang="en-US" altLang="ko-KR" sz="1800" dirty="0"/>
          </a:p>
          <a:p>
            <a:r>
              <a:rPr lang="en-US" altLang="ko-KR" sz="1800" dirty="0"/>
              <a:t>4) Perifocal frame ---</a:t>
            </a:r>
            <a:r>
              <a:rPr lang="ko-KR" altLang="en-US" sz="1800" dirty="0"/>
              <a:t> </a:t>
            </a:r>
            <a:r>
              <a:rPr lang="en-US" altLang="ko-KR" sz="1800" dirty="0" err="1"/>
              <a:t>eci</a:t>
            </a:r>
            <a:r>
              <a:rPr lang="en-US" altLang="ko-KR" sz="1800" dirty="0"/>
              <a:t> frame </a:t>
            </a:r>
            <a:r>
              <a:rPr lang="ko-KR" altLang="en-US" sz="1800" dirty="0"/>
              <a:t>변환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5) ECI</a:t>
            </a:r>
            <a:r>
              <a:rPr lang="ko-KR" altLang="en-US" sz="1800" dirty="0"/>
              <a:t> </a:t>
            </a:r>
            <a:r>
              <a:rPr lang="en-US" altLang="ko-KR" sz="1800" dirty="0"/>
              <a:t>frame --- ECEF frame or ENU frame </a:t>
            </a:r>
            <a:r>
              <a:rPr lang="ko-KR" altLang="en-US" sz="1800" dirty="0"/>
              <a:t>변환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37C2A-750C-0A26-E727-E2DB6C7A4E07}"/>
              </a:ext>
            </a:extLst>
          </p:cNvPr>
          <p:cNvSpPr txBox="1"/>
          <p:nvPr/>
        </p:nvSpPr>
        <p:spPr>
          <a:xfrm>
            <a:off x="1076643" y="1502797"/>
            <a:ext cx="1032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</a:t>
            </a:r>
            <a:r>
              <a:rPr lang="en-US" altLang="ko-KR" dirty="0"/>
              <a:t>Semi-major axis, </a:t>
            </a:r>
            <a:r>
              <a:rPr lang="en-US" altLang="ko-KR" dirty="0" err="1"/>
              <a:t>eccentricit</a:t>
            </a:r>
            <a:r>
              <a:rPr lang="ko-KR" altLang="en-US" dirty="0"/>
              <a:t>와 </a:t>
            </a:r>
            <a:r>
              <a:rPr lang="en-US" altLang="ko-KR" dirty="0"/>
              <a:t>true </a:t>
            </a:r>
            <a:r>
              <a:rPr lang="en-US" altLang="ko-KR" dirty="0" err="1"/>
              <a:t>anomlay</a:t>
            </a:r>
            <a:r>
              <a:rPr lang="ko-KR" altLang="en-US" dirty="0"/>
              <a:t>를 이용해 </a:t>
            </a:r>
            <a:r>
              <a:rPr lang="en-US" altLang="ko-KR" dirty="0"/>
              <a:t>perifocal frame</a:t>
            </a:r>
            <a:r>
              <a:rPr lang="ko-KR" altLang="en-US" dirty="0"/>
              <a:t>상의 </a:t>
            </a:r>
            <a:r>
              <a:rPr lang="en-US" altLang="ko-KR" dirty="0"/>
              <a:t>R </a:t>
            </a:r>
            <a:r>
              <a:rPr lang="ko-KR" altLang="en-US" dirty="0"/>
              <a:t>을 결정한다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3D343-DB1B-63BE-6489-9E368DF2448D}"/>
              </a:ext>
            </a:extLst>
          </p:cNvPr>
          <p:cNvSpPr txBox="1"/>
          <p:nvPr/>
        </p:nvSpPr>
        <p:spPr>
          <a:xfrm>
            <a:off x="4862223" y="2003516"/>
            <a:ext cx="475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Perifocal frame to ECI frame</a:t>
            </a:r>
            <a:r>
              <a:rPr lang="ko-KR" altLang="en-US" dirty="0"/>
              <a:t>은 다음과 같은 공식을 이용해 코드를 작성했다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669B3B1-E418-F352-D4EA-E54FC36E9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351" y="2634572"/>
            <a:ext cx="3932261" cy="5563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BD45067-7DFE-86B9-2347-943DC0B46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36" y="4410587"/>
            <a:ext cx="4062315" cy="242875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A662E57-A878-F0C2-C9A3-6D2FFA378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2168" y="4581734"/>
            <a:ext cx="3116850" cy="9068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427BA98-32B4-35B8-DFCD-A34511605334}"/>
              </a:ext>
            </a:extLst>
          </p:cNvPr>
          <p:cNvSpPr txBox="1"/>
          <p:nvPr/>
        </p:nvSpPr>
        <p:spPr>
          <a:xfrm>
            <a:off x="5452775" y="5666031"/>
            <a:ext cx="3214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ECI</a:t>
            </a:r>
            <a:r>
              <a:rPr lang="ko-KR" altLang="en-US" dirty="0"/>
              <a:t>에서 </a:t>
            </a:r>
            <a:r>
              <a:rPr lang="en-US" altLang="ko-KR" dirty="0"/>
              <a:t>ECEF</a:t>
            </a:r>
            <a:r>
              <a:rPr lang="ko-KR" altLang="en-US" dirty="0"/>
              <a:t>로 바꿔주는 </a:t>
            </a:r>
            <a:r>
              <a:rPr lang="en-US" altLang="ko-KR" dirty="0"/>
              <a:t>rotation matrix</a:t>
            </a:r>
            <a:r>
              <a:rPr lang="ko-KR" altLang="en-US" dirty="0"/>
              <a:t>를 참고했다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13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8036" y="482878"/>
            <a:ext cx="95238" cy="95238"/>
            <a:chOff x="1362054" y="724316"/>
            <a:chExt cx="142857" cy="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205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643" y="482878"/>
            <a:ext cx="95238" cy="95238"/>
            <a:chOff x="1614964" y="724316"/>
            <a:chExt cx="142857" cy="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496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5250" y="482878"/>
            <a:ext cx="95238" cy="95238"/>
            <a:chOff x="1867874" y="724316"/>
            <a:chExt cx="142857" cy="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7874" y="724316"/>
              <a:ext cx="142857" cy="14285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53992" y="6559492"/>
            <a:ext cx="1682490" cy="256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67" b="1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MIRICOMPANY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1731444" y="405417"/>
            <a:ext cx="3712259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334" b="1" dirty="0">
                <a:solidFill>
                  <a:srgbClr val="000000"/>
                </a:solidFill>
                <a:latin typeface="Noto Sans CJK KR Medium" pitchFamily="34" charset="0"/>
              </a:rPr>
              <a:t>코드 설명</a:t>
            </a:r>
            <a:endParaRPr lang="en-US" sz="1200" b="1" dirty="0"/>
          </a:p>
        </p:txBody>
      </p:sp>
      <p:sp>
        <p:nvSpPr>
          <p:cNvPr id="13" name="Object 13"/>
          <p:cNvSpPr txBox="1"/>
          <p:nvPr/>
        </p:nvSpPr>
        <p:spPr>
          <a:xfrm>
            <a:off x="655028" y="1010839"/>
            <a:ext cx="1143095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/>
              <a:t>5) ECI</a:t>
            </a:r>
            <a:r>
              <a:rPr lang="ko-KR" altLang="en-US" sz="1600" dirty="0"/>
              <a:t> </a:t>
            </a:r>
            <a:r>
              <a:rPr lang="en-US" altLang="ko-KR" sz="1600" dirty="0"/>
              <a:t>frame --- ENU frame </a:t>
            </a:r>
            <a:r>
              <a:rPr lang="ko-KR" altLang="en-US" sz="1600" dirty="0"/>
              <a:t>변환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0391C9-C1C6-C17E-4F79-D2699B1FE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8" y="1388184"/>
            <a:ext cx="6958671" cy="22786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0F62FE-CA84-67E7-7702-5655093AB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422" y="1090635"/>
            <a:ext cx="4618120" cy="556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996447-900B-A9D5-FB90-CB9601AE1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36" y="3796843"/>
            <a:ext cx="8413209" cy="213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AC8C67-E45A-3A52-4C3E-FE5FC253EB6C}"/>
              </a:ext>
            </a:extLst>
          </p:cNvPr>
          <p:cNvSpPr txBox="1"/>
          <p:nvPr/>
        </p:nvSpPr>
        <p:spPr>
          <a:xfrm>
            <a:off x="4974576" y="1759156"/>
            <a:ext cx="5892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식을 이용해 작성했다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ENU</a:t>
            </a:r>
            <a:r>
              <a:rPr lang="ko-KR" altLang="en-US" dirty="0"/>
              <a:t>상의 관찰자 위치를 </a:t>
            </a:r>
            <a:r>
              <a:rPr lang="ko-KR" altLang="en-US" dirty="0" err="1"/>
              <a:t>빼주기</a:t>
            </a:r>
            <a:r>
              <a:rPr lang="ko-KR" altLang="en-US" dirty="0"/>
              <a:t> 위해 </a:t>
            </a:r>
            <a:r>
              <a:rPr lang="en-US" altLang="ko-KR" dirty="0"/>
              <a:t>ECI</a:t>
            </a:r>
            <a:r>
              <a:rPr lang="ko-KR" altLang="en-US" dirty="0"/>
              <a:t>를 </a:t>
            </a:r>
            <a:r>
              <a:rPr lang="en-US" altLang="ko-KR" dirty="0"/>
              <a:t>ECEF</a:t>
            </a:r>
            <a:r>
              <a:rPr lang="ko-KR" altLang="en-US" dirty="0"/>
              <a:t>로 변환해주는 </a:t>
            </a:r>
            <a:r>
              <a:rPr lang="en-US" altLang="ko-KR" dirty="0"/>
              <a:t>rotation </a:t>
            </a:r>
            <a:r>
              <a:rPr lang="en-US" altLang="ko-KR" dirty="0" err="1"/>
              <a:t>matrixd</a:t>
            </a:r>
            <a:r>
              <a:rPr lang="ko-KR" altLang="en-US" dirty="0"/>
              <a:t>의 전치행렬을 </a:t>
            </a:r>
            <a:r>
              <a:rPr lang="en-US" altLang="ko-KR" dirty="0"/>
              <a:t>ECEF</a:t>
            </a:r>
            <a:r>
              <a:rPr lang="ko-KR" altLang="en-US" dirty="0"/>
              <a:t>상의 관찰자 위치에 곱한 후 </a:t>
            </a:r>
            <a:r>
              <a:rPr lang="ko-KR" altLang="en-US" dirty="0" err="1"/>
              <a:t>빼주었다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EEED6C-89A0-E6D2-A9A8-0C5038ED8FBC}"/>
              </a:ext>
            </a:extLst>
          </p:cNvPr>
          <p:cNvSpPr txBox="1"/>
          <p:nvPr/>
        </p:nvSpPr>
        <p:spPr>
          <a:xfrm>
            <a:off x="275831" y="4010221"/>
            <a:ext cx="6094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6) ECEF frame ----- ground track(Latitude, Longitude)</a:t>
            </a:r>
          </a:p>
          <a:p>
            <a:endParaRPr lang="en-US" altLang="ko-KR" dirty="0"/>
          </a:p>
          <a:p>
            <a:r>
              <a:rPr lang="en-US" altLang="ko-KR" sz="1800" dirty="0"/>
              <a:t> </a:t>
            </a:r>
          </a:p>
          <a:p>
            <a:endParaRPr lang="en-US" altLang="ko-KR" sz="18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56C32DC-513E-628D-6907-4D8ED0209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141" y="4407492"/>
            <a:ext cx="4668927" cy="2152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1E2CD76-4611-0339-EAB2-B96625C8BDEE}"/>
              </a:ext>
            </a:extLst>
          </p:cNvPr>
          <p:cNvSpPr txBox="1"/>
          <p:nvPr/>
        </p:nvSpPr>
        <p:spPr>
          <a:xfrm>
            <a:off x="4974576" y="438743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7) ENU frame -----  sky view(</a:t>
            </a:r>
            <a:r>
              <a:rPr lang="en-US" altLang="ko-KR" dirty="0" err="1"/>
              <a:t>A</a:t>
            </a:r>
            <a:r>
              <a:rPr lang="en-US" altLang="ko-KR" sz="1800" dirty="0" err="1"/>
              <a:t>zmuth</a:t>
            </a:r>
            <a:r>
              <a:rPr lang="en-US" altLang="ko-KR" sz="1800" dirty="0"/>
              <a:t>, Elevation)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F9D166-650C-A5EF-09F0-8DA50EEA6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5093" y="4802538"/>
            <a:ext cx="4497212" cy="18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1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8036" y="482878"/>
            <a:ext cx="95238" cy="95238"/>
            <a:chOff x="1362054" y="724316"/>
            <a:chExt cx="142857" cy="1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205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643" y="482878"/>
            <a:ext cx="95238" cy="95238"/>
            <a:chOff x="1614964" y="724316"/>
            <a:chExt cx="142857" cy="1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4964" y="724316"/>
              <a:ext cx="142857" cy="1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5250" y="482878"/>
            <a:ext cx="95238" cy="95238"/>
            <a:chOff x="1867874" y="724316"/>
            <a:chExt cx="142857" cy="1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7874" y="724316"/>
              <a:ext cx="142857" cy="14285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253992" y="6559492"/>
            <a:ext cx="1682490" cy="256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67" b="1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MIRICOMPANY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1541733" y="355657"/>
            <a:ext cx="3712259" cy="6054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334" b="1" dirty="0">
                <a:solidFill>
                  <a:srgbClr val="000000"/>
                </a:solidFill>
                <a:latin typeface="Noto Sans CJK KR Medium" pitchFamily="34" charset="0"/>
              </a:rPr>
              <a:t>결론</a:t>
            </a:r>
            <a:endParaRPr lang="en-US" sz="12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988179-8B82-0343-7092-94EF2C66E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36" y="961079"/>
            <a:ext cx="4684306" cy="25317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EAFA07-7A6E-B962-44B1-AD13E510FE36}"/>
              </a:ext>
            </a:extLst>
          </p:cNvPr>
          <p:cNvSpPr txBox="1"/>
          <p:nvPr/>
        </p:nvSpPr>
        <p:spPr>
          <a:xfrm>
            <a:off x="4165457" y="355657"/>
            <a:ext cx="21770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Latitude: 127</a:t>
            </a:r>
            <a:r>
              <a:rPr lang="ko-KR" altLang="en-US" sz="1300" dirty="0"/>
              <a:t>도</a:t>
            </a:r>
            <a:endParaRPr lang="en-US" altLang="ko-KR" sz="1300" dirty="0"/>
          </a:p>
          <a:p>
            <a:r>
              <a:rPr lang="en-US" altLang="ko-KR" sz="1300" dirty="0"/>
              <a:t>Longitude: 37</a:t>
            </a:r>
            <a:r>
              <a:rPr lang="ko-KR" altLang="en-US" sz="1300" dirty="0"/>
              <a:t>도</a:t>
            </a:r>
            <a:endParaRPr lang="en-US" altLang="ko-KR" sz="1300" dirty="0"/>
          </a:p>
          <a:p>
            <a:r>
              <a:rPr lang="en-US" altLang="ko-KR" sz="1300" dirty="0"/>
              <a:t>Height: 0km</a:t>
            </a:r>
          </a:p>
          <a:p>
            <a:r>
              <a:rPr lang="en-US" altLang="ko-KR" sz="1300" dirty="0"/>
              <a:t>Choose “GPS”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9BB1CE-EDBF-5D99-02DF-058386F32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237" y="961080"/>
            <a:ext cx="4555030" cy="25317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3858466-6B3D-FD67-F993-013BAB170270}"/>
              </a:ext>
            </a:extLst>
          </p:cNvPr>
          <p:cNvSpPr txBox="1"/>
          <p:nvPr/>
        </p:nvSpPr>
        <p:spPr>
          <a:xfrm>
            <a:off x="10418300" y="445019"/>
            <a:ext cx="609467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Latitude: 127</a:t>
            </a:r>
            <a:r>
              <a:rPr lang="ko-KR" altLang="en-US" sz="1300" dirty="0"/>
              <a:t>도</a:t>
            </a:r>
            <a:endParaRPr lang="en-US" altLang="ko-KR" sz="1300" dirty="0"/>
          </a:p>
          <a:p>
            <a:r>
              <a:rPr lang="en-US" altLang="ko-KR" sz="1300" dirty="0"/>
              <a:t>Longitude: 37</a:t>
            </a:r>
            <a:r>
              <a:rPr lang="ko-KR" altLang="en-US" sz="1300" dirty="0"/>
              <a:t>도</a:t>
            </a:r>
            <a:endParaRPr lang="en-US" altLang="ko-KR" sz="1300" dirty="0"/>
          </a:p>
          <a:p>
            <a:r>
              <a:rPr lang="en-US" altLang="ko-KR" sz="1300" dirty="0"/>
              <a:t>Height: 0km</a:t>
            </a:r>
          </a:p>
          <a:p>
            <a:r>
              <a:rPr lang="en-US" altLang="ko-KR" sz="1300" dirty="0"/>
              <a:t>Choose “QZSS”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E72D1E4-5DCF-81E6-0EFC-F5265A282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329" y="3751107"/>
            <a:ext cx="5379308" cy="274653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99AD902-665C-710F-4213-3FD8FFFBE22D}"/>
              </a:ext>
            </a:extLst>
          </p:cNvPr>
          <p:cNvSpPr txBox="1"/>
          <p:nvPr/>
        </p:nvSpPr>
        <p:spPr>
          <a:xfrm>
            <a:off x="8676503" y="4008905"/>
            <a:ext cx="830785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Latitude: 127</a:t>
            </a:r>
            <a:r>
              <a:rPr lang="ko-KR" altLang="en-US" sz="1300" dirty="0"/>
              <a:t>도</a:t>
            </a:r>
            <a:endParaRPr lang="en-US" altLang="ko-KR" sz="1300" dirty="0"/>
          </a:p>
          <a:p>
            <a:r>
              <a:rPr lang="en-US" altLang="ko-KR" sz="1300" dirty="0"/>
              <a:t>Longitude: 37</a:t>
            </a:r>
            <a:r>
              <a:rPr lang="ko-KR" altLang="en-US" sz="1300" dirty="0"/>
              <a:t>도</a:t>
            </a:r>
            <a:endParaRPr lang="en-US" altLang="ko-KR" sz="1300" dirty="0"/>
          </a:p>
          <a:p>
            <a:r>
              <a:rPr lang="en-US" altLang="ko-KR" sz="1300" dirty="0"/>
              <a:t>Height: 0km</a:t>
            </a:r>
          </a:p>
          <a:p>
            <a:r>
              <a:rPr lang="en-US" altLang="ko-KR" sz="1300" dirty="0"/>
              <a:t>Choose “BDS”</a:t>
            </a:r>
          </a:p>
        </p:txBody>
      </p:sp>
    </p:spTree>
    <p:extLst>
      <p:ext uri="{BB962C8B-B14F-4D97-AF65-F5344CB8AC3E}">
        <p14:creationId xmlns:p14="http://schemas.microsoft.com/office/powerpoint/2010/main" val="342120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45461C0498E194B9A6C6CE5752B13ED" ma:contentTypeVersion="0" ma:contentTypeDescription="새 문서를 만듭니다." ma:contentTypeScope="" ma:versionID="0ef65003fad5c4f61686f5075701aec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20ed2a18fae1263e1c3f257a9ff879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5F513-F6EA-4ED5-88EF-AD020AD29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846266-D283-4590-9A54-D5300C8139A2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61EE9F6-6D28-4E3C-8278-90E528D0D9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295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CJK KR Medium</vt:lpstr>
      <vt:lpstr>Pretendard</vt:lpstr>
      <vt:lpstr>맑은 고딕</vt:lpstr>
      <vt:lpstr>Arial</vt:lpstr>
      <vt:lpstr>Office 테마</vt:lpstr>
      <vt:lpstr>Term project #2 우주궤도역학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주날개</dc:title>
  <dc:creator>강혜민</dc:creator>
  <cp:lastModifiedBy>이재범</cp:lastModifiedBy>
  <cp:revision>4</cp:revision>
  <dcterms:created xsi:type="dcterms:W3CDTF">2023-06-12T15:33:04Z</dcterms:created>
  <dcterms:modified xsi:type="dcterms:W3CDTF">2023-06-22T14:57:48Z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0x010100545461C0498E194B9A6C6CE5752B13ED</vt:lpwstr>
  </property>
</Properties>
</file>