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"/>
  </p:notesMasterIdLst>
  <p:sldIdLst>
    <p:sldId id="256" r:id="rId2"/>
    <p:sldId id="298" r:id="rId3"/>
    <p:sldId id="29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3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1"/>
    <p:restoredTop sz="94259"/>
  </p:normalViewPr>
  <p:slideViewPr>
    <p:cSldViewPr snapToGrid="0">
      <p:cViewPr varScale="1">
        <p:scale>
          <a:sx n="76" d="100"/>
          <a:sy n="76" d="100"/>
        </p:scale>
        <p:origin x="20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986B4-B9FC-3B43-B00E-C87EDC1249B7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83E32-F9CC-DF40-AE8A-36C41E054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A6DC-2C21-B744-AA2B-F51FE0D76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D6311-06BA-124E-A5CF-6FE959375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0F2E-B354-9044-A6D0-6640188E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FD5F-70F8-4789-989D-19B97DBEE92A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3412-1763-8449-8D8B-DF1AB2F5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B02B-217D-4743-AABC-69AC744D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A17A-1553-4FA4-A57C-D3D94E675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CFFF-930F-A94E-9DA6-5CE065B4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F03CA-228F-3F4A-B216-B8ED711C0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4B66-9BE1-CA40-BE1C-0FDE92F0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FD5F-70F8-4789-989D-19B97DBEE92A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24E6-484A-2047-9EFC-682EC18F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C4F-76F9-D04A-A3A5-6C285856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A17A-1553-4FA4-A57C-D3D94E675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9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99C30-8A43-E744-AB08-8744C1ED2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4BC39-49B1-3449-9041-EE7B1BEDF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35E3-D211-DE49-8D7C-5D0DD7AC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FD5F-70F8-4789-989D-19B97DBEE92A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FFFF1-61B3-9D49-8F93-9D3B74A3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D1AF-40AB-6D43-BA04-2C8C9FCC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A17A-1553-4FA4-A57C-D3D94E675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5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F0F1-78A9-5545-97AD-8B25755D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042B-B1C8-C34D-A093-0308775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A1DC5-40BE-374B-8FBF-2E1A386C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FD5F-70F8-4789-989D-19B97DBEE92A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5AC46-5CE6-544D-9A11-EF211C82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E6F48-D82A-9243-BB26-C5997E9A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A17A-1553-4FA4-A57C-D3D94E675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5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6ED5-8184-2D4F-9D14-FC00F935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91A49-7292-1349-9CAC-713E476D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61CEF-840C-0244-A8F3-3E91D1B3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FD5F-70F8-4789-989D-19B97DBEE92A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C1F6-29A1-FF41-AC31-F1B8755F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DA8D6-B710-9043-B4CC-E3610B80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A17A-1553-4FA4-A57C-D3D94E675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6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9BDE-F4DB-AF42-B02F-B7A3A94B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7005-0238-0845-8C6D-8B5A3C92F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6BF05-5578-684E-96F1-3B00AC6A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0139E-59DC-A64F-BDB9-D5D7C965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FD5F-70F8-4789-989D-19B97DBEE92A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09A2F-D304-9344-800B-91AC9A9D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05375-1B4F-2149-AE44-87E41903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A17A-1553-4FA4-A57C-D3D94E675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8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7CEA-2F7F-934A-9F7B-9BB18B3A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1D736-00D1-014B-9362-84E3301E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2305E-ACCA-C248-8BA1-B4B5C9DAA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1BC0C-223A-B446-A2AF-69E1D98C6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11324-70A1-5B44-94C9-2763B934F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BBFC0-D3A4-0A4C-80BB-030E9947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FD5F-70F8-4789-989D-19B97DBEE92A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751D6-29F5-A547-8BAB-06FA7036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B777E-6316-C844-A440-FECBF00A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A17A-1553-4FA4-A57C-D3D94E675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0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6B88-55C1-F14A-BD30-9D493367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534FB-DBDA-524C-93EB-4D03FCE0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FD5F-70F8-4789-989D-19B97DBEE92A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EB1FE-0AD1-494C-BA08-A19A0988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56C08-AF8E-9E4E-A911-B2DB3AE1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A17A-1553-4FA4-A57C-D3D94E675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0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40D24-492E-3F47-A81E-3E7B71E1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FD5F-70F8-4789-989D-19B97DBEE92A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A693E-93E2-6A42-8AD9-C2EE6B31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72BF1-367E-1B40-9A27-69CAE45D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A17A-1553-4FA4-A57C-D3D94E675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8E2A-864E-3F44-9975-759A4813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7328-1A89-A941-90B9-910EFED71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A78C3-D134-1F40-998D-63E076176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F4213-17EA-2D41-BAAB-B2ED16FE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FD5F-70F8-4789-989D-19B97DBEE92A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66C27-3DB0-B246-A367-2C1232EF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494B9-23DF-8645-8FEA-3009DBCD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A17A-1553-4FA4-A57C-D3D94E675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5A03-981E-1441-BC1A-21D41B1A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12D4F-8373-4344-8873-B2C3F4524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796C6-1EA7-254C-8B98-B65F7D3D6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067A3-E5C9-6E4B-AEAE-4D53ABE6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FD5F-70F8-4789-989D-19B97DBEE92A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F6C8-2875-0949-93C0-AA1A9109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C3865-2CCA-A54F-91A7-10659B31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A17A-1553-4FA4-A57C-D3D94E675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3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CFFD7-CB57-324A-9E70-CD9DA1B1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60707-AA53-464F-97C7-14E414CF7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61E3-D765-614C-96D2-65E557819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AFD5F-70F8-4789-989D-19B97DBEE92A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478D6-F26E-DB47-B942-89B0EEEEB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C5930-183A-BA41-82C8-D71326F75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A17A-1553-4FA4-A57C-D3D94E675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0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5159" y="2103459"/>
            <a:ext cx="7590197" cy="153828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GB" sz="1900" b="1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Dust Hunters in the Confucius-dot-com Era</a:t>
            </a:r>
            <a:br>
              <a:rPr lang="en-GB" sz="1900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</a:br>
            <a:r>
              <a:rPr lang="en-GB" sz="1900" i="1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- Identity, Materiality and Sensory Attachments in Second-hand Book-reading Culture in the Time of the Internet in China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5159" y="4718764"/>
            <a:ext cx="2635623" cy="1011934"/>
          </a:xfrm>
        </p:spPr>
        <p:txBody>
          <a:bodyPr vert="horz" rtlCol="0" anchor="t">
            <a:normAutofit/>
          </a:bodyPr>
          <a:lstStyle/>
          <a:p>
            <a:pPr algn="l"/>
            <a:endParaRPr lang="en-US" altLang="zh-CN" sz="1400" dirty="0">
              <a:solidFill>
                <a:schemeClr val="bg1"/>
              </a:solidFill>
              <a:latin typeface="Helvetica" pitchFamily="2" charset="0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  <a:ea typeface="黑体"/>
                <a:cs typeface="Times New Roman"/>
              </a:rPr>
              <a:t>Lara Yuyu Yang</a:t>
            </a:r>
            <a:r>
              <a:rPr lang="zh-CN" altLang="en-US" sz="1200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  <a:ea typeface="黑体"/>
                <a:cs typeface="Times New Roman"/>
              </a:rPr>
              <a:t> </a:t>
            </a:r>
            <a:r>
              <a:rPr lang="zh-TW" altLang="en-US" sz="1200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  <a:ea typeface="黑体"/>
                <a:cs typeface="Times New Roman"/>
              </a:rPr>
              <a:t>杨玉宇</a:t>
            </a:r>
            <a:br>
              <a:rPr lang="en-US" altLang="zh-CN" sz="1200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  <a:cs typeface="Times New Roman" pitchFamily="18" charset="0"/>
              </a:rPr>
            </a:br>
            <a:r>
              <a:rPr lang="en-US" altLang="zh-CN" sz="1200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  <a:cs typeface="Times New Roman" pitchFamily="18" charset="0"/>
              </a:rPr>
              <a:t>17</a:t>
            </a:r>
            <a:r>
              <a:rPr lang="zh-CN" altLang="en-US" sz="1200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  <a:ea typeface="黑体"/>
                <a:cs typeface="Times New Roman"/>
              </a:rPr>
              <a:t>November</a:t>
            </a:r>
            <a:r>
              <a:rPr lang="zh-CN" altLang="en-US" sz="1200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  <a:ea typeface="黑体"/>
                <a:cs typeface="Times New Roman"/>
              </a:rPr>
              <a:t>  </a:t>
            </a:r>
            <a:r>
              <a:rPr lang="en-US" altLang="zh-CN" sz="1200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  <a:ea typeface="黑体"/>
                <a:cs typeface="Times New Roman"/>
              </a:rPr>
              <a:t>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AA637-60BB-224E-8CF6-B1BA1FD0C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108183"/>
            <a:ext cx="3085760" cy="1155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822CE-439B-2343-9EB1-AED08E6A4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908158"/>
            <a:ext cx="6604000" cy="10119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5B71FF-CE2D-7148-B536-8A780988E9F3}"/>
              </a:ext>
            </a:extLst>
          </p:cNvPr>
          <p:cNvSpPr/>
          <p:nvPr/>
        </p:nvSpPr>
        <p:spPr>
          <a:xfrm>
            <a:off x="5770710" y="6224066"/>
            <a:ext cx="3263224" cy="361151"/>
          </a:xfrm>
          <a:prstGeom prst="rect">
            <a:avLst/>
          </a:prstGeom>
          <a:solidFill>
            <a:srgbClr val="FD3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5AA637-60BB-224E-8CF6-B1BA1FD0C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108183"/>
            <a:ext cx="2501151" cy="936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822CE-439B-2343-9EB1-AED08E6A4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0" y="6257519"/>
            <a:ext cx="4324027" cy="66257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1565E7-D1CC-A848-BA05-87998B7469C2}"/>
              </a:ext>
            </a:extLst>
          </p:cNvPr>
          <p:cNvCxnSpPr>
            <a:cxnSpLocks/>
          </p:cNvCxnSpPr>
          <p:nvPr/>
        </p:nvCxnSpPr>
        <p:spPr>
          <a:xfrm flipV="1">
            <a:off x="322729" y="1102662"/>
            <a:ext cx="857922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E6B48-C8F3-F644-A417-56F7BA83134E}"/>
              </a:ext>
            </a:extLst>
          </p:cNvPr>
          <p:cNvSpPr/>
          <p:nvPr/>
        </p:nvSpPr>
        <p:spPr>
          <a:xfrm>
            <a:off x="2100021" y="6465006"/>
            <a:ext cx="6551680" cy="235771"/>
          </a:xfrm>
          <a:prstGeom prst="rect">
            <a:avLst/>
          </a:prstGeom>
          <a:solidFill>
            <a:srgbClr val="FD3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E100B5-E7B8-F942-AE4B-CCA1D40E9248}"/>
              </a:ext>
            </a:extLst>
          </p:cNvPr>
          <p:cNvSpPr txBox="1"/>
          <p:nvPr/>
        </p:nvSpPr>
        <p:spPr>
          <a:xfrm>
            <a:off x="977988" y="1971931"/>
            <a:ext cx="3818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Structure</a:t>
            </a:r>
            <a:endParaRPr lang="en-GB" altLang="zh-CN" sz="1500" b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endParaRPr lang="en-GB" sz="1500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Definitions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GB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Second-hand </a:t>
            </a: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B</a:t>
            </a:r>
            <a:r>
              <a:rPr lang="en-GB" sz="1500" dirty="0" err="1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ook</a:t>
            </a:r>
            <a:r>
              <a:rPr lang="en-GB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-reading </a:t>
            </a: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C</a:t>
            </a:r>
            <a:r>
              <a:rPr lang="en-GB" sz="1500" dirty="0" err="1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ulture</a:t>
            </a:r>
            <a:r>
              <a:rPr lang="en-GB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en-GB" sz="1500" dirty="0" err="1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dentity</a:t>
            </a:r>
            <a:r>
              <a:rPr lang="en-GB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E</a:t>
            </a:r>
            <a:r>
              <a:rPr lang="en-GB" sz="1500" dirty="0" err="1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cology</a:t>
            </a:r>
            <a:r>
              <a:rPr lang="en-GB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of the </a:t>
            </a: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D</a:t>
            </a:r>
            <a:r>
              <a:rPr lang="en-GB" sz="1500" dirty="0" err="1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ust</a:t>
            </a:r>
            <a:r>
              <a:rPr lang="en-GB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H</a:t>
            </a:r>
            <a:r>
              <a:rPr lang="en-GB" sz="1500" dirty="0" err="1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unters</a:t>
            </a:r>
            <a:r>
              <a:rPr lang="en-GB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T</a:t>
            </a:r>
            <a:r>
              <a:rPr lang="en-GB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he </a:t>
            </a: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C</a:t>
            </a:r>
            <a:r>
              <a:rPr lang="en-GB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hanging </a:t>
            </a: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C</a:t>
            </a:r>
            <a:r>
              <a:rPr lang="en-GB" sz="1500" dirty="0" err="1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oncept</a:t>
            </a:r>
            <a:r>
              <a:rPr lang="en-GB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of </a:t>
            </a: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M</a:t>
            </a:r>
            <a:r>
              <a:rPr lang="en-GB" sz="1500" dirty="0" err="1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ateriality</a:t>
            </a:r>
            <a:r>
              <a:rPr lang="en-GB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and </a:t>
            </a: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S</a:t>
            </a:r>
            <a:r>
              <a:rPr lang="en-GB" sz="1500" dirty="0" err="1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ensory</a:t>
            </a:r>
            <a:r>
              <a:rPr lang="zh-CN" altLang="en-US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500" dirty="0" err="1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Attachements</a:t>
            </a:r>
            <a:r>
              <a:rPr lang="en-GB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endParaRPr lang="en-GB" altLang="zh-CN" sz="1500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4B24507-098F-F144-BF81-A453FEE03CD3}"/>
              </a:ext>
            </a:extLst>
          </p:cNvPr>
          <p:cNvPicPr/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64" y="2041671"/>
            <a:ext cx="2997200" cy="24530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BA6C87-FB2D-8348-B494-DA2CB3EE2B20}"/>
              </a:ext>
            </a:extLst>
          </p:cNvPr>
          <p:cNvSpPr txBox="1"/>
          <p:nvPr/>
        </p:nvSpPr>
        <p:spPr>
          <a:xfrm>
            <a:off x="5196668" y="4494676"/>
            <a:ext cx="3211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Dust </a:t>
            </a:r>
            <a:r>
              <a:rPr lang="en-GB" sz="8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hunters</a:t>
            </a:r>
            <a:r>
              <a:rPr lang="en-GB" sz="7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at </a:t>
            </a:r>
            <a:r>
              <a:rPr lang="en-GB" sz="700" dirty="0" err="1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Panjiayuan</a:t>
            </a:r>
            <a:r>
              <a:rPr lang="en-GB" sz="7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, photographed by </a:t>
            </a:r>
            <a:r>
              <a:rPr lang="en-GB" sz="700" dirty="0" err="1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Laopao</a:t>
            </a:r>
            <a:r>
              <a:rPr lang="en-GB" sz="7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, Shanghai Book Review, 20 March 2017, </a:t>
            </a:r>
            <a:r>
              <a:rPr lang="en-GB" sz="700" u="sng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https://m.thepaper.cn/quickApp_jump.jsp?contid=1633373</a:t>
            </a:r>
            <a:r>
              <a:rPr lang="en-GB" sz="700" dirty="0">
                <a:solidFill>
                  <a:schemeClr val="tx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</a:t>
            </a:r>
            <a:endParaRPr lang="en-GB" sz="700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68AA2C-B64C-4F43-A175-5559D39E5E29}"/>
              </a:ext>
            </a:extLst>
          </p:cNvPr>
          <p:cNvSpPr txBox="1"/>
          <p:nvPr/>
        </p:nvSpPr>
        <p:spPr>
          <a:xfrm>
            <a:off x="2501153" y="391029"/>
            <a:ext cx="5323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Dust Hunters in the Confucius-dot-com Era</a:t>
            </a:r>
            <a:br>
              <a:rPr lang="en-GB" sz="1000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</a:br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- Identity, Materiality and Sensory Attachments in Second-hand Book-reading Culture in the Time of the Internet in China</a:t>
            </a:r>
            <a:endParaRPr lang="en-GB" sz="1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4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5AA637-60BB-224E-8CF6-B1BA1FD0C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108183"/>
            <a:ext cx="2501151" cy="936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822CE-439B-2343-9EB1-AED08E6A4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0" y="6257519"/>
            <a:ext cx="4324027" cy="66257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1565E7-D1CC-A848-BA05-87998B7469C2}"/>
              </a:ext>
            </a:extLst>
          </p:cNvPr>
          <p:cNvCxnSpPr>
            <a:cxnSpLocks/>
          </p:cNvCxnSpPr>
          <p:nvPr/>
        </p:nvCxnSpPr>
        <p:spPr>
          <a:xfrm flipV="1">
            <a:off x="322729" y="1102662"/>
            <a:ext cx="857922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E6B48-C8F3-F644-A417-56F7BA83134E}"/>
              </a:ext>
            </a:extLst>
          </p:cNvPr>
          <p:cNvSpPr/>
          <p:nvPr/>
        </p:nvSpPr>
        <p:spPr>
          <a:xfrm>
            <a:off x="2100021" y="6465006"/>
            <a:ext cx="6551680" cy="235771"/>
          </a:xfrm>
          <a:prstGeom prst="rect">
            <a:avLst/>
          </a:prstGeom>
          <a:solidFill>
            <a:srgbClr val="FD3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E100B5-E7B8-F942-AE4B-CCA1D40E9248}"/>
              </a:ext>
            </a:extLst>
          </p:cNvPr>
          <p:cNvSpPr txBox="1"/>
          <p:nvPr/>
        </p:nvSpPr>
        <p:spPr>
          <a:xfrm>
            <a:off x="389052" y="1327892"/>
            <a:ext cx="38187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Sources</a:t>
            </a:r>
            <a:endParaRPr lang="en-GB" altLang="zh-CN" sz="1500" b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endParaRPr lang="en-GB" sz="1500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Data</a:t>
            </a:r>
            <a:r>
              <a:rPr lang="zh-CN" altLang="en-US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from</a:t>
            </a:r>
            <a:r>
              <a:rPr lang="zh-CN" altLang="en-US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500" dirty="0" err="1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Kongfz.cn</a:t>
            </a:r>
            <a:r>
              <a:rPr lang="zh-CN" altLang="en-US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and</a:t>
            </a:r>
            <a:r>
              <a:rPr lang="zh-CN" altLang="en-US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Deja</a:t>
            </a:r>
            <a:r>
              <a:rPr lang="zh-CN" altLang="en-US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5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vu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68AA2C-B64C-4F43-A175-5559D39E5E29}"/>
              </a:ext>
            </a:extLst>
          </p:cNvPr>
          <p:cNvSpPr txBox="1"/>
          <p:nvPr/>
        </p:nvSpPr>
        <p:spPr>
          <a:xfrm>
            <a:off x="2501153" y="391029"/>
            <a:ext cx="5323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Dust Hunters in the Confucius-dot-com Era</a:t>
            </a:r>
            <a:br>
              <a:rPr lang="en-GB" sz="1000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</a:br>
            <a:r>
              <a:rPr lang="en-GB" sz="1000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- Identity, Materiality and Sensory Attachments in Second-hand Book-reading Culture in the Time of the Internet in China</a:t>
            </a:r>
            <a:endParaRPr lang="en-GB" sz="1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3464</TotalTime>
  <Words>96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Helvetica</vt:lpstr>
      <vt:lpstr>Wingdings</vt:lpstr>
      <vt:lpstr>Office Theme</vt:lpstr>
      <vt:lpstr>Dust Hunters in the Confucius-dot-com Era - Identity, Materiality and Sensory Attachments in Second-hand Book-reading Culture in the Time of the Internet in China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win7</dc:creator>
  <cp:lastModifiedBy>Lara Yang</cp:lastModifiedBy>
  <cp:revision>104</cp:revision>
  <dcterms:created xsi:type="dcterms:W3CDTF">2014-11-18T11:41:12Z</dcterms:created>
  <dcterms:modified xsi:type="dcterms:W3CDTF">2020-11-13T11:07:24Z</dcterms:modified>
</cp:coreProperties>
</file>