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2" r:id="rId2"/>
    <p:sldId id="256" r:id="rId3"/>
    <p:sldId id="257" r:id="rId4"/>
    <p:sldId id="258" r:id="rId5"/>
    <p:sldId id="259" r:id="rId6"/>
    <p:sldId id="269" r:id="rId7"/>
    <p:sldId id="260" r:id="rId8"/>
    <p:sldId id="270" r:id="rId9"/>
    <p:sldId id="271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94676" autoAdjust="0"/>
  </p:normalViewPr>
  <p:slideViewPr>
    <p:cSldViewPr>
      <p:cViewPr>
        <p:scale>
          <a:sx n="94" d="100"/>
          <a:sy n="94" d="100"/>
        </p:scale>
        <p:origin x="-138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9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360D6-5C25-4691-9663-EF2005075FF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1EB1F-A3C2-48ED-9D4D-FA839E9C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slide: write out error</a:t>
            </a:r>
            <a:r>
              <a:rPr lang="en-US" baseline="0" dirty="0" smtClean="0"/>
              <a:t> terms, gradient term, </a:t>
            </a:r>
            <a:r>
              <a:rPr lang="en-US" dirty="0" smtClean="0"/>
              <a:t>introduce</a:t>
            </a:r>
            <a:r>
              <a:rPr lang="en-US" baseline="0" dirty="0" smtClean="0"/>
              <a:t> derivatives -&gt;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pseudo</a:t>
            </a:r>
            <a:r>
              <a:rPr lang="en-US" baseline="0" dirty="0" smtClean="0"/>
              <a:t> code at the end of the slide: Write in your own words what the purpose is, what are the inputs, outputs? What operations need to be done on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</a:t>
            </a:r>
            <a:r>
              <a:rPr lang="en-US" dirty="0" err="1" smtClean="0"/>
              <a:t>overfitted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7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t end of slide go back to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and show how to exchange linear regression cost function for the ridge regression cost function, also write on board what new cost function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1EB1F-A3C2-48ED-9D4D-FA839E9C4D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6000D6-5760-45E3-89F4-B9A89867E9CB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45966B-FFD1-4AD3-8B48-258BCF5850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spcAft>
          <a:spcPts val="1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spcAft>
          <a:spcPts val="180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spcAft>
          <a:spcPts val="1800"/>
        </a:spcAft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spcAft>
          <a:spcPts val="18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spcAft>
          <a:spcPts val="1800"/>
        </a:spcAft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73563"/>
          </a:xfrm>
        </p:spPr>
        <p:txBody>
          <a:bodyPr>
            <a:normAutofit/>
          </a:bodyPr>
          <a:lstStyle/>
          <a:p>
            <a:r>
              <a:rPr lang="en-US" sz="4800" b="1" dirty="0"/>
              <a:t>Copy P:\! </a:t>
            </a:r>
            <a:r>
              <a:rPr lang="en-US" sz="4800" b="1" dirty="0" err="1" smtClean="0"/>
              <a:t>DoML</a:t>
            </a:r>
            <a:r>
              <a:rPr lang="en-US" sz="4800" b="1" dirty="0" smtClean="0"/>
              <a:t> Week1 into your MATLAB Folder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980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models are generally better</a:t>
            </a:r>
          </a:p>
          <a:p>
            <a:pPr lvl="1"/>
            <a:r>
              <a:rPr lang="en-US" dirty="0" smtClean="0"/>
              <a:t>Still able to model when new data is added</a:t>
            </a:r>
          </a:p>
          <a:p>
            <a:r>
              <a:rPr lang="en-US" dirty="0" smtClean="0"/>
              <a:t>Ridge regression penalizes functions for becoming more complex</a:t>
            </a:r>
          </a:p>
          <a:p>
            <a:pPr lvl="1"/>
            <a:r>
              <a:rPr lang="en-US" dirty="0" smtClean="0"/>
              <a:t>As the weights get bigger, the penalty also increases forcing the model to generalize – to remove spurious correlations </a:t>
            </a:r>
          </a:p>
          <a:p>
            <a:pPr lvl="1"/>
            <a:r>
              <a:rPr lang="en-US" dirty="0"/>
              <a:t>gradient = 2*X'*X*w - 2*X'*y + 2*lambda*w;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2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TL;DR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#1: Perceive a pattern</a:t>
            </a:r>
          </a:p>
          <a:p>
            <a:pPr lvl="1"/>
            <a:r>
              <a:rPr lang="en-US" dirty="0" smtClean="0"/>
              <a:t>A linear pattern</a:t>
            </a:r>
          </a:p>
          <a:p>
            <a:r>
              <a:rPr lang="en-US" dirty="0" smtClean="0"/>
              <a:t>Go from training data to test data</a:t>
            </a:r>
          </a:p>
          <a:p>
            <a:pPr lvl="1"/>
            <a:r>
              <a:rPr lang="en-US" dirty="0" smtClean="0"/>
              <a:t>Make sure the model generalizes</a:t>
            </a:r>
          </a:p>
          <a:p>
            <a:r>
              <a:rPr lang="en-US" dirty="0" smtClean="0"/>
              <a:t>Accomplish this by penalizing error and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same ideas apply to different model relationships</a:t>
            </a:r>
          </a:p>
          <a:p>
            <a:pPr lvl="1"/>
            <a:r>
              <a:rPr lang="en-US" dirty="0" smtClean="0"/>
              <a:t>logistic regression: the classification problem</a:t>
            </a:r>
          </a:p>
          <a:p>
            <a:pPr lvl="1"/>
            <a:r>
              <a:rPr lang="en-US" dirty="0" smtClean="0"/>
              <a:t>Neural Nets: Stacks of linear or logistic models</a:t>
            </a:r>
          </a:p>
          <a:p>
            <a:pPr lvl="1"/>
            <a:r>
              <a:rPr lang="en-US" dirty="0" smtClean="0"/>
              <a:t>Faking nonlinear models: higher order projection</a:t>
            </a:r>
          </a:p>
          <a:p>
            <a:r>
              <a:rPr lang="en-US" dirty="0" smtClean="0"/>
              <a:t>Modeling Physical Systems</a:t>
            </a:r>
          </a:p>
          <a:p>
            <a:pPr lvl="1"/>
            <a:r>
              <a:rPr lang="en-US" dirty="0" smtClean="0"/>
              <a:t>Mass-Spring-Damper, Pendulum</a:t>
            </a:r>
          </a:p>
          <a:p>
            <a:r>
              <a:rPr lang="en-US" dirty="0" smtClean="0"/>
              <a:t>The wider world: Control Problems, Bayesian Interpretations, Convex Optimization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sz="2400" dirty="0" smtClean="0"/>
              <a:t>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Learning: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When data exists, we want to find patterns</a:t>
            </a:r>
          </a:p>
          <a:p>
            <a:pPr lvl="1"/>
            <a:r>
              <a:rPr lang="en-US" smtClean="0"/>
              <a:t>But we don’t actually want to have to do it ourselves</a:t>
            </a:r>
          </a:p>
          <a:p>
            <a:r>
              <a:rPr lang="en-US" smtClean="0"/>
              <a:t>Machine Learning is Automated Pattern recognition</a:t>
            </a:r>
          </a:p>
          <a:p>
            <a:pPr lvl="1"/>
            <a:r>
              <a:rPr lang="en-US" smtClean="0"/>
              <a:t>Based on data, finding a set of mathematical rules to explain/ predict	</a:t>
            </a:r>
          </a:p>
          <a:p>
            <a:r>
              <a:rPr lang="en-US" smtClean="0"/>
              <a:t>We want to characterize the relation between independent and dependent variables </a:t>
            </a:r>
          </a:p>
          <a:p>
            <a:pPr lvl="1"/>
            <a:r>
              <a:rPr lang="en-US" smtClean="0"/>
              <a:t>Generally denoted as x and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Models: </a:t>
            </a:r>
            <a:r>
              <a:rPr lang="en-US" sz="2400" dirty="0" smtClean="0"/>
              <a:t>They’re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systems have linear relationships</a:t>
            </a:r>
          </a:p>
          <a:p>
            <a:pPr lvl="1"/>
            <a:r>
              <a:rPr lang="en-US" dirty="0" smtClean="0"/>
              <a:t>These are some of the easiest to find</a:t>
            </a:r>
          </a:p>
          <a:p>
            <a:r>
              <a:rPr lang="en-US" dirty="0" smtClean="0"/>
              <a:t>Linear regression finds </a:t>
            </a:r>
            <a:r>
              <a:rPr lang="en-US" dirty="0"/>
              <a:t>a linear model or </a:t>
            </a:r>
            <a:r>
              <a:rPr lang="en-US" dirty="0" smtClean="0"/>
              <a:t>relationship between inputs (x) and outputs (y)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2971800" cy="195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5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how does it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First, formulate a cost function</a:t>
                </a:r>
              </a:p>
              <a:p>
                <a:pPr lvl="1"/>
                <a:r>
                  <a:rPr lang="en-US" dirty="0" smtClean="0"/>
                  <a:t>This is how well the model fits the data</a:t>
                </a:r>
              </a:p>
              <a:p>
                <a:pPr lvl="1"/>
                <a:r>
                  <a:rPr lang="en-US" dirty="0" smtClean="0"/>
                  <a:t>An example of this is percent error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𝑡h𝑒𝑜𝑟𝑒𝑡𝑖𝑐𝑎𝑙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𝑡h𝑒𝑜𝑟𝑒𝑡𝑖𝑐𝑎𝑙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choose to use squared error</a:t>
                </a:r>
              </a:p>
              <a:p>
                <a:pPr lvl="2"/>
                <a:r>
                  <a:rPr lang="en-US" dirty="0" smtClean="0"/>
                  <a:t>Because we assume error has a Gaussian distribution</a:t>
                </a:r>
                <a:endParaRPr lang="en-US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Then, minimize it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???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Profit!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092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docs.oracle.com/cd/E24693_01/datamine.11203/e16808/img/scatter_pl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962399"/>
            <a:ext cx="2514601" cy="22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mATH: </a:t>
            </a:r>
            <a:r>
              <a:rPr lang="en-US" sz="2800" dirty="0" smtClean="0"/>
              <a:t>some people like it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point has quadratic error from the hypothesis</a:t>
            </a:r>
          </a:p>
          <a:p>
            <a:r>
              <a:rPr lang="en-US" dirty="0" smtClean="0"/>
              <a:t>The sum of these errors is quadratic</a:t>
            </a:r>
          </a:p>
          <a:p>
            <a:pPr lvl="1"/>
            <a:r>
              <a:rPr lang="en-US" dirty="0" smtClean="0"/>
              <a:t>Which can be plotted as a parabola</a:t>
            </a:r>
          </a:p>
          <a:p>
            <a:r>
              <a:rPr lang="en-US" dirty="0" smtClean="0"/>
              <a:t>To solve for the minimum error, take the derivative</a:t>
            </a:r>
          </a:p>
          <a:p>
            <a:r>
              <a:rPr lang="en-US" dirty="0" smtClean="0"/>
              <a:t>To Generalize:</a:t>
            </a:r>
          </a:p>
          <a:p>
            <a:pPr lvl="1"/>
            <a:r>
              <a:rPr lang="en-US" dirty="0" smtClean="0"/>
              <a:t>Parabola   </a:t>
            </a:r>
            <a:r>
              <a:rPr lang="en-US" dirty="0" smtClean="0">
                <a:sym typeface="Wingdings" panose="05000000000000000000" pitchFamily="2" charset="2"/>
              </a:rPr>
              <a:t> Paraboloid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Derivative  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Swedish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P:\! </a:t>
            </a:r>
            <a:r>
              <a:rPr lang="en-US" dirty="0" err="1" smtClean="0"/>
              <a:t>DoML</a:t>
            </a:r>
            <a:r>
              <a:rPr lang="en-US" dirty="0" smtClean="0"/>
              <a:t> Week1</a:t>
            </a:r>
            <a:endParaRPr lang="en-US" dirty="0" smtClean="0"/>
          </a:p>
          <a:p>
            <a:r>
              <a:rPr lang="en-US" dirty="0"/>
              <a:t>Auto Insurance in </a:t>
            </a:r>
            <a:r>
              <a:rPr lang="en-US" dirty="0" smtClean="0"/>
              <a:t>Sweden</a:t>
            </a:r>
            <a:endParaRPr lang="en-US" dirty="0"/>
          </a:p>
          <a:p>
            <a:pPr lvl="1"/>
            <a:r>
              <a:rPr lang="en-US" dirty="0" smtClean="0"/>
              <a:t>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= number of claims</a:t>
            </a:r>
          </a:p>
          <a:p>
            <a:pPr lvl="1"/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total payment for all the claims in thousands of Swedish </a:t>
            </a:r>
            <a:r>
              <a:rPr lang="en-US" dirty="0" smtClean="0"/>
              <a:t>Kronor </a:t>
            </a:r>
            <a:r>
              <a:rPr lang="en-US" dirty="0"/>
              <a:t>for geographical zones in </a:t>
            </a:r>
            <a:r>
              <a:rPr lang="en-US" dirty="0" smtClean="0"/>
              <a:t>Sweden</a:t>
            </a:r>
            <a:endParaRPr lang="en-US" dirty="0"/>
          </a:p>
          <a:p>
            <a:r>
              <a:rPr lang="en-US" sz="1800" dirty="0" smtClean="0"/>
              <a:t>Reference</a:t>
            </a:r>
            <a:r>
              <a:rPr lang="en-US" sz="1800" dirty="0"/>
              <a:t>: Swedish Committee on Analysis of Risk Premium in Motor </a:t>
            </a:r>
            <a:r>
              <a:rPr lang="en-US" sz="1800" dirty="0" smtClean="0"/>
              <a:t>Insurance</a:t>
            </a:r>
          </a:p>
          <a:p>
            <a:r>
              <a:rPr lang="en-US" sz="1800" dirty="0" smtClean="0"/>
              <a:t>Now: </a:t>
            </a:r>
            <a:r>
              <a:rPr lang="en-US" sz="1800" dirty="0"/>
              <a:t>walk through a </a:t>
            </a:r>
            <a:r>
              <a:rPr lang="en-US" sz="1800" dirty="0" err="1"/>
              <a:t>matlab</a:t>
            </a:r>
            <a:r>
              <a:rPr lang="en-US" sz="18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685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make a useful model, it needs to generalize to new datasets</a:t>
            </a:r>
          </a:p>
          <a:p>
            <a:pPr lvl="1"/>
            <a:r>
              <a:rPr lang="en-US" dirty="0" smtClean="0"/>
              <a:t>You already know how your training data behaves</a:t>
            </a:r>
          </a:p>
          <a:p>
            <a:r>
              <a:rPr lang="en-US" dirty="0" smtClean="0"/>
              <a:t>In order to prevent </a:t>
            </a:r>
            <a:r>
              <a:rPr lang="en-US" dirty="0" err="1" smtClean="0"/>
              <a:t>overfitting</a:t>
            </a:r>
            <a:r>
              <a:rPr lang="en-US" dirty="0" smtClean="0"/>
              <a:t>, you can split your dataset into two groups:</a:t>
            </a:r>
          </a:p>
          <a:p>
            <a:pPr lvl="1"/>
            <a:r>
              <a:rPr lang="en-US" dirty="0" smtClean="0"/>
              <a:t>Training data</a:t>
            </a:r>
          </a:p>
          <a:p>
            <a:pPr lvl="2"/>
            <a:r>
              <a:rPr lang="en-US" dirty="0" smtClean="0"/>
              <a:t>Use to create the model</a:t>
            </a:r>
          </a:p>
          <a:p>
            <a:pPr lvl="1"/>
            <a:r>
              <a:rPr lang="en-US" dirty="0" smtClean="0"/>
              <a:t>Test data</a:t>
            </a:r>
          </a:p>
          <a:p>
            <a:pPr lvl="2"/>
            <a:r>
              <a:rPr lang="en-US" dirty="0" smtClean="0"/>
              <a:t>Used to validate your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model perform on train data? on test data?</a:t>
            </a:r>
          </a:p>
          <a:p>
            <a:r>
              <a:rPr lang="en-US" dirty="0"/>
              <a:t>Discuss dangers of over fitting</a:t>
            </a:r>
          </a:p>
          <a:p>
            <a:r>
              <a:rPr lang="en-US" dirty="0"/>
              <a:t>Introduce concept of generalization</a:t>
            </a:r>
          </a:p>
          <a:p>
            <a:pPr lvl="1"/>
            <a:r>
              <a:rPr lang="en-US" dirty="0"/>
              <a:t>Because you rarely </a:t>
            </a:r>
            <a:r>
              <a:rPr lang="en-US" b="1" dirty="0"/>
              <a:t>only</a:t>
            </a:r>
            <a:r>
              <a:rPr lang="en-US" dirty="0"/>
              <a:t> need to model your training data</a:t>
            </a:r>
          </a:p>
          <a:p>
            <a:pPr lvl="1"/>
            <a:r>
              <a:rPr lang="en-US" dirty="0"/>
              <a:t>Making predictions on new data sets is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504</TotalTime>
  <Words>587</Words>
  <Application>Microsoft Office PowerPoint</Application>
  <PresentationFormat>On-screen Show (4:3)</PresentationFormat>
  <Paragraphs>86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PowerPoint Presentation</vt:lpstr>
      <vt:lpstr>Linear Regression and Machine Learning</vt:lpstr>
      <vt:lpstr>Machine Learning: Perception</vt:lpstr>
      <vt:lpstr>Linear Models: They’re great</vt:lpstr>
      <vt:lpstr>But how does it work?</vt:lpstr>
      <vt:lpstr>mATH: some people like it</vt:lpstr>
      <vt:lpstr>Data: Swedish insurance</vt:lpstr>
      <vt:lpstr>Preparing the Dataset</vt:lpstr>
      <vt:lpstr>Analysis</vt:lpstr>
      <vt:lpstr>Ridge Regression</vt:lpstr>
      <vt:lpstr>TL;DR</vt:lpstr>
      <vt:lpstr>What now?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Machine Learning</dc:title>
  <dc:creator>Michael Bocamazo</dc:creator>
  <cp:lastModifiedBy>Michael Bocamazo</cp:lastModifiedBy>
  <cp:revision>22</cp:revision>
  <dcterms:created xsi:type="dcterms:W3CDTF">2014-07-21T00:19:58Z</dcterms:created>
  <dcterms:modified xsi:type="dcterms:W3CDTF">2014-09-24T00:30:17Z</dcterms:modified>
</cp:coreProperties>
</file>