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B697E-A008-DD47-B544-5ACA72E12E34}"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B697E-A008-DD47-B544-5ACA72E12E34}" type="datetimeFigureOut">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B697E-A008-DD47-B544-5ACA72E12E34}" type="datetimeFigureOut">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697E-A008-DD47-B544-5ACA72E12E34}" type="datetimeFigureOut">
              <a:rPr lang="en-US" smtClean="0"/>
              <a:t>3/8/16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697E-A008-DD47-B544-5ACA72E12E34}"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5AB697E-A008-DD47-B544-5ACA72E12E34}" type="datetimeFigureOut">
              <a:rPr lang="en-US" smtClean="0"/>
              <a:t>3/8/16</a:t>
            </a:fld>
            <a:endParaRPr lang="en-US"/>
          </a:p>
        </p:txBody>
      </p:sp>
      <p:sp>
        <p:nvSpPr>
          <p:cNvPr id="9" name="Slide Number Placeholder 8"/>
          <p:cNvSpPr>
            <a:spLocks noGrp="1"/>
          </p:cNvSpPr>
          <p:nvPr>
            <p:ph type="sldNum" sz="quarter" idx="11"/>
          </p:nvPr>
        </p:nvSpPr>
        <p:spPr/>
        <p:txBody>
          <a:bodyPr/>
          <a:lstStyle/>
          <a:p>
            <a:fld id="{43D4332B-6887-F642-8AE8-B9EF920AA2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D4332B-6887-F642-8AE8-B9EF920AA2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5AB697E-A008-DD47-B544-5ACA72E12E34}" type="datetimeFigureOut">
              <a:rPr lang="en-US" smtClean="0"/>
              <a:t>3/8/16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a:t>
            </a:r>
            <a:endParaRPr lang="en-US" dirty="0"/>
          </a:p>
        </p:txBody>
      </p:sp>
      <p:sp>
        <p:nvSpPr>
          <p:cNvPr id="3" name="Subtitle 2"/>
          <p:cNvSpPr>
            <a:spLocks noGrp="1"/>
          </p:cNvSpPr>
          <p:nvPr>
            <p:ph type="subTitle" idx="1"/>
          </p:nvPr>
        </p:nvSpPr>
        <p:spPr>
          <a:xfrm>
            <a:off x="1371600" y="4933120"/>
            <a:ext cx="6400800" cy="1752600"/>
          </a:xfrm>
        </p:spPr>
        <p:txBody>
          <a:bodyPr/>
          <a:lstStyle/>
          <a:p>
            <a:r>
              <a:rPr lang="en-US" dirty="0" smtClean="0"/>
              <a:t>Lecture </a:t>
            </a:r>
            <a:r>
              <a:rPr lang="en-US" dirty="0" smtClean="0"/>
              <a:t>12 </a:t>
            </a:r>
            <a:r>
              <a:rPr lang="en-US" dirty="0" smtClean="0"/>
              <a:t>- Decision Trees – Part </a:t>
            </a:r>
            <a:r>
              <a:rPr lang="en-US" dirty="0" smtClean="0"/>
              <a:t>2</a:t>
            </a:r>
            <a:endParaRPr lang="en-US" dirty="0" smtClean="0"/>
          </a:p>
          <a:p>
            <a:r>
              <a:rPr lang="en-US" dirty="0" smtClean="0"/>
              <a:t>Hamed Hasheminia</a:t>
            </a:r>
            <a:endParaRPr lang="en-US" dirty="0"/>
          </a:p>
        </p:txBody>
      </p:sp>
      <p:pic>
        <p:nvPicPr>
          <p:cNvPr id="4" name="Picture 3"/>
          <p:cNvPicPr>
            <a:picLocks noChangeAspect="1"/>
          </p:cNvPicPr>
          <p:nvPr/>
        </p:nvPicPr>
        <p:blipFill>
          <a:blip r:embed="rId2"/>
          <a:stretch>
            <a:fillRect/>
          </a:stretch>
        </p:blipFill>
        <p:spPr>
          <a:xfrm>
            <a:off x="842495" y="168261"/>
            <a:ext cx="7154443" cy="4764859"/>
          </a:xfrm>
          <a:prstGeom prst="rect">
            <a:avLst/>
          </a:prstGeom>
        </p:spPr>
      </p:pic>
    </p:spTree>
    <p:extLst>
      <p:ext uri="{BB962C8B-B14F-4D97-AF65-F5344CB8AC3E}">
        <p14:creationId xmlns:p14="http://schemas.microsoft.com/office/powerpoint/2010/main" val="21513384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algorithm for regression trees</a:t>
            </a:r>
            <a:endParaRPr lang="en-US" dirty="0"/>
          </a:p>
        </p:txBody>
      </p:sp>
      <p:pic>
        <p:nvPicPr>
          <p:cNvPr id="4" name="Content Placeholder 3" descr="Screen Shot 2016-03-08 at 7.18.20 PM.png"/>
          <p:cNvPicPr>
            <a:picLocks noGrp="1" noChangeAspect="1"/>
          </p:cNvPicPr>
          <p:nvPr>
            <p:ph idx="1"/>
          </p:nvPr>
        </p:nvPicPr>
        <p:blipFill>
          <a:blip r:embed="rId2">
            <a:extLst>
              <a:ext uri="{28A0092B-C50C-407E-A947-70E740481C1C}">
                <a14:useLocalDpi xmlns:a14="http://schemas.microsoft.com/office/drawing/2010/main" val="0"/>
              </a:ext>
            </a:extLst>
          </a:blip>
          <a:srcRect t="3832" b="3832"/>
          <a:stretch>
            <a:fillRect/>
          </a:stretch>
        </p:blipFill>
        <p:spPr/>
      </p:pic>
    </p:spTree>
    <p:extLst>
      <p:ext uri="{BB962C8B-B14F-4D97-AF65-F5344CB8AC3E}">
        <p14:creationId xmlns:p14="http://schemas.microsoft.com/office/powerpoint/2010/main" val="13367917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this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fitting a single large decision tree to the data, which amounts to fitting the data hard and potentially over-fitting, the boosting approach instead learns slowly.</a:t>
            </a:r>
          </a:p>
          <a:p>
            <a:r>
              <a:rPr lang="en-US" dirty="0" smtClean="0"/>
              <a:t>Given the current model, we fit a decision tree to the residuals from the model. We then add this new decision tree into the fitted function in order to update the residuals. </a:t>
            </a:r>
          </a:p>
          <a:p>
            <a:r>
              <a:rPr lang="en-US" dirty="0" smtClean="0"/>
              <a:t>Each of these trees can be rather small, with just a few terminal nodes, determined by the parameter d in the algorithm.</a:t>
            </a:r>
          </a:p>
          <a:p>
            <a:r>
              <a:rPr lang="en-US" dirty="0" smtClean="0"/>
              <a:t>By fitting small trees to the residuals, we slowly improve our predictions in areas where it does not perform well. The shrinkage parameter lambda slows the process down even further, allowing more and different shaped trees to attach the residuals. </a:t>
            </a:r>
            <a:endParaRPr lang="en-US" dirty="0"/>
          </a:p>
        </p:txBody>
      </p:sp>
    </p:spTree>
    <p:extLst>
      <p:ext uri="{BB962C8B-B14F-4D97-AF65-F5344CB8AC3E}">
        <p14:creationId xmlns:p14="http://schemas.microsoft.com/office/powerpoint/2010/main" val="3897420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parameters for boosting</a:t>
            </a:r>
            <a:endParaRPr lang="en-US" dirty="0"/>
          </a:p>
        </p:txBody>
      </p:sp>
      <p:sp>
        <p:nvSpPr>
          <p:cNvPr id="3" name="Content Placeholder 2"/>
          <p:cNvSpPr>
            <a:spLocks noGrp="1"/>
          </p:cNvSpPr>
          <p:nvPr>
            <p:ph idx="1"/>
          </p:nvPr>
        </p:nvSpPr>
        <p:spPr>
          <a:xfrm>
            <a:off x="457200" y="1600199"/>
            <a:ext cx="7997268" cy="5110877"/>
          </a:xfrm>
        </p:spPr>
        <p:txBody>
          <a:bodyPr>
            <a:normAutofit lnSpcReduction="10000"/>
          </a:bodyPr>
          <a:lstStyle/>
          <a:p>
            <a:pPr marL="571500" indent="-457200">
              <a:buAutoNum type="arabicPeriod"/>
            </a:pPr>
            <a:r>
              <a:rPr lang="en-US" dirty="0" smtClean="0"/>
              <a:t>The number of trees B. Unlike bagging and random forests, boosting can </a:t>
            </a:r>
            <a:r>
              <a:rPr lang="en-US" dirty="0" err="1" smtClean="0"/>
              <a:t>overfit</a:t>
            </a:r>
            <a:r>
              <a:rPr lang="en-US" dirty="0" smtClean="0"/>
              <a:t> if B is too large, although this </a:t>
            </a:r>
            <a:r>
              <a:rPr lang="en-US" dirty="0" err="1" smtClean="0"/>
              <a:t>overfitting</a:t>
            </a:r>
            <a:r>
              <a:rPr lang="en-US" dirty="0" smtClean="0"/>
              <a:t> tends to occur slowly if at all. We use cross-validation to select B. </a:t>
            </a:r>
          </a:p>
          <a:p>
            <a:pPr marL="571500" indent="-457200">
              <a:buAutoNum type="arabicPeriod"/>
            </a:pPr>
            <a:r>
              <a:rPr lang="en-US" dirty="0" smtClean="0"/>
              <a:t>The shrinkage parameter lambda, a small positive number. This controls the rate at which boosting learns. Typical values are 0.01 or 0.001, and the right choice can depend on the problem. Very small lambda can require using a very large value of B in order to achieve good performance. </a:t>
            </a:r>
          </a:p>
          <a:p>
            <a:pPr marL="571500" indent="-457200">
              <a:buAutoNum type="arabicPeriod"/>
            </a:pPr>
            <a:r>
              <a:rPr lang="en-US" dirty="0" smtClean="0"/>
              <a:t>The number of splits d in each tree, which controls the complexity of the boosted ensemble. Often d  = 1 works well, in which case each tree is a stump, consisting of a single split and resulting in an additive model. More generally d is the interaction depth, and controls the interaction order of the boosted model, since d splits can involve at most d variables. </a:t>
            </a:r>
            <a:endParaRPr lang="en-US" dirty="0"/>
          </a:p>
        </p:txBody>
      </p:sp>
    </p:spTree>
    <p:extLst>
      <p:ext uri="{BB962C8B-B14F-4D97-AF65-F5344CB8AC3E}">
        <p14:creationId xmlns:p14="http://schemas.microsoft.com/office/powerpoint/2010/main" val="4082077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pic>
        <p:nvPicPr>
          <p:cNvPr id="4" name="Content Placeholder 3" descr="Screen Shot 2016-03-08 at 7.28.51 PM.png"/>
          <p:cNvPicPr>
            <a:picLocks noGrp="1" noChangeAspect="1"/>
          </p:cNvPicPr>
          <p:nvPr>
            <p:ph idx="1"/>
          </p:nvPr>
        </p:nvPicPr>
        <p:blipFill>
          <a:blip r:embed="rId2">
            <a:extLst>
              <a:ext uri="{28A0092B-C50C-407E-A947-70E740481C1C}">
                <a14:useLocalDpi xmlns:a14="http://schemas.microsoft.com/office/drawing/2010/main" val="0"/>
              </a:ext>
            </a:extLst>
          </a:blip>
          <a:srcRect l="-5178" r="-5178"/>
          <a:stretch>
            <a:fillRect/>
          </a:stretch>
        </p:blipFill>
        <p:spPr/>
      </p:pic>
    </p:spTree>
    <p:extLst>
      <p:ext uri="{BB962C8B-B14F-4D97-AF65-F5344CB8AC3E}">
        <p14:creationId xmlns:p14="http://schemas.microsoft.com/office/powerpoint/2010/main" val="3372020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briefly discussed bootstrapping </a:t>
            </a:r>
          </a:p>
          <a:p>
            <a:r>
              <a:rPr lang="en-US" dirty="0" smtClean="0"/>
              <a:t>Bagging</a:t>
            </a:r>
          </a:p>
          <a:p>
            <a:r>
              <a:rPr lang="en-US" dirty="0" smtClean="0"/>
              <a:t>Random Forest</a:t>
            </a:r>
          </a:p>
          <a:p>
            <a:r>
              <a:rPr lang="en-US" dirty="0" smtClean="0"/>
              <a:t>Boosting </a:t>
            </a:r>
          </a:p>
          <a:p>
            <a:r>
              <a:rPr lang="en-US" dirty="0" smtClean="0"/>
              <a:t>We learned what elements needed to be tuned in Boosting and Random Forest</a:t>
            </a:r>
            <a:endParaRPr lang="en-US" dirty="0"/>
          </a:p>
        </p:txBody>
      </p:sp>
    </p:spTree>
    <p:extLst>
      <p:ext uri="{BB962C8B-B14F-4D97-AF65-F5344CB8AC3E}">
        <p14:creationId xmlns:p14="http://schemas.microsoft.com/office/powerpoint/2010/main" val="107001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Bagging</a:t>
            </a:r>
          </a:p>
          <a:p>
            <a:r>
              <a:rPr lang="en-US" dirty="0" smtClean="0"/>
              <a:t>Random Forest</a:t>
            </a:r>
          </a:p>
          <a:p>
            <a:r>
              <a:rPr lang="en-US" dirty="0" smtClean="0"/>
              <a:t>Boosting</a:t>
            </a:r>
            <a:endParaRPr lang="en-US" dirty="0"/>
          </a:p>
        </p:txBody>
      </p:sp>
    </p:spTree>
    <p:extLst>
      <p:ext uri="{BB962C8B-B14F-4D97-AF65-F5344CB8AC3E}">
        <p14:creationId xmlns:p14="http://schemas.microsoft.com/office/powerpoint/2010/main" val="289698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1.01 PM.png"/>
          <p:cNvPicPr>
            <a:picLocks noGrp="1" noChangeAspect="1"/>
          </p:cNvPicPr>
          <p:nvPr>
            <p:ph idx="1"/>
          </p:nvPr>
        </p:nvPicPr>
        <p:blipFill>
          <a:blip r:embed="rId2">
            <a:extLst>
              <a:ext uri="{28A0092B-C50C-407E-A947-70E740481C1C}">
                <a14:useLocalDpi xmlns:a14="http://schemas.microsoft.com/office/drawing/2010/main" val="0"/>
              </a:ext>
            </a:extLst>
          </a:blip>
          <a:srcRect t="-104875" b="-104875"/>
          <a:stretch>
            <a:fillRect/>
          </a:stretch>
        </p:blipFill>
        <p:spPr>
          <a:xfrm>
            <a:off x="267638" y="-143922"/>
            <a:ext cx="7620000" cy="4800600"/>
          </a:xfrm>
        </p:spPr>
      </p:pic>
      <p:pic>
        <p:nvPicPr>
          <p:cNvPr id="5" name="Picture 4" descr="Screen Shot 2016-03-08 at 7.01.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38" y="2881864"/>
            <a:ext cx="8077200" cy="1262371"/>
          </a:xfrm>
          <a:prstGeom prst="rect">
            <a:avLst/>
          </a:prstGeom>
        </p:spPr>
      </p:pic>
      <p:pic>
        <p:nvPicPr>
          <p:cNvPr id="6" name="Picture 5" descr="Screen Shot 2016-03-08 at 7.01.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 y="4200436"/>
            <a:ext cx="7809562" cy="1639908"/>
          </a:xfrm>
          <a:prstGeom prst="rect">
            <a:avLst/>
          </a:prstGeom>
        </p:spPr>
      </p:pic>
    </p:spTree>
    <p:extLst>
      <p:ext uri="{BB962C8B-B14F-4D97-AF65-F5344CB8AC3E}">
        <p14:creationId xmlns:p14="http://schemas.microsoft.com/office/powerpoint/2010/main" val="3003805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4.39 PM.png"/>
          <p:cNvPicPr>
            <a:picLocks noGrp="1" noChangeAspect="1"/>
          </p:cNvPicPr>
          <p:nvPr>
            <p:ph idx="1"/>
          </p:nvPr>
        </p:nvPicPr>
        <p:blipFill>
          <a:blip r:embed="rId2">
            <a:extLst>
              <a:ext uri="{28A0092B-C50C-407E-A947-70E740481C1C}">
                <a14:useLocalDpi xmlns:a14="http://schemas.microsoft.com/office/drawing/2010/main" val="0"/>
              </a:ext>
            </a:extLst>
          </a:blip>
          <a:srcRect t="-25342" b="-25342"/>
          <a:stretch>
            <a:fillRect/>
          </a:stretch>
        </p:blipFill>
        <p:spPr/>
      </p:pic>
    </p:spTree>
    <p:extLst>
      <p:ext uri="{BB962C8B-B14F-4D97-AF65-F5344CB8AC3E}">
        <p14:creationId xmlns:p14="http://schemas.microsoft.com/office/powerpoint/2010/main" val="4180367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6.12 PM.png"/>
          <p:cNvPicPr>
            <a:picLocks noGrp="1" noChangeAspect="1"/>
          </p:cNvPicPr>
          <p:nvPr>
            <p:ph idx="1"/>
          </p:nvPr>
        </p:nvPicPr>
        <p:blipFill>
          <a:blip r:embed="rId2">
            <a:extLst>
              <a:ext uri="{28A0092B-C50C-407E-A947-70E740481C1C}">
                <a14:useLocalDpi xmlns:a14="http://schemas.microsoft.com/office/drawing/2010/main" val="0"/>
              </a:ext>
            </a:extLst>
          </a:blip>
          <a:srcRect t="-66360" b="-66360"/>
          <a:stretch>
            <a:fillRect/>
          </a:stretch>
        </p:blipFill>
        <p:spPr/>
      </p:pic>
    </p:spTree>
    <p:extLst>
      <p:ext uri="{BB962C8B-B14F-4D97-AF65-F5344CB8AC3E}">
        <p14:creationId xmlns:p14="http://schemas.microsoft.com/office/powerpoint/2010/main" val="5798023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Out-of-Bag Error Estimation</a:t>
            </a:r>
            <a:endParaRPr lang="en-US" dirty="0"/>
          </a:p>
        </p:txBody>
      </p:sp>
      <p:pic>
        <p:nvPicPr>
          <p:cNvPr id="4" name="Content Placeholder 3" descr="Screen Shot 2016-03-08 at 7.07.56 PM.png"/>
          <p:cNvPicPr>
            <a:picLocks noGrp="1" noChangeAspect="1"/>
          </p:cNvPicPr>
          <p:nvPr>
            <p:ph idx="1"/>
          </p:nvPr>
        </p:nvPicPr>
        <p:blipFill>
          <a:blip r:embed="rId2">
            <a:extLst>
              <a:ext uri="{28A0092B-C50C-407E-A947-70E740481C1C}">
                <a14:useLocalDpi xmlns:a14="http://schemas.microsoft.com/office/drawing/2010/main" val="0"/>
              </a:ext>
            </a:extLst>
          </a:blip>
          <a:srcRect t="-248856" b="-248856"/>
          <a:stretch>
            <a:fillRect/>
          </a:stretch>
        </p:blipFill>
        <p:spPr>
          <a:xfrm>
            <a:off x="457200" y="-314543"/>
            <a:ext cx="7620000" cy="4800600"/>
          </a:xfrm>
        </p:spPr>
      </p:pic>
      <p:pic>
        <p:nvPicPr>
          <p:cNvPr id="5" name="Picture 4" descr="Screen Shot 2016-03-08 at 7.0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8340"/>
            <a:ext cx="7108577" cy="1259748"/>
          </a:xfrm>
          <a:prstGeom prst="rect">
            <a:avLst/>
          </a:prstGeom>
        </p:spPr>
      </p:pic>
      <p:pic>
        <p:nvPicPr>
          <p:cNvPr id="6" name="Picture 5" descr="Screen Shot 2016-03-08 at 7.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50" y="3668089"/>
            <a:ext cx="7544571" cy="1036608"/>
          </a:xfrm>
          <a:prstGeom prst="rect">
            <a:avLst/>
          </a:prstGeom>
        </p:spPr>
      </p:pic>
      <p:pic>
        <p:nvPicPr>
          <p:cNvPr id="7" name="Picture 6" descr="Screen Shot 2016-03-08 at 7.08.0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704697"/>
            <a:ext cx="7108577" cy="1285974"/>
          </a:xfrm>
          <a:prstGeom prst="rect">
            <a:avLst/>
          </a:prstGeom>
        </p:spPr>
      </p:pic>
    </p:spTree>
    <p:extLst>
      <p:ext uri="{BB962C8B-B14F-4D97-AF65-F5344CB8AC3E}">
        <p14:creationId xmlns:p14="http://schemas.microsoft.com/office/powerpoint/2010/main" val="41496617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b="1" i="1" dirty="0" smtClean="0">
                <a:solidFill>
                  <a:srgbClr val="C0BA71"/>
                </a:solidFill>
              </a:rPr>
              <a:t>Random Forests </a:t>
            </a:r>
            <a:r>
              <a:rPr lang="en-US" dirty="0" smtClean="0"/>
              <a:t>provide an improvement over bagged trees by way of a small tweak that </a:t>
            </a:r>
            <a:r>
              <a:rPr lang="en-US" i="1" dirty="0" err="1" smtClean="0">
                <a:solidFill>
                  <a:srgbClr val="C0BA71"/>
                </a:solidFill>
              </a:rPr>
              <a:t>decorrelates</a:t>
            </a:r>
            <a:r>
              <a:rPr lang="en-US" dirty="0" smtClean="0"/>
              <a:t> the trees. This reduces the variance when we average the trees.</a:t>
            </a:r>
          </a:p>
          <a:p>
            <a:r>
              <a:rPr lang="en-US" dirty="0" smtClean="0"/>
              <a:t>As in bagging, we build a number of decision trees on bootstrapped training samples.</a:t>
            </a:r>
          </a:p>
          <a:p>
            <a:r>
              <a:rPr lang="en-US" dirty="0" smtClean="0"/>
              <a:t>But when building these decision trees, each time a split in a tree is considered, a random selection of </a:t>
            </a:r>
            <a:r>
              <a:rPr lang="en-US" i="1" dirty="0" smtClean="0">
                <a:solidFill>
                  <a:srgbClr val="C0BA71"/>
                </a:solidFill>
              </a:rPr>
              <a:t>m</a:t>
            </a:r>
            <a:r>
              <a:rPr lang="en-US" dirty="0" smtClean="0"/>
              <a:t> predictors is chosen as split candidates from the full set of p predictors. The split is allowed to use only one of those </a:t>
            </a:r>
            <a:r>
              <a:rPr lang="en-US" i="1" dirty="0" smtClean="0">
                <a:solidFill>
                  <a:srgbClr val="C0BA71"/>
                </a:solidFill>
              </a:rPr>
              <a:t>m</a:t>
            </a:r>
            <a:r>
              <a:rPr lang="en-US" dirty="0" smtClean="0"/>
              <a:t> predictors. </a:t>
            </a:r>
          </a:p>
          <a:p>
            <a:r>
              <a:rPr lang="en-US" dirty="0" smtClean="0"/>
              <a:t>A fresh selection of m predictors is taken at each split. Typically we choose </a:t>
            </a:r>
            <a:r>
              <a:rPr lang="en-US" i="1" dirty="0" smtClean="0">
                <a:solidFill>
                  <a:srgbClr val="C0BA71"/>
                </a:solidFill>
              </a:rPr>
              <a:t>m = </a:t>
            </a:r>
            <a:r>
              <a:rPr lang="en-US" i="1" dirty="0" err="1" smtClean="0">
                <a:solidFill>
                  <a:srgbClr val="C0BA71"/>
                </a:solidFill>
              </a:rPr>
              <a:t>sqrt</a:t>
            </a:r>
            <a:r>
              <a:rPr lang="en-US" i="1" dirty="0" smtClean="0">
                <a:solidFill>
                  <a:srgbClr val="C0BA71"/>
                </a:solidFill>
              </a:rPr>
              <a:t>(p) </a:t>
            </a:r>
            <a:r>
              <a:rPr lang="en-US" dirty="0" smtClean="0"/>
              <a:t>for classification and </a:t>
            </a:r>
            <a:r>
              <a:rPr lang="en-US" i="1" dirty="0" smtClean="0">
                <a:solidFill>
                  <a:srgbClr val="C0BA71"/>
                </a:solidFill>
              </a:rPr>
              <a:t>m = p/3 </a:t>
            </a:r>
            <a:r>
              <a:rPr lang="en-US" dirty="0" smtClean="0"/>
              <a:t>for regression. </a:t>
            </a:r>
            <a:endParaRPr lang="en-US" dirty="0"/>
          </a:p>
        </p:txBody>
      </p:sp>
    </p:spTree>
    <p:extLst>
      <p:ext uri="{BB962C8B-B14F-4D97-AF65-F5344CB8AC3E}">
        <p14:creationId xmlns:p14="http://schemas.microsoft.com/office/powerpoint/2010/main" val="9754721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Random Forest in Heart Data</a:t>
            </a:r>
            <a:endParaRPr lang="en-US" dirty="0"/>
          </a:p>
        </p:txBody>
      </p:sp>
      <p:pic>
        <p:nvPicPr>
          <p:cNvPr id="4" name="Content Placeholder 3" descr="Screen Shot 2016-03-08 at 7.14.39 PM.png"/>
          <p:cNvPicPr>
            <a:picLocks noGrp="1" noChangeAspect="1"/>
          </p:cNvPicPr>
          <p:nvPr>
            <p:ph idx="1"/>
          </p:nvPr>
        </p:nvPicPr>
        <p:blipFill>
          <a:blip r:embed="rId2">
            <a:extLst>
              <a:ext uri="{28A0092B-C50C-407E-A947-70E740481C1C}">
                <a14:useLocalDpi xmlns:a14="http://schemas.microsoft.com/office/drawing/2010/main" val="0"/>
              </a:ext>
            </a:extLst>
          </a:blip>
          <a:srcRect l="-20962" r="-20962"/>
          <a:stretch>
            <a:fillRect/>
          </a:stretch>
        </p:blipFill>
        <p:spPr/>
      </p:pic>
    </p:spTree>
    <p:extLst>
      <p:ext uri="{BB962C8B-B14F-4D97-AF65-F5344CB8AC3E}">
        <p14:creationId xmlns:p14="http://schemas.microsoft.com/office/powerpoint/2010/main" val="38657542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smtClean="0"/>
              <a:t>Like bagging, boosting is a general approach that can be applied to many statistical learning methods for regression or classification. We only discuss boosting for decision trees.</a:t>
            </a:r>
          </a:p>
          <a:p>
            <a:r>
              <a:rPr lang="en-US" dirty="0" smtClean="0"/>
              <a:t>Recall that bagging involves creating multiple copies of the original training data set using the bootstrap, fitting a separate decision tree to each copy, and then combining all of the trees in order to create a single predictive model. </a:t>
            </a:r>
          </a:p>
          <a:p>
            <a:r>
              <a:rPr lang="en-US" dirty="0" smtClean="0"/>
              <a:t>Notably, each tree is built on a bootstrap data set, independent of the other trees. </a:t>
            </a:r>
          </a:p>
          <a:p>
            <a:r>
              <a:rPr lang="en-US" dirty="0" smtClean="0"/>
              <a:t>Boosting works in a similar way, except that the trees are grown sequentially: each tree is grown using information from previously grown trees. </a:t>
            </a:r>
            <a:endParaRPr lang="en-US" dirty="0"/>
          </a:p>
        </p:txBody>
      </p:sp>
    </p:spTree>
    <p:extLst>
      <p:ext uri="{BB962C8B-B14F-4D97-AF65-F5344CB8AC3E}">
        <p14:creationId xmlns:p14="http://schemas.microsoft.com/office/powerpoint/2010/main" val="3818651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4153</TotalTime>
  <Words>623</Words>
  <Application>Microsoft Macintosh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Dec</vt:lpstr>
      <vt:lpstr>Agenda</vt:lpstr>
      <vt:lpstr>Bagging</vt:lpstr>
      <vt:lpstr>Bagging</vt:lpstr>
      <vt:lpstr>Bagging</vt:lpstr>
      <vt:lpstr>Out-of-Bag Error Estimation</vt:lpstr>
      <vt:lpstr>Random Forest</vt:lpstr>
      <vt:lpstr>Bagging vs Random Forest in Heart Data</vt:lpstr>
      <vt:lpstr>Boosting</vt:lpstr>
      <vt:lpstr>Boosting algorithm for regression trees</vt:lpstr>
      <vt:lpstr>What is the idea behind this procedure?</vt:lpstr>
      <vt:lpstr>Tuning parameters for boosting</vt:lpstr>
      <vt:lpstr>`</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dc:title>
  <dc:creator>HH</dc:creator>
  <cp:lastModifiedBy>HH</cp:lastModifiedBy>
  <cp:revision>6</cp:revision>
  <dcterms:created xsi:type="dcterms:W3CDTF">2016-03-09T02:59:22Z</dcterms:created>
  <dcterms:modified xsi:type="dcterms:W3CDTF">2016-03-12T00:12:42Z</dcterms:modified>
</cp:coreProperties>
</file>