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23" autoAdjust="0"/>
  </p:normalViewPr>
  <p:slideViewPr>
    <p:cSldViewPr snapToGrid="0" snapToObjects="1">
      <p:cViewPr varScale="1">
        <p:scale>
          <a:sx n="125" d="100"/>
          <a:sy n="125" d="100"/>
        </p:scale>
        <p:origin x="-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3009CE-BD15-F24A-ADDD-0BF5AC56DFDD}" type="datetimeFigureOut">
              <a:rPr lang="en-US" smtClean="0"/>
              <a:t>2/20/16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Missing Data and Imputation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Nonresponse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used to deal with Attrition</a:t>
            </a:r>
          </a:p>
          <a:p>
            <a:r>
              <a:rPr lang="en-US" dirty="0" smtClean="0"/>
              <a:t>Generate model predicting response given observed covariates</a:t>
            </a:r>
          </a:p>
          <a:p>
            <a:r>
              <a:rPr lang="en-US" dirty="0" smtClean="0"/>
              <a:t>Weight Respondent by their inverse probability of response</a:t>
            </a:r>
          </a:p>
          <a:p>
            <a:pPr lvl="1"/>
            <a:r>
              <a:rPr lang="en-US" dirty="0" smtClean="0"/>
              <a:t>Weights the respondents up to represent the full sample</a:t>
            </a:r>
          </a:p>
          <a:p>
            <a:pPr lvl="1"/>
            <a:r>
              <a:rPr lang="en-US" dirty="0" smtClean="0"/>
              <a:t>Same idea as survey sampling weight</a:t>
            </a:r>
          </a:p>
          <a:p>
            <a:r>
              <a:rPr lang="en-US" dirty="0" smtClean="0"/>
              <a:t>Use Analysis methods that allow for weights</a:t>
            </a:r>
          </a:p>
          <a:p>
            <a:r>
              <a:rPr lang="en-US" dirty="0" smtClean="0"/>
              <a:t>Works well for simple missing data patterns (e.g. Attrition)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Nonresponse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 …</a:t>
            </a:r>
          </a:p>
          <a:p>
            <a:r>
              <a:rPr lang="en-US" dirty="0" smtClean="0"/>
              <a:t>Imagine 100 males and 100 females in sample</a:t>
            </a:r>
          </a:p>
          <a:p>
            <a:r>
              <a:rPr lang="en-US" dirty="0" smtClean="0"/>
              <a:t>But only 80 males and 75 females respond</a:t>
            </a:r>
          </a:p>
          <a:p>
            <a:r>
              <a:rPr lang="en-US" dirty="0" smtClean="0"/>
              <a:t>Male respondents will get weight of 100/80 = 1.25</a:t>
            </a:r>
          </a:p>
          <a:p>
            <a:r>
              <a:rPr lang="en-US" dirty="0" smtClean="0"/>
              <a:t>Female respondents will get weights of 100/75 = 1.33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single imputation, but fills in each missing value multiple times</a:t>
            </a:r>
          </a:p>
          <a:p>
            <a:pPr lvl="1"/>
            <a:r>
              <a:rPr lang="en-US" dirty="0" smtClean="0"/>
              <a:t>Like repeating the stochastic mean imputation multiple times</a:t>
            </a:r>
          </a:p>
          <a:p>
            <a:r>
              <a:rPr lang="en-US" dirty="0" smtClean="0"/>
              <a:t>Creates multiple (e.g., 100) “complete” data sets</a:t>
            </a:r>
          </a:p>
          <a:p>
            <a:r>
              <a:rPr lang="en-US" dirty="0" smtClean="0"/>
              <a:t>Analyses then run separately on each dataset and result </a:t>
            </a:r>
            <a:r>
              <a:rPr lang="en-US" b="1" i="1" dirty="0" smtClean="0"/>
              <a:t>combined</a:t>
            </a:r>
            <a:r>
              <a:rPr lang="en-US" dirty="0" smtClean="0"/>
              <a:t> across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three types of missing data MCAR, MAR, NMAR</a:t>
            </a:r>
            <a:endParaRPr lang="en-US" dirty="0"/>
          </a:p>
          <a:p>
            <a:r>
              <a:rPr lang="en-US" dirty="0" smtClean="0"/>
              <a:t>For MCAR – we can simply drop missing data</a:t>
            </a:r>
          </a:p>
          <a:p>
            <a:r>
              <a:rPr lang="en-US" dirty="0" smtClean="0"/>
              <a:t>For MAR we can use single imputation or multiple imputation methods. It is highly recommended that you use multiple imputation methods – unfortunately, standard libraries in python do not handle this properly.</a:t>
            </a:r>
          </a:p>
          <a:p>
            <a:r>
              <a:rPr lang="en-US" dirty="0" smtClean="0"/>
              <a:t>For NMAR, there is no known way to handle missing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today’s lecture is extracted from Lecture notes of Dr. Elizabeth A. Stuart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8122" r="-1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5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Ignoring or inappropriately handling missing data may lead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Biased estimates</a:t>
            </a:r>
          </a:p>
          <a:p>
            <a:r>
              <a:rPr lang="en-US" dirty="0" smtClean="0"/>
              <a:t>Incorrect standard errors</a:t>
            </a:r>
          </a:p>
          <a:p>
            <a:r>
              <a:rPr lang="en-US" dirty="0" smtClean="0"/>
              <a:t>Incorrect inferences/results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7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Missing Completely at Random (MCAR)</a:t>
            </a:r>
          </a:p>
          <a:p>
            <a:pPr lvl="1"/>
            <a:r>
              <a:rPr lang="en-US" dirty="0" smtClean="0"/>
              <a:t>Dropping unobserved observations is fine!</a:t>
            </a:r>
          </a:p>
          <a:p>
            <a:r>
              <a:rPr lang="en-US" dirty="0" smtClean="0"/>
              <a:t>Missing at Random (MAR): </a:t>
            </a:r>
            <a:r>
              <a:rPr lang="en-US" dirty="0" err="1" smtClean="0"/>
              <a:t>Missingness</a:t>
            </a:r>
            <a:r>
              <a:rPr lang="en-US" dirty="0" smtClean="0"/>
              <a:t> depends on observed data</a:t>
            </a:r>
          </a:p>
          <a:p>
            <a:pPr lvl="1"/>
            <a:r>
              <a:rPr lang="en-US" dirty="0" smtClean="0"/>
              <a:t>E.g., women more likely to respond to men</a:t>
            </a:r>
          </a:p>
          <a:p>
            <a:pPr lvl="1"/>
            <a:r>
              <a:rPr lang="en-US" dirty="0" smtClean="0"/>
              <a:t>Can use weighting or </a:t>
            </a:r>
            <a:r>
              <a:rPr lang="en-US" b="1" i="1" dirty="0" smtClean="0"/>
              <a:t>imputation</a:t>
            </a:r>
            <a:r>
              <a:rPr lang="en-US" dirty="0" smtClean="0"/>
              <a:t> approaches to deal with the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Usually people try to solve this type of missing data issue</a:t>
            </a:r>
          </a:p>
          <a:p>
            <a:r>
              <a:rPr lang="en-US" dirty="0" smtClean="0"/>
              <a:t>Not missing at random (NMAR): </a:t>
            </a:r>
            <a:r>
              <a:rPr lang="en-US" dirty="0" err="1" smtClean="0"/>
              <a:t>Missingness</a:t>
            </a:r>
            <a:r>
              <a:rPr lang="en-US" dirty="0" smtClean="0"/>
              <a:t> depends on unobserved values</a:t>
            </a:r>
          </a:p>
          <a:p>
            <a:pPr lvl="1"/>
            <a:r>
              <a:rPr lang="en-US" dirty="0" smtClean="0"/>
              <a:t>Probability of reporting psychiatric treatment depends on whether or not they have received it</a:t>
            </a:r>
          </a:p>
          <a:p>
            <a:pPr lvl="1"/>
            <a:r>
              <a:rPr lang="en-US" dirty="0" smtClean="0"/>
              <a:t>Probability of someone reporting their income depends on what their income is</a:t>
            </a:r>
          </a:p>
          <a:p>
            <a:pPr lvl="1"/>
            <a:r>
              <a:rPr lang="en-US" dirty="0" smtClean="0"/>
              <a:t>No easy way to deal with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Improper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Ignoring it</a:t>
            </a:r>
          </a:p>
          <a:p>
            <a:pPr lvl="1"/>
            <a:r>
              <a:rPr lang="en-US" dirty="0" smtClean="0"/>
              <a:t>Ignore it; just run models without doing anything about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You only rely on defaults of the software</a:t>
            </a:r>
          </a:p>
          <a:p>
            <a:r>
              <a:rPr lang="en-US" dirty="0" smtClean="0"/>
              <a:t>Complete Case (</a:t>
            </a:r>
            <a:r>
              <a:rPr lang="en-US" dirty="0" err="1" smtClean="0"/>
              <a:t>listwise</a:t>
            </a:r>
            <a:r>
              <a:rPr lang="en-US" dirty="0" smtClean="0"/>
              <a:t> deletion)</a:t>
            </a:r>
          </a:p>
          <a:p>
            <a:pPr lvl="1"/>
            <a:r>
              <a:rPr lang="en-US" dirty="0" smtClean="0"/>
              <a:t>Restricts the analysis to only observed data</a:t>
            </a:r>
          </a:p>
          <a:p>
            <a:pPr lvl="2"/>
            <a:r>
              <a:rPr lang="en-US" dirty="0" smtClean="0"/>
              <a:t>Assumes </a:t>
            </a:r>
            <a:r>
              <a:rPr lang="en-US" dirty="0" err="1" smtClean="0"/>
              <a:t>missingness</a:t>
            </a:r>
            <a:r>
              <a:rPr lang="en-US" dirty="0" smtClean="0"/>
              <a:t> is MCAR</a:t>
            </a:r>
          </a:p>
          <a:p>
            <a:pPr lvl="2"/>
            <a:r>
              <a:rPr lang="en-US" dirty="0" smtClean="0"/>
              <a:t>Lowers the power of your models</a:t>
            </a:r>
          </a:p>
          <a:p>
            <a:pPr lvl="2"/>
            <a:r>
              <a:rPr lang="en-US" dirty="0" smtClean="0"/>
              <a:t>Generally leads to biased results</a:t>
            </a:r>
          </a:p>
        </p:txBody>
      </p:sp>
    </p:spTree>
    <p:extLst>
      <p:ext uri="{BB962C8B-B14F-4D97-AF65-F5344CB8AC3E}">
        <p14:creationId xmlns:p14="http://schemas.microsoft.com/office/powerpoint/2010/main" val="312366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Improper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554"/>
          </a:xfrm>
        </p:spPr>
        <p:txBody>
          <a:bodyPr>
            <a:normAutofit/>
          </a:bodyPr>
          <a:lstStyle/>
          <a:p>
            <a:r>
              <a:rPr lang="en-US" dirty="0" smtClean="0"/>
              <a:t>Single Imputation (Fill in (“impute”) each missing value</a:t>
            </a:r>
          </a:p>
          <a:p>
            <a:pPr lvl="1"/>
            <a:r>
              <a:rPr lang="en-US" dirty="0" smtClean="0"/>
              <a:t>Mean/Median/fill backward/fill forward</a:t>
            </a:r>
          </a:p>
          <a:p>
            <a:pPr lvl="1"/>
            <a:r>
              <a:rPr lang="en-US" dirty="0" smtClean="0"/>
              <a:t>Regression Prediction (“Conditional Mean Imputation”)</a:t>
            </a:r>
          </a:p>
          <a:p>
            <a:pPr lvl="2"/>
            <a:r>
              <a:rPr lang="en-US" dirty="0" smtClean="0"/>
              <a:t>Impute mean within categories of observed covariates (gender, race, etc.)</a:t>
            </a:r>
          </a:p>
          <a:p>
            <a:pPr lvl="2"/>
            <a:r>
              <a:rPr lang="en-US" dirty="0" smtClean="0"/>
              <a:t>Fit regression model among observed cases, use to predict response for individuals with missing values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Slightly better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“Hot-deck”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an individual with missing data, find individuals with the same observed values on other variables, randoml</a:t>
            </a:r>
            <a:r>
              <a:rPr lang="en-US" dirty="0" smtClean="0"/>
              <a:t>y pick one of their values as the one to use for imputation</a:t>
            </a:r>
            <a:endParaRPr lang="en-US" dirty="0" smtClean="0"/>
          </a:p>
          <a:p>
            <a:r>
              <a:rPr lang="en-US" dirty="0" smtClean="0"/>
              <a:t>Regression Prediction plus error (“Stochastic regression imputation”)</a:t>
            </a:r>
          </a:p>
          <a:p>
            <a:pPr lvl="1"/>
            <a:r>
              <a:rPr lang="en-US" dirty="0" smtClean="0"/>
              <a:t>Same as regression imputation – you just add random error to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single imputation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those discussed, the best are regression prediction plus error or hot-deck (based on categorical versions of all the variables observed)</a:t>
            </a:r>
          </a:p>
          <a:p>
            <a:r>
              <a:rPr lang="en-US" dirty="0" smtClean="0"/>
              <a:t>Can be reasonable if you have few missing data ( &lt; 5%)</a:t>
            </a:r>
          </a:p>
          <a:p>
            <a:r>
              <a:rPr lang="en-US" dirty="0" smtClean="0"/>
              <a:t>BUT .. Results in overly precise estimates</a:t>
            </a:r>
          </a:p>
          <a:p>
            <a:pPr lvl="1"/>
            <a:r>
              <a:rPr lang="en-US" dirty="0" smtClean="0"/>
              <a:t>Simply treats all of the values as observed values</a:t>
            </a:r>
          </a:p>
          <a:p>
            <a:pPr lvl="1"/>
            <a:r>
              <a:rPr lang="en-US" dirty="0" smtClean="0"/>
              <a:t>So does not take into account the uncertainty in the imputations.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should we do instead?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Appropriate ways of handling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Weighting</a:t>
            </a:r>
          </a:p>
          <a:p>
            <a:r>
              <a:rPr lang="en-US" dirty="0" smtClean="0"/>
              <a:t>Multiple Imputation</a:t>
            </a:r>
          </a:p>
          <a:p>
            <a:r>
              <a:rPr lang="en-US" dirty="0" smtClean="0"/>
              <a:t>Maximum Likelihood (FIML) * Above the scope of thi</a:t>
            </a:r>
            <a:r>
              <a:rPr lang="en-US" dirty="0" smtClean="0"/>
              <a:t>s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GOAL IS NOT TO GET CORRECT PREDICTIONS OF MISSING VALUES; GOALS IS TO OBTAIN ACCURATE PARAMETER ESTIMATES FOR RELATIONSHIPS OF 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75" y="2858828"/>
            <a:ext cx="3718895" cy="24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6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1792</TotalTime>
  <Words>692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Lecture 7 </vt:lpstr>
      <vt:lpstr>Missing Data</vt:lpstr>
      <vt:lpstr>Ignoring or inappropriately handling missing data may lead to…</vt:lpstr>
      <vt:lpstr>Missing Data Mechanisms </vt:lpstr>
      <vt:lpstr>Improper ways of handing missing Data!</vt:lpstr>
      <vt:lpstr>Improper ways of handing missing Data!</vt:lpstr>
      <vt:lpstr>Slightly better ways of handing missing Data!</vt:lpstr>
      <vt:lpstr>Summary of single imputation approaches</vt:lpstr>
      <vt:lpstr>Appropriate ways of handling missing values</vt:lpstr>
      <vt:lpstr>Nonresponse Weighting</vt:lpstr>
      <vt:lpstr>Nonresponse Weighting</vt:lpstr>
      <vt:lpstr>Multiple Imputation</vt:lpstr>
      <vt:lpstr>Summary</vt:lpstr>
      <vt:lpstr>Acknowledgment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12</cp:revision>
  <dcterms:created xsi:type="dcterms:W3CDTF">2016-02-20T20:45:50Z</dcterms:created>
  <dcterms:modified xsi:type="dcterms:W3CDTF">2016-02-22T02:38:13Z</dcterms:modified>
</cp:coreProperties>
</file>