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69" r:id="rId11"/>
    <p:sldId id="257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81" r:id="rId23"/>
    <p:sldId id="282" r:id="rId24"/>
    <p:sldId id="283" r:id="rId25"/>
    <p:sldId id="279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6632-2989-084D-AD78-4E91467ECB1A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Lecture 11 - Decision Trees – Part 1</a:t>
            </a:r>
            <a:endParaRPr lang="en-US" dirty="0" smtClean="0"/>
          </a:p>
          <a:p>
            <a:r>
              <a:rPr lang="en-US" dirty="0" smtClean="0"/>
              <a:t>Hamed Hasheminia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63" y="0"/>
            <a:ext cx="7154443" cy="47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details of the tree 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is to find boxes R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that minimize the RSS, given by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      is the mean response for the training observations within the </a:t>
            </a:r>
            <a:r>
              <a:rPr lang="en-US" i="1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box.</a:t>
            </a:r>
          </a:p>
          <a:p>
            <a:r>
              <a:rPr lang="en-US" dirty="0"/>
              <a:t>Unfortunately, it is computationally infeasible to consider every possible partition of the feature space into J boxes.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12-16 at 4.4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47" y="2646825"/>
            <a:ext cx="2645514" cy="1121832"/>
          </a:xfrm>
          <a:prstGeom prst="rect">
            <a:avLst/>
          </a:prstGeom>
        </p:spPr>
      </p:pic>
      <p:pic>
        <p:nvPicPr>
          <p:cNvPr id="6" name="Picture 5" descr="Screen Shot 2015-12-16 at 4.4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35" y="3629827"/>
            <a:ext cx="587357" cy="5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48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38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90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first select the predictor </a:t>
            </a:r>
            <a:r>
              <a:rPr lang="en-US" sz="2800" i="1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8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and the </a:t>
            </a:r>
            <a:r>
              <a:rPr lang="en-US" sz="2800" dirty="0" err="1" smtClean="0"/>
              <a:t>cutpoint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948A54"/>
                </a:solidFill>
              </a:rPr>
              <a:t>s</a:t>
            </a:r>
            <a:r>
              <a:rPr lang="en-US" sz="28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/>
              <a:t>such that splitting the predictor space into the regions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X|X</a:t>
            </a:r>
            <a:r>
              <a:rPr lang="en-US" sz="2800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&lt; s} </a:t>
            </a:r>
            <a:r>
              <a:rPr lang="en-US" sz="2800" dirty="0" smtClean="0">
                <a:solidFill>
                  <a:srgbClr val="948A54"/>
                </a:solidFill>
              </a:rPr>
              <a:t>and {</a:t>
            </a:r>
            <a:r>
              <a:rPr lang="en-US" sz="2800" dirty="0" err="1" smtClean="0">
                <a:solidFill>
                  <a:srgbClr val="948A54"/>
                </a:solidFill>
              </a:rPr>
              <a:t>X|X</a:t>
            </a:r>
            <a:r>
              <a:rPr lang="en-US" sz="2800" baseline="-25000" dirty="0" err="1" smtClean="0">
                <a:solidFill>
                  <a:srgbClr val="948A54"/>
                </a:solidFill>
              </a:rPr>
              <a:t>j</a:t>
            </a:r>
            <a:r>
              <a:rPr lang="en-US" sz="2800" baseline="-250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>
                <a:solidFill>
                  <a:srgbClr val="948A54"/>
                </a:solidFill>
              </a:rPr>
              <a:t>&gt;= s} </a:t>
            </a:r>
            <a:r>
              <a:rPr lang="en-US" sz="2800" dirty="0" smtClean="0"/>
              <a:t>leads to the greatest possible reduction in RSS.</a:t>
            </a:r>
            <a:endParaRPr lang="en-US" sz="2800" baseline="-25000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" y="3495564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1" y="3495564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392851" y="3700384"/>
            <a:ext cx="13656" cy="2102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77" y="5803186"/>
            <a:ext cx="2389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818E-6 4.08986E-6 L 0.26271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88E-6 3.14961E-7 L 0.00017 -0.30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0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16" y="0"/>
            <a:ext cx="3337467" cy="2809035"/>
          </a:xfrm>
          <a:prstGeom prst="rect">
            <a:avLst/>
          </a:prstGeom>
        </p:spPr>
      </p:pic>
      <p:pic>
        <p:nvPicPr>
          <p:cNvPr id="6" name="Picture 5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75" y="0"/>
            <a:ext cx="3337467" cy="2809035"/>
          </a:xfrm>
          <a:prstGeom prst="rect">
            <a:avLst/>
          </a:prstGeom>
        </p:spPr>
      </p:pic>
      <p:pic>
        <p:nvPicPr>
          <p:cNvPr id="7" name="Picture 6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2809035"/>
            <a:ext cx="3337467" cy="2809035"/>
          </a:xfrm>
          <a:prstGeom prst="rect">
            <a:avLst/>
          </a:prstGeom>
        </p:spPr>
      </p:pic>
      <p:pic>
        <p:nvPicPr>
          <p:cNvPr id="8" name="Picture 7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25" y="2809035"/>
            <a:ext cx="3337467" cy="2809035"/>
          </a:xfrm>
          <a:prstGeom prst="rect">
            <a:avLst/>
          </a:prstGeom>
        </p:spPr>
      </p:pic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52" y="2809035"/>
            <a:ext cx="3337467" cy="2809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909" y="1440885"/>
            <a:ext cx="29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3673" y="14086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7588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2839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765" y="1223953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1441" y="124916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01257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85156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115" y="184109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3254" y="4553015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73304" y="4063651"/>
            <a:ext cx="2433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58946" y="3531123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3527" y="2485066"/>
            <a:ext cx="11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7588" y="2439703"/>
            <a:ext cx="13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953.2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9092" y="2439703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1091.1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4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1031.1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5287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1022.1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2720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1076.1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021" y="36943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5072" y="4679647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6057" y="3477387"/>
            <a:ext cx="61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0469" y="4494981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4257" y="3108055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6914" y="415250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77588" y="2439703"/>
            <a:ext cx="1242769" cy="41469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repeat the process, looking for the best predictor and the best </a:t>
            </a:r>
            <a:r>
              <a:rPr lang="en-US" dirty="0" err="1" smtClean="0"/>
              <a:t>cutpoint</a:t>
            </a:r>
            <a:r>
              <a:rPr lang="en-US" dirty="0" smtClean="0"/>
              <a:t> in order to split the data further so as to minimize the RSS within each of the resulting regions. </a:t>
            </a:r>
          </a:p>
          <a:p>
            <a:r>
              <a:rPr lang="en-US" dirty="0" smtClean="0"/>
              <a:t>However, this time, instead of splitting the entire predictor space, we split one of the two previously identified regions. We now have three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8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109237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35461" y="300401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195682"/>
            <a:ext cx="3337467" cy="28090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625328" y="38684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2918272"/>
            <a:ext cx="3337467" cy="28090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35461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2918272"/>
            <a:ext cx="3337467" cy="28090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625328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4703" y="2321274"/>
            <a:ext cx="384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38983" y="2430511"/>
            <a:ext cx="20658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703" y="3109436"/>
            <a:ext cx="0" cy="21301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8983" y="3109436"/>
            <a:ext cx="0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2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85 L -0.00156 -0.2948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3451E-7 -1.55628E-6 L 9.73451E-7 -0.29319 " pathEditMode="relative" rAng="0" ptsTypes="AA">
                                      <p:cBhvr>
                                        <p:cTn id="10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556 L 0.04182 -0.00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556 L 0.2228 -0.00348 " pathEditMode="relative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242"/>
            <a:ext cx="5058047" cy="42571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453022" y="219715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53022" y="1776334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8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132694" y="2541013"/>
            <a:ext cx="6003821" cy="3301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940" y="2979884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090" y="2947618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7000" y="696817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3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4" name="Content Placeholder 3" descr="Screen Shot 2016-03-07 at 9.41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93" r="-11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Tree-Based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describe Tree-based methods for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regression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involve </a:t>
            </a:r>
            <a:r>
              <a:rPr lang="en-US" i="1" dirty="0" smtClean="0">
                <a:solidFill>
                  <a:srgbClr val="948A54"/>
                </a:solidFill>
              </a:rPr>
              <a:t>Stratifying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948A54"/>
                </a:solidFill>
              </a:rPr>
              <a:t>Segmenting</a:t>
            </a:r>
            <a:r>
              <a:rPr lang="en-US" dirty="0" smtClean="0"/>
              <a:t> the predictor space into a number of simple regions</a:t>
            </a:r>
          </a:p>
          <a:p>
            <a:r>
              <a:rPr lang="en-US" dirty="0" smtClean="0"/>
              <a:t>Since the set of splitting rules used to segment the predictor space can be summarized in a tree, these types of approaches are known as </a:t>
            </a:r>
            <a:r>
              <a:rPr lang="en-US" i="1" dirty="0" smtClean="0">
                <a:solidFill>
                  <a:srgbClr val="948A54"/>
                </a:solidFill>
              </a:rPr>
              <a:t>decision-tree </a:t>
            </a:r>
            <a:r>
              <a:rPr lang="en-US" dirty="0" smtClean="0"/>
              <a:t>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2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6" r="-12086"/>
          <a:stretch>
            <a:fillRect/>
          </a:stretch>
        </p:blipFill>
        <p:spPr>
          <a:xfrm>
            <a:off x="-809485" y="274638"/>
            <a:ext cx="10639883" cy="5851526"/>
          </a:xfrm>
        </p:spPr>
      </p:pic>
    </p:spTree>
    <p:extLst>
      <p:ext uri="{BB962C8B-B14F-4D97-AF65-F5344CB8AC3E}">
        <p14:creationId xmlns:p14="http://schemas.microsoft.com/office/powerpoint/2010/main" val="59646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a regression tree, except that it is used to predict a qualitative response rather than a quantitative one.</a:t>
            </a:r>
          </a:p>
          <a:p>
            <a:r>
              <a:rPr lang="en-US" dirty="0" smtClean="0"/>
              <a:t>For a classification tree, we predict that each observation belongs to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most commonly occurring class</a:t>
            </a:r>
            <a:r>
              <a:rPr lang="en-US" dirty="0" smtClean="0"/>
              <a:t> of training observations in the region to which it belongs.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of classification trees</a:t>
            </a:r>
            <a:endParaRPr lang="en-US" dirty="0"/>
          </a:p>
        </p:txBody>
      </p:sp>
      <p:pic>
        <p:nvPicPr>
          <p:cNvPr id="4" name="Content Placeholder 3" descr="Screen Shot 2016-03-07 at 9.48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42" b="-23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9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4" name="Content Placeholder 3" descr="Screen Shot 2016-03-07 at 9.48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73" b="-7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562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Cross-entropy</a:t>
            </a:r>
            <a:endParaRPr lang="en-US" dirty="0"/>
          </a:p>
        </p:txBody>
      </p:sp>
      <p:pic>
        <p:nvPicPr>
          <p:cNvPr id="4" name="Content Placeholder 3" descr="Screen Shot 2016-03-07 at 9.49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21" b="-45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03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5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48" r="-15648"/>
          <a:stretch>
            <a:fillRect/>
          </a:stretch>
        </p:blipFill>
        <p:spPr>
          <a:xfrm>
            <a:off x="-588540" y="274638"/>
            <a:ext cx="10639882" cy="5851525"/>
          </a:xfrm>
        </p:spPr>
      </p:pic>
    </p:spTree>
    <p:extLst>
      <p:ext uri="{BB962C8B-B14F-4D97-AF65-F5344CB8AC3E}">
        <p14:creationId xmlns:p14="http://schemas.microsoft.com/office/powerpoint/2010/main" val="920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are simple and interpretable models for </a:t>
            </a:r>
            <a:r>
              <a:rPr lang="en-US" i="1" dirty="0" smtClean="0">
                <a:solidFill>
                  <a:srgbClr val="948A54"/>
                </a:solidFill>
              </a:rPr>
              <a:t>regression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</a:p>
          <a:p>
            <a:r>
              <a:rPr lang="en-US" dirty="0" smtClean="0"/>
              <a:t>However the are often not competitive with other methods in terms of prediction accuracy</a:t>
            </a:r>
          </a:p>
          <a:p>
            <a:r>
              <a:rPr lang="en-US" dirty="0" smtClean="0"/>
              <a:t>Unfortunately, it is computationally infeasible to consider every possible partition of the feature space into J boxes. Therefore, we use </a:t>
            </a:r>
            <a:r>
              <a:rPr lang="en-US" i="1" dirty="0" smtClean="0">
                <a:solidFill>
                  <a:srgbClr val="948A54"/>
                </a:solidFill>
              </a:rPr>
              <a:t>top-down greedy approach </a:t>
            </a:r>
            <a:r>
              <a:rPr lang="en-US" dirty="0" smtClean="0"/>
              <a:t>to solve it. </a:t>
            </a:r>
          </a:p>
        </p:txBody>
      </p:sp>
    </p:spTree>
    <p:extLst>
      <p:ext uri="{BB962C8B-B14F-4D97-AF65-F5344CB8AC3E}">
        <p14:creationId xmlns:p14="http://schemas.microsoft.com/office/powerpoint/2010/main" val="314105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What is next?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can we increase predictability?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Bagging, Boosting, Random Forest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Pros and Cons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Tree-based methods are simple and useful for interpretation.</a:t>
            </a:r>
          </a:p>
          <a:p>
            <a:r>
              <a:rPr lang="en-US" dirty="0" smtClean="0"/>
              <a:t>However they typically are not as competitive as the best supervised learning approaches in terms of prediction accuracy.</a:t>
            </a:r>
          </a:p>
          <a:p>
            <a:r>
              <a:rPr lang="en-US" dirty="0" smtClean="0"/>
              <a:t>Hence we also discuss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948A54"/>
                </a:solidFill>
              </a:rPr>
              <a:t>random forests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948A54"/>
                </a:solidFill>
              </a:rPr>
              <a:t>boosting</a:t>
            </a:r>
            <a:r>
              <a:rPr lang="en-US" dirty="0" smtClean="0"/>
              <a:t> in future lectures.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Decision Trees – Regression Problems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00"/>
            <a:ext cx="8229600" cy="4525963"/>
          </a:xfrm>
        </p:spPr>
        <p:txBody>
          <a:bodyPr/>
          <a:lstStyle/>
          <a:p>
            <a:r>
              <a:rPr lang="en-US" dirty="0" smtClean="0"/>
              <a:t>Salary in color-coded from low (blue, green) to high (yellow, red)</a:t>
            </a:r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2350372"/>
            <a:ext cx="5058047" cy="42571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236331" y="2635329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36331" y="4191948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4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Decision Tree for these Data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7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Previous Figure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 a given internal node, the label (</a:t>
            </a:r>
            <a:r>
              <a:rPr lang="en-US" i="1" dirty="0" smtClean="0">
                <a:solidFill>
                  <a:srgbClr val="948A54"/>
                </a:solidFill>
              </a:rPr>
              <a:t>Variable &lt; Constant</a:t>
            </a:r>
            <a:r>
              <a:rPr lang="en-US" dirty="0" smtClean="0"/>
              <a:t>) indicates the left-hand branch emanating from that split,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Variable &gt;= Constant</a:t>
            </a:r>
            <a:r>
              <a:rPr lang="en-US" dirty="0" smtClean="0"/>
              <a:t>). For instance, the split at the top of the tree results in two large branches. The left-hand branch corresponds to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Years &lt; 4.5</a:t>
            </a:r>
            <a:r>
              <a:rPr lang="en-US" dirty="0" smtClean="0"/>
              <a:t>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Years &gt;= 4.5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The tree has two internal nodes and three terminal nodes, or leaves. The number in each leaf is the mean of the response for the observations that fall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Results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5" r="-2799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580872" y="3849925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0616" y="2814379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7718" y="4556323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tree-building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divide the predictor space — that is, the set of possible values for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— </a:t>
            </a:r>
            <a:r>
              <a:rPr lang="en-US" dirty="0"/>
              <a:t>into J distinct and non-overlapping regions, R</a:t>
            </a:r>
            <a:r>
              <a:rPr lang="en-US" baseline="-25000" dirty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/>
              <a:t>, . . . , R</a:t>
            </a:r>
            <a:r>
              <a:rPr lang="en-US" baseline="-25000" dirty="0"/>
              <a:t>J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/>
              <a:t>For every observation that falls into the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, we make the same prediction, which </a:t>
            </a:r>
            <a:r>
              <a:rPr lang="en-US" dirty="0" smtClean="0"/>
              <a:t>is simply </a:t>
            </a:r>
            <a:r>
              <a:rPr lang="en-US" dirty="0"/>
              <a:t>the mean of the response values for the training observations in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In theory, the regions could have any shape. However, we choose to divide the predictor space into </a:t>
            </a:r>
            <a:r>
              <a:rPr lang="en-US" dirty="0" smtClean="0"/>
              <a:t>high dimensional </a:t>
            </a:r>
            <a:r>
              <a:rPr lang="en-US" dirty="0"/>
              <a:t>rectangles, or </a:t>
            </a:r>
            <a:r>
              <a:rPr lang="en-US" i="1" dirty="0">
                <a:solidFill>
                  <a:srgbClr val="948A54"/>
                </a:solidFill>
              </a:rPr>
              <a:t>boxes</a:t>
            </a:r>
            <a:r>
              <a:rPr lang="en-US" dirty="0"/>
              <a:t>, for simplicity and </a:t>
            </a:r>
            <a:r>
              <a:rPr lang="en-US" dirty="0" smtClean="0"/>
              <a:t>for ease </a:t>
            </a:r>
            <a:r>
              <a:rPr lang="en-US" dirty="0"/>
              <a:t>of interpretation of the resulting </a:t>
            </a:r>
            <a:r>
              <a:rPr lang="en-US" dirty="0" smtClean="0"/>
              <a:t>predictive model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76" r="-42176"/>
          <a:stretch>
            <a:fillRect/>
          </a:stretch>
        </p:blipFill>
        <p:spPr>
          <a:xfrm>
            <a:off x="-1211048" y="682728"/>
            <a:ext cx="10353360" cy="5693949"/>
          </a:xfrm>
        </p:spPr>
      </p:pic>
      <p:cxnSp>
        <p:nvCxnSpPr>
          <p:cNvPr id="6" name="Straight Connector 5"/>
          <p:cNvCxnSpPr/>
          <p:nvPr/>
        </p:nvCxnSpPr>
        <p:spPr>
          <a:xfrm flipH="1">
            <a:off x="1392851" y="682728"/>
            <a:ext cx="2130244" cy="238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2851" y="682728"/>
            <a:ext cx="2253142" cy="2280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3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759</Words>
  <Application>Microsoft Macintosh PowerPoint</Application>
  <PresentationFormat>On-screen Show (4:3)</PresentationFormat>
  <Paragraphs>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Dec</vt:lpstr>
      <vt:lpstr>Tree-Based Methods</vt:lpstr>
      <vt:lpstr>Pros and Cons</vt:lpstr>
      <vt:lpstr>Decision Trees – Regression Problems</vt:lpstr>
      <vt:lpstr>Decision Tree for these Data</vt:lpstr>
      <vt:lpstr>Details of Previous Figure</vt:lpstr>
      <vt:lpstr>Results</vt:lpstr>
      <vt:lpstr>Details of tree-building Process</vt:lpstr>
      <vt:lpstr>PowerPoint Presentation</vt:lpstr>
      <vt:lpstr>More details of the tree building process</vt:lpstr>
      <vt:lpstr>PowerPoint Presentation</vt:lpstr>
      <vt:lpstr>PowerPoint Presentation</vt:lpstr>
      <vt:lpstr>PowerPoint Presentation</vt:lpstr>
      <vt:lpstr>Top-Down Greedy Approach (also known as recursive binary splitting)</vt:lpstr>
      <vt:lpstr>PowerPoint Presentation</vt:lpstr>
      <vt:lpstr>Top-Down Greedy Approach (also known as recursive binary splitting)</vt:lpstr>
      <vt:lpstr>PowerPoint Presentation</vt:lpstr>
      <vt:lpstr>PowerPoint Presentation</vt:lpstr>
      <vt:lpstr>Cross-Validation</vt:lpstr>
      <vt:lpstr>PowerPoint Presentation</vt:lpstr>
      <vt:lpstr>Classification Trees</vt:lpstr>
      <vt:lpstr>Details of classification trees</vt:lpstr>
      <vt:lpstr>Gini Index</vt:lpstr>
      <vt:lpstr> Cross-entropy</vt:lpstr>
      <vt:lpstr>PowerPoint Presentation</vt:lpstr>
      <vt:lpstr>Summary</vt:lpstr>
      <vt:lpstr>What is next?</vt:lpstr>
    </vt:vector>
  </TitlesOfParts>
  <Company>San Francisco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Hasheminia</dc:creator>
  <cp:lastModifiedBy>HH</cp:lastModifiedBy>
  <cp:revision>17</cp:revision>
  <dcterms:created xsi:type="dcterms:W3CDTF">2015-12-16T19:53:33Z</dcterms:created>
  <dcterms:modified xsi:type="dcterms:W3CDTF">2016-03-07T17:51:21Z</dcterms:modified>
</cp:coreProperties>
</file>