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296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8CDE9-AB48-C440-BEA7-178B6AFE13C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080AA-B043-9C4C-96F9-F3C99C3D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E3F76-B309-9549-8D7C-E960AA6AE046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292C770-FA4C-7841-BF8C-899E85AFA0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2A20FDA-B114-644D-8BBD-3AC22460846A}" type="datetimeFigureOut">
              <a:rPr lang="en-US" smtClean="0"/>
              <a:t>3/28/16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Haheminia</a:t>
            </a:r>
            <a:endParaRPr lang="en-US" dirty="0" smtClean="0"/>
          </a:p>
          <a:p>
            <a:r>
              <a:rPr lang="en-US" dirty="0" smtClean="0"/>
              <a:t>Lecture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7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issues with Bayes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categorical variable has a category (in test data set), which was not observed in training data set, then model will assign a 0 (zero) probability </a:t>
            </a:r>
            <a:r>
              <a:rPr lang="en-US" dirty="0" smtClean="0"/>
              <a:t>to it and </a:t>
            </a:r>
            <a:r>
              <a:rPr lang="en-US" dirty="0"/>
              <a:t>will be unable to make a prediction. This is often known as “Zero Frequency”. To solve this, we can use the smoothing technique. One of the simplest smoothing techniques is called Laplace estimation.</a:t>
            </a:r>
          </a:p>
          <a:p>
            <a:r>
              <a:rPr lang="en-US" dirty="0" smtClean="0"/>
              <a:t>This is parameter “alpha” in </a:t>
            </a:r>
            <a:r>
              <a:rPr lang="en-US" dirty="0" err="1" smtClean="0"/>
              <a:t>BernoulliNB</a:t>
            </a:r>
            <a:r>
              <a:rPr lang="en-US" dirty="0" smtClean="0"/>
              <a:t> and </a:t>
            </a:r>
            <a:r>
              <a:rPr lang="en-US" dirty="0" err="1" smtClean="0"/>
              <a:t>MultinomialNB</a:t>
            </a:r>
            <a:r>
              <a:rPr lang="en-US" dirty="0" smtClean="0"/>
              <a:t> in python. Default is “alpha = 1”</a:t>
            </a:r>
          </a:p>
          <a:p>
            <a:pPr lvl="0"/>
            <a:r>
              <a:rPr lang="en-US" dirty="0" smtClean="0"/>
              <a:t>Naive </a:t>
            </a:r>
            <a:r>
              <a:rPr lang="en-US" dirty="0"/>
              <a:t>Bayes </a:t>
            </a:r>
            <a:r>
              <a:rPr lang="en-US" dirty="0" smtClean="0"/>
              <a:t>a </a:t>
            </a:r>
            <a:r>
              <a:rPr lang="en-US" dirty="0"/>
              <a:t>bad </a:t>
            </a:r>
            <a:r>
              <a:rPr lang="en-US" dirty="0" smtClean="0"/>
              <a:t>estimator</a:t>
            </a:r>
            <a:r>
              <a:rPr lang="en-US" dirty="0"/>
              <a:t> </a:t>
            </a:r>
            <a:r>
              <a:rPr lang="en-US" dirty="0" smtClean="0"/>
              <a:t>– don’t take probability estimations seriously!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NB models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does dictate </a:t>
            </a:r>
            <a:r>
              <a:rPr lang="en-US" dirty="0" smtClean="0"/>
              <a:t>the type of NB model you can </a:t>
            </a:r>
            <a:r>
              <a:rPr lang="en-US" dirty="0" smtClean="0"/>
              <a:t>use? The answer is your </a:t>
            </a:r>
            <a:r>
              <a:rPr lang="en-US" dirty="0" smtClean="0"/>
              <a:t>feature types. Depending on </a:t>
            </a:r>
            <a:r>
              <a:rPr lang="en-US" dirty="0" smtClean="0"/>
              <a:t>features, </a:t>
            </a:r>
            <a:r>
              <a:rPr lang="en-US" dirty="0" smtClean="0"/>
              <a:t>you can use 3 different NB models: Gaussian, Bernoulli, and Multinomial</a:t>
            </a:r>
          </a:p>
          <a:p>
            <a:pPr lvl="1"/>
            <a:r>
              <a:rPr lang="en-US" dirty="0" smtClean="0"/>
              <a:t>If feature space is quantitative then you shall use </a:t>
            </a:r>
            <a:r>
              <a:rPr lang="en-US" dirty="0" err="1" smtClean="0"/>
              <a:t>GaussianNB</a:t>
            </a:r>
            <a:endParaRPr lang="en-US" dirty="0" smtClean="0"/>
          </a:p>
          <a:p>
            <a:pPr lvl="1"/>
            <a:r>
              <a:rPr lang="en-US" dirty="0" smtClean="0"/>
              <a:t>If feature space is Binary, then you better use </a:t>
            </a:r>
            <a:r>
              <a:rPr lang="en-US" dirty="0" err="1" smtClean="0"/>
              <a:t>BernoulliNB</a:t>
            </a:r>
            <a:endParaRPr lang="en-US" dirty="0" smtClean="0"/>
          </a:p>
          <a:p>
            <a:pPr lvl="1"/>
            <a:r>
              <a:rPr lang="en-US" dirty="0" smtClean="0"/>
              <a:t>If feature space is discrete counts, then you can use </a:t>
            </a:r>
            <a:r>
              <a:rPr lang="en-US" dirty="0" err="1" smtClean="0"/>
              <a:t>MultinomialNB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you come up with few examples for each class of NB?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3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assumption for Gaussian NB is, your feature variables are independent and Normally distributed. 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 smtClean="0"/>
              <a:t>should make </a:t>
            </a:r>
            <a:r>
              <a:rPr lang="en-US" dirty="0" smtClean="0"/>
              <a:t>sure, your input features either look normal at their raw format, </a:t>
            </a:r>
            <a:r>
              <a:rPr lang="en-US" dirty="0" smtClean="0"/>
              <a:t>or look normal </a:t>
            </a:r>
            <a:r>
              <a:rPr lang="en-US" dirty="0" smtClean="0"/>
              <a:t>after transformation. For instance you can use log transform to make most of </a:t>
            </a:r>
            <a:r>
              <a:rPr lang="en-US" dirty="0" smtClean="0"/>
              <a:t>positively skewed </a:t>
            </a:r>
            <a:r>
              <a:rPr lang="en-US" dirty="0" smtClean="0"/>
              <a:t>distributions, </a:t>
            </a:r>
            <a:r>
              <a:rPr lang="en-US" dirty="0" smtClean="0"/>
              <a:t>symmetric.</a:t>
            </a:r>
            <a:endParaRPr lang="en-US" dirty="0" smtClean="0"/>
          </a:p>
          <a:p>
            <a:r>
              <a:rPr lang="en-US" dirty="0" smtClean="0"/>
              <a:t>For Gaussian NB, we first need to  estimate the mean and Standard deviation of each feature. </a:t>
            </a:r>
          </a:p>
          <a:p>
            <a:r>
              <a:rPr lang="en-US" dirty="0" smtClean="0"/>
              <a:t>Once you successfully calibrate your model, you can use probability density function of Normal Distribution to calculate likelihood functions. </a:t>
            </a:r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4" y="5779943"/>
            <a:ext cx="4505325" cy="7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NB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compute</a:t>
            </a:r>
          </a:p>
          <a:p>
            <a:r>
              <a:rPr lang="en-US" dirty="0" smtClean="0"/>
              <a:t>Great for multi-class cases </a:t>
            </a:r>
          </a:p>
          <a:p>
            <a:r>
              <a:rPr lang="en-US" dirty="0" smtClean="0"/>
              <a:t>One of the fastest </a:t>
            </a:r>
            <a:r>
              <a:rPr lang="en-US" dirty="0" smtClean="0"/>
              <a:t>algorithms</a:t>
            </a:r>
            <a:endParaRPr lang="en-US" dirty="0" smtClean="0"/>
          </a:p>
          <a:p>
            <a:r>
              <a:rPr lang="en-US" dirty="0" smtClean="0"/>
              <a:t>There is no parameter needed to be tuned. (an exception might be alpha – which by definition is not a tuning parameter).</a:t>
            </a:r>
          </a:p>
          <a:p>
            <a:r>
              <a:rPr lang="en-US" dirty="0" smtClean="0"/>
              <a:t>The algorithms can be used for </a:t>
            </a:r>
            <a:r>
              <a:rPr lang="en-US" b="1" dirty="0" smtClean="0"/>
              <a:t>real time </a:t>
            </a:r>
            <a:r>
              <a:rPr lang="en-US" dirty="0" smtClean="0"/>
              <a:t>prediction. </a:t>
            </a:r>
          </a:p>
          <a:p>
            <a:r>
              <a:rPr lang="en-US" dirty="0" smtClean="0"/>
              <a:t>Used often in Text Classification/Spam Filtering/Sentiment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9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 under the strong assumption that your feature inputs are independent. </a:t>
            </a:r>
          </a:p>
          <a:p>
            <a:r>
              <a:rPr lang="en-US" dirty="0" smtClean="0"/>
              <a:t>If you have highly dependent variables, you must drop one.</a:t>
            </a:r>
          </a:p>
          <a:p>
            <a:r>
              <a:rPr lang="en-US" dirty="0" err="1" smtClean="0"/>
              <a:t>GaussianNB</a:t>
            </a:r>
            <a:r>
              <a:rPr lang="en-US" dirty="0" smtClean="0"/>
              <a:t> </a:t>
            </a:r>
            <a:r>
              <a:rPr lang="en-US" dirty="0" smtClean="0"/>
              <a:t>works under the assumption that your inputs are normally distributed. If that is not the </a:t>
            </a:r>
            <a:r>
              <a:rPr lang="en-US" dirty="0" smtClean="0"/>
              <a:t>case, </a:t>
            </a:r>
            <a:r>
              <a:rPr lang="en-US" dirty="0" smtClean="0"/>
              <a:t>you either cannot use it or need to transform your variables. </a:t>
            </a:r>
          </a:p>
          <a:p>
            <a:r>
              <a:rPr lang="en-US" dirty="0" smtClean="0"/>
              <a:t>You cannot take probability predictions seriously!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NB algorithm</a:t>
            </a:r>
          </a:p>
          <a:p>
            <a:r>
              <a:rPr lang="en-US" dirty="0" smtClean="0"/>
              <a:t>Learned how NB algorithm works</a:t>
            </a:r>
          </a:p>
          <a:p>
            <a:r>
              <a:rPr lang="en-US" dirty="0" smtClean="0"/>
              <a:t>Gaussian NB, Multinomial NB and Bernoulli NB</a:t>
            </a:r>
          </a:p>
          <a:p>
            <a:r>
              <a:rPr lang="en-US" dirty="0" smtClean="0"/>
              <a:t>Limitations and advantages of 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Naïve Bayes Algorithms?</a:t>
            </a:r>
          </a:p>
          <a:p>
            <a:r>
              <a:rPr lang="en-US" dirty="0" smtClean="0"/>
              <a:t>How NB works?</a:t>
            </a:r>
          </a:p>
          <a:p>
            <a:r>
              <a:rPr lang="en-US" dirty="0" smtClean="0"/>
              <a:t>Advantages and disadvantages of using NB?</a:t>
            </a:r>
          </a:p>
          <a:p>
            <a:r>
              <a:rPr lang="en-US" dirty="0" smtClean="0"/>
              <a:t>Gaussian, Multinomial, and Bernoulli NB models.</a:t>
            </a:r>
          </a:p>
        </p:txBody>
      </p:sp>
    </p:spTree>
    <p:extLst>
      <p:ext uri="{BB962C8B-B14F-4D97-AF65-F5344CB8AC3E}">
        <p14:creationId xmlns:p14="http://schemas.microsoft.com/office/powerpoint/2010/main" val="8773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algorithms are among the most famous supervised learning algorithms.</a:t>
            </a:r>
          </a:p>
          <a:p>
            <a:r>
              <a:rPr lang="en-US" dirty="0" smtClean="0"/>
              <a:t>They are used in classification. </a:t>
            </a:r>
          </a:p>
          <a:p>
            <a:r>
              <a:rPr lang="en-US" dirty="0" smtClean="0"/>
              <a:t>NB is inherently multiclass – i.e. you can easily apply it to cases where you have more than one type of output. </a:t>
            </a:r>
          </a:p>
          <a:p>
            <a:r>
              <a:rPr lang="en-US" dirty="0" smtClean="0"/>
              <a:t>There are extremely easy to build and very useful for very large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4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5" name="Content Placeholder 4" descr="imgr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r="4572" b="19425"/>
          <a:stretch/>
        </p:blipFill>
        <p:spPr>
          <a:xfrm>
            <a:off x="917575" y="1841954"/>
            <a:ext cx="6797675" cy="3450631"/>
          </a:xfrm>
        </p:spPr>
      </p:pic>
    </p:spTree>
    <p:extLst>
      <p:ext uri="{BB962C8B-B14F-4D97-AF65-F5344CB8AC3E}">
        <p14:creationId xmlns:p14="http://schemas.microsoft.com/office/powerpoint/2010/main" val="316174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Assumption: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Features are independent </a:t>
            </a:r>
            <a:r>
              <a:rPr lang="en-US" dirty="0" smtClean="0"/>
              <a:t>given class (This is a strong assumption):</a:t>
            </a:r>
          </a:p>
          <a:p>
            <a:pPr lvl="1"/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|c</a:t>
            </a:r>
            <a:r>
              <a:rPr lang="en-US" baseline="-25000" dirty="0" smtClean="0"/>
              <a:t>j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 smtClean="0"/>
              <a:t>)P(X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dirty="0"/>
              <a:t>c</a:t>
            </a:r>
            <a:r>
              <a:rPr lang="en-US" baseline="-25000" dirty="0"/>
              <a:t>j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|c</a:t>
            </a:r>
            <a:r>
              <a:rPr lang="en-US" baseline="-25000" dirty="0" smtClean="0"/>
              <a:t>j</a:t>
            </a:r>
            <a:r>
              <a:rPr lang="en-US" dirty="0" smtClean="0"/>
              <a:t>)*P(X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dirty="0"/>
              <a:t>c</a:t>
            </a:r>
            <a:r>
              <a:rPr lang="en-US" baseline="-25000" dirty="0"/>
              <a:t>j</a:t>
            </a:r>
            <a:r>
              <a:rPr lang="en-US" dirty="0" smtClean="0"/>
              <a:t>)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7" name="Picture 6" descr="Screen Shot 2016-03-25 at 10.4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3349625"/>
            <a:ext cx="5372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543800" cy="655638"/>
          </a:xfrm>
        </p:spPr>
        <p:txBody>
          <a:bodyPr/>
          <a:lstStyle/>
          <a:p>
            <a:r>
              <a:rPr lang="en-GB" sz="3500"/>
              <a:t>Example. ‘Play Tennis’ data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06914"/>
              </p:ext>
            </p:extLst>
          </p:nvPr>
        </p:nvGraphicFramePr>
        <p:xfrm>
          <a:off x="457200" y="685800"/>
          <a:ext cx="8534400" cy="640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7128360" imgH="5781600" progId="Word.Document.8">
                  <p:embed/>
                </p:oleObj>
              </mc:Choice>
              <mc:Fallback>
                <p:oleObj name="Document" r:id="rId4" imgW="7128360" imgH="578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85800"/>
                        <a:ext cx="8534400" cy="640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490A8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57200" y="5638800"/>
            <a:ext cx="8077200" cy="84137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Question: For the day &lt;sunny, cool, high, strong&gt;, </a:t>
            </a:r>
            <a:r>
              <a:rPr lang="en-US" sz="2400" dirty="0" smtClean="0"/>
              <a:t>what</a:t>
            </a:r>
            <a:r>
              <a:rPr lang="en-US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the play prediction?</a:t>
            </a:r>
          </a:p>
        </p:txBody>
      </p:sp>
    </p:spTree>
    <p:extLst>
      <p:ext uri="{BB962C8B-B14F-4D97-AF65-F5344CB8AC3E}">
        <p14:creationId xmlns:p14="http://schemas.microsoft.com/office/powerpoint/2010/main" val="301908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28548"/>
              </p:ext>
            </p:extLst>
          </p:nvPr>
        </p:nvGraphicFramePr>
        <p:xfrm>
          <a:off x="676274" y="1543049"/>
          <a:ext cx="818130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4267200" imgH="1803400" progId="Equation.3">
                  <p:embed/>
                </p:oleObj>
              </mc:Choice>
              <mc:Fallback>
                <p:oleObj name="Equation" r:id="rId3" imgW="4267200" imgH="180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274" y="1543049"/>
                        <a:ext cx="8181305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07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Underflow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Multiplying lots of probabilities, which are between 0 and 1 by definition, can result in floating-point underflow.</a:t>
            </a:r>
          </a:p>
          <a:p>
            <a:r>
              <a:rPr lang="en-US" altLang="zh-CN" dirty="0"/>
              <a:t>Since </a:t>
            </a:r>
            <a:r>
              <a:rPr lang="en-US" altLang="zh-CN" i="1" dirty="0"/>
              <a:t>log(</a:t>
            </a:r>
            <a:r>
              <a:rPr lang="en-US" altLang="zh-CN" i="1" dirty="0" err="1"/>
              <a:t>xy</a:t>
            </a:r>
            <a:r>
              <a:rPr lang="en-US" altLang="zh-CN" i="1" dirty="0"/>
              <a:t>) = log(x) + log(y),</a:t>
            </a:r>
            <a:r>
              <a:rPr lang="en-US" altLang="zh-CN" dirty="0"/>
              <a:t> it is better to perform all computations by summing logs of probabilities rather than multiplying probabilities.</a:t>
            </a:r>
          </a:p>
          <a:p>
            <a:r>
              <a:rPr lang="en-US" altLang="zh-CN" dirty="0"/>
              <a:t>Class with highest final un-normalized log probability score is still the most probable</a:t>
            </a:r>
            <a:r>
              <a:rPr lang="en-US" altLang="zh-CN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Screen Shot 2016-03-25 at 10.5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581525"/>
            <a:ext cx="8064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2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1 nearest neighbor algorithm and locate the closest classmate to you. Once you locate him/her, </a:t>
            </a:r>
            <a:r>
              <a:rPr lang="en-US" dirty="0" smtClean="0"/>
              <a:t>discuss how </a:t>
            </a:r>
            <a:r>
              <a:rPr lang="en-US" dirty="0" smtClean="0"/>
              <a:t>one could use Naïve Bayes classifier to classify Spam and Ham e-mail. Also, discuss how we can measure the error of this algorithm and what can go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7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117</TotalTime>
  <Words>688</Words>
  <Application>Microsoft Macintosh PowerPoint</Application>
  <PresentationFormat>On-screen Show (4:3)</PresentationFormat>
  <Paragraphs>60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Adjacency</vt:lpstr>
      <vt:lpstr>Document</vt:lpstr>
      <vt:lpstr>Equation</vt:lpstr>
      <vt:lpstr>Naïve Bayes Algorithm</vt:lpstr>
      <vt:lpstr>Agenda</vt:lpstr>
      <vt:lpstr>Naïve Bayes Algorithms</vt:lpstr>
      <vt:lpstr>Bayes Theorem</vt:lpstr>
      <vt:lpstr>Naïve Bayes</vt:lpstr>
      <vt:lpstr>Example. ‘Play Tennis’ data</vt:lpstr>
      <vt:lpstr>Solution</vt:lpstr>
      <vt:lpstr>Underflow Prevention</vt:lpstr>
      <vt:lpstr>In-class practice</vt:lpstr>
      <vt:lpstr>A few issues with Bayes Algorithm</vt:lpstr>
      <vt:lpstr>Different Types of NB models in Python</vt:lpstr>
      <vt:lpstr>Gaussian NB</vt:lpstr>
      <vt:lpstr>Advantages of using NB algorithm</vt:lpstr>
      <vt:lpstr>Issues with NB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Algorithm</dc:title>
  <dc:creator>HH</dc:creator>
  <cp:lastModifiedBy>HH</cp:lastModifiedBy>
  <cp:revision>15</cp:revision>
  <dcterms:created xsi:type="dcterms:W3CDTF">2016-03-26T04:47:44Z</dcterms:created>
  <dcterms:modified xsi:type="dcterms:W3CDTF">2016-03-29T01:00:31Z</dcterms:modified>
</cp:coreProperties>
</file>