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58" r:id="rId3"/>
    <p:sldId id="262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3" r:id="rId36"/>
    <p:sldId id="304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2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3723-98F8-A246-9BEA-F03C47D56D98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1521B-1765-6E48-AABD-36866FC7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80114" rtl="0">
              <a:lnSpc>
                <a:spcPct val="92592"/>
              </a:lnSpc>
              <a:spcBef>
                <a:spcPts val="0"/>
              </a:spcBef>
              <a:defRPr/>
            </a:lvl2pPr>
            <a:lvl3pPr lvl="2" indent="360228" rtl="0">
              <a:lnSpc>
                <a:spcPct val="92592"/>
              </a:lnSpc>
              <a:spcBef>
                <a:spcPts val="0"/>
              </a:spcBef>
              <a:defRPr/>
            </a:lvl3pPr>
            <a:lvl4pPr lvl="3" indent="540342" rtl="0">
              <a:lnSpc>
                <a:spcPct val="92592"/>
              </a:lnSpc>
              <a:spcBef>
                <a:spcPts val="0"/>
              </a:spcBef>
              <a:defRPr/>
            </a:lvl4pPr>
            <a:lvl5pPr lvl="4" indent="720456" rtl="0">
              <a:lnSpc>
                <a:spcPct val="92592"/>
              </a:lnSpc>
              <a:spcBef>
                <a:spcPts val="0"/>
              </a:spcBef>
              <a:defRPr/>
            </a:lvl5pPr>
            <a:lvl6pPr lvl="5" indent="900570" rtl="0">
              <a:lnSpc>
                <a:spcPct val="92592"/>
              </a:lnSpc>
              <a:spcBef>
                <a:spcPts val="0"/>
              </a:spcBef>
              <a:defRPr/>
            </a:lvl6pPr>
            <a:lvl7pPr lvl="6" indent="1080684" rtl="0">
              <a:lnSpc>
                <a:spcPct val="92592"/>
              </a:lnSpc>
              <a:spcBef>
                <a:spcPts val="0"/>
              </a:spcBef>
              <a:defRPr/>
            </a:lvl7pPr>
            <a:lvl8pPr lvl="7" indent="1260798" rtl="0">
              <a:lnSpc>
                <a:spcPct val="92592"/>
              </a:lnSpc>
              <a:spcBef>
                <a:spcPts val="0"/>
              </a:spcBef>
              <a:defRPr/>
            </a:lvl8pPr>
            <a:lvl9pPr lvl="8" indent="1440912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44415" y="2266122"/>
            <a:ext cx="8251032" cy="3578086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37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446485" y="59634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446485" y="114498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694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CE949D-F23B-454F-A369-E9C62A15834A}" type="datetimeFigureOut">
              <a:rPr lang="en-US" smtClean="0"/>
              <a:t>2/3/16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Lecture 3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6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15, 19, 20, 29, 36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20 is the median</a:t>
            </a:r>
          </a:p>
        </p:txBody>
      </p:sp>
      <p:sp>
        <p:nvSpPr>
          <p:cNvPr id="322" name="Shape 32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549557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28, 37, 67, 75, 81, 92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67 and 75 are the middle values.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67 + 75       142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 ---------- = ------ = 71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2               2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71 is the median.</a:t>
            </a:r>
          </a:p>
        </p:txBody>
      </p:sp>
      <p:sp>
        <p:nvSpPr>
          <p:cNvPr id="334" name="Shape 33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42427438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mode of a set of values is the value that occurs most often.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 set of values may have more than one mode or no mode.</a:t>
            </a:r>
          </a:p>
        </p:txBody>
      </p:sp>
      <p:sp>
        <p:nvSpPr>
          <p:cNvPr id="340" name="Shape 34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44" y="3009397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3632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37767667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		21		23		25		26		28</a:t>
            </a:r>
          </a:p>
          <a:p>
            <a:pPr algn="ctr"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21 is the mode because it occurs most frequently</a:t>
            </a:r>
          </a:p>
        </p:txBody>
      </p:sp>
      <p:sp>
        <p:nvSpPr>
          <p:cNvPr id="353" name="Shape 35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78" y="3206086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2702700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2199326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438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379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65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172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4559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8440267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9		12		15		18		26		27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12 and 15 are the modes since the both occur twice.</a:t>
            </a:r>
          </a:p>
        </p:txBody>
      </p:sp>
      <p:sp>
        <p:nvSpPr>
          <p:cNvPr id="373" name="Shape 37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47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75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75" y="270272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66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965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437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172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66" y="2702700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159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3154959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		8		15		21		23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There is no mode since all values occur the same number of times.</a:t>
            </a:r>
          </a:p>
        </p:txBody>
      </p:sp>
      <p:sp>
        <p:nvSpPr>
          <p:cNvPr id="393" name="Shape 39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059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714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18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07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63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0315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use Pandas to calculate the mean, median, mode, min, and max.</a:t>
            </a: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endParaRPr sz="19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1:  BASIC STATS</a:t>
            </a:r>
          </a:p>
        </p:txBody>
      </p:sp>
    </p:spTree>
    <p:extLst>
      <p:ext uri="{BB962C8B-B14F-4D97-AF65-F5344CB8AC3E}">
        <p14:creationId xmlns:p14="http://schemas.microsoft.com/office/powerpoint/2010/main" val="38248738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46489" y="1822148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Pandas libraries to analyze datasets using basic summary statistics: mean, median, mode, max, min, quartile, inter-quartile range, variance, standard deviation, and correlation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data visualizations - including: line graphs, box plots, and histograms- to discern characteristics and trends in a dataset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dentify a normal distribution within a dataset using summary statistics and visualization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variable types and complete dummy coding by hand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8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3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6839511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Quartiles divide a rank-ordered data set into four equal parts.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interquartile range (IQR) is Q3 - Q1, a measure of variability.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QUARTILES AND INTERQUARTILE RANGE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303" y="4341365"/>
            <a:ext cx="3451395" cy="238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8519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Box plots give a nice visual of min, max, mean, median, and the quartile and interquartile range.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2:  BOX PLOT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930" y="2712091"/>
            <a:ext cx="4212140" cy="3892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7208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446485" y="1222067"/>
            <a:ext cx="5864484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calculated at the difference between the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expected prediction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our model and the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correct value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we are trying to predict.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measures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how far off in general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models’ predictions are from the correct value.</a:t>
            </a:r>
          </a:p>
        </p:txBody>
      </p:sp>
      <p:sp>
        <p:nvSpPr>
          <p:cNvPr id="448" name="Shape 44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04" y="1516402"/>
            <a:ext cx="2263676" cy="4821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6117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46484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taken as the variability of a model prediction for a given point.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how much the predictions for a given point vary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between different realizations of the model.</a:t>
            </a:r>
          </a:p>
        </p:txBody>
      </p:sp>
      <p:sp>
        <p:nvSpPr>
          <p:cNvPr id="455" name="Shape 455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830" y="4046220"/>
            <a:ext cx="3576340" cy="277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2833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93" y="1222067"/>
            <a:ext cx="4456412" cy="563743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</p:spTree>
    <p:extLst>
      <p:ext uri="{BB962C8B-B14F-4D97-AF65-F5344CB8AC3E}">
        <p14:creationId xmlns:p14="http://schemas.microsoft.com/office/powerpoint/2010/main" val="4858660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Standard deviation (SD,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σ for population, s for sample)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 is a measure that is used to quantify the amount of variation or dispersion of a set of data values.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Standard deviation is the square root of variance.</a:t>
            </a:r>
          </a:p>
        </p:txBody>
      </p:sp>
      <p:sp>
        <p:nvSpPr>
          <p:cNvPr id="468" name="Shape 46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STANDARD DEVIATION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428" y="3770349"/>
            <a:ext cx="2747143" cy="2751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9785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standard error of the mean (SEM) quantifies the precision of the mean.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It is a measure of how far your sample mean is likely to be from the true population mean.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It generally increases with the size of an estimate, meaning a large standard error may not indicate the estimate of the mean is unreliable.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It’s often better to compare the error in relation to the size of the estimate.</a:t>
            </a:r>
          </a:p>
        </p:txBody>
      </p:sp>
      <p:sp>
        <p:nvSpPr>
          <p:cNvPr id="475" name="Shape 475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4333503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694" y="2458433"/>
            <a:ext cx="2906613" cy="1941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6377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You can calculate variance and standard deviation easily in Pandas.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include: 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.std() - Compute Standard Deviation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.var() - Compute variance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.describe() - short cut that prints out count, mean, std, min, quartiles, max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46484" y="691763"/>
            <a:ext cx="8697586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3:  STANDARD DEVIATION &amp; VARIANCE</a:t>
            </a:r>
          </a:p>
        </p:txBody>
      </p:sp>
    </p:spTree>
    <p:extLst>
      <p:ext uri="{BB962C8B-B14F-4D97-AF65-F5344CB8AC3E}">
        <p14:creationId xmlns:p14="http://schemas.microsoft.com/office/powerpoint/2010/main" val="13057519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correlation measures the extent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of linear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interdependence of variable quantities.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Example correlation values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39285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CORRELATION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106" y="3292944"/>
            <a:ext cx="5579789" cy="340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9175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steps: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Identify the problem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Acquire the data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Parse the data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Mine the data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Refine the data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Build a data model</a:t>
            </a:r>
          </a:p>
          <a:p>
            <a:pPr marL="360228" indent="-320203">
              <a:buSzPct val="100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Present the results</a:t>
            </a:r>
          </a:p>
        </p:txBody>
      </p:sp>
      <p:sp>
        <p:nvSpPr>
          <p:cNvPr id="264" name="Shape 264"/>
          <p:cNvSpPr/>
          <p:nvPr/>
        </p:nvSpPr>
        <p:spPr>
          <a:xfrm>
            <a:off x="446484" y="691763"/>
            <a:ext cx="8108016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LET’S REVIEW THE DATA SCIENCE WORKFLOW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12" y="1195442"/>
            <a:ext cx="2998616" cy="530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12400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NORMAL?</a:t>
            </a:r>
          </a:p>
        </p:txBody>
      </p:sp>
    </p:spTree>
    <p:extLst>
      <p:ext uri="{BB962C8B-B14F-4D97-AF65-F5344CB8AC3E}">
        <p14:creationId xmlns:p14="http://schemas.microsoft.com/office/powerpoint/2010/main" val="41833296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446489" y="109718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A normal distribution is often a key assumption to many models.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normal distribution depends upon 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determines the center of the distribution.  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determines the height and width of the distribution.</a:t>
            </a:r>
          </a:p>
        </p:txBody>
      </p:sp>
      <p:sp>
        <p:nvSpPr>
          <p:cNvPr id="512" name="Shape 51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288" y="4471740"/>
            <a:ext cx="4501423" cy="238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9874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46489" y="950870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Normal distributions are symmetric, bell-shaped curves.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When the standard deviation is large, the curve is short and wide.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519" name="Shape 51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93" y="3651808"/>
            <a:ext cx="3884414" cy="2862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0865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46489" y="950870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Skewness is a measure of the asymmetry of the distribution of a random variable about its mean.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Skewness can be positive or negative, or even undefined.</a:t>
            </a:r>
          </a:p>
        </p:txBody>
      </p:sp>
      <p:sp>
        <p:nvSpPr>
          <p:cNvPr id="526" name="Shape 52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SKEWNESS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02" y="3095656"/>
            <a:ext cx="5868395" cy="3578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1681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446489" y="9655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Kurtosis is a measure of whether the data are peaked or flat relative to a normal distribution.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Datasets with high kurtosis tend to have a distinct peak near the mean, decline rather rapidly, and have heavy tails. </a:t>
            </a:r>
          </a:p>
        </p:txBody>
      </p:sp>
      <p:sp>
        <p:nvSpPr>
          <p:cNvPr id="533" name="Shape 53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KURTOSIS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37" y="3754010"/>
            <a:ext cx="4121525" cy="3103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7775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52" name="Shape 552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SKEWED?</a:t>
            </a:r>
          </a:p>
        </p:txBody>
      </p:sp>
    </p:spTree>
    <p:extLst>
      <p:ext uri="{BB962C8B-B14F-4D97-AF65-F5344CB8AC3E}">
        <p14:creationId xmlns:p14="http://schemas.microsoft.com/office/powerpoint/2010/main" val="19504717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53" y="2912243"/>
            <a:ext cx="669727" cy="894522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510680" y="2061673"/>
            <a:ext cx="1940414" cy="2854299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ctr" anchorCtr="0">
            <a:noAutofit/>
          </a:bodyPr>
          <a:lstStyle/>
          <a:p>
            <a:pPr indent="360228">
              <a:lnSpc>
                <a:spcPct val="120000"/>
              </a:lnSpc>
            </a:pPr>
            <a:r>
              <a:rPr lang="en-US" sz="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>
              <a:lnSpc>
                <a:spcPct val="115000"/>
              </a:lnSpc>
            </a:pPr>
            <a:endParaRPr sz="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2082288" y="2088965"/>
            <a:ext cx="5315202" cy="2344632"/>
          </a:xfrm>
          <a:prstGeom prst="rect">
            <a:avLst/>
          </a:prstGeom>
          <a:noFill/>
          <a:ln>
            <a:noFill/>
          </a:ln>
        </p:spPr>
        <p:txBody>
          <a:bodyPr lIns="40025" tIns="40025" rIns="40025" bIns="40025" anchor="ctr" anchorCtr="0">
            <a:noAutofit/>
          </a:bodyPr>
          <a:lstStyle/>
          <a:p>
            <a:pPr marL="360228" indent="-270171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We’re going to walk through several images of datasets.  </a:t>
            </a:r>
          </a:p>
          <a:p>
            <a:pPr marL="360228" indent="-270171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For each image, vote on whether the image is:</a:t>
            </a:r>
          </a:p>
          <a:p>
            <a:pPr marL="720456" lvl="1" indent="-270171"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Normal</a:t>
            </a:r>
          </a:p>
          <a:p>
            <a:pPr marL="720456" lvl="1" indent="-270171"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Positively, negatively, or not skewed</a:t>
            </a:r>
          </a:p>
          <a:p>
            <a:pPr marL="720456" lvl="1" indent="-270171"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Has positive, negative, or zero kurtosis</a:t>
            </a:r>
          </a:p>
          <a:p>
            <a:pPr marL="360228" indent="-270171">
              <a:buSzPct val="100000"/>
              <a:buFont typeface="Georgia"/>
              <a:buAutoNum type="arabicPeriod"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Determine how you would correct the issue with each dataset to return it to the normal distribution.</a:t>
            </a:r>
          </a:p>
        </p:txBody>
      </p:sp>
      <p:sp>
        <p:nvSpPr>
          <p:cNvPr id="560" name="Shape 560"/>
          <p:cNvSpPr/>
          <p:nvPr/>
        </p:nvSpPr>
        <p:spPr>
          <a:xfrm>
            <a:off x="2102203" y="1668037"/>
            <a:ext cx="6293531" cy="2386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600" b="1">
                <a:latin typeface="Oswald"/>
                <a:ea typeface="Oswald"/>
                <a:cs typeface="Oswald"/>
                <a:sym typeface="Oswald"/>
              </a:rPr>
              <a:t>DIRECTIONS (10 minutes)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756371" y="1648597"/>
            <a:ext cx="0" cy="437738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2" name="Shape 562"/>
          <p:cNvSpPr/>
          <p:nvPr/>
        </p:nvSpPr>
        <p:spPr>
          <a:xfrm>
            <a:off x="446485" y="691763"/>
            <a:ext cx="8244070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ACTIVITY: IS THIS SKEWED?</a:t>
            </a:r>
          </a:p>
        </p:txBody>
      </p:sp>
    </p:spTree>
    <p:extLst>
      <p:ext uri="{BB962C8B-B14F-4D97-AF65-F5344CB8AC3E}">
        <p14:creationId xmlns:p14="http://schemas.microsoft.com/office/powerpoint/2010/main" val="28159799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</a:p>
        </p:txBody>
      </p:sp>
      <p:sp>
        <p:nvSpPr>
          <p:cNvPr id="580" name="Shape 58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7266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Let’s say we have the categorical variable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which takes on one of the following values: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need to represent these numerically for a model.  So how do we code them?  </a:t>
            </a:r>
          </a:p>
        </p:txBody>
      </p:sp>
      <p:sp>
        <p:nvSpPr>
          <p:cNvPr id="586" name="Shape 58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796643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3703"/>
              <a:buFont typeface="Georgia"/>
              <a:buChar char="‣"/>
            </a:pPr>
            <a:r>
              <a:rPr lang="en-U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0=rural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1=suburban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2=urban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468046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46485" y="691763"/>
            <a:ext cx="5429320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TODAY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We’re going to begin to talk about step 3:  Parsing the Data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We’ll begin to talk about the fundamentals of Statistics</a:t>
            </a:r>
          </a:p>
        </p:txBody>
      </p:sp>
    </p:spTree>
    <p:extLst>
      <p:ext uri="{BB962C8B-B14F-4D97-AF65-F5344CB8AC3E}">
        <p14:creationId xmlns:p14="http://schemas.microsoft.com/office/powerpoint/2010/main" val="2635725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No, that implies that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twice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 ordered relationship. This doesn’t make sense.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However, we can represent this information by converting the one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variable into two new variables,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598" name="Shape 59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13847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We’ll draw out how categorical variables can be represented without implying order.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First, let’s choose a reference category.  This will be our “base” category.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604" name="Shape 60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5826839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1:  Select a reference category.  We’ll choose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as our reference category.  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2:  Convert the values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into a numeric representation that does not imply order.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3:  Create two new variables: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610" name="Shape 61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1501644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Why do we need only two dummy variables?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derive all of the possible values from these two.  If an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isn’t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we know it must be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616" name="Shape 61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669736" y="2283707"/>
          <a:ext cx="7804530" cy="522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510"/>
                <a:gridCol w="2601510"/>
                <a:gridCol w="2601510"/>
              </a:tblGrid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673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Shape 622"/>
          <p:cNvGraphicFramePr/>
          <p:nvPr/>
        </p:nvGraphicFramePr>
        <p:xfrm>
          <a:off x="669736" y="2352052"/>
          <a:ext cx="7804530" cy="2088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510"/>
                <a:gridCol w="2601510"/>
                <a:gridCol w="2601510"/>
              </a:tblGrid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  <p:sp>
        <p:nvSpPr>
          <p:cNvPr id="623" name="Shape 62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446485" y="162040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Let’s see our dummy variables.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As mentioned before, if we know </a:t>
            </a:r>
            <a:r>
              <a:rPr lang="en-US" sz="1900" dirty="0" err="1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 dirty="0" err="1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, then the area must be 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1272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do this for a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variable with two categories: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female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 many dummy variables need to be created? </a:t>
            </a:r>
          </a:p>
        </p:txBody>
      </p:sp>
    </p:spTree>
    <p:extLst>
      <p:ext uri="{BB962C8B-B14F-4D97-AF65-F5344CB8AC3E}">
        <p14:creationId xmlns:p14="http://schemas.microsoft.com/office/powerpoint/2010/main" val="33758572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# of categories - 1 = 2 -1 = 1</a:t>
            </a:r>
          </a:p>
        </p:txBody>
      </p:sp>
      <p:sp>
        <p:nvSpPr>
          <p:cNvPr id="636" name="Shape 63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4420026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will make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our reference category.  Thus,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female=0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male=1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This can be done in Pandas with the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method.</a:t>
            </a:r>
          </a:p>
        </p:txBody>
      </p:sp>
      <p:sp>
        <p:nvSpPr>
          <p:cNvPr id="642" name="Shape 64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43" name="Shape 643"/>
          <p:cNvGraphicFramePr/>
          <p:nvPr/>
        </p:nvGraphicFramePr>
        <p:xfrm>
          <a:off x="669727" y="2176670"/>
          <a:ext cx="7804546" cy="15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02273"/>
                <a:gridCol w="3902273"/>
              </a:tblGrid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2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600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49" name="Shape 649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DUMMY COLORS</a:t>
            </a:r>
          </a:p>
        </p:txBody>
      </p:sp>
    </p:spTree>
    <p:extLst>
      <p:ext uri="{BB962C8B-B14F-4D97-AF65-F5344CB8AC3E}">
        <p14:creationId xmlns:p14="http://schemas.microsoft.com/office/powerpoint/2010/main" val="40372219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Let’s go through the process for creating dummy variables for “colors”.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520329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talked about several different types of summary statistics, what are they?</a:t>
            </a:r>
          </a:p>
          <a:p>
            <a:pPr marL="360228" indent="0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520329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covered several different types of visualizations; which ones?</a:t>
            </a:r>
          </a:p>
          <a:p>
            <a:pPr marL="360228" indent="0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520329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talked about the normal distribution; how do we determine your data’s distribution?</a:t>
            </a:r>
          </a:p>
          <a:p>
            <a:pPr marL="360228" indent="0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697673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Mean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Median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Mode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Max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Min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Quartile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Interquartile Range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Variance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Standard Deviation</a:t>
            </a: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Correlation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WE’RE GOING TO COVER SEVERAL TOPICS</a:t>
            </a:r>
          </a:p>
        </p:txBody>
      </p:sp>
    </p:spTree>
    <p:extLst>
      <p:ext uri="{BB962C8B-B14F-4D97-AF65-F5344CB8AC3E}">
        <p14:creationId xmlns:p14="http://schemas.microsoft.com/office/powerpoint/2010/main" val="13550316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8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3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444415" y="2266122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HW1</a:t>
            </a:r>
            <a:endParaRPr lang="en-US" dirty="0"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788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965107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mean of a set of values is the sum of the values divided by the number of values.  It is also called the average.</a:t>
            </a:r>
          </a:p>
        </p:txBody>
      </p:sp>
      <p:sp>
        <p:nvSpPr>
          <p:cNvPr id="289" name="Shape 28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MEAN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4" y="3119040"/>
            <a:ext cx="3083079" cy="237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77" y="2587023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5761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19 + 13 + 15 + 25 + 18       90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--------------------------- = ----- = 18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        5                           5</a:t>
            </a:r>
          </a:p>
        </p:txBody>
      </p:sp>
      <p:sp>
        <p:nvSpPr>
          <p:cNvPr id="303" name="Shape 30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  <p:extLst>
      <p:ext uri="{BB962C8B-B14F-4D97-AF65-F5344CB8AC3E}">
        <p14:creationId xmlns:p14="http://schemas.microsoft.com/office/powerpoint/2010/main" val="3216343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46489" y="691763"/>
            <a:ext cx="460811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median refers to the midpoint in a series of numbers.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To find the median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Arrange the numbers in order smallest to </a:t>
            </a:r>
          </a:p>
          <a:p>
            <a:pPr marL="360228" indent="0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 largest.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If there is an odd number of values, the </a:t>
            </a:r>
          </a:p>
          <a:p>
            <a:pPr marL="360228" indent="0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 middle value is the median.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If there is an even number of values, the </a:t>
            </a:r>
          </a:p>
          <a:p>
            <a:pPr marL="360228" indent="0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 average of the middle two values is the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median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309" name="Shape 30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600" y="1844621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7488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40380694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31</TotalTime>
  <Words>1741</Words>
  <Application>Microsoft Macintosh PowerPoint</Application>
  <PresentationFormat>On-screen Show (4:3)</PresentationFormat>
  <Paragraphs>326</Paragraphs>
  <Slides>50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Adjacency</vt:lpstr>
      <vt:lpstr>Data Science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HH</dc:creator>
  <cp:lastModifiedBy>HH</cp:lastModifiedBy>
  <cp:revision>4</cp:revision>
  <dcterms:created xsi:type="dcterms:W3CDTF">2016-02-01T22:49:40Z</dcterms:created>
  <dcterms:modified xsi:type="dcterms:W3CDTF">2016-02-04T02:10:05Z</dcterms:modified>
</cp:coreProperties>
</file>