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9A61213-8DB3-9A48-B63F-FBFD47964FD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E1E9727-F634-744E-84B1-19CF3AD86C5F}" type="datetimeFigureOut">
              <a:rPr lang="en-US" smtClean="0"/>
              <a:t>3/16/16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14 – Principle Component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1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Shot 2016-03-16 at 1.03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21" b="-10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77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3-16 at 1.04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0" r="-21410"/>
          <a:stretch>
            <a:fillRect/>
          </a:stretch>
        </p:blipFill>
        <p:spPr>
          <a:xfrm>
            <a:off x="-691848" y="406399"/>
            <a:ext cx="9835848" cy="6196585"/>
          </a:xfrm>
        </p:spPr>
      </p:pic>
    </p:spTree>
    <p:extLst>
      <p:ext uri="{BB962C8B-B14F-4D97-AF65-F5344CB8AC3E}">
        <p14:creationId xmlns:p14="http://schemas.microsoft.com/office/powerpoint/2010/main" val="125364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 Loadings</a:t>
            </a:r>
            <a:endParaRPr lang="en-US" dirty="0"/>
          </a:p>
        </p:txBody>
      </p:sp>
      <p:pic>
        <p:nvPicPr>
          <p:cNvPr id="4" name="Content Placeholder 3" descr="Screen Shot 2016-03-16 at 1.06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6" b="-7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551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find the hyper-plane closest to the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principal component loading vector has a very special property: it defines the line in p-dimensional space that is closest to the n observations (using average squared Euclidian distance as a measure of closeness)</a:t>
            </a:r>
          </a:p>
          <a:p>
            <a:r>
              <a:rPr lang="en-US" dirty="0" smtClean="0"/>
              <a:t>The notion of principal components as the dimensions that are closest to the n observations extends beyond just the first component.</a:t>
            </a:r>
          </a:p>
          <a:p>
            <a:r>
              <a:rPr lang="en-US" dirty="0" smtClean="0"/>
              <a:t>For instance, the first two principal components of a data set space the plane that is closest to the n observations, in terms of average squared Euclidean distance. </a:t>
            </a:r>
          </a:p>
          <a:p>
            <a:pPr lvl="1"/>
            <a:r>
              <a:rPr lang="en-US" dirty="0" smtClean="0"/>
              <a:t>Isn’t it the same as regression lines? </a:t>
            </a:r>
          </a:p>
          <a:p>
            <a:pPr lvl="2"/>
            <a:r>
              <a:rPr lang="en-US" dirty="0" smtClean="0"/>
              <a:t>No! Can you tell me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5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interpretation of Principal Components</a:t>
            </a:r>
            <a:endParaRPr lang="en-US" dirty="0"/>
          </a:p>
        </p:txBody>
      </p:sp>
      <p:pic>
        <p:nvPicPr>
          <p:cNvPr id="4" name="Content Placeholder 3" descr="Screen Shot 2016-03-16 at 12.59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4" b="-6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76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Variance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strength of each component, we are interested in knowing the proportion of variance explained (PVE) by each one. </a:t>
            </a:r>
            <a:endParaRPr lang="en-US" dirty="0"/>
          </a:p>
        </p:txBody>
      </p:sp>
      <p:pic>
        <p:nvPicPr>
          <p:cNvPr id="4" name="Picture 3" descr="Screen Shot 2016-03-16 at 1.1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" y="3086100"/>
            <a:ext cx="6261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0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principal components should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use principal components as a summary of our data, how many components are sufficient?</a:t>
            </a:r>
          </a:p>
          <a:p>
            <a:pPr lvl="1"/>
            <a:r>
              <a:rPr lang="en-US" dirty="0" smtClean="0"/>
              <a:t>No simple answer to this question, as cross-validation is not available for this purpose.</a:t>
            </a:r>
          </a:p>
          <a:p>
            <a:pPr lvl="2"/>
            <a:r>
              <a:rPr lang="en-US" dirty="0" smtClean="0"/>
              <a:t>Why not?</a:t>
            </a:r>
          </a:p>
          <a:p>
            <a:pPr lvl="2"/>
            <a:r>
              <a:rPr lang="en-US" dirty="0" smtClean="0"/>
              <a:t>When could we use cross-validation to select the number of components?</a:t>
            </a:r>
          </a:p>
          <a:p>
            <a:pPr lvl="1"/>
            <a:r>
              <a:rPr lang="en-US" dirty="0" smtClean="0"/>
              <a:t>The “scree </a:t>
            </a:r>
            <a:r>
              <a:rPr lang="en-US" dirty="0" smtClean="0"/>
              <a:t>plot” </a:t>
            </a:r>
            <a:r>
              <a:rPr lang="en-US" dirty="0" smtClean="0"/>
              <a:t>on the previous slide can be used as a guide: we look for an “elbow”.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0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how PCAs are being computed</a:t>
            </a:r>
          </a:p>
          <a:p>
            <a:r>
              <a:rPr lang="en-US" dirty="0" smtClean="0"/>
              <a:t>We learned about graphical representations of PCAs.</a:t>
            </a:r>
          </a:p>
          <a:p>
            <a:r>
              <a:rPr lang="en-US" dirty="0" smtClean="0"/>
              <a:t>We conceptually explored Geometrical properties of Principal Components.</a:t>
            </a:r>
          </a:p>
          <a:p>
            <a:r>
              <a:rPr lang="en-US" dirty="0" smtClean="0"/>
              <a:t>Proportion of Variance explained. </a:t>
            </a:r>
          </a:p>
        </p:txBody>
      </p:sp>
    </p:spTree>
    <p:extLst>
      <p:ext uri="{BB962C8B-B14F-4D97-AF65-F5344CB8AC3E}">
        <p14:creationId xmlns:p14="http://schemas.microsoft.com/office/powerpoint/2010/main" val="289869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PCA method</a:t>
            </a:r>
          </a:p>
          <a:p>
            <a:r>
              <a:rPr lang="en-US" dirty="0" smtClean="0"/>
              <a:t>Computation of PCA</a:t>
            </a:r>
          </a:p>
          <a:p>
            <a:r>
              <a:rPr lang="en-US" dirty="0" smtClean="0"/>
              <a:t>Geometry of PCA</a:t>
            </a:r>
          </a:p>
          <a:p>
            <a:r>
              <a:rPr lang="en-US" dirty="0" smtClean="0"/>
              <a:t>Proportion of Variance explained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2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is an unsupervised learning technique.</a:t>
            </a:r>
          </a:p>
          <a:p>
            <a:r>
              <a:rPr lang="en-US" dirty="0" smtClean="0"/>
              <a:t>PCA produces a low-dimensional representation of the variables that have maximal variance, and are mutually uncorrelated</a:t>
            </a:r>
          </a:p>
          <a:p>
            <a:r>
              <a:rPr lang="en-US" dirty="0" smtClean="0"/>
              <a:t>Apart from producing derived variables for use in supervised learning problems, PCA also serves as a tool for data visualization.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first principal component </a:t>
            </a:r>
            <a:r>
              <a:rPr lang="en-US" dirty="0" smtClean="0"/>
              <a:t>of a set of features 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 is the normalized linear combination of the features: </a:t>
            </a:r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pPr marL="114300" indent="0">
              <a:buNone/>
            </a:pPr>
            <a:r>
              <a:rPr lang="en-US" dirty="0" smtClean="0"/>
              <a:t>That has the largest variance. By normalized, we mean that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We refer to elements                        as the loadings of the first principal component; together, the loadings make up the principal component loading vector,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Screen Shot 2016-03-16 at 12.0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75" y="2349587"/>
            <a:ext cx="5231591" cy="750478"/>
          </a:xfrm>
          <a:prstGeom prst="rect">
            <a:avLst/>
          </a:prstGeom>
        </p:spPr>
      </p:pic>
      <p:pic>
        <p:nvPicPr>
          <p:cNvPr id="6" name="Picture 5" descr="Screen Shot 2016-03-16 at 12.0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2" y="3727981"/>
            <a:ext cx="2311400" cy="609600"/>
          </a:xfrm>
          <a:prstGeom prst="rect">
            <a:avLst/>
          </a:prstGeom>
        </p:spPr>
      </p:pic>
      <p:pic>
        <p:nvPicPr>
          <p:cNvPr id="7" name="Picture 6" descr="Screen Shot 2016-03-16 at 12.00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21" y="4844494"/>
            <a:ext cx="1352137" cy="340273"/>
          </a:xfrm>
          <a:prstGeom prst="rect">
            <a:avLst/>
          </a:prstGeom>
        </p:spPr>
      </p:pic>
      <p:pic>
        <p:nvPicPr>
          <p:cNvPr id="8" name="Picture 7" descr="Screen Shot 2016-03-16 at 12.00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2" y="5880100"/>
            <a:ext cx="4089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PCA: Exampl</a:t>
            </a:r>
            <a:r>
              <a:rPr lang="en-US" dirty="0"/>
              <a:t>e</a:t>
            </a:r>
          </a:p>
        </p:txBody>
      </p:sp>
      <p:pic>
        <p:nvPicPr>
          <p:cNvPr id="4" name="Content Placeholder 3" descr="Screen Shot 2016-03-16 at 12.04.2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1" b="2088"/>
          <a:stretch/>
        </p:blipFill>
        <p:spPr>
          <a:xfrm>
            <a:off x="457200" y="1748522"/>
            <a:ext cx="7620000" cy="4866170"/>
          </a:xfrm>
        </p:spPr>
      </p:pic>
    </p:spTree>
    <p:extLst>
      <p:ext uri="{BB962C8B-B14F-4D97-AF65-F5344CB8AC3E}">
        <p14:creationId xmlns:p14="http://schemas.microsoft.com/office/powerpoint/2010/main" val="199981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Principle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 </a:t>
            </a:r>
            <a:r>
              <a:rPr lang="en-US" i="1" dirty="0" smtClean="0"/>
              <a:t>n </a:t>
            </a:r>
            <a:r>
              <a:rPr lang="en-US" dirty="0" smtClean="0"/>
              <a:t>x</a:t>
            </a:r>
            <a:r>
              <a:rPr lang="en-US" i="1" dirty="0" smtClean="0"/>
              <a:t> p </a:t>
            </a:r>
            <a:r>
              <a:rPr lang="en-US" dirty="0" smtClean="0"/>
              <a:t>data set X. Since we are only interested in variance, we assume that each of the variables in X has been centered to have mean zero (this is, the column means of X are zero).</a:t>
            </a:r>
          </a:p>
          <a:p>
            <a:r>
              <a:rPr lang="en-US" dirty="0" smtClean="0"/>
              <a:t>We then look for the linear combination of the sample feature values of the 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= 1,…,n </a:t>
            </a:r>
            <a:r>
              <a:rPr lang="en-US" dirty="0" smtClean="0"/>
              <a:t>that has the largest sample variance, subject to the constraint that </a:t>
            </a:r>
          </a:p>
          <a:p>
            <a:r>
              <a:rPr lang="en-US" dirty="0" smtClean="0"/>
              <a:t>Since each of the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has mean zero, then so does</a:t>
            </a:r>
            <a:r>
              <a:rPr lang="en-US" i="1" dirty="0" smtClean="0"/>
              <a:t> z</a:t>
            </a:r>
            <a:r>
              <a:rPr lang="en-US" i="1" baseline="-25000" dirty="0" smtClean="0"/>
              <a:t>i1</a:t>
            </a:r>
            <a:r>
              <a:rPr lang="en-US" i="1" dirty="0" smtClean="0"/>
              <a:t> </a:t>
            </a:r>
            <a:r>
              <a:rPr lang="en-US" dirty="0" smtClean="0"/>
              <a:t>(for any values of      ). Hence the sample variance of the</a:t>
            </a:r>
            <a:r>
              <a:rPr lang="en-US" i="1" dirty="0" smtClean="0"/>
              <a:t> z</a:t>
            </a:r>
            <a:r>
              <a:rPr lang="en-US" i="1" baseline="-25000" dirty="0" smtClean="0"/>
              <a:t>i1 </a:t>
            </a:r>
            <a:r>
              <a:rPr lang="en-US" dirty="0" smtClean="0"/>
              <a:t>can be written as </a:t>
            </a:r>
            <a:endParaRPr lang="en-US" dirty="0"/>
          </a:p>
        </p:txBody>
      </p:sp>
      <p:pic>
        <p:nvPicPr>
          <p:cNvPr id="4" name="Picture 3" descr="Screen Shot 2016-03-16 at 12.07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39" y="3759199"/>
            <a:ext cx="7409494" cy="811607"/>
          </a:xfrm>
          <a:prstGeom prst="rect">
            <a:avLst/>
          </a:prstGeom>
        </p:spPr>
      </p:pic>
      <p:pic>
        <p:nvPicPr>
          <p:cNvPr id="5" name="Picture 4" descr="Screen Shot 2016-03-16 at 12.08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99" y="4861109"/>
            <a:ext cx="2230967" cy="532157"/>
          </a:xfrm>
          <a:prstGeom prst="rect">
            <a:avLst/>
          </a:prstGeom>
        </p:spPr>
      </p:pic>
      <p:pic>
        <p:nvPicPr>
          <p:cNvPr id="6" name="Picture 5" descr="Screen Shot 2016-03-16 at 12.09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25" y="5646820"/>
            <a:ext cx="395816" cy="333319"/>
          </a:xfrm>
          <a:prstGeom prst="rect">
            <a:avLst/>
          </a:prstGeom>
        </p:spPr>
      </p:pic>
      <p:pic>
        <p:nvPicPr>
          <p:cNvPr id="7" name="Picture 6" descr="Screen Shot 2016-03-16 at 12.0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25" y="5980139"/>
            <a:ext cx="1608667" cy="6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3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Plugging in (1) the first principle component loading vector solves the optimization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problem can be solved via a singular-value decomposition of the matrix X, a standard technique in linear algebra.</a:t>
            </a:r>
          </a:p>
          <a:p>
            <a:r>
              <a:rPr lang="en-US" dirty="0" smtClean="0"/>
              <a:t>We refer to Z</a:t>
            </a:r>
            <a:r>
              <a:rPr lang="en-US" baseline="-25000" dirty="0" smtClean="0"/>
              <a:t>1</a:t>
            </a:r>
            <a:r>
              <a:rPr lang="en-US" dirty="0" smtClean="0"/>
              <a:t> as the first principal component, with realized values z</a:t>
            </a:r>
            <a:r>
              <a:rPr lang="en-US" baseline="-25000" dirty="0" smtClean="0"/>
              <a:t>11</a:t>
            </a:r>
            <a:r>
              <a:rPr lang="en-US" dirty="0" smtClean="0"/>
              <a:t>, … ,z</a:t>
            </a:r>
            <a:r>
              <a:rPr lang="en-US" baseline="-25000" dirty="0" smtClean="0"/>
              <a:t>n1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16 at 12.1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7524"/>
            <a:ext cx="7332133" cy="12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5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loading vector           with elements  </a:t>
            </a:r>
          </a:p>
          <a:p>
            <a:pPr marL="114300" indent="0">
              <a:buNone/>
            </a:pPr>
            <a:r>
              <a:rPr lang="en-US" dirty="0" smtClean="0"/>
              <a:t>Defines a direction in feature space along which the data vary the most.</a:t>
            </a:r>
          </a:p>
          <a:p>
            <a:r>
              <a:rPr lang="en-US" dirty="0" smtClean="0"/>
              <a:t>If we project n data points 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onto this direction, the projected values are the principal component scores </a:t>
            </a:r>
            <a:r>
              <a:rPr lang="en-US" dirty="0"/>
              <a:t>z</a:t>
            </a:r>
            <a:r>
              <a:rPr lang="en-US" baseline="-25000" dirty="0"/>
              <a:t>11</a:t>
            </a:r>
            <a:r>
              <a:rPr lang="en-US" dirty="0"/>
              <a:t>, … ,z</a:t>
            </a:r>
            <a:r>
              <a:rPr lang="en-US" baseline="-25000" dirty="0"/>
              <a:t>n1</a:t>
            </a:r>
            <a:endParaRPr lang="en-US" dirty="0"/>
          </a:p>
          <a:p>
            <a:r>
              <a:rPr lang="en-US" dirty="0" smtClean="0"/>
              <a:t>The second principal component is the linear combination of </a:t>
            </a:r>
          </a:p>
          <a:p>
            <a:pPr marL="114300" indent="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 that has maximal variance among all linear combinations that are uncorrelated with Z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second principal component scores </a:t>
            </a:r>
          </a:p>
          <a:p>
            <a:pPr marL="114300" indent="0">
              <a:buNone/>
            </a:pPr>
            <a:r>
              <a:rPr lang="en-US" dirty="0" smtClean="0"/>
              <a:t>take the form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Where        is the second principal component loading vector, with elements</a:t>
            </a:r>
          </a:p>
        </p:txBody>
      </p:sp>
      <p:pic>
        <p:nvPicPr>
          <p:cNvPr id="4" name="Picture 3" descr="Screen Shot 2016-03-16 at 12.21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66" y="1680633"/>
            <a:ext cx="450283" cy="376767"/>
          </a:xfrm>
          <a:prstGeom prst="rect">
            <a:avLst/>
          </a:prstGeom>
        </p:spPr>
      </p:pic>
      <p:pic>
        <p:nvPicPr>
          <p:cNvPr id="5" name="Picture 4" descr="Screen Shot 2016-03-16 at 12.21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600200"/>
            <a:ext cx="2590799" cy="546497"/>
          </a:xfrm>
          <a:prstGeom prst="rect">
            <a:avLst/>
          </a:prstGeom>
        </p:spPr>
      </p:pic>
      <p:pic>
        <p:nvPicPr>
          <p:cNvPr id="6" name="Picture 5" descr="Screen Shot 2016-03-16 at 12.25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600247"/>
            <a:ext cx="2537883" cy="445424"/>
          </a:xfrm>
          <a:prstGeom prst="rect">
            <a:avLst/>
          </a:prstGeom>
        </p:spPr>
      </p:pic>
      <p:pic>
        <p:nvPicPr>
          <p:cNvPr id="7" name="Picture 6" descr="Screen Shot 2016-03-16 at 12.25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83" y="5349580"/>
            <a:ext cx="6214533" cy="559093"/>
          </a:xfrm>
          <a:prstGeom prst="rect">
            <a:avLst/>
          </a:prstGeom>
        </p:spPr>
      </p:pic>
      <p:pic>
        <p:nvPicPr>
          <p:cNvPr id="8" name="Picture 7" descr="Screen Shot 2016-03-16 at 12.25.3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68" y="5908673"/>
            <a:ext cx="370515" cy="408517"/>
          </a:xfrm>
          <a:prstGeom prst="rect">
            <a:avLst/>
          </a:prstGeom>
        </p:spPr>
      </p:pic>
      <p:pic>
        <p:nvPicPr>
          <p:cNvPr id="9" name="Picture 8" descr="Screen Shot 2016-03-16 at 12.25.4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63" y="6199713"/>
            <a:ext cx="2779238" cy="4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principal components: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turns out that constraining Z</a:t>
            </a:r>
            <a:r>
              <a:rPr lang="en-US" baseline="-25000" dirty="0" smtClean="0"/>
              <a:t>2</a:t>
            </a:r>
            <a:r>
              <a:rPr lang="en-US" dirty="0" smtClean="0"/>
              <a:t> to be uncorrelated with Z</a:t>
            </a:r>
            <a:r>
              <a:rPr lang="en-US" baseline="-25000" dirty="0" smtClean="0"/>
              <a:t>1</a:t>
            </a:r>
            <a:r>
              <a:rPr lang="en-US" dirty="0" smtClean="0"/>
              <a:t> is equivalent to constraining the direction         to be orthogonal to the direction          . And so on.</a:t>
            </a:r>
          </a:p>
          <a:p>
            <a:r>
              <a:rPr lang="en-US" dirty="0" smtClean="0"/>
              <a:t>There are at most min(n-1,p) principal components.</a:t>
            </a:r>
            <a:endParaRPr lang="en-US" dirty="0"/>
          </a:p>
        </p:txBody>
      </p:sp>
      <p:pic>
        <p:nvPicPr>
          <p:cNvPr id="4" name="Picture 3" descr="Screen Shot 2016-03-16 at 12.2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17" y="1981199"/>
            <a:ext cx="337879" cy="372533"/>
          </a:xfrm>
          <a:prstGeom prst="rect">
            <a:avLst/>
          </a:prstGeom>
        </p:spPr>
      </p:pic>
      <p:pic>
        <p:nvPicPr>
          <p:cNvPr id="5" name="Picture 4" descr="Screen Shot 2016-03-16 at 12.21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353732"/>
            <a:ext cx="497417" cy="4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4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88</TotalTime>
  <Words>733</Words>
  <Application>Microsoft Macintosh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Lecture 14 – Principle Component Analysis</vt:lpstr>
      <vt:lpstr>Agenda</vt:lpstr>
      <vt:lpstr>Principle Component Analysis</vt:lpstr>
      <vt:lpstr>Principle Component Analysis: details</vt:lpstr>
      <vt:lpstr> PCA: Example</vt:lpstr>
      <vt:lpstr>Computation of Principle Components</vt:lpstr>
      <vt:lpstr>Computation: continued</vt:lpstr>
      <vt:lpstr>Geometry of PCA</vt:lpstr>
      <vt:lpstr>Further principal components: continued</vt:lpstr>
      <vt:lpstr>Illustration</vt:lpstr>
      <vt:lpstr>PowerPoint Presentation</vt:lpstr>
      <vt:lpstr>PCA - Loadings</vt:lpstr>
      <vt:lpstr>PCA find the hyper-plane closest to the observations</vt:lpstr>
      <vt:lpstr>Another interpretation of Principal Components</vt:lpstr>
      <vt:lpstr>Proportion Variance Explained</vt:lpstr>
      <vt:lpstr>How many principal components should we use?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– Principle Component Analysis</dc:title>
  <dc:creator>HH</dc:creator>
  <cp:lastModifiedBy>HH</cp:lastModifiedBy>
  <cp:revision>10</cp:revision>
  <dcterms:created xsi:type="dcterms:W3CDTF">2016-03-16T18:55:40Z</dcterms:created>
  <dcterms:modified xsi:type="dcterms:W3CDTF">2016-03-16T21:06:17Z</dcterms:modified>
</cp:coreProperties>
</file>