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3" r:id="rId9"/>
    <p:sldId id="268" r:id="rId10"/>
    <p:sldId id="269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1849-8760-ECAA-83D6-7AA4B54DE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7A834-5C66-AB23-314C-E06FD5621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D9812-73CB-7F6D-4AC0-8E1E15B2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F0D9-E53E-4EA4-BADC-FB9A07FA4F3D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256E1-2630-A341-6C3D-C869C599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7690D-17D1-7724-7290-78BB62A7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C61A-6D71-4B8F-BD70-0FCAA09B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3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CFA3-093A-03ED-73F1-49E9832B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08B5E-FA39-45A7-D75E-9DE8C7D79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A05F7-F4DA-07D8-6896-821F08B1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F0D9-E53E-4EA4-BADC-FB9A07FA4F3D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7AE9A-8612-5367-B1D0-34A3BF51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54F82-B8AA-DE4A-85BA-7E53BF80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C61A-6D71-4B8F-BD70-0FCAA09B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8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B8195B-98FF-F2A5-56F4-6A58F31D5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227D2-D409-C400-E392-E68F944DB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A4E87-CA6C-A360-6682-A969E485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F0D9-E53E-4EA4-BADC-FB9A07FA4F3D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DE3C2-A609-D5B9-CE8F-6A4FEF55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24A91-5570-9893-7780-6BB5650E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C61A-6D71-4B8F-BD70-0FCAA09B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2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B599-5E80-0AB4-BEDC-9F81CE97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B6E27-D4E5-D42B-8D31-109D5EAE3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A1D32-D36D-E614-E5B8-F5099CA4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F0D9-E53E-4EA4-BADC-FB9A07FA4F3D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D861C-3148-573E-F898-E92F36A84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F8BE4-1674-C1AB-350F-B1E7B1EFE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C61A-6D71-4B8F-BD70-0FCAA09B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9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864BF-DBD6-B679-A093-30F5A8240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C7DB4-ADC1-1029-47B7-55C3A1F57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EBBC2-0F92-9BAA-824A-91915E2B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F0D9-E53E-4EA4-BADC-FB9A07FA4F3D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0DD1D-9A4C-5DF9-EEE9-742768DD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4DBA-20F9-6C7C-1443-0DCBA321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C61A-6D71-4B8F-BD70-0FCAA09B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7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C880-CA74-48E7-DC8C-A6C08BEA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3C0E2-6036-BAD4-035C-7E999D8F7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DD49F-F591-0C53-3259-85126C923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87215-D359-30FD-D211-78E62EEC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F0D9-E53E-4EA4-BADC-FB9A07FA4F3D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FDCC4-F391-4028-C9D3-43C88D8B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08A64-7DE9-E3CB-CF7B-183A7C6D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C61A-6D71-4B8F-BD70-0FCAA09B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0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BA643-7F48-6B36-40FF-5298AA2B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0393E-49F2-E750-B027-4F4985F59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B30B8-DFDC-88F3-0968-046DEE6EC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2916CB-919B-B616-B562-742EFB3DC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D46CB-5024-C657-0975-FB13542AC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4A3CB3-741E-D655-98A6-18A10E2B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F0D9-E53E-4EA4-BADC-FB9A07FA4F3D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697DCC-E111-E800-D724-5F3461D2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BF4E73-41AF-3498-C8A6-8D164E98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C61A-6D71-4B8F-BD70-0FCAA09B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1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8655-A1BB-EAD9-09B0-131227C5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2BAE2-4B2A-BD23-75B4-1125EE783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F0D9-E53E-4EA4-BADC-FB9A07FA4F3D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D307E-0630-7925-66D4-0A76EEA3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A8D5A-1CFC-7C27-707E-2B42DD77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C61A-6D71-4B8F-BD70-0FCAA09B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8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B05AB-C6BB-3E27-A638-45D06FEF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F0D9-E53E-4EA4-BADC-FB9A07FA4F3D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F70E7-15E8-1A3C-A93E-374F21C36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41B41-9DAE-A6F6-2684-7983ADBB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C61A-6D71-4B8F-BD70-0FCAA09B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4117C-200E-D0D9-D9FE-8CABD5CAB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BDE2C-B0EF-3943-A79C-5313F6F1A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056B1-D7AE-1817-B5E7-AA147565C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BEA3F-56B4-D7EE-0E64-6E455102B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F0D9-E53E-4EA4-BADC-FB9A07FA4F3D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9DE8B-5566-852C-00A3-E713A137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56430-CAF1-F20A-C271-042AB6C7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C61A-6D71-4B8F-BD70-0FCAA09B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7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FB2A-826B-995F-47B3-DA49ED6E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E9766-6D31-3676-FEAB-624BC3059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7735F-FDD0-0001-4DEB-828ECCC46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170E7-7C2A-190F-79E2-A9CEF915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F0D9-E53E-4EA4-BADC-FB9A07FA4F3D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19C4B-D945-66DC-6B59-60451BA1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17A46-1D26-3458-C52A-33522B14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C61A-6D71-4B8F-BD70-0FCAA09B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8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ED3E1C-D561-C57C-7E09-233C57DA4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F4262-648D-1BC0-54E7-FC5F9580D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8F330-DB2B-0D1B-2581-9BAD0D2F0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BF0D9-E53E-4EA4-BADC-FB9A07FA4F3D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DB50B-CE1B-890D-9659-55F3D9476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A5F8B-C1F7-D7DE-1DC3-8F00F57CD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2C61A-6D71-4B8F-BD70-0FCAA09B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0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5EAF-B4EA-5369-B33B-C094F5D55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ystem-ui"/>
              </a:rPr>
              <a:t>NLP Model for Analysis of Twitter Sentiments on Google and </a:t>
            </a:r>
            <a:r>
              <a:rPr lang="en-US" b="1" dirty="0">
                <a:latin typeface="system-ui"/>
              </a:rPr>
              <a:t>App</a:t>
            </a:r>
            <a:r>
              <a:rPr lang="en-US" b="1" i="0" dirty="0">
                <a:effectLst/>
                <a:latin typeface="system-ui"/>
              </a:rPr>
              <a:t>le Products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9BD60-56F1-AC9C-4C42-70BBD0933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i="0" dirty="0">
              <a:effectLst/>
              <a:latin typeface="system-ui"/>
            </a:endParaRPr>
          </a:p>
          <a:p>
            <a:pPr algn="r"/>
            <a:endParaRPr lang="en-US" i="0" dirty="0">
              <a:effectLst/>
              <a:latin typeface="system-ui"/>
            </a:endParaRPr>
          </a:p>
          <a:p>
            <a:pPr algn="r"/>
            <a:r>
              <a:rPr lang="en-US" i="0" dirty="0">
                <a:effectLst/>
                <a:latin typeface="system-ui"/>
              </a:rPr>
              <a:t>Presenter</a:t>
            </a:r>
            <a:r>
              <a:rPr lang="en-US" b="1" i="0" dirty="0">
                <a:effectLst/>
                <a:latin typeface="system-ui"/>
              </a:rPr>
              <a:t>: Reagan Adajo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61082-9413-45A0-4886-4AA01A22F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31" y="5060858"/>
            <a:ext cx="2667137" cy="1797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564061-59B1-9BE9-BF16-0BE03CB49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775" y="0"/>
            <a:ext cx="1454225" cy="1314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8D6F91-4DF1-FDE1-CEA9-3AF0CAFFB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25613" cy="108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64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D9CE6E-C31C-B6F1-E3CB-B314A2227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of the RF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1C9861-C244-730E-BAEF-F12C85AF6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690" y="1690688"/>
            <a:ext cx="9402455" cy="4263797"/>
          </a:xfrm>
        </p:spPr>
      </p:pic>
    </p:spTree>
    <p:extLst>
      <p:ext uri="{BB962C8B-B14F-4D97-AF65-F5344CB8AC3E}">
        <p14:creationId xmlns:p14="http://schemas.microsoft.com/office/powerpoint/2010/main" val="2270221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AA5B48-B2F9-9E21-62C9-E1F36901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ystem-ui"/>
              </a:rPr>
              <a:t>Insights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0D0BCF-419E-4BD6-587D-CBF9CFE7B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32331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i="0" dirty="0">
                <a:effectLst/>
                <a:latin typeface="system-ui"/>
              </a:rPr>
              <a:t>Random Forest is the best classification model for </a:t>
            </a:r>
            <a:r>
              <a:rPr lang="en-US" b="1" i="0" dirty="0" err="1">
                <a:effectLst/>
                <a:latin typeface="system-ui"/>
              </a:rPr>
              <a:t>Postiive</a:t>
            </a:r>
            <a:r>
              <a:rPr lang="en-US" b="1" i="0" dirty="0">
                <a:effectLst/>
                <a:latin typeface="system-ui"/>
              </a:rPr>
              <a:t> and Negative emotions due to it’s his baseline accuracy scores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ystem-ui"/>
              </a:rPr>
              <a:t>This implies that the actual verses predicted emotions in the tweets will be subject to higher accuracy in classification</a:t>
            </a:r>
          </a:p>
          <a:p>
            <a:pPr algn="l"/>
            <a:r>
              <a:rPr lang="en-US" b="1" i="0" dirty="0">
                <a:effectLst/>
                <a:latin typeface="system-ui"/>
              </a:rPr>
              <a:t>Actual and Predicted labels demonstrate alignment;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ystem-ui"/>
              </a:rPr>
              <a:t>This implies that there will be no confusion in the interpretation of the emotions</a:t>
            </a:r>
          </a:p>
          <a:p>
            <a:pPr algn="l"/>
            <a:r>
              <a:rPr lang="en-US" b="1" i="0" dirty="0">
                <a:effectLst/>
                <a:latin typeface="system-ui"/>
              </a:rPr>
              <a:t>The balanced color mapping highlights clear distinctions between positive and negative emotions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ystem-ui"/>
              </a:rPr>
              <a:t>This depiction is useful in determining areas to be improved in the model but for this case, it performs well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E4316E-5944-BE80-0B62-4F141B390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31" y="5060858"/>
            <a:ext cx="2667137" cy="179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03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B5D5-36E1-012E-C7E2-9834E7E9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C7866-EFB0-5553-51D2-D7B070F4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352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i="0" dirty="0">
                <a:effectLst/>
                <a:latin typeface="system-ui"/>
              </a:rPr>
              <a:t>A single Tweet from Apple or Google can be use in predicting the emotions towards the product or brand.</a:t>
            </a:r>
          </a:p>
          <a:p>
            <a:pPr algn="l"/>
            <a:r>
              <a:rPr lang="en-US" i="0" dirty="0">
                <a:effectLst/>
                <a:latin typeface="system-ui"/>
              </a:rPr>
              <a:t>Classification models have high accuracy in predicting the emotions from a tweet text</a:t>
            </a:r>
          </a:p>
          <a:p>
            <a:pPr algn="l"/>
            <a:r>
              <a:rPr lang="en-US" i="0" dirty="0">
                <a:effectLst/>
                <a:latin typeface="system-ui"/>
              </a:rPr>
              <a:t>Possible errors in the </a:t>
            </a:r>
            <a:r>
              <a:rPr lang="en-US" i="0" dirty="0" err="1">
                <a:effectLst/>
                <a:latin typeface="system-ui"/>
              </a:rPr>
              <a:t>LogisticRegression</a:t>
            </a:r>
            <a:r>
              <a:rPr lang="en-US" i="0" dirty="0">
                <a:effectLst/>
                <a:latin typeface="system-ui"/>
              </a:rPr>
              <a:t> Model can be reduced further by implementing the </a:t>
            </a:r>
            <a:r>
              <a:rPr lang="en-US" i="0" dirty="0" err="1">
                <a:effectLst/>
                <a:latin typeface="system-ui"/>
              </a:rPr>
              <a:t>RandomForest</a:t>
            </a:r>
            <a:r>
              <a:rPr lang="en-US" i="0" dirty="0">
                <a:effectLst/>
                <a:latin typeface="system-ui"/>
              </a:rPr>
              <a:t> Model</a:t>
            </a:r>
          </a:p>
          <a:p>
            <a:pPr algn="l"/>
            <a:r>
              <a:rPr lang="en-US" i="0" dirty="0" err="1">
                <a:effectLst/>
                <a:latin typeface="system-ui"/>
              </a:rPr>
              <a:t>Tweet_texts</a:t>
            </a:r>
            <a:r>
              <a:rPr lang="en-US" i="0" dirty="0">
                <a:effectLst/>
                <a:latin typeface="system-ui"/>
              </a:rPr>
              <a:t> are useful in identifying a problem with a product or brand from either Google or Apple, this informs on areas for improvement.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1A3C0C-C096-C20A-EBC1-432F0E6C5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31" y="5060858"/>
            <a:ext cx="2667137" cy="179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24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A816-7123-DFD8-8EEA-930C924D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86E1A-23DE-AF76-F94F-6C9E3A73E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/>
              <a:t>-- THANK YOU --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0678D-BB4F-AC25-603C-78598CFF9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31" y="5060858"/>
            <a:ext cx="2667137" cy="17971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F169DE-20B3-709D-2F79-8BF9376D9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2429" y="0"/>
            <a:ext cx="1469571" cy="13283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72CFB9-9C90-0565-48D5-26611C293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25613" cy="108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3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9DAA-18CF-124E-596A-6D3E09279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FF621-1EE7-A92C-9EF3-66DDDF73C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increasing use of Tweets, companies constantly need to find ways to analyze texts to improve product/service delivery</a:t>
            </a:r>
          </a:p>
          <a:p>
            <a:r>
              <a:rPr lang="en-US" dirty="0"/>
              <a:t>Reading </a:t>
            </a:r>
            <a:r>
              <a:rPr lang="en-US" i="1" dirty="0"/>
              <a:t>Texts</a:t>
            </a:r>
            <a:r>
              <a:rPr lang="en-US" dirty="0"/>
              <a:t> can be overwhelming, </a:t>
            </a:r>
            <a:r>
              <a:rPr lang="en-US" b="1" dirty="0"/>
              <a:t>BUT </a:t>
            </a:r>
            <a:r>
              <a:rPr lang="en-US" dirty="0"/>
              <a:t>each </a:t>
            </a:r>
            <a:r>
              <a:rPr lang="en-US" i="1" dirty="0"/>
              <a:t>Word</a:t>
            </a:r>
            <a:r>
              <a:rPr lang="en-US" dirty="0"/>
              <a:t> has a meaning, there is a need for automation</a:t>
            </a:r>
          </a:p>
          <a:p>
            <a:r>
              <a:rPr lang="en-US" dirty="0"/>
              <a:t>Tweets can convey useful user-emotions and/or experience</a:t>
            </a:r>
          </a:p>
          <a:p>
            <a:r>
              <a:rPr lang="en-US" dirty="0"/>
              <a:t>This project explores the effectiveness of using such models, </a:t>
            </a:r>
            <a:r>
              <a:rPr lang="en-US" i="1" dirty="0"/>
              <a:t>Thanks to Data Science…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2187A7-A3CE-240F-B4EE-D8A41312D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31" y="5060858"/>
            <a:ext cx="2667137" cy="179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2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BD4DC-0461-246B-8DB1-EF36C364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D4A77-83C2-4C2D-527E-484F44506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var(--jp-content-font-family)"/>
              </a:rPr>
              <a:t>Overview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var(--jp-content-font-family)"/>
              </a:rPr>
              <a:t>The project is on building a natural language processing (NLP) model that will rate the sentiments of a Tweet based on its content</a:t>
            </a:r>
          </a:p>
          <a:p>
            <a:pPr algn="l"/>
            <a:endParaRPr lang="en-US" b="1" i="0" dirty="0">
              <a:effectLst/>
              <a:latin typeface="var(--jp-content-font-family)"/>
            </a:endParaRPr>
          </a:p>
          <a:p>
            <a:pPr algn="l"/>
            <a:r>
              <a:rPr lang="en-US" b="1" i="0" dirty="0">
                <a:effectLst/>
                <a:latin typeface="var(--jp-content-font-family)"/>
              </a:rPr>
              <a:t>Business Problem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var(--jp-content-font-family)"/>
              </a:rPr>
              <a:t>The company needs to develop a model that will assist in judging people's emotions about brands and products using Tweets on Apple and Google products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FAA243-5DF9-74CA-951E-A45383F21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31" y="5060858"/>
            <a:ext cx="2667137" cy="179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7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3796-719D-6A00-542A-8D403D3A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BC8C3-5E45-2802-6646-2B8CF3311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3523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i="0" dirty="0">
                <a:effectLst/>
                <a:latin typeface="system-ui"/>
              </a:rPr>
              <a:t>Business Aim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system-ui"/>
              </a:rPr>
              <a:t>To build a model that predicts customer's emotions on brands and products using their sentiments</a:t>
            </a:r>
          </a:p>
          <a:p>
            <a:pPr algn="l"/>
            <a:r>
              <a:rPr lang="en-US" b="1" i="0" dirty="0">
                <a:effectLst/>
                <a:latin typeface="system-ui"/>
              </a:rPr>
              <a:t>Business Objectives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To find out if a Tweet can demonstrate a sentiment on Apple and Google products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To identify the products with the most positive and negative sentiments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To establish the best classification model for analyzing sentiments on Twitter texts(automatically)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FF0F9-BF0F-E7EA-BB5D-0693B8C66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31" y="5060858"/>
            <a:ext cx="2667137" cy="179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51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3597-76F4-DAE9-5E2E-7F1B15D5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on Different Emotions on Tweets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E804A9B-029C-B5A0-F8EA-A633A66F2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0699" y="987425"/>
            <a:ext cx="4697177" cy="4873625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1A5A5D-820C-54BE-DE07-0701C1AB7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Highest counts on ‘Positive emotion’ group on both Google and Apple products</a:t>
            </a:r>
          </a:p>
          <a:p>
            <a:r>
              <a:rPr lang="en-US" sz="2400" dirty="0"/>
              <a:t>Positive and Negative emotions constitute majority of tweets</a:t>
            </a:r>
          </a:p>
          <a:p>
            <a:r>
              <a:rPr lang="en-US" sz="2400" dirty="0"/>
              <a:t>‘I can’t tell’ category had the lowest count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789CB8-E787-DFA4-276E-F2A24E14C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775" y="0"/>
            <a:ext cx="1454225" cy="13145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BFFEF6-5628-497A-4909-A0261589A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25613" cy="108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6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4D6B2-144F-29FD-5944-ADA546AA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Data on Brands/Product Tweet is Directed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BCA760E-BBE9-8ECA-333A-F3A7143B3F9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7A172-DED1-D034-7941-43DD762C0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sz="2400" b="0" i="0" dirty="0">
              <a:effectLst/>
              <a:latin typeface="system-ui"/>
            </a:endParaRPr>
          </a:p>
          <a:p>
            <a:r>
              <a:rPr lang="en-US" sz="2400" b="0" i="0" dirty="0">
                <a:effectLst/>
                <a:latin typeface="system-ui"/>
              </a:rPr>
              <a:t>Apple and its related products received the highest emotional reaction on Tweets</a:t>
            </a:r>
          </a:p>
          <a:p>
            <a:r>
              <a:rPr lang="en-US" sz="2400" dirty="0">
                <a:latin typeface="system-ui"/>
              </a:rPr>
              <a:t>‘iPad’ had the most common</a:t>
            </a:r>
          </a:p>
          <a:p>
            <a:r>
              <a:rPr lang="en-US" sz="2400" b="0" i="0" dirty="0">
                <a:effectLst/>
                <a:latin typeface="system-ui"/>
              </a:rPr>
              <a:t>‘Other Apple prod</a:t>
            </a:r>
            <a:r>
              <a:rPr lang="en-US" sz="2400" dirty="0">
                <a:latin typeface="system-ui"/>
              </a:rPr>
              <a:t>uct or service’ was the least common</a:t>
            </a:r>
            <a:endParaRPr lang="en-US" sz="2400" b="0" i="0" dirty="0">
              <a:effectLst/>
              <a:latin typeface="system-ui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B1F0E-0719-713F-7411-C6413018A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234" y="987425"/>
            <a:ext cx="5092962" cy="5029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FDAAD7-57C0-BCA9-1C1C-8EB57239F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775" y="0"/>
            <a:ext cx="1454225" cy="1314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5C827D-C324-45B8-635D-679B7DD56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25613" cy="108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7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A50E5E-C0E9-E79B-6506-DE3D3A1BF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Unprocessed vs. Preprocessed Tweet-Text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04686F-9CA2-66F2-CAC5-759012E37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4589"/>
            <a:ext cx="10515599" cy="4798286"/>
          </a:xfrm>
        </p:spPr>
      </p:pic>
    </p:spTree>
    <p:extLst>
      <p:ext uri="{BB962C8B-B14F-4D97-AF65-F5344CB8AC3E}">
        <p14:creationId xmlns:p14="http://schemas.microsoft.com/office/powerpoint/2010/main" val="2944517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9C5A-D554-4774-6D6A-A51F2E4A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07E51B-A266-FCFB-3180-2279DD387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0" y="768678"/>
            <a:ext cx="5637562" cy="5100309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55EA49-AE0C-38E6-1508-7FFB963F1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b="0" i="0" dirty="0">
                <a:effectLst/>
                <a:latin typeface="system-ui"/>
              </a:rPr>
              <a:t>The logistic regression model did perform so well on predicting unseen data with a</a:t>
            </a:r>
            <a:r>
              <a:rPr lang="en-US" sz="2400" dirty="0">
                <a:latin typeface="system-ui"/>
              </a:rPr>
              <a:t> baseline </a:t>
            </a:r>
            <a:r>
              <a:rPr lang="en-US" sz="2400" b="0" i="0" dirty="0">
                <a:effectLst/>
                <a:latin typeface="system-ui"/>
              </a:rPr>
              <a:t>accuracy level of 0.8517…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7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E62A-E79F-B922-6DB0-0115CD0D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01B907-6A33-9FEA-9DDC-EC461F8C2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025" y="1257300"/>
            <a:ext cx="7124889" cy="43815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8A74F-A590-58CD-8C21-D6425952F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Random Forest Model had a higher baseline accuracy score of 0.865…</a:t>
            </a:r>
          </a:p>
        </p:txBody>
      </p:sp>
    </p:spTree>
    <p:extLst>
      <p:ext uri="{BB962C8B-B14F-4D97-AF65-F5344CB8AC3E}">
        <p14:creationId xmlns:p14="http://schemas.microsoft.com/office/powerpoint/2010/main" val="595090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498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system-ui</vt:lpstr>
      <vt:lpstr>var(--jp-content-font-family)</vt:lpstr>
      <vt:lpstr>Wingdings</vt:lpstr>
      <vt:lpstr>Office Theme</vt:lpstr>
      <vt:lpstr>NLP Model for Analysis of Twitter Sentiments on Google and Apple Products</vt:lpstr>
      <vt:lpstr>Introduction</vt:lpstr>
      <vt:lpstr>Business Understanding </vt:lpstr>
      <vt:lpstr>Intro cont..</vt:lpstr>
      <vt:lpstr>Data on Different Emotions on Tweets</vt:lpstr>
      <vt:lpstr> Data on Brands/Product Tweet is Directed</vt:lpstr>
      <vt:lpstr>Unprocessed vs. Preprocessed Tweet-Text</vt:lpstr>
      <vt:lpstr>Confusion Matrix</vt:lpstr>
      <vt:lpstr>Confusion Matrix</vt:lpstr>
      <vt:lpstr>Validation of the RF Model</vt:lpstr>
      <vt:lpstr>Insights</vt:lpstr>
      <vt:lpstr>Conclusion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reagan adajo</dc:creator>
  <cp:lastModifiedBy>reagan adajo</cp:lastModifiedBy>
  <cp:revision>2</cp:revision>
  <dcterms:created xsi:type="dcterms:W3CDTF">2025-02-19T17:26:14Z</dcterms:created>
  <dcterms:modified xsi:type="dcterms:W3CDTF">2025-02-22T18:39:44Z</dcterms:modified>
</cp:coreProperties>
</file>