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sldIdLst>
    <p:sldId id="268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7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73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4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3340"/>
    <a:srgbClr val="FDA908"/>
    <a:srgbClr val="EBE7C2"/>
    <a:srgbClr val="2B3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2" autoAdjust="0"/>
    <p:restoredTop sz="93971" autoAdjust="0"/>
  </p:normalViewPr>
  <p:slideViewPr>
    <p:cSldViewPr snapToGrid="0">
      <p:cViewPr>
        <p:scale>
          <a:sx n="75" d="100"/>
          <a:sy n="75" d="100"/>
        </p:scale>
        <p:origin x="968" y="-28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-5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C0BB-6ED4-49CC-AF6E-5547FEFA7B29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B13D9-7074-4AAB-A7F6-0C191135A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362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512B2-1E0C-4448-88A0-86E283128D7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942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512B2-1E0C-4448-88A0-86E283128D7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873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512B2-1E0C-4448-88A0-86E283128D7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034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512B2-1E0C-4448-88A0-86E283128D7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338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512B2-1E0C-4448-88A0-86E283128D7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423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512B2-1E0C-4448-88A0-86E283128D7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243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512B2-1E0C-4448-88A0-86E283128D7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502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512B2-1E0C-4448-88A0-86E283128D7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643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6fc4973fc_5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6fc4973fc_5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2385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6fc4973fc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6fc4973fc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120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fc4973fc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fc4973fc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72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512B2-1E0C-4448-88A0-86E283128D7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575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fc4973fc_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fc4973fc_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19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fc4973fc_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fc4973fc_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296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6fc4973fc_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6fc4973fc_5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3704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fc4973fc_5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fc4973fc_5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6217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fc4973fc_5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fc4973fc_5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002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fc4973fc_5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fc4973fc_5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2882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6fc4973fc_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6fc4973fc_5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9157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6fc4973fc_5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6fc4973fc_5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149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fc4973fc_5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fc4973fc_5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656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6fc4973fc_5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6fc4973fc_5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14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512B2-1E0C-4448-88A0-86E283128D7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952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6fc4973fc_5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6fc4973fc_5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86251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6fc4973fc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6fc4973fc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08030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fc4973fc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fc4973fc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5595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fc4973fc_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fc4973fc_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94415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fc4973fc_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fc4973fc_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77440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6fc4973fc_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6fc4973fc_5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176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fc4973fc_5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fc4973fc_5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61841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512B2-1E0C-4448-88A0-86E283128D7F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734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fc4973fc_5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fc4973fc_5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274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fc4973fc_5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fc4973fc_5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635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512B2-1E0C-4448-88A0-86E283128D7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0393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6fc4973fc_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6fc4973fc_5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9159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6fc4973fc_5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6fc4973fc_5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9515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fc4973fc_5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fc4973fc_5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3933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6fc4973fc_5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6fc4973fc_5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071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512B2-1E0C-4448-88A0-86E283128D7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628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512B2-1E0C-4448-88A0-86E283128D7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889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512B2-1E0C-4448-88A0-86E283128D7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686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512B2-1E0C-4448-88A0-86E283128D7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347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512B2-1E0C-4448-88A0-86E283128D7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15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48C0-E096-4A26-861B-F323C619CDED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B061-B451-44FA-8AAA-F044F8995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55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48C0-E096-4A26-861B-F323C619CDED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B061-B451-44FA-8AAA-F044F8995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30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48C0-E096-4A26-861B-F323C619CDED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B061-B451-44FA-8AAA-F044F8995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100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681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069" y="2036908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41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49796"/>
            <a:ext cx="7886700" cy="598702"/>
          </a:xfrm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33384"/>
            <a:ext cx="7886700" cy="4743579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48C0-E096-4A26-861B-F323C619CDED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B061-B451-44FA-8AAA-F044F8995B9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图片 13"/>
          <p:cNvPicPr>
            <a:picLocks noChangeAspect="1"/>
          </p:cNvPicPr>
          <p:nvPr userDrawn="1"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2" t="34752" r="55155" b="4257"/>
          <a:stretch/>
        </p:blipFill>
        <p:spPr>
          <a:xfrm>
            <a:off x="5910994" y="1253998"/>
            <a:ext cx="3233005" cy="2658976"/>
          </a:xfrm>
          <a:prstGeom prst="rect">
            <a:avLst/>
          </a:prstGeom>
          <a:noFill/>
        </p:spPr>
      </p:pic>
      <p:pic>
        <p:nvPicPr>
          <p:cNvPr id="8" name="图片 1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5" b="21429"/>
          <a:stretch/>
        </p:blipFill>
        <p:spPr>
          <a:xfrm>
            <a:off x="1" y="3095049"/>
            <a:ext cx="4160107" cy="30819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1483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48C0-E096-4A26-861B-F323C619CDED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B061-B451-44FA-8AAA-F044F8995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39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48C0-E096-4A26-861B-F323C619CDED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B061-B451-44FA-8AAA-F044F8995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24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48C0-E096-4A26-861B-F323C619CDED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B061-B451-44FA-8AAA-F044F8995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65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48C0-E096-4A26-861B-F323C619CDED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B061-B451-44FA-8AAA-F044F8995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65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48C0-E096-4A26-861B-F323C619CDED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B061-B451-44FA-8AAA-F044F8995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22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48C0-E096-4A26-861B-F323C619CDED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B061-B451-44FA-8AAA-F044F8995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82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48C0-E096-4A26-861B-F323C619CDED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B061-B451-44FA-8AAA-F044F8995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06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48C0-E096-4A26-861B-F323C619CDED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3B061-B451-44FA-8AAA-F044F8995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11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tensorflowkeras.blogspot.com/2017/10/kerasdeep-learningcnncifar-10.html" TargetMode="External"/><Relationship Id="rId2" Type="http://schemas.openxmlformats.org/officeDocument/2006/relationships/hyperlink" Target="http://yhhuang1966.blogspot.com/2018/02/keras-mnist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yhhuang1966.blogspot.com/2018/04/keras-cnn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2765232"/>
            <a:ext cx="6858000" cy="1057619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卷積神經網路</a:t>
            </a:r>
            <a:r>
              <a:rPr lang="en-US" altLang="zh-TW" sz="3600" dirty="0"/>
              <a:t>(CNN)</a:t>
            </a:r>
            <a:endParaRPr lang="en-US" altLang="zh-TW" sz="36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395730"/>
            <a:ext cx="6858000" cy="86207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2020/4/6 </a:t>
            </a:r>
            <a:r>
              <a:rPr lang="zh-TW" altLang="en-US" dirty="0"/>
              <a:t>讀書</a:t>
            </a:r>
            <a:r>
              <a:rPr lang="zh-TW" altLang="en-US" dirty="0" smtClean="0"/>
              <a:t>會</a:t>
            </a:r>
            <a:endParaRPr lang="en-US" altLang="zh-TW" dirty="0" smtClean="0"/>
          </a:p>
          <a:p>
            <a:r>
              <a:rPr lang="zh-TW" altLang="en-US" dirty="0" smtClean="0"/>
              <a:t>陳</a:t>
            </a:r>
            <a:r>
              <a:rPr lang="zh-TW" altLang="en-US" dirty="0"/>
              <a:t>煒</a:t>
            </a:r>
            <a:r>
              <a:rPr lang="zh-TW" altLang="en-US" dirty="0" smtClean="0"/>
              <a:t>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9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1" y="13764"/>
            <a:ext cx="7886700" cy="1117600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池化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Pooling)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2329542"/>
            <a:ext cx="4959693" cy="240761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47891" y="4725898"/>
            <a:ext cx="14022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步幅</a:t>
            </a:r>
            <a:r>
              <a:rPr lang="en-US" altLang="zh-TW" sz="1600" dirty="0"/>
              <a:t>(stride)=2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292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2329542"/>
            <a:ext cx="4959693" cy="240761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47891" y="4725898"/>
            <a:ext cx="14022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步幅</a:t>
            </a:r>
            <a:r>
              <a:rPr lang="en-US" altLang="zh-TW" sz="1600" dirty="0"/>
              <a:t>(stride)=2</a:t>
            </a:r>
            <a:endParaRPr lang="zh-TW" altLang="en-US" sz="1600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28651" y="21266"/>
            <a:ext cx="7886700" cy="1201479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池化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Pooling)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8712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7891" y="4725898"/>
            <a:ext cx="14022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步幅</a:t>
            </a:r>
            <a:r>
              <a:rPr lang="en-US" altLang="zh-TW" sz="1600" dirty="0"/>
              <a:t>(stride)=2</a:t>
            </a:r>
            <a:endParaRPr lang="zh-TW" altLang="en-US" sz="1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35" y="2129112"/>
            <a:ext cx="5358778" cy="2596787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628651" y="13764"/>
            <a:ext cx="7886700" cy="111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池化層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(Pooling)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4646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7891" y="4725898"/>
            <a:ext cx="14022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步幅</a:t>
            </a:r>
            <a:r>
              <a:rPr lang="en-US" altLang="zh-TW" sz="1600" dirty="0"/>
              <a:t>(stride)=2</a:t>
            </a:r>
            <a:endParaRPr lang="zh-TW" altLang="en-US" sz="1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51" y="1958842"/>
            <a:ext cx="5281065" cy="2684498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628651" y="13764"/>
            <a:ext cx="7886700" cy="111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池化層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(Pooling)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3805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7891" y="4725898"/>
            <a:ext cx="14022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步幅</a:t>
            </a:r>
            <a:r>
              <a:rPr lang="en-US" altLang="zh-TW" sz="1600" dirty="0"/>
              <a:t>(stride)=2</a:t>
            </a:r>
            <a:endParaRPr lang="zh-TW" altLang="en-US" sz="1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99" y="1932693"/>
            <a:ext cx="4950619" cy="2793206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628651" y="13764"/>
            <a:ext cx="7886700" cy="111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池化層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(Pooling)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784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409810"/>
            <a:ext cx="4949464" cy="242771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452" y="2670348"/>
            <a:ext cx="4476818" cy="205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85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0824" y="90311"/>
            <a:ext cx="7844525" cy="1038579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Conv2D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98" y="2190307"/>
            <a:ext cx="8569703" cy="291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03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806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MaxPooling2D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15904"/>
          <a:stretch/>
        </p:blipFill>
        <p:spPr>
          <a:xfrm>
            <a:off x="1175654" y="2028698"/>
            <a:ext cx="6883004" cy="28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47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2765232"/>
            <a:ext cx="6858000" cy="1057619"/>
          </a:xfrm>
        </p:spPr>
        <p:txBody>
          <a:bodyPr>
            <a:noAutofit/>
          </a:bodyPr>
          <a:lstStyle/>
          <a:p>
            <a:r>
              <a:rPr lang="zh-TW" altLang="zh-TW" sz="3600" dirty="0"/>
              <a:t>Keras CNN 辨識</a:t>
            </a:r>
            <a:r>
              <a:rPr lang="zh-TW" altLang="en-US" sz="3600" dirty="0"/>
              <a:t>手寫</a:t>
            </a:r>
            <a:r>
              <a:rPr lang="zh-TW" altLang="en-US" sz="3600" dirty="0" smtClean="0"/>
              <a:t>數字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b="0" dirty="0"/>
          </a:p>
        </p:txBody>
      </p:sp>
      <p:sp>
        <p:nvSpPr>
          <p:cNvPr id="3" name="矩形 2"/>
          <p:cNvSpPr/>
          <p:nvPr/>
        </p:nvSpPr>
        <p:spPr>
          <a:xfrm>
            <a:off x="2648202" y="3752334"/>
            <a:ext cx="3068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(0406)Keras_Mnist_CNN.ipynb</a:t>
            </a:r>
          </a:p>
        </p:txBody>
      </p:sp>
    </p:spTree>
    <p:extLst>
      <p:ext uri="{BB962C8B-B14F-4D97-AF65-F5344CB8AC3E}">
        <p14:creationId xmlns:p14="http://schemas.microsoft.com/office/powerpoint/2010/main" val="310077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233785"/>
            <a:ext cx="8520600" cy="82408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zh-TW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Keras CNN 辨識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手寫數字</a:t>
            </a:r>
            <a:endParaRPr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3611691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200000"/>
              </a:lnSpc>
              <a:buAutoNum type="arabicPeriod"/>
            </a:pPr>
            <a:r>
              <a:rPr lang="zh-TW" sz="1800" dirty="0"/>
              <a:t>Keras建立CNN模型</a:t>
            </a:r>
            <a:endParaRPr sz="1800" dirty="0"/>
          </a:p>
          <a:p>
            <a:pPr>
              <a:lnSpc>
                <a:spcPct val="200000"/>
              </a:lnSpc>
              <a:buAutoNum type="arabicPeriod"/>
            </a:pPr>
            <a:r>
              <a:rPr lang="zh-TW" sz="1800" dirty="0"/>
              <a:t>訓練模型</a:t>
            </a:r>
            <a:endParaRPr sz="1800" dirty="0"/>
          </a:p>
          <a:p>
            <a:pPr>
              <a:lnSpc>
                <a:spcPct val="200000"/>
              </a:lnSpc>
              <a:buAutoNum type="arabicPeriod"/>
            </a:pPr>
            <a:r>
              <a:rPr lang="zh-TW" sz="1800" dirty="0"/>
              <a:t>評估準確度</a:t>
            </a:r>
            <a:endParaRPr sz="1800" dirty="0"/>
          </a:p>
          <a:p>
            <a:pPr>
              <a:lnSpc>
                <a:spcPct val="200000"/>
              </a:lnSpc>
              <a:buAutoNum type="arabicPeriod"/>
            </a:pPr>
            <a:r>
              <a:rPr lang="zh-TW" sz="1800" dirty="0"/>
              <a:t>使用模型</a:t>
            </a:r>
            <a:r>
              <a:rPr lang="zh-TW" sz="1800" dirty="0" smtClean="0"/>
              <a:t>辨識</a:t>
            </a:r>
            <a:r>
              <a:rPr lang="en-US" altLang="zh-TW" sz="1800" dirty="0" smtClean="0"/>
              <a:t>MNIST</a:t>
            </a:r>
            <a:r>
              <a:rPr lang="zh-TW" sz="1800" dirty="0" smtClean="0"/>
              <a:t>資料</a:t>
            </a:r>
            <a:r>
              <a:rPr lang="zh-TW" sz="1800" dirty="0"/>
              <a:t>集</a:t>
            </a:r>
            <a:endParaRPr sz="1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391" y="2009725"/>
            <a:ext cx="4702922" cy="288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0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(CNN)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1" y="2244812"/>
            <a:ext cx="7852604" cy="339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39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02011" y="223152"/>
            <a:ext cx="8520600" cy="84666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資料進行預先處理(preprocess)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51260" y="1324999"/>
            <a:ext cx="8520600" cy="474619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17492">
              <a:lnSpc>
                <a:spcPct val="115000"/>
              </a:lnSpc>
              <a:buSzPts val="1400"/>
              <a:buChar char="➢"/>
            </a:pPr>
            <a:r>
              <a:rPr lang="zh-TW" altLang="en-US" sz="1800" dirty="0"/>
              <a:t>匯入模組</a:t>
            </a:r>
            <a:endParaRPr sz="1800" dirty="0"/>
          </a:p>
          <a:p>
            <a:pPr marL="0" indent="0">
              <a:lnSpc>
                <a:spcPct val="115000"/>
              </a:lnSpc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from keras.datasets import 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minst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匯入</a:t>
            </a:r>
            <a:r>
              <a:rPr lang="en-US" altLang="zh-TW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mnist</a:t>
            </a:r>
            <a:r>
              <a:rPr lang="zh-TW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資料集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import numpy as np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匯入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zh-TW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模組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np.random.seed(10)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設定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15000"/>
              </a:lnSpc>
              <a:buNone/>
            </a:pPr>
            <a:endParaRPr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492">
              <a:lnSpc>
                <a:spcPct val="115000"/>
              </a:lnSpc>
              <a:buSzPts val="1400"/>
              <a:buFont typeface="Arial" panose="020B0604020202020204" pitchFamily="34" charset="0"/>
              <a:buChar char="➢"/>
            </a:pPr>
            <a:r>
              <a:rPr lang="zh-TW" altLang="en-US" sz="1800" dirty="0"/>
              <a:t>讀取</a:t>
            </a:r>
            <a:r>
              <a:rPr lang="en-US" altLang="zh-TW" sz="1800" dirty="0"/>
              <a:t>MNIST</a:t>
            </a:r>
            <a:r>
              <a:rPr lang="zh-TW" altLang="en-US" sz="1800" dirty="0"/>
              <a:t>資料</a:t>
            </a:r>
            <a:endParaRPr sz="1800" dirty="0"/>
          </a:p>
          <a:p>
            <a:pPr marL="0" indent="0">
              <a:lnSpc>
                <a:spcPct val="115000"/>
              </a:lnSpc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 (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x_Train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y_Train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), (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x_Test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y_Test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) = 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mnist.load_data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()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15000"/>
              </a:lnSpc>
              <a:buNone/>
            </a:pPr>
            <a:endParaRPr sz="11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317492">
              <a:lnSpc>
                <a:spcPct val="115000"/>
              </a:lnSpc>
              <a:buSzPts val="1400"/>
              <a:buFont typeface="Arial" panose="020B0604020202020204" pitchFamily="34" charset="0"/>
              <a:buChar char="➢"/>
            </a:pPr>
            <a:r>
              <a:rPr lang="zh-TW" altLang="en-US" sz="1800" dirty="0"/>
              <a:t>將</a:t>
            </a:r>
            <a:r>
              <a:rPr lang="en-US" altLang="zh-TW" sz="1800" dirty="0"/>
              <a:t>features</a:t>
            </a:r>
            <a:r>
              <a:rPr lang="zh-TW" altLang="en-US" sz="1800" dirty="0"/>
              <a:t>標準化</a:t>
            </a:r>
            <a:endParaRPr sz="1800" dirty="0"/>
          </a:p>
          <a:p>
            <a:pPr marL="0" indent="0">
              <a:lnSpc>
                <a:spcPct val="115000"/>
              </a:lnSpc>
              <a:buNone/>
            </a:pP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x_Train4D=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x_Train.reshape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x_Train.shape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[0],28,28,1).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astype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('float32')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x_Test4D=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x_Test.reshape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x_Test.shape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[0],28,28,1).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astype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('float32')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x_Train4D_normalize = x_Train4D / 255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x_Test4D_normalize = x_Test4D / 255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15000"/>
              </a:lnSpc>
              <a:buNone/>
            </a:pPr>
            <a:endParaRPr sz="11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317492">
              <a:lnSpc>
                <a:spcPct val="115000"/>
              </a:lnSpc>
              <a:buSzPts val="1400"/>
              <a:buFont typeface="Arial" panose="020B0604020202020204" pitchFamily="34" charset="0"/>
              <a:buChar char="➢"/>
            </a:pPr>
            <a:r>
              <a:rPr lang="en-US" altLang="zh-TW" sz="1800" dirty="0"/>
              <a:t>label</a:t>
            </a:r>
            <a:r>
              <a:rPr lang="zh-TW" altLang="en-US" sz="1800" dirty="0"/>
              <a:t>以</a:t>
            </a:r>
            <a:r>
              <a:rPr lang="en-US" altLang="zh-TW" sz="1800" dirty="0"/>
              <a:t>onehot encoding</a:t>
            </a:r>
            <a:r>
              <a:rPr lang="zh-TW" altLang="en-US" sz="1800" dirty="0"/>
              <a:t>轉換</a:t>
            </a:r>
            <a:endParaRPr sz="1800" dirty="0"/>
          </a:p>
          <a:p>
            <a:pPr marL="0" indent="0">
              <a:lnSpc>
                <a:spcPct val="115000"/>
              </a:lnSpc>
              <a:buClr>
                <a:schemeClr val="dk1"/>
              </a:buClr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from keras.utils import np_utils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15000"/>
              </a:lnSpc>
              <a:buClr>
                <a:schemeClr val="dk1"/>
              </a:buClr>
              <a:buNone/>
            </a:pP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y_TrainOneHot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 = 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np_utils.to_categorical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y_Train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lnSpc>
                <a:spcPct val="115000"/>
              </a:lnSpc>
              <a:buClr>
                <a:schemeClr val="dk1"/>
              </a:buClr>
              <a:buNone/>
            </a:pP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y_TestOneHot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 = 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np_utils.to_categorical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y_Test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24186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32678" y="184674"/>
            <a:ext cx="8520600" cy="7523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652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➢"/>
            </a:pPr>
            <a:r>
              <a:rPr lang="zh-TW" altLang="en-US" sz="1800" dirty="0"/>
              <a:t>匯入模組</a:t>
            </a:r>
            <a:endParaRPr sz="1800" dirty="0"/>
          </a:p>
          <a:p>
            <a:pPr marL="0" indent="0">
              <a:buClr>
                <a:srgbClr val="000000"/>
              </a:buClr>
              <a:buSzPts val="1100"/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from 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keras.models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 import Sequential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匯入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Sequential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模組</a:t>
            </a:r>
            <a:endParaRPr sz="14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indent="0">
              <a:buClr>
                <a:srgbClr val="000000"/>
              </a:buClr>
              <a:buSzPts val="1100"/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from 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keras.layers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 import Dense,Dropout,Flatten,Conv2D,MaxPooling2D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匯入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layers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模組</a:t>
            </a:r>
            <a:endParaRPr sz="14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sz="11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buFont typeface="Arial" panose="020B0604020202020204" pitchFamily="34" charset="0"/>
              <a:buChar char="➢"/>
            </a:pPr>
            <a:r>
              <a:rPr lang="zh-TW" altLang="en-US" sz="1800" dirty="0"/>
              <a:t>建立</a:t>
            </a:r>
            <a:r>
              <a:rPr lang="en-US" altLang="zh-TW" sz="1800" dirty="0" err="1"/>
              <a:t>keras</a:t>
            </a:r>
            <a:r>
              <a:rPr lang="zh-TW" altLang="en-US" sz="1800" dirty="0"/>
              <a:t>的</a:t>
            </a:r>
            <a:r>
              <a:rPr lang="en-US" altLang="zh-TW" sz="1800" dirty="0"/>
              <a:t>sequential</a:t>
            </a:r>
            <a:r>
              <a:rPr lang="zh-TW" altLang="en-US" sz="1800" dirty="0"/>
              <a:t>模型</a:t>
            </a:r>
            <a:endParaRPr sz="1800" dirty="0"/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model=Sequential()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2141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0" y="319124"/>
            <a:ext cx="9144000" cy="745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建立卷積層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1(Convolution1)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與池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化層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1(Pooling1)</a:t>
            </a:r>
            <a:endParaRPr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21781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➢"/>
            </a:pPr>
            <a:r>
              <a:rPr lang="zh-TW" altLang="en-US" sz="1800" dirty="0"/>
              <a:t>建立卷積層</a:t>
            </a:r>
            <a:r>
              <a:rPr lang="en-US" altLang="zh-TW" sz="1800" dirty="0"/>
              <a:t>1(Convolution1)</a:t>
            </a:r>
            <a:endParaRPr sz="1800" dirty="0"/>
          </a:p>
          <a:p>
            <a:pPr marL="0" indent="0">
              <a:buNone/>
            </a:pP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model.add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(Conv2D(filters=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16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,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隨機產生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16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個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filter weight</a:t>
            </a:r>
            <a:endParaRPr sz="14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kernel_size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=(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5,5)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濾鏡大小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5X5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padding='same', 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333333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設定卷積運算，產生的卷積影像大小相同</a:t>
            </a:r>
            <a:endParaRPr sz="14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input_shape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=(28,28,1),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輸入影像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28X28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，灰階</a:t>
            </a:r>
            <a:endParaRPr sz="14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activation='relu'))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#ReLU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激活函數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1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buFont typeface="Arial" panose="020B0604020202020204" pitchFamily="34" charset="0"/>
              <a:buChar char="➢"/>
            </a:pPr>
            <a:r>
              <a:rPr lang="zh-TW" altLang="en-US" sz="1800" dirty="0"/>
              <a:t>建立池化層</a:t>
            </a:r>
            <a:r>
              <a:rPr lang="en-US" altLang="zh-TW" sz="1800" dirty="0"/>
              <a:t>1(Pooling1)</a:t>
            </a:r>
            <a:endParaRPr sz="1800" dirty="0"/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model.add(MaxPooling2D(pool_size=(2, 2)))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將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28X28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影像，縮小成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14X14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的影像</a:t>
            </a:r>
            <a:endParaRPr lang="en-US" altLang="zh-TW"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-936" b="74906"/>
          <a:stretch/>
        </p:blipFill>
        <p:spPr>
          <a:xfrm>
            <a:off x="388170" y="4466335"/>
            <a:ext cx="4828723" cy="1003434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5216893" y="4338690"/>
            <a:ext cx="3603935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13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14297">
              <a:buClr>
                <a:srgbClr val="000000"/>
              </a:buClr>
              <a:buSzPts val="1100"/>
              <a:defRPr/>
            </a:pPr>
            <a:r>
              <a:rPr lang="en-US" altLang="zh-TW" sz="1350" dirty="0"/>
              <a:t>=1(</a:t>
            </a:r>
            <a:r>
              <a:rPr lang="zh-TW" altLang="en-US" sz="1350" dirty="0"/>
              <a:t>灰階</a:t>
            </a:r>
            <a:r>
              <a:rPr lang="en-US" altLang="zh-TW" sz="1350" dirty="0"/>
              <a:t>)  *</a:t>
            </a:r>
            <a:r>
              <a:rPr lang="zh-TW" altLang="en-US" sz="1350" dirty="0"/>
              <a:t>共用</a:t>
            </a:r>
            <a:r>
              <a:rPr lang="en-US" altLang="zh-TW" sz="1350" dirty="0"/>
              <a:t>5*5=25</a:t>
            </a:r>
            <a:r>
              <a:rPr lang="zh-TW" altLang="en-US" sz="1350" dirty="0"/>
              <a:t>個</a:t>
            </a:r>
            <a:r>
              <a:rPr lang="en-US" altLang="zh-TW" sz="1350" dirty="0"/>
              <a:t>weight  *  16</a:t>
            </a:r>
            <a:r>
              <a:rPr lang="zh-TW" altLang="en-US" sz="1350" dirty="0"/>
              <a:t>個</a:t>
            </a:r>
            <a:r>
              <a:rPr lang="en-US" altLang="zh-TW" sz="1350" dirty="0"/>
              <a:t>filters</a:t>
            </a:r>
          </a:p>
          <a:p>
            <a:pPr marL="114297">
              <a:buClr>
                <a:srgbClr val="000000"/>
              </a:buClr>
              <a:buSzPts val="1100"/>
              <a:defRPr/>
            </a:pPr>
            <a:r>
              <a:rPr lang="en-US" altLang="zh-TW" sz="1350" dirty="0"/>
              <a:t> + 16 </a:t>
            </a:r>
            <a:r>
              <a:rPr lang="zh-TW" altLang="en-US" sz="1350" dirty="0"/>
              <a:t>個</a:t>
            </a:r>
            <a:r>
              <a:rPr lang="en-US" altLang="zh-TW" sz="1350" dirty="0"/>
              <a:t>bias(</a:t>
            </a:r>
            <a:r>
              <a:rPr lang="zh-TW" altLang="en-US" sz="1350" dirty="0"/>
              <a:t>因為有</a:t>
            </a:r>
            <a:r>
              <a:rPr lang="en-US" altLang="zh-TW" sz="1350" dirty="0"/>
              <a:t>16</a:t>
            </a:r>
            <a:r>
              <a:rPr lang="zh-TW" altLang="en-US" sz="1350" dirty="0"/>
              <a:t>個</a:t>
            </a:r>
            <a:r>
              <a:rPr lang="en-US" altLang="zh-TW" sz="1350" dirty="0"/>
              <a:t>filters)</a:t>
            </a:r>
          </a:p>
          <a:p>
            <a:pPr marL="114297">
              <a:buClr>
                <a:srgbClr val="000000"/>
              </a:buClr>
              <a:buSzPts val="1100"/>
              <a:defRPr/>
            </a:pPr>
            <a:r>
              <a:rPr lang="en-US" altLang="zh-TW" sz="1350" dirty="0"/>
              <a:t>=</a:t>
            </a:r>
            <a:r>
              <a:rPr lang="en-US" altLang="zh-TW" sz="1350" dirty="0">
                <a:sym typeface="Arial"/>
              </a:rPr>
              <a:t>416</a:t>
            </a:r>
            <a:endParaRPr lang="en-US" altLang="zh-TW" sz="1350" dirty="0"/>
          </a:p>
          <a:p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88827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0" y="329318"/>
            <a:ext cx="9144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建立卷積層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2(Convolution2)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與池化層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2(Pooling2)</a:t>
            </a:r>
            <a:endParaRPr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765176"/>
            <a:ext cx="8520600" cy="382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➢"/>
            </a:pPr>
            <a:r>
              <a:rPr lang="zh-TW" altLang="en-US" sz="1800" dirty="0"/>
              <a:t>建立卷積層</a:t>
            </a:r>
            <a:r>
              <a:rPr lang="en-US" altLang="zh-TW" sz="1800" dirty="0"/>
              <a:t>2(Convolution2)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model.add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(Conv2D(filters=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36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, 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隨機產生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36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個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filter weight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kernel_size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=(5,5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),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濾鏡大小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5X5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padding='same', </a:t>
            </a:r>
            <a:r>
              <a:rPr lang="en-US" altLang="zh-TW" sz="1400" dirty="0">
                <a:solidFill>
                  <a:srgbClr val="333333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設定卷積運算，產生的卷積影像大小相同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activation='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relu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'))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en-US" altLang="zh-TW" sz="1400" dirty="0" err="1">
                <a:solidFill>
                  <a:schemeClr val="dk1"/>
                </a:solidFill>
                <a:highlight>
                  <a:srgbClr val="FFFFFF"/>
                </a:highlight>
              </a:rPr>
              <a:t>ReLU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激活函數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sz="11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sz="11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buChar char="➢"/>
            </a:pPr>
            <a:r>
              <a:rPr lang="zh-TW" altLang="en-US" sz="1800" dirty="0"/>
              <a:t>建立池化層</a:t>
            </a:r>
            <a:r>
              <a:rPr lang="en-US" altLang="zh-TW" sz="1800" dirty="0"/>
              <a:t>2(Pooling2)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model.add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(MaxPooling2D(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pool_size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=(2, 2)))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將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14X14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影像，縮小成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7X7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的影像</a:t>
            </a:r>
            <a:endParaRPr lang="en-US" altLang="zh-TW"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model.add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(Dropout(0.25))</a:t>
            </a:r>
            <a:r>
              <a:rPr lang="zh-TW" alt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每次迭代，隨機丟棄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25% 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神經元</a:t>
            </a:r>
          </a:p>
          <a:p>
            <a:pPr marL="0" indent="0">
              <a:buNone/>
            </a:pPr>
            <a:endParaRPr lang="en-US" sz="11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311700" y="4373862"/>
            <a:ext cx="4828723" cy="1316026"/>
            <a:chOff x="671564" y="4087833"/>
            <a:chExt cx="6438297" cy="175470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3"/>
            <a:srcRect b="90695"/>
            <a:stretch/>
          </p:blipFill>
          <p:spPr>
            <a:xfrm>
              <a:off x="671564" y="4087833"/>
              <a:ext cx="6438297" cy="478248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t="25281" b="51498"/>
            <a:stretch/>
          </p:blipFill>
          <p:spPr>
            <a:xfrm>
              <a:off x="671564" y="4649001"/>
              <a:ext cx="6438297" cy="1193533"/>
            </a:xfrm>
            <a:prstGeom prst="rect">
              <a:avLst/>
            </a:prstGeom>
          </p:spPr>
        </p:pic>
      </p:grpSp>
      <p:sp>
        <p:nvSpPr>
          <p:cNvPr id="7" name="文字方塊 6"/>
          <p:cNvSpPr txBox="1"/>
          <p:nvPr/>
        </p:nvSpPr>
        <p:spPr>
          <a:xfrm>
            <a:off x="5065995" y="4373862"/>
            <a:ext cx="400357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3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buClr>
                <a:srgbClr val="000000"/>
              </a:buClr>
              <a:buSzPts val="1100"/>
              <a:defRPr/>
            </a:pPr>
            <a:r>
              <a:rPr lang="zh-TW" altLang="en-US" sz="1350" dirty="0"/>
              <a:t>前面那層有</a:t>
            </a:r>
            <a:r>
              <a:rPr lang="en-US" altLang="zh-TW" sz="1350" dirty="0"/>
              <a:t>16</a:t>
            </a:r>
            <a:r>
              <a:rPr lang="zh-TW" altLang="en-US" sz="1350" dirty="0"/>
              <a:t>張 * 共用</a:t>
            </a:r>
            <a:r>
              <a:rPr lang="en-US" altLang="zh-TW" sz="1350" dirty="0"/>
              <a:t>5*5=25</a:t>
            </a:r>
            <a:r>
              <a:rPr lang="zh-TW" altLang="en-US" sz="1350" dirty="0"/>
              <a:t>個</a:t>
            </a:r>
            <a:r>
              <a:rPr lang="en-US" altLang="zh-TW" sz="1350" dirty="0"/>
              <a:t>weight  * 36</a:t>
            </a:r>
            <a:r>
              <a:rPr lang="zh-TW" altLang="en-US" sz="1350" dirty="0"/>
              <a:t>個</a:t>
            </a:r>
            <a:r>
              <a:rPr lang="en-US" altLang="zh-TW" sz="1350" dirty="0"/>
              <a:t>filters</a:t>
            </a:r>
          </a:p>
          <a:p>
            <a:pPr lvl="0">
              <a:buClr>
                <a:srgbClr val="000000"/>
              </a:buClr>
              <a:buSzPts val="1100"/>
              <a:defRPr/>
            </a:pPr>
            <a:r>
              <a:rPr lang="en-US" altLang="zh-TW" sz="1350" dirty="0"/>
              <a:t> +</a:t>
            </a:r>
            <a:r>
              <a:rPr lang="zh-TW" altLang="en-US" sz="1350" dirty="0"/>
              <a:t>共用</a:t>
            </a:r>
            <a:r>
              <a:rPr lang="en-US" altLang="zh-TW" sz="1350" dirty="0"/>
              <a:t>36 </a:t>
            </a:r>
            <a:r>
              <a:rPr lang="zh-TW" altLang="en-US" sz="1350" dirty="0"/>
              <a:t>個</a:t>
            </a:r>
            <a:r>
              <a:rPr lang="en-US" altLang="zh-TW" sz="1350" dirty="0"/>
              <a:t>bias(</a:t>
            </a:r>
            <a:r>
              <a:rPr lang="zh-TW" altLang="en-US" sz="1350" dirty="0"/>
              <a:t>因為有</a:t>
            </a:r>
            <a:r>
              <a:rPr lang="en-US" altLang="zh-TW" sz="1350" dirty="0"/>
              <a:t>36</a:t>
            </a:r>
            <a:r>
              <a:rPr lang="zh-TW" altLang="en-US" sz="1350" dirty="0"/>
              <a:t>個</a:t>
            </a:r>
            <a:r>
              <a:rPr lang="en-US" altLang="zh-TW" sz="1350" dirty="0"/>
              <a:t>filters)</a:t>
            </a:r>
          </a:p>
          <a:p>
            <a:pPr lvl="0">
              <a:buClr>
                <a:srgbClr val="000000"/>
              </a:buClr>
              <a:buSzPts val="1100"/>
              <a:defRPr/>
            </a:pPr>
            <a:r>
              <a:rPr lang="en-US" altLang="zh-TW" sz="1350" dirty="0"/>
              <a:t>=</a:t>
            </a:r>
            <a:r>
              <a:rPr lang="en-US" altLang="zh-TW" sz="1350" dirty="0">
                <a:sym typeface="Arial"/>
              </a:rPr>
              <a:t>14436</a:t>
            </a:r>
          </a:p>
          <a:p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2360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70984" y="289669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建立神經網路(平坦層、隱藏層、輸出層)</a:t>
            </a:r>
            <a:endParaRPr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350335"/>
            <a:ext cx="8520600" cy="448619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➢"/>
            </a:pPr>
            <a:r>
              <a:rPr lang="zh-TW" altLang="en-US" sz="1800" dirty="0"/>
              <a:t>建立平坦層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model.add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(Flatten()) 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池化層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的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36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個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7X7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影像轉為一維向量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=&gt;36X7X7=1764(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個神經元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model.add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(Dropout(0.25))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隨機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丟棄 </a:t>
            </a:r>
            <a:r>
              <a:rPr lang="en-US" altLang="zh-TW" sz="1400" dirty="0">
                <a:solidFill>
                  <a:srgbClr val="333333"/>
                </a:solidFill>
                <a:highlight>
                  <a:srgbClr val="FFFFFF"/>
                </a:highlight>
              </a:rPr>
              <a:t>25% 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神經元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sz="11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buFont typeface="Arial" panose="020B0604020202020204" pitchFamily="34" charset="0"/>
              <a:buChar char="➢"/>
            </a:pPr>
            <a:r>
              <a:rPr lang="zh-TW" altLang="en-US" sz="1800" dirty="0"/>
              <a:t>建立隱藏層</a:t>
            </a:r>
            <a:endParaRPr sz="1800" dirty="0"/>
          </a:p>
          <a:p>
            <a:pPr marL="0" indent="0">
              <a:buNone/>
            </a:pP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model.add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(Dense(128,activation='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relu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'))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en-US" altLang="zh-TW" sz="1400" dirty="0">
                <a:solidFill>
                  <a:srgbClr val="333333"/>
                </a:solidFill>
                <a:highlight>
                  <a:srgbClr val="FFFFFF"/>
                </a:highlight>
              </a:rPr>
              <a:t>128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個神經元</a:t>
            </a:r>
            <a:endParaRPr sz="14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model.add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(Dropout(0.25))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隨機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丟棄 </a:t>
            </a:r>
            <a:r>
              <a:rPr lang="en-US" altLang="zh-TW" sz="1400" dirty="0">
                <a:solidFill>
                  <a:srgbClr val="333333"/>
                </a:solidFill>
                <a:highlight>
                  <a:srgbClr val="FFFFFF"/>
                </a:highlight>
              </a:rPr>
              <a:t>25% 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神經元</a:t>
            </a:r>
            <a:endParaRPr sz="14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sz="11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buFont typeface="Arial" panose="020B0604020202020204" pitchFamily="34" charset="0"/>
              <a:buChar char="➢"/>
            </a:pPr>
            <a:r>
              <a:rPr lang="zh-TW" altLang="en-US" sz="1800" dirty="0"/>
              <a:t>建立輸出層</a:t>
            </a:r>
            <a:endParaRPr sz="1800" dirty="0"/>
          </a:p>
          <a:p>
            <a:pPr marL="0" indent="0">
              <a:buNone/>
            </a:pP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model.add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(Dense(10,activation=‘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softmax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’))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en-US" altLang="zh-TW" sz="1400" dirty="0">
                <a:solidFill>
                  <a:srgbClr val="333333"/>
                </a:solidFill>
                <a:highlight>
                  <a:srgbClr val="FFFFFF"/>
                </a:highlight>
              </a:rPr>
              <a:t>10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個神經元對應</a:t>
            </a:r>
            <a:r>
              <a:rPr lang="en-US" altLang="zh-TW" sz="1400" dirty="0">
                <a:solidFill>
                  <a:srgbClr val="333333"/>
                </a:solidFill>
                <a:highlight>
                  <a:srgbClr val="FFFFFF"/>
                </a:highlight>
              </a:rPr>
              <a:t>10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種數字，</a:t>
            </a:r>
            <a:r>
              <a:rPr lang="en-US" altLang="zh-TW" sz="1400" dirty="0" err="1">
                <a:solidFill>
                  <a:srgbClr val="333333"/>
                </a:solidFill>
                <a:highlight>
                  <a:srgbClr val="FFFFFF"/>
                </a:highlight>
              </a:rPr>
              <a:t>softmax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轉換成機率</a:t>
            </a:r>
            <a:endParaRPr sz="14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503673" y="3923125"/>
            <a:ext cx="4828723" cy="1517327"/>
            <a:chOff x="671564" y="4087833"/>
            <a:chExt cx="6438297" cy="2023103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b="90695"/>
            <a:stretch/>
          </p:blipFill>
          <p:spPr>
            <a:xfrm>
              <a:off x="671564" y="4087833"/>
              <a:ext cx="6438297" cy="478248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t="48502" b="22846"/>
            <a:stretch/>
          </p:blipFill>
          <p:spPr>
            <a:xfrm>
              <a:off x="671564" y="4638270"/>
              <a:ext cx="6438297" cy="1472666"/>
            </a:xfrm>
            <a:prstGeom prst="rect">
              <a:avLst/>
            </a:prstGeom>
          </p:spPr>
        </p:pic>
      </p:grpSp>
      <p:sp>
        <p:nvSpPr>
          <p:cNvPr id="8" name="文字方塊 7"/>
          <p:cNvSpPr txBox="1"/>
          <p:nvPr/>
        </p:nvSpPr>
        <p:spPr>
          <a:xfrm>
            <a:off x="5475177" y="3923125"/>
            <a:ext cx="3214341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13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buClr>
                <a:srgbClr val="000000"/>
              </a:buClr>
              <a:buSzPts val="1100"/>
              <a:defRPr/>
            </a:pPr>
            <a:r>
              <a:rPr lang="en-US" altLang="zh-TW" sz="1350" dirty="0">
                <a:sym typeface="Arial"/>
              </a:rPr>
              <a:t>=36*7*7 *128(</a:t>
            </a:r>
            <a:r>
              <a:rPr lang="zh-TW" altLang="en-US" sz="1350" dirty="0">
                <a:sym typeface="Arial"/>
              </a:rPr>
              <a:t>完全連接</a:t>
            </a:r>
            <a:r>
              <a:rPr lang="en-US" altLang="zh-TW" sz="1350" dirty="0">
                <a:sym typeface="Arial"/>
              </a:rPr>
              <a:t>)  +</a:t>
            </a:r>
            <a:r>
              <a:rPr lang="zh-TW" altLang="en-US" sz="1350" dirty="0"/>
              <a:t>共用</a:t>
            </a:r>
            <a:r>
              <a:rPr lang="en-US" altLang="zh-TW" sz="1350" dirty="0">
                <a:sym typeface="Arial"/>
              </a:rPr>
              <a:t>128</a:t>
            </a:r>
            <a:r>
              <a:rPr lang="zh-TW" altLang="en-US" sz="1350" dirty="0"/>
              <a:t>個</a:t>
            </a:r>
            <a:r>
              <a:rPr lang="en-US" altLang="zh-TW" sz="1350" dirty="0"/>
              <a:t>bias</a:t>
            </a:r>
            <a:endParaRPr lang="en-US" altLang="zh-TW" sz="1350" dirty="0">
              <a:sym typeface="Arial"/>
            </a:endParaRPr>
          </a:p>
          <a:p>
            <a:pPr lvl="0">
              <a:buClr>
                <a:srgbClr val="000000"/>
              </a:buClr>
              <a:buSzPts val="1100"/>
              <a:defRPr/>
            </a:pPr>
            <a:r>
              <a:rPr lang="en-US" altLang="zh-TW" sz="1350" dirty="0"/>
              <a:t>=225920</a:t>
            </a:r>
          </a:p>
          <a:p>
            <a:pPr lvl="0">
              <a:buClr>
                <a:srgbClr val="000000"/>
              </a:buClr>
              <a:buSzPts val="1100"/>
              <a:defRPr/>
            </a:pPr>
            <a:endParaRPr lang="en-US" altLang="zh-TW" sz="1350" dirty="0">
              <a:sym typeface="Arial"/>
            </a:endParaRPr>
          </a:p>
          <a:p>
            <a:pPr lvl="0">
              <a:buClr>
                <a:srgbClr val="000000"/>
              </a:buClr>
              <a:buSzPts val="1100"/>
              <a:defRPr/>
            </a:pPr>
            <a:r>
              <a:rPr lang="en-US" altLang="zh-TW" sz="1350" dirty="0">
                <a:sym typeface="Arial"/>
              </a:rPr>
              <a:t>=128*10+</a:t>
            </a:r>
            <a:r>
              <a:rPr lang="zh-TW" altLang="en-US" sz="1350" dirty="0"/>
              <a:t>共用</a:t>
            </a:r>
            <a:r>
              <a:rPr lang="en-US" altLang="zh-TW" sz="1350" dirty="0">
                <a:sym typeface="Arial"/>
              </a:rPr>
              <a:t>10</a:t>
            </a:r>
            <a:r>
              <a:rPr lang="zh-TW" altLang="en-US" sz="1350" dirty="0"/>
              <a:t>個</a:t>
            </a:r>
            <a:r>
              <a:rPr lang="en-US" altLang="zh-TW" sz="1350" dirty="0"/>
              <a:t>bias</a:t>
            </a:r>
          </a:p>
          <a:p>
            <a:pPr lvl="0">
              <a:buClr>
                <a:srgbClr val="000000"/>
              </a:buClr>
              <a:buSzPts val="1100"/>
              <a:defRPr/>
            </a:pPr>
            <a:r>
              <a:rPr lang="en-US" altLang="zh-TW" sz="1350" dirty="0">
                <a:sym typeface="Arial"/>
              </a:rPr>
              <a:t>=1290</a:t>
            </a:r>
          </a:p>
          <a:p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69259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0" y="173385"/>
            <a:ext cx="9144000" cy="75164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查看模型摘要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182590" y="1615238"/>
            <a:ext cx="3996005" cy="96707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➢"/>
            </a:pPr>
            <a:r>
              <a:rPr lang="zh-TW" altLang="en-US" sz="1800" dirty="0"/>
              <a:t>查看模型摘要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print(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model.summary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())</a:t>
            </a:r>
            <a:endParaRPr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596" y="1615238"/>
            <a:ext cx="4965406" cy="396403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2590" y="2582316"/>
            <a:ext cx="41326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ts val="1100"/>
              <a:defRPr/>
            </a:pPr>
            <a:r>
              <a:rPr lang="en-US" altLang="zh-TW" sz="1400" dirty="0"/>
              <a:t>=1(</a:t>
            </a:r>
            <a:r>
              <a:rPr lang="zh-TW" altLang="en-US" sz="1400" dirty="0"/>
              <a:t>灰階</a:t>
            </a:r>
            <a:r>
              <a:rPr lang="en-US" altLang="zh-TW" sz="1400" dirty="0"/>
              <a:t>)  *</a:t>
            </a:r>
            <a:r>
              <a:rPr lang="zh-TW" altLang="en-US" sz="1400" dirty="0"/>
              <a:t>共用</a:t>
            </a:r>
            <a:r>
              <a:rPr lang="en-US" altLang="zh-TW" sz="1400" dirty="0"/>
              <a:t>5*5=25</a:t>
            </a:r>
            <a:r>
              <a:rPr lang="zh-TW" altLang="en-US" sz="1400" dirty="0"/>
              <a:t>個</a:t>
            </a:r>
            <a:r>
              <a:rPr lang="en-US" altLang="zh-TW" sz="1400" dirty="0"/>
              <a:t>weight  *  16</a:t>
            </a:r>
            <a:r>
              <a:rPr lang="zh-TW" altLang="en-US" sz="1400" dirty="0"/>
              <a:t>個</a:t>
            </a:r>
            <a:r>
              <a:rPr lang="en-US" altLang="zh-TW" sz="1400" dirty="0"/>
              <a:t>filters</a:t>
            </a:r>
          </a:p>
          <a:p>
            <a:pPr lvl="0">
              <a:buClr>
                <a:srgbClr val="000000"/>
              </a:buClr>
              <a:buSzPts val="1100"/>
              <a:defRPr/>
            </a:pPr>
            <a:r>
              <a:rPr lang="en-US" altLang="zh-TW" sz="1400" dirty="0"/>
              <a:t> + 16 </a:t>
            </a:r>
            <a:r>
              <a:rPr lang="zh-TW" altLang="en-US" sz="1400" dirty="0"/>
              <a:t>個</a:t>
            </a:r>
            <a:r>
              <a:rPr lang="en-US" altLang="zh-TW" sz="1400" dirty="0"/>
              <a:t>bias(</a:t>
            </a:r>
            <a:r>
              <a:rPr lang="zh-TW" altLang="en-US" sz="1400" dirty="0"/>
              <a:t>因為有</a:t>
            </a:r>
            <a:r>
              <a:rPr lang="en-US" altLang="zh-TW" sz="1400" dirty="0"/>
              <a:t>16</a:t>
            </a:r>
            <a:r>
              <a:rPr lang="zh-TW" altLang="en-US" sz="1400" dirty="0"/>
              <a:t>個</a:t>
            </a:r>
            <a:r>
              <a:rPr lang="en-US" altLang="zh-TW" sz="1400" dirty="0"/>
              <a:t>filters)</a:t>
            </a:r>
          </a:p>
          <a:p>
            <a:pPr lvl="0">
              <a:buClr>
                <a:srgbClr val="000000"/>
              </a:buClr>
              <a:buSzPts val="1100"/>
              <a:defRPr/>
            </a:pPr>
            <a:r>
              <a:rPr lang="en-US" altLang="zh-TW" sz="1400" dirty="0"/>
              <a:t>=</a:t>
            </a:r>
            <a:r>
              <a:rPr lang="en-US" altLang="zh-TW" sz="1400" dirty="0">
                <a:sym typeface="Arial"/>
              </a:rPr>
              <a:t>416</a:t>
            </a:r>
            <a:endParaRPr lang="en-US" altLang="zh-TW" sz="1400" dirty="0"/>
          </a:p>
          <a:p>
            <a:pPr lvl="0">
              <a:buClr>
                <a:srgbClr val="000000"/>
              </a:buClr>
              <a:buSzPts val="1100"/>
              <a:defRPr/>
            </a:pPr>
            <a:endParaRPr lang="en-US" altLang="zh-TW" sz="1400" dirty="0"/>
          </a:p>
          <a:p>
            <a:pPr lvl="0">
              <a:buClr>
                <a:srgbClr val="000000"/>
              </a:buClr>
              <a:buSzPts val="1100"/>
              <a:defRPr/>
            </a:pPr>
            <a:r>
              <a:rPr lang="zh-TW" altLang="en-US" sz="1400" dirty="0"/>
              <a:t>前面那層有</a:t>
            </a:r>
            <a:r>
              <a:rPr lang="en-US" altLang="zh-TW" sz="1400" dirty="0"/>
              <a:t>16</a:t>
            </a:r>
            <a:r>
              <a:rPr lang="zh-TW" altLang="en-US" sz="1400" dirty="0"/>
              <a:t>張 * 共用</a:t>
            </a:r>
            <a:r>
              <a:rPr lang="en-US" altLang="zh-TW" sz="1400" dirty="0"/>
              <a:t>5*5=25</a:t>
            </a:r>
            <a:r>
              <a:rPr lang="zh-TW" altLang="en-US" sz="1400" dirty="0"/>
              <a:t>個</a:t>
            </a:r>
            <a:r>
              <a:rPr lang="en-US" altLang="zh-TW" sz="1400" dirty="0"/>
              <a:t>weight  * 36</a:t>
            </a:r>
            <a:r>
              <a:rPr lang="zh-TW" altLang="en-US" sz="1400" dirty="0"/>
              <a:t>個</a:t>
            </a:r>
            <a:r>
              <a:rPr lang="en-US" altLang="zh-TW" sz="1400" dirty="0"/>
              <a:t>filters</a:t>
            </a:r>
          </a:p>
          <a:p>
            <a:pPr lvl="0">
              <a:buClr>
                <a:srgbClr val="000000"/>
              </a:buClr>
              <a:buSzPts val="1100"/>
              <a:defRPr/>
            </a:pPr>
            <a:r>
              <a:rPr lang="en-US" altLang="zh-TW" sz="1400" dirty="0"/>
              <a:t> +</a:t>
            </a:r>
            <a:r>
              <a:rPr lang="zh-TW" altLang="en-US" sz="1400" dirty="0"/>
              <a:t>共用</a:t>
            </a:r>
            <a:r>
              <a:rPr lang="en-US" altLang="zh-TW" sz="1400" dirty="0"/>
              <a:t>36 </a:t>
            </a:r>
            <a:r>
              <a:rPr lang="zh-TW" altLang="en-US" sz="1400" dirty="0"/>
              <a:t>個</a:t>
            </a:r>
            <a:r>
              <a:rPr lang="en-US" altLang="zh-TW" sz="1400" dirty="0"/>
              <a:t>bias(</a:t>
            </a:r>
            <a:r>
              <a:rPr lang="zh-TW" altLang="en-US" sz="1400" dirty="0"/>
              <a:t>因為有</a:t>
            </a:r>
            <a:r>
              <a:rPr lang="en-US" altLang="zh-TW" sz="1400" dirty="0"/>
              <a:t>36</a:t>
            </a:r>
            <a:r>
              <a:rPr lang="zh-TW" altLang="en-US" sz="1400" dirty="0"/>
              <a:t>個</a:t>
            </a:r>
            <a:r>
              <a:rPr lang="en-US" altLang="zh-TW" sz="1400" dirty="0"/>
              <a:t>filters)</a:t>
            </a:r>
          </a:p>
          <a:p>
            <a:pPr lvl="0">
              <a:buClr>
                <a:srgbClr val="000000"/>
              </a:buClr>
              <a:buSzPts val="1100"/>
              <a:defRPr/>
            </a:pPr>
            <a:r>
              <a:rPr lang="en-US" altLang="zh-TW" sz="1400" dirty="0"/>
              <a:t>=</a:t>
            </a:r>
            <a:r>
              <a:rPr lang="en-US" altLang="zh-TW" sz="1400" dirty="0">
                <a:sym typeface="Arial"/>
              </a:rPr>
              <a:t>14436</a:t>
            </a:r>
          </a:p>
          <a:p>
            <a:pPr lvl="0">
              <a:buClr>
                <a:srgbClr val="000000"/>
              </a:buClr>
              <a:buSzPts val="1100"/>
              <a:defRPr/>
            </a:pPr>
            <a:endParaRPr lang="en-US" altLang="zh-TW" sz="1400" dirty="0">
              <a:sym typeface="Arial"/>
            </a:endParaRPr>
          </a:p>
          <a:p>
            <a:pPr lvl="0">
              <a:buClr>
                <a:srgbClr val="000000"/>
              </a:buClr>
              <a:buSzPts val="1100"/>
              <a:defRPr/>
            </a:pPr>
            <a:r>
              <a:rPr lang="en-US" altLang="zh-TW" sz="1400" dirty="0">
                <a:sym typeface="Arial"/>
              </a:rPr>
              <a:t>=36*7*7 *128(</a:t>
            </a:r>
            <a:r>
              <a:rPr lang="zh-TW" altLang="en-US" sz="1400" dirty="0">
                <a:sym typeface="Arial"/>
              </a:rPr>
              <a:t>完全連接</a:t>
            </a:r>
            <a:r>
              <a:rPr lang="en-US" altLang="zh-TW" sz="1400" dirty="0">
                <a:sym typeface="Arial"/>
              </a:rPr>
              <a:t>)  +</a:t>
            </a:r>
            <a:r>
              <a:rPr lang="zh-TW" altLang="en-US" sz="1400" dirty="0"/>
              <a:t>共用</a:t>
            </a:r>
            <a:r>
              <a:rPr lang="en-US" altLang="zh-TW" sz="1400" dirty="0">
                <a:sym typeface="Arial"/>
              </a:rPr>
              <a:t>128</a:t>
            </a:r>
            <a:r>
              <a:rPr lang="zh-TW" altLang="en-US" sz="1400" dirty="0"/>
              <a:t>個</a:t>
            </a:r>
            <a:r>
              <a:rPr lang="en-US" altLang="zh-TW" sz="1400" dirty="0"/>
              <a:t>bias</a:t>
            </a:r>
            <a:endParaRPr lang="en-US" altLang="zh-TW" sz="1400" dirty="0">
              <a:sym typeface="Arial"/>
            </a:endParaRPr>
          </a:p>
          <a:p>
            <a:pPr lvl="0">
              <a:buClr>
                <a:srgbClr val="000000"/>
              </a:buClr>
              <a:buSzPts val="1100"/>
              <a:defRPr/>
            </a:pPr>
            <a:r>
              <a:rPr lang="en-US" altLang="zh-TW" sz="1400" dirty="0"/>
              <a:t>=225920</a:t>
            </a:r>
          </a:p>
          <a:p>
            <a:pPr lvl="0">
              <a:buClr>
                <a:srgbClr val="000000"/>
              </a:buClr>
              <a:buSzPts val="1100"/>
              <a:defRPr/>
            </a:pPr>
            <a:endParaRPr lang="en-US" altLang="zh-TW" sz="1400" dirty="0">
              <a:sym typeface="Arial"/>
            </a:endParaRPr>
          </a:p>
          <a:p>
            <a:pPr lvl="0">
              <a:buClr>
                <a:srgbClr val="000000"/>
              </a:buClr>
              <a:buSzPts val="1100"/>
              <a:defRPr/>
            </a:pPr>
            <a:r>
              <a:rPr lang="en-US" altLang="zh-TW" sz="1400" dirty="0">
                <a:sym typeface="Arial"/>
              </a:rPr>
              <a:t>=128*10+</a:t>
            </a:r>
            <a:r>
              <a:rPr lang="zh-TW" altLang="en-US" sz="1400" dirty="0"/>
              <a:t>共用</a:t>
            </a:r>
            <a:r>
              <a:rPr lang="en-US" altLang="zh-TW" sz="1400" dirty="0">
                <a:sym typeface="Arial"/>
              </a:rPr>
              <a:t>10</a:t>
            </a:r>
            <a:r>
              <a:rPr lang="zh-TW" altLang="en-US" sz="1400" dirty="0"/>
              <a:t>個</a:t>
            </a:r>
            <a:r>
              <a:rPr lang="en-US" altLang="zh-TW" sz="1400" dirty="0"/>
              <a:t>bias</a:t>
            </a:r>
          </a:p>
          <a:p>
            <a:pPr lvl="0">
              <a:buClr>
                <a:srgbClr val="000000"/>
              </a:buClr>
              <a:buSzPts val="1100"/>
              <a:defRPr/>
            </a:pPr>
            <a:r>
              <a:rPr lang="en-US" altLang="zh-TW" sz="1400" dirty="0">
                <a:sym typeface="Arial"/>
              </a:rPr>
              <a:t>=1290</a:t>
            </a:r>
          </a:p>
        </p:txBody>
      </p:sp>
    </p:spTree>
    <p:extLst>
      <p:ext uri="{BB962C8B-B14F-4D97-AF65-F5344CB8AC3E}">
        <p14:creationId xmlns:p14="http://schemas.microsoft.com/office/powerpoint/2010/main" val="23435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238999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進行訓練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270552" y="1563949"/>
            <a:ext cx="3999900" cy="3820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➢"/>
            </a:pPr>
            <a:r>
              <a:rPr lang="zh-TW" altLang="en-US" sz="1800" dirty="0"/>
              <a:t>定義訓練方式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sz="11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model.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</a:rPr>
              <a:t>compile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(loss='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categorical_crossentropy</a:t>
            </a:r>
            <a:r>
              <a:rPr lang="en-US" altLang="zh-TW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',</a:t>
            </a:r>
            <a:br>
              <a:rPr lang="en-US" altLang="zh-TW" b="1" dirty="0" smtClean="0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-US" altLang="zh-TW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optimizer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='adam',metrics=['accuracy']) </a:t>
            </a:r>
            <a:endParaRPr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損失函數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:cross entropy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效果好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最佳化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:adam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快收斂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評估模型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:accuracy</a:t>
            </a:r>
            <a:r>
              <a:rPr lang="zh-TW" alt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endParaRPr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sz="18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>
              <a:buChar char="➢"/>
            </a:pPr>
            <a:r>
              <a:rPr lang="zh-TW" altLang="en-US" sz="1800" dirty="0"/>
              <a:t>開始訓練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train_history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=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model.</a:t>
            </a:r>
            <a:r>
              <a:rPr lang="en-US" altLang="zh-TW" b="1" dirty="0" err="1">
                <a:solidFill>
                  <a:srgbClr val="FF0000"/>
                </a:solidFill>
                <a:highlight>
                  <a:srgbClr val="FFFFFF"/>
                </a:highlight>
              </a:rPr>
              <a:t>fit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(x=x_Train4D_normalize, y=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y_TrainOneHot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, validation_split=0.2, epochs=10,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batch_size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=300,verbose=2)</a:t>
            </a:r>
            <a:endParaRPr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#x: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標準化後的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features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#y: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經過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one-hot </a:t>
            </a:r>
            <a:r>
              <a:rPr lang="en-US" altLang="zh-TW" dirty="0" err="1">
                <a:solidFill>
                  <a:schemeClr val="dk1"/>
                </a:solidFill>
                <a:highlight>
                  <a:srgbClr val="FFFFFF"/>
                </a:highlight>
              </a:rPr>
              <a:t>encodin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後的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label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訓練集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驗證集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(8:2)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#10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次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epochs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每次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batch300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筆資料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顯示訓練過程</a:t>
            </a:r>
            <a:endParaRPr b="1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4673235" y="1586177"/>
            <a:ext cx="2409630" cy="3318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1400" dirty="0">
                <a:solidFill>
                  <a:srgbClr val="FF9900"/>
                </a:solidFill>
              </a:rPr>
              <a:t>80%</a:t>
            </a:r>
            <a:r>
              <a:rPr lang="zh-TW" altLang="en-US" sz="1400" dirty="0">
                <a:solidFill>
                  <a:srgbClr val="FF9900"/>
                </a:solidFill>
              </a:rPr>
              <a:t>訓練資料  </a:t>
            </a:r>
            <a:r>
              <a:rPr lang="en-US" altLang="zh-TW" sz="1400" dirty="0">
                <a:solidFill>
                  <a:srgbClr val="FF9900"/>
                </a:solidFill>
              </a:rPr>
              <a:t>20%</a:t>
            </a:r>
            <a:r>
              <a:rPr lang="zh-TW" altLang="en-US" sz="1400" dirty="0">
                <a:solidFill>
                  <a:srgbClr val="FF9900"/>
                </a:solidFill>
              </a:rPr>
              <a:t>驗證資料</a:t>
            </a:r>
            <a:endParaRPr sz="1400" dirty="0">
              <a:solidFill>
                <a:srgbClr val="FF9900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7347098" y="4821074"/>
            <a:ext cx="1646051" cy="3318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zh-TW" altLang="en-US" sz="1400">
                <a:solidFill>
                  <a:srgbClr val="FF9900"/>
                </a:solidFill>
              </a:rPr>
              <a:t>準確度逐漸提升</a:t>
            </a:r>
            <a:endParaRPr sz="1400">
              <a:solidFill>
                <a:srgbClr val="FF99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452" y="2178779"/>
            <a:ext cx="4785734" cy="259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3" y="2009725"/>
            <a:ext cx="4502394" cy="3060980"/>
          </a:xfrm>
          <a:prstGeom prst="rect">
            <a:avLst/>
          </a:prstGeom>
        </p:spPr>
      </p:pic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152953" y="263697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畫出accuracy執行結果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3999900" cy="385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➢"/>
            </a:pPr>
            <a:r>
              <a:rPr lang="zh-TW" sz="1800" dirty="0"/>
              <a:t>畫出accuracy圖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import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matplotlib.pyplot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 as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plt</a:t>
            </a:r>
            <a:r>
              <a:rPr lang="zh-TW" altLang="en-US" dirty="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endParaRPr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show_train_history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('accuracy', </a:t>
            </a:r>
            <a:r>
              <a:rPr lang="en-US" altLang="zh-TW" b="1" dirty="0">
                <a:solidFill>
                  <a:srgbClr val="0000FF"/>
                </a:solidFill>
                <a:highlight>
                  <a:schemeClr val="lt1"/>
                </a:highlight>
              </a:rPr>
              <a:t>'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val_accuracy</a:t>
            </a:r>
            <a:r>
              <a:rPr lang="en-US" altLang="zh-TW" b="1" dirty="0">
                <a:solidFill>
                  <a:srgbClr val="0000FF"/>
                </a:solidFill>
                <a:highlight>
                  <a:schemeClr val="lt1"/>
                </a:highlight>
              </a:rPr>
              <a:t>'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r>
              <a:rPr lang="zh-TW" altLang="en-US" dirty="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endParaRPr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show_train_history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(train,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val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):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plt.figure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()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plt.plot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train_history.history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[train])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plt.plot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train_history.history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val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])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plt.title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("Train History")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plt.xlabel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("Epoch")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plt.ylabel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("Accuracy")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plt.legend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(["train", "validation"],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loc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="upper left")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plt.show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()</a:t>
            </a:r>
            <a:endParaRPr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6664450" y="4030025"/>
            <a:ext cx="1507500" cy="331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</a:rPr>
              <a:t>準確度逐漸提升</a:t>
            </a:r>
            <a:endParaRPr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2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600" y="1745034"/>
            <a:ext cx="4764725" cy="3176483"/>
          </a:xfrm>
          <a:prstGeom prst="rect">
            <a:avLst/>
          </a:prstGeom>
        </p:spPr>
      </p:pic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187522" y="286617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畫出loss誤差執行結果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39999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➢"/>
            </a:pPr>
            <a:r>
              <a:rPr lang="zh-TW" sz="1800" dirty="0"/>
              <a:t>畫出loss圖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show_train_history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('loss', </a:t>
            </a:r>
            <a:r>
              <a:rPr lang="en-US" altLang="zh-TW" b="1" dirty="0">
                <a:solidFill>
                  <a:srgbClr val="0000FF"/>
                </a:solidFill>
                <a:highlight>
                  <a:schemeClr val="lt1"/>
                </a:highlight>
              </a:rPr>
              <a:t>'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val_loss</a:t>
            </a:r>
            <a:r>
              <a:rPr lang="en-US" altLang="zh-TW" b="1" dirty="0">
                <a:solidFill>
                  <a:srgbClr val="0000FF"/>
                </a:solidFill>
                <a:highlight>
                  <a:schemeClr val="lt1"/>
                </a:highlight>
              </a:rPr>
              <a:t>'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endParaRPr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show_train_history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(train,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val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):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plt.figure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()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plt.plot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train_history.history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[train])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plt.plot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train_history.history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val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])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plt.title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("Train History")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plt.xlabel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("Epoch")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plt.ylabel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("Loss")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plt.legend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(["train", "validation"],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loc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="upper left")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plt.show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()</a:t>
            </a:r>
            <a:r>
              <a:rPr lang="zh-TW" altLang="en-US" dirty="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endParaRPr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6788900" y="3131300"/>
            <a:ext cx="1507500" cy="331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zh-TW" altLang="en-US" sz="1000">
                <a:solidFill>
                  <a:srgbClr val="FF0000"/>
                </a:solidFill>
              </a:rPr>
              <a:t>誤差逐漸下降</a:t>
            </a:r>
            <a:endParaRPr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8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301988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評估模型準確率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82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➢"/>
            </a:pPr>
            <a:r>
              <a:rPr lang="zh-TW" altLang="en-US" sz="1800" dirty="0"/>
              <a:t>評估模型準確率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scores=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model.</a:t>
            </a:r>
            <a:r>
              <a:rPr lang="en-US" altLang="zh-TW" sz="1400" b="1" dirty="0" err="1">
                <a:solidFill>
                  <a:srgbClr val="FF0000"/>
                </a:solidFill>
                <a:highlight>
                  <a:srgbClr val="FFFFFF"/>
                </a:highlight>
              </a:rPr>
              <a:t>evaluate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(x_Test4D_normalize, 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y_TestOneHot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)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放入測試資料，進行評估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buFont typeface="Arial" panose="020B0604020202020204" pitchFamily="34" charset="0"/>
              <a:buChar char="➢"/>
            </a:pPr>
            <a:r>
              <a:rPr lang="zh-TW" altLang="en-US" sz="1400" dirty="0"/>
              <a:t>列印準確率</a:t>
            </a:r>
            <a:endParaRPr sz="1400" dirty="0"/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print("Accuracy=", scores[1])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90" y="3197479"/>
            <a:ext cx="2357438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(Convolution)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54" y="2085348"/>
            <a:ext cx="5878765" cy="329129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958" y="2611041"/>
            <a:ext cx="2085975" cy="163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01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164945" y="195964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進行預測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4368362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➢"/>
            </a:pPr>
            <a:r>
              <a:rPr lang="zh-TW" altLang="en-US" sz="1800" dirty="0"/>
              <a:t>執行預測指令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prediction=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model.</a:t>
            </a:r>
            <a:r>
              <a:rPr lang="en-US" altLang="zh-TW" b="1" dirty="0" err="1">
                <a:solidFill>
                  <a:srgbClr val="FF0000"/>
                </a:solidFill>
                <a:highlight>
                  <a:srgbClr val="FFFFFF"/>
                </a:highlight>
              </a:rPr>
              <a:t>predict_classes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(x_Test4D_normalize)</a:t>
            </a:r>
            <a:r>
              <a:rPr lang="zh-TW" altLang="en-US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放入測試資料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x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，進行預測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buFont typeface="Arial" panose="020B0604020202020204" pitchFamily="34" charset="0"/>
              <a:buChar char="➢"/>
            </a:pPr>
            <a:endParaRPr sz="1800" dirty="0"/>
          </a:p>
          <a:p>
            <a:pPr>
              <a:buFont typeface="Arial" panose="020B0604020202020204" pitchFamily="34" charset="0"/>
              <a:buChar char="➢"/>
            </a:pPr>
            <a:r>
              <a:rPr lang="zh-TW" altLang="en-US" sz="1800" dirty="0"/>
              <a:t>預測結果</a:t>
            </a:r>
            <a:endParaRPr sz="1800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print(prediction[:10])</a:t>
            </a:r>
            <a:r>
              <a:rPr lang="zh-TW" altLang="en-US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預測結果前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10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筆資料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print(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y_Test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[:10]) </a:t>
            </a:r>
            <a:r>
              <a:rPr lang="en-US" altLang="zh-TW" dirty="0">
                <a:solidFill>
                  <a:srgbClr val="333333"/>
                </a:solidFill>
                <a:highlight>
                  <a:srgbClr val="FFFFFF"/>
                </a:highlight>
              </a:rPr>
              <a:t>#</a:t>
            </a:r>
            <a:r>
              <a:rPr lang="zh-TW" altLang="en-US" dirty="0">
                <a:solidFill>
                  <a:srgbClr val="333333"/>
                </a:solidFill>
                <a:highlight>
                  <a:srgbClr val="FFFFFF"/>
                </a:highlight>
              </a:rPr>
              <a:t>真實前</a:t>
            </a:r>
            <a:r>
              <a:rPr lang="en-US" altLang="zh-TW" dirty="0">
                <a:solidFill>
                  <a:srgbClr val="333333"/>
                </a:solidFill>
                <a:highlight>
                  <a:srgbClr val="FFFFFF"/>
                </a:highlight>
              </a:rPr>
              <a:t>10</a:t>
            </a:r>
            <a:r>
              <a:rPr lang="zh-TW" altLang="en-US" dirty="0">
                <a:solidFill>
                  <a:srgbClr val="333333"/>
                </a:solidFill>
                <a:highlight>
                  <a:srgbClr val="FFFFFF"/>
                </a:highlight>
              </a:rPr>
              <a:t>筆資料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655" y="3484613"/>
            <a:ext cx="1728788" cy="300038"/>
          </a:xfrm>
          <a:prstGeom prst="rect">
            <a:avLst/>
          </a:prstGeom>
        </p:spPr>
      </p:pic>
      <p:sp>
        <p:nvSpPr>
          <p:cNvPr id="144" name="Google Shape;144;p25"/>
          <p:cNvSpPr txBox="1"/>
          <p:nvPr/>
        </p:nvSpPr>
        <p:spPr>
          <a:xfrm>
            <a:off x="4989775" y="3940912"/>
            <a:ext cx="2758774" cy="325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zh-TW" altLang="en-US" sz="1400">
                <a:solidFill>
                  <a:srgbClr val="FF0000"/>
                </a:solidFill>
              </a:rPr>
              <a:t>前 </a:t>
            </a:r>
            <a:r>
              <a:rPr lang="en-US" altLang="zh-TW" sz="1400">
                <a:solidFill>
                  <a:srgbClr val="FF0000"/>
                </a:solidFill>
              </a:rPr>
              <a:t>10 </a:t>
            </a:r>
            <a:r>
              <a:rPr lang="zh-TW" altLang="en-US" sz="1400">
                <a:solidFill>
                  <a:srgbClr val="FF0000"/>
                </a:solidFill>
              </a:rPr>
              <a:t>張測試集圖片預測完全正確</a:t>
            </a:r>
            <a:endParaRPr sz="14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32346" y="3070546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dirty="0">
                <a:solidFill>
                  <a:schemeClr val="dk1"/>
                </a:solidFill>
                <a:highlight>
                  <a:srgbClr val="FFFFFF"/>
                </a:highlight>
              </a:rPr>
              <a:t>預測</a:t>
            </a:r>
            <a:endParaRPr lang="zh-TW" altLang="en-US" sz="135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655" y="3095572"/>
            <a:ext cx="1743075" cy="25003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32346" y="3488347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dirty="0">
                <a:solidFill>
                  <a:srgbClr val="333333"/>
                </a:solidFill>
                <a:highlight>
                  <a:srgbClr val="FFFFFF"/>
                </a:highlight>
              </a:rPr>
              <a:t>真實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2243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11700" y="195964"/>
            <a:ext cx="8520600" cy="8353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顯示混淆矩陣(confusion matrix)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311700" y="1446200"/>
            <a:ext cx="8520600" cy="382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➢"/>
            </a:pPr>
            <a:r>
              <a:rPr lang="zh-TW" altLang="en-US" sz="1800" dirty="0"/>
              <a:t>使用</a:t>
            </a:r>
            <a:r>
              <a:rPr lang="en-US" altLang="zh-TW" sz="1800" dirty="0"/>
              <a:t>pandas crosstab</a:t>
            </a:r>
            <a:r>
              <a:rPr lang="zh-TW" altLang="en-US" sz="1800" dirty="0"/>
              <a:t>建立混淆矩陣</a:t>
            </a:r>
            <a:r>
              <a:rPr lang="en-US" altLang="zh-TW" sz="1800" dirty="0"/>
              <a:t>(confusion matrix)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Clr>
                <a:srgbClr val="000000"/>
              </a:buClr>
              <a:buSzPts val="1100"/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import pandas as 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pd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匯入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pandas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模組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pd.crosstab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y_Test,prediction,rownames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=['label'],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colnames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=['predict'])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57" y="2408217"/>
            <a:ext cx="4455820" cy="34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2765232"/>
            <a:ext cx="6858000" cy="1057619"/>
          </a:xfrm>
        </p:spPr>
        <p:txBody>
          <a:bodyPr>
            <a:noAutofit/>
          </a:bodyPr>
          <a:lstStyle/>
          <a:p>
            <a:r>
              <a:rPr lang="zh-TW" altLang="zh-TW" sz="3600" dirty="0"/>
              <a:t>Keras CNN 辨識Cifar-10影像</a:t>
            </a:r>
            <a:endParaRPr lang="en-US" altLang="zh-TW" sz="3600" b="0" dirty="0"/>
          </a:p>
        </p:txBody>
      </p:sp>
      <p:sp>
        <p:nvSpPr>
          <p:cNvPr id="3" name="矩形 2"/>
          <p:cNvSpPr/>
          <p:nvPr/>
        </p:nvSpPr>
        <p:spPr>
          <a:xfrm>
            <a:off x="2970592" y="4031734"/>
            <a:ext cx="2965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(0406)Keras_Cifar_CNN.ipynb</a:t>
            </a:r>
          </a:p>
        </p:txBody>
      </p:sp>
    </p:spTree>
    <p:extLst>
      <p:ext uri="{BB962C8B-B14F-4D97-AF65-F5344CB8AC3E}">
        <p14:creationId xmlns:p14="http://schemas.microsoft.com/office/powerpoint/2010/main" val="39269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260284"/>
            <a:ext cx="8520600" cy="6966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Keras CNN </a:t>
            </a:r>
            <a:r>
              <a:rPr 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辨識Cifar-10影像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39999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200000"/>
              </a:lnSpc>
              <a:buAutoNum type="arabicPeriod"/>
            </a:pPr>
            <a:r>
              <a:rPr lang="zh-TW" sz="1600" dirty="0"/>
              <a:t>Keras建立CNN模型</a:t>
            </a:r>
            <a:endParaRPr sz="1600" dirty="0"/>
          </a:p>
          <a:p>
            <a:pPr>
              <a:lnSpc>
                <a:spcPct val="200000"/>
              </a:lnSpc>
              <a:buAutoNum type="arabicPeriod"/>
            </a:pPr>
            <a:r>
              <a:rPr lang="zh-TW" sz="1600" dirty="0"/>
              <a:t>訓練模型</a:t>
            </a:r>
            <a:endParaRPr sz="1600" dirty="0"/>
          </a:p>
          <a:p>
            <a:pPr>
              <a:lnSpc>
                <a:spcPct val="200000"/>
              </a:lnSpc>
              <a:buAutoNum type="arabicPeriod"/>
            </a:pPr>
            <a:r>
              <a:rPr lang="zh-TW" sz="1600" dirty="0"/>
              <a:t>評估準確度</a:t>
            </a:r>
            <a:endParaRPr sz="1600" dirty="0"/>
          </a:p>
          <a:p>
            <a:pPr>
              <a:lnSpc>
                <a:spcPct val="200000"/>
              </a:lnSpc>
              <a:buAutoNum type="arabicPeriod"/>
            </a:pPr>
            <a:r>
              <a:rPr lang="zh-TW" sz="1600" dirty="0"/>
              <a:t>使用模型</a:t>
            </a:r>
            <a:r>
              <a:rPr lang="zh-TW" sz="1600" dirty="0" smtClean="0"/>
              <a:t>辨識Cifar-10影像</a:t>
            </a:r>
            <a:r>
              <a:rPr lang="zh-TW" sz="1600" dirty="0"/>
              <a:t>資料集</a:t>
            </a:r>
            <a:endParaRPr sz="1600"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972" y="2076651"/>
            <a:ext cx="4445701" cy="3451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19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8155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資料進行預先處理(preprocess)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424763"/>
            <a:ext cx="8520600" cy="44975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17492">
              <a:lnSpc>
                <a:spcPct val="115000"/>
              </a:lnSpc>
              <a:buSzPts val="1400"/>
              <a:buChar char="➢"/>
            </a:pPr>
            <a:r>
              <a:rPr lang="zh-TW" altLang="en-US" sz="1800" dirty="0"/>
              <a:t>匯入模組</a:t>
            </a:r>
            <a:endParaRPr sz="1800" dirty="0"/>
          </a:p>
          <a:p>
            <a:pPr marL="0" indent="0">
              <a:lnSpc>
                <a:spcPct val="115000"/>
              </a:lnSpc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from keras.datasets import cifar10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匯入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cifar10</a:t>
            </a:r>
            <a:r>
              <a:rPr lang="zh-TW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資料集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import numpy as np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匯入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zh-TW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模組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np.random.seed(10) 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設定</a:t>
            </a:r>
            <a:r>
              <a:rPr lang="en-US" altLang="zh-TW" sz="140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15000"/>
              </a:lnSpc>
              <a:buNone/>
            </a:pPr>
            <a:endParaRPr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492">
              <a:lnSpc>
                <a:spcPct val="115000"/>
              </a:lnSpc>
              <a:buSzPts val="1400"/>
              <a:buFont typeface="Arial" panose="020B0604020202020204" pitchFamily="34" charset="0"/>
              <a:buChar char="➢"/>
            </a:pPr>
            <a:r>
              <a:rPr lang="zh-TW" altLang="en-US" sz="1800" dirty="0"/>
              <a:t>讀取</a:t>
            </a:r>
            <a:r>
              <a:rPr lang="en-US" altLang="zh-TW" sz="1800" dirty="0"/>
              <a:t>cifar10</a:t>
            </a:r>
            <a:r>
              <a:rPr lang="zh-TW" altLang="en-US" sz="1800" dirty="0"/>
              <a:t>資料</a:t>
            </a:r>
            <a:endParaRPr sz="1800" dirty="0"/>
          </a:p>
          <a:p>
            <a:pPr marL="0" indent="0">
              <a:lnSpc>
                <a:spcPct val="115000"/>
              </a:lnSpc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x_img_train,y_label_train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),(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x_img_test,y_label_test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)=cifar10.load_data()</a:t>
            </a:r>
          </a:p>
          <a:p>
            <a:pPr marL="0" indent="0">
              <a:lnSpc>
                <a:spcPct val="115000"/>
              </a:lnSpc>
              <a:buNone/>
            </a:pPr>
            <a:endParaRPr sz="11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317492">
              <a:lnSpc>
                <a:spcPct val="115000"/>
              </a:lnSpc>
              <a:buSzPts val="1400"/>
              <a:buFont typeface="Arial" panose="020B0604020202020204" pitchFamily="34" charset="0"/>
              <a:buChar char="➢"/>
            </a:pPr>
            <a:r>
              <a:rPr lang="zh-TW" altLang="en-US" sz="1800" dirty="0"/>
              <a:t>將</a:t>
            </a:r>
            <a:r>
              <a:rPr lang="en-US" altLang="zh-TW" sz="1800" dirty="0"/>
              <a:t>features</a:t>
            </a:r>
            <a:r>
              <a:rPr lang="zh-TW" altLang="en-US" sz="1800" dirty="0"/>
              <a:t>標準化</a:t>
            </a:r>
            <a:endParaRPr sz="1800" dirty="0"/>
          </a:p>
          <a:p>
            <a:pPr marL="0" indent="0">
              <a:lnSpc>
                <a:spcPct val="115000"/>
              </a:lnSpc>
              <a:buNone/>
            </a:pP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x_train_normalize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 = 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x_img_train.astype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('float32') / 255.0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x_test_normalize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 = 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x_img_test.astype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('float32') / 255.0</a:t>
            </a:r>
          </a:p>
          <a:p>
            <a:pPr marL="0" indent="0">
              <a:lnSpc>
                <a:spcPct val="115000"/>
              </a:lnSpc>
              <a:buNone/>
            </a:pPr>
            <a:endParaRPr sz="11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317492">
              <a:lnSpc>
                <a:spcPct val="115000"/>
              </a:lnSpc>
              <a:buSzPts val="1400"/>
              <a:buFont typeface="Arial" panose="020B0604020202020204" pitchFamily="34" charset="0"/>
              <a:buChar char="➢"/>
            </a:pPr>
            <a:r>
              <a:rPr lang="en-US" altLang="zh-TW" sz="1800" dirty="0"/>
              <a:t>label</a:t>
            </a:r>
            <a:r>
              <a:rPr lang="zh-TW" altLang="en-US" sz="1800" dirty="0"/>
              <a:t>以</a:t>
            </a:r>
            <a:r>
              <a:rPr lang="en-US" altLang="zh-TW" sz="1800" dirty="0"/>
              <a:t>onehot encoding</a:t>
            </a:r>
            <a:r>
              <a:rPr lang="zh-TW" altLang="en-US" sz="1800" dirty="0"/>
              <a:t>轉換</a:t>
            </a:r>
            <a:endParaRPr sz="1800" dirty="0"/>
          </a:p>
          <a:p>
            <a:pPr marL="0" indent="0">
              <a:lnSpc>
                <a:spcPct val="115000"/>
              </a:lnSpc>
              <a:buClr>
                <a:schemeClr val="dk1"/>
              </a:buClr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from keras.utils import np_utils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15000"/>
              </a:lnSpc>
              <a:buClr>
                <a:schemeClr val="dk1"/>
              </a:buClr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y_train_onehot=np_utils.to_categorical(y_train_label)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y_test_onehot=np_utils.to_categorical(y_test_label)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054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30281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652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➢"/>
            </a:pPr>
            <a:r>
              <a:rPr lang="zh-TW" altLang="en-US" sz="1800" dirty="0"/>
              <a:t>匯入模組</a:t>
            </a:r>
            <a:endParaRPr sz="1800" dirty="0"/>
          </a:p>
          <a:p>
            <a:pPr marL="0" indent="0">
              <a:buClr>
                <a:srgbClr val="000000"/>
              </a:buClr>
              <a:buSzPts val="1100"/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from 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keras.models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 import Sequential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匯入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Sequential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模組</a:t>
            </a:r>
            <a:endParaRPr sz="14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indent="0">
              <a:buClr>
                <a:srgbClr val="000000"/>
              </a:buClr>
              <a:buSzPts val="1100"/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from 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keras.layers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 import Dense,Dropout,Flatten,Conv2D,MaxPooling2D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匯入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layers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模組</a:t>
            </a:r>
            <a:endParaRPr sz="14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from 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keras.layers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 import Conv2D, MaxPooling2D, ZeroPadding2D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匯入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layers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模組</a:t>
            </a:r>
            <a:endParaRPr sz="14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sz="11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buFont typeface="Arial" panose="020B0604020202020204" pitchFamily="34" charset="0"/>
              <a:buChar char="➢"/>
            </a:pPr>
            <a:r>
              <a:rPr lang="zh-TW" altLang="en-US" sz="1800" dirty="0"/>
              <a:t>建立</a:t>
            </a:r>
            <a:r>
              <a:rPr lang="en-US" altLang="zh-TW" sz="1800" dirty="0" err="1"/>
              <a:t>keras</a:t>
            </a:r>
            <a:r>
              <a:rPr lang="zh-TW" altLang="en-US" sz="1800" dirty="0"/>
              <a:t>的</a:t>
            </a:r>
            <a:r>
              <a:rPr lang="en-US" altLang="zh-TW" sz="1800" dirty="0"/>
              <a:t>sequential</a:t>
            </a:r>
            <a:r>
              <a:rPr lang="zh-TW" altLang="en-US" sz="1800" dirty="0"/>
              <a:t>模型</a:t>
            </a:r>
            <a:endParaRPr sz="1800" dirty="0"/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model=Sequential()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187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74429" y="260285"/>
            <a:ext cx="8958346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建立卷積層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1(Convolution1)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與池化層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1(Pooling1)</a:t>
            </a:r>
            <a:endParaRPr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205375" y="1244009"/>
            <a:ext cx="8520600" cy="38118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➢"/>
            </a:pPr>
            <a:r>
              <a:rPr lang="zh-TW" altLang="en-US" sz="1800" dirty="0"/>
              <a:t>建立卷積層</a:t>
            </a:r>
            <a:r>
              <a:rPr lang="en-US" altLang="zh-TW" sz="1800" dirty="0"/>
              <a:t>1(Convolution1)</a:t>
            </a:r>
            <a:endParaRPr sz="1800" dirty="0"/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model.add(Conv2D(filters=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00"/>
                </a:highlight>
              </a:rPr>
              <a:t>32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,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隨機產生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32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個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filter weight</a:t>
            </a:r>
            <a:endParaRPr sz="14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kernel_size=(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00"/>
                </a:highlight>
              </a:rPr>
              <a:t>3,3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),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濾鏡大小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3X3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padding='same', 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rgbClr val="333333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設定卷積運算，產生的卷積影像大小相同</a:t>
            </a:r>
            <a:endParaRPr sz="14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input_shape=(32,32,3),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輸入影像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32X32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，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RGB3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原色</a:t>
            </a:r>
            <a:endParaRPr sz="14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activation='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relu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'))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#ReLU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激活函數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buFont typeface="Arial" panose="020B0604020202020204" pitchFamily="34" charset="0"/>
              <a:buChar char="➢"/>
            </a:pPr>
            <a:r>
              <a:rPr lang="zh-TW" altLang="en-US" sz="1800" dirty="0"/>
              <a:t>加入</a:t>
            </a:r>
            <a:r>
              <a:rPr lang="en-US" altLang="zh-TW" sz="1800" dirty="0"/>
              <a:t>Dropout</a:t>
            </a:r>
            <a:r>
              <a:rPr lang="zh-TW" altLang="en-US" sz="1800" dirty="0"/>
              <a:t>，避免</a:t>
            </a:r>
            <a:r>
              <a:rPr lang="en-US" altLang="zh-TW" sz="1800" dirty="0"/>
              <a:t>overfitting</a:t>
            </a:r>
            <a:endParaRPr sz="1800" dirty="0"/>
          </a:p>
          <a:p>
            <a:pPr marL="0" indent="0">
              <a:buClr>
                <a:schemeClr val="dk1"/>
              </a:buClr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model.add(Dropout(0.25))</a:t>
            </a:r>
            <a:r>
              <a:rPr lang="zh-TW" alt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每次迭代，隨機丟棄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25% </a:t>
            </a:r>
            <a:r>
              <a:rPr lang="zh-TW" alt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神經元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>
              <a:buClr>
                <a:schemeClr val="dk1"/>
              </a:buClr>
              <a:buFont typeface="Arial" panose="020B0604020202020204" pitchFamily="34" charset="0"/>
              <a:buChar char="➢"/>
            </a:pPr>
            <a:endParaRPr sz="1800" dirty="0"/>
          </a:p>
          <a:p>
            <a:pPr>
              <a:buFont typeface="Arial" panose="020B0604020202020204" pitchFamily="34" charset="0"/>
              <a:buChar char="➢"/>
            </a:pPr>
            <a:r>
              <a:rPr lang="zh-TW" altLang="en-US" sz="1800" dirty="0"/>
              <a:t>建立池化層</a:t>
            </a:r>
            <a:r>
              <a:rPr lang="en-US" altLang="zh-TW" sz="1800" dirty="0"/>
              <a:t>1(Pooling1)</a:t>
            </a:r>
            <a:endParaRPr sz="1800" dirty="0"/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model.add(MaxPooling2D(pool_size=(2, 2))) #</a:t>
            </a:r>
            <a:r>
              <a:rPr lang="zh-TW" alt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將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32X32</a:t>
            </a:r>
            <a:r>
              <a:rPr lang="zh-TW" alt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影像，縮小成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16X16</a:t>
            </a:r>
            <a:r>
              <a:rPr lang="zh-TW" alt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的影像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r="44561" b="51076"/>
          <a:stretch/>
        </p:blipFill>
        <p:spPr>
          <a:xfrm>
            <a:off x="2543790" y="4032693"/>
            <a:ext cx="4019624" cy="204635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6731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180753" y="291075"/>
            <a:ext cx="8803759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建立卷積層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2(Convolution2)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與池化層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2(Pooling2)</a:t>
            </a:r>
            <a:endParaRPr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180753" y="1403670"/>
            <a:ext cx="8520600" cy="255164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➢"/>
            </a:pPr>
            <a:r>
              <a:rPr lang="zh-TW" altLang="en-US" sz="1800" dirty="0"/>
              <a:t>建立卷積層</a:t>
            </a:r>
            <a:r>
              <a:rPr lang="en-US" altLang="zh-TW" sz="1800" dirty="0"/>
              <a:t>2(Convolution2)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model.add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(Conv2D(filters=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00"/>
                </a:highlight>
              </a:rPr>
              <a:t>64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, 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隨機產生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64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個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filter weight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kernel_size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00"/>
                </a:highlight>
              </a:rPr>
              <a:t>(3,3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),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濾鏡大小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3X3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padding='same', </a:t>
            </a:r>
            <a:r>
              <a:rPr lang="en-US" altLang="zh-TW" sz="1400" dirty="0">
                <a:solidFill>
                  <a:srgbClr val="333333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設定卷積運算，產生的卷積影像大小相同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activation='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relu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'))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en-US" altLang="zh-TW" sz="1400" dirty="0" err="1">
                <a:solidFill>
                  <a:schemeClr val="dk1"/>
                </a:solidFill>
                <a:highlight>
                  <a:srgbClr val="FFFFFF"/>
                </a:highlight>
              </a:rPr>
              <a:t>ReLU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激活函數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sz="14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model.add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(Dropout(0.25))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每次迭代，隨機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丟棄 </a:t>
            </a:r>
            <a:r>
              <a:rPr lang="en-US" altLang="zh-TW" sz="1400" dirty="0">
                <a:solidFill>
                  <a:srgbClr val="333333"/>
                </a:solidFill>
                <a:highlight>
                  <a:srgbClr val="FFFFFF"/>
                </a:highlight>
              </a:rPr>
              <a:t>25% 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神經元</a:t>
            </a:r>
            <a:endParaRPr sz="14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sz="11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buFont typeface="Arial" panose="020B0604020202020204" pitchFamily="34" charset="0"/>
              <a:buChar char="➢"/>
            </a:pPr>
            <a:r>
              <a:rPr lang="zh-TW" altLang="en-US" sz="1800" dirty="0"/>
              <a:t>建立池化層</a:t>
            </a:r>
            <a:r>
              <a:rPr lang="en-US" altLang="zh-TW" sz="1800" dirty="0"/>
              <a:t>2(Pooling2)</a:t>
            </a:r>
            <a:endParaRPr sz="1800" dirty="0"/>
          </a:p>
          <a:p>
            <a:pPr marL="0" indent="0">
              <a:buNone/>
            </a:pP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model.add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(MaxPooling2D(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pool_size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=(2, 2)))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將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16X16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影像，縮小成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8X8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的影像</a:t>
            </a:r>
            <a:endParaRPr sz="1400" dirty="0"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l="19074" b="51076"/>
          <a:stretch/>
        </p:blipFill>
        <p:spPr>
          <a:xfrm>
            <a:off x="2018676" y="3940117"/>
            <a:ext cx="4924384" cy="183336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7715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23940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建立神經網路(平坦層、隱藏層、輸出層)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435566"/>
            <a:ext cx="8520600" cy="2307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➢"/>
            </a:pPr>
            <a:r>
              <a:rPr lang="zh-TW" altLang="en-US" sz="1800" dirty="0"/>
              <a:t>建立平坦層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model.add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(Flatten()) 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池化層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的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64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個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8X8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影像轉為一維向量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=&gt;64X8X8=4096(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個神經元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model.add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(Dropout(0.25))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隨機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丟棄 </a:t>
            </a:r>
            <a:r>
              <a:rPr lang="en-US" altLang="zh-TW" sz="1400" dirty="0">
                <a:solidFill>
                  <a:srgbClr val="333333"/>
                </a:solidFill>
                <a:highlight>
                  <a:srgbClr val="FFFFFF"/>
                </a:highlight>
              </a:rPr>
              <a:t>25% </a:t>
            </a:r>
            <a:r>
              <a:rPr lang="zh-TW" altLang="en-US" sz="1400" dirty="0">
                <a:solidFill>
                  <a:srgbClr val="333333"/>
                </a:solidFill>
                <a:highlight>
                  <a:srgbClr val="FFFFFF"/>
                </a:highlight>
              </a:rPr>
              <a:t>神經元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sz="11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buFont typeface="Arial" panose="020B0604020202020204" pitchFamily="34" charset="0"/>
              <a:buChar char="➢"/>
            </a:pPr>
            <a:r>
              <a:rPr lang="zh-TW" altLang="en-US" sz="1800" dirty="0"/>
              <a:t>建立隱藏層</a:t>
            </a:r>
            <a:endParaRPr sz="1800" dirty="0"/>
          </a:p>
          <a:p>
            <a:pPr marL="0" indent="0">
              <a:buNone/>
            </a:pP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model.add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(Dense(1024,activation='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relu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'))</a:t>
            </a:r>
            <a:r>
              <a:rPr lang="zh-TW" alt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#1024</a:t>
            </a:r>
            <a:r>
              <a:rPr lang="zh-TW" alt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個神經元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model.add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(Dropout(0.25))</a:t>
            </a:r>
            <a:r>
              <a:rPr lang="zh-TW" alt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隨機丟棄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25% </a:t>
            </a:r>
            <a:r>
              <a:rPr lang="zh-TW" alt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神經元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sz="11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>
              <a:buFont typeface="Arial" panose="020B0604020202020204" pitchFamily="34" charset="0"/>
              <a:buChar char="➢"/>
            </a:pPr>
            <a:r>
              <a:rPr lang="zh-TW" altLang="en-US" sz="1800" dirty="0"/>
              <a:t>建立輸出層</a:t>
            </a:r>
            <a:endParaRPr sz="1800" dirty="0"/>
          </a:p>
          <a:p>
            <a:pPr marL="0" indent="0">
              <a:buNone/>
            </a:pP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model.add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(Dense(10,activation='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softmax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'))</a:t>
            </a:r>
            <a:r>
              <a:rPr lang="zh-TW" alt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#10</a:t>
            </a:r>
            <a:r>
              <a:rPr lang="zh-TW" alt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個神經元對應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10</a:t>
            </a:r>
            <a:r>
              <a:rPr lang="zh-TW" alt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種類別，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softmax</a:t>
            </a:r>
            <a:r>
              <a:rPr lang="zh-TW" alt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轉換成機率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l="8959" t="50806" r="5055"/>
          <a:stretch/>
        </p:blipFill>
        <p:spPr>
          <a:xfrm>
            <a:off x="1838435" y="3894613"/>
            <a:ext cx="5072728" cy="183633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18421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20838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查看模型摘要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194741" y="1422356"/>
            <a:ext cx="3994487" cy="7892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➢"/>
            </a:pPr>
            <a:r>
              <a:rPr lang="zh-TW" altLang="en-US" sz="1800" dirty="0"/>
              <a:t>查看模型摘要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print(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model.summary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())</a:t>
            </a:r>
            <a:endParaRPr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825" y="1296433"/>
            <a:ext cx="4507475" cy="44238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1700" y="2330333"/>
            <a:ext cx="409017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ts val="1100"/>
              <a:defRPr/>
            </a:pPr>
            <a:r>
              <a:rPr lang="en-US" altLang="zh-TW" sz="1400" dirty="0"/>
              <a:t>=3(RGB)  *   </a:t>
            </a:r>
            <a:r>
              <a:rPr lang="zh-TW" altLang="en-US" sz="1400" dirty="0"/>
              <a:t>共用</a:t>
            </a:r>
            <a:r>
              <a:rPr lang="en-US" altLang="zh-TW" sz="1400" dirty="0"/>
              <a:t>3*3=9</a:t>
            </a:r>
            <a:r>
              <a:rPr lang="zh-TW" altLang="en-US" sz="1400" dirty="0"/>
              <a:t>個</a:t>
            </a:r>
            <a:r>
              <a:rPr lang="en-US" altLang="zh-TW" sz="1400" dirty="0"/>
              <a:t>weight  *  32</a:t>
            </a:r>
            <a:r>
              <a:rPr lang="zh-TW" altLang="en-US" sz="1400" dirty="0"/>
              <a:t>個</a:t>
            </a:r>
            <a:r>
              <a:rPr lang="en-US" altLang="zh-TW" sz="1400" dirty="0"/>
              <a:t>filters </a:t>
            </a:r>
          </a:p>
          <a:p>
            <a:pPr lvl="0">
              <a:buClr>
                <a:srgbClr val="000000"/>
              </a:buClr>
              <a:buSzPts val="1100"/>
              <a:defRPr/>
            </a:pPr>
            <a:r>
              <a:rPr lang="en-US" altLang="zh-TW" sz="1400" dirty="0"/>
              <a:t>+</a:t>
            </a:r>
            <a:r>
              <a:rPr lang="zh-TW" altLang="en-US" sz="1400" dirty="0"/>
              <a:t>共用</a:t>
            </a:r>
            <a:r>
              <a:rPr lang="en-US" altLang="zh-TW" sz="1400" dirty="0"/>
              <a:t>32 </a:t>
            </a:r>
            <a:r>
              <a:rPr lang="zh-TW" altLang="en-US" sz="1400" dirty="0"/>
              <a:t>個</a:t>
            </a:r>
            <a:r>
              <a:rPr lang="en-US" altLang="zh-TW" sz="1400" dirty="0"/>
              <a:t>bias</a:t>
            </a:r>
          </a:p>
          <a:p>
            <a:pPr lvl="0">
              <a:buClr>
                <a:srgbClr val="000000"/>
              </a:buClr>
              <a:buSzPts val="1100"/>
              <a:defRPr/>
            </a:pP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896</a:t>
            </a:r>
            <a:endParaRPr lang="en-US" altLang="zh-TW" sz="1400" dirty="0"/>
          </a:p>
          <a:p>
            <a:pPr lvl="0">
              <a:buClr>
                <a:srgbClr val="000000"/>
              </a:buClr>
              <a:buSzPts val="1100"/>
              <a:defRPr/>
            </a:pPr>
            <a:endParaRPr lang="en-US" altLang="zh-TW" sz="1400" dirty="0"/>
          </a:p>
          <a:p>
            <a:pPr lvl="0">
              <a:buClr>
                <a:srgbClr val="000000"/>
              </a:buClr>
              <a:buSzPts val="1100"/>
              <a:defRPr/>
            </a:pPr>
            <a:r>
              <a:rPr lang="zh-TW" altLang="en-US" sz="1400" dirty="0"/>
              <a:t>前面那層有</a:t>
            </a:r>
            <a:r>
              <a:rPr lang="en-US" altLang="zh-TW" sz="1400" dirty="0"/>
              <a:t>32</a:t>
            </a:r>
            <a:r>
              <a:rPr lang="zh-TW" altLang="en-US" sz="1400" dirty="0"/>
              <a:t>張 * 共用</a:t>
            </a:r>
            <a:r>
              <a:rPr lang="en-US" altLang="zh-TW" sz="1400" dirty="0"/>
              <a:t>3*3=9</a:t>
            </a:r>
            <a:r>
              <a:rPr lang="zh-TW" altLang="en-US" sz="1400" dirty="0"/>
              <a:t>個</a:t>
            </a:r>
            <a:r>
              <a:rPr lang="en-US" altLang="zh-TW" sz="1400" dirty="0"/>
              <a:t>weight  *  64</a:t>
            </a:r>
            <a:r>
              <a:rPr lang="zh-TW" altLang="en-US" sz="1400" dirty="0"/>
              <a:t>個</a:t>
            </a:r>
            <a:r>
              <a:rPr lang="en-US" altLang="zh-TW" sz="1400" dirty="0"/>
              <a:t>filters</a:t>
            </a:r>
          </a:p>
          <a:p>
            <a:pPr lvl="0">
              <a:buClr>
                <a:srgbClr val="000000"/>
              </a:buClr>
              <a:buSzPts val="1100"/>
              <a:defRPr/>
            </a:pPr>
            <a:r>
              <a:rPr lang="en-US" altLang="zh-TW" sz="1400" dirty="0"/>
              <a:t> +</a:t>
            </a:r>
            <a:r>
              <a:rPr lang="zh-TW" altLang="en-US" sz="1400" dirty="0"/>
              <a:t>共用</a:t>
            </a:r>
            <a:r>
              <a:rPr lang="en-US" altLang="zh-TW" sz="1400" dirty="0"/>
              <a:t>64 </a:t>
            </a:r>
            <a:r>
              <a:rPr lang="zh-TW" altLang="en-US" sz="1400" dirty="0"/>
              <a:t>個</a:t>
            </a:r>
            <a:r>
              <a:rPr lang="en-US" altLang="zh-TW" sz="1400" dirty="0"/>
              <a:t>bias</a:t>
            </a:r>
          </a:p>
          <a:p>
            <a:pPr lvl="0">
              <a:buClr>
                <a:srgbClr val="000000"/>
              </a:buClr>
              <a:buSzPts val="1100"/>
              <a:defRPr/>
            </a:pPr>
            <a:r>
              <a:rPr lang="en-US" altLang="zh-TW" sz="1400" dirty="0"/>
              <a:t>=</a:t>
            </a:r>
            <a:r>
              <a:rPr lang="en-US" altLang="zh-TW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18496</a:t>
            </a:r>
            <a:endParaRPr lang="en-US" altLang="zh-TW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100"/>
              <a:defRPr/>
            </a:pPr>
            <a:endParaRPr lang="en-US" altLang="zh-TW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100"/>
              <a:defRPr/>
            </a:pPr>
            <a:r>
              <a:rPr lang="en-US" altLang="zh-TW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=64*8*8  * 1024(</a:t>
            </a:r>
            <a:r>
              <a:rPr lang="zh-TW" alt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完全連接</a:t>
            </a:r>
            <a:r>
              <a:rPr lang="en-US" altLang="zh-TW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  +</a:t>
            </a:r>
            <a:r>
              <a:rPr lang="zh-TW" altLang="en-US" sz="1400" dirty="0"/>
              <a:t>共用</a:t>
            </a:r>
            <a:r>
              <a:rPr lang="en-US" altLang="zh-TW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1024</a:t>
            </a:r>
            <a:r>
              <a:rPr lang="zh-TW" altLang="en-US" sz="1400" dirty="0"/>
              <a:t>個</a:t>
            </a:r>
            <a:r>
              <a:rPr lang="en-US" altLang="zh-TW" sz="1400" dirty="0"/>
              <a:t>bias</a:t>
            </a:r>
          </a:p>
          <a:p>
            <a:pPr lvl="0">
              <a:buClr>
                <a:srgbClr val="000000"/>
              </a:buClr>
              <a:buSzPts val="1100"/>
              <a:defRPr/>
            </a:pP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4195328</a:t>
            </a:r>
          </a:p>
          <a:p>
            <a:pPr lvl="0">
              <a:buClr>
                <a:srgbClr val="000000"/>
              </a:buClr>
              <a:buSzPts val="1100"/>
              <a:defRPr/>
            </a:pPr>
            <a:endParaRPr lang="en-US" altLang="zh-TW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100"/>
              <a:defRPr/>
            </a:pPr>
            <a:r>
              <a:rPr lang="en-US" altLang="zh-TW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=1024*10+</a:t>
            </a:r>
            <a:r>
              <a:rPr lang="zh-TW" altLang="en-US" sz="1400" dirty="0"/>
              <a:t>共用</a:t>
            </a:r>
            <a:r>
              <a:rPr lang="en-US" altLang="zh-TW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zh-TW" altLang="en-US" sz="1400" dirty="0"/>
              <a:t>個</a:t>
            </a:r>
            <a:r>
              <a:rPr lang="en-US" altLang="zh-TW" sz="1400" dirty="0"/>
              <a:t>bias</a:t>
            </a:r>
            <a:endParaRPr lang="en-US" altLang="zh-TW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100"/>
              <a:defRPr/>
            </a:pPr>
            <a:r>
              <a:rPr lang="en-US" altLang="zh-TW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=10250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53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(Convolution)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13513"/>
          <a:stretch/>
        </p:blipFill>
        <p:spPr>
          <a:xfrm>
            <a:off x="829542" y="2499013"/>
            <a:ext cx="5109679" cy="213013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055" y="3060637"/>
            <a:ext cx="1478315" cy="13397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47891" y="4725898"/>
            <a:ext cx="14022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步幅</a:t>
            </a:r>
            <a:r>
              <a:rPr lang="en-US" altLang="zh-TW" sz="1600" dirty="0"/>
              <a:t>(stride)=1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51671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3;p20"/>
          <p:cNvPicPr preferRelativeResize="0"/>
          <p:nvPr/>
        </p:nvPicPr>
        <p:blipFill rotWithShape="1">
          <a:blip r:embed="rId3">
            <a:alphaModFix/>
          </a:blip>
          <a:srcRect l="1185"/>
          <a:stretch/>
        </p:blipFill>
        <p:spPr>
          <a:xfrm>
            <a:off x="622087" y="1390871"/>
            <a:ext cx="7376507" cy="4093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66325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734" y="2716796"/>
            <a:ext cx="5329266" cy="2765822"/>
          </a:xfrm>
          <a:prstGeom prst="rect">
            <a:avLst/>
          </a:prstGeom>
        </p:spPr>
      </p:pic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249651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進行訓練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205375" y="1552525"/>
            <a:ext cx="3999900" cy="3820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➢"/>
            </a:pPr>
            <a:r>
              <a:rPr lang="zh-TW" altLang="en-US" sz="1800" dirty="0"/>
              <a:t>定義訓練方式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sz="11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model.compile(loss='categorical_crossentropy',optimizer='adam',metrics=['accuracy']) </a:t>
            </a:r>
            <a:endParaRPr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損失函數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:cross entropy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效果好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最佳化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:adam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快收斂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評估模型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:accuracy</a:t>
            </a:r>
            <a:r>
              <a:rPr lang="zh-TW" alt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endParaRPr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sz="12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>
              <a:buChar char="➢"/>
            </a:pPr>
            <a:r>
              <a:rPr lang="zh-TW" altLang="en-US" sz="1800" dirty="0"/>
              <a:t>開始訓練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train_history=model.fit(x=x_train_normalize, y=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y_label_train_OneHot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, validation_split=0.2, epochs=10,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batch_size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=128,verbose=1)</a:t>
            </a:r>
            <a:endParaRPr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#x: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標準化後的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features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#y: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經過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one-hot encoding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後的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label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訓練集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驗證集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(8:2)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#10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次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epochs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每次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batch128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筆資料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顯示訓練過程</a:t>
            </a:r>
            <a:endParaRPr b="1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4406391" y="2204918"/>
            <a:ext cx="2554875" cy="3318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1400">
                <a:solidFill>
                  <a:srgbClr val="FF9900"/>
                </a:solidFill>
              </a:rPr>
              <a:t>80%</a:t>
            </a:r>
            <a:r>
              <a:rPr lang="zh-TW" altLang="en-US" sz="1400">
                <a:solidFill>
                  <a:srgbClr val="FF9900"/>
                </a:solidFill>
              </a:rPr>
              <a:t>訓練資料  </a:t>
            </a:r>
            <a:r>
              <a:rPr lang="en-US" altLang="zh-TW" sz="1400">
                <a:solidFill>
                  <a:srgbClr val="FF9900"/>
                </a:solidFill>
              </a:rPr>
              <a:t>20%</a:t>
            </a:r>
            <a:r>
              <a:rPr lang="zh-TW" altLang="en-US" sz="1400">
                <a:solidFill>
                  <a:srgbClr val="FF9900"/>
                </a:solidFill>
              </a:rPr>
              <a:t>驗證資料</a:t>
            </a:r>
            <a:endParaRPr sz="1400">
              <a:solidFill>
                <a:srgbClr val="FF9900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6826102" y="5510975"/>
            <a:ext cx="1653298" cy="3318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zh-TW" altLang="en-US" sz="1400" dirty="0">
                <a:solidFill>
                  <a:srgbClr val="FF9900"/>
                </a:solidFill>
              </a:rPr>
              <a:t>準確度逐漸提升</a:t>
            </a:r>
            <a:endParaRPr sz="14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0" y="2009725"/>
            <a:ext cx="4254500" cy="3130212"/>
          </a:xfrm>
          <a:prstGeom prst="rect">
            <a:avLst/>
          </a:prstGeom>
        </p:spPr>
      </p:pic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260284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畫出accuracy執行結果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3999900" cy="385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➢"/>
            </a:pPr>
            <a:r>
              <a:rPr lang="zh-TW" sz="1800" dirty="0"/>
              <a:t>畫出accuracy圖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import matplotlib.pyplot as plt</a:t>
            </a:r>
            <a:r>
              <a:rPr lang="zh-TW" altLang="en-US" dirty="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endParaRPr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show_train_history('accuracy', </a:t>
            </a:r>
            <a:r>
              <a:rPr lang="en-US" altLang="zh-TW" b="1" dirty="0">
                <a:solidFill>
                  <a:srgbClr val="0000FF"/>
                </a:solidFill>
                <a:highlight>
                  <a:schemeClr val="lt1"/>
                </a:highlight>
              </a:rPr>
              <a:t>'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val_accuracy</a:t>
            </a:r>
            <a:r>
              <a:rPr lang="en-US" altLang="zh-TW" b="1" dirty="0">
                <a:solidFill>
                  <a:srgbClr val="0000FF"/>
                </a:solidFill>
                <a:highlight>
                  <a:schemeClr val="lt1"/>
                </a:highlight>
              </a:rPr>
              <a:t>'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r>
              <a:rPr lang="zh-TW" altLang="en-US" dirty="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endParaRPr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def show_train_history(train, val):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plt.figure()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plt.plot(train_history.history[train])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plt.plot(train_history.history[val])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plt.title("Train History")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plt.xlabel("Epoch")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plt.ylabel("Accuracy")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plt.legend(["train", "validation"], loc="upper left")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plt.show()</a:t>
            </a:r>
            <a:endParaRPr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6664450" y="4030024"/>
            <a:ext cx="1507500" cy="42501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</a:rPr>
              <a:t>準確度逐漸提升</a:t>
            </a:r>
            <a:endParaRPr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2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310" y="2489597"/>
            <a:ext cx="3850481" cy="2678906"/>
          </a:xfrm>
          <a:prstGeom prst="rect">
            <a:avLst/>
          </a:prstGeom>
        </p:spPr>
      </p:pic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30432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畫出loss誤差執行結果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39999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➢"/>
            </a:pPr>
            <a:r>
              <a:rPr lang="zh-TW" sz="1800" dirty="0"/>
              <a:t>畫出loss圖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show_train_history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('loss', </a:t>
            </a:r>
            <a:r>
              <a:rPr lang="en-US" altLang="zh-TW" b="1" dirty="0">
                <a:solidFill>
                  <a:srgbClr val="0000FF"/>
                </a:solidFill>
                <a:highlight>
                  <a:schemeClr val="lt1"/>
                </a:highlight>
              </a:rPr>
              <a:t>'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val_loss</a:t>
            </a:r>
            <a:r>
              <a:rPr lang="en-US" altLang="zh-TW" b="1" dirty="0">
                <a:solidFill>
                  <a:srgbClr val="0000FF"/>
                </a:solidFill>
                <a:highlight>
                  <a:schemeClr val="lt1"/>
                </a:highlight>
              </a:rPr>
              <a:t>'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endParaRPr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show_train_history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(train,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val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):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plt.figure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()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plt.plot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train_history.history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[train])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plt.plot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train_history.history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val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])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plt.title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("Train History")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plt.xlabel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("Epoch")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plt.ylabel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("Loss")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plt.legend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(["train", "validation"],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loc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="upper left")</a:t>
            </a:r>
            <a:endParaRPr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</a:rPr>
              <a:t>plt.show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</a:rPr>
              <a:t>()</a:t>
            </a:r>
            <a:r>
              <a:rPr lang="zh-TW" altLang="en-US" dirty="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endParaRPr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6788900" y="3131300"/>
            <a:ext cx="1507500" cy="331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zh-TW" altLang="en-US" sz="1000">
                <a:solidFill>
                  <a:srgbClr val="FF0000"/>
                </a:solidFill>
              </a:rPr>
              <a:t>誤差逐漸下降</a:t>
            </a:r>
            <a:endParaRPr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228387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評估模型準確率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82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➢"/>
            </a:pPr>
            <a:r>
              <a:rPr lang="zh-TW" altLang="en-US" sz="1800" dirty="0"/>
              <a:t>評估模型準確率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scores=model.evaluate(x_test_normalize, y_test_onehot)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放入測試資料，進行評估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buChar char="➢"/>
            </a:pPr>
            <a:r>
              <a:rPr lang="zh-TW" altLang="en-US" sz="1800" dirty="0"/>
              <a:t>列印準確率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print("Accuracy=", scores[1])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21" y="3199653"/>
            <a:ext cx="2207419" cy="25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252216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進行預測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4643072" cy="22351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➢"/>
            </a:pPr>
            <a:r>
              <a:rPr lang="zh-TW" altLang="en-US" sz="1800" dirty="0"/>
              <a:t>執行預測指令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prediction=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model.predict_classes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(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x_img_test_normalize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放入測試資料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x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，進行預測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buFont typeface="Arial" panose="020B0604020202020204" pitchFamily="34" charset="0"/>
              <a:buChar char="➢"/>
            </a:pPr>
            <a:r>
              <a:rPr lang="zh-TW" altLang="en-US" sz="1800" dirty="0"/>
              <a:t>預測結果</a:t>
            </a:r>
            <a:endParaRPr sz="1800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print(prediction[:10])</a:t>
            </a:r>
            <a:r>
              <a:rPr lang="zh-TW" altLang="en-US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預測結果前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10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筆資料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print(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y_label_test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[:10].reshape(-1)) </a:t>
            </a:r>
            <a:r>
              <a:rPr lang="en-US" altLang="zh-TW" dirty="0">
                <a:solidFill>
                  <a:srgbClr val="333333"/>
                </a:solidFill>
                <a:highlight>
                  <a:srgbClr val="FFFFFF"/>
                </a:highlight>
              </a:rPr>
              <a:t>#</a:t>
            </a:r>
            <a:r>
              <a:rPr lang="zh-TW" altLang="en-US" dirty="0">
                <a:solidFill>
                  <a:srgbClr val="333333"/>
                </a:solidFill>
                <a:highlight>
                  <a:srgbClr val="FFFFFF"/>
                </a:highlight>
              </a:rPr>
              <a:t>真實前</a:t>
            </a:r>
            <a:r>
              <a:rPr lang="en-US" altLang="zh-TW" dirty="0">
                <a:solidFill>
                  <a:srgbClr val="333333"/>
                </a:solidFill>
                <a:highlight>
                  <a:srgbClr val="FFFFFF"/>
                </a:highlight>
              </a:rPr>
              <a:t>10</a:t>
            </a:r>
            <a:r>
              <a:rPr lang="zh-TW" altLang="en-US" dirty="0">
                <a:solidFill>
                  <a:srgbClr val="333333"/>
                </a:solidFill>
                <a:highlight>
                  <a:srgbClr val="FFFFFF"/>
                </a:highlight>
              </a:rPr>
              <a:t>筆資料</a:t>
            </a:r>
            <a:endParaRPr lang="en-US" altLang="zh-TW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# </a:t>
            </a:r>
            <a:r>
              <a:rPr lang="en-US" altLang="zh-TW" dirty="0" err="1">
                <a:solidFill>
                  <a:schemeClr val="dk1"/>
                </a:solidFill>
                <a:highlight>
                  <a:srgbClr val="FFFFFF"/>
                </a:highlight>
              </a:rPr>
              <a:t>y_label_test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是 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2 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維陣列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須用 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reshape(-1) 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轉成 </a:t>
            </a:r>
            <a:r>
              <a:rPr lang="en-US" altLang="zh-TW" dirty="0">
                <a:solidFill>
                  <a:schemeClr val="dk1"/>
                </a:solidFill>
                <a:highlight>
                  <a:srgbClr val="FFFFFF"/>
                </a:highlight>
              </a:rPr>
              <a:t>1 </a:t>
            </a:r>
            <a:r>
              <a:rPr lang="zh-TW" altLang="en-US" dirty="0">
                <a:solidFill>
                  <a:schemeClr val="dk1"/>
                </a:solidFill>
                <a:highlight>
                  <a:srgbClr val="FFFFFF"/>
                </a:highlight>
              </a:rPr>
              <a:t>維陣列</a:t>
            </a:r>
          </a:p>
          <a:p>
            <a:pPr marL="0" indent="0"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5778937" y="3919399"/>
            <a:ext cx="2886598" cy="43919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</a:rPr>
              <a:t>前 </a:t>
            </a:r>
            <a:r>
              <a:rPr lang="en-US" altLang="zh-TW" sz="1400" dirty="0">
                <a:solidFill>
                  <a:srgbClr val="FF0000"/>
                </a:solidFill>
              </a:rPr>
              <a:t>10 </a:t>
            </a:r>
            <a:r>
              <a:rPr lang="zh-TW" altLang="en-US" sz="1400" dirty="0">
                <a:solidFill>
                  <a:srgbClr val="FF0000"/>
                </a:solidFill>
              </a:rPr>
              <a:t>張測試集圖片預測完全正確</a:t>
            </a:r>
            <a:endParaRPr sz="1400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834" y="3099990"/>
            <a:ext cx="1671638" cy="3143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402" y="4785809"/>
            <a:ext cx="1750219" cy="2428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171" y="3143244"/>
            <a:ext cx="1671638" cy="3143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880" y="3465551"/>
            <a:ext cx="1750219" cy="2428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987965" y="3150365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dirty="0"/>
              <a:t>預測</a:t>
            </a:r>
          </a:p>
        </p:txBody>
      </p:sp>
      <p:sp>
        <p:nvSpPr>
          <p:cNvPr id="5" name="矩形 4"/>
          <p:cNvSpPr/>
          <p:nvPr/>
        </p:nvSpPr>
        <p:spPr>
          <a:xfrm>
            <a:off x="5987965" y="3511366"/>
            <a:ext cx="530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dirty="0">
                <a:solidFill>
                  <a:srgbClr val="333333"/>
                </a:solidFill>
                <a:highlight>
                  <a:srgbClr val="FFFFFF"/>
                </a:highlight>
              </a:rPr>
              <a:t>真實</a:t>
            </a:r>
            <a:endParaRPr lang="zh-TW" altLang="en-US" sz="135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214" y="4358597"/>
            <a:ext cx="542925" cy="165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11700" y="217753"/>
            <a:ext cx="8520600" cy="76044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顯示混淆矩陣(confusion matrix)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311700" y="1488559"/>
            <a:ext cx="8520600" cy="106325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Char char="➢"/>
            </a:pPr>
            <a:r>
              <a:rPr lang="zh-TW" altLang="en-US" sz="1800" dirty="0"/>
              <a:t>使用</a:t>
            </a:r>
            <a:r>
              <a:rPr lang="en-US" altLang="zh-TW" sz="1800" dirty="0"/>
              <a:t>pandas crosstab</a:t>
            </a:r>
            <a:r>
              <a:rPr lang="zh-TW" altLang="en-US" sz="1800" dirty="0"/>
              <a:t>建立混淆矩陣</a:t>
            </a:r>
            <a:r>
              <a:rPr lang="en-US" altLang="zh-TW" sz="1800" dirty="0"/>
              <a:t>(confusion matrix)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buClr>
                <a:srgbClr val="000000"/>
              </a:buClr>
              <a:buSzPts val="1100"/>
              <a:buNone/>
            </a:pP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import pandas as pd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匯入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pandas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模組</a:t>
            </a:r>
            <a:endParaRPr sz="14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pd.crosstab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y_label_test.reshape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(-1),prediction, 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rownames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=['label'],</a:t>
            </a:r>
            <a:r>
              <a:rPr lang="en-US" altLang="zh-TW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colnames</a:t>
            </a:r>
            <a:r>
              <a:rPr lang="en-US" altLang="zh-TW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=['predict'])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# </a:t>
            </a:r>
            <a:r>
              <a:rPr lang="en-US" altLang="zh-TW" sz="1400" dirty="0" err="1">
                <a:solidFill>
                  <a:schemeClr val="dk1"/>
                </a:solidFill>
                <a:highlight>
                  <a:srgbClr val="FFFFFF"/>
                </a:highlight>
              </a:rPr>
              <a:t>y_label_test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是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2 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維陣列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須用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reshape(-1) 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轉成 </a:t>
            </a:r>
            <a:r>
              <a:rPr lang="en-US" altLang="zh-TW" sz="1400" dirty="0">
                <a:solidFill>
                  <a:schemeClr val="dk1"/>
                </a:solidFill>
                <a:highlight>
                  <a:srgbClr val="FFFFFF"/>
                </a:highlight>
              </a:rPr>
              <a:t>1 </a:t>
            </a:r>
            <a:r>
              <a:rPr lang="zh-TW" altLang="en-US" sz="1400" dirty="0">
                <a:solidFill>
                  <a:schemeClr val="dk1"/>
                </a:solidFill>
                <a:highlight>
                  <a:srgbClr val="FFFFFF"/>
                </a:highlight>
              </a:rPr>
              <a:t>維陣列</a:t>
            </a:r>
          </a:p>
          <a:p>
            <a:pPr marL="0" indent="0">
              <a:buNone/>
            </a:pPr>
            <a:endParaRPr sz="1100" b="1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450" y="2633633"/>
            <a:ext cx="3721894" cy="306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1700" y="231860"/>
            <a:ext cx="8520600" cy="763600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http://yhhuang1966.blogspot.com/2018/02/keras-mnist.html</a:t>
            </a:r>
            <a:endParaRPr lang="zh-TW" altLang="en-US" dirty="0"/>
          </a:p>
          <a:p>
            <a:endParaRPr lang="en-US" altLang="zh-TW" dirty="0" smtClean="0">
              <a:hlinkClick r:id=""/>
            </a:endParaRPr>
          </a:p>
          <a:p>
            <a:r>
              <a:rPr lang="en-US" altLang="zh-TW" dirty="0" smtClean="0">
                <a:hlinkClick r:id="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tensorflowkeras.blogspot.com/2017/10/kerasdeep-learningcnncifar-10.html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>
                <a:hlinkClick r:id="rId4"/>
              </a:rPr>
              <a:t>https://yhhuang1966.blogspot.com/2018/04/keras-cnn.html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05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4702" y="2377150"/>
            <a:ext cx="78867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Britannic Bold" panose="020B0903060703020204" pitchFamily="34" charset="0"/>
              </a:rPr>
              <a:t>Thank you</a:t>
            </a:r>
            <a:endParaRPr lang="zh-TW" altLang="en-US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23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(Convolution)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10" y="2547505"/>
            <a:ext cx="5372397" cy="22681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263" y="3060123"/>
            <a:ext cx="1617806" cy="14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993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(Convolution)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86" y="2166504"/>
            <a:ext cx="5944002" cy="26135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313" y="2840940"/>
            <a:ext cx="1857375" cy="155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409810"/>
            <a:ext cx="4949464" cy="242771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452" y="2670348"/>
            <a:ext cx="4476818" cy="205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1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1228" y="0"/>
            <a:ext cx="7886700" cy="1275907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填補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Padding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r="29737"/>
          <a:stretch/>
        </p:blipFill>
        <p:spPr>
          <a:xfrm>
            <a:off x="236992" y="2104159"/>
            <a:ext cx="6304627" cy="28281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70997" t="14574"/>
          <a:stretch/>
        </p:blipFill>
        <p:spPr>
          <a:xfrm>
            <a:off x="6541618" y="2516331"/>
            <a:ext cx="2602382" cy="24159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58860" y="4945607"/>
            <a:ext cx="483978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100" dirty="0"/>
              <a:t>使經過濾鏡後的矩陣不會越來來越小</a:t>
            </a:r>
          </a:p>
        </p:txBody>
      </p:sp>
    </p:spTree>
    <p:extLst>
      <p:ext uri="{BB962C8B-B14F-4D97-AF65-F5344CB8AC3E}">
        <p14:creationId xmlns:p14="http://schemas.microsoft.com/office/powerpoint/2010/main" val="296634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1227" y="0"/>
            <a:ext cx="7886700" cy="1158949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池化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Pooling)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60" y="2018786"/>
            <a:ext cx="5451120" cy="275787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58861" y="4945607"/>
            <a:ext cx="301556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100" dirty="0"/>
              <a:t>吸收資料中的偏差值 </a:t>
            </a:r>
          </a:p>
        </p:txBody>
      </p:sp>
      <p:sp>
        <p:nvSpPr>
          <p:cNvPr id="9" name="矩形 8"/>
          <p:cNvSpPr/>
          <p:nvPr/>
        </p:nvSpPr>
        <p:spPr>
          <a:xfrm>
            <a:off x="1458860" y="5338022"/>
            <a:ext cx="384156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100" dirty="0"/>
              <a:t>降低計算量 </a:t>
            </a:r>
            <a:r>
              <a:rPr lang="en-US" altLang="zh-TW" sz="2100" dirty="0"/>
              <a:t>/ </a:t>
            </a:r>
            <a:r>
              <a:rPr lang="zh-TW" altLang="en-US" sz="2100" dirty="0"/>
              <a:t>控制 </a:t>
            </a:r>
            <a:r>
              <a:rPr lang="en-US" altLang="zh-TW" sz="2100" dirty="0"/>
              <a:t>overﬁtting</a:t>
            </a:r>
            <a:endParaRPr lang="zh-TW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787639466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4722</TotalTime>
  <Words>1999</Words>
  <Application>Microsoft Office PowerPoint</Application>
  <PresentationFormat>如螢幕大小 (4:3)</PresentationFormat>
  <Paragraphs>367</Paragraphs>
  <Slides>48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5" baseType="lpstr">
      <vt:lpstr>微軟正黑體</vt:lpstr>
      <vt:lpstr>新細明體</vt:lpstr>
      <vt:lpstr>Arial</vt:lpstr>
      <vt:lpstr>Britannic Bold</vt:lpstr>
      <vt:lpstr>Calibri</vt:lpstr>
      <vt:lpstr>Calibri Light</vt:lpstr>
      <vt:lpstr>自訂設計</vt:lpstr>
      <vt:lpstr>卷積神經網路(CNN)</vt:lpstr>
      <vt:lpstr>卷積神經網路(CNN)</vt:lpstr>
      <vt:lpstr>卷積層(Convolution)</vt:lpstr>
      <vt:lpstr>卷積層(Convolution)</vt:lpstr>
      <vt:lpstr>卷積層(Convolution)</vt:lpstr>
      <vt:lpstr>卷積層(Convolution)</vt:lpstr>
      <vt:lpstr>PowerPoint 簡報</vt:lpstr>
      <vt:lpstr>填補(Padding)</vt:lpstr>
      <vt:lpstr>池化層(Pooling)</vt:lpstr>
      <vt:lpstr>池化層(Pooling)</vt:lpstr>
      <vt:lpstr>池化層(Pooling)</vt:lpstr>
      <vt:lpstr>PowerPoint 簡報</vt:lpstr>
      <vt:lpstr>PowerPoint 簡報</vt:lpstr>
      <vt:lpstr>PowerPoint 簡報</vt:lpstr>
      <vt:lpstr>PowerPoint 簡報</vt:lpstr>
      <vt:lpstr>Conv2D</vt:lpstr>
      <vt:lpstr>MaxPooling2D</vt:lpstr>
      <vt:lpstr>Keras CNN 辨識手寫數字 </vt:lpstr>
      <vt:lpstr>Keras CNN 辨識手寫數字</vt:lpstr>
      <vt:lpstr>資料進行預先處理(preprocess)</vt:lpstr>
      <vt:lpstr>建立模型</vt:lpstr>
      <vt:lpstr>建立卷積層1(Convolution1)與池化層1(Pooling1)</vt:lpstr>
      <vt:lpstr>建立卷積層2(Convolution2)與池化層2(Pooling2)</vt:lpstr>
      <vt:lpstr>建立神經網路(平坦層、隱藏層、輸出層)</vt:lpstr>
      <vt:lpstr>查看模型摘要</vt:lpstr>
      <vt:lpstr>進行訓練</vt:lpstr>
      <vt:lpstr>畫出accuracy執行結果</vt:lpstr>
      <vt:lpstr>畫出loss誤差執行結果</vt:lpstr>
      <vt:lpstr>評估模型準確率</vt:lpstr>
      <vt:lpstr>進行預測</vt:lpstr>
      <vt:lpstr>顯示混淆矩陣(confusion matrix)</vt:lpstr>
      <vt:lpstr>Keras CNN 辨識Cifar-10影像</vt:lpstr>
      <vt:lpstr>Keras CNN 辨識Cifar-10影像</vt:lpstr>
      <vt:lpstr>資料進行預先處理(preprocess)</vt:lpstr>
      <vt:lpstr>建立模型</vt:lpstr>
      <vt:lpstr>建立卷積層1(Convolution1)與池化層1(Pooling1)</vt:lpstr>
      <vt:lpstr>建立卷積層2(Convolution2)與池化層2(Pooling2)</vt:lpstr>
      <vt:lpstr>建立神經網路(平坦層、隱藏層、輸出層)</vt:lpstr>
      <vt:lpstr>查看模型摘要</vt:lpstr>
      <vt:lpstr>PowerPoint 簡報</vt:lpstr>
      <vt:lpstr>進行訓練</vt:lpstr>
      <vt:lpstr>畫出accuracy執行結果</vt:lpstr>
      <vt:lpstr>畫出loss誤差執行結果</vt:lpstr>
      <vt:lpstr>評估模型準確率</vt:lpstr>
      <vt:lpstr>進行預測</vt:lpstr>
      <vt:lpstr>顯示混淆矩陣(confusion matrix)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chen wei chun</cp:lastModifiedBy>
  <cp:revision>232</cp:revision>
  <dcterms:created xsi:type="dcterms:W3CDTF">2019-03-25T02:37:23Z</dcterms:created>
  <dcterms:modified xsi:type="dcterms:W3CDTF">2020-04-06T08:09:28Z</dcterms:modified>
</cp:coreProperties>
</file>