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9" r:id="rId2"/>
    <p:sldId id="381" r:id="rId3"/>
    <p:sldId id="491" r:id="rId4"/>
    <p:sldId id="490" r:id="rId5"/>
    <p:sldId id="401" r:id="rId6"/>
    <p:sldId id="493" r:id="rId7"/>
    <p:sldId id="494" r:id="rId8"/>
    <p:sldId id="483" r:id="rId9"/>
    <p:sldId id="486" r:id="rId10"/>
    <p:sldId id="487" r:id="rId11"/>
    <p:sldId id="488" r:id="rId12"/>
    <p:sldId id="489" r:id="rId13"/>
    <p:sldId id="495" r:id="rId14"/>
    <p:sldId id="496" r:id="rId15"/>
    <p:sldId id="497" r:id="rId16"/>
    <p:sldId id="501" r:id="rId17"/>
    <p:sldId id="503" r:id="rId18"/>
    <p:sldId id="504" r:id="rId19"/>
    <p:sldId id="502" r:id="rId20"/>
    <p:sldId id="500" r:id="rId21"/>
    <p:sldId id="498" r:id="rId22"/>
    <p:sldId id="499" r:id="rId23"/>
    <p:sldId id="505" r:id="rId24"/>
    <p:sldId id="506" r:id="rId25"/>
    <p:sldId id="380" r:id="rId26"/>
    <p:sldId id="379" r:id="rId27"/>
  </p:sldIdLst>
  <p:sldSz cx="9144000" cy="6858000" type="screen4x3"/>
  <p:notesSz cx="6881813" cy="100155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83748" autoAdjust="0"/>
  </p:normalViewPr>
  <p:slideViewPr>
    <p:cSldViewPr snapToGrid="0">
      <p:cViewPr varScale="1">
        <p:scale>
          <a:sx n="57" d="100"/>
          <a:sy n="57" d="100"/>
        </p:scale>
        <p:origin x="1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214"/>
    </p:cViewPr>
  </p:sorterViewPr>
  <p:notesViewPr>
    <p:cSldViewPr snapToGrid="0">
      <p:cViewPr varScale="1">
        <p:scale>
          <a:sx n="48" d="100"/>
          <a:sy n="48" d="100"/>
        </p:scale>
        <p:origin x="292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D866F-7A92-4DB8-999F-548D13543BDE}" type="doc">
      <dgm:prSet loTypeId="urn:microsoft.com/office/officeart/2005/8/layout/cycle4#2" loCatId="matrix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8473674-D5FA-4DFA-A5C2-4EBF594AABB9}">
      <dgm:prSet phldrT="[文字]" custT="1"/>
      <dgm:spPr>
        <a:solidFill>
          <a:srgbClr val="FF9900"/>
        </a:solidFill>
      </dgm:spPr>
      <dgm:t>
        <a:bodyPr/>
        <a:lstStyle/>
        <a:p>
          <a:r>
            <a:rPr lang="en-US" altLang="zh-TW" sz="1400" b="1" dirty="0"/>
            <a:t>V</a:t>
          </a:r>
          <a:endParaRPr lang="zh-TW" altLang="en-US" sz="1400" b="1" dirty="0"/>
        </a:p>
      </dgm:t>
    </dgm:pt>
    <dgm:pt modelId="{53774674-90E6-427E-A9F9-94D657948C68}" type="parTrans" cxnId="{F1720951-F485-4E60-A743-4EC797FAF804}">
      <dgm:prSet/>
      <dgm:spPr/>
      <dgm:t>
        <a:bodyPr/>
        <a:lstStyle/>
        <a:p>
          <a:endParaRPr lang="zh-TW" altLang="en-US"/>
        </a:p>
      </dgm:t>
    </dgm:pt>
    <dgm:pt modelId="{BB6BFE00-D509-4B40-9C29-3A5D26C86C96}" type="sibTrans" cxnId="{F1720951-F485-4E60-A743-4EC797FAF804}">
      <dgm:prSet/>
      <dgm:spPr/>
      <dgm:t>
        <a:bodyPr/>
        <a:lstStyle/>
        <a:p>
          <a:endParaRPr lang="zh-TW" altLang="en-US"/>
        </a:p>
      </dgm:t>
    </dgm:pt>
    <dgm:pt modelId="{F9336CA7-F817-4CBA-A07B-644BDA88256F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R</a:t>
          </a:r>
        </a:p>
      </dgm:t>
    </dgm:pt>
    <dgm:pt modelId="{EF91011B-179F-48BA-A5F1-AE30D6AF9A97}" type="parTrans" cxnId="{B2D6B222-3B95-4779-80ED-F0A78BBB650A}">
      <dgm:prSet/>
      <dgm:spPr/>
      <dgm:t>
        <a:bodyPr/>
        <a:lstStyle/>
        <a:p>
          <a:endParaRPr lang="zh-TW" altLang="en-US"/>
        </a:p>
      </dgm:t>
    </dgm:pt>
    <dgm:pt modelId="{16B5F1E4-567A-49B0-AE09-41C09C2C92B9}" type="sibTrans" cxnId="{B2D6B222-3B95-4779-80ED-F0A78BBB650A}">
      <dgm:prSet/>
      <dgm:spPr/>
      <dgm:t>
        <a:bodyPr/>
        <a:lstStyle/>
        <a:p>
          <a:endParaRPr lang="zh-TW" altLang="en-US"/>
        </a:p>
      </dgm:t>
    </dgm:pt>
    <dgm:pt modelId="{5BCF6361-DDD7-4F7A-AF10-EDDB70B29EF9}">
      <dgm:prSet phldrT="[文字]" custT="1"/>
      <dgm:spPr>
        <a:solidFill>
          <a:srgbClr val="0005C0"/>
        </a:solidFill>
      </dgm:spPr>
      <dgm:t>
        <a:bodyPr/>
        <a:lstStyle/>
        <a:p>
          <a:pPr algn="l"/>
          <a:r>
            <a:rPr lang="en-US" altLang="zh-TW" sz="2400" b="1" dirty="0"/>
            <a:t>C</a:t>
          </a:r>
          <a:endParaRPr lang="zh-TW" altLang="en-US" sz="2400" b="1" dirty="0"/>
        </a:p>
      </dgm:t>
    </dgm:pt>
    <dgm:pt modelId="{84D6FB2E-5D3A-465B-B8BD-5502072FB5D5}" type="parTrans" cxnId="{FF4506A7-2B00-4513-A54A-444C984EC150}">
      <dgm:prSet/>
      <dgm:spPr/>
      <dgm:t>
        <a:bodyPr/>
        <a:lstStyle/>
        <a:p>
          <a:endParaRPr lang="zh-TW" altLang="en-US"/>
        </a:p>
      </dgm:t>
    </dgm:pt>
    <dgm:pt modelId="{FD39EF61-EE14-4D2F-A67C-00E7D277DE13}" type="sibTrans" cxnId="{FF4506A7-2B00-4513-A54A-444C984EC150}">
      <dgm:prSet/>
      <dgm:spPr/>
      <dgm:t>
        <a:bodyPr/>
        <a:lstStyle/>
        <a:p>
          <a:endParaRPr lang="zh-TW" altLang="en-US"/>
        </a:p>
      </dgm:t>
    </dgm:pt>
    <dgm:pt modelId="{CD625010-314D-4FB7-9CFE-B8F60D62D23E}">
      <dgm:prSet phldrT="[文字]" custT="1"/>
      <dgm:spPr>
        <a:solidFill>
          <a:srgbClr val="008000"/>
        </a:solidFill>
      </dgm:spPr>
      <dgm:t>
        <a:bodyPr/>
        <a:lstStyle/>
        <a:p>
          <a:r>
            <a:rPr lang="en-US" altLang="zh-TW" sz="1400" b="1"/>
            <a:t>P</a:t>
          </a:r>
          <a:endParaRPr lang="zh-TW" altLang="en-US" sz="1400" b="1" dirty="0"/>
        </a:p>
      </dgm:t>
    </dgm:pt>
    <dgm:pt modelId="{D0ACB7D2-066C-47E0-8E2F-1CA9A575F603}" type="parTrans" cxnId="{B104164F-8925-49E6-AC60-DEDDF83E101B}">
      <dgm:prSet/>
      <dgm:spPr/>
      <dgm:t>
        <a:bodyPr/>
        <a:lstStyle/>
        <a:p>
          <a:endParaRPr lang="zh-TW" altLang="en-US"/>
        </a:p>
      </dgm:t>
    </dgm:pt>
    <dgm:pt modelId="{F0508AE1-26F1-4335-AC41-9F2D5122A3F4}" type="sibTrans" cxnId="{B104164F-8925-49E6-AC60-DEDDF83E101B}">
      <dgm:prSet/>
      <dgm:spPr/>
      <dgm:t>
        <a:bodyPr/>
        <a:lstStyle/>
        <a:p>
          <a:endParaRPr lang="zh-TW" altLang="en-US"/>
        </a:p>
      </dgm:t>
    </dgm:pt>
    <dgm:pt modelId="{33C3F7FF-58A7-495F-883F-5F537E3CD5F6}">
      <dgm:prSet phldrT="[文字]" custT="1"/>
      <dgm:spPr/>
      <dgm:t>
        <a:bodyPr/>
        <a:lstStyle/>
        <a:p>
          <a:endParaRPr lang="zh-TW" altLang="en-US" sz="1800" dirty="0"/>
        </a:p>
      </dgm:t>
    </dgm:pt>
    <dgm:pt modelId="{A35A9F95-7F9A-416D-81F3-27C0F480E2EE}" type="parTrans" cxnId="{D2B5735A-9C1C-4D23-A09A-9B2B8E7A6461}">
      <dgm:prSet/>
      <dgm:spPr/>
      <dgm:t>
        <a:bodyPr/>
        <a:lstStyle/>
        <a:p>
          <a:endParaRPr lang="zh-TW" altLang="en-US"/>
        </a:p>
      </dgm:t>
    </dgm:pt>
    <dgm:pt modelId="{C48EF91C-1A6C-4E53-8BB9-CFA58EAFA92A}" type="sibTrans" cxnId="{D2B5735A-9C1C-4D23-A09A-9B2B8E7A6461}">
      <dgm:prSet/>
      <dgm:spPr/>
      <dgm:t>
        <a:bodyPr/>
        <a:lstStyle/>
        <a:p>
          <a:endParaRPr lang="zh-TW" altLang="en-US"/>
        </a:p>
      </dgm:t>
    </dgm:pt>
    <dgm:pt modelId="{431CDE07-9FF4-4D0B-AA42-106C0B0F6FCA}" type="pres">
      <dgm:prSet presAssocID="{FE0D866F-7A92-4DB8-999F-548D13543BD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81F4B18-D8C7-4938-B100-634B7BC9EB4B}" type="pres">
      <dgm:prSet presAssocID="{FE0D866F-7A92-4DB8-999F-548D13543BDE}" presName="children" presStyleCnt="0"/>
      <dgm:spPr/>
    </dgm:pt>
    <dgm:pt modelId="{262D3B60-364E-476D-A9EC-6D8E8DA2097E}" type="pres">
      <dgm:prSet presAssocID="{FE0D866F-7A92-4DB8-999F-548D13543BDE}" presName="childPlaceholder" presStyleCnt="0"/>
      <dgm:spPr/>
    </dgm:pt>
    <dgm:pt modelId="{39E99501-C4AD-459A-A3BB-E79A47F21FCB}" type="pres">
      <dgm:prSet presAssocID="{FE0D866F-7A92-4DB8-999F-548D13543BDE}" presName="circle" presStyleCnt="0"/>
      <dgm:spPr/>
    </dgm:pt>
    <dgm:pt modelId="{FACA1868-5D76-4654-9918-A0B622ED4FC0}" type="pres">
      <dgm:prSet presAssocID="{FE0D866F-7A92-4DB8-999F-548D13543BDE}" presName="quadrant1" presStyleLbl="node1" presStyleIdx="0" presStyleCnt="4" custScaleX="49697" custScaleY="51479" custLinFactNeighborX="-85646" custLinFactNeighborY="2412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019CC5-7F60-44D0-86B0-C2E338F27560}" type="pres">
      <dgm:prSet presAssocID="{FE0D866F-7A92-4DB8-999F-548D13543BDE}" presName="quadrant2" presStyleLbl="node1" presStyleIdx="1" presStyleCnt="4" custScaleX="90207" custScaleY="92672" custLinFactX="-20274" custLinFactNeighborX="-100000" custLinFactNeighborY="507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941D6A-2A97-49AF-B8B3-10688263A6CD}" type="pres">
      <dgm:prSet presAssocID="{FE0D866F-7A92-4DB8-999F-548D13543BDE}" presName="quadrant3" presStyleLbl="node1" presStyleIdx="2" presStyleCnt="4" custScaleX="91365" custScaleY="92965" custLinFactX="-19917" custLinFactNeighborX="-100000" custLinFactNeighborY="-667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36AE64-B8AE-4828-B5B2-A09FE17F4284}" type="pres">
      <dgm:prSet presAssocID="{FE0D866F-7A92-4DB8-999F-548D13543BDE}" presName="quadrant4" presStyleLbl="node1" presStyleIdx="3" presStyleCnt="4" custScaleX="49697" custScaleY="51109" custLinFactNeighborX="-85646" custLinFactNeighborY="-265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64DC26-3C54-4E27-BE7C-840D5ACB7EB5}" type="pres">
      <dgm:prSet presAssocID="{FE0D866F-7A92-4DB8-999F-548D13543BDE}" presName="quadrantPlaceholder" presStyleCnt="0"/>
      <dgm:spPr/>
    </dgm:pt>
    <dgm:pt modelId="{543828A2-0E22-4A15-B3C2-96BB3CEC95D9}" type="pres">
      <dgm:prSet presAssocID="{FE0D866F-7A92-4DB8-999F-548D13543BDE}" presName="center1" presStyleLbl="fgShp" presStyleIdx="0" presStyleCnt="2" custAng="10568424" custFlipVert="1" custFlipHor="1" custScaleX="45662" custScaleY="54608" custLinFactX="-36297" custLinFactNeighborX="-100000" custLinFactNeighborY="-68744"/>
      <dgm:spPr>
        <a:prstGeom prst="upArrow">
          <a:avLst/>
        </a:prstGeom>
        <a:solidFill>
          <a:srgbClr val="FFFF00"/>
        </a:solidFill>
      </dgm:spPr>
    </dgm:pt>
    <dgm:pt modelId="{0827C04F-248B-4AF9-A8B7-21D89628A06C}" type="pres">
      <dgm:prSet presAssocID="{FE0D866F-7A92-4DB8-999F-548D13543BDE}" presName="center2" presStyleLbl="fgShp" presStyleIdx="1" presStyleCnt="2" custAng="10800000" custScaleX="43548" custScaleY="57041" custLinFactX="-33741" custLinFactNeighborX="-100000" custLinFactNeighborY="78593"/>
      <dgm:spPr>
        <a:prstGeom prst="upArrow">
          <a:avLst/>
        </a:prstGeom>
        <a:solidFill>
          <a:srgbClr val="FFFF00"/>
        </a:solidFill>
      </dgm:spPr>
    </dgm:pt>
  </dgm:ptLst>
  <dgm:cxnLst>
    <dgm:cxn modelId="{F0C753B5-0BBA-492E-8E11-EA0894E3C5AA}" type="presOf" srcId="{5BCF6361-DDD7-4F7A-AF10-EDDB70B29EF9}" destId="{0E941D6A-2A97-49AF-B8B3-10688263A6CD}" srcOrd="0" destOrd="0" presId="urn:microsoft.com/office/officeart/2005/8/layout/cycle4#2"/>
    <dgm:cxn modelId="{AEA88964-125D-42DC-8FBF-AF6ED70DF481}" type="presOf" srcId="{CD625010-314D-4FB7-9CFE-B8F60D62D23E}" destId="{C936AE64-B8AE-4828-B5B2-A09FE17F4284}" srcOrd="0" destOrd="0" presId="urn:microsoft.com/office/officeart/2005/8/layout/cycle4#2"/>
    <dgm:cxn modelId="{F1720951-F485-4E60-A743-4EC797FAF804}" srcId="{FE0D866F-7A92-4DB8-999F-548D13543BDE}" destId="{78473674-D5FA-4DFA-A5C2-4EBF594AABB9}" srcOrd="0" destOrd="0" parTransId="{53774674-90E6-427E-A9F9-94D657948C68}" sibTransId="{BB6BFE00-D509-4B40-9C29-3A5D26C86C96}"/>
    <dgm:cxn modelId="{B104164F-8925-49E6-AC60-DEDDF83E101B}" srcId="{FE0D866F-7A92-4DB8-999F-548D13543BDE}" destId="{CD625010-314D-4FB7-9CFE-B8F60D62D23E}" srcOrd="3" destOrd="0" parTransId="{D0ACB7D2-066C-47E0-8E2F-1CA9A575F603}" sibTransId="{F0508AE1-26F1-4335-AC41-9F2D5122A3F4}"/>
    <dgm:cxn modelId="{B2D6B222-3B95-4779-80ED-F0A78BBB650A}" srcId="{FE0D866F-7A92-4DB8-999F-548D13543BDE}" destId="{F9336CA7-F817-4CBA-A07B-644BDA88256F}" srcOrd="1" destOrd="0" parTransId="{EF91011B-179F-48BA-A5F1-AE30D6AF9A97}" sibTransId="{16B5F1E4-567A-49B0-AE09-41C09C2C92B9}"/>
    <dgm:cxn modelId="{D2B5735A-9C1C-4D23-A09A-9B2B8E7A6461}" srcId="{FE0D866F-7A92-4DB8-999F-548D13543BDE}" destId="{33C3F7FF-58A7-495F-883F-5F537E3CD5F6}" srcOrd="4" destOrd="0" parTransId="{A35A9F95-7F9A-416D-81F3-27C0F480E2EE}" sibTransId="{C48EF91C-1A6C-4E53-8BB9-CFA58EAFA92A}"/>
    <dgm:cxn modelId="{FF4506A7-2B00-4513-A54A-444C984EC150}" srcId="{FE0D866F-7A92-4DB8-999F-548D13543BDE}" destId="{5BCF6361-DDD7-4F7A-AF10-EDDB70B29EF9}" srcOrd="2" destOrd="0" parTransId="{84D6FB2E-5D3A-465B-B8BD-5502072FB5D5}" sibTransId="{FD39EF61-EE14-4D2F-A67C-00E7D277DE13}"/>
    <dgm:cxn modelId="{07D3950E-34F4-4E44-8521-3C301CD1DEEF}" type="presOf" srcId="{78473674-D5FA-4DFA-A5C2-4EBF594AABB9}" destId="{FACA1868-5D76-4654-9918-A0B622ED4FC0}" srcOrd="0" destOrd="0" presId="urn:microsoft.com/office/officeart/2005/8/layout/cycle4#2"/>
    <dgm:cxn modelId="{B1039998-B912-4453-8A17-FB2D47690471}" type="presOf" srcId="{F9336CA7-F817-4CBA-A07B-644BDA88256F}" destId="{1B019CC5-7F60-44D0-86B0-C2E338F27560}" srcOrd="0" destOrd="0" presId="urn:microsoft.com/office/officeart/2005/8/layout/cycle4#2"/>
    <dgm:cxn modelId="{D4FFE968-201D-4F06-8A01-BC25F2359B32}" type="presOf" srcId="{FE0D866F-7A92-4DB8-999F-548D13543BDE}" destId="{431CDE07-9FF4-4D0B-AA42-106C0B0F6FCA}" srcOrd="0" destOrd="0" presId="urn:microsoft.com/office/officeart/2005/8/layout/cycle4#2"/>
    <dgm:cxn modelId="{621DC627-D878-4C4C-9F7C-9BBAD38D0811}" type="presParOf" srcId="{431CDE07-9FF4-4D0B-AA42-106C0B0F6FCA}" destId="{181F4B18-D8C7-4938-B100-634B7BC9EB4B}" srcOrd="0" destOrd="0" presId="urn:microsoft.com/office/officeart/2005/8/layout/cycle4#2"/>
    <dgm:cxn modelId="{9C96B505-DB23-4783-B8D1-514F5A1687F1}" type="presParOf" srcId="{181F4B18-D8C7-4938-B100-634B7BC9EB4B}" destId="{262D3B60-364E-476D-A9EC-6D8E8DA2097E}" srcOrd="0" destOrd="0" presId="urn:microsoft.com/office/officeart/2005/8/layout/cycle4#2"/>
    <dgm:cxn modelId="{F34A6E9C-7A07-4846-BDC7-5D21679E3F79}" type="presParOf" srcId="{431CDE07-9FF4-4D0B-AA42-106C0B0F6FCA}" destId="{39E99501-C4AD-459A-A3BB-E79A47F21FCB}" srcOrd="1" destOrd="0" presId="urn:microsoft.com/office/officeart/2005/8/layout/cycle4#2"/>
    <dgm:cxn modelId="{CDCD7455-EC73-4150-98C8-C63570AFEC16}" type="presParOf" srcId="{39E99501-C4AD-459A-A3BB-E79A47F21FCB}" destId="{FACA1868-5D76-4654-9918-A0B622ED4FC0}" srcOrd="0" destOrd="0" presId="urn:microsoft.com/office/officeart/2005/8/layout/cycle4#2"/>
    <dgm:cxn modelId="{5EEAC79A-8E8C-41A7-81BD-BEE265AA7E41}" type="presParOf" srcId="{39E99501-C4AD-459A-A3BB-E79A47F21FCB}" destId="{1B019CC5-7F60-44D0-86B0-C2E338F27560}" srcOrd="1" destOrd="0" presId="urn:microsoft.com/office/officeart/2005/8/layout/cycle4#2"/>
    <dgm:cxn modelId="{ABB38904-D5B4-4568-AC74-42E5DBA49D4A}" type="presParOf" srcId="{39E99501-C4AD-459A-A3BB-E79A47F21FCB}" destId="{0E941D6A-2A97-49AF-B8B3-10688263A6CD}" srcOrd="2" destOrd="0" presId="urn:microsoft.com/office/officeart/2005/8/layout/cycle4#2"/>
    <dgm:cxn modelId="{9C59C433-40FC-4B55-BC4A-BBBCABA7B642}" type="presParOf" srcId="{39E99501-C4AD-459A-A3BB-E79A47F21FCB}" destId="{C936AE64-B8AE-4828-B5B2-A09FE17F4284}" srcOrd="3" destOrd="0" presId="urn:microsoft.com/office/officeart/2005/8/layout/cycle4#2"/>
    <dgm:cxn modelId="{515E4C85-D2BB-488B-B17F-3BE973823E54}" type="presParOf" srcId="{39E99501-C4AD-459A-A3BB-E79A47F21FCB}" destId="{3064DC26-3C54-4E27-BE7C-840D5ACB7EB5}" srcOrd="4" destOrd="0" presId="urn:microsoft.com/office/officeart/2005/8/layout/cycle4#2"/>
    <dgm:cxn modelId="{FE6C4FB8-4633-43F1-9D18-CE73F1B72942}" type="presParOf" srcId="{431CDE07-9FF4-4D0B-AA42-106C0B0F6FCA}" destId="{543828A2-0E22-4A15-B3C2-96BB3CEC95D9}" srcOrd="2" destOrd="0" presId="urn:microsoft.com/office/officeart/2005/8/layout/cycle4#2"/>
    <dgm:cxn modelId="{FBB04288-7503-4FEC-B057-2EBF87198E4C}" type="presParOf" srcId="{431CDE07-9FF4-4D0B-AA42-106C0B0F6FCA}" destId="{0827C04F-248B-4AF9-A8B7-21D89628A06C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D866F-7A92-4DB8-999F-548D13543BDE}" type="doc">
      <dgm:prSet loTypeId="urn:microsoft.com/office/officeart/2005/8/layout/cycle4#2" loCatId="matrix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8473674-D5FA-4DFA-A5C2-4EBF594AABB9}">
      <dgm:prSet phldrT="[文字]" custT="1"/>
      <dgm:spPr>
        <a:solidFill>
          <a:srgbClr val="FF9900"/>
        </a:solidFill>
      </dgm:spPr>
      <dgm:t>
        <a:bodyPr/>
        <a:lstStyle/>
        <a:p>
          <a:r>
            <a:rPr lang="en-US" altLang="zh-TW" sz="1400" b="1" dirty="0"/>
            <a:t>V</a:t>
          </a:r>
          <a:endParaRPr lang="zh-TW" altLang="en-US" sz="1400" b="1" dirty="0"/>
        </a:p>
      </dgm:t>
    </dgm:pt>
    <dgm:pt modelId="{53774674-90E6-427E-A9F9-94D657948C68}" type="parTrans" cxnId="{F1720951-F485-4E60-A743-4EC797FAF804}">
      <dgm:prSet/>
      <dgm:spPr/>
      <dgm:t>
        <a:bodyPr/>
        <a:lstStyle/>
        <a:p>
          <a:endParaRPr lang="zh-TW" altLang="en-US"/>
        </a:p>
      </dgm:t>
    </dgm:pt>
    <dgm:pt modelId="{BB6BFE00-D509-4B40-9C29-3A5D26C86C96}" type="sibTrans" cxnId="{F1720951-F485-4E60-A743-4EC797FAF804}">
      <dgm:prSet/>
      <dgm:spPr/>
      <dgm:t>
        <a:bodyPr/>
        <a:lstStyle/>
        <a:p>
          <a:endParaRPr lang="zh-TW" altLang="en-US"/>
        </a:p>
      </dgm:t>
    </dgm:pt>
    <dgm:pt modelId="{F9336CA7-F817-4CBA-A07B-644BDA88256F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R</a:t>
          </a:r>
        </a:p>
      </dgm:t>
    </dgm:pt>
    <dgm:pt modelId="{EF91011B-179F-48BA-A5F1-AE30D6AF9A97}" type="parTrans" cxnId="{B2D6B222-3B95-4779-80ED-F0A78BBB650A}">
      <dgm:prSet/>
      <dgm:spPr/>
      <dgm:t>
        <a:bodyPr/>
        <a:lstStyle/>
        <a:p>
          <a:endParaRPr lang="zh-TW" altLang="en-US"/>
        </a:p>
      </dgm:t>
    </dgm:pt>
    <dgm:pt modelId="{16B5F1E4-567A-49B0-AE09-41C09C2C92B9}" type="sibTrans" cxnId="{B2D6B222-3B95-4779-80ED-F0A78BBB650A}">
      <dgm:prSet/>
      <dgm:spPr/>
      <dgm:t>
        <a:bodyPr/>
        <a:lstStyle/>
        <a:p>
          <a:endParaRPr lang="zh-TW" altLang="en-US"/>
        </a:p>
      </dgm:t>
    </dgm:pt>
    <dgm:pt modelId="{5BCF6361-DDD7-4F7A-AF10-EDDB70B29EF9}">
      <dgm:prSet phldrT="[文字]" custT="1"/>
      <dgm:spPr>
        <a:solidFill>
          <a:srgbClr val="0005C0"/>
        </a:solidFill>
      </dgm:spPr>
      <dgm:t>
        <a:bodyPr/>
        <a:lstStyle/>
        <a:p>
          <a:pPr algn="l"/>
          <a:r>
            <a:rPr lang="en-US" altLang="zh-TW" sz="2400" b="1" dirty="0"/>
            <a:t>C</a:t>
          </a:r>
          <a:endParaRPr lang="zh-TW" altLang="en-US" sz="2400" b="1" dirty="0"/>
        </a:p>
      </dgm:t>
    </dgm:pt>
    <dgm:pt modelId="{84D6FB2E-5D3A-465B-B8BD-5502072FB5D5}" type="parTrans" cxnId="{FF4506A7-2B00-4513-A54A-444C984EC150}">
      <dgm:prSet/>
      <dgm:spPr/>
      <dgm:t>
        <a:bodyPr/>
        <a:lstStyle/>
        <a:p>
          <a:endParaRPr lang="zh-TW" altLang="en-US"/>
        </a:p>
      </dgm:t>
    </dgm:pt>
    <dgm:pt modelId="{FD39EF61-EE14-4D2F-A67C-00E7D277DE13}" type="sibTrans" cxnId="{FF4506A7-2B00-4513-A54A-444C984EC150}">
      <dgm:prSet/>
      <dgm:spPr/>
      <dgm:t>
        <a:bodyPr/>
        <a:lstStyle/>
        <a:p>
          <a:endParaRPr lang="zh-TW" altLang="en-US"/>
        </a:p>
      </dgm:t>
    </dgm:pt>
    <dgm:pt modelId="{CD625010-314D-4FB7-9CFE-B8F60D62D23E}">
      <dgm:prSet phldrT="[文字]" custT="1"/>
      <dgm:spPr>
        <a:solidFill>
          <a:srgbClr val="008000"/>
        </a:solidFill>
      </dgm:spPr>
      <dgm:t>
        <a:bodyPr/>
        <a:lstStyle/>
        <a:p>
          <a:r>
            <a:rPr lang="en-US" altLang="zh-TW" sz="1400" b="1"/>
            <a:t>P</a:t>
          </a:r>
          <a:endParaRPr lang="zh-TW" altLang="en-US" sz="1400" b="1" dirty="0"/>
        </a:p>
      </dgm:t>
    </dgm:pt>
    <dgm:pt modelId="{D0ACB7D2-066C-47E0-8E2F-1CA9A575F603}" type="parTrans" cxnId="{B104164F-8925-49E6-AC60-DEDDF83E101B}">
      <dgm:prSet/>
      <dgm:spPr/>
      <dgm:t>
        <a:bodyPr/>
        <a:lstStyle/>
        <a:p>
          <a:endParaRPr lang="zh-TW" altLang="en-US"/>
        </a:p>
      </dgm:t>
    </dgm:pt>
    <dgm:pt modelId="{F0508AE1-26F1-4335-AC41-9F2D5122A3F4}" type="sibTrans" cxnId="{B104164F-8925-49E6-AC60-DEDDF83E101B}">
      <dgm:prSet/>
      <dgm:spPr/>
      <dgm:t>
        <a:bodyPr/>
        <a:lstStyle/>
        <a:p>
          <a:endParaRPr lang="zh-TW" altLang="en-US"/>
        </a:p>
      </dgm:t>
    </dgm:pt>
    <dgm:pt modelId="{33C3F7FF-58A7-495F-883F-5F537E3CD5F6}">
      <dgm:prSet phldrT="[文字]" custT="1"/>
      <dgm:spPr/>
      <dgm:t>
        <a:bodyPr/>
        <a:lstStyle/>
        <a:p>
          <a:endParaRPr lang="zh-TW" altLang="en-US" sz="1800" dirty="0"/>
        </a:p>
      </dgm:t>
    </dgm:pt>
    <dgm:pt modelId="{A35A9F95-7F9A-416D-81F3-27C0F480E2EE}" type="parTrans" cxnId="{D2B5735A-9C1C-4D23-A09A-9B2B8E7A6461}">
      <dgm:prSet/>
      <dgm:spPr/>
      <dgm:t>
        <a:bodyPr/>
        <a:lstStyle/>
        <a:p>
          <a:endParaRPr lang="zh-TW" altLang="en-US"/>
        </a:p>
      </dgm:t>
    </dgm:pt>
    <dgm:pt modelId="{C48EF91C-1A6C-4E53-8BB9-CFA58EAFA92A}" type="sibTrans" cxnId="{D2B5735A-9C1C-4D23-A09A-9B2B8E7A6461}">
      <dgm:prSet/>
      <dgm:spPr/>
      <dgm:t>
        <a:bodyPr/>
        <a:lstStyle/>
        <a:p>
          <a:endParaRPr lang="zh-TW" altLang="en-US"/>
        </a:p>
      </dgm:t>
    </dgm:pt>
    <dgm:pt modelId="{431CDE07-9FF4-4D0B-AA42-106C0B0F6FCA}" type="pres">
      <dgm:prSet presAssocID="{FE0D866F-7A92-4DB8-999F-548D13543BD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81F4B18-D8C7-4938-B100-634B7BC9EB4B}" type="pres">
      <dgm:prSet presAssocID="{FE0D866F-7A92-4DB8-999F-548D13543BDE}" presName="children" presStyleCnt="0"/>
      <dgm:spPr/>
    </dgm:pt>
    <dgm:pt modelId="{262D3B60-364E-476D-A9EC-6D8E8DA2097E}" type="pres">
      <dgm:prSet presAssocID="{FE0D866F-7A92-4DB8-999F-548D13543BDE}" presName="childPlaceholder" presStyleCnt="0"/>
      <dgm:spPr/>
    </dgm:pt>
    <dgm:pt modelId="{39E99501-C4AD-459A-A3BB-E79A47F21FCB}" type="pres">
      <dgm:prSet presAssocID="{FE0D866F-7A92-4DB8-999F-548D13543BDE}" presName="circle" presStyleCnt="0"/>
      <dgm:spPr/>
    </dgm:pt>
    <dgm:pt modelId="{FACA1868-5D76-4654-9918-A0B622ED4FC0}" type="pres">
      <dgm:prSet presAssocID="{FE0D866F-7A92-4DB8-999F-548D13543BDE}" presName="quadrant1" presStyleLbl="node1" presStyleIdx="0" presStyleCnt="4" custScaleX="49697" custScaleY="51479" custLinFactNeighborX="-85646" custLinFactNeighborY="2412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019CC5-7F60-44D0-86B0-C2E338F27560}" type="pres">
      <dgm:prSet presAssocID="{FE0D866F-7A92-4DB8-999F-548D13543BDE}" presName="quadrant2" presStyleLbl="node1" presStyleIdx="1" presStyleCnt="4" custScaleX="90207" custScaleY="92672" custLinFactX="-15360" custLinFactNeighborX="-100000" custLinFactNeighborY="309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941D6A-2A97-49AF-B8B3-10688263A6CD}" type="pres">
      <dgm:prSet presAssocID="{FE0D866F-7A92-4DB8-999F-548D13543BDE}" presName="quadrant3" presStyleLbl="node1" presStyleIdx="2" presStyleCnt="4" custScaleX="91365" custScaleY="92965" custLinFactX="-15360" custLinFactNeighborX="-100000" custLinFactNeighborY="-469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36AE64-B8AE-4828-B5B2-A09FE17F4284}" type="pres">
      <dgm:prSet presAssocID="{FE0D866F-7A92-4DB8-999F-548D13543BDE}" presName="quadrant4" presStyleLbl="node1" presStyleIdx="3" presStyleCnt="4" custScaleX="49697" custScaleY="51109" custLinFactNeighborX="-85646" custLinFactNeighborY="-265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64DC26-3C54-4E27-BE7C-840D5ACB7EB5}" type="pres">
      <dgm:prSet presAssocID="{FE0D866F-7A92-4DB8-999F-548D13543BDE}" presName="quadrantPlaceholder" presStyleCnt="0"/>
      <dgm:spPr/>
    </dgm:pt>
    <dgm:pt modelId="{543828A2-0E22-4A15-B3C2-96BB3CEC95D9}" type="pres">
      <dgm:prSet presAssocID="{FE0D866F-7A92-4DB8-999F-548D13543BDE}" presName="center1" presStyleLbl="fgShp" presStyleIdx="0" presStyleCnt="2" custAng="10568424" custFlipVert="1" custFlipHor="1" custScaleX="45662" custScaleY="54608" custLinFactX="-36297" custLinFactNeighborX="-100000" custLinFactNeighborY="-68744"/>
      <dgm:spPr>
        <a:prstGeom prst="upArrow">
          <a:avLst/>
        </a:prstGeom>
        <a:solidFill>
          <a:srgbClr val="FFFF00"/>
        </a:solidFill>
      </dgm:spPr>
    </dgm:pt>
    <dgm:pt modelId="{0827C04F-248B-4AF9-A8B7-21D89628A06C}" type="pres">
      <dgm:prSet presAssocID="{FE0D866F-7A92-4DB8-999F-548D13543BDE}" presName="center2" presStyleLbl="fgShp" presStyleIdx="1" presStyleCnt="2" custAng="10800000" custScaleX="43548" custScaleY="57041" custLinFactX="-33741" custLinFactNeighborX="-100000" custLinFactNeighborY="78593"/>
      <dgm:spPr>
        <a:prstGeom prst="upArrow">
          <a:avLst/>
        </a:prstGeom>
        <a:solidFill>
          <a:srgbClr val="FFFF00"/>
        </a:solidFill>
      </dgm:spPr>
    </dgm:pt>
  </dgm:ptLst>
  <dgm:cxnLst>
    <dgm:cxn modelId="{F0C753B5-0BBA-492E-8E11-EA0894E3C5AA}" type="presOf" srcId="{5BCF6361-DDD7-4F7A-AF10-EDDB70B29EF9}" destId="{0E941D6A-2A97-49AF-B8B3-10688263A6CD}" srcOrd="0" destOrd="0" presId="urn:microsoft.com/office/officeart/2005/8/layout/cycle4#2"/>
    <dgm:cxn modelId="{AEA88964-125D-42DC-8FBF-AF6ED70DF481}" type="presOf" srcId="{CD625010-314D-4FB7-9CFE-B8F60D62D23E}" destId="{C936AE64-B8AE-4828-B5B2-A09FE17F4284}" srcOrd="0" destOrd="0" presId="urn:microsoft.com/office/officeart/2005/8/layout/cycle4#2"/>
    <dgm:cxn modelId="{F1720951-F485-4E60-A743-4EC797FAF804}" srcId="{FE0D866F-7A92-4DB8-999F-548D13543BDE}" destId="{78473674-D5FA-4DFA-A5C2-4EBF594AABB9}" srcOrd="0" destOrd="0" parTransId="{53774674-90E6-427E-A9F9-94D657948C68}" sibTransId="{BB6BFE00-D509-4B40-9C29-3A5D26C86C96}"/>
    <dgm:cxn modelId="{B104164F-8925-49E6-AC60-DEDDF83E101B}" srcId="{FE0D866F-7A92-4DB8-999F-548D13543BDE}" destId="{CD625010-314D-4FB7-9CFE-B8F60D62D23E}" srcOrd="3" destOrd="0" parTransId="{D0ACB7D2-066C-47E0-8E2F-1CA9A575F603}" sibTransId="{F0508AE1-26F1-4335-AC41-9F2D5122A3F4}"/>
    <dgm:cxn modelId="{B2D6B222-3B95-4779-80ED-F0A78BBB650A}" srcId="{FE0D866F-7A92-4DB8-999F-548D13543BDE}" destId="{F9336CA7-F817-4CBA-A07B-644BDA88256F}" srcOrd="1" destOrd="0" parTransId="{EF91011B-179F-48BA-A5F1-AE30D6AF9A97}" sibTransId="{16B5F1E4-567A-49B0-AE09-41C09C2C92B9}"/>
    <dgm:cxn modelId="{D2B5735A-9C1C-4D23-A09A-9B2B8E7A6461}" srcId="{FE0D866F-7A92-4DB8-999F-548D13543BDE}" destId="{33C3F7FF-58A7-495F-883F-5F537E3CD5F6}" srcOrd="4" destOrd="0" parTransId="{A35A9F95-7F9A-416D-81F3-27C0F480E2EE}" sibTransId="{C48EF91C-1A6C-4E53-8BB9-CFA58EAFA92A}"/>
    <dgm:cxn modelId="{FF4506A7-2B00-4513-A54A-444C984EC150}" srcId="{FE0D866F-7A92-4DB8-999F-548D13543BDE}" destId="{5BCF6361-DDD7-4F7A-AF10-EDDB70B29EF9}" srcOrd="2" destOrd="0" parTransId="{84D6FB2E-5D3A-465B-B8BD-5502072FB5D5}" sibTransId="{FD39EF61-EE14-4D2F-A67C-00E7D277DE13}"/>
    <dgm:cxn modelId="{07D3950E-34F4-4E44-8521-3C301CD1DEEF}" type="presOf" srcId="{78473674-D5FA-4DFA-A5C2-4EBF594AABB9}" destId="{FACA1868-5D76-4654-9918-A0B622ED4FC0}" srcOrd="0" destOrd="0" presId="urn:microsoft.com/office/officeart/2005/8/layout/cycle4#2"/>
    <dgm:cxn modelId="{B1039998-B912-4453-8A17-FB2D47690471}" type="presOf" srcId="{F9336CA7-F817-4CBA-A07B-644BDA88256F}" destId="{1B019CC5-7F60-44D0-86B0-C2E338F27560}" srcOrd="0" destOrd="0" presId="urn:microsoft.com/office/officeart/2005/8/layout/cycle4#2"/>
    <dgm:cxn modelId="{D4FFE968-201D-4F06-8A01-BC25F2359B32}" type="presOf" srcId="{FE0D866F-7A92-4DB8-999F-548D13543BDE}" destId="{431CDE07-9FF4-4D0B-AA42-106C0B0F6FCA}" srcOrd="0" destOrd="0" presId="urn:microsoft.com/office/officeart/2005/8/layout/cycle4#2"/>
    <dgm:cxn modelId="{621DC627-D878-4C4C-9F7C-9BBAD38D0811}" type="presParOf" srcId="{431CDE07-9FF4-4D0B-AA42-106C0B0F6FCA}" destId="{181F4B18-D8C7-4938-B100-634B7BC9EB4B}" srcOrd="0" destOrd="0" presId="urn:microsoft.com/office/officeart/2005/8/layout/cycle4#2"/>
    <dgm:cxn modelId="{9C96B505-DB23-4783-B8D1-514F5A1687F1}" type="presParOf" srcId="{181F4B18-D8C7-4938-B100-634B7BC9EB4B}" destId="{262D3B60-364E-476D-A9EC-6D8E8DA2097E}" srcOrd="0" destOrd="0" presId="urn:microsoft.com/office/officeart/2005/8/layout/cycle4#2"/>
    <dgm:cxn modelId="{F34A6E9C-7A07-4846-BDC7-5D21679E3F79}" type="presParOf" srcId="{431CDE07-9FF4-4D0B-AA42-106C0B0F6FCA}" destId="{39E99501-C4AD-459A-A3BB-E79A47F21FCB}" srcOrd="1" destOrd="0" presId="urn:microsoft.com/office/officeart/2005/8/layout/cycle4#2"/>
    <dgm:cxn modelId="{CDCD7455-EC73-4150-98C8-C63570AFEC16}" type="presParOf" srcId="{39E99501-C4AD-459A-A3BB-E79A47F21FCB}" destId="{FACA1868-5D76-4654-9918-A0B622ED4FC0}" srcOrd="0" destOrd="0" presId="urn:microsoft.com/office/officeart/2005/8/layout/cycle4#2"/>
    <dgm:cxn modelId="{5EEAC79A-8E8C-41A7-81BD-BEE265AA7E41}" type="presParOf" srcId="{39E99501-C4AD-459A-A3BB-E79A47F21FCB}" destId="{1B019CC5-7F60-44D0-86B0-C2E338F27560}" srcOrd="1" destOrd="0" presId="urn:microsoft.com/office/officeart/2005/8/layout/cycle4#2"/>
    <dgm:cxn modelId="{ABB38904-D5B4-4568-AC74-42E5DBA49D4A}" type="presParOf" srcId="{39E99501-C4AD-459A-A3BB-E79A47F21FCB}" destId="{0E941D6A-2A97-49AF-B8B3-10688263A6CD}" srcOrd="2" destOrd="0" presId="urn:microsoft.com/office/officeart/2005/8/layout/cycle4#2"/>
    <dgm:cxn modelId="{9C59C433-40FC-4B55-BC4A-BBBCABA7B642}" type="presParOf" srcId="{39E99501-C4AD-459A-A3BB-E79A47F21FCB}" destId="{C936AE64-B8AE-4828-B5B2-A09FE17F4284}" srcOrd="3" destOrd="0" presId="urn:microsoft.com/office/officeart/2005/8/layout/cycle4#2"/>
    <dgm:cxn modelId="{515E4C85-D2BB-488B-B17F-3BE973823E54}" type="presParOf" srcId="{39E99501-C4AD-459A-A3BB-E79A47F21FCB}" destId="{3064DC26-3C54-4E27-BE7C-840D5ACB7EB5}" srcOrd="4" destOrd="0" presId="urn:microsoft.com/office/officeart/2005/8/layout/cycle4#2"/>
    <dgm:cxn modelId="{FE6C4FB8-4633-43F1-9D18-CE73F1B72942}" type="presParOf" srcId="{431CDE07-9FF4-4D0B-AA42-106C0B0F6FCA}" destId="{543828A2-0E22-4A15-B3C2-96BB3CEC95D9}" srcOrd="2" destOrd="0" presId="urn:microsoft.com/office/officeart/2005/8/layout/cycle4#2"/>
    <dgm:cxn modelId="{FBB04288-7503-4FEC-B057-2EBF87198E4C}" type="presParOf" srcId="{431CDE07-9FF4-4D0B-AA42-106C0B0F6FCA}" destId="{0827C04F-248B-4AF9-A8B7-21D89628A06C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A1868-5D76-4654-9918-A0B622ED4FC0}">
      <dsp:nvSpPr>
        <dsp:cNvPr id="0" name=""/>
        <dsp:cNvSpPr/>
      </dsp:nvSpPr>
      <dsp:spPr>
        <a:xfrm>
          <a:off x="585083" y="805961"/>
          <a:ext cx="650800" cy="674136"/>
        </a:xfrm>
        <a:prstGeom prst="pieWedge">
          <a:avLst/>
        </a:prstGeom>
        <a:solidFill>
          <a:srgbClr val="FF99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/>
            <a:t>V</a:t>
          </a:r>
          <a:endParaRPr lang="zh-TW" altLang="en-US" sz="1400" b="1" kern="1200" dirty="0"/>
        </a:p>
      </dsp:txBody>
      <dsp:txXfrm>
        <a:off x="775698" y="1003411"/>
        <a:ext cx="460185" cy="476686"/>
      </dsp:txXfrm>
    </dsp:sp>
    <dsp:sp modelId="{1B019CC5-7F60-44D0-86B0-C2E338F27560}">
      <dsp:nvSpPr>
        <dsp:cNvPr id="0" name=""/>
        <dsp:cNvSpPr/>
      </dsp:nvSpPr>
      <dsp:spPr>
        <a:xfrm rot="5400000">
          <a:off x="1220254" y="302954"/>
          <a:ext cx="1213574" cy="1181294"/>
        </a:xfrm>
        <a:prstGeom prst="pieWedg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R</a:t>
          </a:r>
        </a:p>
      </dsp:txBody>
      <dsp:txXfrm rot="-5400000">
        <a:off x="1236394" y="642263"/>
        <a:ext cx="835301" cy="858126"/>
      </dsp:txXfrm>
    </dsp:sp>
    <dsp:sp modelId="{0E941D6A-2A97-49AF-B8B3-10688263A6CD}">
      <dsp:nvSpPr>
        <dsp:cNvPr id="0" name=""/>
        <dsp:cNvSpPr/>
      </dsp:nvSpPr>
      <dsp:spPr>
        <a:xfrm rot="10800000">
          <a:off x="1233487" y="1501075"/>
          <a:ext cx="1196458" cy="1217411"/>
        </a:xfrm>
        <a:prstGeom prst="pieWedge">
          <a:avLst/>
        </a:prstGeom>
        <a:solidFill>
          <a:srgbClr val="0005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/>
            <a:t>C</a:t>
          </a:r>
          <a:endParaRPr lang="zh-TW" altLang="en-US" sz="2400" b="1" kern="1200" dirty="0"/>
        </a:p>
      </dsp:txBody>
      <dsp:txXfrm rot="10800000">
        <a:off x="1233487" y="1501075"/>
        <a:ext cx="846024" cy="860840"/>
      </dsp:txXfrm>
    </dsp:sp>
    <dsp:sp modelId="{C936AE64-B8AE-4828-B5B2-A09FE17F4284}">
      <dsp:nvSpPr>
        <dsp:cNvPr id="0" name=""/>
        <dsp:cNvSpPr/>
      </dsp:nvSpPr>
      <dsp:spPr>
        <a:xfrm rot="16200000">
          <a:off x="575838" y="1524437"/>
          <a:ext cx="669291" cy="650800"/>
        </a:xfrm>
        <a:prstGeom prst="pieWedge">
          <a:avLst/>
        </a:prstGeom>
        <a:solidFill>
          <a:srgbClr val="008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/>
            <a:t>P</a:t>
          </a:r>
          <a:endParaRPr lang="zh-TW" altLang="en-US" sz="1400" b="1" kern="1200" dirty="0"/>
        </a:p>
      </dsp:txBody>
      <dsp:txXfrm rot="5400000">
        <a:off x="775698" y="1515192"/>
        <a:ext cx="460185" cy="473260"/>
      </dsp:txXfrm>
    </dsp:sp>
    <dsp:sp modelId="{543828A2-0E22-4A15-B3C2-96BB3CEC95D9}">
      <dsp:nvSpPr>
        <dsp:cNvPr id="0" name=""/>
        <dsp:cNvSpPr/>
      </dsp:nvSpPr>
      <dsp:spPr>
        <a:xfrm rot="10568424" flipH="1" flipV="1">
          <a:off x="1997584" y="1058933"/>
          <a:ext cx="206455" cy="214698"/>
        </a:xfrm>
        <a:prstGeom prst="upArrow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7C04F-248B-4AF9-A8B7-21D89628A06C}">
      <dsp:nvSpPr>
        <dsp:cNvPr id="0" name=""/>
        <dsp:cNvSpPr/>
      </dsp:nvSpPr>
      <dsp:spPr>
        <a:xfrm>
          <a:off x="2013920" y="1784643"/>
          <a:ext cx="196897" cy="224264"/>
        </a:xfrm>
        <a:prstGeom prst="upArrow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A1868-5D76-4654-9918-A0B622ED4FC0}">
      <dsp:nvSpPr>
        <dsp:cNvPr id="0" name=""/>
        <dsp:cNvSpPr/>
      </dsp:nvSpPr>
      <dsp:spPr>
        <a:xfrm>
          <a:off x="585083" y="805961"/>
          <a:ext cx="650800" cy="674136"/>
        </a:xfrm>
        <a:prstGeom prst="pieWedge">
          <a:avLst/>
        </a:prstGeom>
        <a:solidFill>
          <a:srgbClr val="FF99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/>
            <a:t>V</a:t>
          </a:r>
          <a:endParaRPr lang="zh-TW" altLang="en-US" sz="1400" b="1" kern="1200" dirty="0"/>
        </a:p>
      </dsp:txBody>
      <dsp:txXfrm>
        <a:off x="775698" y="1003411"/>
        <a:ext cx="460185" cy="476686"/>
      </dsp:txXfrm>
    </dsp:sp>
    <dsp:sp modelId="{1B019CC5-7F60-44D0-86B0-C2E338F27560}">
      <dsp:nvSpPr>
        <dsp:cNvPr id="0" name=""/>
        <dsp:cNvSpPr/>
      </dsp:nvSpPr>
      <dsp:spPr>
        <a:xfrm rot="5400000">
          <a:off x="1284605" y="277078"/>
          <a:ext cx="1213574" cy="1181294"/>
        </a:xfrm>
        <a:prstGeom prst="pieWedg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R</a:t>
          </a:r>
        </a:p>
      </dsp:txBody>
      <dsp:txXfrm rot="-5400000">
        <a:off x="1300745" y="616387"/>
        <a:ext cx="835301" cy="858126"/>
      </dsp:txXfrm>
    </dsp:sp>
    <dsp:sp modelId="{0E941D6A-2A97-49AF-B8B3-10688263A6CD}">
      <dsp:nvSpPr>
        <dsp:cNvPr id="0" name=""/>
        <dsp:cNvSpPr/>
      </dsp:nvSpPr>
      <dsp:spPr>
        <a:xfrm rot="10800000">
          <a:off x="1293163" y="1526952"/>
          <a:ext cx="1196458" cy="1217411"/>
        </a:xfrm>
        <a:prstGeom prst="pieWedge">
          <a:avLst/>
        </a:prstGeom>
        <a:solidFill>
          <a:srgbClr val="0005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/>
            <a:t>C</a:t>
          </a:r>
          <a:endParaRPr lang="zh-TW" altLang="en-US" sz="2400" b="1" kern="1200" dirty="0"/>
        </a:p>
      </dsp:txBody>
      <dsp:txXfrm rot="10800000">
        <a:off x="1293163" y="1526952"/>
        <a:ext cx="846024" cy="860840"/>
      </dsp:txXfrm>
    </dsp:sp>
    <dsp:sp modelId="{C936AE64-B8AE-4828-B5B2-A09FE17F4284}">
      <dsp:nvSpPr>
        <dsp:cNvPr id="0" name=""/>
        <dsp:cNvSpPr/>
      </dsp:nvSpPr>
      <dsp:spPr>
        <a:xfrm rot="16200000">
          <a:off x="575838" y="1524437"/>
          <a:ext cx="669291" cy="650800"/>
        </a:xfrm>
        <a:prstGeom prst="pieWedge">
          <a:avLst/>
        </a:prstGeom>
        <a:solidFill>
          <a:srgbClr val="008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/>
            <a:t>P</a:t>
          </a:r>
          <a:endParaRPr lang="zh-TW" altLang="en-US" sz="1400" b="1" kern="1200" dirty="0"/>
        </a:p>
      </dsp:txBody>
      <dsp:txXfrm rot="5400000">
        <a:off x="775698" y="1515192"/>
        <a:ext cx="460185" cy="473260"/>
      </dsp:txXfrm>
    </dsp:sp>
    <dsp:sp modelId="{543828A2-0E22-4A15-B3C2-96BB3CEC95D9}">
      <dsp:nvSpPr>
        <dsp:cNvPr id="0" name=""/>
        <dsp:cNvSpPr/>
      </dsp:nvSpPr>
      <dsp:spPr>
        <a:xfrm rot="10568424" flipH="1" flipV="1">
          <a:off x="1997584" y="1058933"/>
          <a:ext cx="206455" cy="214698"/>
        </a:xfrm>
        <a:prstGeom prst="upArrow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7C04F-248B-4AF9-A8B7-21D89628A06C}">
      <dsp:nvSpPr>
        <dsp:cNvPr id="0" name=""/>
        <dsp:cNvSpPr/>
      </dsp:nvSpPr>
      <dsp:spPr>
        <a:xfrm>
          <a:off x="2013920" y="1784643"/>
          <a:ext cx="196897" cy="224264"/>
        </a:xfrm>
        <a:prstGeom prst="upArrow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62835A-B75D-4002-A750-0F1689CCD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05AF06-F944-451B-8343-4ABBF2AA6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3106-F39A-4117-8809-8AD2F4A8C938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BDF740-0920-4ADB-923C-344E6D1A5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3888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B68A9-525D-4D70-9BC2-6D64225CA8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9513888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1518-42CD-4F85-BFF3-DDCCADB9C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10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2982118" cy="500777"/>
          </a:xfrm>
          <a:prstGeom prst="rect">
            <a:avLst/>
          </a:prstGeom>
          <a:noFill/>
          <a:ln>
            <a:noFill/>
          </a:ln>
        </p:spPr>
        <p:txBody>
          <a:bodyPr lIns="92239" tIns="92239" rIns="92239" bIns="92239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6126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2253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8380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450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3063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6761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288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9015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8101" y="2"/>
            <a:ext cx="2982118" cy="500777"/>
          </a:xfrm>
          <a:prstGeom prst="rect">
            <a:avLst/>
          </a:prstGeom>
          <a:noFill/>
          <a:ln>
            <a:noFill/>
          </a:ln>
        </p:spPr>
        <p:txBody>
          <a:bodyPr lIns="92239" tIns="92239" rIns="92239" bIns="92239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6126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2253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8380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450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3063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6761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288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9015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38213" y="752475"/>
            <a:ext cx="5005387" cy="3754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183" y="4757381"/>
            <a:ext cx="5505449" cy="4506992"/>
          </a:xfrm>
          <a:prstGeom prst="rect">
            <a:avLst/>
          </a:prstGeom>
          <a:noFill/>
          <a:ln>
            <a:noFill/>
          </a:ln>
        </p:spPr>
        <p:txBody>
          <a:bodyPr lIns="92239" tIns="92239" rIns="92239" bIns="92239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513024"/>
            <a:ext cx="2982118" cy="500777"/>
          </a:xfrm>
          <a:prstGeom prst="rect">
            <a:avLst/>
          </a:prstGeom>
          <a:noFill/>
          <a:ln>
            <a:noFill/>
          </a:ln>
        </p:spPr>
        <p:txBody>
          <a:bodyPr lIns="92239" tIns="92239" rIns="92239" bIns="92239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6126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92253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8380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8450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3063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76761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2288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69015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8101" y="9513024"/>
            <a:ext cx="2982118" cy="500777"/>
          </a:xfrm>
          <a:prstGeom prst="rect">
            <a:avLst/>
          </a:prstGeom>
          <a:noFill/>
          <a:ln>
            <a:noFill/>
          </a:ln>
        </p:spPr>
        <p:txBody>
          <a:bodyPr lIns="92239" tIns="46106" rIns="92239" bIns="46106" anchor="b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855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2dde9ac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2dde9acf_3_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左上方的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價值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，即使是夠新穎品質又好的創新，但若無法量產的話，乘上量後所得的價值也不多。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5355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2dde9ac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2dde9acf_3_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VPRC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開源節流：爭取異業合作、釐清目標客群、作出分群將高活躍用戶排除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團體票團購服務。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跟銀行合作推出電影信用卡，只要繳年費看電影補助票價。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Char char="●"/>
            </a:pPr>
            <a:r>
              <a:rPr lang="zh-TW" sz="1200" dirty="0"/>
              <a:t>(1)需要對穩定作出承諾,-</a:t>
            </a:r>
            <a:r>
              <a:rPr lang="zh-TW" sz="1200" dirty="0">
                <a:solidFill>
                  <a:srgbClr val="FF0000"/>
                </a:solidFill>
              </a:rPr>
              <a:t>宣布更改並聲明它們將至少在下一年或六個月保持不變</a:t>
            </a:r>
            <a:r>
              <a:rPr lang="zh-TW" sz="1200" dirty="0"/>
              <a:t> (2)雇用具有直接參展或電影工作室經驗的人員,對訂價更敏銳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2555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2dde9ac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2dde9acf_3_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VPRC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開源節流：爭取異業合作、釐清目標客群、作出分群將高活躍用戶排除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團體票團購服務。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跟銀行合作推出電影信用卡，只要繳年費看電影補助票價。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Char char="●"/>
            </a:pPr>
            <a:r>
              <a:rPr lang="zh-TW" sz="1200" dirty="0"/>
              <a:t>(1)需要對穩定作出承諾,-</a:t>
            </a:r>
            <a:r>
              <a:rPr lang="zh-TW" sz="1200" dirty="0">
                <a:solidFill>
                  <a:srgbClr val="FF0000"/>
                </a:solidFill>
              </a:rPr>
              <a:t>宣布更改並聲明它們將至少在下一年或六個月保持不變</a:t>
            </a:r>
            <a:r>
              <a:rPr lang="zh-TW" sz="1200" dirty="0"/>
              <a:t> (2)雇用具有直接參展或電影工作室經驗的人員,對訂價更敏銳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1569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2dde9ac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2dde9acf_3_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VPRC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開源節流：爭取異業合作、釐清目標客群、作出分群將高活躍用戶排除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團體票團購服務。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跟銀行合作推出電影信用卡，只要繳年費看電影補助票價。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Char char="●"/>
            </a:pPr>
            <a:r>
              <a:rPr lang="zh-TW" sz="1200" dirty="0"/>
              <a:t>(1)需要對穩定作出承諾,-</a:t>
            </a:r>
            <a:r>
              <a:rPr lang="zh-TW" sz="1200" dirty="0">
                <a:solidFill>
                  <a:srgbClr val="FF0000"/>
                </a:solidFill>
              </a:rPr>
              <a:t>宣布更改並聲明它們將至少在下一年或六個月保持不變</a:t>
            </a:r>
            <a:r>
              <a:rPr lang="zh-TW" sz="1200" dirty="0"/>
              <a:t> (2)雇用具有直接參展或電影工作室經驗的人員,對訂價更敏銳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2957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ct val="25000"/>
              </a:pPr>
              <a:t>19</a:t>
            </a:fld>
            <a:endParaRPr lang="en-US" sz="1200" dirty="0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2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2dde9ac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2dde9acf_3_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VPRC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開源節流：爭取異業合作、釐清目標客群、作出分群將高活躍用戶排除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團體票團購服務。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跟銀行合作推出電影信用卡，只要繳年費看電影補助票價。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Char char="●"/>
            </a:pPr>
            <a:r>
              <a:rPr lang="zh-TW" sz="1200" dirty="0"/>
              <a:t>(1)需要對穩定作出承諾,-</a:t>
            </a:r>
            <a:r>
              <a:rPr lang="zh-TW" sz="1200" dirty="0">
                <a:solidFill>
                  <a:srgbClr val="FF0000"/>
                </a:solidFill>
              </a:rPr>
              <a:t>宣布更改並聲明它們將至少在下一年或六個月保持不變</a:t>
            </a:r>
            <a:r>
              <a:rPr lang="zh-TW" sz="1200" dirty="0"/>
              <a:t> (2)雇用具有直接參展或電影工作室經驗的人員,對訂價更敏銳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011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2dde9ac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2dde9acf_3_2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VPRC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開源節流：爭取異業合作、釐清目標客群、作出分群將高活躍用戶排除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團體票團購服務。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zh-TW" sz="1200" dirty="0">
                <a:solidFill>
                  <a:srgbClr val="434343"/>
                </a:solidFill>
              </a:rPr>
              <a:t>跟銀行合作推出電影信用卡，只要繳年費看電影補助票價。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"/>
              <a:buChar char="●"/>
            </a:pPr>
            <a:r>
              <a:rPr lang="zh-TW" sz="1200" dirty="0"/>
              <a:t>(1)需要對穩定作出承諾,-</a:t>
            </a:r>
            <a:r>
              <a:rPr lang="zh-TW" sz="1200" dirty="0">
                <a:solidFill>
                  <a:srgbClr val="FF0000"/>
                </a:solidFill>
              </a:rPr>
              <a:t>宣布更改並聲明它們將至少在下一年或六個月保持不變</a:t>
            </a:r>
            <a:r>
              <a:rPr lang="zh-TW" sz="1200" dirty="0"/>
              <a:t> (2)雇用具有直接參展或電影工作室經驗的人員,對訂價更敏銳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5501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5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4" y="190498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469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4254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7781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196750"/>
            <a:ext cx="8229600" cy="4929414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6146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89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469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4254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67.xml"/><Relationship Id="rId7" Type="http://schemas.openxmlformats.org/officeDocument/2006/relationships/diagramLayout" Target="../diagrams/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4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next.com.tw/article/50777/pmf-pricing-power-netflix-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76.xml"/><Relationship Id="rId7" Type="http://schemas.openxmlformats.org/officeDocument/2006/relationships/diagramLayout" Target="../diagrams/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diagramData" Target="../diagrams/data2.xml"/><Relationship Id="rId5" Type="http://schemas.openxmlformats.org/officeDocument/2006/relationships/notesSlide" Target="../notesSlides/notesSlide7.xml"/><Relationship Id="rId10" Type="http://schemas.microsoft.com/office/2007/relationships/diagramDrawing" Target="../diagrams/drawing2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c.tynt.com/b/rw?id=bGee2M3Q0r4iaCacwqm_6r&amp;u=ETtodaynet" TargetMode="External"/><Relationship Id="rId2" Type="http://schemas.openxmlformats.org/officeDocument/2006/relationships/hyperlink" Target="https://www.ettoday.net/news/20180510/1164533.htm#ixzz5ZwsOYS3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241541" y="765025"/>
            <a:ext cx="8738557" cy="1863080"/>
          </a:xfrm>
        </p:spPr>
        <p:txBody>
          <a:bodyPr/>
          <a:lstStyle/>
          <a:p>
            <a:pPr algn="l"/>
            <a:r>
              <a:rPr lang="zh-TW" alt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以</a:t>
            </a:r>
            <a:r>
              <a:rPr lang="zh-TW" alt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「</a:t>
            </a:r>
            <a:r>
              <a:rPr lang="zh-TW" alt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付費訂閱</a:t>
            </a:r>
            <a:r>
              <a:rPr lang="zh-TW" alt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」經營模式比較兩間公司</a:t>
            </a:r>
            <a:endParaRPr lang="zh-TW" alt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idx="2"/>
          </p:nvPr>
        </p:nvSpPr>
        <p:spPr>
          <a:xfrm>
            <a:off x="5090616" y="3559593"/>
            <a:ext cx="4053384" cy="2879725"/>
          </a:xfrm>
        </p:spPr>
        <p:txBody>
          <a:bodyPr/>
          <a:lstStyle/>
          <a:p>
            <a:pPr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資訊經濟與商業模式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教授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李永銘 老師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第七組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莊  寧 資管專一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0763406</a:t>
            </a:r>
          </a:p>
          <a:p>
            <a:pPr indent="0"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徐欣慧 資管專一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0763417</a:t>
            </a:r>
          </a:p>
          <a:p>
            <a:pPr indent="0"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陳煒群 資管專一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0763418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59" y="2119124"/>
            <a:ext cx="3403121" cy="1195288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7" y="2119124"/>
            <a:ext cx="4187825" cy="1195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3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投影片編號版面配置區 3">
            <a:extLst>
              <a:ext uri="{FF2B5EF4-FFF2-40B4-BE49-F238E27FC236}">
                <a16:creationId xmlns:a16="http://schemas.microsoft.com/office/drawing/2014/main" id="{0995FC6B-2FFD-4E1F-90BF-08C4E5750C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65366" y="6311299"/>
            <a:ext cx="548700" cy="393600"/>
          </a:xfrm>
        </p:spPr>
        <p:txBody>
          <a:bodyPr/>
          <a:lstStyle/>
          <a:p>
            <a:pPr algn="r"/>
            <a:fld id="{00000000-1234-1234-1234-123412341234}" type="slidenum">
              <a:rPr lang="en-US" altLang="zh-TW" smtClean="0"/>
              <a:pPr algn="r"/>
              <a:t>10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A0CF90-C2D9-4AEA-A120-EC4E89AF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18003"/>
              </p:ext>
            </p:extLst>
          </p:nvPr>
        </p:nvGraphicFramePr>
        <p:xfrm>
          <a:off x="256220" y="930370"/>
          <a:ext cx="8519479" cy="15299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2064">
                  <a:extLst>
                    <a:ext uri="{9D8B030D-6E8A-4147-A177-3AD203B41FA5}">
                      <a16:colId xmlns:a16="http://schemas.microsoft.com/office/drawing/2014/main" val="4008888279"/>
                    </a:ext>
                  </a:extLst>
                </a:gridCol>
                <a:gridCol w="6607415">
                  <a:extLst>
                    <a:ext uri="{9D8B030D-6E8A-4147-A177-3AD203B41FA5}">
                      <a16:colId xmlns:a16="http://schemas.microsoft.com/office/drawing/2014/main" val="1184480070"/>
                    </a:ext>
                  </a:extLst>
                </a:gridCol>
              </a:tblGrid>
              <a:tr h="410618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MoviePass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VRRC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模式分析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39526"/>
                  </a:ext>
                </a:extLst>
              </a:tr>
              <a:tr h="708737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       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電影票價太貴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透過降低看電影費用方式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吸引更多人看電影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獲取海量用戶數據、進而推出精準營銷和廣告服務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9031"/>
                  </a:ext>
                </a:extLst>
              </a:tr>
              <a:tr h="410618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開啟美國電影票包月訂閱服務模式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859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5C6C30-324C-4135-B18D-C6357DB7AB39}"/>
              </a:ext>
            </a:extLst>
          </p:cNvPr>
          <p:cNvSpPr txBox="1"/>
          <p:nvPr/>
        </p:nvSpPr>
        <p:spPr>
          <a:xfrm>
            <a:off x="1547664" y="3260232"/>
            <a:ext cx="5345832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sz="1350" dirty="0"/>
          </a:p>
        </p:txBody>
      </p:sp>
      <p:grpSp>
        <p:nvGrpSpPr>
          <p:cNvPr id="22" name="Shape 364"/>
          <p:cNvGrpSpPr/>
          <p:nvPr/>
        </p:nvGrpSpPr>
        <p:grpSpPr>
          <a:xfrm>
            <a:off x="2250233" y="2995658"/>
            <a:ext cx="3940695" cy="2771180"/>
            <a:chOff x="0" y="0"/>
            <a:chExt cx="2147483643" cy="2147483643"/>
          </a:xfrm>
        </p:grpSpPr>
        <p:sp>
          <p:nvSpPr>
            <p:cNvPr id="86" name="Shape 365"/>
            <p:cNvSpPr/>
            <p:nvPr/>
          </p:nvSpPr>
          <p:spPr>
            <a:xfrm>
              <a:off x="0" y="0"/>
              <a:ext cx="2147483643" cy="21474836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999" y="55199"/>
                  </a:lnTo>
                  <a:lnTo>
                    <a:pt x="5999" y="58799"/>
                  </a:lnTo>
                  <a:lnTo>
                    <a:pt x="58799" y="58799"/>
                  </a:lnTo>
                  <a:lnTo>
                    <a:pt x="58799" y="5999"/>
                  </a:lnTo>
                  <a:lnTo>
                    <a:pt x="55199" y="5999"/>
                  </a:lnTo>
                  <a:lnTo>
                    <a:pt x="60000" y="0"/>
                  </a:lnTo>
                  <a:lnTo>
                    <a:pt x="64800" y="5999"/>
                  </a:lnTo>
                  <a:lnTo>
                    <a:pt x="61200" y="5999"/>
                  </a:lnTo>
                  <a:lnTo>
                    <a:pt x="61200" y="58799"/>
                  </a:lnTo>
                  <a:lnTo>
                    <a:pt x="114000" y="58799"/>
                  </a:lnTo>
                  <a:lnTo>
                    <a:pt x="114000" y="55199"/>
                  </a:lnTo>
                  <a:lnTo>
                    <a:pt x="120000" y="60000"/>
                  </a:lnTo>
                  <a:lnTo>
                    <a:pt x="114000" y="64800"/>
                  </a:lnTo>
                  <a:lnTo>
                    <a:pt x="114000" y="61200"/>
                  </a:lnTo>
                  <a:lnTo>
                    <a:pt x="61200" y="61200"/>
                  </a:lnTo>
                  <a:lnTo>
                    <a:pt x="61200" y="114000"/>
                  </a:lnTo>
                  <a:lnTo>
                    <a:pt x="64800" y="114000"/>
                  </a:lnTo>
                  <a:lnTo>
                    <a:pt x="60000" y="120000"/>
                  </a:lnTo>
                  <a:lnTo>
                    <a:pt x="55199" y="114000"/>
                  </a:lnTo>
                  <a:lnTo>
                    <a:pt x="58799" y="114000"/>
                  </a:lnTo>
                  <a:lnTo>
                    <a:pt x="58799" y="61200"/>
                  </a:lnTo>
                  <a:lnTo>
                    <a:pt x="5999" y="61200"/>
                  </a:lnTo>
                  <a:lnTo>
                    <a:pt x="5999" y="64800"/>
                  </a:lnTo>
                  <a:lnTo>
                    <a:pt x="0" y="60000"/>
                  </a:lnTo>
                  <a:close/>
                </a:path>
              </a:pathLst>
            </a:cu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w="9525" cap="flat" cmpd="sng">
              <a:solidFill>
                <a:srgbClr val="F5913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7" name="Shape 366"/>
            <p:cNvSpPr/>
            <p:nvPr/>
          </p:nvSpPr>
          <p:spPr>
            <a:xfrm>
              <a:off x="413210825" y="566562950"/>
              <a:ext cx="642323181" cy="4773447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117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8" name="Shape 367"/>
            <p:cNvSpPr txBox="1"/>
            <p:nvPr/>
          </p:nvSpPr>
          <p:spPr>
            <a:xfrm>
              <a:off x="436283050" y="589677800"/>
              <a:ext cx="595985779" cy="4307927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0013" tIns="100013" rIns="100013" bIns="10001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US" sz="2625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Value</a:t>
              </a:r>
            </a:p>
          </p:txBody>
        </p:sp>
        <p:sp>
          <p:nvSpPr>
            <p:cNvPr id="89" name="Shape 368"/>
            <p:cNvSpPr/>
            <p:nvPr/>
          </p:nvSpPr>
          <p:spPr>
            <a:xfrm>
              <a:off x="1097513000" y="566562950"/>
              <a:ext cx="642323181" cy="4773447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117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0" name="Shape 369"/>
            <p:cNvSpPr txBox="1"/>
            <p:nvPr/>
          </p:nvSpPr>
          <p:spPr>
            <a:xfrm>
              <a:off x="1120643257" y="589678063"/>
              <a:ext cx="661171527" cy="430792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0013" tIns="100013" rIns="100013" bIns="10001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US" sz="225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Revenue</a:t>
              </a:r>
            </a:p>
          </p:txBody>
        </p:sp>
        <p:sp>
          <p:nvSpPr>
            <p:cNvPr id="91" name="Shape 370"/>
            <p:cNvSpPr/>
            <p:nvPr/>
          </p:nvSpPr>
          <p:spPr>
            <a:xfrm>
              <a:off x="413210825" y="1109258600"/>
              <a:ext cx="642323181" cy="47734478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117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2" name="Shape 371"/>
            <p:cNvSpPr txBox="1"/>
            <p:nvPr/>
          </p:nvSpPr>
          <p:spPr>
            <a:xfrm>
              <a:off x="436283050" y="1132441700"/>
              <a:ext cx="595985779" cy="4307927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0013" tIns="100013" rIns="100013" bIns="10001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US" sz="2625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Price</a:t>
              </a:r>
            </a:p>
          </p:txBody>
        </p:sp>
        <p:sp>
          <p:nvSpPr>
            <p:cNvPr id="93" name="Shape 372"/>
            <p:cNvSpPr/>
            <p:nvPr/>
          </p:nvSpPr>
          <p:spPr>
            <a:xfrm>
              <a:off x="1096501406" y="1108121801"/>
              <a:ext cx="694664729" cy="50566196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63500" dist="23000" dir="5400000">
                <a:srgbClr val="000000">
                  <a:alpha val="34117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4" name="Shape 373"/>
            <p:cNvSpPr txBox="1"/>
            <p:nvPr/>
          </p:nvSpPr>
          <p:spPr>
            <a:xfrm>
              <a:off x="1119981700" y="1131221900"/>
              <a:ext cx="595985779" cy="4307927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0013" tIns="100013" rIns="100013" bIns="10001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US" sz="2625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Cost</a:t>
              </a:r>
            </a:p>
          </p:txBody>
        </p:sp>
      </p:grpSp>
      <p:grpSp>
        <p:nvGrpSpPr>
          <p:cNvPr id="23" name="Shape 374"/>
          <p:cNvGrpSpPr/>
          <p:nvPr/>
        </p:nvGrpSpPr>
        <p:grpSpPr>
          <a:xfrm>
            <a:off x="1791754" y="4625522"/>
            <a:ext cx="1557345" cy="998035"/>
            <a:chOff x="0" y="0"/>
            <a:chExt cx="2147483647" cy="2147483646"/>
          </a:xfrm>
        </p:grpSpPr>
        <p:sp>
          <p:nvSpPr>
            <p:cNvPr id="80" name="Shape 375"/>
            <p:cNvSpPr/>
            <p:nvPr/>
          </p:nvSpPr>
          <p:spPr>
            <a:xfrm>
              <a:off x="715401251" y="0"/>
              <a:ext cx="716681214" cy="7163537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59972" y="0"/>
                  </a:lnTo>
                  <a:lnTo>
                    <a:pt x="60027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1" name="Shape 376"/>
            <p:cNvSpPr txBox="1"/>
            <p:nvPr/>
          </p:nvSpPr>
          <p:spPr>
            <a:xfrm>
              <a:off x="715827651" y="0"/>
              <a:ext cx="715827622" cy="715827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7138" tIns="17138" rIns="17138" bIns="1713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350" dirty="0">
                  <a:latin typeface="Arimo"/>
                  <a:ea typeface="Arimo"/>
                  <a:cs typeface="Arimo"/>
                  <a:sym typeface="Arimo"/>
                </a:rPr>
                <a:t>Pay</a:t>
              </a:r>
            </a:p>
          </p:txBody>
        </p:sp>
        <p:sp>
          <p:nvSpPr>
            <p:cNvPr id="82" name="Shape 377"/>
            <p:cNvSpPr/>
            <p:nvPr/>
          </p:nvSpPr>
          <p:spPr>
            <a:xfrm>
              <a:off x="358340200" y="716353740"/>
              <a:ext cx="1430802523" cy="7147761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29973" y="0"/>
                  </a:lnTo>
                  <a:lnTo>
                    <a:pt x="90026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3" name="Shape 378"/>
            <p:cNvSpPr txBox="1"/>
            <p:nvPr/>
          </p:nvSpPr>
          <p:spPr>
            <a:xfrm>
              <a:off x="485054427" y="715828213"/>
              <a:ext cx="1180689746" cy="715828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7138" tIns="17138" rIns="17138" bIns="1713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200" dirty="0">
                  <a:latin typeface="Arimo"/>
                  <a:ea typeface="Arimo"/>
                  <a:cs typeface="Arimo"/>
                  <a:sym typeface="Arimo"/>
                </a:rPr>
                <a:t>Transaction</a:t>
              </a:r>
            </a:p>
          </p:txBody>
        </p:sp>
        <p:sp>
          <p:nvSpPr>
            <p:cNvPr id="84" name="Shape 379"/>
            <p:cNvSpPr/>
            <p:nvPr/>
          </p:nvSpPr>
          <p:spPr>
            <a:xfrm>
              <a:off x="0" y="1431129881"/>
              <a:ext cx="2147483647" cy="7163537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20014" y="0"/>
                  </a:lnTo>
                  <a:lnTo>
                    <a:pt x="99985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5" name="Shape 380"/>
            <p:cNvSpPr txBox="1"/>
            <p:nvPr/>
          </p:nvSpPr>
          <p:spPr>
            <a:xfrm>
              <a:off x="375809125" y="1431655781"/>
              <a:ext cx="1395864626" cy="715827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7138" tIns="17138" rIns="17138" bIns="1713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350" dirty="0">
                  <a:latin typeface="Arimo"/>
                  <a:ea typeface="Arimo"/>
                  <a:cs typeface="Arimo"/>
                  <a:sym typeface="Arimo"/>
                </a:rPr>
                <a:t>Switch</a:t>
              </a:r>
            </a:p>
          </p:txBody>
        </p:sp>
      </p:grpSp>
      <p:grpSp>
        <p:nvGrpSpPr>
          <p:cNvPr id="24" name="Shape 381"/>
          <p:cNvGrpSpPr/>
          <p:nvPr/>
        </p:nvGrpSpPr>
        <p:grpSpPr>
          <a:xfrm>
            <a:off x="1789898" y="3005261"/>
            <a:ext cx="1445045" cy="1038367"/>
            <a:chOff x="0" y="0"/>
            <a:chExt cx="2147483647" cy="2147483647"/>
          </a:xfrm>
        </p:grpSpPr>
        <p:sp>
          <p:nvSpPr>
            <p:cNvPr id="74" name="Shape 382"/>
            <p:cNvSpPr/>
            <p:nvPr/>
          </p:nvSpPr>
          <p:spPr>
            <a:xfrm rot="10800000">
              <a:off x="0" y="0"/>
              <a:ext cx="2147483647" cy="7158278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9999" y="0"/>
                  </a:lnTo>
                  <a:lnTo>
                    <a:pt x="10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5" name="Shape 383"/>
            <p:cNvSpPr txBox="1"/>
            <p:nvPr/>
          </p:nvSpPr>
          <p:spPr>
            <a:xfrm>
              <a:off x="375809068" y="11"/>
              <a:ext cx="1395864718" cy="715827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181" tIns="16181" rIns="16181" bIns="161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275">
                  <a:latin typeface="Arimo"/>
                  <a:ea typeface="Arimo"/>
                  <a:cs typeface="Arimo"/>
                  <a:sym typeface="Arimo"/>
                </a:rPr>
                <a:t>New</a:t>
              </a:r>
            </a:p>
          </p:txBody>
        </p:sp>
        <p:sp>
          <p:nvSpPr>
            <p:cNvPr id="76" name="Shape 384"/>
            <p:cNvSpPr/>
            <p:nvPr/>
          </p:nvSpPr>
          <p:spPr>
            <a:xfrm rot="10800000">
              <a:off x="357223968" y="715827885"/>
              <a:ext cx="1433035677" cy="7158278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29971" y="0"/>
                  </a:lnTo>
                  <a:lnTo>
                    <a:pt x="90028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7" name="Shape 385"/>
            <p:cNvSpPr txBox="1"/>
            <p:nvPr/>
          </p:nvSpPr>
          <p:spPr>
            <a:xfrm>
              <a:off x="608453144" y="715827881"/>
              <a:ext cx="930576417" cy="715827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181" tIns="16181" rIns="16181" bIns="161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275">
                  <a:latin typeface="Arimo"/>
                  <a:ea typeface="Arimo"/>
                  <a:cs typeface="Arimo"/>
                  <a:sym typeface="Arimo"/>
                </a:rPr>
                <a:t>Quality</a:t>
              </a:r>
            </a:p>
          </p:txBody>
        </p:sp>
        <p:sp>
          <p:nvSpPr>
            <p:cNvPr id="78" name="Shape 386"/>
            <p:cNvSpPr/>
            <p:nvPr/>
          </p:nvSpPr>
          <p:spPr>
            <a:xfrm rot="10800000">
              <a:off x="715827653" y="1431655670"/>
              <a:ext cx="715828492" cy="7158278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59999" y="0"/>
                  </a:lnTo>
                  <a:lnTo>
                    <a:pt x="6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9" name="Shape 387"/>
            <p:cNvSpPr txBox="1"/>
            <p:nvPr/>
          </p:nvSpPr>
          <p:spPr>
            <a:xfrm>
              <a:off x="464595476" y="1431656454"/>
              <a:ext cx="967058307" cy="7158271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181" tIns="16181" rIns="16181" bIns="161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125" dirty="0">
                  <a:latin typeface="Arimo"/>
                  <a:ea typeface="Arimo"/>
                  <a:cs typeface="Arimo"/>
                  <a:sym typeface="Arimo"/>
                </a:rPr>
                <a:t>Quantity</a:t>
              </a:r>
            </a:p>
          </p:txBody>
        </p:sp>
      </p:grpSp>
      <p:sp>
        <p:nvSpPr>
          <p:cNvPr id="25" name="Shape 388"/>
          <p:cNvSpPr/>
          <p:nvPr/>
        </p:nvSpPr>
        <p:spPr>
          <a:xfrm>
            <a:off x="3815362" y="4074340"/>
            <a:ext cx="809869" cy="602781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wrap="square" lIns="68569" tIns="34275" rIns="68569" bIns="34275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135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Movie</a:t>
            </a:r>
          </a:p>
          <a:p>
            <a:pPr lvl="0" algn="ctr">
              <a:buClr>
                <a:srgbClr val="FFFFFF"/>
              </a:buClr>
              <a:buSzPct val="25000"/>
            </a:pPr>
            <a:r>
              <a:rPr lang="en-US" sz="1350" b="1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pass</a:t>
            </a:r>
            <a:endParaRPr lang="en-US" sz="1050" b="1" dirty="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" name="Shape 389"/>
          <p:cNvSpPr txBox="1"/>
          <p:nvPr/>
        </p:nvSpPr>
        <p:spPr>
          <a:xfrm>
            <a:off x="2121228" y="4495348"/>
            <a:ext cx="631105" cy="141529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50" b="1">
                <a:latin typeface="Arimo"/>
                <a:ea typeface="Arimo"/>
                <a:cs typeface="Arimo"/>
                <a:sym typeface="Arimo"/>
              </a:rPr>
              <a:t>Customer</a:t>
            </a:r>
          </a:p>
        </p:txBody>
      </p:sp>
      <p:sp>
        <p:nvSpPr>
          <p:cNvPr id="27" name="Shape 390"/>
          <p:cNvSpPr txBox="1"/>
          <p:nvPr/>
        </p:nvSpPr>
        <p:spPr>
          <a:xfrm>
            <a:off x="5880015" y="4480681"/>
            <a:ext cx="546648" cy="142262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50" b="1">
                <a:latin typeface="Arimo"/>
                <a:ea typeface="Arimo"/>
                <a:cs typeface="Arimo"/>
                <a:sym typeface="Arimo"/>
              </a:rPr>
              <a:t>FIRM</a:t>
            </a:r>
          </a:p>
        </p:txBody>
      </p:sp>
      <p:grpSp>
        <p:nvGrpSpPr>
          <p:cNvPr id="28" name="Shape 391"/>
          <p:cNvGrpSpPr/>
          <p:nvPr/>
        </p:nvGrpSpPr>
        <p:grpSpPr>
          <a:xfrm>
            <a:off x="4851686" y="3035326"/>
            <a:ext cx="3122825" cy="898305"/>
            <a:chOff x="0" y="0"/>
            <a:chExt cx="2147483647" cy="2147483646"/>
          </a:xfrm>
        </p:grpSpPr>
        <p:sp>
          <p:nvSpPr>
            <p:cNvPr id="44" name="Shape 392"/>
            <p:cNvSpPr/>
            <p:nvPr/>
          </p:nvSpPr>
          <p:spPr>
            <a:xfrm>
              <a:off x="0" y="536432394"/>
              <a:ext cx="1097019118" cy="1611051252"/>
            </a:xfrm>
            <a:prstGeom prst="ellipse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5" name="Shape 393"/>
            <p:cNvSpPr/>
            <p:nvPr/>
          </p:nvSpPr>
          <p:spPr>
            <a:xfrm>
              <a:off x="219642802" y="858994090"/>
              <a:ext cx="657734215" cy="965928944"/>
            </a:xfrm>
            <a:prstGeom prst="ellipse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6" name="Shape 394"/>
            <p:cNvSpPr/>
            <p:nvPr/>
          </p:nvSpPr>
          <p:spPr>
            <a:xfrm>
              <a:off x="438091405" y="1181554787"/>
              <a:ext cx="219642817" cy="320807689"/>
            </a:xfrm>
            <a:prstGeom prst="ellipse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7" name="Shape 395"/>
            <p:cNvSpPr txBox="1"/>
            <p:nvPr/>
          </p:nvSpPr>
          <p:spPr>
            <a:xfrm>
              <a:off x="1320047417" y="0"/>
              <a:ext cx="827436229" cy="469761743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8" name="Shape 396"/>
            <p:cNvSpPr txBox="1"/>
            <p:nvPr/>
          </p:nvSpPr>
          <p:spPr>
            <a:xfrm>
              <a:off x="1320046407" y="0"/>
              <a:ext cx="1191324258" cy="433441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4663" tIns="13331" rIns="13331" bIns="13331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altLang="zh-TW" sz="1350" dirty="0">
                  <a:latin typeface="Arimo"/>
                  <a:ea typeface="Arimo"/>
                  <a:cs typeface="Arimo"/>
                  <a:sym typeface="Arimo"/>
                </a:rPr>
                <a:t>Market Size</a:t>
              </a:r>
              <a:endParaRPr lang="en-US" sz="1050" dirty="0"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49" name="Shape 397"/>
            <p:cNvCxnSpPr/>
            <p:nvPr/>
          </p:nvCxnSpPr>
          <p:spPr>
            <a:xfrm>
              <a:off x="1142220015" y="234880322"/>
              <a:ext cx="137066197" cy="0"/>
            </a:xfrm>
            <a:prstGeom prst="straightConnector1">
              <a:avLst/>
            </a:prstGeom>
            <a:noFill/>
            <a:ln w="25400" cap="flat" cmpd="sng">
              <a:solidFill>
                <a:srgbClr val="C0CCE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" name="Shape 398"/>
            <p:cNvCxnSpPr/>
            <p:nvPr/>
          </p:nvCxnSpPr>
          <p:spPr>
            <a:xfrm rot="5400000">
              <a:off x="468128007" y="352856765"/>
              <a:ext cx="753682078" cy="871609121"/>
            </a:xfrm>
            <a:prstGeom prst="straightConnector1">
              <a:avLst/>
            </a:prstGeom>
            <a:noFill/>
            <a:ln w="25400" cap="flat" cmpd="sng">
              <a:solidFill>
                <a:srgbClr val="C0CCE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1" name="Shape 399"/>
            <p:cNvSpPr txBox="1"/>
            <p:nvPr/>
          </p:nvSpPr>
          <p:spPr>
            <a:xfrm>
              <a:off x="1304339817" y="471588694"/>
              <a:ext cx="740854578" cy="469761743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" name="Shape 400"/>
            <p:cNvSpPr txBox="1"/>
            <p:nvPr/>
          </p:nvSpPr>
          <p:spPr>
            <a:xfrm>
              <a:off x="1304339817" y="471588694"/>
              <a:ext cx="740854578" cy="469761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4663" tIns="13331" rIns="13331" bIns="13331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050" dirty="0">
                  <a:latin typeface="Arimo"/>
                  <a:ea typeface="Arimo"/>
                  <a:cs typeface="Arimo"/>
                  <a:sym typeface="Arimo"/>
                </a:rPr>
                <a:t>Market Share</a:t>
              </a:r>
            </a:p>
          </p:txBody>
        </p:sp>
        <p:cxnSp>
          <p:nvCxnSpPr>
            <p:cNvPr id="53" name="Shape 401"/>
            <p:cNvCxnSpPr/>
            <p:nvPr/>
          </p:nvCxnSpPr>
          <p:spPr>
            <a:xfrm>
              <a:off x="1142220015" y="704642092"/>
              <a:ext cx="137066197" cy="0"/>
            </a:xfrm>
            <a:prstGeom prst="straightConnector1">
              <a:avLst/>
            </a:prstGeom>
            <a:noFill/>
            <a:ln w="25400" cap="flat" cmpd="sng">
              <a:solidFill>
                <a:srgbClr val="C0CCE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" name="Shape 402"/>
            <p:cNvCxnSpPr/>
            <p:nvPr/>
          </p:nvCxnSpPr>
          <p:spPr>
            <a:xfrm rot="5400000">
              <a:off x="629902126" y="815291445"/>
              <a:ext cx="587301643" cy="640754922"/>
            </a:xfrm>
            <a:prstGeom prst="straightConnector1">
              <a:avLst/>
            </a:prstGeom>
            <a:noFill/>
            <a:ln w="25400" cap="flat" cmpd="sng">
              <a:solidFill>
                <a:srgbClr val="C0CCE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0" name="Shape 403"/>
            <p:cNvSpPr txBox="1"/>
            <p:nvPr/>
          </p:nvSpPr>
          <p:spPr>
            <a:xfrm>
              <a:off x="1313679617" y="943178489"/>
              <a:ext cx="720200967" cy="469761743"/>
            </a:xfrm>
            <a:prstGeom prst="rect">
              <a:avLst/>
            </a:prstGeom>
            <a:noFill/>
            <a:ln w="9525" cap="flat" cmpd="sng">
              <a:solidFill>
                <a:schemeClr val="dk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1" name="Shape 404"/>
            <p:cNvSpPr txBox="1"/>
            <p:nvPr/>
          </p:nvSpPr>
          <p:spPr>
            <a:xfrm>
              <a:off x="1305435772" y="858993458"/>
              <a:ext cx="973798876" cy="743931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4663" tIns="13331" rIns="13331" bIns="13331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1050" dirty="0">
                  <a:latin typeface="Arimo"/>
                  <a:ea typeface="Arimo"/>
                  <a:cs typeface="Arimo"/>
                  <a:sym typeface="Arimo"/>
                </a:rPr>
                <a:t>Revenue per customer</a:t>
              </a:r>
            </a:p>
          </p:txBody>
        </p:sp>
        <p:cxnSp>
          <p:nvCxnSpPr>
            <p:cNvPr id="72" name="Shape 405"/>
            <p:cNvCxnSpPr/>
            <p:nvPr/>
          </p:nvCxnSpPr>
          <p:spPr>
            <a:xfrm>
              <a:off x="1142220015" y="1174404887"/>
              <a:ext cx="137066197" cy="0"/>
            </a:xfrm>
            <a:prstGeom prst="straightConnector1">
              <a:avLst/>
            </a:prstGeom>
            <a:noFill/>
            <a:ln w="25400" cap="flat" cmpd="sng">
              <a:solidFill>
                <a:srgbClr val="C0CCE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" name="Shape 406"/>
            <p:cNvCxnSpPr/>
            <p:nvPr/>
          </p:nvCxnSpPr>
          <p:spPr>
            <a:xfrm rot="5400000">
              <a:off x="791878603" y="1277348512"/>
              <a:ext cx="419605138" cy="409900676"/>
            </a:xfrm>
            <a:prstGeom prst="straightConnector1">
              <a:avLst/>
            </a:prstGeom>
            <a:noFill/>
            <a:ln w="25400" cap="flat" cmpd="sng">
              <a:solidFill>
                <a:srgbClr val="C0CCE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9" name="Shape 407"/>
          <p:cNvGrpSpPr/>
          <p:nvPr/>
        </p:nvGrpSpPr>
        <p:grpSpPr>
          <a:xfrm>
            <a:off x="4499625" y="5127982"/>
            <a:ext cx="2386101" cy="484836"/>
            <a:chOff x="-8590241" y="-119709910"/>
            <a:chExt cx="2147483647" cy="2147483647"/>
          </a:xfrm>
        </p:grpSpPr>
        <p:sp>
          <p:nvSpPr>
            <p:cNvPr id="30" name="Shape 408"/>
            <p:cNvSpPr/>
            <p:nvPr/>
          </p:nvSpPr>
          <p:spPr>
            <a:xfrm>
              <a:off x="-8590241" y="5250957"/>
              <a:ext cx="777965959" cy="2142232600"/>
            </a:xfrm>
            <a:prstGeom prst="roundRect">
              <a:avLst>
                <a:gd name="adj" fmla="val 108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2" name="Shape 410"/>
            <p:cNvSpPr txBox="1"/>
            <p:nvPr/>
          </p:nvSpPr>
          <p:spPr>
            <a:xfrm>
              <a:off x="236546562" y="5250503"/>
              <a:ext cx="495609685" cy="2142233143"/>
            </a:xfrm>
            <a:prstGeom prst="rect">
              <a:avLst/>
            </a:prstGeom>
            <a:noFill/>
            <a:ln>
              <a:noFill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3" name="Shape 411"/>
            <p:cNvSpPr txBox="1"/>
            <p:nvPr/>
          </p:nvSpPr>
          <p:spPr>
            <a:xfrm>
              <a:off x="54445414" y="112598366"/>
              <a:ext cx="650676003" cy="20290190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33431" rIns="0" bIns="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975">
                  <a:latin typeface="Arimo"/>
                  <a:ea typeface="Arimo"/>
                  <a:cs typeface="Arimo"/>
                  <a:sym typeface="Arimo"/>
                </a:rPr>
                <a:t>Sourcing</a:t>
              </a:r>
            </a:p>
          </p:txBody>
        </p:sp>
        <p:sp>
          <p:nvSpPr>
            <p:cNvPr id="34" name="Shape 412"/>
            <p:cNvSpPr/>
            <p:nvPr/>
          </p:nvSpPr>
          <p:spPr>
            <a:xfrm>
              <a:off x="792882828" y="5250503"/>
              <a:ext cx="665057268" cy="2142233143"/>
            </a:xfrm>
            <a:prstGeom prst="roundRect">
              <a:avLst>
                <a:gd name="adj" fmla="val 108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6" name="Shape 414"/>
            <p:cNvSpPr/>
            <p:nvPr/>
          </p:nvSpPr>
          <p:spPr>
            <a:xfrm rot="5400000">
              <a:off x="737072367" y="1706390292"/>
              <a:ext cx="117498964" cy="267862712"/>
            </a:xfrm>
            <a:prstGeom prst="flowChartExtract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7" name="Shape 415"/>
            <p:cNvSpPr txBox="1"/>
            <p:nvPr/>
          </p:nvSpPr>
          <p:spPr>
            <a:xfrm>
              <a:off x="925111225" y="5250503"/>
              <a:ext cx="496588521" cy="2142233143"/>
            </a:xfrm>
            <a:prstGeom prst="rect">
              <a:avLst/>
            </a:prstGeom>
            <a:noFill/>
            <a:ln>
              <a:noFill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8" name="Shape 416"/>
            <p:cNvSpPr txBox="1"/>
            <p:nvPr/>
          </p:nvSpPr>
          <p:spPr>
            <a:xfrm>
              <a:off x="925595731" y="5354739"/>
              <a:ext cx="496017054" cy="2142127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33431" rIns="0" bIns="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975" dirty="0">
                  <a:latin typeface="Arimo"/>
                  <a:ea typeface="Arimo"/>
                  <a:cs typeface="Arimo"/>
                  <a:sym typeface="Arimo"/>
                </a:rPr>
                <a:t>Producing	</a:t>
              </a:r>
            </a:p>
          </p:txBody>
        </p:sp>
        <p:sp>
          <p:nvSpPr>
            <p:cNvPr id="39" name="Shape 417"/>
            <p:cNvSpPr/>
            <p:nvPr/>
          </p:nvSpPr>
          <p:spPr>
            <a:xfrm>
              <a:off x="1481447586" y="0"/>
              <a:ext cx="666036060" cy="2142233143"/>
            </a:xfrm>
            <a:prstGeom prst="roundRect">
              <a:avLst>
                <a:gd name="adj" fmla="val 108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1" name="Shape 419"/>
            <p:cNvSpPr/>
            <p:nvPr/>
          </p:nvSpPr>
          <p:spPr>
            <a:xfrm rot="5400000">
              <a:off x="1426125879" y="1707704105"/>
              <a:ext cx="117498964" cy="265238285"/>
            </a:xfrm>
            <a:prstGeom prst="flowChartExtract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2" name="Shape 420"/>
            <p:cNvSpPr txBox="1"/>
            <p:nvPr/>
          </p:nvSpPr>
          <p:spPr>
            <a:xfrm>
              <a:off x="1614654752" y="0"/>
              <a:ext cx="496588521" cy="2142233143"/>
            </a:xfrm>
            <a:prstGeom prst="rect">
              <a:avLst/>
            </a:prstGeom>
            <a:noFill/>
            <a:ln>
              <a:noFill/>
            </a:ln>
            <a:effectLst>
              <a:outerShdw blurRad="63500" dist="20000" dir="5400000">
                <a:srgbClr val="000000">
                  <a:alpha val="36862"/>
                </a:srgbClr>
              </a:outerShdw>
            </a:effectLst>
          </p:spPr>
          <p:txBody>
            <a:bodyPr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35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" name="Shape 421"/>
            <p:cNvSpPr txBox="1"/>
            <p:nvPr/>
          </p:nvSpPr>
          <p:spPr>
            <a:xfrm>
              <a:off x="1509791878" y="-119709910"/>
              <a:ext cx="601450551" cy="21421293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33431" rIns="0" bIns="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ct val="25000"/>
              </a:pPr>
              <a:r>
                <a:rPr lang="en-US" sz="975" dirty="0">
                  <a:latin typeface="Arimo"/>
                  <a:ea typeface="Arimo"/>
                  <a:cs typeface="Arimo"/>
                  <a:sym typeface="Arimo"/>
                </a:rPr>
                <a:t>Distributing</a:t>
              </a:r>
            </a:p>
          </p:txBody>
        </p:sp>
      </p:grpSp>
      <p:sp>
        <p:nvSpPr>
          <p:cNvPr id="63" name="投影片編號版面配置區 3">
            <a:extLst>
              <a:ext uri="{FF2B5EF4-FFF2-40B4-BE49-F238E27FC236}">
                <a16:creationId xmlns:a16="http://schemas.microsoft.com/office/drawing/2014/main" id="{01F411AF-103B-40E6-994A-0858D2B270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10</a:t>
            </a:fld>
            <a:endParaRPr lang="zh-TW" altLang="en-US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7D909C72-49CD-4DA4-B5BE-77D6848B3DC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1130" y="515791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66E8C0A6-1461-4602-B936-143F698548A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93017" y="166541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66" name="椭圆 18">
            <a:extLst>
              <a:ext uri="{FF2B5EF4-FFF2-40B4-BE49-F238E27FC236}">
                <a16:creationId xmlns:a16="http://schemas.microsoft.com/office/drawing/2014/main" id="{69B73B5E-5A7C-4461-B382-310D0A1B7F4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43" y="25226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投影片編號版面配置區 3">
            <a:extLst>
              <a:ext uri="{FF2B5EF4-FFF2-40B4-BE49-F238E27FC236}">
                <a16:creationId xmlns:a16="http://schemas.microsoft.com/office/drawing/2014/main" id="{0995FC6B-2FFD-4E1F-90BF-08C4E5750C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4049" y="6391106"/>
            <a:ext cx="548700" cy="393600"/>
          </a:xfrm>
        </p:spPr>
        <p:txBody>
          <a:bodyPr/>
          <a:lstStyle/>
          <a:p>
            <a:pPr algn="r"/>
            <a:fld id="{00000000-1234-1234-1234-123412341234}" type="slidenum">
              <a:rPr lang="en-US" altLang="zh-TW" smtClean="0"/>
              <a:pPr algn="r"/>
              <a:t>11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A0CF90-C2D9-4AEA-A120-EC4E89AF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20609"/>
              </p:ext>
            </p:extLst>
          </p:nvPr>
        </p:nvGraphicFramePr>
        <p:xfrm>
          <a:off x="367635" y="961878"/>
          <a:ext cx="8026414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9475">
                  <a:extLst>
                    <a:ext uri="{9D8B030D-6E8A-4147-A177-3AD203B41FA5}">
                      <a16:colId xmlns:a16="http://schemas.microsoft.com/office/drawing/2014/main" val="4008888279"/>
                    </a:ext>
                  </a:extLst>
                </a:gridCol>
                <a:gridCol w="1492483">
                  <a:extLst>
                    <a:ext uri="{9D8B030D-6E8A-4147-A177-3AD203B41FA5}">
                      <a16:colId xmlns:a16="http://schemas.microsoft.com/office/drawing/2014/main" val="118448007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58004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客戶端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消費者角度</a:t>
                      </a:r>
                    </a:p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V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P)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為正，讓客戶端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賺到的感覺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3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價值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Value↑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New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開啟美國電影票包月訂閱服務模式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Quality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有限制</a:t>
                      </a:r>
                      <a:r>
                        <a:rPr lang="en-US" alt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</a:t>
                      </a:r>
                      <a:r>
                        <a:rPr lang="zh-TW" altLang="en-US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IMAX</a:t>
                      </a:r>
                      <a:r>
                        <a:rPr lang="zh-TW" altLang="en-US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，不能提前預約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Quantity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吸引不經常看電影的人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9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kern="12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價格</a:t>
                      </a:r>
                      <a:r>
                        <a:rPr lang="en-US" altLang="zh-TW" kern="12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Price↓</a:t>
                      </a:r>
                      <a:endParaRPr lang="en-US" altLang="zh-CN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Pay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定價有吸引力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9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Transaction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無須額外成本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Switch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無須額外成本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1883"/>
                  </a:ext>
                </a:extLst>
              </a:tr>
            </a:tbl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5F59B33F-22BF-45AB-A057-41DADD4DAEF3}"/>
              </a:ext>
            </a:extLst>
          </p:cNvPr>
          <p:cNvGrpSpPr/>
          <p:nvPr/>
        </p:nvGrpSpPr>
        <p:grpSpPr>
          <a:xfrm>
            <a:off x="6451580" y="3278366"/>
            <a:ext cx="2297760" cy="2454631"/>
            <a:chOff x="6451580" y="3278366"/>
            <a:chExt cx="2297760" cy="2454631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8038EC85-606D-45C4-A323-CA791132C14C}"/>
                </a:ext>
              </a:extLst>
            </p:cNvPr>
            <p:cNvSpPr/>
            <p:nvPr/>
          </p:nvSpPr>
          <p:spPr>
            <a:xfrm>
              <a:off x="6508687" y="3278366"/>
              <a:ext cx="1245541" cy="1279993"/>
            </a:xfrm>
            <a:custGeom>
              <a:avLst/>
              <a:gdLst>
                <a:gd name="connsiteX0" fmla="*/ 0 w 1245541"/>
                <a:gd name="connsiteY0" fmla="*/ 1279993 h 1279993"/>
                <a:gd name="connsiteX1" fmla="*/ 1245541 w 1245541"/>
                <a:gd name="connsiteY1" fmla="*/ 0 h 1279993"/>
                <a:gd name="connsiteX2" fmla="*/ 1245541 w 1245541"/>
                <a:gd name="connsiteY2" fmla="*/ 1279993 h 1279993"/>
                <a:gd name="connsiteX3" fmla="*/ 0 w 1245541"/>
                <a:gd name="connsiteY3" fmla="*/ 1279993 h 12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541" h="1279993">
                  <a:moveTo>
                    <a:pt x="0" y="1279993"/>
                  </a:moveTo>
                  <a:cubicBezTo>
                    <a:pt x="0" y="573072"/>
                    <a:pt x="557648" y="0"/>
                    <a:pt x="1245541" y="0"/>
                  </a:cubicBezTo>
                  <a:lnTo>
                    <a:pt x="1245541" y="1279993"/>
                  </a:lnTo>
                  <a:lnTo>
                    <a:pt x="0" y="1279993"/>
                  </a:lnTo>
                  <a:close/>
                </a:path>
              </a:pathLst>
            </a:custGeom>
            <a:solidFill>
              <a:srgbClr val="FF9900"/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5499" tIns="545589" rIns="170688" bIns="17068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b="1" kern="1200" dirty="0"/>
                <a:t>V</a:t>
              </a:r>
              <a:endParaRPr lang="zh-TW" altLang="en-US" sz="2400" b="1" kern="1200" dirty="0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95BB45FF-5A5B-4B26-A553-56033223FE3E}"/>
                </a:ext>
              </a:extLst>
            </p:cNvPr>
            <p:cNvSpPr/>
            <p:nvPr/>
          </p:nvSpPr>
          <p:spPr>
            <a:xfrm>
              <a:off x="7803548" y="3689526"/>
              <a:ext cx="932431" cy="840422"/>
            </a:xfrm>
            <a:custGeom>
              <a:avLst/>
              <a:gdLst>
                <a:gd name="connsiteX0" fmla="*/ 0 w 840421"/>
                <a:gd name="connsiteY0" fmla="*/ 932430 h 932430"/>
                <a:gd name="connsiteX1" fmla="*/ 840421 w 840421"/>
                <a:gd name="connsiteY1" fmla="*/ 0 h 932430"/>
                <a:gd name="connsiteX2" fmla="*/ 840421 w 840421"/>
                <a:gd name="connsiteY2" fmla="*/ 932430 h 932430"/>
                <a:gd name="connsiteX3" fmla="*/ 0 w 840421"/>
                <a:gd name="connsiteY3" fmla="*/ 932430 h 93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421" h="932430">
                  <a:moveTo>
                    <a:pt x="0" y="1"/>
                  </a:moveTo>
                  <a:cubicBezTo>
                    <a:pt x="464152" y="1"/>
                    <a:pt x="840421" y="417463"/>
                    <a:pt x="840421" y="932429"/>
                  </a:cubicBezTo>
                  <a:lnTo>
                    <a:pt x="0" y="932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832118"/>
                <a:satOff val="5994"/>
                <a:lumOff val="-39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9" tIns="345722" rIns="372670" bIns="995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b="1" kern="1200" dirty="0"/>
                <a:t>R</a:t>
              </a:r>
              <a:endParaRPr lang="zh-TW" altLang="en-US" sz="1400" b="1" kern="1200" dirty="0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1E80E7A-BE65-424D-A0ED-BE208DD352EE}"/>
                </a:ext>
              </a:extLst>
            </p:cNvPr>
            <p:cNvSpPr/>
            <p:nvPr/>
          </p:nvSpPr>
          <p:spPr>
            <a:xfrm rot="21600000">
              <a:off x="7800565" y="4636134"/>
              <a:ext cx="948775" cy="823916"/>
            </a:xfrm>
            <a:custGeom>
              <a:avLst/>
              <a:gdLst>
                <a:gd name="connsiteX0" fmla="*/ 0 w 948775"/>
                <a:gd name="connsiteY0" fmla="*/ 823915 h 823915"/>
                <a:gd name="connsiteX1" fmla="*/ 948775 w 948775"/>
                <a:gd name="connsiteY1" fmla="*/ 0 h 823915"/>
                <a:gd name="connsiteX2" fmla="*/ 948775 w 948775"/>
                <a:gd name="connsiteY2" fmla="*/ 823915 h 823915"/>
                <a:gd name="connsiteX3" fmla="*/ 0 w 948775"/>
                <a:gd name="connsiteY3" fmla="*/ 823915 h 82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775" h="823915">
                  <a:moveTo>
                    <a:pt x="948775" y="0"/>
                  </a:moveTo>
                  <a:cubicBezTo>
                    <a:pt x="948775" y="455036"/>
                    <a:pt x="523994" y="823915"/>
                    <a:pt x="0" y="823915"/>
                  </a:cubicBezTo>
                  <a:lnTo>
                    <a:pt x="0" y="0"/>
                  </a:lnTo>
                  <a:lnTo>
                    <a:pt x="948775" y="0"/>
                  </a:lnTo>
                  <a:close/>
                </a:path>
              </a:pathLst>
            </a:custGeom>
            <a:solidFill>
              <a:srgbClr val="0005C0"/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664236"/>
                <a:satOff val="11987"/>
                <a:lumOff val="-79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9" rIns="377458" bIns="3408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b="1" kern="1200" dirty="0"/>
                <a:t>C</a:t>
              </a:r>
              <a:endParaRPr lang="zh-TW" altLang="en-US" sz="1400" b="1" kern="1200" dirty="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21A5ACE3-1323-477C-B093-26336D73686C}"/>
                </a:ext>
              </a:extLst>
            </p:cNvPr>
            <p:cNvSpPr/>
            <p:nvPr/>
          </p:nvSpPr>
          <p:spPr>
            <a:xfrm rot="21600000">
              <a:off x="6563211" y="4558354"/>
              <a:ext cx="1225490" cy="1174643"/>
            </a:xfrm>
            <a:custGeom>
              <a:avLst/>
              <a:gdLst>
                <a:gd name="connsiteX0" fmla="*/ 0 w 1174642"/>
                <a:gd name="connsiteY0" fmla="*/ 1225489 h 1225489"/>
                <a:gd name="connsiteX1" fmla="*/ 1174642 w 1174642"/>
                <a:gd name="connsiteY1" fmla="*/ 0 h 1225489"/>
                <a:gd name="connsiteX2" fmla="*/ 1174642 w 1174642"/>
                <a:gd name="connsiteY2" fmla="*/ 1225489 h 1225489"/>
                <a:gd name="connsiteX3" fmla="*/ 0 w 1174642"/>
                <a:gd name="connsiteY3" fmla="*/ 1225489 h 12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642" h="1225489">
                  <a:moveTo>
                    <a:pt x="1174642" y="1225488"/>
                  </a:moveTo>
                  <a:cubicBezTo>
                    <a:pt x="525905" y="1225488"/>
                    <a:pt x="0" y="676819"/>
                    <a:pt x="0" y="1"/>
                  </a:cubicBezTo>
                  <a:lnTo>
                    <a:pt x="1174642" y="1"/>
                  </a:lnTo>
                  <a:lnTo>
                    <a:pt x="1174642" y="1225488"/>
                  </a:lnTo>
                  <a:close/>
                </a:path>
              </a:pathLst>
            </a:custGeom>
            <a:solidFill>
              <a:srgbClr val="008000"/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496354"/>
                <a:satOff val="17981"/>
                <a:lumOff val="-1195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9626" tIns="170688" rIns="170688" bIns="51473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b="1" kern="1200" dirty="0"/>
                <a:t>P</a:t>
              </a:r>
              <a:endParaRPr lang="zh-TW" altLang="en-US" sz="2400" b="1" kern="1200" dirty="0"/>
            </a:p>
          </p:txBody>
        </p:sp>
        <p:sp>
          <p:nvSpPr>
            <p:cNvPr id="12" name="箭號: 向上 11">
              <a:extLst>
                <a:ext uri="{FF2B5EF4-FFF2-40B4-BE49-F238E27FC236}">
                  <a16:creationId xmlns:a16="http://schemas.microsoft.com/office/drawing/2014/main" id="{138A776F-6631-4FCB-A762-8D0FCB24584B}"/>
                </a:ext>
              </a:extLst>
            </p:cNvPr>
            <p:cNvSpPr/>
            <p:nvPr/>
          </p:nvSpPr>
          <p:spPr>
            <a:xfrm flipH="1" flipV="1">
              <a:off x="6508689" y="4938991"/>
              <a:ext cx="158348" cy="241008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/>
              <a:lightRig rig="chilly" dir="t"/>
            </a:scene3d>
            <a:sp3d z="127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箭號: 向上 12">
              <a:extLst>
                <a:ext uri="{FF2B5EF4-FFF2-40B4-BE49-F238E27FC236}">
                  <a16:creationId xmlns:a16="http://schemas.microsoft.com/office/drawing/2014/main" id="{0A3A772D-57BA-435A-9004-4CE1294166D5}"/>
                </a:ext>
              </a:extLst>
            </p:cNvPr>
            <p:cNvSpPr/>
            <p:nvPr/>
          </p:nvSpPr>
          <p:spPr>
            <a:xfrm>
              <a:off x="6451580" y="3779368"/>
              <a:ext cx="171909" cy="203065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/>
              <a:lightRig rig="chilly" dir="t"/>
            </a:scene3d>
            <a:sp3d z="127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0D31201-9563-4BB4-9959-DF10B41C5D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11</a:t>
            </a:fld>
            <a:endParaRPr lang="zh-TW" alt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70FAB1D-F4C3-44F2-B3B0-695024E2007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1130" y="515791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701FA05-EA8E-4045-AD72-935D9FE5382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93017" y="166541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11" name="椭圆 18">
            <a:extLst>
              <a:ext uri="{FF2B5EF4-FFF2-40B4-BE49-F238E27FC236}">
                <a16:creationId xmlns:a16="http://schemas.microsoft.com/office/drawing/2014/main" id="{D1212A04-7D89-4704-91C9-53B04D16AC8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43" y="25226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投影片編號版面配置區 3">
            <a:extLst>
              <a:ext uri="{FF2B5EF4-FFF2-40B4-BE49-F238E27FC236}">
                <a16:creationId xmlns:a16="http://schemas.microsoft.com/office/drawing/2014/main" id="{0995FC6B-2FFD-4E1F-90BF-08C4E5750C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6377202"/>
            <a:ext cx="548700" cy="393600"/>
          </a:xfrm>
        </p:spPr>
        <p:txBody>
          <a:bodyPr/>
          <a:lstStyle/>
          <a:p>
            <a:pPr algn="r"/>
            <a:fld id="{00000000-1234-1234-1234-123412341234}" type="slidenum">
              <a:rPr lang="en-US" altLang="zh-TW" smtClean="0"/>
              <a:pPr algn="r"/>
              <a:t>12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A0CF90-C2D9-4AEA-A120-EC4E89AF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18935"/>
              </p:ext>
            </p:extLst>
          </p:nvPr>
        </p:nvGraphicFramePr>
        <p:xfrm>
          <a:off x="331130" y="876152"/>
          <a:ext cx="8141328" cy="33910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8213">
                  <a:extLst>
                    <a:ext uri="{9D8B030D-6E8A-4147-A177-3AD203B41FA5}">
                      <a16:colId xmlns:a16="http://schemas.microsoft.com/office/drawing/2014/main" val="4008888279"/>
                    </a:ext>
                  </a:extLst>
                </a:gridCol>
                <a:gridCol w="1679896">
                  <a:extLst>
                    <a:ext uri="{9D8B030D-6E8A-4147-A177-3AD203B41FA5}">
                      <a16:colId xmlns:a16="http://schemas.microsoft.com/office/drawing/2014/main" val="1184480070"/>
                    </a:ext>
                  </a:extLst>
                </a:gridCol>
                <a:gridCol w="4163219">
                  <a:extLst>
                    <a:ext uri="{9D8B030D-6E8A-4147-A177-3AD203B41FA5}">
                      <a16:colId xmlns:a16="http://schemas.microsoft.com/office/drawing/2014/main" val="580045463"/>
                    </a:ext>
                  </a:extLst>
                </a:gridCol>
              </a:tblGrid>
              <a:tr h="609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供應端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企業角度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R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C)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為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負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企業虧損中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39526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defRPr/>
                      </a:pPr>
                      <a:r>
                        <a:rPr lang="zh-TW" altLang="zh-TW" kern="12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收入</a:t>
                      </a:r>
                      <a:r>
                        <a:rPr lang="en-US" altLang="zh-TW" b="1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kern="12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 Revenue↑</a:t>
                      </a:r>
                      <a:endParaRPr lang="en-US" altLang="zh-CN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Market Size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砸錢搶占市場，欲形成市場規模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9031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Market Share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20~300</a:t>
                      </a:r>
                      <a:r>
                        <a:rPr lang="zh-TW" altLang="en-US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萬用戶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859"/>
                  </a:ext>
                </a:extLst>
              </a:tr>
              <a:tr h="67393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Per customer Value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獲取海量用戶數據、進而推出精準營銷和廣告服務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91161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kern="12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成本</a:t>
                      </a:r>
                      <a:r>
                        <a:rPr lang="en-US" altLang="zh-TW" b="1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kern="12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 Cost↑</a:t>
                      </a:r>
                      <a:endParaRPr lang="en-US" altLang="zh-CN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Sourcing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91822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Producing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企業營銷成本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653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Distributing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取得海量用戶基礎後取得與院線的議價空間，從而降低成本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1883"/>
                  </a:ext>
                </a:extLst>
              </a:tr>
            </a:tbl>
          </a:graphicData>
        </a:graphic>
      </p:graphicFrame>
      <p:graphicFrame>
        <p:nvGraphicFramePr>
          <p:cNvPr id="20" name="資料庫圖表 19">
            <a:extLst>
              <a:ext uri="{FF2B5EF4-FFF2-40B4-BE49-F238E27FC236}">
                <a16:creationId xmlns:a16="http://schemas.microsoft.com/office/drawing/2014/main" id="{A74A9846-0DDC-4D49-BB49-1ECE64FB0C33}"/>
              </a:ext>
            </a:extLst>
          </p:cNvPr>
          <p:cNvGraphicFramePr/>
          <p:nvPr>
            <p:extLst/>
          </p:nvPr>
        </p:nvGraphicFramePr>
        <p:xfrm>
          <a:off x="395536" y="3429000"/>
          <a:ext cx="5434126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91096B8-0E05-47B3-94D2-EDCAE1E679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12</a:t>
            </a:fld>
            <a:endParaRPr lang="zh-TW" alt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B3415C6-9ACD-42E2-AA69-FAB8BA5450B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1130" y="515791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4A1F0F3-6FB3-4556-9C86-63CC559860D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93017" y="166541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10" name="椭圆 18">
            <a:extLst>
              <a:ext uri="{FF2B5EF4-FFF2-40B4-BE49-F238E27FC236}">
                <a16:creationId xmlns:a16="http://schemas.microsoft.com/office/drawing/2014/main" id="{ECA5EA13-5800-4F0D-B5A5-40089891EC1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43" y="25226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5623" y="2509711"/>
            <a:ext cx="8311175" cy="3313120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（中文名：網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飛）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，是一間在世界多國提供網路隨選串流影片的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OTT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服務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公司，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並同時在美國經營單一費率郵寄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DVD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出租服務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。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在</a:t>
            </a:r>
            <a:r>
              <a:rPr lang="en-US" altLang="zh-TW" sz="2400" dirty="0"/>
              <a:t>1997</a:t>
            </a:r>
            <a:r>
              <a:rPr lang="zh-TW" altLang="en-US" sz="2400" dirty="0"/>
              <a:t>年</a:t>
            </a:r>
            <a:r>
              <a:rPr lang="en-US" altLang="zh-TW" sz="2400" dirty="0"/>
              <a:t>8</a:t>
            </a:r>
            <a:r>
              <a:rPr lang="zh-TW" altLang="en-US" sz="2400" dirty="0"/>
              <a:t>月</a:t>
            </a:r>
            <a:r>
              <a:rPr lang="en-US" altLang="zh-TW" sz="2400" dirty="0"/>
              <a:t>29</a:t>
            </a:r>
            <a:r>
              <a:rPr lang="zh-TW" altLang="en-US" sz="2400" dirty="0"/>
              <a:t>日</a:t>
            </a:r>
            <a:r>
              <a:rPr lang="zh-TW" altLang="en-US" sz="2400" dirty="0" smtClean="0"/>
              <a:t>成立，總部</a:t>
            </a:r>
            <a:r>
              <a:rPr lang="zh-TW" altLang="en-US" sz="2400" dirty="0"/>
              <a:t>位於加利福尼亞州洛斯蓋</a:t>
            </a:r>
            <a:r>
              <a:rPr lang="zh-TW" altLang="en-US" sz="2400" dirty="0" smtClean="0"/>
              <a:t>圖</a:t>
            </a:r>
            <a:endParaRPr lang="en-US" altLang="zh-TW" sz="2400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1999</a:t>
            </a:r>
            <a:r>
              <a:rPr lang="zh-TW" altLang="en-US" sz="2400" dirty="0"/>
              <a:t>年開始推出訂閱制的服務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2011</a:t>
            </a:r>
            <a:r>
              <a:rPr lang="zh-TW" altLang="en-US" sz="2400" dirty="0"/>
              <a:t>年</a:t>
            </a:r>
            <a:r>
              <a:rPr lang="en-US" altLang="zh-TW" sz="2400" dirty="0"/>
              <a:t>4</a:t>
            </a:r>
            <a:r>
              <a:rPr lang="zh-TW" altLang="en-US" sz="2400" dirty="0"/>
              <a:t>月，</a:t>
            </a:r>
            <a:r>
              <a:rPr lang="en-US" altLang="zh-TW" sz="2400" dirty="0"/>
              <a:t>Netflix</a:t>
            </a:r>
            <a:r>
              <a:rPr lang="zh-TW" altLang="en-US" sz="2400" dirty="0"/>
              <a:t>在美國有超過</a:t>
            </a:r>
            <a:r>
              <a:rPr lang="en-US" altLang="zh-TW" sz="2400" dirty="0"/>
              <a:t>2300</a:t>
            </a:r>
            <a:r>
              <a:rPr lang="zh-TW" altLang="en-US" sz="2400" dirty="0"/>
              <a:t>萬名訂閱者，在世界其他國家共有超過</a:t>
            </a:r>
            <a:r>
              <a:rPr lang="en-US" altLang="zh-TW" sz="2400" dirty="0"/>
              <a:t>2600</a:t>
            </a:r>
            <a:r>
              <a:rPr lang="zh-TW" altLang="en-US" sz="2400" dirty="0"/>
              <a:t>萬名訂閱者。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FF66D8B-F7E0-4C90-8508-3959DF5DAF7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199828" y="412250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051A1-D33F-4CE0-BF54-5A36E369367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1715" y="63000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歷史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背景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椭圆 18">
            <a:extLst>
              <a:ext uri="{FF2B5EF4-FFF2-40B4-BE49-F238E27FC236}">
                <a16:creationId xmlns:a16="http://schemas.microsoft.com/office/drawing/2014/main" id="{E18B2596-82C2-423F-8CC0-42A68E2F2C0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941" y="148725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TW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1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2AAFE3C-DA7B-483F-B8F0-6C4A7B146E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598" cy="476249"/>
          </a:xfrm>
        </p:spPr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13</a:t>
            </a:fld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464" y="991924"/>
            <a:ext cx="3403121" cy="11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47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Netflix</a:t>
            </a:r>
            <a:r>
              <a:rPr lang="zh-TW" altLang="en-US" sz="2400" dirty="0"/>
              <a:t>郵寄</a:t>
            </a:r>
            <a:r>
              <a:rPr lang="en-US" altLang="zh-TW" sz="2400" dirty="0"/>
              <a:t>DVD</a:t>
            </a:r>
            <a:r>
              <a:rPr lang="zh-TW" altLang="en-US" sz="2400" dirty="0"/>
              <a:t>出租服務推出初期，經常有消費者抱怨收到的光碟被刮傷或無法播放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在即</a:t>
            </a:r>
            <a:r>
              <a:rPr lang="zh-TW" altLang="en-US" sz="2400" dirty="0"/>
              <a:t>時串流服務推出後，</a:t>
            </a:r>
            <a:r>
              <a:rPr lang="en-US" altLang="zh-TW" sz="2400" dirty="0"/>
              <a:t>Netflix</a:t>
            </a:r>
            <a:r>
              <a:rPr lang="zh-TW" altLang="en-US" sz="2400" dirty="0"/>
              <a:t>的受歡迎程度有著顯著的成長。大多數的</a:t>
            </a:r>
            <a:r>
              <a:rPr lang="en-US" altLang="zh-TW" sz="2400" dirty="0"/>
              <a:t>Netflix</a:t>
            </a:r>
            <a:r>
              <a:rPr lang="zh-TW" altLang="en-US" sz="2400" dirty="0"/>
              <a:t>訂閱者已經不再依賴郵寄的實體光碟，而改為使用更即時且穩定的串流</a:t>
            </a:r>
            <a:r>
              <a:rPr lang="zh-TW" altLang="en-US" sz="2400" dirty="0" smtClean="0"/>
              <a:t>服務</a:t>
            </a:r>
            <a:endParaRPr lang="en-US" altLang="zh-TW" sz="2400" dirty="0" smtClean="0"/>
          </a:p>
          <a:p>
            <a:r>
              <a:rPr lang="en-US" altLang="zh-TW" sz="2400" dirty="0"/>
              <a:t>Netflix</a:t>
            </a:r>
            <a:r>
              <a:rPr lang="zh-TW" altLang="en-US" sz="2400" dirty="0"/>
              <a:t>通過整合其自身的營銷手段和最近的</a:t>
            </a:r>
            <a:r>
              <a:rPr lang="en-US" altLang="zh-TW" sz="2400" dirty="0"/>
              <a:t>IT</a:t>
            </a:r>
            <a:r>
              <a:rPr lang="zh-TW" altLang="en-US" sz="2400" dirty="0"/>
              <a:t>網路技術，成功地改變了消費習慣和打造了自己的品牌優勢。 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775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新的商業</a:t>
            </a:r>
            <a:r>
              <a:rPr lang="zh-TW" altLang="en-US" dirty="0" smtClean="0"/>
              <a:t>模式產生巨大</a:t>
            </a:r>
            <a:r>
              <a:rPr lang="zh-TW" altLang="en-US" dirty="0"/>
              <a:t>挑戰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Netflix</a:t>
            </a:r>
            <a:r>
              <a:rPr lang="zh-TW" altLang="en-US" dirty="0"/>
              <a:t>的租賃模式和人們所熟悉的當地影像租賃點截然不同</a:t>
            </a:r>
            <a:r>
              <a:rPr lang="en-US" altLang="zh-TW" dirty="0"/>
              <a:t>——</a:t>
            </a:r>
            <a:r>
              <a:rPr lang="zh-TW" altLang="en-US" dirty="0"/>
              <a:t>消費者每月交納一定的費用，就可以租賃一定數量的影像資料。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8229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定價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歷史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" name="＞形箭號 6"/>
          <p:cNvSpPr/>
          <p:nvPr/>
        </p:nvSpPr>
        <p:spPr>
          <a:xfrm>
            <a:off x="897147" y="3338423"/>
            <a:ext cx="1518249" cy="552090"/>
          </a:xfrm>
          <a:prstGeom prst="chevr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7147" y="23089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4567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199" y="1196750"/>
            <a:ext cx="8376249" cy="4929414"/>
          </a:xfrm>
        </p:spPr>
        <p:txBody>
          <a:bodyPr/>
          <a:lstStyle/>
          <a:p>
            <a:pPr marL="857250" indent="-514350">
              <a:buFont typeface="+mj-lt"/>
              <a:buAutoNum type="arabicPeriod"/>
            </a:pPr>
            <a:r>
              <a:rPr lang="zh-TW" altLang="en-US" b="1" dirty="0" smtClean="0"/>
              <a:t>品牌</a:t>
            </a:r>
            <a:r>
              <a:rPr lang="zh-TW" altLang="en-US" b="1" dirty="0"/>
              <a:t>定位</a:t>
            </a:r>
            <a:r>
              <a:rPr lang="zh-TW" altLang="en-US" b="1" dirty="0" smtClean="0"/>
              <a:t>清楚</a:t>
            </a:r>
            <a:r>
              <a:rPr lang="en-US" altLang="zh-TW" b="1" dirty="0" smtClean="0"/>
              <a:t>:</a:t>
            </a:r>
          </a:p>
          <a:p>
            <a:pPr indent="0">
              <a:buNone/>
            </a:pPr>
            <a:r>
              <a:rPr lang="en-US" altLang="zh-TW" sz="2000" dirty="0" smtClean="0"/>
              <a:t>Netflix</a:t>
            </a:r>
            <a:r>
              <a:rPr lang="zh-TW" altLang="en-US" sz="2000" dirty="0"/>
              <a:t>的產品服務從一開始的郵寄 </a:t>
            </a:r>
            <a:r>
              <a:rPr lang="en-US" altLang="zh-TW" sz="2000" dirty="0"/>
              <a:t>DVD </a:t>
            </a:r>
            <a:r>
              <a:rPr lang="zh-TW" altLang="en-US" sz="2000" dirty="0"/>
              <a:t>，到串流媒體服務，再到原創內容，不斷升級產品以貼近消費者的需求。雖然提供的產品改變，但</a:t>
            </a:r>
            <a:r>
              <a:rPr lang="en-US" altLang="zh-TW" sz="2000" dirty="0"/>
              <a:t>Netflix</a:t>
            </a:r>
            <a:r>
              <a:rPr lang="zh-TW" altLang="en-US" sz="2000" dirty="0"/>
              <a:t>的品牌定位一直沒有變，希望能為消費者帶來「跳脫現實」的娛樂服務，以「方便、可選、有價值」作為產品核心優勢，給予消費者「享受影視更輕鬆」的品牌承諾，透過網路串流技術提供大量的影視內容供用戶自由選擇。</a:t>
            </a:r>
            <a:endParaRPr lang="en-US" altLang="zh-TW" sz="2000" b="1" dirty="0" smtClean="0"/>
          </a:p>
          <a:p>
            <a:pPr marL="857250" indent="-514350">
              <a:buFont typeface="+mj-lt"/>
              <a:buAutoNum type="arabicPeriod" startAt="2"/>
            </a:pPr>
            <a:r>
              <a:rPr lang="zh-TW" altLang="en-US" b="1" dirty="0"/>
              <a:t>社群帳號</a:t>
            </a:r>
            <a:r>
              <a:rPr lang="zh-TW" altLang="en-US" b="1" dirty="0" smtClean="0"/>
              <a:t>人性化</a:t>
            </a:r>
            <a:r>
              <a:rPr lang="en-US" altLang="zh-TW" b="1" dirty="0" smtClean="0"/>
              <a:t>:</a:t>
            </a:r>
            <a:endParaRPr lang="zh-TW" altLang="en-US" b="1" dirty="0"/>
          </a:p>
          <a:p>
            <a:pPr indent="0">
              <a:buNone/>
            </a:pPr>
            <a:r>
              <a:rPr lang="en-US" altLang="zh-TW" sz="2000" dirty="0"/>
              <a:t>Netflix </a:t>
            </a:r>
            <a:r>
              <a:rPr lang="zh-TW" altLang="en-US" sz="2000" dirty="0"/>
              <a:t>在社群操作上，以輕鬆、詼諧的方式經營品牌帳號，營造像是跟朋友對話的感覺，表現出情緒、真實的想法，將品牌帳號人格化，用生活化且有趣的文字與消費者互動，同時增加消費者對品牌的信任。而非不斷發出太過商業化的廣告、推銷文字，用太專業的術語表現高高在上、不可侵犯的形象。因為在社群中與訂閱者有趣的互動操作，能夠吸引更多網友成為粉絲，甚至進一步成為買單的消費者。</a:t>
            </a:r>
            <a:endParaRPr lang="zh-TW" altLang="en-US" sz="2000" b="1" dirty="0"/>
          </a:p>
          <a:p>
            <a:pPr marL="857250" indent="-514350">
              <a:buFont typeface="+mj-lt"/>
              <a:buAutoNum type="arabicPeriod" startAt="2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778101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成功策略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64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199" y="1121434"/>
            <a:ext cx="8376249" cy="5004730"/>
          </a:xfrm>
        </p:spPr>
        <p:txBody>
          <a:bodyPr/>
          <a:lstStyle/>
          <a:p>
            <a:pPr marL="857250" indent="-514350">
              <a:buFont typeface="+mj-lt"/>
              <a:buAutoNum type="arabicPeriod" startAt="3"/>
            </a:pPr>
            <a:r>
              <a:rPr lang="zh-TW" altLang="en-US" sz="2800" b="1" dirty="0"/>
              <a:t>主動觀察顧客</a:t>
            </a:r>
            <a:r>
              <a:rPr lang="zh-TW" altLang="en-US" sz="2800" b="1" dirty="0" smtClean="0"/>
              <a:t>需求</a:t>
            </a:r>
            <a:r>
              <a:rPr lang="en-US" altLang="zh-TW" sz="2800" b="1" dirty="0" smtClean="0"/>
              <a:t>:</a:t>
            </a:r>
          </a:p>
          <a:p>
            <a:pPr indent="0">
              <a:buNone/>
            </a:pPr>
            <a:r>
              <a:rPr lang="zh-TW" altLang="en-US" sz="1400" dirty="0" smtClean="0"/>
              <a:t>在</a:t>
            </a:r>
            <a:r>
              <a:rPr lang="en-US" altLang="zh-TW" sz="1400" dirty="0"/>
              <a:t>2015</a:t>
            </a:r>
            <a:r>
              <a:rPr lang="zh-TW" altLang="en-US" sz="1400" dirty="0"/>
              <a:t>年時，</a:t>
            </a:r>
            <a:r>
              <a:rPr lang="en-US" altLang="zh-TW" sz="1400" dirty="0"/>
              <a:t>Netflix</a:t>
            </a:r>
            <a:r>
              <a:rPr lang="zh-TW" altLang="en-US" sz="1400" dirty="0"/>
              <a:t>從客戶端回收數據發現，在用戶下班、下課，經過疲勞的一天後，就算戲劇再怎麼驚心動魄，還是很可能會打瞌睡，眼睛不小心闔上後，醒來螢幕已經在跑工作人員名單了。因此，</a:t>
            </a:r>
            <a:r>
              <a:rPr lang="en-US" altLang="zh-TW" sz="1400" dirty="0"/>
              <a:t>Netflix</a:t>
            </a:r>
            <a:r>
              <a:rPr lang="zh-TW" altLang="en-US" sz="1400" dirty="0"/>
              <a:t>與科技公司 </a:t>
            </a:r>
            <a:r>
              <a:rPr lang="en-US" altLang="zh-TW" sz="1400" dirty="0" err="1"/>
              <a:t>Deeplocal</a:t>
            </a:r>
            <a:r>
              <a:rPr lang="zh-TW" altLang="en-US" sz="1400" dirty="0"/>
              <a:t>合作研究ㄧ款智慧襪「</a:t>
            </a:r>
            <a:r>
              <a:rPr lang="en-US" altLang="zh-TW" sz="1400" dirty="0"/>
              <a:t>Netflix Socks</a:t>
            </a:r>
            <a:r>
              <a:rPr lang="zh-TW" altLang="en-US" sz="1400" dirty="0"/>
              <a:t>」，用加速度儀器感應用戶是否睡著，若偵測到用戶已入睡，儀器就會傳送到電腦，自動暫停正在播放的內容</a:t>
            </a:r>
            <a:r>
              <a:rPr lang="zh-TW" altLang="en-US" sz="1400" dirty="0" smtClean="0"/>
              <a:t>。</a:t>
            </a:r>
            <a:endParaRPr lang="en-US" altLang="zh-TW" sz="1400" b="1" dirty="0" smtClean="0"/>
          </a:p>
          <a:p>
            <a:pPr marL="857250" indent="-514350">
              <a:buFont typeface="+mj-lt"/>
              <a:buAutoNum type="arabicPeriod" startAt="4"/>
            </a:pPr>
            <a:r>
              <a:rPr lang="zh-TW" altLang="en-US" sz="2800" b="1" dirty="0"/>
              <a:t>品質比數量</a:t>
            </a:r>
            <a:r>
              <a:rPr lang="zh-TW" altLang="en-US" sz="2800" b="1" dirty="0" smtClean="0"/>
              <a:t>重要</a:t>
            </a:r>
            <a:r>
              <a:rPr lang="en-US" altLang="zh-TW" sz="2800" b="1" dirty="0" smtClean="0"/>
              <a:t>:</a:t>
            </a:r>
          </a:p>
          <a:p>
            <a:pPr indent="0">
              <a:buNone/>
            </a:pPr>
            <a:r>
              <a:rPr lang="zh-TW" altLang="en-US" sz="1400" dirty="0"/>
              <a:t>社群行銷有時的確像是一場數字戰爭，所有品牌都希望能更握頻繁的貼文與消費者溝通、吸引他們注意。不過</a:t>
            </a:r>
            <a:r>
              <a:rPr lang="en-US" altLang="zh-TW" sz="1400" dirty="0"/>
              <a:t>Netflix</a:t>
            </a:r>
            <a:r>
              <a:rPr lang="zh-TW" altLang="en-US" sz="1400" dirty="0"/>
              <a:t>認為，比起數量，貼文的品質更重要。高品質的貼文可以引起較多的回應與共鳴，讓社群粉絲較有參與感。</a:t>
            </a:r>
            <a:endParaRPr lang="en-US" altLang="zh-TW" sz="1400" b="1" dirty="0" smtClean="0"/>
          </a:p>
          <a:p>
            <a:pPr marL="857250" indent="-514350">
              <a:buFont typeface="+mj-lt"/>
              <a:buAutoNum type="arabicPeriod" startAt="5"/>
            </a:pPr>
            <a:r>
              <a:rPr lang="zh-TW" altLang="en-US" sz="2800" b="1" dirty="0"/>
              <a:t>互動性內容加乘</a:t>
            </a:r>
            <a:r>
              <a:rPr lang="zh-TW" altLang="en-US" sz="2800" b="1" dirty="0" smtClean="0"/>
              <a:t>擴散</a:t>
            </a:r>
            <a:endParaRPr lang="en-US" altLang="zh-TW" sz="2800" b="1" dirty="0" smtClean="0"/>
          </a:p>
          <a:p>
            <a:pPr indent="0">
              <a:buNone/>
            </a:pPr>
            <a:r>
              <a:rPr lang="en-US" altLang="zh-TW" sz="1400" dirty="0"/>
              <a:t>Netflix</a:t>
            </a:r>
            <a:r>
              <a:rPr lang="zh-TW" altLang="en-US" sz="1400" dirty="0"/>
              <a:t>的社群行銷策略包含製造互動性內容，讓訂閱者主動想分享品牌貼文，加成擴散。例如，</a:t>
            </a:r>
            <a:r>
              <a:rPr lang="en-US" altLang="zh-TW" sz="1400" dirty="0"/>
              <a:t>Netflix</a:t>
            </a:r>
            <a:r>
              <a:rPr lang="zh-TW" altLang="en-US" sz="1400" dirty="0"/>
              <a:t>與</a:t>
            </a:r>
            <a:r>
              <a:rPr lang="en-US" altLang="zh-TW" sz="1400" dirty="0" err="1"/>
              <a:t>Snapschat</a:t>
            </a:r>
            <a:r>
              <a:rPr lang="zh-TW" altLang="en-US" sz="1400" dirty="0"/>
              <a:t>合作，在街頭設置多個影集廣告背板，讓用戶可以使用</a:t>
            </a:r>
            <a:r>
              <a:rPr lang="en-US" altLang="zh-TW" sz="1400" dirty="0"/>
              <a:t>Snapchat</a:t>
            </a:r>
            <a:r>
              <a:rPr lang="zh-TW" altLang="en-US" sz="1400" dirty="0"/>
              <a:t>換臉功能與影集主角換臉。也以新推出的影集做成濾鏡，在</a:t>
            </a:r>
            <a:r>
              <a:rPr lang="en-US" altLang="zh-TW" sz="1400" dirty="0"/>
              <a:t>Snapchat</a:t>
            </a:r>
            <a:r>
              <a:rPr lang="zh-TW" altLang="en-US" sz="1400" dirty="0"/>
              <a:t>供用戶免費下載，帶來了</a:t>
            </a:r>
            <a:r>
              <a:rPr lang="en-US" altLang="zh-TW" sz="1400" dirty="0"/>
              <a:t>88</a:t>
            </a:r>
            <a:r>
              <a:rPr lang="zh-TW" altLang="en-US" sz="1400" dirty="0"/>
              <a:t>萬次的瀏覽，成功增加曝光率。</a:t>
            </a:r>
            <a:endParaRPr lang="zh-TW" altLang="en-US" sz="1400" b="1" dirty="0"/>
          </a:p>
          <a:p>
            <a:pPr marL="857250" indent="-514350">
              <a:buFont typeface="+mj-lt"/>
              <a:buAutoNum type="arabicPeriod" startAt="5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778101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成功策略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54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400" dirty="0"/>
              <a:t>持續漲價卻不影響用戶數成長率的</a:t>
            </a:r>
            <a:r>
              <a:rPr lang="en-US" altLang="zh-TW" sz="3400" dirty="0" smtClean="0"/>
              <a:t>Netflix</a:t>
            </a:r>
            <a:endParaRPr lang="zh-TW" altLang="en-US" sz="3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45" y="914714"/>
            <a:ext cx="7064944" cy="44927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5407511"/>
            <a:ext cx="83712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>
                <a:solidFill>
                  <a:srgbClr val="FF0000"/>
                </a:solidFill>
              </a:rPr>
              <a:t>就算漲價客戶也不會跑掉的生意，是最好的生意</a:t>
            </a:r>
            <a:r>
              <a:rPr lang="en-US" altLang="zh-TW" sz="3000" dirty="0">
                <a:solidFill>
                  <a:srgbClr val="FF0000"/>
                </a:solidFill>
              </a:rPr>
              <a:t>!</a:t>
            </a:r>
            <a:endParaRPr lang="zh-TW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-3717986" y="1585202"/>
            <a:ext cx="37179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舊用戶為什麼不離不棄</a:t>
            </a:r>
            <a:r>
              <a:rPr lang="zh-TW" altLang="en-US" dirty="0" smtClean="0">
                <a:solidFill>
                  <a:srgbClr val="212529"/>
                </a:solidFill>
                <a:latin typeface="Roboto Condensed"/>
              </a:rPr>
              <a:t>，</a:t>
            </a:r>
            <a:endParaRPr lang="en-US" altLang="zh-TW" dirty="0" smtClean="0">
              <a:solidFill>
                <a:srgbClr val="212529"/>
              </a:solidFill>
              <a:latin typeface="Roboto Condensed"/>
            </a:endParaRPr>
          </a:p>
          <a:p>
            <a:r>
              <a:rPr lang="en-US" altLang="zh-TW" dirty="0" smtClean="0">
                <a:solidFill>
                  <a:srgbClr val="212529"/>
                </a:solidFill>
                <a:latin typeface="Roboto Condensed"/>
              </a:rPr>
              <a:t>1.</a:t>
            </a:r>
            <a:r>
              <a:rPr lang="zh-TW" altLang="en-US" dirty="0" smtClean="0">
                <a:solidFill>
                  <a:srgbClr val="212529"/>
                </a:solidFill>
                <a:latin typeface="Roboto Condensed"/>
              </a:rPr>
              <a:t>除了</a:t>
            </a:r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使用習慣已經</a:t>
            </a:r>
            <a:r>
              <a:rPr lang="zh-TW" altLang="en-US" dirty="0" smtClean="0">
                <a:solidFill>
                  <a:srgbClr val="212529"/>
                </a:solidFill>
                <a:latin typeface="Roboto Condensed"/>
              </a:rPr>
              <a:t>根深蒂固以外，</a:t>
            </a:r>
            <a:endParaRPr lang="en-US" altLang="zh-TW" dirty="0" smtClean="0">
              <a:solidFill>
                <a:srgbClr val="212529"/>
              </a:solidFill>
              <a:latin typeface="Roboto Condensed"/>
            </a:endParaRPr>
          </a:p>
          <a:p>
            <a:r>
              <a:rPr lang="en-US" altLang="zh-TW" dirty="0" smtClean="0">
                <a:solidFill>
                  <a:srgbClr val="212529"/>
                </a:solidFill>
                <a:latin typeface="Roboto Condensed"/>
              </a:rPr>
              <a:t>2.Netflix</a:t>
            </a:r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持續投資製作叫好叫座的原生內容也已經是老生常談</a:t>
            </a:r>
            <a:r>
              <a:rPr lang="zh-TW" altLang="en-US" dirty="0" smtClean="0">
                <a:solidFill>
                  <a:srgbClr val="212529"/>
                </a:solidFill>
                <a:latin typeface="Roboto Condensed"/>
              </a:rPr>
              <a:t>，</a:t>
            </a:r>
            <a:endParaRPr lang="en-US" altLang="zh-TW" dirty="0" smtClean="0">
              <a:solidFill>
                <a:srgbClr val="212529"/>
              </a:solidFill>
              <a:latin typeface="Roboto Condensed"/>
            </a:endParaRPr>
          </a:p>
          <a:p>
            <a:r>
              <a:rPr lang="zh-TW" altLang="en-US" dirty="0" smtClean="0">
                <a:solidFill>
                  <a:srgbClr val="212529"/>
                </a:solidFill>
                <a:latin typeface="Roboto Condensed"/>
              </a:rPr>
              <a:t>評估</a:t>
            </a:r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新價格相對於舊價格時，用戶思考的模式變成「如果不願意每個月多付</a:t>
            </a:r>
            <a:r>
              <a:rPr lang="en-US" altLang="zh-TW" dirty="0">
                <a:solidFill>
                  <a:srgbClr val="212529"/>
                </a:solidFill>
                <a:latin typeface="Roboto Condensed"/>
              </a:rPr>
              <a:t>$1.00</a:t>
            </a:r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，我就得回頭訂閱</a:t>
            </a:r>
            <a:r>
              <a:rPr lang="zh-TW" altLang="en-US" dirty="0">
                <a:latin typeface="Roboto Condensed"/>
              </a:rPr>
              <a:t>討人厭的</a:t>
            </a:r>
            <a:r>
              <a:rPr lang="en-US" altLang="zh-TW" dirty="0">
                <a:latin typeface="Roboto Condensed"/>
              </a:rPr>
              <a:t>Comcast</a:t>
            </a:r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，或者回到過去</a:t>
            </a:r>
            <a:r>
              <a:rPr lang="zh-TW" altLang="en-US" dirty="0">
                <a:latin typeface="Roboto Condensed"/>
              </a:rPr>
              <a:t>辛苦找</a:t>
            </a:r>
            <a:r>
              <a:rPr lang="en-US" altLang="zh-TW" dirty="0">
                <a:latin typeface="Roboto Condensed"/>
              </a:rPr>
              <a:t>BT</a:t>
            </a:r>
            <a:r>
              <a:rPr lang="zh-TW" altLang="en-US" dirty="0">
                <a:latin typeface="Roboto Condensed"/>
              </a:rPr>
              <a:t>種子</a:t>
            </a:r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下載非法影音檔案、有時候下載完才發現音源是俄語的日子」，所以雖然多有怨言，最終還是把這每個月</a:t>
            </a:r>
            <a:r>
              <a:rPr lang="en-US" altLang="zh-TW" dirty="0">
                <a:solidFill>
                  <a:srgbClr val="212529"/>
                </a:solidFill>
                <a:latin typeface="Roboto Condensed"/>
              </a:rPr>
              <a:t>$1.00</a:t>
            </a:r>
            <a:r>
              <a:rPr lang="zh-TW" altLang="en-US" dirty="0">
                <a:solidFill>
                  <a:srgbClr val="212529"/>
                </a:solidFill>
                <a:latin typeface="Roboto Condensed"/>
              </a:rPr>
              <a:t>的邊際成本給吞了下去。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64030" y="1249742"/>
            <a:ext cx="3021980" cy="2893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圖表中的深藍色柱狀圖為美國國內</a:t>
            </a:r>
            <a:r>
              <a:rPr lang="en-US" altLang="zh-TW" dirty="0">
                <a:solidFill>
                  <a:srgbClr val="FF0000"/>
                </a:solidFill>
              </a:rPr>
              <a:t>Netflix</a:t>
            </a:r>
            <a:r>
              <a:rPr lang="zh-TW" altLang="en-US" dirty="0">
                <a:solidFill>
                  <a:srgbClr val="FF0000"/>
                </a:solidFill>
              </a:rPr>
              <a:t>用戶數量，可以看到不管是</a:t>
            </a:r>
            <a:r>
              <a:rPr lang="en-US" altLang="zh-TW" dirty="0">
                <a:solidFill>
                  <a:srgbClr val="FF0000"/>
                </a:solidFill>
              </a:rPr>
              <a:t>2014</a:t>
            </a:r>
            <a:r>
              <a:rPr lang="zh-TW" altLang="en-US" dirty="0">
                <a:solidFill>
                  <a:srgbClr val="FF0000"/>
                </a:solidFill>
              </a:rPr>
              <a:t>年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月（標準用戶）從</a:t>
            </a:r>
            <a:r>
              <a:rPr lang="en-US" altLang="zh-TW" dirty="0">
                <a:solidFill>
                  <a:srgbClr val="FF0000"/>
                </a:solidFill>
              </a:rPr>
              <a:t>$7.99</a:t>
            </a:r>
            <a:r>
              <a:rPr lang="zh-TW" altLang="en-US" dirty="0">
                <a:solidFill>
                  <a:srgbClr val="FF0000"/>
                </a:solidFill>
              </a:rPr>
              <a:t>調漲到</a:t>
            </a:r>
            <a:r>
              <a:rPr lang="en-US" altLang="zh-TW" dirty="0">
                <a:solidFill>
                  <a:srgbClr val="FF0000"/>
                </a:solidFill>
              </a:rPr>
              <a:t>$8.99</a:t>
            </a:r>
            <a:r>
              <a:rPr lang="zh-TW" altLang="en-US" dirty="0">
                <a:solidFill>
                  <a:srgbClr val="FF0000"/>
                </a:solidFill>
              </a:rPr>
              <a:t>，或者一年半後再度從</a:t>
            </a:r>
            <a:r>
              <a:rPr lang="en-US" altLang="zh-TW" dirty="0">
                <a:solidFill>
                  <a:srgbClr val="FF0000"/>
                </a:solidFill>
              </a:rPr>
              <a:t>$8.99</a:t>
            </a:r>
            <a:r>
              <a:rPr lang="zh-TW" altLang="en-US" dirty="0">
                <a:solidFill>
                  <a:srgbClr val="FF0000"/>
                </a:solidFill>
              </a:rPr>
              <a:t>調高到</a:t>
            </a:r>
            <a:r>
              <a:rPr lang="en-US" altLang="zh-TW" dirty="0">
                <a:solidFill>
                  <a:srgbClr val="FF0000"/>
                </a:solidFill>
              </a:rPr>
              <a:t>$9.99</a:t>
            </a:r>
            <a:r>
              <a:rPr lang="zh-TW" altLang="en-US" dirty="0">
                <a:solidFill>
                  <a:srgbClr val="FF0000"/>
                </a:solidFill>
              </a:rPr>
              <a:t>，似乎都沒有影響到用戶成長率，隨之而來的是用戶貢獻獲利（淺藍色區域）跟著同步放大，並沒有許多軟體獨角獸 </a:t>
            </a:r>
            <a:r>
              <a:rPr lang="zh-TW" altLang="en-US" b="1" dirty="0">
                <a:solidFill>
                  <a:srgbClr val="FF0000"/>
                </a:solidFill>
              </a:rPr>
              <a:t>為了成長犧牲掉獲利率的</a:t>
            </a:r>
            <a:r>
              <a:rPr lang="zh-TW" altLang="en-US" b="1" dirty="0" smtClean="0">
                <a:solidFill>
                  <a:srgbClr val="FF0000"/>
                </a:solidFill>
              </a:rPr>
              <a:t>弊病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hlinkClick r:id="rId4"/>
              </a:rPr>
              <a:t>www.bnext.com.tw/article/50777/pmf-pricing-power-netflix-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持續漲價卻不影響用戶數成長率的</a:t>
            </a:r>
            <a:r>
              <a:rPr lang="en-US" altLang="zh-TW" dirty="0">
                <a:solidFill>
                  <a:srgbClr val="FF0000"/>
                </a:solidFill>
              </a:rPr>
              <a:t>Netflix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203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03440F-838A-430C-B87A-2978C0D0D06E}"/>
              </a:ext>
            </a:extLst>
          </p:cNvPr>
          <p:cNvSpPr txBox="1"/>
          <p:nvPr/>
        </p:nvSpPr>
        <p:spPr>
          <a:xfrm>
            <a:off x="0" y="977425"/>
            <a:ext cx="9144000" cy="4168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B35AA6-597B-49FF-82E9-B8EE2223B4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4F8ADE91-5A8A-49FB-A59E-D6BEDF0A0CE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2503488" y="2205990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47DA4DA-8666-44CB-A35D-2E34AA58036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365375" y="1856740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公司及文章簡介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95533EB-BD11-4075-A0B4-5D652FB00F6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21601" y="195119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1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48A136F3-90CE-4C35-A411-0483F508670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2503488" y="2977515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869A715-D77F-4994-A466-16873546CC7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365375" y="2628265"/>
            <a:ext cx="4187825" cy="531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76109065-9F83-4389-81CA-3D492F01B35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503488" y="3747453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CE535C4-98F9-4139-8BBA-12D1448EF2E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365375" y="3399790"/>
            <a:ext cx="4187825" cy="530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   Q&amp;A</a:t>
            </a:r>
            <a:endParaRPr lang="zh-TW" altLang="en-US" sz="28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文本框 1">
            <a:extLst>
              <a:ext uri="{FF2B5EF4-FFF2-40B4-BE49-F238E27FC236}">
                <a16:creationId xmlns:a16="http://schemas.microsoft.com/office/drawing/2014/main" id="{69E2D05F-6E58-4C10-A449-0C319A97025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6372" y="903000"/>
            <a:ext cx="2020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2060"/>
                </a:solidFill>
                <a:latin typeface="Microsoft YaHei" pitchFamily="34" charset="-122"/>
                <a:ea typeface="Microsoft YaHei" pitchFamily="34" charset="-122"/>
              </a:rPr>
              <a:t>大 綱</a:t>
            </a:r>
            <a:endParaRPr lang="zh-CN" altLang="en-US" sz="3200" b="1" dirty="0">
              <a:solidFill>
                <a:srgbClr val="00206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7" name="椭圆 18">
            <a:extLst>
              <a:ext uri="{FF2B5EF4-FFF2-40B4-BE49-F238E27FC236}">
                <a16:creationId xmlns:a16="http://schemas.microsoft.com/office/drawing/2014/main" id="{5550CD37-BD6D-4761-8F90-266F6DCA59F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21601" y="2713990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  <p:sp>
        <p:nvSpPr>
          <p:cNvPr id="28" name="椭圆 18">
            <a:extLst>
              <a:ext uri="{FF2B5EF4-FFF2-40B4-BE49-F238E27FC236}">
                <a16:creationId xmlns:a16="http://schemas.microsoft.com/office/drawing/2014/main" id="{6720D2AB-6772-442B-BD86-94630F96FB1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21601" y="3502977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3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46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r>
              <a:rPr lang="zh-TW" altLang="en-US" dirty="0" smtClean="0">
                <a:solidFill>
                  <a:srgbClr val="0046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付費方案</a:t>
            </a:r>
            <a:endParaRPr lang="zh-TW" altLang="en-US" dirty="0">
              <a:solidFill>
                <a:srgbClr val="004646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20</a:t>
            </a:fld>
            <a:endParaRPr lang="en-US" altLang="zh-TW"/>
          </a:p>
        </p:txBody>
      </p:sp>
      <p:pic>
        <p:nvPicPr>
          <p:cNvPr id="1026" name="Picture 2" descr="Netflix å°ç£æ­£å¼æ¨åºï¼HDã4K é«ç«è³ªé»å½±ãå½±éç¯ç®é¦æåè²»çï¼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308" y="1052737"/>
            <a:ext cx="8447550" cy="47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0" y="1152950"/>
            <a:ext cx="8932379" cy="45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44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投影片編號版面配置區 3">
            <a:extLst>
              <a:ext uri="{FF2B5EF4-FFF2-40B4-BE49-F238E27FC236}">
                <a16:creationId xmlns:a16="http://schemas.microsoft.com/office/drawing/2014/main" id="{0995FC6B-2FFD-4E1F-90BF-08C4E5750CE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394049" y="6391106"/>
            <a:ext cx="548700" cy="393600"/>
          </a:xfrm>
        </p:spPr>
        <p:txBody>
          <a:bodyPr/>
          <a:lstStyle/>
          <a:p>
            <a:pPr algn="r"/>
            <a:fld id="{00000000-1234-1234-1234-123412341234}" type="slidenum">
              <a:rPr lang="en-US" altLang="zh-TW" smtClean="0"/>
              <a:pPr algn="r"/>
              <a:t>21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A0CF90-C2D9-4AEA-A120-EC4E89AF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516"/>
              </p:ext>
            </p:extLst>
          </p:nvPr>
        </p:nvGraphicFramePr>
        <p:xfrm>
          <a:off x="367634" y="961878"/>
          <a:ext cx="8381705" cy="358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6992">
                  <a:extLst>
                    <a:ext uri="{9D8B030D-6E8A-4147-A177-3AD203B41FA5}">
                      <a16:colId xmlns:a16="http://schemas.microsoft.com/office/drawing/2014/main" val="4008888279"/>
                    </a:ext>
                  </a:extLst>
                </a:gridCol>
                <a:gridCol w="1475117">
                  <a:extLst>
                    <a:ext uri="{9D8B030D-6E8A-4147-A177-3AD203B41FA5}">
                      <a16:colId xmlns:a16="http://schemas.microsoft.com/office/drawing/2014/main" val="1184480070"/>
                    </a:ext>
                  </a:extLst>
                </a:gridCol>
                <a:gridCol w="4979596">
                  <a:extLst>
                    <a:ext uri="{9D8B030D-6E8A-4147-A177-3AD203B41FA5}">
                      <a16:colId xmlns:a16="http://schemas.microsoft.com/office/drawing/2014/main" val="58004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客戶端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消費者角度</a:t>
                      </a:r>
                    </a:p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V</a:t>
                      </a:r>
                      <a:r>
                        <a:rPr lang="zh-TW" altLang="zh-TW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P)</a:t>
                      </a:r>
                      <a:r>
                        <a:rPr lang="zh-TW" altLang="zh-TW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為正，讓客戶端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r>
                        <a:rPr lang="zh-TW" altLang="zh-TW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賺到的感覺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3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價值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Value↑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New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開創了線上影像租賃的經營模式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Quality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持續投資製作叫好叫座的原生</a:t>
                      </a:r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內容，</a:t>
                      </a:r>
                      <a:endParaRPr lang="en-US" altLang="zh-TW" sz="160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細緻地去偵測不同市場的消費者偏好，製作符合當地市場取向的影音內容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Quantity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擁有海量用戶資料</a:t>
                      </a:r>
                      <a:endParaRPr lang="zh-TW" altLang="en-US" sz="1400" b="0" i="0" u="none" strike="noStrike" cap="none" dirty="0">
                        <a:solidFill>
                          <a:srgbClr val="FF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9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價格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Price↓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Pay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價格調漲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9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Transaction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串流觀看的邊際成本幾乎等於零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Switch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改變了用戶的消費習慣</a:t>
                      </a: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消費者每月交納一定的費用，就可以租賃一定數量的影像資料。</a:t>
                      </a:r>
                      <a:endParaRPr lang="en-US" altLang="zh-TW" sz="1600" b="0" i="0" u="none" strike="noStrike" cap="none" dirty="0" smtClean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1883"/>
                  </a:ext>
                </a:extLst>
              </a:tr>
            </a:tbl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5F59B33F-22BF-45AB-A057-41DADD4DAEF3}"/>
              </a:ext>
            </a:extLst>
          </p:cNvPr>
          <p:cNvGrpSpPr/>
          <p:nvPr/>
        </p:nvGrpSpPr>
        <p:grpSpPr>
          <a:xfrm>
            <a:off x="6493008" y="3925669"/>
            <a:ext cx="2260702" cy="2541824"/>
            <a:chOff x="6488638" y="3268953"/>
            <a:chExt cx="2260702" cy="254182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8038EC85-606D-45C4-A323-CA791132C14C}"/>
                </a:ext>
              </a:extLst>
            </p:cNvPr>
            <p:cNvSpPr/>
            <p:nvPr/>
          </p:nvSpPr>
          <p:spPr>
            <a:xfrm>
              <a:off x="6488638" y="3268953"/>
              <a:ext cx="1245541" cy="1279993"/>
            </a:xfrm>
            <a:custGeom>
              <a:avLst/>
              <a:gdLst>
                <a:gd name="connsiteX0" fmla="*/ 0 w 1245541"/>
                <a:gd name="connsiteY0" fmla="*/ 1279993 h 1279993"/>
                <a:gd name="connsiteX1" fmla="*/ 1245541 w 1245541"/>
                <a:gd name="connsiteY1" fmla="*/ 0 h 1279993"/>
                <a:gd name="connsiteX2" fmla="*/ 1245541 w 1245541"/>
                <a:gd name="connsiteY2" fmla="*/ 1279993 h 1279993"/>
                <a:gd name="connsiteX3" fmla="*/ 0 w 1245541"/>
                <a:gd name="connsiteY3" fmla="*/ 1279993 h 12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541" h="1279993">
                  <a:moveTo>
                    <a:pt x="0" y="1279993"/>
                  </a:moveTo>
                  <a:cubicBezTo>
                    <a:pt x="0" y="573072"/>
                    <a:pt x="557648" y="0"/>
                    <a:pt x="1245541" y="0"/>
                  </a:cubicBezTo>
                  <a:lnTo>
                    <a:pt x="1245541" y="1279993"/>
                  </a:lnTo>
                  <a:lnTo>
                    <a:pt x="0" y="1279993"/>
                  </a:lnTo>
                  <a:close/>
                </a:path>
              </a:pathLst>
            </a:custGeom>
            <a:solidFill>
              <a:srgbClr val="FF9900"/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5499" tIns="545589" rIns="170688" bIns="17068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b="1" kern="1200" dirty="0"/>
                <a:t>V</a:t>
              </a:r>
              <a:endParaRPr lang="zh-TW" altLang="en-US" sz="2400" b="1" kern="1200" dirty="0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95BB45FF-5A5B-4B26-A553-56033223FE3E}"/>
                </a:ext>
              </a:extLst>
            </p:cNvPr>
            <p:cNvSpPr/>
            <p:nvPr/>
          </p:nvSpPr>
          <p:spPr>
            <a:xfrm>
              <a:off x="7803548" y="3689526"/>
              <a:ext cx="932431" cy="840422"/>
            </a:xfrm>
            <a:custGeom>
              <a:avLst/>
              <a:gdLst>
                <a:gd name="connsiteX0" fmla="*/ 0 w 840421"/>
                <a:gd name="connsiteY0" fmla="*/ 932430 h 932430"/>
                <a:gd name="connsiteX1" fmla="*/ 840421 w 840421"/>
                <a:gd name="connsiteY1" fmla="*/ 0 h 932430"/>
                <a:gd name="connsiteX2" fmla="*/ 840421 w 840421"/>
                <a:gd name="connsiteY2" fmla="*/ 932430 h 932430"/>
                <a:gd name="connsiteX3" fmla="*/ 0 w 840421"/>
                <a:gd name="connsiteY3" fmla="*/ 932430 h 93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421" h="932430">
                  <a:moveTo>
                    <a:pt x="0" y="1"/>
                  </a:moveTo>
                  <a:cubicBezTo>
                    <a:pt x="464152" y="1"/>
                    <a:pt x="840421" y="417463"/>
                    <a:pt x="840421" y="932429"/>
                  </a:cubicBezTo>
                  <a:lnTo>
                    <a:pt x="0" y="932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832118"/>
                <a:satOff val="5994"/>
                <a:lumOff val="-39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9" tIns="345722" rIns="372670" bIns="995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b="1" kern="1200" dirty="0"/>
                <a:t>R</a:t>
              </a:r>
              <a:endParaRPr lang="zh-TW" altLang="en-US" sz="1400" b="1" kern="1200" dirty="0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1E80E7A-BE65-424D-A0ED-BE208DD352EE}"/>
                </a:ext>
              </a:extLst>
            </p:cNvPr>
            <p:cNvSpPr/>
            <p:nvPr/>
          </p:nvSpPr>
          <p:spPr>
            <a:xfrm rot="21600000">
              <a:off x="7800565" y="4636134"/>
              <a:ext cx="948775" cy="823916"/>
            </a:xfrm>
            <a:custGeom>
              <a:avLst/>
              <a:gdLst>
                <a:gd name="connsiteX0" fmla="*/ 0 w 948775"/>
                <a:gd name="connsiteY0" fmla="*/ 823915 h 823915"/>
                <a:gd name="connsiteX1" fmla="*/ 948775 w 948775"/>
                <a:gd name="connsiteY1" fmla="*/ 0 h 823915"/>
                <a:gd name="connsiteX2" fmla="*/ 948775 w 948775"/>
                <a:gd name="connsiteY2" fmla="*/ 823915 h 823915"/>
                <a:gd name="connsiteX3" fmla="*/ 0 w 948775"/>
                <a:gd name="connsiteY3" fmla="*/ 823915 h 82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775" h="823915">
                  <a:moveTo>
                    <a:pt x="948775" y="0"/>
                  </a:moveTo>
                  <a:cubicBezTo>
                    <a:pt x="948775" y="455036"/>
                    <a:pt x="523994" y="823915"/>
                    <a:pt x="0" y="823915"/>
                  </a:cubicBezTo>
                  <a:lnTo>
                    <a:pt x="0" y="0"/>
                  </a:lnTo>
                  <a:lnTo>
                    <a:pt x="948775" y="0"/>
                  </a:lnTo>
                  <a:close/>
                </a:path>
              </a:pathLst>
            </a:custGeom>
            <a:solidFill>
              <a:srgbClr val="0005C0"/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664236"/>
                <a:satOff val="11987"/>
                <a:lumOff val="-79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9" rIns="377458" bIns="3408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b="1" kern="1200" dirty="0"/>
                <a:t>C</a:t>
              </a:r>
              <a:endParaRPr lang="zh-TW" altLang="en-US" sz="1400" b="1" kern="1200" dirty="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21A5ACE3-1323-477C-B093-26336D73686C}"/>
                </a:ext>
              </a:extLst>
            </p:cNvPr>
            <p:cNvSpPr/>
            <p:nvPr/>
          </p:nvSpPr>
          <p:spPr>
            <a:xfrm>
              <a:off x="6508689" y="4636134"/>
              <a:ext cx="1225490" cy="1174643"/>
            </a:xfrm>
            <a:custGeom>
              <a:avLst/>
              <a:gdLst>
                <a:gd name="connsiteX0" fmla="*/ 0 w 1174642"/>
                <a:gd name="connsiteY0" fmla="*/ 1225489 h 1225489"/>
                <a:gd name="connsiteX1" fmla="*/ 1174642 w 1174642"/>
                <a:gd name="connsiteY1" fmla="*/ 0 h 1225489"/>
                <a:gd name="connsiteX2" fmla="*/ 1174642 w 1174642"/>
                <a:gd name="connsiteY2" fmla="*/ 1225489 h 1225489"/>
                <a:gd name="connsiteX3" fmla="*/ 0 w 1174642"/>
                <a:gd name="connsiteY3" fmla="*/ 1225489 h 12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642" h="1225489">
                  <a:moveTo>
                    <a:pt x="1174642" y="1225488"/>
                  </a:moveTo>
                  <a:cubicBezTo>
                    <a:pt x="525905" y="1225488"/>
                    <a:pt x="0" y="676819"/>
                    <a:pt x="0" y="1"/>
                  </a:cubicBezTo>
                  <a:lnTo>
                    <a:pt x="1174642" y="1"/>
                  </a:lnTo>
                  <a:lnTo>
                    <a:pt x="1174642" y="1225488"/>
                  </a:lnTo>
                  <a:close/>
                </a:path>
              </a:pathLst>
            </a:custGeom>
            <a:solidFill>
              <a:srgbClr val="008000"/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496354"/>
                <a:satOff val="17981"/>
                <a:lumOff val="-1195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9626" tIns="170688" rIns="170688" bIns="51473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b="1" kern="1200" dirty="0"/>
                <a:t>P</a:t>
              </a:r>
              <a:endParaRPr lang="zh-TW" altLang="en-US" sz="2400" b="1" kern="1200" dirty="0"/>
            </a:p>
          </p:txBody>
        </p:sp>
        <p:sp>
          <p:nvSpPr>
            <p:cNvPr id="12" name="箭號: 向上 11">
              <a:extLst>
                <a:ext uri="{FF2B5EF4-FFF2-40B4-BE49-F238E27FC236}">
                  <a16:creationId xmlns:a16="http://schemas.microsoft.com/office/drawing/2014/main" id="{138A776F-6631-4FCB-A762-8D0FCB24584B}"/>
                </a:ext>
              </a:extLst>
            </p:cNvPr>
            <p:cNvSpPr/>
            <p:nvPr/>
          </p:nvSpPr>
          <p:spPr>
            <a:xfrm flipH="1" flipV="1">
              <a:off x="6508689" y="4938991"/>
              <a:ext cx="158348" cy="241008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/>
              <a:lightRig rig="chilly" dir="t"/>
            </a:scene3d>
            <a:sp3d z="127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箭號: 向上 12">
              <a:extLst>
                <a:ext uri="{FF2B5EF4-FFF2-40B4-BE49-F238E27FC236}">
                  <a16:creationId xmlns:a16="http://schemas.microsoft.com/office/drawing/2014/main" id="{0A3A772D-57BA-435A-9004-4CE1294166D5}"/>
                </a:ext>
              </a:extLst>
            </p:cNvPr>
            <p:cNvSpPr/>
            <p:nvPr/>
          </p:nvSpPr>
          <p:spPr>
            <a:xfrm>
              <a:off x="6488638" y="3908949"/>
              <a:ext cx="171909" cy="203065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/>
              <a:lightRig rig="chilly" dir="t"/>
            </a:scene3d>
            <a:sp3d z="127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0D31201-9563-4BB4-9959-DF10B41C5D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21</a:t>
            </a:fld>
            <a:endParaRPr lang="zh-TW" alt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70FAB1D-F4C3-44F2-B3B0-695024E2007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1130" y="515791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701FA05-EA8E-4045-AD72-935D9FE5382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93017" y="166541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11" name="椭圆 18">
            <a:extLst>
              <a:ext uri="{FF2B5EF4-FFF2-40B4-BE49-F238E27FC236}">
                <a16:creationId xmlns:a16="http://schemas.microsoft.com/office/drawing/2014/main" id="{D1212A04-7D89-4704-91C9-53B04D16AC8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43" y="25226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投影片編號版面配置區 3">
            <a:extLst>
              <a:ext uri="{FF2B5EF4-FFF2-40B4-BE49-F238E27FC236}">
                <a16:creationId xmlns:a16="http://schemas.microsoft.com/office/drawing/2014/main" id="{0995FC6B-2FFD-4E1F-90BF-08C4E5750CE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6377202"/>
            <a:ext cx="548700" cy="393600"/>
          </a:xfrm>
        </p:spPr>
        <p:txBody>
          <a:bodyPr/>
          <a:lstStyle/>
          <a:p>
            <a:pPr algn="r"/>
            <a:fld id="{00000000-1234-1234-1234-123412341234}" type="slidenum">
              <a:rPr lang="en-US" altLang="zh-TW" smtClean="0"/>
              <a:pPr algn="r"/>
              <a:t>22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A0CF90-C2D9-4AEA-A120-EC4E89AF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84464"/>
              </p:ext>
            </p:extLst>
          </p:nvPr>
        </p:nvGraphicFramePr>
        <p:xfrm>
          <a:off x="331129" y="876152"/>
          <a:ext cx="8536825" cy="34205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7618">
                  <a:extLst>
                    <a:ext uri="{9D8B030D-6E8A-4147-A177-3AD203B41FA5}">
                      <a16:colId xmlns:a16="http://schemas.microsoft.com/office/drawing/2014/main" val="4008888279"/>
                    </a:ext>
                  </a:extLst>
                </a:gridCol>
                <a:gridCol w="2096219">
                  <a:extLst>
                    <a:ext uri="{9D8B030D-6E8A-4147-A177-3AD203B41FA5}">
                      <a16:colId xmlns:a16="http://schemas.microsoft.com/office/drawing/2014/main" val="1184480070"/>
                    </a:ext>
                  </a:extLst>
                </a:gridCol>
                <a:gridCol w="4502988">
                  <a:extLst>
                    <a:ext uri="{9D8B030D-6E8A-4147-A177-3AD203B41FA5}">
                      <a16:colId xmlns:a16="http://schemas.microsoft.com/office/drawing/2014/main" val="580045463"/>
                    </a:ext>
                  </a:extLst>
                </a:gridCol>
              </a:tblGrid>
              <a:tr h="609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供應端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企業角度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R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－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C)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為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負</a:t>
                      </a:r>
                      <a:r>
                        <a:rPr lang="zh-TW" altLang="zh-TW" sz="1800" b="1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企業虧損中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39526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defRPr/>
                      </a:pP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收入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 Revenue↑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Market Size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從有地域限制的租片商，透過網路擴散至全球各地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9031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Market Share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總體分母人口變大，市場涵蓋的總使用人口不受限制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859"/>
                  </a:ext>
                </a:extLst>
              </a:tr>
              <a:tr h="461925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Per customer Value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大大改變消費者的使用習慣，因互聯網時代的到來，網上在線觀看影片越來越方便，網速也越來越快。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91161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成本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 Cost↑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Sourcing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Cost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91822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Producing Cost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市場營銷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vs</a:t>
                      </a:r>
                      <a:r>
                        <a:rPr lang="en-US" altLang="zh-TW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IT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技術專業 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= 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缺少交流的公共語言</a:t>
                      </a:r>
                      <a:endParaRPr lang="en-US" altLang="zh-TW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各部門對公司商業需求的理解</a:t>
                      </a:r>
                      <a:endParaRPr lang="en-US" altLang="zh-TW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653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itchFamily="18" charset="0"/>
                        </a:rPr>
                        <a:t>Distributing Cost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1883"/>
                  </a:ext>
                </a:extLst>
              </a:tr>
            </a:tbl>
          </a:graphicData>
        </a:graphic>
      </p:graphicFrame>
      <p:graphicFrame>
        <p:nvGraphicFramePr>
          <p:cNvPr id="20" name="資料庫圖表 19">
            <a:extLst>
              <a:ext uri="{FF2B5EF4-FFF2-40B4-BE49-F238E27FC236}">
                <a16:creationId xmlns:a16="http://schemas.microsoft.com/office/drawing/2014/main" id="{A74A9846-0DDC-4D49-BB49-1ECE64FB0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123114"/>
              </p:ext>
            </p:extLst>
          </p:nvPr>
        </p:nvGraphicFramePr>
        <p:xfrm>
          <a:off x="193017" y="3480759"/>
          <a:ext cx="5434126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91096B8-0E05-47B3-94D2-EDCAE1E679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22</a:t>
            </a:fld>
            <a:endParaRPr lang="zh-TW" alt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B3415C6-9ACD-42E2-AA69-FAB8BA5450B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31130" y="515791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4A1F0F3-6FB3-4556-9C86-63CC559860D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93017" y="166541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10" name="椭圆 18">
            <a:extLst>
              <a:ext uri="{FF2B5EF4-FFF2-40B4-BE49-F238E27FC236}">
                <a16:creationId xmlns:a16="http://schemas.microsoft.com/office/drawing/2014/main" id="{ECA5EA13-5800-4F0D-B5A5-40089891EC1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43" y="25226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8" y="983792"/>
            <a:ext cx="8229600" cy="778101"/>
          </a:xfrm>
        </p:spPr>
        <p:txBody>
          <a:bodyPr/>
          <a:lstStyle/>
          <a:p>
            <a:r>
              <a:rPr lang="en-US" altLang="zh-TW" dirty="0">
                <a:solidFill>
                  <a:srgbClr val="0046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 </a:t>
            </a:r>
            <a:r>
              <a:rPr lang="zh-TW" altLang="en-US" dirty="0">
                <a:solidFill>
                  <a:srgbClr val="0046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啟示：貼近使用者、技術到位、創新經營、屢創佳績。</a:t>
            </a:r>
            <a:r>
              <a:rPr lang="zh-TW" altLang="en-US" dirty="0">
                <a:solidFill>
                  <a:srgbClr val="FF0000"/>
                </a:solidFill>
              </a:rPr>
              <a:t/>
            </a:r>
            <a:br>
              <a:rPr lang="zh-TW" altLang="en-US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083" y="2088847"/>
            <a:ext cx="8229600" cy="4929414"/>
          </a:xfrm>
        </p:spPr>
        <p:txBody>
          <a:bodyPr/>
          <a:lstStyle/>
          <a:p>
            <a:r>
              <a:rPr lang="zh-TW" altLang="en-US" sz="1400" dirty="0">
                <a:solidFill>
                  <a:srgbClr val="FF0000"/>
                </a:solidFill>
              </a:rPr>
              <a:t>產品市場契合（</a:t>
            </a:r>
            <a:r>
              <a:rPr lang="en-US" altLang="zh-TW" sz="1400" dirty="0">
                <a:solidFill>
                  <a:srgbClr val="FF0000"/>
                </a:solidFill>
              </a:rPr>
              <a:t>PMF</a:t>
            </a:r>
            <a:r>
              <a:rPr lang="zh-TW" altLang="en-US" sz="1400" dirty="0">
                <a:solidFill>
                  <a:srgbClr val="FF0000"/>
                </a:solidFill>
              </a:rPr>
              <a:t>，</a:t>
            </a:r>
            <a:r>
              <a:rPr lang="en-US" altLang="zh-TW" sz="1400" dirty="0">
                <a:solidFill>
                  <a:srgbClr val="FF0000"/>
                </a:solidFill>
              </a:rPr>
              <a:t>product-market fit</a:t>
            </a:r>
            <a:r>
              <a:rPr lang="zh-TW" altLang="en-US" sz="1400" dirty="0" smtClean="0">
                <a:solidFill>
                  <a:srgbClr val="FF0000"/>
                </a:solidFill>
              </a:rPr>
              <a:t>）</a:t>
            </a:r>
            <a:r>
              <a:rPr lang="zh-TW" altLang="en-US" sz="1400" dirty="0">
                <a:solidFill>
                  <a:srgbClr val="FF0000"/>
                </a:solidFill>
              </a:rPr>
              <a:t>「有沒有夠多人願意用你訂的價錢買你的產品或服務」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華倫・巴菲</a:t>
            </a:r>
            <a:r>
              <a:rPr lang="ja-JP" altLang="en-US" sz="1400" dirty="0" smtClean="0">
                <a:solidFill>
                  <a:srgbClr val="FF0000"/>
                </a:solidFill>
              </a:rPr>
              <a:t>特</a:t>
            </a:r>
            <a:r>
              <a:rPr lang="zh-TW" altLang="en-US" sz="1400" dirty="0">
                <a:solidFill>
                  <a:srgbClr val="FF0000"/>
                </a:solidFill>
              </a:rPr>
              <a:t>說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zh-TW" altLang="en-US" sz="1400" dirty="0">
                <a:solidFill>
                  <a:srgbClr val="FF0000"/>
                </a:solidFill>
              </a:rPr>
              <a:t>「</a:t>
            </a:r>
            <a:r>
              <a:rPr lang="zh-TW" altLang="en-US" sz="1400" b="1" dirty="0">
                <a:solidFill>
                  <a:srgbClr val="FF0000"/>
                </a:solidFill>
              </a:rPr>
              <a:t>就算漲價客戶也不會跑掉的生意，是最好的生意</a:t>
            </a:r>
            <a:r>
              <a:rPr lang="zh-TW" altLang="en-US" sz="1400" dirty="0" smtClean="0">
                <a:solidFill>
                  <a:srgbClr val="FF0000"/>
                </a:solidFill>
              </a:rPr>
              <a:t>」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Netflix</a:t>
            </a:r>
            <a:r>
              <a:rPr lang="zh-TW" altLang="en-US" sz="1400" dirty="0" smtClean="0">
                <a:solidFill>
                  <a:srgbClr val="FF0000"/>
                </a:solidFill>
              </a:rPr>
              <a:t>沒有</a:t>
            </a:r>
            <a:r>
              <a:rPr lang="zh-TW" altLang="en-US" sz="1400" dirty="0">
                <a:solidFill>
                  <a:srgbClr val="FF0000"/>
                </a:solidFill>
              </a:rPr>
              <a:t>許多軟體獨角獸 為了成長犧牲掉獲利率的弊病。</a:t>
            </a:r>
          </a:p>
          <a:p>
            <a:r>
              <a:rPr lang="zh-TW" altLang="en-US" sz="1400" dirty="0" smtClean="0">
                <a:solidFill>
                  <a:srgbClr val="FF0000"/>
                </a:solidFill>
              </a:rPr>
              <a:t>如果</a:t>
            </a:r>
            <a:r>
              <a:rPr lang="zh-TW" altLang="en-US" sz="1400" dirty="0">
                <a:solidFill>
                  <a:srgbClr val="FF0000"/>
                </a:solidFill>
              </a:rPr>
              <a:t>你所提供的產品和服務對客戶來說價值更高，難以取代而且缺乏競爭對手，你就可以訂出夠高的價格，並因此達成可以獲利的真正的軟體生意。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許多軟體新創無法達成</a:t>
            </a:r>
            <a:r>
              <a:rPr lang="en-US" altLang="zh-TW" sz="1400" dirty="0">
                <a:solidFill>
                  <a:srgbClr val="FF0000"/>
                </a:solidFill>
              </a:rPr>
              <a:t>PMF</a:t>
            </a:r>
            <a:r>
              <a:rPr lang="zh-TW" altLang="en-US" sz="1400" dirty="0">
                <a:solidFill>
                  <a:srgbClr val="FF0000"/>
                </a:solidFill>
              </a:rPr>
              <a:t>，並不是因為產品沒人要用，而是因為在「仰賴其實獨佔而且高成本的軟體平台提供服務」的狀況下，無法以「客戶願意為該產品或服務所支付的價格」提供該產品或服務，也就是缺乏訂價能力</a:t>
            </a:r>
            <a:r>
              <a:rPr lang="zh-TW" altLang="en-US" sz="1400" dirty="0" smtClean="0">
                <a:solidFill>
                  <a:srgbClr val="FF0000"/>
                </a:solidFill>
              </a:rPr>
              <a:t>。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小平同志</a:t>
            </a:r>
            <a:r>
              <a:rPr lang="zh-TW" altLang="en-US" sz="1400" dirty="0" smtClean="0">
                <a:solidFill>
                  <a:srgbClr val="FF0000"/>
                </a:solidFill>
              </a:rPr>
              <a:t>說：</a:t>
            </a:r>
            <a:r>
              <a:rPr lang="zh-TW" altLang="en-US" sz="1400" dirty="0">
                <a:solidFill>
                  <a:srgbClr val="FF0000"/>
                </a:solidFill>
              </a:rPr>
              <a:t>「不管是軟體新創或者硬體新創，有訂價能力的就是好新創。</a:t>
            </a:r>
            <a:r>
              <a:rPr lang="zh-TW" altLang="en-US" sz="1400" dirty="0" smtClean="0">
                <a:solidFill>
                  <a:srgbClr val="FF0000"/>
                </a:solidFill>
              </a:rPr>
              <a:t>」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10158761" y="1761893"/>
            <a:ext cx="1895707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https://www.bnext.com.tw/article/50777/pmf-pricing-power-netflix-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5791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72537"/>
            <a:ext cx="8229600" cy="778101"/>
          </a:xfrm>
        </p:spPr>
        <p:txBody>
          <a:bodyPr/>
          <a:lstStyle/>
          <a:p>
            <a:r>
              <a:rPr lang="en-US" altLang="zh-TW" dirty="0">
                <a:solidFill>
                  <a:srgbClr val="0046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 </a:t>
            </a:r>
            <a:r>
              <a:rPr lang="zh-TW" altLang="en-US" dirty="0">
                <a:solidFill>
                  <a:srgbClr val="0046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的成功故事是創新三元素兼具的經典範例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9878" y="1792060"/>
            <a:ext cx="8229600" cy="4929414"/>
          </a:xfrm>
        </p:spPr>
        <p:txBody>
          <a:bodyPr/>
          <a:lstStyle/>
          <a:p>
            <a:r>
              <a:rPr lang="en-US" altLang="zh-TW" sz="1400" dirty="0">
                <a:solidFill>
                  <a:srgbClr val="FF0000"/>
                </a:solidFill>
              </a:rPr>
              <a:t>Netflix </a:t>
            </a:r>
            <a:r>
              <a:rPr lang="zh-TW" altLang="en-US" sz="1400" dirty="0">
                <a:solidFill>
                  <a:srgbClr val="FF0000"/>
                </a:solidFill>
              </a:rPr>
              <a:t>的成功故事是創新三元素兼具的經典範例：使用者需求性、技術可行性、商業活躍性（</a:t>
            </a:r>
            <a:r>
              <a:rPr lang="en-US" altLang="zh-TW" sz="1400" dirty="0">
                <a:solidFill>
                  <a:srgbClr val="FF0000"/>
                </a:solidFill>
              </a:rPr>
              <a:t>Human Desirability, Technical Feasibility, Business Viability</a:t>
            </a:r>
            <a:r>
              <a:rPr lang="zh-TW" altLang="en-US" sz="1400" dirty="0">
                <a:solidFill>
                  <a:srgbClr val="FF0000"/>
                </a:solidFill>
              </a:rPr>
              <a:t>）。而能串起創新三元素就是設計思考。設計思考驅動創新永遠圍繞一個問題：為什麼。比如說： 有能力收集數據是一回事，但更重要的問題是：客戶為什麼會有這些行為和反應。設計思考首先觀察、認識、同理每一個客戶，發掘客戶說不出的需求後，制定要收集的數據及分析、利用這些數據。將客群及市場需求定義出來，再開始搭配可行技術思考滿足需求的方式。在製作原型（</a:t>
            </a:r>
            <a:r>
              <a:rPr lang="en-US" altLang="zh-TW" sz="1400" dirty="0">
                <a:solidFill>
                  <a:srgbClr val="FF0000"/>
                </a:solidFill>
              </a:rPr>
              <a:t>Prototype</a:t>
            </a:r>
            <a:r>
              <a:rPr lang="zh-TW" altLang="en-US" sz="1400" dirty="0">
                <a:solidFill>
                  <a:srgbClr val="FF0000"/>
                </a:solidFill>
              </a:rPr>
              <a:t>）、測試（</a:t>
            </a:r>
            <a:r>
              <a:rPr lang="en-US" altLang="zh-TW" sz="1400" dirty="0">
                <a:solidFill>
                  <a:srgbClr val="FF0000"/>
                </a:solidFill>
              </a:rPr>
              <a:t>Test</a:t>
            </a:r>
            <a:r>
              <a:rPr lang="zh-TW" altLang="en-US" sz="1400" dirty="0">
                <a:solidFill>
                  <a:srgbClr val="FF0000"/>
                </a:solidFill>
              </a:rPr>
              <a:t>）、迭代 （</a:t>
            </a:r>
            <a:r>
              <a:rPr lang="en-US" altLang="zh-TW" sz="1400" dirty="0">
                <a:solidFill>
                  <a:srgbClr val="FF0000"/>
                </a:solidFill>
              </a:rPr>
              <a:t>Iteration</a:t>
            </a:r>
            <a:r>
              <a:rPr lang="zh-TW" altLang="en-US" sz="1400" dirty="0">
                <a:solidFill>
                  <a:srgbClr val="FF0000"/>
                </a:solidFill>
              </a:rPr>
              <a:t>）的過程中，貼近客戶及他們的環境，了解他們的行為和反應，反覆修正。在充分理解客戶需求和市場，設計商業模式提供顧客購買與使用。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24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78" y="3750197"/>
            <a:ext cx="4574882" cy="34822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97847" y="1042861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https://vide.tw/9216</a:t>
            </a:r>
          </a:p>
        </p:txBody>
      </p:sp>
    </p:spTree>
    <p:extLst>
      <p:ext uri="{BB962C8B-B14F-4D97-AF65-F5344CB8AC3E}">
        <p14:creationId xmlns:p14="http://schemas.microsoft.com/office/powerpoint/2010/main" val="11350236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CF250-8DC1-4818-98D3-0843DB0C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09E1B5-4569-4201-BD75-54912BBFC8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25</a:t>
            </a:fld>
            <a:endParaRPr lang="en-US" altLang="zh-TW"/>
          </a:p>
        </p:txBody>
      </p:sp>
      <p:pic>
        <p:nvPicPr>
          <p:cNvPr id="1026" name="Picture 2" descr="ãthank youãçåçæå°çµæ">
            <a:extLst>
              <a:ext uri="{FF2B5EF4-FFF2-40B4-BE49-F238E27FC236}">
                <a16:creationId xmlns:a16="http://schemas.microsoft.com/office/drawing/2014/main" id="{EDC62514-C199-451E-8181-1431C198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23" y="-99392"/>
            <a:ext cx="9189246" cy="612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34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92201-EE5D-4490-8856-CB07AF84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4646"/>
                </a:solidFill>
              </a:rPr>
              <a:t>參考資料</a:t>
            </a:r>
            <a:endParaRPr lang="zh-TW" altLang="en-US" b="1" dirty="0">
              <a:solidFill>
                <a:srgbClr val="004646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AFCAF-4285-46B9-9C43-E963B334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" y="1196750"/>
            <a:ext cx="8741664" cy="4929414"/>
          </a:xfrm>
        </p:spPr>
        <p:txBody>
          <a:bodyPr/>
          <a:lstStyle/>
          <a:p>
            <a:pPr indent="192088">
              <a:buFont typeface="Wingdings" panose="05000000000000000000" pitchFamily="2" charset="2"/>
              <a:buChar char="Ø"/>
              <a:tabLst>
                <a:tab pos="534988" algn="l"/>
                <a:tab pos="808038" algn="l"/>
              </a:tabLst>
            </a:pPr>
            <a:r>
              <a:rPr lang="zh-TW" altLang="en-US" sz="1400" dirty="0">
                <a:solidFill>
                  <a:srgbClr val="002060"/>
                </a:solidFill>
                <a:latin typeface="+mj-lt"/>
                <a:ea typeface="標楷體" panose="03000509000000000000" pitchFamily="65" charset="-120"/>
              </a:rPr>
              <a:t>文章出處</a:t>
            </a:r>
            <a:r>
              <a:rPr lang="en-US" altLang="zh-TW" sz="1400" dirty="0">
                <a:solidFill>
                  <a:srgbClr val="002060"/>
                </a:solidFill>
                <a:latin typeface="+mj-lt"/>
                <a:ea typeface="標楷體" panose="03000509000000000000" pitchFamily="65" charset="-120"/>
              </a:rPr>
              <a:t>:What </a:t>
            </a:r>
            <a:r>
              <a:rPr lang="en-US" altLang="zh-TW" sz="1400" dirty="0" err="1">
                <a:solidFill>
                  <a:srgbClr val="002060"/>
                </a:solidFill>
                <a:latin typeface="+mj-lt"/>
                <a:ea typeface="標楷體" panose="03000509000000000000" pitchFamily="65" charset="-120"/>
              </a:rPr>
              <a:t>MoviePass</a:t>
            </a:r>
            <a:r>
              <a:rPr lang="en-US" altLang="zh-TW" sz="1400" dirty="0">
                <a:solidFill>
                  <a:srgbClr val="002060"/>
                </a:solidFill>
                <a:latin typeface="+mj-lt"/>
                <a:ea typeface="標楷體" panose="03000509000000000000" pitchFamily="65" charset="-120"/>
              </a:rPr>
              <a:t> Can Teach Us About the Future of Subscription Businesses, by Eddie Yoon,  AUGUST 10, </a:t>
            </a:r>
            <a:r>
              <a:rPr lang="en-US" altLang="zh-TW" sz="1400" dirty="0" smtClean="0">
                <a:solidFill>
                  <a:srgbClr val="002060"/>
                </a:solidFill>
                <a:latin typeface="+mj-lt"/>
                <a:ea typeface="標楷體" panose="03000509000000000000" pitchFamily="65" charset="-120"/>
              </a:rPr>
              <a:t>2018</a:t>
            </a:r>
          </a:p>
          <a:p>
            <a:pPr indent="192088">
              <a:buFont typeface="Wingdings" panose="05000000000000000000" pitchFamily="2" charset="2"/>
              <a:buChar char="Ø"/>
              <a:tabLst>
                <a:tab pos="534988" algn="l"/>
                <a:tab pos="808038" algn="l"/>
              </a:tabLst>
            </a:pPr>
            <a:r>
              <a:rPr lang="zh-TW" altLang="en-US" sz="1400" dirty="0"/>
              <a:t>原文網址</a:t>
            </a:r>
            <a:r>
              <a:rPr lang="en-US" altLang="zh-TW" sz="1400" dirty="0"/>
              <a:t>: </a:t>
            </a:r>
            <a:r>
              <a:rPr lang="zh-TW" altLang="en-US" sz="1400" dirty="0">
                <a:hlinkClick r:id="rId2"/>
              </a:rPr>
              <a:t>媒體訂閱服務加重消費者負擔　外媒評：都是複製缺少創新 </a:t>
            </a:r>
            <a:r>
              <a:rPr lang="en-US" altLang="zh-TW" sz="1400" dirty="0">
                <a:hlinkClick r:id="rId2"/>
              </a:rPr>
              <a:t>| ETtoday3C</a:t>
            </a:r>
            <a:r>
              <a:rPr lang="zh-TW" altLang="en-US" sz="1400" dirty="0">
                <a:hlinkClick r:id="rId2"/>
              </a:rPr>
              <a:t>家電 </a:t>
            </a:r>
            <a:r>
              <a:rPr lang="en-US" altLang="zh-TW" sz="1400" dirty="0">
                <a:hlinkClick r:id="rId2"/>
              </a:rPr>
              <a:t>| </a:t>
            </a:r>
            <a:r>
              <a:rPr lang="en-US" altLang="zh-TW" sz="1400" dirty="0" err="1">
                <a:hlinkClick r:id="rId2"/>
              </a:rPr>
              <a:t>ETtoday</a:t>
            </a:r>
            <a:r>
              <a:rPr lang="zh-TW" altLang="en-US" sz="1400" dirty="0">
                <a:hlinkClick r:id="rId2"/>
              </a:rPr>
              <a:t>新聞雲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2"/>
              </a:rPr>
              <a:t>https://www.ettoday.net/news/20180510/1164533.htm#ixzz5ZwsOYS3v</a:t>
            </a:r>
            <a:r>
              <a:rPr lang="en-US" altLang="zh-TW" sz="1400" dirty="0"/>
              <a:t> </a:t>
            </a:r>
            <a:br>
              <a:rPr lang="en-US" altLang="zh-TW" sz="1400" dirty="0"/>
            </a:br>
            <a:r>
              <a:rPr lang="en-US" altLang="zh-TW" sz="1400" dirty="0"/>
              <a:t>Follow us: </a:t>
            </a:r>
            <a:r>
              <a:rPr lang="en-US" altLang="zh-TW" sz="1400" dirty="0">
                <a:hlinkClick r:id="rId3"/>
              </a:rPr>
              <a:t>@</a:t>
            </a:r>
            <a:r>
              <a:rPr lang="en-US" altLang="zh-TW" sz="1400" dirty="0" err="1">
                <a:hlinkClick r:id="rId3"/>
              </a:rPr>
              <a:t>ETtodaynet</a:t>
            </a:r>
            <a:r>
              <a:rPr lang="en-US" altLang="zh-TW" sz="1400" dirty="0">
                <a:hlinkClick r:id="rId3"/>
              </a:rPr>
              <a:t> on Twitter</a:t>
            </a:r>
            <a:r>
              <a:rPr lang="en-US" altLang="zh-TW" sz="1400" dirty="0"/>
              <a:t> |</a:t>
            </a:r>
            <a:endParaRPr lang="en-US" altLang="zh-TW" sz="1400" dirty="0">
              <a:solidFill>
                <a:schemeClr val="tx1"/>
              </a:solidFill>
              <a:latin typeface="+mj-lt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zh-TW" altLang="en-US" sz="1400" dirty="0">
              <a:solidFill>
                <a:schemeClr val="tx1"/>
              </a:solidFill>
              <a:latin typeface="+mj-lt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6FBB7F-51AE-4CA4-A532-D4B1A5015B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076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付費訂閱模式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6595" y="1052737"/>
            <a:ext cx="8333117" cy="49294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FF0000"/>
                </a:solidFill>
              </a:rPr>
              <a:t>顧客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不想擁有</a:t>
            </a:r>
            <a:r>
              <a:rPr lang="zh-TW" altLang="en-US" sz="2400" b="1" dirty="0">
                <a:solidFill>
                  <a:srgbClr val="FF0000"/>
                </a:solidFill>
              </a:rPr>
              <a:t>，更在乎好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用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</a:rPr>
              <a:t>訂閱</a:t>
            </a:r>
            <a:r>
              <a:rPr lang="zh-TW" altLang="en-US" sz="2400" dirty="0">
                <a:solidFill>
                  <a:schemeClr val="tx1"/>
                </a:solidFill>
              </a:rPr>
              <a:t>模式的</a:t>
            </a:r>
            <a:r>
              <a:rPr lang="zh-TW" altLang="en-US" sz="2400" dirty="0" smtClean="0">
                <a:solidFill>
                  <a:schemeClr val="tx1"/>
                </a:solidFill>
              </a:rPr>
              <a:t>核心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</a:p>
          <a:p>
            <a:pPr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在於</a:t>
            </a:r>
            <a:r>
              <a:rPr lang="zh-TW" altLang="en-US" sz="2400" dirty="0">
                <a:solidFill>
                  <a:schemeClr val="tx1"/>
                </a:solidFill>
              </a:rPr>
              <a:t>消費者擁有的是「使用權」而</a:t>
            </a:r>
            <a:r>
              <a:rPr lang="zh-TW" altLang="en-US" sz="2400" dirty="0" smtClean="0">
                <a:solidFill>
                  <a:schemeClr val="tx1"/>
                </a:solidFill>
              </a:rPr>
              <a:t>不是「擁有權」，</a:t>
            </a:r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相對</a:t>
            </a:r>
            <a:r>
              <a:rPr lang="zh-TW" altLang="en-US" sz="2400" dirty="0">
                <a:solidFill>
                  <a:schemeClr val="tx1"/>
                </a:solidFill>
              </a:rPr>
              <a:t>應地企業</a:t>
            </a:r>
            <a:r>
              <a:rPr lang="zh-TW" altLang="en-US" sz="2400" dirty="0" smtClean="0">
                <a:solidFill>
                  <a:schemeClr val="tx1"/>
                </a:solidFill>
              </a:rPr>
              <a:t>提供</a:t>
            </a:r>
            <a:r>
              <a:rPr lang="zh-TW" altLang="en-US" sz="2400" dirty="0">
                <a:solidFill>
                  <a:schemeClr val="tx1"/>
                </a:solidFill>
              </a:rPr>
              <a:t>的是「服務」而</a:t>
            </a:r>
            <a:r>
              <a:rPr lang="zh-TW" altLang="en-US" sz="2400" dirty="0" smtClean="0">
                <a:solidFill>
                  <a:schemeClr val="tx1"/>
                </a:solidFill>
              </a:rPr>
              <a:t>不是「</a:t>
            </a:r>
            <a:r>
              <a:rPr lang="zh-TW" altLang="en-US" sz="2400" dirty="0">
                <a:solidFill>
                  <a:schemeClr val="tx1"/>
                </a:solidFill>
              </a:rPr>
              <a:t>產品」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chemeClr val="tx1"/>
                </a:solidFill>
              </a:rPr>
              <a:t>訂閱模式已經從傳統的用金錢交換商品的流程中</a:t>
            </a:r>
            <a:r>
              <a:rPr lang="zh-TW" altLang="en-US" sz="2400" dirty="0" smtClean="0">
                <a:solidFill>
                  <a:schemeClr val="tx1"/>
                </a:solidFill>
              </a:rPr>
              <a:t>，升級</a:t>
            </a:r>
            <a:r>
              <a:rPr lang="zh-TW" altLang="en-US" sz="2400" dirty="0">
                <a:solidFill>
                  <a:schemeClr val="tx1"/>
                </a:solidFill>
              </a:rPr>
              <a:t>成為一種粉絲、會員的關係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</a:rPr>
              <a:t>在</a:t>
            </a:r>
            <a:r>
              <a:rPr lang="zh-TW" altLang="en-US" sz="2400" dirty="0">
                <a:solidFill>
                  <a:schemeClr val="tx1"/>
                </a:solidFill>
              </a:rPr>
              <a:t>發展訂閱經濟的過程中，每家公司光做好自己的產品或服務還不夠，還需要更細膩、妥善地管理與客戶之間的多方關係。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5635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Netflix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V.S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MoviePass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4</a:t>
            </a:fld>
            <a:endParaRPr lang="en-US" altLang="zh-TW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A0CF90-C2D9-4AEA-A120-EC4E89AF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0877"/>
              </p:ext>
            </p:extLst>
          </p:nvPr>
        </p:nvGraphicFramePr>
        <p:xfrm>
          <a:off x="457200" y="1304550"/>
          <a:ext cx="8141328" cy="47138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8213">
                  <a:extLst>
                    <a:ext uri="{9D8B030D-6E8A-4147-A177-3AD203B41FA5}">
                      <a16:colId xmlns:a16="http://schemas.microsoft.com/office/drawing/2014/main" val="4008888279"/>
                    </a:ext>
                  </a:extLst>
                </a:gridCol>
                <a:gridCol w="2476462">
                  <a:extLst>
                    <a:ext uri="{9D8B030D-6E8A-4147-A177-3AD203B41FA5}">
                      <a16:colId xmlns:a16="http://schemas.microsoft.com/office/drawing/2014/main" val="1184480070"/>
                    </a:ext>
                  </a:extLst>
                </a:gridCol>
                <a:gridCol w="3366653">
                  <a:extLst>
                    <a:ext uri="{9D8B030D-6E8A-4147-A177-3AD203B41FA5}">
                      <a16:colId xmlns:a16="http://schemas.microsoft.com/office/drawing/2014/main" val="580045463"/>
                    </a:ext>
                  </a:extLst>
                </a:gridCol>
              </a:tblGrid>
              <a:tr h="770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Netflix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MoviePass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39526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defRPr/>
                      </a:pPr>
                      <a:r>
                        <a:rPr lang="zh-TW" altLang="en-US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Calibri"/>
                        </a:rPr>
                        <a:t>負債</a:t>
                      </a:r>
                      <a:endParaRPr lang="en-US" altLang="zh-CN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用於擴大規模的再生產投資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用於</a:t>
                      </a:r>
                      <a:r>
                        <a:rPr lang="zh-TW" altLang="en-US" dirty="0" smtClean="0"/>
                        <a:t>補貼訂戶電影的票價支出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9031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每增一位會員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Netflix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收入增加，而額外串流觀看的邊際成本幾乎等於零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MoviePass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卻更賠錢</a:t>
                      </a:r>
                      <a:endParaRPr lang="zh-TW" altLang="en-US"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859"/>
                  </a:ext>
                </a:extLst>
              </a:tr>
              <a:tr h="673930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使用者資料的使用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資料取之於訂戶用之於訂戶，細劃分出兩千多種品味集群，以此作為內容構思、產製、購置、與行銷的依據，瞄準分眾利基市場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蒐集大量電影觀眾的個資、觀影偏好、交通動線、電影院內外相關消費資料等數據，進行廣告行銷交易，出賣觀眾生產的閱聽人商品以換取營收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對使用者資料不當買賣的社會反感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91161"/>
                  </a:ext>
                </a:extLst>
              </a:tr>
              <a:tr h="38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純數位線上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線上到線下（</a:t>
                      </a:r>
                      <a:r>
                        <a:rPr lang="en-US" altLang="zh-TW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O2O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）的實體供應限制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91822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物理限制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串流觀看的邊際成本幾乎等於零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如果電影院座位與健身房空間未被使用時，增加一位顧客的邊際成本很低，一旦額滿，增加一位顧客的邊際成本才會變得很高。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653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網絡效應反倒變成邊際效用遞減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65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14468" y="1060527"/>
            <a:ext cx="5130349" cy="1809008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MoviePass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於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2011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年在紐約創立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主要為電影票訂閱服務供應商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使用「付費訂閱」的商業模式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2017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年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8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月被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HMNY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收購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1" y="1643678"/>
            <a:ext cx="3169277" cy="7947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7FF66D8B-F7E0-4C90-8508-3959DF5DAF7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199828" y="412250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051A1-D33F-4CE0-BF54-5A36E369367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1715" y="63000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MoviePass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歷史背景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椭圆 18">
            <a:extLst>
              <a:ext uri="{FF2B5EF4-FFF2-40B4-BE49-F238E27FC236}">
                <a16:creationId xmlns:a16="http://schemas.microsoft.com/office/drawing/2014/main" id="{E18B2596-82C2-423F-8CC0-42A68E2F2C0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941" y="148725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TW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1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2AAFE3C-DA7B-483F-B8F0-6C4A7B146E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598" cy="476249"/>
          </a:xfrm>
        </p:spPr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5</a:t>
            </a:fld>
            <a:endParaRPr lang="en-US" altLang="zh-TW" dirty="0"/>
          </a:p>
        </p:txBody>
      </p:sp>
      <p:pic>
        <p:nvPicPr>
          <p:cNvPr id="9" name="Picture 2" descr="ãHMNY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1" y="3821508"/>
            <a:ext cx="3171618" cy="119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版面配置區 2"/>
          <p:cNvSpPr txBox="1">
            <a:spLocks/>
          </p:cNvSpPr>
          <p:nvPr/>
        </p:nvSpPr>
        <p:spPr>
          <a:xfrm>
            <a:off x="3614468" y="3422798"/>
            <a:ext cx="5529532" cy="2236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469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4254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42900">
              <a:buFont typeface="Arial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成立於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1982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年，總部設在紐約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indent="-342900">
              <a:buFont typeface="Arial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擅長於數據分析，專門為世界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500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強企業提供數據可視化和高級分析服務</a:t>
            </a:r>
          </a:p>
          <a:p>
            <a:pPr indent="-342900">
              <a:buFont typeface="Arial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主要為企業提供資訊技術諮詢解決方案、客製化應用開發及分析服務</a:t>
            </a:r>
          </a:p>
        </p:txBody>
      </p:sp>
    </p:spTree>
    <p:extLst>
      <p:ext uri="{BB962C8B-B14F-4D97-AF65-F5344CB8AC3E}">
        <p14:creationId xmlns:p14="http://schemas.microsoft.com/office/powerpoint/2010/main" val="3650384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7FF66D8B-F7E0-4C90-8508-3959DF5DAF7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199828" y="412250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051A1-D33F-4CE0-BF54-5A36E369367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1715" y="63000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創業動機與商業模型</a:t>
            </a:r>
          </a:p>
        </p:txBody>
      </p:sp>
      <p:sp>
        <p:nvSpPr>
          <p:cNvPr id="7" name="椭圆 18">
            <a:extLst>
              <a:ext uri="{FF2B5EF4-FFF2-40B4-BE49-F238E27FC236}">
                <a16:creationId xmlns:a16="http://schemas.microsoft.com/office/drawing/2014/main" id="{E18B2596-82C2-423F-8CC0-42A68E2F2C0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941" y="148725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TW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1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2AAFE3C-DA7B-483F-B8F0-6C4A7B146E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598" cy="476249"/>
          </a:xfrm>
        </p:spPr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6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117941" y="944063"/>
            <a:ext cx="89397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　　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1.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付費訂閱最成功的借鏡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6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  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吃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到飽的付費模式廣受消費者青睞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2.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電影票價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過高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統計顯示電影院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93%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的時間座位無人使用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4.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蒐集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消費數據與賺取廣告費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76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7FF66D8B-F7E0-4C90-8508-3959DF5DAF7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199828" y="412250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051A1-D33F-4CE0-BF54-5A36E369367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1715" y="63000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創業動機與商業模型</a:t>
            </a:r>
          </a:p>
        </p:txBody>
      </p:sp>
      <p:sp>
        <p:nvSpPr>
          <p:cNvPr id="7" name="椭圆 18">
            <a:extLst>
              <a:ext uri="{FF2B5EF4-FFF2-40B4-BE49-F238E27FC236}">
                <a16:creationId xmlns:a16="http://schemas.microsoft.com/office/drawing/2014/main" id="{E18B2596-82C2-423F-8CC0-42A68E2F2C0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941" y="148725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TW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1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2AAFE3C-DA7B-483F-B8F0-6C4A7B146E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598" cy="476249"/>
          </a:xfrm>
        </p:spPr>
        <p:txBody>
          <a:bodyPr/>
          <a:lstStyle/>
          <a:p>
            <a:pPr algn="r"/>
            <a:fld id="{86CB4B4D-7CA3-9044-876B-883B54F8677D}" type="slidenum">
              <a:rPr lang="en-US" altLang="zh-TW" smtClean="0"/>
              <a:pPr algn="r"/>
              <a:t>7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04205" y="776396"/>
            <a:ext cx="893979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6" indent="-34290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創業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動機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6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付費訂閱最成功的借鏡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NetFlix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6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  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到飽的付費模式廣受消費者青睞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電影票價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過高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統計顯示電影院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93%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的時間座位無人使用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4.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蒐集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消費數據與賺取廣告費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804" y="3473953"/>
            <a:ext cx="87385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商業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模型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	</a:t>
            </a:r>
            <a:r>
              <a:rPr lang="en-US" altLang="zh-TW" sz="24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MoviePass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提供了堪稱為全球創舉的電影訂閱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en-US" altLang="zh-TW" sz="24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只要每月支付</a:t>
            </a:r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9.95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美元的訂閱費用，就能在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MoviePass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合作的戲院中，每天觀賞一部電影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看電影的費用由</a:t>
            </a:r>
            <a:r>
              <a:rPr lang="en-US" altLang="zh-TW" sz="24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MoviePass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負責支付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err="1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MoviePass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則可獲得大量購票的折扣並與戲院分享利潤。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48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F8BFFE-C223-454B-B2B9-DA4979964B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altLang="zh-TW" smtClean="0"/>
              <a:pPr algn="r"/>
              <a:t>8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66A85C4-9D7A-4F7E-BF1F-F840A73CC122}"/>
              </a:ext>
            </a:extLst>
          </p:cNvPr>
          <p:cNvGrpSpPr/>
          <p:nvPr/>
        </p:nvGrpSpPr>
        <p:grpSpPr>
          <a:xfrm rot="16200000">
            <a:off x="1061333" y="2587080"/>
            <a:ext cx="948745" cy="976312"/>
            <a:chOff x="962480" y="1595438"/>
            <a:chExt cx="1439862" cy="976312"/>
          </a:xfrm>
        </p:grpSpPr>
        <p:sp>
          <p:nvSpPr>
            <p:cNvPr id="44" name="MH_Other_1">
              <a:extLst>
                <a:ext uri="{FF2B5EF4-FFF2-40B4-BE49-F238E27FC236}">
                  <a16:creationId xmlns:a16="http://schemas.microsoft.com/office/drawing/2014/main" id="{B08466AA-91EC-42AD-AEEC-5FA73473D96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94255" y="1595438"/>
              <a:ext cx="976312" cy="976312"/>
            </a:xfrm>
            <a:custGeom>
              <a:avLst/>
              <a:gdLst>
                <a:gd name="connsiteX0" fmla="*/ 487973 w 975946"/>
                <a:gd name="connsiteY0" fmla="*/ 975946 h 975946"/>
                <a:gd name="connsiteX1" fmla="*/ 487973 w 975946"/>
                <a:gd name="connsiteY1" fmla="*/ 975946 h 975946"/>
                <a:gd name="connsiteX2" fmla="*/ 487973 w 975946"/>
                <a:gd name="connsiteY2" fmla="*/ 975946 h 975946"/>
                <a:gd name="connsiteX3" fmla="*/ 487974 w 975946"/>
                <a:gd name="connsiteY3" fmla="*/ 90410 h 975946"/>
                <a:gd name="connsiteX4" fmla="*/ 885537 w 975946"/>
                <a:gd name="connsiteY4" fmla="*/ 487974 h 975946"/>
                <a:gd name="connsiteX5" fmla="*/ 627207 w 975946"/>
                <a:gd name="connsiteY5" fmla="*/ 746304 h 975946"/>
                <a:gd name="connsiteX6" fmla="*/ 599882 w 975946"/>
                <a:gd name="connsiteY6" fmla="*/ 705776 h 975946"/>
                <a:gd name="connsiteX7" fmla="*/ 487974 w 975946"/>
                <a:gd name="connsiteY7" fmla="*/ 659422 h 975946"/>
                <a:gd name="connsiteX8" fmla="*/ 376066 w 975946"/>
                <a:gd name="connsiteY8" fmla="*/ 705776 h 975946"/>
                <a:gd name="connsiteX9" fmla="*/ 348741 w 975946"/>
                <a:gd name="connsiteY9" fmla="*/ 746304 h 975946"/>
                <a:gd name="connsiteX10" fmla="*/ 90410 w 975946"/>
                <a:gd name="connsiteY10" fmla="*/ 487974 h 975946"/>
                <a:gd name="connsiteX11" fmla="*/ 487973 w 975946"/>
                <a:gd name="connsiteY11" fmla="*/ 0 h 975946"/>
                <a:gd name="connsiteX12" fmla="*/ 975946 w 975946"/>
                <a:gd name="connsiteY12" fmla="*/ 487973 h 975946"/>
                <a:gd name="connsiteX13" fmla="*/ 646236 w 975946"/>
                <a:gd name="connsiteY13" fmla="*/ 817683 h 975946"/>
                <a:gd name="connsiteX14" fmla="*/ 639590 w 975946"/>
                <a:gd name="connsiteY14" fmla="*/ 784765 h 975946"/>
                <a:gd name="connsiteX15" fmla="*/ 936381 w 975946"/>
                <a:gd name="connsiteY15" fmla="*/ 487974 h 975946"/>
                <a:gd name="connsiteX16" fmla="*/ 487974 w 975946"/>
                <a:gd name="connsiteY16" fmla="*/ 39566 h 975946"/>
                <a:gd name="connsiteX17" fmla="*/ 39566 w 975946"/>
                <a:gd name="connsiteY17" fmla="*/ 487974 h 975946"/>
                <a:gd name="connsiteX18" fmla="*/ 336358 w 975946"/>
                <a:gd name="connsiteY18" fmla="*/ 784765 h 975946"/>
                <a:gd name="connsiteX19" fmla="*/ 329712 w 975946"/>
                <a:gd name="connsiteY19" fmla="*/ 817684 h 975946"/>
                <a:gd name="connsiteX20" fmla="*/ 329712 w 975946"/>
                <a:gd name="connsiteY20" fmla="*/ 817686 h 975946"/>
                <a:gd name="connsiteX21" fmla="*/ 0 w 975946"/>
                <a:gd name="connsiteY21" fmla="*/ 487973 h 9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5946" h="975946">
                  <a:moveTo>
                    <a:pt x="487973" y="975946"/>
                  </a:moveTo>
                  <a:lnTo>
                    <a:pt x="487973" y="975946"/>
                  </a:lnTo>
                  <a:lnTo>
                    <a:pt x="487973" y="975946"/>
                  </a:lnTo>
                  <a:close/>
                  <a:moveTo>
                    <a:pt x="487974" y="90410"/>
                  </a:moveTo>
                  <a:lnTo>
                    <a:pt x="885537" y="487974"/>
                  </a:lnTo>
                  <a:lnTo>
                    <a:pt x="627207" y="746304"/>
                  </a:lnTo>
                  <a:lnTo>
                    <a:pt x="599882" y="705776"/>
                  </a:lnTo>
                  <a:cubicBezTo>
                    <a:pt x="571243" y="677136"/>
                    <a:pt x="531677" y="659422"/>
                    <a:pt x="487974" y="659422"/>
                  </a:cubicBezTo>
                  <a:cubicBezTo>
                    <a:pt x="444271" y="659422"/>
                    <a:pt x="404706" y="677136"/>
                    <a:pt x="376066" y="705776"/>
                  </a:cubicBezTo>
                  <a:lnTo>
                    <a:pt x="348741" y="746304"/>
                  </a:lnTo>
                  <a:lnTo>
                    <a:pt x="90410" y="487974"/>
                  </a:lnTo>
                  <a:close/>
                  <a:moveTo>
                    <a:pt x="487973" y="0"/>
                  </a:moveTo>
                  <a:lnTo>
                    <a:pt x="975946" y="487973"/>
                  </a:lnTo>
                  <a:lnTo>
                    <a:pt x="646236" y="817683"/>
                  </a:lnTo>
                  <a:lnTo>
                    <a:pt x="639590" y="784765"/>
                  </a:lnTo>
                  <a:lnTo>
                    <a:pt x="936381" y="487974"/>
                  </a:lnTo>
                  <a:lnTo>
                    <a:pt x="487974" y="39566"/>
                  </a:lnTo>
                  <a:lnTo>
                    <a:pt x="39566" y="487974"/>
                  </a:lnTo>
                  <a:lnTo>
                    <a:pt x="336358" y="784765"/>
                  </a:lnTo>
                  <a:lnTo>
                    <a:pt x="329712" y="817684"/>
                  </a:lnTo>
                  <a:lnTo>
                    <a:pt x="329712" y="817686"/>
                  </a:lnTo>
                  <a:lnTo>
                    <a:pt x="0" y="487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3" name="MH_Other_2">
              <a:extLst>
                <a:ext uri="{FF2B5EF4-FFF2-40B4-BE49-F238E27FC236}">
                  <a16:creationId xmlns:a16="http://schemas.microsoft.com/office/drawing/2014/main" id="{1F3A9FBE-3674-49F8-83C7-A5E222945C5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2480" y="2298700"/>
              <a:ext cx="1439862" cy="255588"/>
            </a:xfrm>
            <a:custGeom>
              <a:avLst/>
              <a:gdLst>
                <a:gd name="connsiteX0" fmla="*/ 720001 w 1440000"/>
                <a:gd name="connsiteY0" fmla="*/ 0 h 254975"/>
                <a:gd name="connsiteX1" fmla="*/ 838697 w 1440000"/>
                <a:gd name="connsiteY1" fmla="*/ 118696 h 254975"/>
                <a:gd name="connsiteX2" fmla="*/ 803932 w 1440000"/>
                <a:gd name="connsiteY2" fmla="*/ 202627 h 254975"/>
                <a:gd name="connsiteX3" fmla="*/ 779684 w 1440000"/>
                <a:gd name="connsiteY3" fmla="*/ 218975 h 254975"/>
                <a:gd name="connsiteX4" fmla="*/ 1422000 w 1440000"/>
                <a:gd name="connsiteY4" fmla="*/ 218975 h 254975"/>
                <a:gd name="connsiteX5" fmla="*/ 1440000 w 1440000"/>
                <a:gd name="connsiteY5" fmla="*/ 236975 h 254975"/>
                <a:gd name="connsiteX6" fmla="*/ 1422000 w 1440000"/>
                <a:gd name="connsiteY6" fmla="*/ 254975 h 254975"/>
                <a:gd name="connsiteX7" fmla="*/ 18000 w 1440000"/>
                <a:gd name="connsiteY7" fmla="*/ 254975 h 254975"/>
                <a:gd name="connsiteX8" fmla="*/ 0 w 1440000"/>
                <a:gd name="connsiteY8" fmla="*/ 236975 h 254975"/>
                <a:gd name="connsiteX9" fmla="*/ 18000 w 1440000"/>
                <a:gd name="connsiteY9" fmla="*/ 218975 h 254975"/>
                <a:gd name="connsiteX10" fmla="*/ 660318 w 1440000"/>
                <a:gd name="connsiteY10" fmla="*/ 218975 h 254975"/>
                <a:gd name="connsiteX11" fmla="*/ 636070 w 1440000"/>
                <a:gd name="connsiteY11" fmla="*/ 202627 h 254975"/>
                <a:gd name="connsiteX12" fmla="*/ 601305 w 1440000"/>
                <a:gd name="connsiteY12" fmla="*/ 118696 h 254975"/>
                <a:gd name="connsiteX13" fmla="*/ 720001 w 1440000"/>
                <a:gd name="connsiteY13" fmla="*/ 0 h 2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254975">
                  <a:moveTo>
                    <a:pt x="720001" y="0"/>
                  </a:moveTo>
                  <a:cubicBezTo>
                    <a:pt x="785555" y="0"/>
                    <a:pt x="838697" y="53142"/>
                    <a:pt x="838697" y="118696"/>
                  </a:cubicBezTo>
                  <a:cubicBezTo>
                    <a:pt x="838697" y="151473"/>
                    <a:pt x="825412" y="181147"/>
                    <a:pt x="803932" y="202627"/>
                  </a:cubicBezTo>
                  <a:lnTo>
                    <a:pt x="779684" y="218975"/>
                  </a:lnTo>
                  <a:lnTo>
                    <a:pt x="1422000" y="218975"/>
                  </a:lnTo>
                  <a:cubicBezTo>
                    <a:pt x="1431941" y="218975"/>
                    <a:pt x="1440000" y="227034"/>
                    <a:pt x="1440000" y="236975"/>
                  </a:cubicBezTo>
                  <a:cubicBezTo>
                    <a:pt x="1440000" y="246916"/>
                    <a:pt x="1431941" y="254975"/>
                    <a:pt x="1422000" y="254975"/>
                  </a:cubicBezTo>
                  <a:lnTo>
                    <a:pt x="18000" y="254975"/>
                  </a:lnTo>
                  <a:cubicBezTo>
                    <a:pt x="8059" y="254975"/>
                    <a:pt x="0" y="246916"/>
                    <a:pt x="0" y="236975"/>
                  </a:cubicBezTo>
                  <a:cubicBezTo>
                    <a:pt x="0" y="227034"/>
                    <a:pt x="8059" y="218975"/>
                    <a:pt x="18000" y="218975"/>
                  </a:cubicBezTo>
                  <a:lnTo>
                    <a:pt x="660318" y="218975"/>
                  </a:lnTo>
                  <a:lnTo>
                    <a:pt x="636070" y="202627"/>
                  </a:lnTo>
                  <a:cubicBezTo>
                    <a:pt x="614591" y="181147"/>
                    <a:pt x="601305" y="151473"/>
                    <a:pt x="601305" y="118696"/>
                  </a:cubicBezTo>
                  <a:cubicBezTo>
                    <a:pt x="601305" y="53142"/>
                    <a:pt x="654447" y="0"/>
                    <a:pt x="72000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0BCC3F-D004-4B27-9135-0D917717FF68}"/>
              </a:ext>
            </a:extLst>
          </p:cNvPr>
          <p:cNvGrpSpPr/>
          <p:nvPr/>
        </p:nvGrpSpPr>
        <p:grpSpPr>
          <a:xfrm rot="16200000">
            <a:off x="1074003" y="3815390"/>
            <a:ext cx="969497" cy="976312"/>
            <a:chOff x="988974" y="3099380"/>
            <a:chExt cx="1439862" cy="976312"/>
          </a:xfrm>
        </p:grpSpPr>
        <p:sp>
          <p:nvSpPr>
            <p:cNvPr id="70" name="MH_Other_3">
              <a:extLst>
                <a:ext uri="{FF2B5EF4-FFF2-40B4-BE49-F238E27FC236}">
                  <a16:creationId xmlns:a16="http://schemas.microsoft.com/office/drawing/2014/main" id="{AA5D5F1D-E27B-42B0-BFD6-D438C50DF66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22337" y="3099380"/>
              <a:ext cx="974725" cy="976312"/>
            </a:xfrm>
            <a:custGeom>
              <a:avLst/>
              <a:gdLst>
                <a:gd name="connsiteX0" fmla="*/ 487973 w 975946"/>
                <a:gd name="connsiteY0" fmla="*/ 975946 h 975946"/>
                <a:gd name="connsiteX1" fmla="*/ 487973 w 975946"/>
                <a:gd name="connsiteY1" fmla="*/ 975946 h 975946"/>
                <a:gd name="connsiteX2" fmla="*/ 487973 w 975946"/>
                <a:gd name="connsiteY2" fmla="*/ 975946 h 975946"/>
                <a:gd name="connsiteX3" fmla="*/ 487974 w 975946"/>
                <a:gd name="connsiteY3" fmla="*/ 90410 h 975946"/>
                <a:gd name="connsiteX4" fmla="*/ 885537 w 975946"/>
                <a:gd name="connsiteY4" fmla="*/ 487974 h 975946"/>
                <a:gd name="connsiteX5" fmla="*/ 627207 w 975946"/>
                <a:gd name="connsiteY5" fmla="*/ 746304 h 975946"/>
                <a:gd name="connsiteX6" fmla="*/ 599882 w 975946"/>
                <a:gd name="connsiteY6" fmla="*/ 705776 h 975946"/>
                <a:gd name="connsiteX7" fmla="*/ 487974 w 975946"/>
                <a:gd name="connsiteY7" fmla="*/ 659422 h 975946"/>
                <a:gd name="connsiteX8" fmla="*/ 376066 w 975946"/>
                <a:gd name="connsiteY8" fmla="*/ 705776 h 975946"/>
                <a:gd name="connsiteX9" fmla="*/ 348741 w 975946"/>
                <a:gd name="connsiteY9" fmla="*/ 746304 h 975946"/>
                <a:gd name="connsiteX10" fmla="*/ 90410 w 975946"/>
                <a:gd name="connsiteY10" fmla="*/ 487974 h 975946"/>
                <a:gd name="connsiteX11" fmla="*/ 487973 w 975946"/>
                <a:gd name="connsiteY11" fmla="*/ 0 h 975946"/>
                <a:gd name="connsiteX12" fmla="*/ 975946 w 975946"/>
                <a:gd name="connsiteY12" fmla="*/ 487973 h 975946"/>
                <a:gd name="connsiteX13" fmla="*/ 646236 w 975946"/>
                <a:gd name="connsiteY13" fmla="*/ 817683 h 975946"/>
                <a:gd name="connsiteX14" fmla="*/ 639590 w 975946"/>
                <a:gd name="connsiteY14" fmla="*/ 784765 h 975946"/>
                <a:gd name="connsiteX15" fmla="*/ 936381 w 975946"/>
                <a:gd name="connsiteY15" fmla="*/ 487974 h 975946"/>
                <a:gd name="connsiteX16" fmla="*/ 487974 w 975946"/>
                <a:gd name="connsiteY16" fmla="*/ 39566 h 975946"/>
                <a:gd name="connsiteX17" fmla="*/ 39566 w 975946"/>
                <a:gd name="connsiteY17" fmla="*/ 487974 h 975946"/>
                <a:gd name="connsiteX18" fmla="*/ 336358 w 975946"/>
                <a:gd name="connsiteY18" fmla="*/ 784765 h 975946"/>
                <a:gd name="connsiteX19" fmla="*/ 329712 w 975946"/>
                <a:gd name="connsiteY19" fmla="*/ 817684 h 975946"/>
                <a:gd name="connsiteX20" fmla="*/ 329712 w 975946"/>
                <a:gd name="connsiteY20" fmla="*/ 817686 h 975946"/>
                <a:gd name="connsiteX21" fmla="*/ 0 w 975946"/>
                <a:gd name="connsiteY21" fmla="*/ 487973 h 9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5946" h="975946">
                  <a:moveTo>
                    <a:pt x="487973" y="975946"/>
                  </a:moveTo>
                  <a:lnTo>
                    <a:pt x="487973" y="975946"/>
                  </a:lnTo>
                  <a:lnTo>
                    <a:pt x="487973" y="975946"/>
                  </a:lnTo>
                  <a:close/>
                  <a:moveTo>
                    <a:pt x="487974" y="90410"/>
                  </a:moveTo>
                  <a:lnTo>
                    <a:pt x="885537" y="487974"/>
                  </a:lnTo>
                  <a:lnTo>
                    <a:pt x="627207" y="746304"/>
                  </a:lnTo>
                  <a:lnTo>
                    <a:pt x="599882" y="705776"/>
                  </a:lnTo>
                  <a:cubicBezTo>
                    <a:pt x="571243" y="677136"/>
                    <a:pt x="531677" y="659422"/>
                    <a:pt x="487974" y="659422"/>
                  </a:cubicBezTo>
                  <a:cubicBezTo>
                    <a:pt x="444271" y="659422"/>
                    <a:pt x="404706" y="677136"/>
                    <a:pt x="376066" y="705776"/>
                  </a:cubicBezTo>
                  <a:lnTo>
                    <a:pt x="348741" y="746304"/>
                  </a:lnTo>
                  <a:lnTo>
                    <a:pt x="90410" y="487974"/>
                  </a:lnTo>
                  <a:close/>
                  <a:moveTo>
                    <a:pt x="487973" y="0"/>
                  </a:moveTo>
                  <a:lnTo>
                    <a:pt x="975946" y="487973"/>
                  </a:lnTo>
                  <a:lnTo>
                    <a:pt x="646236" y="817683"/>
                  </a:lnTo>
                  <a:lnTo>
                    <a:pt x="639590" y="784765"/>
                  </a:lnTo>
                  <a:lnTo>
                    <a:pt x="936381" y="487974"/>
                  </a:lnTo>
                  <a:lnTo>
                    <a:pt x="487974" y="39566"/>
                  </a:lnTo>
                  <a:lnTo>
                    <a:pt x="39566" y="487974"/>
                  </a:lnTo>
                  <a:lnTo>
                    <a:pt x="336358" y="784765"/>
                  </a:lnTo>
                  <a:lnTo>
                    <a:pt x="329712" y="817684"/>
                  </a:lnTo>
                  <a:lnTo>
                    <a:pt x="329712" y="817686"/>
                  </a:lnTo>
                  <a:lnTo>
                    <a:pt x="0" y="4879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1" name="MH_Other_4">
              <a:extLst>
                <a:ext uri="{FF2B5EF4-FFF2-40B4-BE49-F238E27FC236}">
                  <a16:creationId xmlns:a16="http://schemas.microsoft.com/office/drawing/2014/main" id="{A2CFCA65-31CF-40DB-84A7-9C82AB523B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88974" y="3802642"/>
              <a:ext cx="1439862" cy="255588"/>
            </a:xfrm>
            <a:custGeom>
              <a:avLst/>
              <a:gdLst>
                <a:gd name="connsiteX0" fmla="*/ 720001 w 1440000"/>
                <a:gd name="connsiteY0" fmla="*/ 0 h 254975"/>
                <a:gd name="connsiteX1" fmla="*/ 838697 w 1440000"/>
                <a:gd name="connsiteY1" fmla="*/ 118696 h 254975"/>
                <a:gd name="connsiteX2" fmla="*/ 803932 w 1440000"/>
                <a:gd name="connsiteY2" fmla="*/ 202627 h 254975"/>
                <a:gd name="connsiteX3" fmla="*/ 779684 w 1440000"/>
                <a:gd name="connsiteY3" fmla="*/ 218975 h 254975"/>
                <a:gd name="connsiteX4" fmla="*/ 1422000 w 1440000"/>
                <a:gd name="connsiteY4" fmla="*/ 218975 h 254975"/>
                <a:gd name="connsiteX5" fmla="*/ 1440000 w 1440000"/>
                <a:gd name="connsiteY5" fmla="*/ 236975 h 254975"/>
                <a:gd name="connsiteX6" fmla="*/ 1422000 w 1440000"/>
                <a:gd name="connsiteY6" fmla="*/ 254975 h 254975"/>
                <a:gd name="connsiteX7" fmla="*/ 18000 w 1440000"/>
                <a:gd name="connsiteY7" fmla="*/ 254975 h 254975"/>
                <a:gd name="connsiteX8" fmla="*/ 0 w 1440000"/>
                <a:gd name="connsiteY8" fmla="*/ 236975 h 254975"/>
                <a:gd name="connsiteX9" fmla="*/ 18000 w 1440000"/>
                <a:gd name="connsiteY9" fmla="*/ 218975 h 254975"/>
                <a:gd name="connsiteX10" fmla="*/ 660318 w 1440000"/>
                <a:gd name="connsiteY10" fmla="*/ 218975 h 254975"/>
                <a:gd name="connsiteX11" fmla="*/ 636070 w 1440000"/>
                <a:gd name="connsiteY11" fmla="*/ 202627 h 254975"/>
                <a:gd name="connsiteX12" fmla="*/ 601305 w 1440000"/>
                <a:gd name="connsiteY12" fmla="*/ 118696 h 254975"/>
                <a:gd name="connsiteX13" fmla="*/ 720001 w 1440000"/>
                <a:gd name="connsiteY13" fmla="*/ 0 h 2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254975">
                  <a:moveTo>
                    <a:pt x="720001" y="0"/>
                  </a:moveTo>
                  <a:cubicBezTo>
                    <a:pt x="785555" y="0"/>
                    <a:pt x="838697" y="53142"/>
                    <a:pt x="838697" y="118696"/>
                  </a:cubicBezTo>
                  <a:cubicBezTo>
                    <a:pt x="838697" y="151473"/>
                    <a:pt x="825412" y="181147"/>
                    <a:pt x="803932" y="202627"/>
                  </a:cubicBezTo>
                  <a:lnTo>
                    <a:pt x="779684" y="218975"/>
                  </a:lnTo>
                  <a:lnTo>
                    <a:pt x="1422000" y="218975"/>
                  </a:lnTo>
                  <a:cubicBezTo>
                    <a:pt x="1431941" y="218975"/>
                    <a:pt x="1440000" y="227034"/>
                    <a:pt x="1440000" y="236975"/>
                  </a:cubicBezTo>
                  <a:cubicBezTo>
                    <a:pt x="1440000" y="246916"/>
                    <a:pt x="1431941" y="254975"/>
                    <a:pt x="1422000" y="254975"/>
                  </a:cubicBezTo>
                  <a:lnTo>
                    <a:pt x="18000" y="254975"/>
                  </a:lnTo>
                  <a:cubicBezTo>
                    <a:pt x="8059" y="254975"/>
                    <a:pt x="0" y="246916"/>
                    <a:pt x="0" y="236975"/>
                  </a:cubicBezTo>
                  <a:cubicBezTo>
                    <a:pt x="0" y="227034"/>
                    <a:pt x="8059" y="218975"/>
                    <a:pt x="18000" y="218975"/>
                  </a:cubicBezTo>
                  <a:lnTo>
                    <a:pt x="660318" y="218975"/>
                  </a:lnTo>
                  <a:lnTo>
                    <a:pt x="636070" y="202627"/>
                  </a:lnTo>
                  <a:cubicBezTo>
                    <a:pt x="614591" y="181147"/>
                    <a:pt x="601305" y="151473"/>
                    <a:pt x="601305" y="118696"/>
                  </a:cubicBezTo>
                  <a:cubicBezTo>
                    <a:pt x="601305" y="53142"/>
                    <a:pt x="654447" y="0"/>
                    <a:pt x="720001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DA47EAD-56D4-4A4A-A12B-F321E05A26E7}"/>
              </a:ext>
            </a:extLst>
          </p:cNvPr>
          <p:cNvGrpSpPr/>
          <p:nvPr/>
        </p:nvGrpSpPr>
        <p:grpSpPr>
          <a:xfrm>
            <a:off x="4004469" y="1070561"/>
            <a:ext cx="3542650" cy="760762"/>
            <a:chOff x="3549630" y="394520"/>
            <a:chExt cx="3915731" cy="982363"/>
          </a:xfrm>
        </p:grpSpPr>
        <p:sp>
          <p:nvSpPr>
            <p:cNvPr id="73" name="MH_Other_5">
              <a:extLst>
                <a:ext uri="{FF2B5EF4-FFF2-40B4-BE49-F238E27FC236}">
                  <a16:creationId xmlns:a16="http://schemas.microsoft.com/office/drawing/2014/main" id="{4D85559C-8C65-4C4E-9808-21F509B75BE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81405" y="394520"/>
              <a:ext cx="974725" cy="976312"/>
            </a:xfrm>
            <a:custGeom>
              <a:avLst/>
              <a:gdLst>
                <a:gd name="connsiteX0" fmla="*/ 487973 w 975946"/>
                <a:gd name="connsiteY0" fmla="*/ 975946 h 975946"/>
                <a:gd name="connsiteX1" fmla="*/ 487973 w 975946"/>
                <a:gd name="connsiteY1" fmla="*/ 975946 h 975946"/>
                <a:gd name="connsiteX2" fmla="*/ 487973 w 975946"/>
                <a:gd name="connsiteY2" fmla="*/ 975946 h 975946"/>
                <a:gd name="connsiteX3" fmla="*/ 487974 w 975946"/>
                <a:gd name="connsiteY3" fmla="*/ 90410 h 975946"/>
                <a:gd name="connsiteX4" fmla="*/ 885537 w 975946"/>
                <a:gd name="connsiteY4" fmla="*/ 487974 h 975946"/>
                <a:gd name="connsiteX5" fmla="*/ 627207 w 975946"/>
                <a:gd name="connsiteY5" fmla="*/ 746304 h 975946"/>
                <a:gd name="connsiteX6" fmla="*/ 599882 w 975946"/>
                <a:gd name="connsiteY6" fmla="*/ 705776 h 975946"/>
                <a:gd name="connsiteX7" fmla="*/ 487974 w 975946"/>
                <a:gd name="connsiteY7" fmla="*/ 659422 h 975946"/>
                <a:gd name="connsiteX8" fmla="*/ 376066 w 975946"/>
                <a:gd name="connsiteY8" fmla="*/ 705776 h 975946"/>
                <a:gd name="connsiteX9" fmla="*/ 348741 w 975946"/>
                <a:gd name="connsiteY9" fmla="*/ 746304 h 975946"/>
                <a:gd name="connsiteX10" fmla="*/ 90410 w 975946"/>
                <a:gd name="connsiteY10" fmla="*/ 487974 h 975946"/>
                <a:gd name="connsiteX11" fmla="*/ 487973 w 975946"/>
                <a:gd name="connsiteY11" fmla="*/ 0 h 975946"/>
                <a:gd name="connsiteX12" fmla="*/ 975946 w 975946"/>
                <a:gd name="connsiteY12" fmla="*/ 487973 h 975946"/>
                <a:gd name="connsiteX13" fmla="*/ 646236 w 975946"/>
                <a:gd name="connsiteY13" fmla="*/ 817683 h 975946"/>
                <a:gd name="connsiteX14" fmla="*/ 639590 w 975946"/>
                <a:gd name="connsiteY14" fmla="*/ 784765 h 975946"/>
                <a:gd name="connsiteX15" fmla="*/ 936381 w 975946"/>
                <a:gd name="connsiteY15" fmla="*/ 487974 h 975946"/>
                <a:gd name="connsiteX16" fmla="*/ 487974 w 975946"/>
                <a:gd name="connsiteY16" fmla="*/ 39566 h 975946"/>
                <a:gd name="connsiteX17" fmla="*/ 39566 w 975946"/>
                <a:gd name="connsiteY17" fmla="*/ 487974 h 975946"/>
                <a:gd name="connsiteX18" fmla="*/ 336358 w 975946"/>
                <a:gd name="connsiteY18" fmla="*/ 784765 h 975946"/>
                <a:gd name="connsiteX19" fmla="*/ 329712 w 975946"/>
                <a:gd name="connsiteY19" fmla="*/ 817684 h 975946"/>
                <a:gd name="connsiteX20" fmla="*/ 329712 w 975946"/>
                <a:gd name="connsiteY20" fmla="*/ 817686 h 975946"/>
                <a:gd name="connsiteX21" fmla="*/ 0 w 975946"/>
                <a:gd name="connsiteY21" fmla="*/ 487973 h 9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5946" h="975946">
                  <a:moveTo>
                    <a:pt x="487973" y="975946"/>
                  </a:moveTo>
                  <a:lnTo>
                    <a:pt x="487973" y="975946"/>
                  </a:lnTo>
                  <a:lnTo>
                    <a:pt x="487973" y="975946"/>
                  </a:lnTo>
                  <a:close/>
                  <a:moveTo>
                    <a:pt x="487974" y="90410"/>
                  </a:moveTo>
                  <a:lnTo>
                    <a:pt x="885537" y="487974"/>
                  </a:lnTo>
                  <a:lnTo>
                    <a:pt x="627207" y="746304"/>
                  </a:lnTo>
                  <a:lnTo>
                    <a:pt x="599882" y="705776"/>
                  </a:lnTo>
                  <a:cubicBezTo>
                    <a:pt x="571243" y="677136"/>
                    <a:pt x="531677" y="659422"/>
                    <a:pt x="487974" y="659422"/>
                  </a:cubicBezTo>
                  <a:cubicBezTo>
                    <a:pt x="444271" y="659422"/>
                    <a:pt x="404706" y="677136"/>
                    <a:pt x="376066" y="705776"/>
                  </a:cubicBezTo>
                  <a:lnTo>
                    <a:pt x="348741" y="746304"/>
                  </a:lnTo>
                  <a:lnTo>
                    <a:pt x="90410" y="487974"/>
                  </a:lnTo>
                  <a:close/>
                  <a:moveTo>
                    <a:pt x="487973" y="0"/>
                  </a:moveTo>
                  <a:lnTo>
                    <a:pt x="975946" y="487973"/>
                  </a:lnTo>
                  <a:lnTo>
                    <a:pt x="646236" y="817683"/>
                  </a:lnTo>
                  <a:lnTo>
                    <a:pt x="639590" y="784765"/>
                  </a:lnTo>
                  <a:lnTo>
                    <a:pt x="936381" y="487974"/>
                  </a:lnTo>
                  <a:lnTo>
                    <a:pt x="487974" y="39566"/>
                  </a:lnTo>
                  <a:lnTo>
                    <a:pt x="39566" y="487974"/>
                  </a:lnTo>
                  <a:lnTo>
                    <a:pt x="336358" y="784765"/>
                  </a:lnTo>
                  <a:lnTo>
                    <a:pt x="329712" y="817684"/>
                  </a:lnTo>
                  <a:lnTo>
                    <a:pt x="329712" y="817686"/>
                  </a:lnTo>
                  <a:lnTo>
                    <a:pt x="0" y="4879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" name="MH_Other_6">
              <a:extLst>
                <a:ext uri="{FF2B5EF4-FFF2-40B4-BE49-F238E27FC236}">
                  <a16:creationId xmlns:a16="http://schemas.microsoft.com/office/drawing/2014/main" id="{7487E784-E3F3-43AD-94DA-49BA5AF4843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549630" y="1097782"/>
              <a:ext cx="1439863" cy="255588"/>
            </a:xfrm>
            <a:custGeom>
              <a:avLst/>
              <a:gdLst>
                <a:gd name="connsiteX0" fmla="*/ 720001 w 1440000"/>
                <a:gd name="connsiteY0" fmla="*/ 0 h 254975"/>
                <a:gd name="connsiteX1" fmla="*/ 838697 w 1440000"/>
                <a:gd name="connsiteY1" fmla="*/ 118696 h 254975"/>
                <a:gd name="connsiteX2" fmla="*/ 803932 w 1440000"/>
                <a:gd name="connsiteY2" fmla="*/ 202627 h 254975"/>
                <a:gd name="connsiteX3" fmla="*/ 779684 w 1440000"/>
                <a:gd name="connsiteY3" fmla="*/ 218975 h 254975"/>
                <a:gd name="connsiteX4" fmla="*/ 1422000 w 1440000"/>
                <a:gd name="connsiteY4" fmla="*/ 218975 h 254975"/>
                <a:gd name="connsiteX5" fmla="*/ 1440000 w 1440000"/>
                <a:gd name="connsiteY5" fmla="*/ 236975 h 254975"/>
                <a:gd name="connsiteX6" fmla="*/ 1422000 w 1440000"/>
                <a:gd name="connsiteY6" fmla="*/ 254975 h 254975"/>
                <a:gd name="connsiteX7" fmla="*/ 18000 w 1440000"/>
                <a:gd name="connsiteY7" fmla="*/ 254975 h 254975"/>
                <a:gd name="connsiteX8" fmla="*/ 0 w 1440000"/>
                <a:gd name="connsiteY8" fmla="*/ 236975 h 254975"/>
                <a:gd name="connsiteX9" fmla="*/ 18000 w 1440000"/>
                <a:gd name="connsiteY9" fmla="*/ 218975 h 254975"/>
                <a:gd name="connsiteX10" fmla="*/ 660318 w 1440000"/>
                <a:gd name="connsiteY10" fmla="*/ 218975 h 254975"/>
                <a:gd name="connsiteX11" fmla="*/ 636070 w 1440000"/>
                <a:gd name="connsiteY11" fmla="*/ 202627 h 254975"/>
                <a:gd name="connsiteX12" fmla="*/ 601305 w 1440000"/>
                <a:gd name="connsiteY12" fmla="*/ 118696 h 254975"/>
                <a:gd name="connsiteX13" fmla="*/ 720001 w 1440000"/>
                <a:gd name="connsiteY13" fmla="*/ 0 h 2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254975">
                  <a:moveTo>
                    <a:pt x="720001" y="0"/>
                  </a:moveTo>
                  <a:cubicBezTo>
                    <a:pt x="785555" y="0"/>
                    <a:pt x="838697" y="53142"/>
                    <a:pt x="838697" y="118696"/>
                  </a:cubicBezTo>
                  <a:cubicBezTo>
                    <a:pt x="838697" y="151473"/>
                    <a:pt x="825412" y="181147"/>
                    <a:pt x="803932" y="202627"/>
                  </a:cubicBezTo>
                  <a:lnTo>
                    <a:pt x="779684" y="218975"/>
                  </a:lnTo>
                  <a:lnTo>
                    <a:pt x="1422000" y="218975"/>
                  </a:lnTo>
                  <a:cubicBezTo>
                    <a:pt x="1431941" y="218975"/>
                    <a:pt x="1440000" y="227034"/>
                    <a:pt x="1440000" y="236975"/>
                  </a:cubicBezTo>
                  <a:cubicBezTo>
                    <a:pt x="1440000" y="246916"/>
                    <a:pt x="1431941" y="254975"/>
                    <a:pt x="1422000" y="254975"/>
                  </a:cubicBezTo>
                  <a:lnTo>
                    <a:pt x="18000" y="254975"/>
                  </a:lnTo>
                  <a:cubicBezTo>
                    <a:pt x="8059" y="254975"/>
                    <a:pt x="0" y="246916"/>
                    <a:pt x="0" y="236975"/>
                  </a:cubicBezTo>
                  <a:cubicBezTo>
                    <a:pt x="0" y="227034"/>
                    <a:pt x="8059" y="218975"/>
                    <a:pt x="18000" y="218975"/>
                  </a:cubicBezTo>
                  <a:lnTo>
                    <a:pt x="660318" y="218975"/>
                  </a:lnTo>
                  <a:lnTo>
                    <a:pt x="636070" y="202627"/>
                  </a:lnTo>
                  <a:cubicBezTo>
                    <a:pt x="614591" y="181147"/>
                    <a:pt x="601305" y="151473"/>
                    <a:pt x="601305" y="118696"/>
                  </a:cubicBezTo>
                  <a:cubicBezTo>
                    <a:pt x="601305" y="53142"/>
                    <a:pt x="654447" y="0"/>
                    <a:pt x="720001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" name="MH_Other_7">
              <a:extLst>
                <a:ext uri="{FF2B5EF4-FFF2-40B4-BE49-F238E27FC236}">
                  <a16:creationId xmlns:a16="http://schemas.microsoft.com/office/drawing/2014/main" id="{45B1682C-9C5E-4834-9453-4E7AFF209FB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257273" y="400571"/>
              <a:ext cx="976313" cy="976312"/>
            </a:xfrm>
            <a:custGeom>
              <a:avLst/>
              <a:gdLst>
                <a:gd name="connsiteX0" fmla="*/ 487973 w 975946"/>
                <a:gd name="connsiteY0" fmla="*/ 975946 h 975946"/>
                <a:gd name="connsiteX1" fmla="*/ 487973 w 975946"/>
                <a:gd name="connsiteY1" fmla="*/ 975946 h 975946"/>
                <a:gd name="connsiteX2" fmla="*/ 487973 w 975946"/>
                <a:gd name="connsiteY2" fmla="*/ 975946 h 975946"/>
                <a:gd name="connsiteX3" fmla="*/ 487974 w 975946"/>
                <a:gd name="connsiteY3" fmla="*/ 90410 h 975946"/>
                <a:gd name="connsiteX4" fmla="*/ 885537 w 975946"/>
                <a:gd name="connsiteY4" fmla="*/ 487974 h 975946"/>
                <a:gd name="connsiteX5" fmla="*/ 627207 w 975946"/>
                <a:gd name="connsiteY5" fmla="*/ 746304 h 975946"/>
                <a:gd name="connsiteX6" fmla="*/ 599882 w 975946"/>
                <a:gd name="connsiteY6" fmla="*/ 705776 h 975946"/>
                <a:gd name="connsiteX7" fmla="*/ 487974 w 975946"/>
                <a:gd name="connsiteY7" fmla="*/ 659422 h 975946"/>
                <a:gd name="connsiteX8" fmla="*/ 376066 w 975946"/>
                <a:gd name="connsiteY8" fmla="*/ 705776 h 975946"/>
                <a:gd name="connsiteX9" fmla="*/ 348741 w 975946"/>
                <a:gd name="connsiteY9" fmla="*/ 746304 h 975946"/>
                <a:gd name="connsiteX10" fmla="*/ 90410 w 975946"/>
                <a:gd name="connsiteY10" fmla="*/ 487974 h 975946"/>
                <a:gd name="connsiteX11" fmla="*/ 487973 w 975946"/>
                <a:gd name="connsiteY11" fmla="*/ 0 h 975946"/>
                <a:gd name="connsiteX12" fmla="*/ 975946 w 975946"/>
                <a:gd name="connsiteY12" fmla="*/ 487973 h 975946"/>
                <a:gd name="connsiteX13" fmla="*/ 646236 w 975946"/>
                <a:gd name="connsiteY13" fmla="*/ 817683 h 975946"/>
                <a:gd name="connsiteX14" fmla="*/ 639590 w 975946"/>
                <a:gd name="connsiteY14" fmla="*/ 784765 h 975946"/>
                <a:gd name="connsiteX15" fmla="*/ 936381 w 975946"/>
                <a:gd name="connsiteY15" fmla="*/ 487974 h 975946"/>
                <a:gd name="connsiteX16" fmla="*/ 487974 w 975946"/>
                <a:gd name="connsiteY16" fmla="*/ 39566 h 975946"/>
                <a:gd name="connsiteX17" fmla="*/ 39566 w 975946"/>
                <a:gd name="connsiteY17" fmla="*/ 487974 h 975946"/>
                <a:gd name="connsiteX18" fmla="*/ 336358 w 975946"/>
                <a:gd name="connsiteY18" fmla="*/ 784765 h 975946"/>
                <a:gd name="connsiteX19" fmla="*/ 329712 w 975946"/>
                <a:gd name="connsiteY19" fmla="*/ 817684 h 975946"/>
                <a:gd name="connsiteX20" fmla="*/ 329712 w 975946"/>
                <a:gd name="connsiteY20" fmla="*/ 817686 h 975946"/>
                <a:gd name="connsiteX21" fmla="*/ 0 w 975946"/>
                <a:gd name="connsiteY21" fmla="*/ 487973 h 9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5946" h="975946">
                  <a:moveTo>
                    <a:pt x="487973" y="975946"/>
                  </a:moveTo>
                  <a:lnTo>
                    <a:pt x="487973" y="975946"/>
                  </a:lnTo>
                  <a:lnTo>
                    <a:pt x="487973" y="975946"/>
                  </a:lnTo>
                  <a:close/>
                  <a:moveTo>
                    <a:pt x="487974" y="90410"/>
                  </a:moveTo>
                  <a:lnTo>
                    <a:pt x="885537" y="487974"/>
                  </a:lnTo>
                  <a:lnTo>
                    <a:pt x="627207" y="746304"/>
                  </a:lnTo>
                  <a:lnTo>
                    <a:pt x="599882" y="705776"/>
                  </a:lnTo>
                  <a:cubicBezTo>
                    <a:pt x="571243" y="677136"/>
                    <a:pt x="531677" y="659422"/>
                    <a:pt x="487974" y="659422"/>
                  </a:cubicBezTo>
                  <a:cubicBezTo>
                    <a:pt x="444271" y="659422"/>
                    <a:pt x="404706" y="677136"/>
                    <a:pt x="376066" y="705776"/>
                  </a:cubicBezTo>
                  <a:lnTo>
                    <a:pt x="348741" y="746304"/>
                  </a:lnTo>
                  <a:lnTo>
                    <a:pt x="90410" y="487974"/>
                  </a:lnTo>
                  <a:close/>
                  <a:moveTo>
                    <a:pt x="487973" y="0"/>
                  </a:moveTo>
                  <a:lnTo>
                    <a:pt x="975946" y="487973"/>
                  </a:lnTo>
                  <a:lnTo>
                    <a:pt x="646236" y="817683"/>
                  </a:lnTo>
                  <a:lnTo>
                    <a:pt x="639590" y="784765"/>
                  </a:lnTo>
                  <a:lnTo>
                    <a:pt x="936381" y="487974"/>
                  </a:lnTo>
                  <a:lnTo>
                    <a:pt x="487974" y="39566"/>
                  </a:lnTo>
                  <a:lnTo>
                    <a:pt x="39566" y="487974"/>
                  </a:lnTo>
                  <a:lnTo>
                    <a:pt x="336358" y="784765"/>
                  </a:lnTo>
                  <a:lnTo>
                    <a:pt x="329712" y="817684"/>
                  </a:lnTo>
                  <a:lnTo>
                    <a:pt x="329712" y="817686"/>
                  </a:lnTo>
                  <a:lnTo>
                    <a:pt x="0" y="487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7" name="MH_Other_8">
              <a:extLst>
                <a:ext uri="{FF2B5EF4-FFF2-40B4-BE49-F238E27FC236}">
                  <a16:creationId xmlns:a16="http://schemas.microsoft.com/office/drawing/2014/main" id="{4899DC50-CB15-437E-B15B-55D0EB3261B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025498" y="1103833"/>
              <a:ext cx="1439863" cy="255588"/>
            </a:xfrm>
            <a:custGeom>
              <a:avLst/>
              <a:gdLst>
                <a:gd name="connsiteX0" fmla="*/ 720001 w 1440000"/>
                <a:gd name="connsiteY0" fmla="*/ 0 h 254975"/>
                <a:gd name="connsiteX1" fmla="*/ 838697 w 1440000"/>
                <a:gd name="connsiteY1" fmla="*/ 118696 h 254975"/>
                <a:gd name="connsiteX2" fmla="*/ 803932 w 1440000"/>
                <a:gd name="connsiteY2" fmla="*/ 202627 h 254975"/>
                <a:gd name="connsiteX3" fmla="*/ 779684 w 1440000"/>
                <a:gd name="connsiteY3" fmla="*/ 218975 h 254975"/>
                <a:gd name="connsiteX4" fmla="*/ 1422000 w 1440000"/>
                <a:gd name="connsiteY4" fmla="*/ 218975 h 254975"/>
                <a:gd name="connsiteX5" fmla="*/ 1440000 w 1440000"/>
                <a:gd name="connsiteY5" fmla="*/ 236975 h 254975"/>
                <a:gd name="connsiteX6" fmla="*/ 1422000 w 1440000"/>
                <a:gd name="connsiteY6" fmla="*/ 254975 h 254975"/>
                <a:gd name="connsiteX7" fmla="*/ 18000 w 1440000"/>
                <a:gd name="connsiteY7" fmla="*/ 254975 h 254975"/>
                <a:gd name="connsiteX8" fmla="*/ 0 w 1440000"/>
                <a:gd name="connsiteY8" fmla="*/ 236975 h 254975"/>
                <a:gd name="connsiteX9" fmla="*/ 18000 w 1440000"/>
                <a:gd name="connsiteY9" fmla="*/ 218975 h 254975"/>
                <a:gd name="connsiteX10" fmla="*/ 660318 w 1440000"/>
                <a:gd name="connsiteY10" fmla="*/ 218975 h 254975"/>
                <a:gd name="connsiteX11" fmla="*/ 636070 w 1440000"/>
                <a:gd name="connsiteY11" fmla="*/ 202627 h 254975"/>
                <a:gd name="connsiteX12" fmla="*/ 601305 w 1440000"/>
                <a:gd name="connsiteY12" fmla="*/ 118696 h 254975"/>
                <a:gd name="connsiteX13" fmla="*/ 720001 w 1440000"/>
                <a:gd name="connsiteY13" fmla="*/ 0 h 2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254975">
                  <a:moveTo>
                    <a:pt x="720001" y="0"/>
                  </a:moveTo>
                  <a:cubicBezTo>
                    <a:pt x="785555" y="0"/>
                    <a:pt x="838697" y="53142"/>
                    <a:pt x="838697" y="118696"/>
                  </a:cubicBezTo>
                  <a:cubicBezTo>
                    <a:pt x="838697" y="151473"/>
                    <a:pt x="825412" y="181147"/>
                    <a:pt x="803932" y="202627"/>
                  </a:cubicBezTo>
                  <a:lnTo>
                    <a:pt x="779684" y="218975"/>
                  </a:lnTo>
                  <a:lnTo>
                    <a:pt x="1422000" y="218975"/>
                  </a:lnTo>
                  <a:cubicBezTo>
                    <a:pt x="1431941" y="218975"/>
                    <a:pt x="1440000" y="227034"/>
                    <a:pt x="1440000" y="236975"/>
                  </a:cubicBezTo>
                  <a:cubicBezTo>
                    <a:pt x="1440000" y="246916"/>
                    <a:pt x="1431941" y="254975"/>
                    <a:pt x="1422000" y="254975"/>
                  </a:cubicBezTo>
                  <a:lnTo>
                    <a:pt x="18000" y="254975"/>
                  </a:lnTo>
                  <a:cubicBezTo>
                    <a:pt x="8059" y="254975"/>
                    <a:pt x="0" y="246916"/>
                    <a:pt x="0" y="236975"/>
                  </a:cubicBezTo>
                  <a:cubicBezTo>
                    <a:pt x="0" y="227034"/>
                    <a:pt x="8059" y="218975"/>
                    <a:pt x="18000" y="218975"/>
                  </a:cubicBezTo>
                  <a:lnTo>
                    <a:pt x="660318" y="218975"/>
                  </a:lnTo>
                  <a:lnTo>
                    <a:pt x="636070" y="202627"/>
                  </a:lnTo>
                  <a:cubicBezTo>
                    <a:pt x="614591" y="181147"/>
                    <a:pt x="601305" y="151473"/>
                    <a:pt x="601305" y="118696"/>
                  </a:cubicBezTo>
                  <a:cubicBezTo>
                    <a:pt x="601305" y="53142"/>
                    <a:pt x="654447" y="0"/>
                    <a:pt x="720001" y="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2800" b="1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9" name="MH_SubTitle_1">
            <a:extLst>
              <a:ext uri="{FF2B5EF4-FFF2-40B4-BE49-F238E27FC236}">
                <a16:creationId xmlns:a16="http://schemas.microsoft.com/office/drawing/2014/main" id="{00AD113C-0719-42AA-9B9C-CD2F3C37D5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74815" y="2913094"/>
            <a:ext cx="1212261" cy="45058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114300">
              <a:buClr>
                <a:srgbClr val="000000"/>
              </a:buClr>
              <a:buSzPts val="1800"/>
            </a:pP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電影院</a:t>
            </a:r>
          </a:p>
        </p:txBody>
      </p:sp>
      <p:sp>
        <p:nvSpPr>
          <p:cNvPr id="80" name="MH_SubTitle_1">
            <a:extLst>
              <a:ext uri="{FF2B5EF4-FFF2-40B4-BE49-F238E27FC236}">
                <a16:creationId xmlns:a16="http://schemas.microsoft.com/office/drawing/2014/main" id="{D45A4042-2534-43AA-87AE-8E9DDD71E7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09635" y="4151153"/>
            <a:ext cx="1158468" cy="488514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114300">
              <a:buClr>
                <a:srgbClr val="000000"/>
              </a:buClr>
              <a:buSzPts val="1800"/>
            </a:pP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</a:t>
            </a:r>
          </a:p>
        </p:txBody>
      </p:sp>
      <p:sp>
        <p:nvSpPr>
          <p:cNvPr id="82" name="MH_SubTitle_1">
            <a:extLst>
              <a:ext uri="{FF2B5EF4-FFF2-40B4-BE49-F238E27FC236}">
                <a16:creationId xmlns:a16="http://schemas.microsoft.com/office/drawing/2014/main" id="{BE799095-1A37-46F9-A3E1-1CF5A728109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987824" y="1822801"/>
            <a:ext cx="3082420" cy="488514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114300">
              <a:buClr>
                <a:srgbClr val="000000"/>
              </a:buClr>
              <a:buSzPts val="1800"/>
            </a:pP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傳統電影院業者定價模式</a:t>
            </a:r>
          </a:p>
        </p:txBody>
      </p:sp>
      <p:sp>
        <p:nvSpPr>
          <p:cNvPr id="83" name="MH_SubTitle_1">
            <a:extLst>
              <a:ext uri="{FF2B5EF4-FFF2-40B4-BE49-F238E27FC236}">
                <a16:creationId xmlns:a16="http://schemas.microsoft.com/office/drawing/2014/main" id="{4CBD5118-CB72-40FD-9AD6-1A70CA049C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06926" y="1971093"/>
            <a:ext cx="2535328" cy="488514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114300">
              <a:buClr>
                <a:srgbClr val="000000"/>
              </a:buClr>
              <a:buSzPts val="1800"/>
            </a:pPr>
            <a:r>
              <a:rPr lang="en-US" altLang="zh-TW" sz="1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MoviePass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定價模式</a:t>
            </a:r>
          </a:p>
          <a:p>
            <a:pPr marL="114300">
              <a:buClr>
                <a:srgbClr val="000000"/>
              </a:buClr>
              <a:buSzPts val="1800"/>
            </a:pPr>
            <a:endParaRPr lang="zh-TW" altLang="en-US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MH_SubTitle_1">
            <a:extLst>
              <a:ext uri="{FF2B5EF4-FFF2-40B4-BE49-F238E27FC236}">
                <a16:creationId xmlns:a16="http://schemas.microsoft.com/office/drawing/2014/main" id="{6D291762-3DEB-49DC-B6DD-3C1FF0AF5AA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59007" y="3052650"/>
            <a:ext cx="1967883" cy="45058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114300">
              <a:buClr>
                <a:srgbClr val="000000"/>
              </a:buClr>
              <a:buSzPts val="1800"/>
            </a:pP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93%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時間電影院空位太多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EF7EBB7-A08E-4870-8657-4FB876F211C0}"/>
              </a:ext>
            </a:extLst>
          </p:cNvPr>
          <p:cNvSpPr txBox="1"/>
          <p:nvPr/>
        </p:nvSpPr>
        <p:spPr>
          <a:xfrm>
            <a:off x="3461454" y="2362728"/>
            <a:ext cx="2365829" cy="384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9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痛苦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45F45B2-6154-4B21-AAD2-5AC307E712D7}"/>
              </a:ext>
            </a:extLst>
          </p:cNvPr>
          <p:cNvSpPr txBox="1"/>
          <p:nvPr/>
        </p:nvSpPr>
        <p:spPr>
          <a:xfrm>
            <a:off x="5827284" y="2355827"/>
            <a:ext cx="2365829" cy="384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9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救世主</a:t>
            </a: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225C2A9-3D80-40D8-AFAA-16262955C43F}"/>
              </a:ext>
            </a:extLst>
          </p:cNvPr>
          <p:cNvCxnSpPr>
            <a:cxnSpLocks/>
          </p:cNvCxnSpPr>
          <p:nvPr/>
        </p:nvCxnSpPr>
        <p:spPr>
          <a:xfrm>
            <a:off x="3780627" y="2803287"/>
            <a:ext cx="439701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6161B1F5-E66F-4612-A37C-BADA45E1815D}"/>
              </a:ext>
            </a:extLst>
          </p:cNvPr>
          <p:cNvSpPr txBox="1"/>
          <p:nvPr/>
        </p:nvSpPr>
        <p:spPr>
          <a:xfrm>
            <a:off x="3461454" y="4246591"/>
            <a:ext cx="2365829" cy="384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票價太貴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61F8817-E1F5-459E-ABD5-F2FEE0CDE670}"/>
              </a:ext>
            </a:extLst>
          </p:cNvPr>
          <p:cNvSpPr txBox="1"/>
          <p:nvPr/>
        </p:nvSpPr>
        <p:spPr>
          <a:xfrm>
            <a:off x="6036749" y="2920660"/>
            <a:ext cx="2435709" cy="384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吸引更多人到電影院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00CA60F-D5D3-429D-AD8B-650A33C2D10F}"/>
              </a:ext>
            </a:extLst>
          </p:cNvPr>
          <p:cNvSpPr txBox="1"/>
          <p:nvPr/>
        </p:nvSpPr>
        <p:spPr>
          <a:xfrm>
            <a:off x="5974523" y="4254947"/>
            <a:ext cx="2177142" cy="384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票價優惠</a:t>
            </a:r>
            <a:r>
              <a:rPr lang="en-US" altLang="zh-TW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月票</a:t>
            </a:r>
            <a:r>
              <a:rPr lang="en-US" altLang="zh-TW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9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2CB678E-2147-4819-A0A1-6B17EF666001}"/>
              </a:ext>
            </a:extLst>
          </p:cNvPr>
          <p:cNvSpPr txBox="1"/>
          <p:nvPr/>
        </p:nvSpPr>
        <p:spPr>
          <a:xfrm>
            <a:off x="6070245" y="4757038"/>
            <a:ext cx="3025379" cy="6771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蒐集用戶數據</a:t>
            </a:r>
            <a:endParaRPr lang="en-US" altLang="zh-TW" sz="19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19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推出精準行銷及廣告服務</a:t>
            </a:r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7F9F2809-B054-460D-824B-D4A2338B8F4F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31130" y="515791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217C7F1B-2561-4171-B216-FC3684048B0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93017" y="166541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47" name="椭圆 18">
            <a:extLst>
              <a:ext uri="{FF2B5EF4-FFF2-40B4-BE49-F238E27FC236}">
                <a16:creationId xmlns:a16="http://schemas.microsoft.com/office/drawing/2014/main" id="{F0727068-80CF-4254-99E4-E81D189096B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243" y="25226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  <p:sp>
        <p:nvSpPr>
          <p:cNvPr id="29" name="投影片編號版面配置區 3">
            <a:extLst>
              <a:ext uri="{FF2B5EF4-FFF2-40B4-BE49-F238E27FC236}">
                <a16:creationId xmlns:a16="http://schemas.microsoft.com/office/drawing/2014/main" id="{FC8E157F-1F5B-465A-AE0F-00907789D469}"/>
              </a:ext>
            </a:extLst>
          </p:cNvPr>
          <p:cNvSpPr txBox="1">
            <a:spLocks/>
          </p:cNvSpPr>
          <p:nvPr/>
        </p:nvSpPr>
        <p:spPr>
          <a:xfrm>
            <a:off x="8406555" y="6311300"/>
            <a:ext cx="548700" cy="3936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7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>
            <a:extLst>
              <a:ext uri="{FF2B5EF4-FFF2-40B4-BE49-F238E27FC236}">
                <a16:creationId xmlns:a16="http://schemas.microsoft.com/office/drawing/2014/main" id="{5FCB5417-975A-4966-ABA3-87053F527174}"/>
              </a:ext>
            </a:extLst>
          </p:cNvPr>
          <p:cNvSpPr txBox="1"/>
          <p:nvPr/>
        </p:nvSpPr>
        <p:spPr>
          <a:xfrm>
            <a:off x="1143000" y="1590319"/>
            <a:ext cx="68580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sz="1350" dirty="0"/>
          </a:p>
        </p:txBody>
      </p:sp>
      <p:sp>
        <p:nvSpPr>
          <p:cNvPr id="30" name="MH_SubTitle_1">
            <a:extLst>
              <a:ext uri="{FF2B5EF4-FFF2-40B4-BE49-F238E27FC236}">
                <a16:creationId xmlns:a16="http://schemas.microsoft.com/office/drawing/2014/main" id="{0A50FEAF-5149-4A69-AE4A-2532CB3F3C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34159" y="3992378"/>
            <a:ext cx="1578769" cy="352425"/>
          </a:xfrm>
          <a:prstGeom prst="rect">
            <a:avLst/>
          </a:prstGeom>
          <a:noFill/>
        </p:spPr>
        <p:txBody>
          <a:bodyPr tIns="54000" bIns="54000">
            <a:normAutofit fontScale="92500"/>
          </a:bodyPr>
          <a:lstStyle/>
          <a:p>
            <a:pPr algn="r">
              <a:lnSpc>
                <a:spcPct val="130000"/>
              </a:lnSpc>
              <a:defRPr/>
            </a:pPr>
            <a:endParaRPr lang="zh-CN" altLang="en-US" sz="1350" b="1" dirty="0"/>
          </a:p>
        </p:txBody>
      </p:sp>
      <p:sp>
        <p:nvSpPr>
          <p:cNvPr id="31" name="MH_Other_1">
            <a:extLst>
              <a:ext uri="{FF2B5EF4-FFF2-40B4-BE49-F238E27FC236}">
                <a16:creationId xmlns:a16="http://schemas.microsoft.com/office/drawing/2014/main" id="{458EBC67-4D3A-49C6-B3E5-EBC7520809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 flipV="1">
            <a:off x="4618036" y="4036634"/>
            <a:ext cx="1007269" cy="1109663"/>
          </a:xfrm>
          <a:custGeom>
            <a:avLst/>
            <a:gdLst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411480 w 1257300"/>
              <a:gd name="connsiteY4" fmla="*/ 457200 h 1836420"/>
              <a:gd name="connsiteX5" fmla="*/ 53340 w 1257300"/>
              <a:gd name="connsiteY5" fmla="*/ 1005840 h 1836420"/>
              <a:gd name="connsiteX6" fmla="*/ 0 w 1257300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433536 w 1279356"/>
              <a:gd name="connsiteY4" fmla="*/ 457200 h 1836420"/>
              <a:gd name="connsiteX5" fmla="*/ 75396 w 1279356"/>
              <a:gd name="connsiteY5" fmla="*/ 1005840 h 1836420"/>
              <a:gd name="connsiteX6" fmla="*/ 22056 w 1279356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75396 w 1279356"/>
              <a:gd name="connsiteY4" fmla="*/ 1005840 h 1836420"/>
              <a:gd name="connsiteX5" fmla="*/ 22056 w 1279356"/>
              <a:gd name="connsiteY5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0 w 1257300"/>
              <a:gd name="connsiteY4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0 w 1257300"/>
              <a:gd name="connsiteY3" fmla="*/ 1836420 h 1836420"/>
              <a:gd name="connsiteX0" fmla="*/ 7664 w 1264964"/>
              <a:gd name="connsiteY0" fmla="*/ 1836420 h 1836420"/>
              <a:gd name="connsiteX1" fmla="*/ 1264964 w 1264964"/>
              <a:gd name="connsiteY1" fmla="*/ 1714500 h 1836420"/>
              <a:gd name="connsiteX2" fmla="*/ 1257344 w 1264964"/>
              <a:gd name="connsiteY2" fmla="*/ 0 h 1836420"/>
              <a:gd name="connsiteX3" fmla="*/ 7664 w 1264964"/>
              <a:gd name="connsiteY3" fmla="*/ 1836420 h 1836420"/>
              <a:gd name="connsiteX0" fmla="*/ 15773 w 1273073"/>
              <a:gd name="connsiteY0" fmla="*/ 1836420 h 1836420"/>
              <a:gd name="connsiteX1" fmla="*/ 1273073 w 1273073"/>
              <a:gd name="connsiteY1" fmla="*/ 1714500 h 1836420"/>
              <a:gd name="connsiteX2" fmla="*/ 1265453 w 1273073"/>
              <a:gd name="connsiteY2" fmla="*/ 0 h 1836420"/>
              <a:gd name="connsiteX3" fmla="*/ 15773 w 1273073"/>
              <a:gd name="connsiteY3" fmla="*/ 1836420 h 1836420"/>
              <a:gd name="connsiteX0" fmla="*/ 10193 w 1549911"/>
              <a:gd name="connsiteY0" fmla="*/ 1571118 h 1714500"/>
              <a:gd name="connsiteX1" fmla="*/ 1549911 w 1549911"/>
              <a:gd name="connsiteY1" fmla="*/ 1714500 h 1714500"/>
              <a:gd name="connsiteX2" fmla="*/ 1542291 w 1549911"/>
              <a:gd name="connsiteY2" fmla="*/ 0 h 1714500"/>
              <a:gd name="connsiteX3" fmla="*/ 10193 w 1549911"/>
              <a:gd name="connsiteY3" fmla="*/ 1571118 h 1714500"/>
              <a:gd name="connsiteX0" fmla="*/ 10193 w 1549911"/>
              <a:gd name="connsiteY0" fmla="*/ 1562560 h 1705942"/>
              <a:gd name="connsiteX1" fmla="*/ 1549911 w 1549911"/>
              <a:gd name="connsiteY1" fmla="*/ 1705942 h 1705942"/>
              <a:gd name="connsiteX2" fmla="*/ 1542291 w 1549911"/>
              <a:gd name="connsiteY2" fmla="*/ 0 h 1705942"/>
              <a:gd name="connsiteX3" fmla="*/ 10193 w 1549911"/>
              <a:gd name="connsiteY3" fmla="*/ 1562560 h 1705942"/>
              <a:gd name="connsiteX0" fmla="*/ 9483 w 1549201"/>
              <a:gd name="connsiteY0" fmla="*/ 1562560 h 1705942"/>
              <a:gd name="connsiteX1" fmla="*/ 1549201 w 1549201"/>
              <a:gd name="connsiteY1" fmla="*/ 1705942 h 1705942"/>
              <a:gd name="connsiteX2" fmla="*/ 1541581 w 1549201"/>
              <a:gd name="connsiteY2" fmla="*/ 0 h 1705942"/>
              <a:gd name="connsiteX3" fmla="*/ 9483 w 1549201"/>
              <a:gd name="connsiteY3" fmla="*/ 1562560 h 1705942"/>
              <a:gd name="connsiteX0" fmla="*/ 1 w 1539719"/>
              <a:gd name="connsiteY0" fmla="*/ 1562560 h 1705942"/>
              <a:gd name="connsiteX1" fmla="*/ 1539719 w 1539719"/>
              <a:gd name="connsiteY1" fmla="*/ 1705942 h 1705942"/>
              <a:gd name="connsiteX2" fmla="*/ 1532099 w 1539719"/>
              <a:gd name="connsiteY2" fmla="*/ 0 h 1705942"/>
              <a:gd name="connsiteX3" fmla="*/ 1 w 1539719"/>
              <a:gd name="connsiteY3" fmla="*/ 1562560 h 1705942"/>
              <a:gd name="connsiteX0" fmla="*/ 0 w 1282974"/>
              <a:gd name="connsiteY0" fmla="*/ 1579676 h 1705942"/>
              <a:gd name="connsiteX1" fmla="*/ 1282974 w 1282974"/>
              <a:gd name="connsiteY1" fmla="*/ 1705942 h 1705942"/>
              <a:gd name="connsiteX2" fmla="*/ 1275354 w 1282974"/>
              <a:gd name="connsiteY2" fmla="*/ 0 h 1705942"/>
              <a:gd name="connsiteX3" fmla="*/ 0 w 1282974"/>
              <a:gd name="connsiteY3" fmla="*/ 1579676 h 1705942"/>
              <a:gd name="connsiteX0" fmla="*/ 0 w 1282974"/>
              <a:gd name="connsiteY0" fmla="*/ 1562560 h 1688826"/>
              <a:gd name="connsiteX1" fmla="*/ 1282974 w 1282974"/>
              <a:gd name="connsiteY1" fmla="*/ 1688826 h 1688826"/>
              <a:gd name="connsiteX2" fmla="*/ 1266796 w 1282974"/>
              <a:gd name="connsiteY2" fmla="*/ 0 h 1688826"/>
              <a:gd name="connsiteX3" fmla="*/ 0 w 1282974"/>
              <a:gd name="connsiteY3" fmla="*/ 1562560 h 1688826"/>
              <a:gd name="connsiteX0" fmla="*/ 0 w 1282974"/>
              <a:gd name="connsiteY0" fmla="*/ 1562560 h 1688826"/>
              <a:gd name="connsiteX1" fmla="*/ 1282974 w 1282974"/>
              <a:gd name="connsiteY1" fmla="*/ 1688826 h 1688826"/>
              <a:gd name="connsiteX2" fmla="*/ 1266796 w 1282974"/>
              <a:gd name="connsiteY2" fmla="*/ 0 h 1688826"/>
              <a:gd name="connsiteX3" fmla="*/ 0 w 1282974"/>
              <a:gd name="connsiteY3" fmla="*/ 1562560 h 1688826"/>
              <a:gd name="connsiteX0" fmla="*/ 0 w 1282974"/>
              <a:gd name="connsiteY0" fmla="*/ 1562560 h 1688826"/>
              <a:gd name="connsiteX1" fmla="*/ 1282974 w 1282974"/>
              <a:gd name="connsiteY1" fmla="*/ 1688826 h 1688826"/>
              <a:gd name="connsiteX2" fmla="*/ 1266796 w 1282974"/>
              <a:gd name="connsiteY2" fmla="*/ 0 h 1688826"/>
              <a:gd name="connsiteX3" fmla="*/ 0 w 1282974"/>
              <a:gd name="connsiteY3" fmla="*/ 1562560 h 1688826"/>
              <a:gd name="connsiteX0" fmla="*/ 0 w 1282974"/>
              <a:gd name="connsiteY0" fmla="*/ 1596793 h 1723059"/>
              <a:gd name="connsiteX1" fmla="*/ 1282974 w 1282974"/>
              <a:gd name="connsiteY1" fmla="*/ 1723059 h 1723059"/>
              <a:gd name="connsiteX2" fmla="*/ 1249679 w 1282974"/>
              <a:gd name="connsiteY2" fmla="*/ 0 h 1723059"/>
              <a:gd name="connsiteX3" fmla="*/ 0 w 1282974"/>
              <a:gd name="connsiteY3" fmla="*/ 1596793 h 1723059"/>
              <a:gd name="connsiteX0" fmla="*/ 0 w 1282974"/>
              <a:gd name="connsiteY0" fmla="*/ 1588235 h 1714501"/>
              <a:gd name="connsiteX1" fmla="*/ 1282974 w 1282974"/>
              <a:gd name="connsiteY1" fmla="*/ 1714501 h 1714501"/>
              <a:gd name="connsiteX2" fmla="*/ 1266796 w 1282974"/>
              <a:gd name="connsiteY2" fmla="*/ 0 h 1714501"/>
              <a:gd name="connsiteX3" fmla="*/ 0 w 1282974"/>
              <a:gd name="connsiteY3" fmla="*/ 1588235 h 1714501"/>
              <a:gd name="connsiteX0" fmla="*/ 0 w 1359997"/>
              <a:gd name="connsiteY0" fmla="*/ 1708049 h 1714501"/>
              <a:gd name="connsiteX1" fmla="*/ 1359997 w 1359997"/>
              <a:gd name="connsiteY1" fmla="*/ 1714501 h 1714501"/>
              <a:gd name="connsiteX2" fmla="*/ 1343819 w 1359997"/>
              <a:gd name="connsiteY2" fmla="*/ 0 h 1714501"/>
              <a:gd name="connsiteX3" fmla="*/ 0 w 1359997"/>
              <a:gd name="connsiteY3" fmla="*/ 1708049 h 1714501"/>
              <a:gd name="connsiteX0" fmla="*/ 0 w 1668090"/>
              <a:gd name="connsiteY0" fmla="*/ 1708049 h 1708049"/>
              <a:gd name="connsiteX1" fmla="*/ 1668090 w 1668090"/>
              <a:gd name="connsiteY1" fmla="*/ 1697385 h 1708049"/>
              <a:gd name="connsiteX2" fmla="*/ 1343819 w 1668090"/>
              <a:gd name="connsiteY2" fmla="*/ 0 h 1708049"/>
              <a:gd name="connsiteX3" fmla="*/ 0 w 1668090"/>
              <a:gd name="connsiteY3" fmla="*/ 1708049 h 1708049"/>
              <a:gd name="connsiteX0" fmla="*/ 0 w 1694702"/>
              <a:gd name="connsiteY0" fmla="*/ 1716607 h 1716607"/>
              <a:gd name="connsiteX1" fmla="*/ 1668090 w 1694702"/>
              <a:gd name="connsiteY1" fmla="*/ 1705943 h 1716607"/>
              <a:gd name="connsiteX2" fmla="*/ 1694702 w 1694702"/>
              <a:gd name="connsiteY2" fmla="*/ 0 h 1716607"/>
              <a:gd name="connsiteX3" fmla="*/ 0 w 1694702"/>
              <a:gd name="connsiteY3" fmla="*/ 1716607 h 1716607"/>
              <a:gd name="connsiteX0" fmla="*/ 0 w 1694702"/>
              <a:gd name="connsiteY0" fmla="*/ 1716607 h 1716607"/>
              <a:gd name="connsiteX1" fmla="*/ 1668090 w 1694702"/>
              <a:gd name="connsiteY1" fmla="*/ 1705943 h 1716607"/>
              <a:gd name="connsiteX2" fmla="*/ 1694702 w 1694702"/>
              <a:gd name="connsiteY2" fmla="*/ 0 h 1716607"/>
              <a:gd name="connsiteX3" fmla="*/ 0 w 1694702"/>
              <a:gd name="connsiteY3" fmla="*/ 1716607 h 1716607"/>
              <a:gd name="connsiteX0" fmla="*/ 0 w 1694702"/>
              <a:gd name="connsiteY0" fmla="*/ 1716607 h 1716607"/>
              <a:gd name="connsiteX1" fmla="*/ 1668090 w 1694702"/>
              <a:gd name="connsiteY1" fmla="*/ 1705943 h 1716607"/>
              <a:gd name="connsiteX2" fmla="*/ 1694702 w 1694702"/>
              <a:gd name="connsiteY2" fmla="*/ 0 h 1716607"/>
              <a:gd name="connsiteX3" fmla="*/ 0 w 1694702"/>
              <a:gd name="connsiteY3" fmla="*/ 1716607 h 171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702" h="1716607">
                <a:moveTo>
                  <a:pt x="0" y="1716607"/>
                </a:moveTo>
                <a:lnTo>
                  <a:pt x="1668090" y="1705943"/>
                </a:lnTo>
                <a:lnTo>
                  <a:pt x="1694702" y="0"/>
                </a:lnTo>
                <a:cubicBezTo>
                  <a:pt x="643921" y="134186"/>
                  <a:pt x="43888" y="861567"/>
                  <a:pt x="0" y="1716607"/>
                </a:cubicBezTo>
                <a:close/>
              </a:path>
            </a:pathLst>
          </a:custGeom>
          <a:gradFill>
            <a:gsLst>
              <a:gs pos="49000">
                <a:schemeClr val="accent3"/>
              </a:gs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2" name="MH_Other_3">
            <a:extLst>
              <a:ext uri="{FF2B5EF4-FFF2-40B4-BE49-F238E27FC236}">
                <a16:creationId xmlns:a16="http://schemas.microsoft.com/office/drawing/2014/main" id="{1BB1D260-7F0B-476F-984A-2EF5B7A8B9C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3363116" y="4034253"/>
            <a:ext cx="1016794" cy="1114425"/>
          </a:xfrm>
          <a:custGeom>
            <a:avLst/>
            <a:gdLst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411480 w 1257300"/>
              <a:gd name="connsiteY4" fmla="*/ 457200 h 1836420"/>
              <a:gd name="connsiteX5" fmla="*/ 53340 w 1257300"/>
              <a:gd name="connsiteY5" fmla="*/ 1005840 h 1836420"/>
              <a:gd name="connsiteX6" fmla="*/ 0 w 1257300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433536 w 1279356"/>
              <a:gd name="connsiteY4" fmla="*/ 457200 h 1836420"/>
              <a:gd name="connsiteX5" fmla="*/ 75396 w 1279356"/>
              <a:gd name="connsiteY5" fmla="*/ 1005840 h 1836420"/>
              <a:gd name="connsiteX6" fmla="*/ 22056 w 1279356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75396 w 1279356"/>
              <a:gd name="connsiteY4" fmla="*/ 1005840 h 1836420"/>
              <a:gd name="connsiteX5" fmla="*/ 22056 w 1279356"/>
              <a:gd name="connsiteY5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0 w 1257300"/>
              <a:gd name="connsiteY4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0 w 1257300"/>
              <a:gd name="connsiteY3" fmla="*/ 1836420 h 1836420"/>
              <a:gd name="connsiteX0" fmla="*/ 7664 w 1264964"/>
              <a:gd name="connsiteY0" fmla="*/ 1836420 h 1836420"/>
              <a:gd name="connsiteX1" fmla="*/ 1264964 w 1264964"/>
              <a:gd name="connsiteY1" fmla="*/ 1714500 h 1836420"/>
              <a:gd name="connsiteX2" fmla="*/ 1257344 w 1264964"/>
              <a:gd name="connsiteY2" fmla="*/ 0 h 1836420"/>
              <a:gd name="connsiteX3" fmla="*/ 7664 w 1264964"/>
              <a:gd name="connsiteY3" fmla="*/ 1836420 h 1836420"/>
              <a:gd name="connsiteX0" fmla="*/ 15773 w 1273073"/>
              <a:gd name="connsiteY0" fmla="*/ 1836420 h 1836420"/>
              <a:gd name="connsiteX1" fmla="*/ 1273073 w 1273073"/>
              <a:gd name="connsiteY1" fmla="*/ 1714500 h 1836420"/>
              <a:gd name="connsiteX2" fmla="*/ 1265453 w 1273073"/>
              <a:gd name="connsiteY2" fmla="*/ 0 h 1836420"/>
              <a:gd name="connsiteX3" fmla="*/ 15773 w 1273073"/>
              <a:gd name="connsiteY3" fmla="*/ 1836420 h 1836420"/>
              <a:gd name="connsiteX0" fmla="*/ 10193 w 1549911"/>
              <a:gd name="connsiteY0" fmla="*/ 1571118 h 1714500"/>
              <a:gd name="connsiteX1" fmla="*/ 1549911 w 1549911"/>
              <a:gd name="connsiteY1" fmla="*/ 1714500 h 1714500"/>
              <a:gd name="connsiteX2" fmla="*/ 1542291 w 1549911"/>
              <a:gd name="connsiteY2" fmla="*/ 0 h 1714500"/>
              <a:gd name="connsiteX3" fmla="*/ 10193 w 1549911"/>
              <a:gd name="connsiteY3" fmla="*/ 1571118 h 1714500"/>
              <a:gd name="connsiteX0" fmla="*/ 10193 w 1549911"/>
              <a:gd name="connsiteY0" fmla="*/ 1562560 h 1705942"/>
              <a:gd name="connsiteX1" fmla="*/ 1549911 w 1549911"/>
              <a:gd name="connsiteY1" fmla="*/ 1705942 h 1705942"/>
              <a:gd name="connsiteX2" fmla="*/ 1542291 w 1549911"/>
              <a:gd name="connsiteY2" fmla="*/ 0 h 1705942"/>
              <a:gd name="connsiteX3" fmla="*/ 10193 w 1549911"/>
              <a:gd name="connsiteY3" fmla="*/ 1562560 h 1705942"/>
              <a:gd name="connsiteX0" fmla="*/ 9483 w 1549201"/>
              <a:gd name="connsiteY0" fmla="*/ 1562560 h 1705942"/>
              <a:gd name="connsiteX1" fmla="*/ 1549201 w 1549201"/>
              <a:gd name="connsiteY1" fmla="*/ 1705942 h 1705942"/>
              <a:gd name="connsiteX2" fmla="*/ 1541581 w 1549201"/>
              <a:gd name="connsiteY2" fmla="*/ 0 h 1705942"/>
              <a:gd name="connsiteX3" fmla="*/ 9483 w 1549201"/>
              <a:gd name="connsiteY3" fmla="*/ 1562560 h 1705942"/>
              <a:gd name="connsiteX0" fmla="*/ 1 w 1539719"/>
              <a:gd name="connsiteY0" fmla="*/ 1562560 h 1705942"/>
              <a:gd name="connsiteX1" fmla="*/ 1539719 w 1539719"/>
              <a:gd name="connsiteY1" fmla="*/ 1705942 h 1705942"/>
              <a:gd name="connsiteX2" fmla="*/ 1532099 w 1539719"/>
              <a:gd name="connsiteY2" fmla="*/ 0 h 1705942"/>
              <a:gd name="connsiteX3" fmla="*/ 1 w 1539719"/>
              <a:gd name="connsiteY3" fmla="*/ 1562560 h 1705942"/>
              <a:gd name="connsiteX0" fmla="*/ 0 w 1710881"/>
              <a:gd name="connsiteY0" fmla="*/ 1725164 h 1725164"/>
              <a:gd name="connsiteX1" fmla="*/ 1710881 w 1710881"/>
              <a:gd name="connsiteY1" fmla="*/ 1705942 h 1725164"/>
              <a:gd name="connsiteX2" fmla="*/ 1703261 w 1710881"/>
              <a:gd name="connsiteY2" fmla="*/ 0 h 1725164"/>
              <a:gd name="connsiteX3" fmla="*/ 0 w 1710881"/>
              <a:gd name="connsiteY3" fmla="*/ 1725164 h 1725164"/>
              <a:gd name="connsiteX0" fmla="*/ 232 w 1711113"/>
              <a:gd name="connsiteY0" fmla="*/ 1725164 h 1725164"/>
              <a:gd name="connsiteX1" fmla="*/ 1711113 w 1711113"/>
              <a:gd name="connsiteY1" fmla="*/ 1705942 h 1725164"/>
              <a:gd name="connsiteX2" fmla="*/ 1703493 w 1711113"/>
              <a:gd name="connsiteY2" fmla="*/ 0 h 1725164"/>
              <a:gd name="connsiteX3" fmla="*/ 232 w 1711113"/>
              <a:gd name="connsiteY3" fmla="*/ 1725164 h 1725164"/>
              <a:gd name="connsiteX0" fmla="*/ 278 w 1711159"/>
              <a:gd name="connsiteY0" fmla="*/ 1725164 h 1725164"/>
              <a:gd name="connsiteX1" fmla="*/ 1711159 w 1711159"/>
              <a:gd name="connsiteY1" fmla="*/ 1705942 h 1725164"/>
              <a:gd name="connsiteX2" fmla="*/ 1703539 w 1711159"/>
              <a:gd name="connsiteY2" fmla="*/ 0 h 1725164"/>
              <a:gd name="connsiteX3" fmla="*/ 278 w 1711159"/>
              <a:gd name="connsiteY3" fmla="*/ 1725164 h 172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1159" h="1725164">
                <a:moveTo>
                  <a:pt x="278" y="1725164"/>
                </a:moveTo>
                <a:lnTo>
                  <a:pt x="1711159" y="1705942"/>
                </a:lnTo>
                <a:lnTo>
                  <a:pt x="1703539" y="0"/>
                </a:lnTo>
                <a:cubicBezTo>
                  <a:pt x="661316" y="194093"/>
                  <a:pt x="-15741" y="835891"/>
                  <a:pt x="278" y="1725164"/>
                </a:cubicBezTo>
                <a:close/>
              </a:path>
            </a:pathLst>
          </a:custGeom>
          <a:gradFill>
            <a:gsLst>
              <a:gs pos="49000">
                <a:schemeClr val="accent4"/>
              </a:gs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3" name="MH_Other_4">
            <a:extLst>
              <a:ext uri="{FF2B5EF4-FFF2-40B4-BE49-F238E27FC236}">
                <a16:creationId xmlns:a16="http://schemas.microsoft.com/office/drawing/2014/main" id="{485C32BB-3692-483A-8823-69B46F4C40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474345" y="3792357"/>
            <a:ext cx="1017346" cy="55387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99000">
                <a:schemeClr val="bg1">
                  <a:lumMod val="65000"/>
                  <a:alpha val="2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  <a:latin typeface="Constantia" panose="02030602050306030303" pitchFamily="18" charset="0"/>
              <a:ea typeface="Microsoft YaHei" panose="020B0503020204020204" pitchFamily="34" charset="-122"/>
            </a:endParaRPr>
          </a:p>
        </p:txBody>
      </p:sp>
      <p:sp>
        <p:nvSpPr>
          <p:cNvPr id="34" name="MH_Other_5">
            <a:extLst>
              <a:ext uri="{FF2B5EF4-FFF2-40B4-BE49-F238E27FC236}">
                <a16:creationId xmlns:a16="http://schemas.microsoft.com/office/drawing/2014/main" id="{5B846756-2665-4006-A4EC-5465BA0C1C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378594" y="2844818"/>
            <a:ext cx="1042988" cy="1108472"/>
          </a:xfrm>
          <a:custGeom>
            <a:avLst/>
            <a:gdLst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411480 w 1257300"/>
              <a:gd name="connsiteY4" fmla="*/ 457200 h 1836420"/>
              <a:gd name="connsiteX5" fmla="*/ 53340 w 1257300"/>
              <a:gd name="connsiteY5" fmla="*/ 1005840 h 1836420"/>
              <a:gd name="connsiteX6" fmla="*/ 0 w 1257300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433536 w 1279356"/>
              <a:gd name="connsiteY4" fmla="*/ 457200 h 1836420"/>
              <a:gd name="connsiteX5" fmla="*/ 75396 w 1279356"/>
              <a:gd name="connsiteY5" fmla="*/ 1005840 h 1836420"/>
              <a:gd name="connsiteX6" fmla="*/ 22056 w 1279356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75396 w 1279356"/>
              <a:gd name="connsiteY4" fmla="*/ 1005840 h 1836420"/>
              <a:gd name="connsiteX5" fmla="*/ 22056 w 1279356"/>
              <a:gd name="connsiteY5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0 w 1257300"/>
              <a:gd name="connsiteY4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0 w 1257300"/>
              <a:gd name="connsiteY3" fmla="*/ 1836420 h 1836420"/>
              <a:gd name="connsiteX0" fmla="*/ 7664 w 1264964"/>
              <a:gd name="connsiteY0" fmla="*/ 1836420 h 1836420"/>
              <a:gd name="connsiteX1" fmla="*/ 1264964 w 1264964"/>
              <a:gd name="connsiteY1" fmla="*/ 1714500 h 1836420"/>
              <a:gd name="connsiteX2" fmla="*/ 1257344 w 1264964"/>
              <a:gd name="connsiteY2" fmla="*/ 0 h 1836420"/>
              <a:gd name="connsiteX3" fmla="*/ 7664 w 1264964"/>
              <a:gd name="connsiteY3" fmla="*/ 1836420 h 1836420"/>
              <a:gd name="connsiteX0" fmla="*/ 15773 w 1273073"/>
              <a:gd name="connsiteY0" fmla="*/ 1836420 h 1836420"/>
              <a:gd name="connsiteX1" fmla="*/ 1273073 w 1273073"/>
              <a:gd name="connsiteY1" fmla="*/ 1714500 h 1836420"/>
              <a:gd name="connsiteX2" fmla="*/ 1265453 w 1273073"/>
              <a:gd name="connsiteY2" fmla="*/ 0 h 1836420"/>
              <a:gd name="connsiteX3" fmla="*/ 15773 w 1273073"/>
              <a:gd name="connsiteY3" fmla="*/ 1836420 h 1836420"/>
              <a:gd name="connsiteX0" fmla="*/ 11716 w 1449001"/>
              <a:gd name="connsiteY0" fmla="*/ 1783483 h 1783483"/>
              <a:gd name="connsiteX1" fmla="*/ 1449001 w 1449001"/>
              <a:gd name="connsiteY1" fmla="*/ 1714500 h 1783483"/>
              <a:gd name="connsiteX2" fmla="*/ 1441381 w 1449001"/>
              <a:gd name="connsiteY2" fmla="*/ 0 h 1783483"/>
              <a:gd name="connsiteX3" fmla="*/ 11716 w 1449001"/>
              <a:gd name="connsiteY3" fmla="*/ 1783483 h 1783483"/>
              <a:gd name="connsiteX0" fmla="*/ 11716 w 1766622"/>
              <a:gd name="connsiteY0" fmla="*/ 1783483 h 1788612"/>
              <a:gd name="connsiteX1" fmla="*/ 1766622 w 1766622"/>
              <a:gd name="connsiteY1" fmla="*/ 1788612 h 1788612"/>
              <a:gd name="connsiteX2" fmla="*/ 1441381 w 1766622"/>
              <a:gd name="connsiteY2" fmla="*/ 0 h 1788612"/>
              <a:gd name="connsiteX3" fmla="*/ 11716 w 1766622"/>
              <a:gd name="connsiteY3" fmla="*/ 1783483 h 1788612"/>
              <a:gd name="connsiteX0" fmla="*/ 7987 w 1762893"/>
              <a:gd name="connsiteY0" fmla="*/ 1709371 h 1714500"/>
              <a:gd name="connsiteX1" fmla="*/ 1762893 w 1762893"/>
              <a:gd name="connsiteY1" fmla="*/ 1714500 h 1714500"/>
              <a:gd name="connsiteX2" fmla="*/ 1755274 w 1762893"/>
              <a:gd name="connsiteY2" fmla="*/ 0 h 1714500"/>
              <a:gd name="connsiteX3" fmla="*/ 7987 w 1762893"/>
              <a:gd name="connsiteY3" fmla="*/ 1709371 h 1714500"/>
              <a:gd name="connsiteX0" fmla="*/ 9131 w 1764037"/>
              <a:gd name="connsiteY0" fmla="*/ 1709371 h 1714500"/>
              <a:gd name="connsiteX1" fmla="*/ 1764037 w 1764037"/>
              <a:gd name="connsiteY1" fmla="*/ 1714500 h 1714500"/>
              <a:gd name="connsiteX2" fmla="*/ 1756418 w 1764037"/>
              <a:gd name="connsiteY2" fmla="*/ 0 h 1714500"/>
              <a:gd name="connsiteX3" fmla="*/ 9131 w 1764037"/>
              <a:gd name="connsiteY3" fmla="*/ 1709371 h 1714500"/>
              <a:gd name="connsiteX0" fmla="*/ 9132 w 1764038"/>
              <a:gd name="connsiteY0" fmla="*/ 1709371 h 1714500"/>
              <a:gd name="connsiteX1" fmla="*/ 1764038 w 1764038"/>
              <a:gd name="connsiteY1" fmla="*/ 1714500 h 1714500"/>
              <a:gd name="connsiteX2" fmla="*/ 1756419 w 1764038"/>
              <a:gd name="connsiteY2" fmla="*/ 0 h 1714500"/>
              <a:gd name="connsiteX3" fmla="*/ 9132 w 1764038"/>
              <a:gd name="connsiteY3" fmla="*/ 1709371 h 1714500"/>
              <a:gd name="connsiteX0" fmla="*/ 312 w 1755218"/>
              <a:gd name="connsiteY0" fmla="*/ 1709371 h 1714500"/>
              <a:gd name="connsiteX1" fmla="*/ 1755218 w 1755218"/>
              <a:gd name="connsiteY1" fmla="*/ 1714500 h 1714500"/>
              <a:gd name="connsiteX2" fmla="*/ 1747599 w 1755218"/>
              <a:gd name="connsiteY2" fmla="*/ 0 h 1714500"/>
              <a:gd name="connsiteX3" fmla="*/ 312 w 1755218"/>
              <a:gd name="connsiteY3" fmla="*/ 1709371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5218" h="1714500">
                <a:moveTo>
                  <a:pt x="312" y="1709371"/>
                </a:moveTo>
                <a:lnTo>
                  <a:pt x="1755218" y="1714500"/>
                </a:lnTo>
                <a:cubicBezTo>
                  <a:pt x="1752678" y="1143000"/>
                  <a:pt x="1750139" y="571500"/>
                  <a:pt x="1747599" y="0"/>
                </a:cubicBezTo>
                <a:cubicBezTo>
                  <a:pt x="655351" y="105777"/>
                  <a:pt x="-16589" y="866945"/>
                  <a:pt x="312" y="1709371"/>
                </a:cubicBezTo>
                <a:close/>
              </a:path>
            </a:pathLst>
          </a:custGeom>
          <a:gradFill>
            <a:gsLst>
              <a:gs pos="49000">
                <a:schemeClr val="accent1"/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5" name="MH_Other_6">
            <a:extLst>
              <a:ext uri="{FF2B5EF4-FFF2-40B4-BE49-F238E27FC236}">
                <a16:creationId xmlns:a16="http://schemas.microsoft.com/office/drawing/2014/main" id="{AA02454B-3A2E-4F6C-9767-C0B4CCEB0E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4546598" y="2841247"/>
            <a:ext cx="1082279" cy="1098947"/>
          </a:xfrm>
          <a:custGeom>
            <a:avLst/>
            <a:gdLst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411480 w 1257300"/>
              <a:gd name="connsiteY4" fmla="*/ 457200 h 1836420"/>
              <a:gd name="connsiteX5" fmla="*/ 53340 w 1257300"/>
              <a:gd name="connsiteY5" fmla="*/ 1005840 h 1836420"/>
              <a:gd name="connsiteX6" fmla="*/ 0 w 1257300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433536 w 1279356"/>
              <a:gd name="connsiteY4" fmla="*/ 457200 h 1836420"/>
              <a:gd name="connsiteX5" fmla="*/ 75396 w 1279356"/>
              <a:gd name="connsiteY5" fmla="*/ 1005840 h 1836420"/>
              <a:gd name="connsiteX6" fmla="*/ 22056 w 1279356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75396 w 1279356"/>
              <a:gd name="connsiteY4" fmla="*/ 1005840 h 1836420"/>
              <a:gd name="connsiteX5" fmla="*/ 22056 w 1279356"/>
              <a:gd name="connsiteY5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0 w 1257300"/>
              <a:gd name="connsiteY4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0 w 1257300"/>
              <a:gd name="connsiteY3" fmla="*/ 1836420 h 1836420"/>
              <a:gd name="connsiteX0" fmla="*/ 7664 w 1264964"/>
              <a:gd name="connsiteY0" fmla="*/ 1836420 h 1836420"/>
              <a:gd name="connsiteX1" fmla="*/ 1264964 w 1264964"/>
              <a:gd name="connsiteY1" fmla="*/ 1714500 h 1836420"/>
              <a:gd name="connsiteX2" fmla="*/ 1257344 w 1264964"/>
              <a:gd name="connsiteY2" fmla="*/ 0 h 1836420"/>
              <a:gd name="connsiteX3" fmla="*/ 7664 w 1264964"/>
              <a:gd name="connsiteY3" fmla="*/ 1836420 h 1836420"/>
              <a:gd name="connsiteX0" fmla="*/ 15773 w 1273073"/>
              <a:gd name="connsiteY0" fmla="*/ 1836420 h 1836420"/>
              <a:gd name="connsiteX1" fmla="*/ 1273073 w 1273073"/>
              <a:gd name="connsiteY1" fmla="*/ 1714500 h 1836420"/>
              <a:gd name="connsiteX2" fmla="*/ 1265453 w 1273073"/>
              <a:gd name="connsiteY2" fmla="*/ 0 h 1836420"/>
              <a:gd name="connsiteX3" fmla="*/ 15773 w 1273073"/>
              <a:gd name="connsiteY3" fmla="*/ 1836420 h 1836420"/>
              <a:gd name="connsiteX0" fmla="*/ 10661 w 1515888"/>
              <a:gd name="connsiteY0" fmla="*/ 1870653 h 1870653"/>
              <a:gd name="connsiteX1" fmla="*/ 1515888 w 1515888"/>
              <a:gd name="connsiteY1" fmla="*/ 1714500 h 1870653"/>
              <a:gd name="connsiteX2" fmla="*/ 1508268 w 1515888"/>
              <a:gd name="connsiteY2" fmla="*/ 0 h 1870653"/>
              <a:gd name="connsiteX3" fmla="*/ 10661 w 1515888"/>
              <a:gd name="connsiteY3" fmla="*/ 1870653 h 1870653"/>
              <a:gd name="connsiteX0" fmla="*/ 11391 w 1516618"/>
              <a:gd name="connsiteY0" fmla="*/ 1870653 h 1870653"/>
              <a:gd name="connsiteX1" fmla="*/ 1516618 w 1516618"/>
              <a:gd name="connsiteY1" fmla="*/ 1714500 h 1870653"/>
              <a:gd name="connsiteX2" fmla="*/ 1508998 w 1516618"/>
              <a:gd name="connsiteY2" fmla="*/ 0 h 1870653"/>
              <a:gd name="connsiteX3" fmla="*/ 11391 w 1516618"/>
              <a:gd name="connsiteY3" fmla="*/ 1870653 h 1870653"/>
              <a:gd name="connsiteX0" fmla="*/ 1708 w 1506935"/>
              <a:gd name="connsiteY0" fmla="*/ 1870653 h 1870653"/>
              <a:gd name="connsiteX1" fmla="*/ 1506935 w 1506935"/>
              <a:gd name="connsiteY1" fmla="*/ 1714500 h 1870653"/>
              <a:gd name="connsiteX2" fmla="*/ 1499315 w 1506935"/>
              <a:gd name="connsiteY2" fmla="*/ 0 h 1870653"/>
              <a:gd name="connsiteX3" fmla="*/ 1708 w 1506935"/>
              <a:gd name="connsiteY3" fmla="*/ 1870653 h 1870653"/>
              <a:gd name="connsiteX0" fmla="*/ 1708 w 1515199"/>
              <a:gd name="connsiteY0" fmla="*/ 1870653 h 1870653"/>
              <a:gd name="connsiteX1" fmla="*/ 1515199 w 1515199"/>
              <a:gd name="connsiteY1" fmla="*/ 1688825 h 1870653"/>
              <a:gd name="connsiteX2" fmla="*/ 1499315 w 1515199"/>
              <a:gd name="connsiteY2" fmla="*/ 0 h 1870653"/>
              <a:gd name="connsiteX3" fmla="*/ 1708 w 1515199"/>
              <a:gd name="connsiteY3" fmla="*/ 1870653 h 1870653"/>
              <a:gd name="connsiteX0" fmla="*/ 1708 w 1515199"/>
              <a:gd name="connsiteY0" fmla="*/ 1887769 h 1887769"/>
              <a:gd name="connsiteX1" fmla="*/ 1515199 w 1515199"/>
              <a:gd name="connsiteY1" fmla="*/ 1705941 h 1887769"/>
              <a:gd name="connsiteX2" fmla="*/ 1499315 w 1515199"/>
              <a:gd name="connsiteY2" fmla="*/ 0 h 1887769"/>
              <a:gd name="connsiteX3" fmla="*/ 1708 w 1515199"/>
              <a:gd name="connsiteY3" fmla="*/ 1887769 h 1887769"/>
              <a:gd name="connsiteX0" fmla="*/ 1708 w 1515199"/>
              <a:gd name="connsiteY0" fmla="*/ 1887769 h 1887769"/>
              <a:gd name="connsiteX1" fmla="*/ 1515199 w 1515199"/>
              <a:gd name="connsiteY1" fmla="*/ 1705941 h 1887769"/>
              <a:gd name="connsiteX2" fmla="*/ 1499315 w 1515199"/>
              <a:gd name="connsiteY2" fmla="*/ 0 h 1887769"/>
              <a:gd name="connsiteX3" fmla="*/ 1708 w 1515199"/>
              <a:gd name="connsiteY3" fmla="*/ 1887769 h 1887769"/>
              <a:gd name="connsiteX0" fmla="*/ 5710 w 1519201"/>
              <a:gd name="connsiteY0" fmla="*/ 1887769 h 1887769"/>
              <a:gd name="connsiteX1" fmla="*/ 1519201 w 1519201"/>
              <a:gd name="connsiteY1" fmla="*/ 1705941 h 1887769"/>
              <a:gd name="connsiteX2" fmla="*/ 1503317 w 1519201"/>
              <a:gd name="connsiteY2" fmla="*/ 0 h 1887769"/>
              <a:gd name="connsiteX3" fmla="*/ 5710 w 1519201"/>
              <a:gd name="connsiteY3" fmla="*/ 1887769 h 1887769"/>
              <a:gd name="connsiteX0" fmla="*/ 6096 w 1519587"/>
              <a:gd name="connsiteY0" fmla="*/ 1887769 h 1887769"/>
              <a:gd name="connsiteX1" fmla="*/ 1519587 w 1519587"/>
              <a:gd name="connsiteY1" fmla="*/ 1705941 h 1887769"/>
              <a:gd name="connsiteX2" fmla="*/ 1503703 w 1519587"/>
              <a:gd name="connsiteY2" fmla="*/ 0 h 1887769"/>
              <a:gd name="connsiteX3" fmla="*/ 6096 w 1519587"/>
              <a:gd name="connsiteY3" fmla="*/ 1887769 h 1887769"/>
              <a:gd name="connsiteX0" fmla="*/ 5501 w 1518992"/>
              <a:gd name="connsiteY0" fmla="*/ 1887769 h 1887769"/>
              <a:gd name="connsiteX1" fmla="*/ 1518992 w 1518992"/>
              <a:gd name="connsiteY1" fmla="*/ 1705941 h 1887769"/>
              <a:gd name="connsiteX2" fmla="*/ 1503108 w 1518992"/>
              <a:gd name="connsiteY2" fmla="*/ 0 h 1887769"/>
              <a:gd name="connsiteX3" fmla="*/ 5501 w 1518992"/>
              <a:gd name="connsiteY3" fmla="*/ 1887769 h 1887769"/>
              <a:gd name="connsiteX0" fmla="*/ 495 w 1513986"/>
              <a:gd name="connsiteY0" fmla="*/ 1887769 h 1887769"/>
              <a:gd name="connsiteX1" fmla="*/ 1513986 w 1513986"/>
              <a:gd name="connsiteY1" fmla="*/ 1705941 h 1887769"/>
              <a:gd name="connsiteX2" fmla="*/ 1498102 w 1513986"/>
              <a:gd name="connsiteY2" fmla="*/ 0 h 1887769"/>
              <a:gd name="connsiteX3" fmla="*/ 495 w 1513986"/>
              <a:gd name="connsiteY3" fmla="*/ 1887769 h 1887769"/>
              <a:gd name="connsiteX0" fmla="*/ 1636 w 1515127"/>
              <a:gd name="connsiteY0" fmla="*/ 1887769 h 1887769"/>
              <a:gd name="connsiteX1" fmla="*/ 1515127 w 1515127"/>
              <a:gd name="connsiteY1" fmla="*/ 1705941 h 1887769"/>
              <a:gd name="connsiteX2" fmla="*/ 1499243 w 1515127"/>
              <a:gd name="connsiteY2" fmla="*/ 0 h 1887769"/>
              <a:gd name="connsiteX3" fmla="*/ 1636 w 1515127"/>
              <a:gd name="connsiteY3" fmla="*/ 1887769 h 1887769"/>
              <a:gd name="connsiteX0" fmla="*/ 1549 w 1548097"/>
              <a:gd name="connsiteY0" fmla="*/ 1879211 h 1879211"/>
              <a:gd name="connsiteX1" fmla="*/ 1548097 w 1548097"/>
              <a:gd name="connsiteY1" fmla="*/ 1705941 h 1879211"/>
              <a:gd name="connsiteX2" fmla="*/ 1532213 w 1548097"/>
              <a:gd name="connsiteY2" fmla="*/ 0 h 1879211"/>
              <a:gd name="connsiteX3" fmla="*/ 1549 w 1548097"/>
              <a:gd name="connsiteY3" fmla="*/ 1879211 h 1879211"/>
              <a:gd name="connsiteX0" fmla="*/ 1274 w 1680732"/>
              <a:gd name="connsiteY0" fmla="*/ 1709813 h 1709813"/>
              <a:gd name="connsiteX1" fmla="*/ 1680732 w 1680732"/>
              <a:gd name="connsiteY1" fmla="*/ 1705941 h 1709813"/>
              <a:gd name="connsiteX2" fmla="*/ 1664848 w 1680732"/>
              <a:gd name="connsiteY2" fmla="*/ 0 h 1709813"/>
              <a:gd name="connsiteX3" fmla="*/ 1274 w 1680732"/>
              <a:gd name="connsiteY3" fmla="*/ 1709813 h 1709813"/>
              <a:gd name="connsiteX0" fmla="*/ 1274 w 1680732"/>
              <a:gd name="connsiteY0" fmla="*/ 1709813 h 1709813"/>
              <a:gd name="connsiteX1" fmla="*/ 1680732 w 1680732"/>
              <a:gd name="connsiteY1" fmla="*/ 1705942 h 1709813"/>
              <a:gd name="connsiteX2" fmla="*/ 1664848 w 1680732"/>
              <a:gd name="connsiteY2" fmla="*/ 0 h 1709813"/>
              <a:gd name="connsiteX3" fmla="*/ 1274 w 1680732"/>
              <a:gd name="connsiteY3" fmla="*/ 1709813 h 1709813"/>
              <a:gd name="connsiteX0" fmla="*/ 1497 w 1680955"/>
              <a:gd name="connsiteY0" fmla="*/ 1709813 h 1709813"/>
              <a:gd name="connsiteX1" fmla="*/ 1680955 w 1680955"/>
              <a:gd name="connsiteY1" fmla="*/ 1705942 h 1709813"/>
              <a:gd name="connsiteX2" fmla="*/ 1665071 w 1680955"/>
              <a:gd name="connsiteY2" fmla="*/ 0 h 1709813"/>
              <a:gd name="connsiteX3" fmla="*/ 1497 w 1680955"/>
              <a:gd name="connsiteY3" fmla="*/ 1709813 h 1709813"/>
              <a:gd name="connsiteX0" fmla="*/ 1308 w 1757770"/>
              <a:gd name="connsiteY0" fmla="*/ 1700972 h 1700972"/>
              <a:gd name="connsiteX1" fmla="*/ 1680766 w 1757770"/>
              <a:gd name="connsiteY1" fmla="*/ 1697101 h 1700972"/>
              <a:gd name="connsiteX2" fmla="*/ 1757770 w 1757770"/>
              <a:gd name="connsiteY2" fmla="*/ 0 h 1700972"/>
              <a:gd name="connsiteX3" fmla="*/ 1308 w 1757770"/>
              <a:gd name="connsiteY3" fmla="*/ 1700972 h 170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7770" h="1700972">
                <a:moveTo>
                  <a:pt x="1308" y="1700972"/>
                </a:moveTo>
                <a:lnTo>
                  <a:pt x="1680766" y="1697101"/>
                </a:lnTo>
                <a:lnTo>
                  <a:pt x="1757770" y="0"/>
                </a:lnTo>
                <a:cubicBezTo>
                  <a:pt x="655316" y="194535"/>
                  <a:pt x="-34179" y="837372"/>
                  <a:pt x="1308" y="1700972"/>
                </a:cubicBezTo>
                <a:close/>
              </a:path>
            </a:pathLst>
          </a:custGeom>
          <a:gradFill>
            <a:gsLst>
              <a:gs pos="49000">
                <a:schemeClr val="accent2"/>
              </a:gs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6" name="MH_Other_7">
            <a:extLst>
              <a:ext uri="{FF2B5EF4-FFF2-40B4-BE49-F238E27FC236}">
                <a16:creationId xmlns:a16="http://schemas.microsoft.com/office/drawing/2014/main" id="{70031C33-5AA2-487F-91C5-FD3AC98EB6C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1432854" flipH="1">
            <a:off x="4554933" y="2822196"/>
            <a:ext cx="942975" cy="1307306"/>
          </a:xfrm>
          <a:custGeom>
            <a:avLst/>
            <a:gdLst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411480 w 1257300"/>
              <a:gd name="connsiteY4" fmla="*/ 457200 h 1836420"/>
              <a:gd name="connsiteX5" fmla="*/ 53340 w 1257300"/>
              <a:gd name="connsiteY5" fmla="*/ 1005840 h 1836420"/>
              <a:gd name="connsiteX6" fmla="*/ 0 w 1257300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433536 w 1279356"/>
              <a:gd name="connsiteY4" fmla="*/ 457200 h 1836420"/>
              <a:gd name="connsiteX5" fmla="*/ 75396 w 1279356"/>
              <a:gd name="connsiteY5" fmla="*/ 1005840 h 1836420"/>
              <a:gd name="connsiteX6" fmla="*/ 22056 w 1279356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75396 w 1279356"/>
              <a:gd name="connsiteY4" fmla="*/ 1005840 h 1836420"/>
              <a:gd name="connsiteX5" fmla="*/ 22056 w 1279356"/>
              <a:gd name="connsiteY5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0 w 1257300"/>
              <a:gd name="connsiteY4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0 w 1257300"/>
              <a:gd name="connsiteY3" fmla="*/ 1836420 h 1836420"/>
              <a:gd name="connsiteX0" fmla="*/ 7664 w 1264964"/>
              <a:gd name="connsiteY0" fmla="*/ 1836420 h 1836420"/>
              <a:gd name="connsiteX1" fmla="*/ 1264964 w 1264964"/>
              <a:gd name="connsiteY1" fmla="*/ 1714500 h 1836420"/>
              <a:gd name="connsiteX2" fmla="*/ 1257344 w 1264964"/>
              <a:gd name="connsiteY2" fmla="*/ 0 h 1836420"/>
              <a:gd name="connsiteX3" fmla="*/ 7664 w 1264964"/>
              <a:gd name="connsiteY3" fmla="*/ 1836420 h 1836420"/>
              <a:gd name="connsiteX0" fmla="*/ 15773 w 1273073"/>
              <a:gd name="connsiteY0" fmla="*/ 1836420 h 1836420"/>
              <a:gd name="connsiteX1" fmla="*/ 1273073 w 1273073"/>
              <a:gd name="connsiteY1" fmla="*/ 1714500 h 1836420"/>
              <a:gd name="connsiteX2" fmla="*/ 1265453 w 1273073"/>
              <a:gd name="connsiteY2" fmla="*/ 0 h 1836420"/>
              <a:gd name="connsiteX3" fmla="*/ 15773 w 1273073"/>
              <a:gd name="connsiteY3" fmla="*/ 1836420 h 1836420"/>
              <a:gd name="connsiteX0" fmla="*/ 10661 w 1515888"/>
              <a:gd name="connsiteY0" fmla="*/ 1870653 h 1870653"/>
              <a:gd name="connsiteX1" fmla="*/ 1515888 w 1515888"/>
              <a:gd name="connsiteY1" fmla="*/ 1714500 h 1870653"/>
              <a:gd name="connsiteX2" fmla="*/ 1508268 w 1515888"/>
              <a:gd name="connsiteY2" fmla="*/ 0 h 1870653"/>
              <a:gd name="connsiteX3" fmla="*/ 10661 w 1515888"/>
              <a:gd name="connsiteY3" fmla="*/ 1870653 h 1870653"/>
              <a:gd name="connsiteX0" fmla="*/ 11391 w 1516618"/>
              <a:gd name="connsiteY0" fmla="*/ 1870653 h 1870653"/>
              <a:gd name="connsiteX1" fmla="*/ 1516618 w 1516618"/>
              <a:gd name="connsiteY1" fmla="*/ 1714500 h 1870653"/>
              <a:gd name="connsiteX2" fmla="*/ 1508998 w 1516618"/>
              <a:gd name="connsiteY2" fmla="*/ 0 h 1870653"/>
              <a:gd name="connsiteX3" fmla="*/ 11391 w 1516618"/>
              <a:gd name="connsiteY3" fmla="*/ 1870653 h 1870653"/>
              <a:gd name="connsiteX0" fmla="*/ 1708 w 1506935"/>
              <a:gd name="connsiteY0" fmla="*/ 1870653 h 1870653"/>
              <a:gd name="connsiteX1" fmla="*/ 1506935 w 1506935"/>
              <a:gd name="connsiteY1" fmla="*/ 1714500 h 1870653"/>
              <a:gd name="connsiteX2" fmla="*/ 1499315 w 1506935"/>
              <a:gd name="connsiteY2" fmla="*/ 0 h 1870653"/>
              <a:gd name="connsiteX3" fmla="*/ 1708 w 1506935"/>
              <a:gd name="connsiteY3" fmla="*/ 1870653 h 1870653"/>
              <a:gd name="connsiteX0" fmla="*/ 1708 w 1515199"/>
              <a:gd name="connsiteY0" fmla="*/ 1870653 h 1870653"/>
              <a:gd name="connsiteX1" fmla="*/ 1515199 w 1515199"/>
              <a:gd name="connsiteY1" fmla="*/ 1688825 h 1870653"/>
              <a:gd name="connsiteX2" fmla="*/ 1499315 w 1515199"/>
              <a:gd name="connsiteY2" fmla="*/ 0 h 1870653"/>
              <a:gd name="connsiteX3" fmla="*/ 1708 w 1515199"/>
              <a:gd name="connsiteY3" fmla="*/ 1870653 h 1870653"/>
              <a:gd name="connsiteX0" fmla="*/ 1708 w 1515199"/>
              <a:gd name="connsiteY0" fmla="*/ 1887769 h 1887769"/>
              <a:gd name="connsiteX1" fmla="*/ 1515199 w 1515199"/>
              <a:gd name="connsiteY1" fmla="*/ 1705941 h 1887769"/>
              <a:gd name="connsiteX2" fmla="*/ 1499315 w 1515199"/>
              <a:gd name="connsiteY2" fmla="*/ 0 h 1887769"/>
              <a:gd name="connsiteX3" fmla="*/ 1708 w 1515199"/>
              <a:gd name="connsiteY3" fmla="*/ 1887769 h 1887769"/>
              <a:gd name="connsiteX0" fmla="*/ 1708 w 1515199"/>
              <a:gd name="connsiteY0" fmla="*/ 1887769 h 1887769"/>
              <a:gd name="connsiteX1" fmla="*/ 1515199 w 1515199"/>
              <a:gd name="connsiteY1" fmla="*/ 1705941 h 1887769"/>
              <a:gd name="connsiteX2" fmla="*/ 1499315 w 1515199"/>
              <a:gd name="connsiteY2" fmla="*/ 0 h 1887769"/>
              <a:gd name="connsiteX3" fmla="*/ 1708 w 1515199"/>
              <a:gd name="connsiteY3" fmla="*/ 1887769 h 1887769"/>
              <a:gd name="connsiteX0" fmla="*/ 5710 w 1519201"/>
              <a:gd name="connsiteY0" fmla="*/ 1887769 h 1887769"/>
              <a:gd name="connsiteX1" fmla="*/ 1519201 w 1519201"/>
              <a:gd name="connsiteY1" fmla="*/ 1705941 h 1887769"/>
              <a:gd name="connsiteX2" fmla="*/ 1503317 w 1519201"/>
              <a:gd name="connsiteY2" fmla="*/ 0 h 1887769"/>
              <a:gd name="connsiteX3" fmla="*/ 5710 w 1519201"/>
              <a:gd name="connsiteY3" fmla="*/ 1887769 h 1887769"/>
              <a:gd name="connsiteX0" fmla="*/ 6096 w 1519587"/>
              <a:gd name="connsiteY0" fmla="*/ 1887769 h 1887769"/>
              <a:gd name="connsiteX1" fmla="*/ 1519587 w 1519587"/>
              <a:gd name="connsiteY1" fmla="*/ 1705941 h 1887769"/>
              <a:gd name="connsiteX2" fmla="*/ 1503703 w 1519587"/>
              <a:gd name="connsiteY2" fmla="*/ 0 h 1887769"/>
              <a:gd name="connsiteX3" fmla="*/ 6096 w 1519587"/>
              <a:gd name="connsiteY3" fmla="*/ 1887769 h 1887769"/>
              <a:gd name="connsiteX0" fmla="*/ 5501 w 1518992"/>
              <a:gd name="connsiteY0" fmla="*/ 1887769 h 1887769"/>
              <a:gd name="connsiteX1" fmla="*/ 1518992 w 1518992"/>
              <a:gd name="connsiteY1" fmla="*/ 1705941 h 1887769"/>
              <a:gd name="connsiteX2" fmla="*/ 1503108 w 1518992"/>
              <a:gd name="connsiteY2" fmla="*/ 0 h 1887769"/>
              <a:gd name="connsiteX3" fmla="*/ 5501 w 1518992"/>
              <a:gd name="connsiteY3" fmla="*/ 1887769 h 1887769"/>
              <a:gd name="connsiteX0" fmla="*/ 495 w 1513986"/>
              <a:gd name="connsiteY0" fmla="*/ 1887769 h 1887769"/>
              <a:gd name="connsiteX1" fmla="*/ 1513986 w 1513986"/>
              <a:gd name="connsiteY1" fmla="*/ 1705941 h 1887769"/>
              <a:gd name="connsiteX2" fmla="*/ 1498102 w 1513986"/>
              <a:gd name="connsiteY2" fmla="*/ 0 h 1887769"/>
              <a:gd name="connsiteX3" fmla="*/ 495 w 1513986"/>
              <a:gd name="connsiteY3" fmla="*/ 1887769 h 1887769"/>
              <a:gd name="connsiteX0" fmla="*/ 1636 w 1515127"/>
              <a:gd name="connsiteY0" fmla="*/ 1887769 h 1887769"/>
              <a:gd name="connsiteX1" fmla="*/ 1515127 w 1515127"/>
              <a:gd name="connsiteY1" fmla="*/ 1705941 h 1887769"/>
              <a:gd name="connsiteX2" fmla="*/ 1499243 w 1515127"/>
              <a:gd name="connsiteY2" fmla="*/ 0 h 1887769"/>
              <a:gd name="connsiteX3" fmla="*/ 1636 w 1515127"/>
              <a:gd name="connsiteY3" fmla="*/ 1887769 h 1887769"/>
              <a:gd name="connsiteX0" fmla="*/ 1549 w 1548097"/>
              <a:gd name="connsiteY0" fmla="*/ 1879211 h 1879211"/>
              <a:gd name="connsiteX1" fmla="*/ 1548097 w 1548097"/>
              <a:gd name="connsiteY1" fmla="*/ 1705941 h 1879211"/>
              <a:gd name="connsiteX2" fmla="*/ 1532213 w 1548097"/>
              <a:gd name="connsiteY2" fmla="*/ 0 h 1879211"/>
              <a:gd name="connsiteX3" fmla="*/ 1549 w 1548097"/>
              <a:gd name="connsiteY3" fmla="*/ 1879211 h 1879211"/>
              <a:gd name="connsiteX0" fmla="*/ 1549 w 1532213"/>
              <a:gd name="connsiteY0" fmla="*/ 1879211 h 1879211"/>
              <a:gd name="connsiteX1" fmla="*/ 1532047 w 1532213"/>
              <a:gd name="connsiteY1" fmla="*/ 1584603 h 1879211"/>
              <a:gd name="connsiteX2" fmla="*/ 1532213 w 1532213"/>
              <a:gd name="connsiteY2" fmla="*/ 0 h 1879211"/>
              <a:gd name="connsiteX3" fmla="*/ 1549 w 1532213"/>
              <a:gd name="connsiteY3" fmla="*/ 1879211 h 1879211"/>
              <a:gd name="connsiteX0" fmla="*/ 1593 w 1532091"/>
              <a:gd name="connsiteY0" fmla="*/ 1854126 h 1854126"/>
              <a:gd name="connsiteX1" fmla="*/ 1532091 w 1532091"/>
              <a:gd name="connsiteY1" fmla="*/ 1559518 h 1854126"/>
              <a:gd name="connsiteX2" fmla="*/ 1515056 w 1532091"/>
              <a:gd name="connsiteY2" fmla="*/ 0 h 1854126"/>
              <a:gd name="connsiteX3" fmla="*/ 1593 w 1532091"/>
              <a:gd name="connsiteY3" fmla="*/ 1854126 h 185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091" h="1854126">
                <a:moveTo>
                  <a:pt x="1593" y="1854126"/>
                </a:moveTo>
                <a:lnTo>
                  <a:pt x="1532091" y="1559518"/>
                </a:lnTo>
                <a:cubicBezTo>
                  <a:pt x="1532146" y="1031317"/>
                  <a:pt x="1515001" y="528201"/>
                  <a:pt x="1515056" y="0"/>
                </a:cubicBezTo>
                <a:cubicBezTo>
                  <a:pt x="525063" y="236884"/>
                  <a:pt x="-33894" y="990526"/>
                  <a:pt x="1593" y="1854126"/>
                </a:cubicBezTo>
                <a:close/>
              </a:path>
            </a:pathLst>
          </a:custGeom>
          <a:gradFill>
            <a:gsLst>
              <a:gs pos="0">
                <a:srgbClr val="ECECEC"/>
              </a:gs>
              <a:gs pos="100000">
                <a:srgbClr val="D3D3D3"/>
              </a:gs>
            </a:gsLst>
            <a:lin ang="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50" dirty="0">
                <a:solidFill>
                  <a:srgbClr val="757575"/>
                </a:solidFill>
                <a:latin typeface="Mongolian Baiti" panose="03000500000000000000" pitchFamily="66" charset="0"/>
                <a:ea typeface="Microsoft YaHei" panose="020B0503020204020204" pitchFamily="34" charset="-122"/>
                <a:cs typeface="Mongolian Baiti" panose="03000500000000000000" pitchFamily="66" charset="0"/>
              </a:rPr>
              <a:t>R</a:t>
            </a:r>
            <a:endParaRPr lang="zh-CN" altLang="en-US" sz="4050" dirty="0">
              <a:solidFill>
                <a:srgbClr val="757575"/>
              </a:solidFill>
              <a:latin typeface="Mongolian Baiti" panose="03000500000000000000" pitchFamily="66" charset="0"/>
              <a:ea typeface="Microsoft YaHei" panose="020B0503020204020204" pitchFamily="34" charset="-122"/>
              <a:cs typeface="Mongolian Baiti" panose="03000500000000000000" pitchFamily="66" charset="0"/>
            </a:endParaRPr>
          </a:p>
        </p:txBody>
      </p:sp>
      <p:sp>
        <p:nvSpPr>
          <p:cNvPr id="37" name="MH_Other_8">
            <a:extLst>
              <a:ext uri="{FF2B5EF4-FFF2-40B4-BE49-F238E27FC236}">
                <a16:creationId xmlns:a16="http://schemas.microsoft.com/office/drawing/2014/main" id="{3CB83967-3A67-41D9-BC33-A44A7E9E321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917814">
            <a:off x="3928120" y="4985555"/>
            <a:ext cx="623144" cy="29354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99000">
                <a:schemeClr val="bg1">
                  <a:lumMod val="65000"/>
                  <a:alpha val="2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  <a:latin typeface="Constantia" panose="02030602050306030303" pitchFamily="18" charset="0"/>
              <a:ea typeface="Microsoft YaHei" panose="020B0503020204020204" pitchFamily="34" charset="-122"/>
            </a:endParaRPr>
          </a:p>
        </p:txBody>
      </p:sp>
      <p:sp>
        <p:nvSpPr>
          <p:cNvPr id="38" name="MH_Other_9">
            <a:extLst>
              <a:ext uri="{FF2B5EF4-FFF2-40B4-BE49-F238E27FC236}">
                <a16:creationId xmlns:a16="http://schemas.microsoft.com/office/drawing/2014/main" id="{AF32518F-47A2-4392-9A9A-A179546B390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20556600">
            <a:off x="4430155" y="4993261"/>
            <a:ext cx="623144" cy="29354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99000">
                <a:schemeClr val="bg1">
                  <a:lumMod val="65000"/>
                  <a:alpha val="2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  <a:latin typeface="Constantia" panose="02030602050306030303" pitchFamily="18" charset="0"/>
              <a:ea typeface="Microsoft YaHei" panose="020B0503020204020204" pitchFamily="34" charset="-122"/>
            </a:endParaRPr>
          </a:p>
        </p:txBody>
      </p:sp>
      <p:sp>
        <p:nvSpPr>
          <p:cNvPr id="39" name="MH_Other_10">
            <a:extLst>
              <a:ext uri="{FF2B5EF4-FFF2-40B4-BE49-F238E27FC236}">
                <a16:creationId xmlns:a16="http://schemas.microsoft.com/office/drawing/2014/main" id="{1B988581-E174-483E-A446-CFDE720B157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507182" y="4027110"/>
            <a:ext cx="915590" cy="1102519"/>
          </a:xfrm>
          <a:custGeom>
            <a:avLst/>
            <a:gdLst>
              <a:gd name="connsiteX0" fmla="*/ 1219724 w 1219724"/>
              <a:gd name="connsiteY0" fmla="*/ 0 h 1470396"/>
              <a:gd name="connsiteX1" fmla="*/ 1213687 w 1219724"/>
              <a:gd name="connsiteY1" fmla="*/ 1470396 h 1470396"/>
              <a:gd name="connsiteX2" fmla="*/ 0 w 1219724"/>
              <a:gd name="connsiteY2" fmla="*/ 123585 h 147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724" h="1470396">
                <a:moveTo>
                  <a:pt x="1219724" y="0"/>
                </a:moveTo>
                <a:lnTo>
                  <a:pt x="1213687" y="1470396"/>
                </a:lnTo>
                <a:cubicBezTo>
                  <a:pt x="496538" y="1229337"/>
                  <a:pt x="61885" y="845814"/>
                  <a:pt x="0" y="123585"/>
                </a:cubicBezTo>
                <a:close/>
              </a:path>
            </a:pathLst>
          </a:custGeom>
          <a:gradFill>
            <a:gsLst>
              <a:gs pos="0">
                <a:srgbClr val="ECECEC"/>
              </a:gs>
              <a:gs pos="100000">
                <a:srgbClr val="D3D3D3"/>
              </a:gs>
            </a:gsLst>
            <a:lin ang="1080000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13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50" dirty="0">
                <a:solidFill>
                  <a:srgbClr val="757575"/>
                </a:solidFill>
                <a:latin typeface="Mongolian Baiti" panose="03000500000000000000" pitchFamily="66" charset="0"/>
                <a:ea typeface="Microsoft YaHei" panose="020B0503020204020204" pitchFamily="34" charset="-122"/>
                <a:cs typeface="Mongolian Baiti" panose="03000500000000000000" pitchFamily="66" charset="0"/>
              </a:rPr>
              <a:t>P</a:t>
            </a:r>
            <a:endParaRPr lang="zh-CN" altLang="en-US" sz="4050" dirty="0">
              <a:solidFill>
                <a:srgbClr val="757575"/>
              </a:solidFill>
              <a:latin typeface="Mongolian Baiti" panose="03000500000000000000" pitchFamily="66" charset="0"/>
              <a:ea typeface="Microsoft YaHei" panose="020B0503020204020204" pitchFamily="34" charset="-122"/>
              <a:cs typeface="Mongolian Baiti" panose="03000500000000000000" pitchFamily="66" charset="0"/>
            </a:endParaRPr>
          </a:p>
        </p:txBody>
      </p:sp>
      <p:sp>
        <p:nvSpPr>
          <p:cNvPr id="40" name="MH_Other_11">
            <a:extLst>
              <a:ext uri="{FF2B5EF4-FFF2-40B4-BE49-F238E27FC236}">
                <a16:creationId xmlns:a16="http://schemas.microsoft.com/office/drawing/2014/main" id="{21D3EBE6-BF38-406F-B091-BDC6393F791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554933" y="4027109"/>
            <a:ext cx="925115" cy="1108472"/>
          </a:xfrm>
          <a:custGeom>
            <a:avLst/>
            <a:gdLst>
              <a:gd name="connsiteX0" fmla="*/ 0 w 1233525"/>
              <a:gd name="connsiteY0" fmla="*/ 0 h 1477772"/>
              <a:gd name="connsiteX1" fmla="*/ 1233525 w 1233525"/>
              <a:gd name="connsiteY1" fmla="*/ 108832 h 1477772"/>
              <a:gd name="connsiteX2" fmla="*/ 15554 w 1233525"/>
              <a:gd name="connsiteY2" fmla="*/ 1477772 h 147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525" h="1477772">
                <a:moveTo>
                  <a:pt x="0" y="0"/>
                </a:moveTo>
                <a:lnTo>
                  <a:pt x="1233525" y="108832"/>
                </a:lnTo>
                <a:cubicBezTo>
                  <a:pt x="1141958" y="853190"/>
                  <a:pt x="836585" y="1332608"/>
                  <a:pt x="15554" y="1477772"/>
                </a:cubicBezTo>
                <a:close/>
              </a:path>
            </a:pathLst>
          </a:custGeom>
          <a:gradFill>
            <a:gsLst>
              <a:gs pos="0">
                <a:srgbClr val="ECECEC"/>
              </a:gs>
              <a:gs pos="100000">
                <a:srgbClr val="D3D3D3"/>
              </a:gs>
            </a:gsLst>
            <a:lin ang="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62000" bIns="162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50" dirty="0">
                <a:solidFill>
                  <a:srgbClr val="757575"/>
                </a:solidFill>
                <a:latin typeface="Mongolian Baiti" panose="03000500000000000000" pitchFamily="66" charset="0"/>
                <a:ea typeface="Microsoft YaHei" panose="020B0503020204020204" pitchFamily="34" charset="-122"/>
                <a:cs typeface="Mongolian Baiti" panose="03000500000000000000" pitchFamily="66" charset="0"/>
              </a:rPr>
              <a:t>C</a:t>
            </a:r>
            <a:endParaRPr lang="zh-CN" altLang="en-US" sz="4050" dirty="0">
              <a:solidFill>
                <a:srgbClr val="757575"/>
              </a:solidFill>
              <a:latin typeface="Mongolian Baiti" panose="03000500000000000000" pitchFamily="66" charset="0"/>
              <a:ea typeface="Microsoft YaHei" panose="020B0503020204020204" pitchFamily="34" charset="-122"/>
              <a:cs typeface="Mongolian Baiti" panose="03000500000000000000" pitchFamily="66" charset="0"/>
            </a:endParaRPr>
          </a:p>
        </p:txBody>
      </p:sp>
      <p:sp>
        <p:nvSpPr>
          <p:cNvPr id="41" name="MH_Other_16">
            <a:extLst>
              <a:ext uri="{FF2B5EF4-FFF2-40B4-BE49-F238E27FC236}">
                <a16:creationId xmlns:a16="http://schemas.microsoft.com/office/drawing/2014/main" id="{35D5C79C-65F4-43F4-BF08-3F9D657B809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683395" y="2847201"/>
            <a:ext cx="756047" cy="1187053"/>
          </a:xfrm>
          <a:custGeom>
            <a:avLst/>
            <a:gdLst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411480 w 1257300"/>
              <a:gd name="connsiteY4" fmla="*/ 457200 h 1836420"/>
              <a:gd name="connsiteX5" fmla="*/ 53340 w 1257300"/>
              <a:gd name="connsiteY5" fmla="*/ 1005840 h 1836420"/>
              <a:gd name="connsiteX6" fmla="*/ 0 w 1257300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433536 w 1279356"/>
              <a:gd name="connsiteY4" fmla="*/ 457200 h 1836420"/>
              <a:gd name="connsiteX5" fmla="*/ 75396 w 1279356"/>
              <a:gd name="connsiteY5" fmla="*/ 1005840 h 1836420"/>
              <a:gd name="connsiteX6" fmla="*/ 22056 w 1279356"/>
              <a:gd name="connsiteY6" fmla="*/ 1836420 h 1836420"/>
              <a:gd name="connsiteX0" fmla="*/ 22056 w 1279356"/>
              <a:gd name="connsiteY0" fmla="*/ 1836420 h 1836420"/>
              <a:gd name="connsiteX1" fmla="*/ 1279356 w 1279356"/>
              <a:gd name="connsiteY1" fmla="*/ 1714500 h 1836420"/>
              <a:gd name="connsiteX2" fmla="*/ 1271736 w 1279356"/>
              <a:gd name="connsiteY2" fmla="*/ 0 h 1836420"/>
              <a:gd name="connsiteX3" fmla="*/ 921216 w 1279356"/>
              <a:gd name="connsiteY3" fmla="*/ 99060 h 1836420"/>
              <a:gd name="connsiteX4" fmla="*/ 75396 w 1279356"/>
              <a:gd name="connsiteY4" fmla="*/ 1005840 h 1836420"/>
              <a:gd name="connsiteX5" fmla="*/ 22056 w 1279356"/>
              <a:gd name="connsiteY5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899160 w 1257300"/>
              <a:gd name="connsiteY3" fmla="*/ 99060 h 1836420"/>
              <a:gd name="connsiteX4" fmla="*/ 0 w 1257300"/>
              <a:gd name="connsiteY4" fmla="*/ 1836420 h 1836420"/>
              <a:gd name="connsiteX0" fmla="*/ 0 w 1257300"/>
              <a:gd name="connsiteY0" fmla="*/ 1836420 h 1836420"/>
              <a:gd name="connsiteX1" fmla="*/ 1257300 w 1257300"/>
              <a:gd name="connsiteY1" fmla="*/ 1714500 h 1836420"/>
              <a:gd name="connsiteX2" fmla="*/ 1249680 w 1257300"/>
              <a:gd name="connsiteY2" fmla="*/ 0 h 1836420"/>
              <a:gd name="connsiteX3" fmla="*/ 0 w 1257300"/>
              <a:gd name="connsiteY3" fmla="*/ 1836420 h 1836420"/>
              <a:gd name="connsiteX0" fmla="*/ 7664 w 1264964"/>
              <a:gd name="connsiteY0" fmla="*/ 1836420 h 1836420"/>
              <a:gd name="connsiteX1" fmla="*/ 1264964 w 1264964"/>
              <a:gd name="connsiteY1" fmla="*/ 1714500 h 1836420"/>
              <a:gd name="connsiteX2" fmla="*/ 1257344 w 1264964"/>
              <a:gd name="connsiteY2" fmla="*/ 0 h 1836420"/>
              <a:gd name="connsiteX3" fmla="*/ 7664 w 1264964"/>
              <a:gd name="connsiteY3" fmla="*/ 1836420 h 1836420"/>
              <a:gd name="connsiteX0" fmla="*/ 15773 w 1273073"/>
              <a:gd name="connsiteY0" fmla="*/ 1836420 h 1836420"/>
              <a:gd name="connsiteX1" fmla="*/ 1273073 w 1273073"/>
              <a:gd name="connsiteY1" fmla="*/ 1714500 h 1836420"/>
              <a:gd name="connsiteX2" fmla="*/ 1265453 w 1273073"/>
              <a:gd name="connsiteY2" fmla="*/ 0 h 1836420"/>
              <a:gd name="connsiteX3" fmla="*/ 15773 w 1273073"/>
              <a:gd name="connsiteY3" fmla="*/ 1836420 h 18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073" h="1836420">
                <a:moveTo>
                  <a:pt x="15773" y="1836420"/>
                </a:moveTo>
                <a:lnTo>
                  <a:pt x="1273073" y="1714500"/>
                </a:lnTo>
                <a:lnTo>
                  <a:pt x="1265453" y="0"/>
                </a:lnTo>
                <a:cubicBezTo>
                  <a:pt x="300253" y="254000"/>
                  <a:pt x="-85827" y="972820"/>
                  <a:pt x="15773" y="1836420"/>
                </a:cubicBezTo>
                <a:close/>
              </a:path>
            </a:pathLst>
          </a:custGeom>
          <a:gradFill>
            <a:gsLst>
              <a:gs pos="0">
                <a:srgbClr val="ECECEC"/>
              </a:gs>
              <a:gs pos="100000">
                <a:srgbClr val="D3D3D3"/>
              </a:gs>
            </a:gsLst>
            <a:lin ang="0" scaled="0"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5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50" dirty="0">
                <a:solidFill>
                  <a:srgbClr val="757575"/>
                </a:solidFill>
                <a:latin typeface="Mongolian Baiti" panose="03000500000000000000" pitchFamily="66" charset="0"/>
                <a:ea typeface="Microsoft YaHei" panose="020B0503020204020204" pitchFamily="34" charset="-122"/>
                <a:cs typeface="Mongolian Baiti" panose="03000500000000000000" pitchFamily="66" charset="0"/>
              </a:rPr>
              <a:t>V</a:t>
            </a:r>
            <a:endParaRPr lang="zh-CN" altLang="en-US" sz="4050" dirty="0">
              <a:solidFill>
                <a:srgbClr val="757575"/>
              </a:solidFill>
              <a:latin typeface="Mongolian Baiti" panose="03000500000000000000" pitchFamily="66" charset="0"/>
              <a:ea typeface="Microsoft YaHei" panose="020B0503020204020204" pitchFamily="34" charset="-122"/>
              <a:cs typeface="Mongolian Baiti" panose="03000500000000000000" pitchFamily="66" charset="0"/>
            </a:endParaRPr>
          </a:p>
        </p:txBody>
      </p:sp>
      <p:cxnSp>
        <p:nvCxnSpPr>
          <p:cNvPr id="42" name="MH_Other_9">
            <a:extLst>
              <a:ext uri="{FF2B5EF4-FFF2-40B4-BE49-F238E27FC236}">
                <a16:creationId xmlns:a16="http://schemas.microsoft.com/office/drawing/2014/main" id="{7FD63248-326F-4CAF-BC0A-24C08F5CAC9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929603" y="3115090"/>
            <a:ext cx="1619250" cy="0"/>
          </a:xfrm>
          <a:prstGeom prst="line">
            <a:avLst/>
          </a:prstGeom>
          <a:ln>
            <a:solidFill>
              <a:srgbClr val="C5C5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MH_Other_10">
            <a:extLst>
              <a:ext uri="{FF2B5EF4-FFF2-40B4-BE49-F238E27FC236}">
                <a16:creationId xmlns:a16="http://schemas.microsoft.com/office/drawing/2014/main" id="{252DBA6B-5560-4C47-833C-8FD94F68143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929603" y="4873643"/>
            <a:ext cx="1619250" cy="0"/>
          </a:xfrm>
          <a:prstGeom prst="line">
            <a:avLst/>
          </a:prstGeom>
          <a:ln>
            <a:solidFill>
              <a:srgbClr val="C5C5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H_Other_11">
            <a:extLst>
              <a:ext uri="{FF2B5EF4-FFF2-40B4-BE49-F238E27FC236}">
                <a16:creationId xmlns:a16="http://schemas.microsoft.com/office/drawing/2014/main" id="{FC86E74F-72D3-4B60-9C07-CE176657149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366938" y="3105565"/>
            <a:ext cx="1620440" cy="0"/>
          </a:xfrm>
          <a:prstGeom prst="line">
            <a:avLst/>
          </a:prstGeom>
          <a:ln>
            <a:solidFill>
              <a:srgbClr val="C5C5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MH_Other_12">
            <a:extLst>
              <a:ext uri="{FF2B5EF4-FFF2-40B4-BE49-F238E27FC236}">
                <a16:creationId xmlns:a16="http://schemas.microsoft.com/office/drawing/2014/main" id="{F09F1674-E256-4906-9E04-638E0ECCEE31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5366938" y="4864118"/>
            <a:ext cx="1620440" cy="0"/>
          </a:xfrm>
          <a:prstGeom prst="line">
            <a:avLst/>
          </a:prstGeom>
          <a:ln>
            <a:solidFill>
              <a:srgbClr val="C5C5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H_SubTitle_4">
            <a:extLst>
              <a:ext uri="{FF2B5EF4-FFF2-40B4-BE49-F238E27FC236}">
                <a16:creationId xmlns:a16="http://schemas.microsoft.com/office/drawing/2014/main" id="{CFFF3E38-EC41-49D6-8F9F-C1D53C8A5895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740263" y="2500069"/>
            <a:ext cx="2494231" cy="646902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TW" altLang="zh-TW" sz="21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收入</a:t>
            </a:r>
            <a:r>
              <a:rPr lang="en-US" altLang="zh-TW" sz="21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1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 Revenue</a:t>
            </a:r>
            <a:endParaRPr lang="en-US" altLang="zh-CN" sz="21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8" name="MH_SubTitle_2">
            <a:extLst>
              <a:ext uri="{FF2B5EF4-FFF2-40B4-BE49-F238E27FC236}">
                <a16:creationId xmlns:a16="http://schemas.microsoft.com/office/drawing/2014/main" id="{8F4E1EFD-3FF2-4465-8CEA-44DDBD3D5C6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43070" y="4484121"/>
            <a:ext cx="1587103" cy="405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TW" altLang="zh-TW" sz="21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價格</a:t>
            </a:r>
            <a:r>
              <a:rPr lang="en-US" altLang="zh-TW" sz="21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lang="en-US" altLang="zh-CN" sz="21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9" name="MH_SubTitle_1">
            <a:extLst>
              <a:ext uri="{FF2B5EF4-FFF2-40B4-BE49-F238E27FC236}">
                <a16:creationId xmlns:a16="http://schemas.microsoft.com/office/drawing/2014/main" id="{EF5813EF-C9EE-4F52-B246-429BC822E53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33545" y="2726758"/>
            <a:ext cx="1587103" cy="405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TW" altLang="zh-TW" sz="21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價值</a:t>
            </a:r>
            <a:r>
              <a:rPr lang="en-US" altLang="zh-TW" sz="21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lang="en-US" altLang="zh-CN" sz="21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3" name="AutoShape 4" descr="「Bosch」的圖片搜尋結果">
            <a:extLst>
              <a:ext uri="{FF2B5EF4-FFF2-40B4-BE49-F238E27FC236}">
                <a16:creationId xmlns:a16="http://schemas.microsoft.com/office/drawing/2014/main" id="{110B21A5-045F-4FC9-8646-302C344B0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7658" y="398174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55" name="MH_SubTitle_4">
            <a:extLst>
              <a:ext uri="{FF2B5EF4-FFF2-40B4-BE49-F238E27FC236}">
                <a16:creationId xmlns:a16="http://schemas.microsoft.com/office/drawing/2014/main" id="{C2616A67-350F-4423-951C-A0D9CEDAC5B0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799307" y="4443946"/>
            <a:ext cx="1579960" cy="405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TW" altLang="zh-TW" sz="21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成本</a:t>
            </a:r>
            <a:r>
              <a:rPr lang="en-US" altLang="zh-TW" sz="2100" b="1" dirty="0">
                <a:solidFill>
                  <a:srgbClr val="002060"/>
                </a:solidFill>
              </a:rPr>
              <a:t> </a:t>
            </a:r>
            <a:r>
              <a:rPr lang="en-US" altLang="zh-TW" sz="21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Cost</a:t>
            </a:r>
            <a:endParaRPr lang="en-US" altLang="zh-CN" sz="21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A525F0-BC2F-4D03-9094-656D9F5F2D4E}"/>
              </a:ext>
            </a:extLst>
          </p:cNvPr>
          <p:cNvSpPr/>
          <p:nvPr/>
        </p:nvSpPr>
        <p:spPr>
          <a:xfrm>
            <a:off x="214601" y="1019622"/>
            <a:ext cx="8330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800" dirty="0">
                <a:latin typeface="Calibri"/>
                <a:ea typeface="Calibri"/>
                <a:cs typeface="Calibri"/>
                <a:sym typeface="Calibri"/>
              </a:rPr>
              <a:t>用來做資訊經濟可行性驗證的工具，歸類成四個象限</a:t>
            </a:r>
            <a:r>
              <a:rPr lang="en-US" altLang="zh-TW" sz="1800" dirty="0">
                <a:latin typeface="Calibri"/>
                <a:ea typeface="Calibri"/>
                <a:cs typeface="Calibri"/>
                <a:sym typeface="Calibri"/>
              </a:rPr>
              <a:t>V(Value)</a:t>
            </a:r>
            <a:r>
              <a:rPr lang="zh-TW" altLang="zh-TW" sz="1800" dirty="0">
                <a:latin typeface="Calibri"/>
                <a:ea typeface="Calibri"/>
                <a:cs typeface="Calibri"/>
                <a:sym typeface="Calibri"/>
              </a:rPr>
              <a:t>價值、</a:t>
            </a:r>
            <a:r>
              <a:rPr lang="en-US" altLang="zh-TW" sz="1800" dirty="0">
                <a:latin typeface="Calibri"/>
                <a:ea typeface="Calibri"/>
                <a:cs typeface="Calibri"/>
                <a:sym typeface="Calibri"/>
              </a:rPr>
              <a:t>P(Price)</a:t>
            </a:r>
            <a:r>
              <a:rPr lang="zh-TW" altLang="zh-TW" sz="1800" dirty="0">
                <a:latin typeface="Calibri"/>
                <a:ea typeface="Calibri"/>
                <a:cs typeface="Calibri"/>
                <a:sym typeface="Calibri"/>
              </a:rPr>
              <a:t>價格、</a:t>
            </a:r>
            <a:r>
              <a:rPr lang="en-US" altLang="zh-TW" sz="1800" dirty="0">
                <a:latin typeface="Calibri"/>
                <a:ea typeface="Calibri"/>
                <a:cs typeface="Calibri"/>
                <a:sym typeface="Calibri"/>
              </a:rPr>
              <a:t>R(Revenue)</a:t>
            </a:r>
            <a:r>
              <a:rPr lang="zh-TW" altLang="zh-TW" sz="1800" dirty="0">
                <a:latin typeface="Calibri"/>
                <a:ea typeface="Calibri"/>
                <a:cs typeface="Calibri"/>
                <a:sym typeface="Calibri"/>
              </a:rPr>
              <a:t>收入，</a:t>
            </a:r>
            <a:r>
              <a:rPr lang="en-US" altLang="zh-TW" sz="1800" dirty="0">
                <a:latin typeface="Calibri"/>
                <a:ea typeface="Calibri"/>
                <a:cs typeface="Calibri"/>
                <a:sym typeface="Calibri"/>
              </a:rPr>
              <a:t>C(Cost)</a:t>
            </a:r>
            <a:r>
              <a:rPr lang="zh-TW" altLang="zh-TW" sz="1800" dirty="0">
                <a:latin typeface="Calibri"/>
                <a:ea typeface="Calibri"/>
                <a:cs typeface="Calibri"/>
                <a:sym typeface="Calibri"/>
              </a:rPr>
              <a:t>成本。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I(Innovation)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創新位於核心位置的</a:t>
            </a:r>
            <a:r>
              <a:rPr lang="zh-TW" altLang="en-US" sz="1800" dirty="0">
                <a:latin typeface="新細明體" panose="02020500000000000000" pitchFamily="18" charset="-120"/>
              </a:rPr>
              <a:t>。</a:t>
            </a:r>
            <a:endParaRPr lang="zh-TW" altLang="zh-TW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A32187-1DFA-42BA-9F91-7C01389338F6}"/>
              </a:ext>
            </a:extLst>
          </p:cNvPr>
          <p:cNvSpPr txBox="1"/>
          <p:nvPr/>
        </p:nvSpPr>
        <p:spPr>
          <a:xfrm>
            <a:off x="3929514" y="3594659"/>
            <a:ext cx="1082279" cy="7155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50" dirty="0">
                <a:solidFill>
                  <a:srgbClr val="757575"/>
                </a:solidFill>
                <a:latin typeface="Mongolian Baiti" panose="03000500000000000000" pitchFamily="66" charset="0"/>
                <a:ea typeface="Microsoft YaHei" panose="020B0503020204020204" pitchFamily="34" charset="-122"/>
                <a:cs typeface="Mongolian Baiti" panose="03000500000000000000" pitchFamily="66" charset="0"/>
              </a:rPr>
              <a:t>I</a:t>
            </a:r>
            <a:endParaRPr lang="zh-TW" altLang="en-US" sz="4050" dirty="0">
              <a:solidFill>
                <a:srgbClr val="757575"/>
              </a:solidFill>
              <a:latin typeface="Mongolian Baiti" panose="03000500000000000000" pitchFamily="66" charset="0"/>
              <a:ea typeface="Microsoft YaHei" panose="020B0503020204020204" pitchFamily="34" charset="-122"/>
              <a:cs typeface="Mongolian Baiti" panose="03000500000000000000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266" y="3709665"/>
            <a:ext cx="22136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1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 </a:t>
            </a:r>
            <a:r>
              <a:rPr lang="en-US" altLang="zh-TW" sz="21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Innovation </a:t>
            </a:r>
            <a:endParaRPr lang="zh-TW" altLang="en-US" sz="21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投影片編號版面配置區 3">
            <a:extLst>
              <a:ext uri="{FF2B5EF4-FFF2-40B4-BE49-F238E27FC236}">
                <a16:creationId xmlns:a16="http://schemas.microsoft.com/office/drawing/2014/main" id="{F4729B1D-8ABF-4E37-857A-36BA8CC967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6555" y="6311300"/>
            <a:ext cx="548700" cy="393600"/>
          </a:xfrm>
        </p:spPr>
        <p:txBody>
          <a:bodyPr/>
          <a:lstStyle/>
          <a:p>
            <a:pPr algn="r"/>
            <a:fld id="{00000000-1234-1234-1234-123412341234}" type="slidenum">
              <a:rPr lang="en-US" altLang="zh-TW" smtClean="0"/>
              <a:pPr algn="r"/>
              <a:t>9</a:t>
            </a:fld>
            <a:endParaRPr lang="zh-TW" altLang="en-US" dirty="0"/>
          </a:p>
        </p:txBody>
      </p:sp>
      <p:sp>
        <p:nvSpPr>
          <p:cNvPr id="54" name="投影片編號版面配置區 3">
            <a:extLst>
              <a:ext uri="{FF2B5EF4-FFF2-40B4-BE49-F238E27FC236}">
                <a16:creationId xmlns:a16="http://schemas.microsoft.com/office/drawing/2014/main" id="{39860834-5478-4C8C-B73D-A5D0081AC6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9</a:t>
            </a:fld>
            <a:endParaRPr lang="zh-TW" altLang="en-US"/>
          </a:p>
        </p:txBody>
      </p:sp>
      <p:sp>
        <p:nvSpPr>
          <p:cNvPr id="56" name="Freeform 4">
            <a:extLst>
              <a:ext uri="{FF2B5EF4-FFF2-40B4-BE49-F238E27FC236}">
                <a16:creationId xmlns:a16="http://schemas.microsoft.com/office/drawing/2014/main" id="{FC68F613-6BCE-4C3F-A495-6934362D3C5F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331130" y="515791"/>
            <a:ext cx="3913187" cy="257175"/>
          </a:xfrm>
          <a:custGeom>
            <a:avLst/>
            <a:gdLst>
              <a:gd name="T0" fmla="*/ 20706948 w 1120"/>
              <a:gd name="T1" fmla="*/ 11 h 252"/>
              <a:gd name="T2" fmla="*/ 20629597 w 1120"/>
              <a:gd name="T3" fmla="*/ 11 h 252"/>
              <a:gd name="T4" fmla="*/ 20335316 w 1120"/>
              <a:gd name="T5" fmla="*/ 11 h 252"/>
              <a:gd name="T6" fmla="*/ 19858832 w 1120"/>
              <a:gd name="T7" fmla="*/ 11 h 252"/>
              <a:gd name="T8" fmla="*/ 19191786 w 1120"/>
              <a:gd name="T9" fmla="*/ 11 h 252"/>
              <a:gd name="T10" fmla="*/ 18336532 w 1120"/>
              <a:gd name="T11" fmla="*/ 10 h 252"/>
              <a:gd name="T12" fmla="*/ 17339847 w 1120"/>
              <a:gd name="T13" fmla="*/ 10 h 252"/>
              <a:gd name="T14" fmla="*/ 16196141 w 1120"/>
              <a:gd name="T15" fmla="*/ 10 h 252"/>
              <a:gd name="T16" fmla="*/ 14901486 w 1120"/>
              <a:gd name="T17" fmla="*/ 8 h 252"/>
              <a:gd name="T18" fmla="*/ 13494596 w 1120"/>
              <a:gd name="T19" fmla="*/ 8 h 252"/>
              <a:gd name="T20" fmla="*/ 11942220 w 1120"/>
              <a:gd name="T21" fmla="*/ 8 h 252"/>
              <a:gd name="T22" fmla="*/ 10275918 w 1120"/>
              <a:gd name="T23" fmla="*/ 8 h 252"/>
              <a:gd name="T24" fmla="*/ 8612140 w 1120"/>
              <a:gd name="T25" fmla="*/ 8 h 252"/>
              <a:gd name="T26" fmla="*/ 7098185 w 1120"/>
              <a:gd name="T27" fmla="*/ 8 h 252"/>
              <a:gd name="T28" fmla="*/ 5691769 w 1120"/>
              <a:gd name="T29" fmla="*/ 8 h 252"/>
              <a:gd name="T30" fmla="*/ 4395650 w 1120"/>
              <a:gd name="T31" fmla="*/ 10 h 252"/>
              <a:gd name="T32" fmla="*/ 3293330 w 1120"/>
              <a:gd name="T33" fmla="*/ 10 h 252"/>
              <a:gd name="T34" fmla="*/ 2329965 w 1120"/>
              <a:gd name="T35" fmla="*/ 10 h 252"/>
              <a:gd name="T36" fmla="*/ 1515458 w 1120"/>
              <a:gd name="T37" fmla="*/ 11 h 252"/>
              <a:gd name="T38" fmla="*/ 848370 w 1120"/>
              <a:gd name="T39" fmla="*/ 11 h 252"/>
              <a:gd name="T40" fmla="*/ 371720 w 1120"/>
              <a:gd name="T41" fmla="*/ 11 h 252"/>
              <a:gd name="T42" fmla="*/ 114130 w 1120"/>
              <a:gd name="T43" fmla="*/ 11 h 252"/>
              <a:gd name="T44" fmla="*/ 0 w 1120"/>
              <a:gd name="T45" fmla="*/ 11 h 252"/>
              <a:gd name="T46" fmla="*/ 0 w 1120"/>
              <a:gd name="T47" fmla="*/ 3 h 252"/>
              <a:gd name="T48" fmla="*/ 10353269 w 1120"/>
              <a:gd name="T49" fmla="*/ 0 h 252"/>
              <a:gd name="T50" fmla="*/ 20706948 w 1120"/>
              <a:gd name="T51" fmla="*/ 3 h 252"/>
              <a:gd name="T52" fmla="*/ 20706948 w 1120"/>
              <a:gd name="T53" fmla="*/ 11 h 252"/>
              <a:gd name="T54" fmla="*/ 20706948 w 1120"/>
              <a:gd name="T55" fmla="*/ 11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4FB1F278-1B86-4909-A71D-DD25E4FEE35F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193017" y="166541"/>
            <a:ext cx="4187825" cy="531813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VPRC</a:t>
            </a:r>
            <a:r>
              <a:rPr lang="zh-TW" altLang="en-US" sz="28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模型分析</a:t>
            </a:r>
          </a:p>
        </p:txBody>
      </p:sp>
      <p:sp>
        <p:nvSpPr>
          <p:cNvPr id="58" name="椭圆 18">
            <a:extLst>
              <a:ext uri="{FF2B5EF4-FFF2-40B4-BE49-F238E27FC236}">
                <a16:creationId xmlns:a16="http://schemas.microsoft.com/office/drawing/2014/main" id="{FA2571FB-32CB-4C78-82F2-5236EC762605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9243" y="252266"/>
            <a:ext cx="430212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6000" rIns="0" bIns="0" anchor="ctr"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434343"/>
                </a:solidFill>
                <a:latin typeface="微軟正黑體" pitchFamily="34" charset="-120"/>
                <a:ea typeface="微軟正黑體" pitchFamily="34" charset="-120"/>
                <a:cs typeface="Raavi" pitchFamily="34" charset="0"/>
              </a:rPr>
              <a:t>2</a:t>
            </a:r>
            <a:endParaRPr lang="zh-CN" altLang="en-US" sz="2000" b="1" dirty="0">
              <a:solidFill>
                <a:srgbClr val="434343"/>
              </a:solidFill>
              <a:latin typeface="微軟正黑體" pitchFamily="34" charset="-120"/>
              <a:ea typeface="微軟正黑體" pitchFamily="34" charset="-120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09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09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09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09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09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11163529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9170330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Other"/>
  <p:tag name="MH_ORDER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SubTitle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SubTitle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Sub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7213929"/>
  <p:tag name="MH_LIBRARY" val="GRAPHIC"/>
  <p:tag name="MH_TYPE" val="SubTitle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Freeform 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Rectangle 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文本框 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8130814"/>
  <p:tag name="MH_LIBRARY" val="GRAPHIC"/>
  <p:tag name="MH_ORDER" val="椭圆 18"/>
</p:tagLst>
</file>

<file path=ppt/theme/theme1.xml><?xml version="1.0" encoding="utf-8"?>
<a:theme xmlns:a="http://schemas.openxmlformats.org/drawingml/2006/main" name="預設簡報設計">
  <a:themeElements>
    <a:clrScheme name="鳳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2713</Words>
  <Application>Microsoft Office PowerPoint</Application>
  <PresentationFormat>如螢幕大小 (4:3)</PresentationFormat>
  <Paragraphs>324</Paragraphs>
  <Slides>26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44" baseType="lpstr">
      <vt:lpstr>Arimo</vt:lpstr>
      <vt:lpstr>Microsoft YaHei</vt:lpstr>
      <vt:lpstr>Raavi</vt:lpstr>
      <vt:lpstr>宋体</vt:lpstr>
      <vt:lpstr>Source Code Pro</vt:lpstr>
      <vt:lpstr>幼圆</vt:lpstr>
      <vt:lpstr>微軟正黑體</vt:lpstr>
      <vt:lpstr>新細明體</vt:lpstr>
      <vt:lpstr>標楷體</vt:lpstr>
      <vt:lpstr>Arial</vt:lpstr>
      <vt:lpstr>Arial Narrow</vt:lpstr>
      <vt:lpstr>Calibri</vt:lpstr>
      <vt:lpstr>Constantia</vt:lpstr>
      <vt:lpstr>Mongolian Baiti</vt:lpstr>
      <vt:lpstr>Roboto Condensed</vt:lpstr>
      <vt:lpstr>Times New Roman</vt:lpstr>
      <vt:lpstr>Wingdings</vt:lpstr>
      <vt:lpstr>預設簡報設計</vt:lpstr>
      <vt:lpstr>以「付費訂閱」經營模式比較兩間公司</vt:lpstr>
      <vt:lpstr>PowerPoint 簡報</vt:lpstr>
      <vt:lpstr>付費訂閱模式</vt:lpstr>
      <vt:lpstr>Netflix V.S MoviePass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新的商業模式產生巨大挑戰</vt:lpstr>
      <vt:lpstr>Netflix定價歷史</vt:lpstr>
      <vt:lpstr>Netflix成功策略</vt:lpstr>
      <vt:lpstr>Netflix成功策略</vt:lpstr>
      <vt:lpstr>持續漲價卻不影響用戶數成長率的Netflix</vt:lpstr>
      <vt:lpstr>Netflix付費方案</vt:lpstr>
      <vt:lpstr>PowerPoint 簡報</vt:lpstr>
      <vt:lpstr>PowerPoint 簡報</vt:lpstr>
      <vt:lpstr>Netflix 啟示：貼近使用者、技術到位、創新經營、屢創佳績。 </vt:lpstr>
      <vt:lpstr>Netflix 的成功故事是創新三元素兼具的經典範例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人+AI：智慧協作時代</dc:title>
  <dc:creator>asus</dc:creator>
  <cp:lastModifiedBy>reaganwei</cp:lastModifiedBy>
  <cp:revision>648</cp:revision>
  <dcterms:modified xsi:type="dcterms:W3CDTF">2018-12-19T14:32:07Z</dcterms:modified>
</cp:coreProperties>
</file>