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52"/>
  </p:notesMasterIdLst>
  <p:handoutMasterIdLst>
    <p:handoutMasterId r:id="rId53"/>
  </p:handoutMasterIdLst>
  <p:sldIdLst>
    <p:sldId id="340" r:id="rId3"/>
    <p:sldId id="379" r:id="rId4"/>
    <p:sldId id="380" r:id="rId5"/>
    <p:sldId id="381" r:id="rId6"/>
    <p:sldId id="383" r:id="rId7"/>
    <p:sldId id="382"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 id="400" r:id="rId25"/>
    <p:sldId id="401" r:id="rId26"/>
    <p:sldId id="402" r:id="rId27"/>
    <p:sldId id="403" r:id="rId28"/>
    <p:sldId id="404" r:id="rId29"/>
    <p:sldId id="405" r:id="rId30"/>
    <p:sldId id="406" r:id="rId31"/>
    <p:sldId id="407" r:id="rId32"/>
    <p:sldId id="408" r:id="rId33"/>
    <p:sldId id="409" r:id="rId34"/>
    <p:sldId id="410" r:id="rId35"/>
    <p:sldId id="411" r:id="rId36"/>
    <p:sldId id="412" r:id="rId37"/>
    <p:sldId id="413" r:id="rId38"/>
    <p:sldId id="414" r:id="rId39"/>
    <p:sldId id="415" r:id="rId40"/>
    <p:sldId id="416" r:id="rId41"/>
    <p:sldId id="417" r:id="rId42"/>
    <p:sldId id="418" r:id="rId43"/>
    <p:sldId id="419" r:id="rId44"/>
    <p:sldId id="420" r:id="rId45"/>
    <p:sldId id="421" r:id="rId46"/>
    <p:sldId id="422" r:id="rId47"/>
    <p:sldId id="423" r:id="rId48"/>
    <p:sldId id="424" r:id="rId49"/>
    <p:sldId id="425" r:id="rId50"/>
    <p:sldId id="426" r:id="rId51"/>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orient="horz" pos="1008" userDrawn="1">
          <p15:clr>
            <a:srgbClr val="A4A3A4"/>
          </p15:clr>
        </p15:guide>
        <p15:guide id="3" orient="horz" pos="1152" userDrawn="1">
          <p15:clr>
            <a:srgbClr val="A4A3A4"/>
          </p15:clr>
        </p15:guide>
        <p15:guide id="4" orient="horz" pos="3888" userDrawn="1">
          <p15:clr>
            <a:srgbClr val="A4A3A4"/>
          </p15:clr>
        </p15:guide>
        <p15:guide id="5" orient="horz" pos="3072" userDrawn="1">
          <p15:clr>
            <a:srgbClr val="A4A3A4"/>
          </p15:clr>
        </p15:guide>
        <p15:guide id="6" orient="horz" pos="432" userDrawn="1">
          <p15:clr>
            <a:srgbClr val="A4A3A4"/>
          </p15:clr>
        </p15:guide>
        <p15:guide id="7" orient="horz" pos="3648" userDrawn="1">
          <p15:clr>
            <a:srgbClr val="A4A3A4"/>
          </p15:clr>
        </p15:guide>
        <p15:guide id="8" pos="2880" userDrawn="1">
          <p15:clr>
            <a:srgbClr val="A4A3A4"/>
          </p15:clr>
        </p15:guide>
        <p15:guide id="9" pos="575" userDrawn="1">
          <p15:clr>
            <a:srgbClr val="A4A3A4"/>
          </p15:clr>
        </p15:guide>
        <p15:guide id="10" pos="5185" userDrawn="1">
          <p15:clr>
            <a:srgbClr val="A4A3A4"/>
          </p15:clr>
        </p15:guide>
        <p15:guide id="11" pos="4284" userDrawn="1">
          <p15:clr>
            <a:srgbClr val="A4A3A4"/>
          </p15:clr>
        </p15:guide>
        <p15:guide id="12" pos="5437" userDrawn="1">
          <p15:clr>
            <a:srgbClr val="A4A3A4"/>
          </p15:clr>
        </p15:guide>
        <p15:guide id="13" pos="2772" userDrawn="1">
          <p15:clr>
            <a:srgbClr val="A4A3A4"/>
          </p15:clr>
        </p15:guide>
        <p15:guide id="14" pos="323" userDrawn="1">
          <p15:clr>
            <a:srgbClr val="A4A3A4"/>
          </p15:clr>
        </p15:guide>
        <p15:guide id="15" pos="2160" userDrawn="1">
          <p15:clr>
            <a:srgbClr val="A4A3A4"/>
          </p15:clr>
        </p15:guide>
      </p15:sldGuideLst>
    </p:ext>
    <p:ext uri="{2D200454-40CA-4A62-9FC3-DE9A4176ACB9}">
      <p15:notesGuideLst xmlns:p15="http://schemas.microsoft.com/office/powerpoint/2012/main" xmlns="">
        <p15:guide id="1" orient="horz" pos="3109"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3" autoAdjust="0"/>
    <p:restoredTop sz="96429" autoAdjust="0"/>
  </p:normalViewPr>
  <p:slideViewPr>
    <p:cSldViewPr>
      <p:cViewPr>
        <p:scale>
          <a:sx n="70" d="100"/>
          <a:sy n="70" d="100"/>
        </p:scale>
        <p:origin x="-1332" y="-72"/>
      </p:cViewPr>
      <p:guideLst>
        <p:guide orient="horz" pos="2160"/>
        <p:guide orient="horz" pos="1008"/>
        <p:guide orient="horz" pos="1152"/>
        <p:guide orient="horz" pos="3888"/>
        <p:guide orient="horz" pos="3072"/>
        <p:guide orient="horz" pos="432"/>
        <p:guide orient="horz" pos="3648"/>
        <p:guide pos="2880"/>
        <p:guide pos="575"/>
        <p:guide pos="5185"/>
        <p:guide pos="4284"/>
        <p:guide pos="5437"/>
        <p:guide pos="2772"/>
        <p:guide pos="323"/>
        <p:guide pos="2160"/>
      </p:guideLst>
    </p:cSldViewPr>
  </p:slideViewPr>
  <p:notesTextViewPr>
    <p:cViewPr>
      <p:scale>
        <a:sx n="1" d="1"/>
        <a:sy n="1" d="1"/>
      </p:scale>
      <p:origin x="0" y="0"/>
    </p:cViewPr>
  </p:notesTextViewPr>
  <p:notesViewPr>
    <p:cSldViewPr>
      <p:cViewPr varScale="1">
        <p:scale>
          <a:sx n="68" d="100"/>
          <a:sy n="68" d="100"/>
        </p:scale>
        <p:origin x="-1962" y="-108"/>
      </p:cViewPr>
      <p:guideLst>
        <p:guide orient="horz" pos="3109"/>
        <p:guide pos="212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18831" cy="493474"/>
          </a:xfrm>
          <a:prstGeom prst="rect">
            <a:avLst/>
          </a:prstGeom>
        </p:spPr>
        <p:txBody>
          <a:bodyPr vert="horz" lIns="96653" tIns="48326" rIns="96653" bIns="48326" rtlCol="0"/>
          <a:lstStyle>
            <a:lvl1pPr algn="l" latinLnBrk="0">
              <a:defRPr lang="zh-TW" sz="1300"/>
            </a:lvl1pPr>
          </a:lstStyle>
          <a:p>
            <a:endParaRPr lang="zh-TW"/>
          </a:p>
        </p:txBody>
      </p:sp>
      <p:sp>
        <p:nvSpPr>
          <p:cNvPr id="3" name="日期版面配置區 2"/>
          <p:cNvSpPr>
            <a:spLocks noGrp="1"/>
          </p:cNvSpPr>
          <p:nvPr>
            <p:ph type="dt" sz="quarter" idx="1"/>
          </p:nvPr>
        </p:nvSpPr>
        <p:spPr>
          <a:xfrm>
            <a:off x="3815373" y="0"/>
            <a:ext cx="2918831" cy="493474"/>
          </a:xfrm>
          <a:prstGeom prst="rect">
            <a:avLst/>
          </a:prstGeom>
        </p:spPr>
        <p:txBody>
          <a:bodyPr vert="horz" lIns="96653" tIns="48326" rIns="96653" bIns="48326" rtlCol="0"/>
          <a:lstStyle>
            <a:lvl1pPr algn="r" latinLnBrk="0">
              <a:defRPr lang="zh-TW" sz="1300"/>
            </a:lvl1pPr>
          </a:lstStyle>
          <a:p>
            <a:fld id="{128FCA9C-FF92-4024-BDEC-A6D3B663DC09}" type="datetimeFigureOut">
              <a:rPr lang="en-US" altLang="zh-TW"/>
              <a:t>7/18/2014</a:t>
            </a:fld>
            <a:endParaRPr lang="zh-TW"/>
          </a:p>
        </p:txBody>
      </p:sp>
      <p:sp>
        <p:nvSpPr>
          <p:cNvPr id="4" name="頁尾版面配置區 3"/>
          <p:cNvSpPr>
            <a:spLocks noGrp="1"/>
          </p:cNvSpPr>
          <p:nvPr>
            <p:ph type="ftr" sz="quarter" idx="2"/>
          </p:nvPr>
        </p:nvSpPr>
        <p:spPr>
          <a:xfrm>
            <a:off x="1" y="9374301"/>
            <a:ext cx="2918831" cy="493474"/>
          </a:xfrm>
          <a:prstGeom prst="rect">
            <a:avLst/>
          </a:prstGeom>
        </p:spPr>
        <p:txBody>
          <a:bodyPr vert="horz" lIns="96653" tIns="48326" rIns="96653" bIns="48326" rtlCol="0" anchor="b"/>
          <a:lstStyle>
            <a:lvl1pPr algn="l" latinLnBrk="0">
              <a:defRPr lang="zh-TW" sz="1300"/>
            </a:lvl1pPr>
          </a:lstStyle>
          <a:p>
            <a:endParaRPr lang="zh-TW"/>
          </a:p>
        </p:txBody>
      </p:sp>
      <p:sp>
        <p:nvSpPr>
          <p:cNvPr id="5" name="投影片編號版面配置區 4"/>
          <p:cNvSpPr>
            <a:spLocks noGrp="1"/>
          </p:cNvSpPr>
          <p:nvPr>
            <p:ph type="sldNum" sz="quarter" idx="3"/>
          </p:nvPr>
        </p:nvSpPr>
        <p:spPr>
          <a:xfrm>
            <a:off x="3815373" y="9374301"/>
            <a:ext cx="2918831" cy="493474"/>
          </a:xfrm>
          <a:prstGeom prst="rect">
            <a:avLst/>
          </a:prstGeom>
        </p:spPr>
        <p:txBody>
          <a:bodyPr vert="horz" lIns="96653" tIns="48326" rIns="96653" bIns="48326" rtlCol="0" anchor="b"/>
          <a:lstStyle>
            <a:lvl1pPr algn="r" latinLnBrk="0">
              <a:defRPr lang="zh-TW" sz="1300"/>
            </a:lvl1pPr>
          </a:lstStyle>
          <a:p>
            <a:fld id="{A446DCAE-1661-43FF-8A44-43DAFDC1FD90}" type="slidenum">
              <a:rPr lang="zh-TW"/>
              <a:t>‹#›</a:t>
            </a:fld>
            <a:endParaRPr lang="zh-TW"/>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18831" cy="493474"/>
          </a:xfrm>
          <a:prstGeom prst="rect">
            <a:avLst/>
          </a:prstGeom>
        </p:spPr>
        <p:txBody>
          <a:bodyPr vert="horz" lIns="96653" tIns="48326" rIns="96653" bIns="48326" rtlCol="0"/>
          <a:lstStyle>
            <a:lvl1pPr algn="l" latinLnBrk="0">
              <a:defRPr lang="zh-TW" sz="1300"/>
            </a:lvl1pPr>
          </a:lstStyle>
          <a:p>
            <a:endParaRPr lang="zh-TW"/>
          </a:p>
        </p:txBody>
      </p:sp>
      <p:sp>
        <p:nvSpPr>
          <p:cNvPr id="3" name="日期版面配置區 2"/>
          <p:cNvSpPr>
            <a:spLocks noGrp="1"/>
          </p:cNvSpPr>
          <p:nvPr>
            <p:ph type="dt" idx="1"/>
          </p:nvPr>
        </p:nvSpPr>
        <p:spPr>
          <a:xfrm>
            <a:off x="3815373" y="0"/>
            <a:ext cx="2918831" cy="493474"/>
          </a:xfrm>
          <a:prstGeom prst="rect">
            <a:avLst/>
          </a:prstGeom>
        </p:spPr>
        <p:txBody>
          <a:bodyPr vert="horz" lIns="96653" tIns="48326" rIns="96653" bIns="48326" rtlCol="0"/>
          <a:lstStyle>
            <a:lvl1pPr algn="r" latinLnBrk="0">
              <a:defRPr lang="zh-TW" sz="1300"/>
            </a:lvl1pPr>
          </a:lstStyle>
          <a:p>
            <a:fld id="{772AB877-E7B1-4681-847E-D0918612832B}" type="datetimeFigureOut">
              <a:t>2014/7/18</a:t>
            </a:fld>
            <a:endParaRPr lang="zh-TW"/>
          </a:p>
        </p:txBody>
      </p:sp>
      <p:sp>
        <p:nvSpPr>
          <p:cNvPr id="4" name="投影片圖像版面配置區 3"/>
          <p:cNvSpPr>
            <a:spLocks noGrp="1" noRot="1" noChangeAspect="1"/>
          </p:cNvSpPr>
          <p:nvPr>
            <p:ph type="sldImg" idx="2"/>
          </p:nvPr>
        </p:nvSpPr>
        <p:spPr>
          <a:xfrm>
            <a:off x="900113" y="741363"/>
            <a:ext cx="4935537" cy="3700462"/>
          </a:xfrm>
          <a:prstGeom prst="rect">
            <a:avLst/>
          </a:prstGeom>
          <a:noFill/>
          <a:ln w="12700">
            <a:solidFill>
              <a:prstClr val="black"/>
            </a:solidFill>
          </a:ln>
        </p:spPr>
        <p:txBody>
          <a:bodyPr vert="horz" lIns="96653" tIns="48326" rIns="96653" bIns="48326" rtlCol="0" anchor="ctr"/>
          <a:lstStyle/>
          <a:p>
            <a:endParaRPr lang="zh-TW"/>
          </a:p>
        </p:txBody>
      </p:sp>
      <p:sp>
        <p:nvSpPr>
          <p:cNvPr id="5" name="備忘稿版面配置區 4"/>
          <p:cNvSpPr>
            <a:spLocks noGrp="1"/>
          </p:cNvSpPr>
          <p:nvPr>
            <p:ph type="body" sz="quarter" idx="3"/>
          </p:nvPr>
        </p:nvSpPr>
        <p:spPr>
          <a:xfrm>
            <a:off x="673577" y="4688007"/>
            <a:ext cx="5388610" cy="4441270"/>
          </a:xfrm>
          <a:prstGeom prst="rect">
            <a:avLst/>
          </a:prstGeom>
        </p:spPr>
        <p:txBody>
          <a:bodyPr vert="horz" lIns="96653" tIns="48326" rIns="96653" bIns="48326"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1" y="9374301"/>
            <a:ext cx="2918831" cy="493474"/>
          </a:xfrm>
          <a:prstGeom prst="rect">
            <a:avLst/>
          </a:prstGeom>
        </p:spPr>
        <p:txBody>
          <a:bodyPr vert="horz" lIns="96653" tIns="48326" rIns="96653" bIns="48326" rtlCol="0" anchor="b"/>
          <a:lstStyle>
            <a:lvl1pPr algn="l" latinLnBrk="0">
              <a:defRPr lang="zh-TW" sz="1300"/>
            </a:lvl1pPr>
          </a:lstStyle>
          <a:p>
            <a:endParaRPr lang="zh-TW"/>
          </a:p>
        </p:txBody>
      </p:sp>
      <p:sp>
        <p:nvSpPr>
          <p:cNvPr id="7" name="投影片編號版面配置區 6"/>
          <p:cNvSpPr>
            <a:spLocks noGrp="1"/>
          </p:cNvSpPr>
          <p:nvPr>
            <p:ph type="sldNum" sz="quarter" idx="5"/>
          </p:nvPr>
        </p:nvSpPr>
        <p:spPr>
          <a:xfrm>
            <a:off x="3815373" y="9374301"/>
            <a:ext cx="2918831" cy="493474"/>
          </a:xfrm>
          <a:prstGeom prst="rect">
            <a:avLst/>
          </a:prstGeom>
        </p:spPr>
        <p:txBody>
          <a:bodyPr vert="horz" lIns="96653" tIns="48326" rIns="96653" bIns="48326" rtlCol="0" anchor="b"/>
          <a:lstStyle>
            <a:lvl1pPr algn="r" latinLnBrk="0">
              <a:defRPr lang="zh-TW" sz="1300"/>
            </a:lvl1pPr>
          </a:lstStyle>
          <a:p>
            <a:fld id="{69C971FF-EF28-4195-A575-329446EFAA55}" type="slidenum">
              <a:t>‹#›</a:t>
            </a:fld>
            <a:endParaRPr lang="zh-TW"/>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lumMod val="50000"/>
          </a:schemeClr>
        </a:solidFill>
        <a:latin typeface="+mn-lt"/>
        <a:ea typeface="+mn-ea"/>
        <a:cs typeface="+mn-cs"/>
      </a:defRPr>
    </a:lvl1pPr>
    <a:lvl2pPr marL="457200" algn="l" defTabSz="914400" rtl="0" eaLnBrk="1" latinLnBrk="0" hangingPunct="1">
      <a:defRPr lang="zh-TW" sz="1200" kern="1200">
        <a:solidFill>
          <a:schemeClr val="tx1">
            <a:lumMod val="50000"/>
          </a:schemeClr>
        </a:solidFill>
        <a:latin typeface="+mn-lt"/>
        <a:ea typeface="+mn-ea"/>
        <a:cs typeface="+mn-cs"/>
      </a:defRPr>
    </a:lvl2pPr>
    <a:lvl3pPr marL="914400" algn="l" defTabSz="914400" rtl="0" eaLnBrk="1" latinLnBrk="0" hangingPunct="1">
      <a:defRPr lang="zh-TW" sz="1200" kern="1200">
        <a:solidFill>
          <a:schemeClr val="tx1">
            <a:lumMod val="50000"/>
          </a:schemeClr>
        </a:solidFill>
        <a:latin typeface="+mn-lt"/>
        <a:ea typeface="+mn-ea"/>
        <a:cs typeface="+mn-cs"/>
      </a:defRPr>
    </a:lvl3pPr>
    <a:lvl4pPr marL="1371600" algn="l" defTabSz="914400" rtl="0" eaLnBrk="1" latinLnBrk="0" hangingPunct="1">
      <a:defRPr lang="zh-TW" sz="1200" kern="1200">
        <a:solidFill>
          <a:schemeClr val="tx1">
            <a:lumMod val="50000"/>
          </a:schemeClr>
        </a:solidFill>
        <a:latin typeface="+mn-lt"/>
        <a:ea typeface="+mn-ea"/>
        <a:cs typeface="+mn-cs"/>
      </a:defRPr>
    </a:lvl4pPr>
    <a:lvl5pPr marL="1828800" algn="l" defTabSz="914400" rtl="0" eaLnBrk="1" latinLnBrk="0" hangingPunct="1">
      <a:defRPr lang="zh-TW" sz="1200" kern="1200">
        <a:solidFill>
          <a:schemeClr val="tx1">
            <a:lumMod val="50000"/>
          </a:schemeClr>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59138" y="515938"/>
            <a:ext cx="3429000" cy="2571750"/>
          </a:xfrm>
        </p:spPr>
      </p:sp>
      <p:sp>
        <p:nvSpPr>
          <p:cNvPr id="3" name="备注占位符 2"/>
          <p:cNvSpPr>
            <a:spLocks noGrp="1"/>
          </p:cNvSpPr>
          <p:nvPr>
            <p:ph type="body" idx="1"/>
          </p:nvPr>
        </p:nvSpPr>
        <p:spPr/>
        <p:txBody>
          <a:bodyPr/>
          <a:lstStyle/>
          <a:p>
            <a:endParaRPr lang="zh-TW" altLang="en-US" noProof="0" dirty="0">
              <a:latin typeface="Microsoft JhengHei" pitchFamily="34" charset="-120"/>
              <a:ea typeface="Microsoft JhengHei" pitchFamily="34" charset="-120"/>
            </a:endParaRPr>
          </a:p>
        </p:txBody>
      </p:sp>
      <p:sp>
        <p:nvSpPr>
          <p:cNvPr id="4" name="灯片编号占位符 3"/>
          <p:cNvSpPr>
            <a:spLocks noGrp="1"/>
          </p:cNvSpPr>
          <p:nvPr>
            <p:ph type="sldNum" sz="quarter" idx="10"/>
          </p:nvPr>
        </p:nvSpPr>
        <p:spPr/>
        <p:txBody>
          <a:bodyPr/>
          <a:lstStyle/>
          <a:p>
            <a:fld id="{69C971FF-EF28-4195-A575-329446EFAA55}" type="slidenum">
              <a:rPr lang="en-US" altLang="zh-CN" smtClean="0"/>
              <a:t>1</a:t>
            </a:fld>
            <a:endParaRPr lang="zh-CN" altLang="en-US"/>
          </a:p>
        </p:txBody>
      </p:sp>
    </p:spTree>
    <p:extLst>
      <p:ext uri="{BB962C8B-B14F-4D97-AF65-F5344CB8AC3E}">
        <p14:creationId xmlns:p14="http://schemas.microsoft.com/office/powerpoint/2010/main" val="2967794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a:t>
            </a:fld>
            <a:endParaRPr lang="zh-TW"/>
          </a:p>
        </p:txBody>
      </p:sp>
    </p:spTree>
    <p:extLst>
      <p:ext uri="{BB962C8B-B14F-4D97-AF65-F5344CB8AC3E}">
        <p14:creationId xmlns:p14="http://schemas.microsoft.com/office/powerpoint/2010/main" val="3663117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913448" y="1828800"/>
            <a:ext cx="7317105" cy="3048001"/>
          </a:xfrm>
        </p:spPr>
        <p:txBody>
          <a:bodyPr>
            <a:normAutofit/>
          </a:bodyPr>
          <a:lstStyle>
            <a:lvl1pPr latinLnBrk="0">
              <a:defRPr lang="zh-TW" sz="3301">
                <a:latin typeface="Microsoft JhengHei" pitchFamily="34" charset="-120"/>
                <a:ea typeface="Microsoft JhengHei" pitchFamily="34" charset="-120"/>
              </a:defRPr>
            </a:lvl1pPr>
          </a:lstStyle>
          <a:p>
            <a:r>
              <a:rPr lang="zh-TW" altLang="en-US" smtClean="0"/>
              <a:t>按一下以編輯母片標題樣式</a:t>
            </a:r>
            <a:endParaRPr lang="zh-TW"/>
          </a:p>
        </p:txBody>
      </p:sp>
      <p:sp>
        <p:nvSpPr>
          <p:cNvPr id="3" name="副標題 2"/>
          <p:cNvSpPr>
            <a:spLocks noGrp="1"/>
          </p:cNvSpPr>
          <p:nvPr>
            <p:ph type="subTitle" idx="1"/>
          </p:nvPr>
        </p:nvSpPr>
        <p:spPr>
          <a:xfrm>
            <a:off x="913449" y="5029200"/>
            <a:ext cx="5887983" cy="1143000"/>
          </a:xfrm>
        </p:spPr>
        <p:txBody>
          <a:bodyPr>
            <a:normAutofit/>
          </a:bodyPr>
          <a:lstStyle>
            <a:lvl1pPr marL="0" indent="0" algn="l" latinLnBrk="0">
              <a:spcBef>
                <a:spcPts val="0"/>
              </a:spcBef>
              <a:buNone/>
              <a:defRPr lang="zh-TW" sz="1500">
                <a:solidFill>
                  <a:schemeClr val="tx1"/>
                </a:solidFill>
                <a:latin typeface="Microsoft JhengHei" pitchFamily="34" charset="-120"/>
                <a:ea typeface="Microsoft JhengHei" pitchFamily="34" charset="-120"/>
              </a:defRPr>
            </a:lvl1pPr>
            <a:lvl2pPr marL="342991" indent="0" algn="ctr" latinLnBrk="0">
              <a:buNone/>
              <a:defRPr lang="zh-TW">
                <a:solidFill>
                  <a:schemeClr val="tx1">
                    <a:tint val="75000"/>
                  </a:schemeClr>
                </a:solidFill>
              </a:defRPr>
            </a:lvl2pPr>
            <a:lvl3pPr marL="685983" indent="0" algn="ctr" latinLnBrk="0">
              <a:buNone/>
              <a:defRPr lang="zh-TW">
                <a:solidFill>
                  <a:schemeClr val="tx1">
                    <a:tint val="75000"/>
                  </a:schemeClr>
                </a:solidFill>
              </a:defRPr>
            </a:lvl3pPr>
            <a:lvl4pPr marL="1028974" indent="0" algn="ctr" latinLnBrk="0">
              <a:buNone/>
              <a:defRPr lang="zh-TW">
                <a:solidFill>
                  <a:schemeClr val="tx1">
                    <a:tint val="75000"/>
                  </a:schemeClr>
                </a:solidFill>
              </a:defRPr>
            </a:lvl4pPr>
            <a:lvl5pPr marL="1371966" indent="0" algn="ctr" latinLnBrk="0">
              <a:buNone/>
              <a:defRPr lang="zh-TW">
                <a:solidFill>
                  <a:schemeClr val="tx1">
                    <a:tint val="75000"/>
                  </a:schemeClr>
                </a:solidFill>
              </a:defRPr>
            </a:lvl5pPr>
            <a:lvl6pPr marL="1714957" indent="0" algn="ctr" latinLnBrk="0">
              <a:buNone/>
              <a:defRPr lang="zh-TW">
                <a:solidFill>
                  <a:schemeClr val="tx1">
                    <a:tint val="75000"/>
                  </a:schemeClr>
                </a:solidFill>
              </a:defRPr>
            </a:lvl6pPr>
            <a:lvl7pPr marL="2057949" indent="0" algn="ctr" latinLnBrk="0">
              <a:buNone/>
              <a:defRPr lang="zh-TW">
                <a:solidFill>
                  <a:schemeClr val="tx1">
                    <a:tint val="75000"/>
                  </a:schemeClr>
                </a:solidFill>
              </a:defRPr>
            </a:lvl7pPr>
            <a:lvl8pPr marL="2400940" indent="0" algn="ctr" latinLnBrk="0">
              <a:buNone/>
              <a:defRPr lang="zh-TW">
                <a:solidFill>
                  <a:schemeClr val="tx1">
                    <a:tint val="75000"/>
                  </a:schemeClr>
                </a:solidFill>
              </a:defRPr>
            </a:lvl8pPr>
            <a:lvl9pPr marL="2743932" indent="0" algn="ctr" latinLnBrk="0">
              <a:buNone/>
              <a:defRPr lang="zh-TW">
                <a:solidFill>
                  <a:schemeClr val="tx1">
                    <a:tint val="75000"/>
                  </a:schemeClr>
                </a:solidFill>
              </a:defRPr>
            </a:lvl9pPr>
          </a:lstStyle>
          <a:p>
            <a:r>
              <a:rPr lang="zh-TW" altLang="en-US" smtClean="0"/>
              <a:t>按一下以編輯母片副標題樣式</a:t>
            </a:r>
            <a:endParaRPr lang="zh-TW"/>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baseline="0"/>
            </a:lvl7pPr>
            <a:lvl8pPr latinLnBrk="0">
              <a:defRPr lang="zh-TW" baseline="0"/>
            </a:lvl8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D87B81FA-44B8-457E-967D-51929A66E705}" type="datetime1">
              <a:rPr lang="zh-TW" altLang="en-US" smtClean="0"/>
              <a:t>2014/7/18</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dirty="0" smtClean="0"/>
              <a:t>:</a:t>
            </a:r>
            <a:r>
              <a:rPr lang="zh-TW" altLang="en-US" smtClean="0"/>
              <a:t>數位時代商機  </a:t>
            </a:r>
            <a:r>
              <a:rPr lang="en-US" altLang="zh-TW" dirty="0"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685800"/>
            <a:ext cx="1601153"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913448" y="685800"/>
            <a:ext cx="5563552" cy="5486400"/>
          </a:xfrm>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DD90B631-AB21-4BB7-9FDD-04E76951C885}" type="datetime1">
              <a:rPr lang="zh-TW" altLang="en-US" smtClean="0"/>
              <a:t>2014/7/18</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dirty="0" smtClean="0"/>
              <a:t>:</a:t>
            </a:r>
            <a:r>
              <a:rPr lang="zh-TW" altLang="en-US" smtClean="0"/>
              <a:t>數位時代商機  </a:t>
            </a:r>
            <a:r>
              <a:rPr lang="en-US" altLang="zh-TW" dirty="0"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chorCtr="0">
            <a:normAutofit/>
          </a:bodyPr>
          <a:lstStyle>
            <a:lvl1pPr>
              <a:defRPr lang="zh-TW"/>
            </a:lvl1pPr>
          </a:lstStyle>
          <a:p>
            <a:pPr lvl="0" algn="ctr" defTabSz="914400"/>
            <a:r>
              <a:rPr lang="zh-TW" altLang="en-US" smtClean="0"/>
              <a:t>按一下以編輯母片標題樣式</a:t>
            </a:r>
            <a:endParaRPr lang="zh-TW"/>
          </a:p>
        </p:txBody>
      </p:sp>
      <p:sp>
        <p:nvSpPr>
          <p:cNvPr id="3" name="內容版面配置區 2"/>
          <p:cNvSpPr>
            <a:spLocks noGrp="1"/>
          </p:cNvSpPr>
          <p:nvPr>
            <p:ph idx="1"/>
          </p:nvPr>
        </p:nvSpPr>
        <p:spPr/>
        <p:txBody>
          <a:bodyPr/>
          <a:lstStyle>
            <a:lvl1pPr marL="457200" indent="-457200">
              <a:buClr>
                <a:schemeClr val="tx2"/>
              </a:buClr>
              <a:defRPr kumimoji="1" lang="zh-TW" altLang="en-US" sz="3200" kern="1200" dirty="0" smtClean="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1pPr>
            <a:lvl2pPr marL="834300" indent="-457200">
              <a:defRPr kumimoji="1" lang="zh-TW" altLang="en-US" sz="2800" kern="1200" dirty="0" smtClean="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2pPr>
            <a:lvl3pPr>
              <a:defRPr kumimoji="1" lang="zh-TW" altLang="en-US" sz="2400" kern="1200" dirty="0" smtClean="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3pPr>
            <a:lvl4pPr>
              <a:defRPr kumimoji="1" lang="zh-TW" altLang="en-US" sz="2400" kern="1200" dirty="0" smtClean="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4pPr>
            <a:lvl5pPr latinLnBrk="0">
              <a:defRPr lang="zh-TW"/>
            </a:lvl5pPr>
            <a:lvl6pPr latinLnBrk="0">
              <a:defRPr lang="zh-TW"/>
            </a:lvl6pPr>
            <a:lvl7pPr latinLnBrk="0">
              <a:defRPr lang="zh-TW" baseline="0"/>
            </a:lvl7pPr>
            <a:lvl8pPr latinLnBrk="0">
              <a:defRPr lang="zh-TW" baseline="0"/>
            </a:lvl8pPr>
            <a:lvl9pPr latinLnBrk="0">
              <a:defRPr lang="zh-TW" baseline="0"/>
            </a:lvl9pPr>
          </a:lstStyle>
          <a:p>
            <a:pPr marL="342900" lvl="0" indent="-342900" algn="just" defTabSz="914400" rtl="0" eaLnBrk="0" fontAlgn="base" latinLnBrk="0" hangingPunct="0">
              <a:lnSpc>
                <a:spcPct val="100000"/>
              </a:lnSpc>
              <a:spcBef>
                <a:spcPct val="20000"/>
              </a:spcBef>
              <a:spcAft>
                <a:spcPct val="0"/>
              </a:spcAft>
              <a:buClr>
                <a:schemeClr val="tx2"/>
              </a:buClr>
              <a:buSzPct val="80000"/>
              <a:buFont typeface="Arial" charset="0"/>
              <a:buChar char="•"/>
            </a:pPr>
            <a:r>
              <a:rPr lang="zh-TW" altLang="en-US" dirty="0" smtClean="0"/>
              <a:t>按一下以編輯母片文字樣式</a:t>
            </a:r>
          </a:p>
          <a:p>
            <a:pPr marL="720000" lvl="1" indent="-342900" algn="just" defTabSz="914400" rtl="0" eaLnBrk="1" fontAlgn="base" latinLnBrk="0" hangingPunct="1">
              <a:lnSpc>
                <a:spcPct val="100000"/>
              </a:lnSpc>
              <a:spcBef>
                <a:spcPts val="768"/>
              </a:spcBef>
              <a:spcAft>
                <a:spcPts val="0"/>
              </a:spcAft>
              <a:buClr>
                <a:schemeClr val="tx2"/>
              </a:buClr>
              <a:buSzPct val="80000"/>
              <a:buFont typeface="Times New Roman" panose="02020603050405020304" pitchFamily="18" charset="0"/>
              <a:buChar char="−"/>
            </a:pPr>
            <a:r>
              <a:rPr lang="zh-TW" altLang="en-US" dirty="0" smtClean="0"/>
              <a:t>第二層</a:t>
            </a:r>
          </a:p>
          <a:p>
            <a:pPr marL="1177200" lvl="3" indent="-342900" algn="just" defTabSz="914400" rtl="0" eaLnBrk="1" fontAlgn="base" latinLnBrk="0" hangingPunct="1">
              <a:lnSpc>
                <a:spcPct val="100000"/>
              </a:lnSpc>
              <a:spcBef>
                <a:spcPts val="700"/>
              </a:spcBef>
              <a:buClr>
                <a:schemeClr val="tx2"/>
              </a:buClr>
              <a:buSzPct val="80000"/>
              <a:buFont typeface="Wingdings" panose="05000000000000000000" pitchFamily="2" charset="2"/>
              <a:buChar char="Ø"/>
            </a:pPr>
            <a:r>
              <a:rPr lang="zh-TW" altLang="en-US" dirty="0" smtClean="0"/>
              <a:t>第三層</a:t>
            </a:r>
          </a:p>
          <a:p>
            <a:pPr lvl="3"/>
            <a:r>
              <a:rPr lang="zh-TW" altLang="en-US" dirty="0" smtClean="0"/>
              <a:t>第四層</a:t>
            </a:r>
          </a:p>
          <a:p>
            <a:pPr lvl="4"/>
            <a:r>
              <a:rPr lang="zh-TW" altLang="en-US" dirty="0" smtClean="0"/>
              <a:t>第五層</a:t>
            </a:r>
            <a:endParaRPr lang="zh-TW" dirty="0"/>
          </a:p>
        </p:txBody>
      </p:sp>
      <p:sp>
        <p:nvSpPr>
          <p:cNvPr id="4" name="日期版面配置區 3"/>
          <p:cNvSpPr>
            <a:spLocks noGrp="1"/>
          </p:cNvSpPr>
          <p:nvPr>
            <p:ph type="dt" sz="half" idx="10"/>
          </p:nvPr>
        </p:nvSpPr>
        <p:spPr/>
        <p:txBody>
          <a:bodyPr/>
          <a:lstStyle/>
          <a:p>
            <a:fld id="{3953EAC3-97C7-4725-B3D3-3992AB7F8C57}" type="datetime1">
              <a:rPr lang="zh-TW" altLang="en-US" smtClean="0"/>
              <a:t>2014/7/18</a:t>
            </a:fld>
            <a:endParaRPr lang="zh-TW"/>
          </a:p>
        </p:txBody>
      </p:sp>
      <p:sp>
        <p:nvSpPr>
          <p:cNvPr id="5" name="頁尾版面配置區 4"/>
          <p:cNvSpPr>
            <a:spLocks noGrp="1"/>
          </p:cNvSpPr>
          <p:nvPr>
            <p:ph type="ftr" sz="quarter" idx="11"/>
          </p:nvPr>
        </p:nvSpPr>
        <p:spPr/>
        <p:txBody>
          <a:bodyPr/>
          <a:lstStyle>
            <a:lvl1pPr>
              <a:defRPr sz="1050">
                <a:latin typeface="標楷體" panose="03000509000000000000" pitchFamily="65" charset="-120"/>
                <a:ea typeface="標楷體" panose="03000509000000000000" pitchFamily="65" charset="-120"/>
              </a:defRPr>
            </a:lvl1pPr>
          </a:lstStyle>
          <a:p>
            <a:r>
              <a:rPr lang="zh-TW" altLang="en-US" smtClean="0"/>
              <a:t>梁定澎主編            電子商務</a:t>
            </a:r>
            <a:r>
              <a:rPr lang="en-US" altLang="zh-TW" dirty="0" smtClean="0"/>
              <a:t>:</a:t>
            </a:r>
            <a:r>
              <a:rPr lang="zh-TW" altLang="en-US" smtClean="0"/>
              <a:t>數位時代商機  </a:t>
            </a:r>
            <a:r>
              <a:rPr lang="en-US" altLang="zh-TW" dirty="0" smtClean="0"/>
              <a:t>2014</a:t>
            </a:r>
            <a:endParaRPr lang="zh-TW" altLang="en-US" dirty="0"/>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13449" y="3429001"/>
            <a:ext cx="7317105" cy="2362199"/>
          </a:xfrm>
        </p:spPr>
        <p:txBody>
          <a:bodyPr anchor="b">
            <a:normAutofit/>
          </a:bodyPr>
          <a:lstStyle>
            <a:lvl1pPr algn="l" latinLnBrk="0">
              <a:defRPr lang="zh-TW" sz="3301" b="0" cap="all"/>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910100" y="685802"/>
            <a:ext cx="5891331" cy="1142999"/>
          </a:xfrm>
        </p:spPr>
        <p:txBody>
          <a:bodyPr anchor="t"/>
          <a:lstStyle>
            <a:lvl1pPr marL="0" indent="0" latinLnBrk="0">
              <a:spcBef>
                <a:spcPts val="0"/>
              </a:spcBef>
              <a:buNone/>
              <a:defRPr lang="zh-TW" sz="1500">
                <a:solidFill>
                  <a:schemeClr val="tx1"/>
                </a:solidFill>
              </a:defRPr>
            </a:lvl1pPr>
            <a:lvl2pPr marL="342991" indent="0" latinLnBrk="0">
              <a:buNone/>
              <a:defRPr lang="zh-TW" sz="1350">
                <a:solidFill>
                  <a:schemeClr val="tx1">
                    <a:tint val="75000"/>
                  </a:schemeClr>
                </a:solidFill>
              </a:defRPr>
            </a:lvl2pPr>
            <a:lvl3pPr marL="685983" indent="0" latinLnBrk="0">
              <a:buNone/>
              <a:defRPr lang="zh-TW" sz="1200">
                <a:solidFill>
                  <a:schemeClr val="tx1">
                    <a:tint val="75000"/>
                  </a:schemeClr>
                </a:solidFill>
              </a:defRPr>
            </a:lvl3pPr>
            <a:lvl4pPr marL="1028974" indent="0" latinLnBrk="0">
              <a:buNone/>
              <a:defRPr lang="zh-TW" sz="1050">
                <a:solidFill>
                  <a:schemeClr val="tx1">
                    <a:tint val="75000"/>
                  </a:schemeClr>
                </a:solidFill>
              </a:defRPr>
            </a:lvl4pPr>
            <a:lvl5pPr marL="1371966" indent="0" latinLnBrk="0">
              <a:buNone/>
              <a:defRPr lang="zh-TW" sz="1050">
                <a:solidFill>
                  <a:schemeClr val="tx1">
                    <a:tint val="75000"/>
                  </a:schemeClr>
                </a:solidFill>
              </a:defRPr>
            </a:lvl5pPr>
            <a:lvl6pPr marL="1714957" indent="0" latinLnBrk="0">
              <a:buNone/>
              <a:defRPr lang="zh-TW" sz="1050">
                <a:solidFill>
                  <a:schemeClr val="tx1">
                    <a:tint val="75000"/>
                  </a:schemeClr>
                </a:solidFill>
              </a:defRPr>
            </a:lvl6pPr>
            <a:lvl7pPr marL="2057949" indent="0" latinLnBrk="0">
              <a:buNone/>
              <a:defRPr lang="zh-TW" sz="1050">
                <a:solidFill>
                  <a:schemeClr val="tx1">
                    <a:tint val="75000"/>
                  </a:schemeClr>
                </a:solidFill>
              </a:defRPr>
            </a:lvl7pPr>
            <a:lvl8pPr marL="2400940" indent="0" latinLnBrk="0">
              <a:buNone/>
              <a:defRPr lang="zh-TW" sz="1050">
                <a:solidFill>
                  <a:schemeClr val="tx1">
                    <a:tint val="75000"/>
                  </a:schemeClr>
                </a:solidFill>
              </a:defRPr>
            </a:lvl8pPr>
            <a:lvl9pPr marL="2743932" indent="0" latinLnBrk="0">
              <a:buNone/>
              <a:defRPr lang="zh-TW" sz="105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EEDA9793-4C84-42C6-B34F-CDE7C7D45B4E}" type="datetime1">
              <a:rPr lang="zh-TW" altLang="en-US" smtClean="0"/>
              <a:t>2014/7/18</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dirty="0" smtClean="0"/>
              <a:t>:</a:t>
            </a:r>
            <a:r>
              <a:rPr lang="zh-TW" altLang="en-US" smtClean="0"/>
              <a:t>數位時代商機  </a:t>
            </a:r>
            <a:r>
              <a:rPr lang="en-US" altLang="zh-TW" dirty="0"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內容版面配置區 2"/>
          <p:cNvSpPr>
            <a:spLocks noGrp="1"/>
          </p:cNvSpPr>
          <p:nvPr>
            <p:ph sz="half" idx="1"/>
          </p:nvPr>
        </p:nvSpPr>
        <p:spPr>
          <a:xfrm>
            <a:off x="925200" y="1828800"/>
            <a:ext cx="3532470" cy="4343400"/>
          </a:xfrm>
        </p:spPr>
        <p:txBody>
          <a:bodyPr>
            <a:normAutofit/>
          </a:bodyPr>
          <a:lstStyle>
            <a:lvl1pPr latinLnBrk="0">
              <a:defRPr lang="zh-TW" sz="1800"/>
            </a:lvl1pPr>
            <a:lvl2pPr latinLnBrk="0">
              <a:defRPr lang="zh-TW" sz="1500"/>
            </a:lvl2pPr>
            <a:lvl3pPr latinLnBrk="0">
              <a:defRPr lang="zh-TW" sz="1350"/>
            </a:lvl3pPr>
            <a:lvl4pPr latinLnBrk="0">
              <a:defRPr lang="zh-TW" sz="1200"/>
            </a:lvl4pPr>
            <a:lvl5pPr latinLnBrk="0">
              <a:defRPr lang="zh-TW" sz="1200"/>
            </a:lvl5pPr>
            <a:lvl6pPr latinLnBrk="0">
              <a:defRPr lang="zh-TW" sz="1200"/>
            </a:lvl6pPr>
            <a:lvl7pPr latinLnBrk="0">
              <a:defRPr lang="zh-TW" sz="1200" baseline="0"/>
            </a:lvl7pPr>
            <a:lvl8pPr latinLnBrk="0">
              <a:defRPr lang="zh-TW" sz="1200" baseline="0"/>
            </a:lvl8pPr>
            <a:lvl9pPr latinLnBrk="0">
              <a:defRPr lang="zh-TW" sz="12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內容版面配置區 3"/>
          <p:cNvSpPr>
            <a:spLocks noGrp="1"/>
          </p:cNvSpPr>
          <p:nvPr>
            <p:ph sz="half" idx="2"/>
          </p:nvPr>
        </p:nvSpPr>
        <p:spPr>
          <a:xfrm>
            <a:off x="4698083" y="1828800"/>
            <a:ext cx="3532470" cy="4343400"/>
          </a:xfrm>
        </p:spPr>
        <p:txBody>
          <a:bodyPr>
            <a:normAutofit/>
          </a:bodyPr>
          <a:lstStyle>
            <a:lvl1pPr latinLnBrk="0">
              <a:defRPr lang="zh-TW" sz="1800"/>
            </a:lvl1pPr>
            <a:lvl2pPr latinLnBrk="0">
              <a:defRPr lang="zh-TW" sz="1500"/>
            </a:lvl2pPr>
            <a:lvl3pPr latinLnBrk="0">
              <a:defRPr lang="zh-TW" sz="1350"/>
            </a:lvl3pPr>
            <a:lvl4pPr latinLnBrk="0">
              <a:defRPr lang="zh-TW" sz="1200"/>
            </a:lvl4pPr>
            <a:lvl5pPr latinLnBrk="0">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p>
            <a:fld id="{991BB105-274F-4444-8BF2-55F8EE1680EE}" type="datetime1">
              <a:rPr lang="zh-TW" altLang="en-US" smtClean="0"/>
              <a:t>2014/7/18</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dirty="0" smtClean="0"/>
              <a:t>:</a:t>
            </a:r>
            <a:r>
              <a:rPr lang="zh-TW" altLang="en-US" smtClean="0"/>
              <a:t>數位時代商機  </a:t>
            </a:r>
            <a:r>
              <a:rPr lang="en-US" altLang="zh-TW" dirty="0"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913449" y="274638"/>
            <a:ext cx="7317105" cy="1325562"/>
          </a:xfrm>
        </p:spPr>
        <p:txBody>
          <a:bodyPr/>
          <a:lstStyle>
            <a:lvl1pPr latinLnBrk="0">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913448" y="1828800"/>
            <a:ext cx="3532790" cy="838201"/>
          </a:xfrm>
        </p:spPr>
        <p:txBody>
          <a:bodyPr anchor="ctr"/>
          <a:lstStyle>
            <a:lvl1pPr marL="0" indent="0" latinLnBrk="0">
              <a:spcBef>
                <a:spcPts val="0"/>
              </a:spcBef>
              <a:buNone/>
              <a:defRPr lang="zh-TW" sz="1800" b="0" cap="all" baseline="0">
                <a:solidFill>
                  <a:schemeClr val="tx1">
                    <a:lumMod val="50000"/>
                  </a:schemeClr>
                </a:solidFill>
              </a:defRPr>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4" name="內容版面配置區 3"/>
          <p:cNvSpPr>
            <a:spLocks noGrp="1"/>
          </p:cNvSpPr>
          <p:nvPr>
            <p:ph sz="half" idx="2"/>
          </p:nvPr>
        </p:nvSpPr>
        <p:spPr>
          <a:xfrm>
            <a:off x="913448" y="2743201"/>
            <a:ext cx="3532790" cy="3428999"/>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a:lvl8pPr>
            <a:lvl9pPr latinLnBrk="0">
              <a:defRPr lang="zh-TW" sz="105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文字版面配置區 4"/>
          <p:cNvSpPr>
            <a:spLocks noGrp="1"/>
          </p:cNvSpPr>
          <p:nvPr>
            <p:ph type="body" sz="quarter" idx="3"/>
          </p:nvPr>
        </p:nvSpPr>
        <p:spPr>
          <a:xfrm>
            <a:off x="4697764" y="1828800"/>
            <a:ext cx="3532790" cy="838201"/>
          </a:xfrm>
        </p:spPr>
        <p:txBody>
          <a:bodyPr anchor="ctr"/>
          <a:lstStyle>
            <a:lvl1pPr marL="0" indent="0" latinLnBrk="0">
              <a:spcBef>
                <a:spcPts val="0"/>
              </a:spcBef>
              <a:buNone/>
              <a:defRPr lang="zh-TW" sz="1800" b="0" cap="all" baseline="0">
                <a:solidFill>
                  <a:schemeClr val="tx1">
                    <a:lumMod val="50000"/>
                  </a:schemeClr>
                </a:solidFill>
              </a:defRPr>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97764" y="2743201"/>
            <a:ext cx="3532790" cy="3428999"/>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baseline="0"/>
            </a:lvl8pPr>
            <a:lvl9pPr latinLnBrk="0">
              <a:defRPr lang="zh-TW" sz="10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p>
            <a:fld id="{F5C075F8-F7A6-4217-8869-D1E064334B48}" type="datetime1">
              <a:rPr lang="zh-TW" altLang="en-US" smtClean="0"/>
              <a:t>2014/7/18</a:t>
            </a:fld>
            <a:endParaRPr lang="zh-TW"/>
          </a:p>
        </p:txBody>
      </p:sp>
      <p:sp>
        <p:nvSpPr>
          <p:cNvPr id="8" name="頁尾版面配置區 7"/>
          <p:cNvSpPr>
            <a:spLocks noGrp="1"/>
          </p:cNvSpPr>
          <p:nvPr>
            <p:ph type="ftr" sz="quarter" idx="11"/>
          </p:nvPr>
        </p:nvSpPr>
        <p:spPr/>
        <p:txBody>
          <a:bodyPr/>
          <a:lstStyle/>
          <a:p>
            <a:r>
              <a:rPr lang="zh-TW" altLang="en-US" smtClean="0"/>
              <a:t>梁定澎主編            電子商務</a:t>
            </a:r>
            <a:r>
              <a:rPr lang="en-US" altLang="zh-TW" dirty="0" smtClean="0"/>
              <a:t>:</a:t>
            </a:r>
            <a:r>
              <a:rPr lang="zh-TW" altLang="en-US" smtClean="0"/>
              <a:t>數位時代商機  </a:t>
            </a:r>
            <a:r>
              <a:rPr lang="en-US" altLang="zh-TW" dirty="0" smtClean="0"/>
              <a:t>2014</a:t>
            </a:r>
            <a:endParaRPr lang="zh-TW"/>
          </a:p>
        </p:txBody>
      </p:sp>
      <p:sp>
        <p:nvSpPr>
          <p:cNvPr id="9" name="投影片編號版面配置區 8"/>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日期版面配置區 2"/>
          <p:cNvSpPr>
            <a:spLocks noGrp="1"/>
          </p:cNvSpPr>
          <p:nvPr>
            <p:ph type="dt" sz="half" idx="10"/>
          </p:nvPr>
        </p:nvSpPr>
        <p:spPr/>
        <p:txBody>
          <a:bodyPr/>
          <a:lstStyle/>
          <a:p>
            <a:fld id="{600F8AAC-9D35-46D9-88BA-98BBE42AC0AA}" type="datetime1">
              <a:rPr lang="zh-TW" altLang="en-US" smtClean="0"/>
              <a:t>2014/7/18</a:t>
            </a:fld>
            <a:endParaRPr lang="zh-TW"/>
          </a:p>
        </p:txBody>
      </p:sp>
      <p:sp>
        <p:nvSpPr>
          <p:cNvPr id="4" name="頁尾版面配置區 3"/>
          <p:cNvSpPr>
            <a:spLocks noGrp="1"/>
          </p:cNvSpPr>
          <p:nvPr>
            <p:ph type="ftr" sz="quarter" idx="11"/>
          </p:nvPr>
        </p:nvSpPr>
        <p:spPr/>
        <p:txBody>
          <a:bodyPr/>
          <a:lstStyle/>
          <a:p>
            <a:r>
              <a:rPr lang="zh-TW" altLang="en-US" smtClean="0"/>
              <a:t>梁定澎主編            電子商務</a:t>
            </a:r>
            <a:r>
              <a:rPr lang="en-US" altLang="zh-TW" dirty="0" smtClean="0"/>
              <a:t>:</a:t>
            </a:r>
            <a:r>
              <a:rPr lang="zh-TW" altLang="en-US" smtClean="0"/>
              <a:t>數位時代商機  </a:t>
            </a:r>
            <a:r>
              <a:rPr lang="en-US" altLang="zh-TW" dirty="0" smtClean="0"/>
              <a:t>2014</a:t>
            </a:r>
            <a:endParaRPr lang="zh-TW"/>
          </a:p>
        </p:txBody>
      </p:sp>
      <p:sp>
        <p:nvSpPr>
          <p:cNvPr id="5" name="投影片編號版面配置區 4"/>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9516B6E-209E-4E2B-88DC-0A9DFCC55EBF}" type="datetime1">
              <a:rPr lang="zh-TW" altLang="en-US" smtClean="0"/>
              <a:t>2014/7/18</a:t>
            </a:fld>
            <a:endParaRPr lang="zh-TW"/>
          </a:p>
        </p:txBody>
      </p:sp>
      <p:sp>
        <p:nvSpPr>
          <p:cNvPr id="3" name="頁尾版面配置區 2"/>
          <p:cNvSpPr>
            <a:spLocks noGrp="1"/>
          </p:cNvSpPr>
          <p:nvPr>
            <p:ph type="ftr" sz="quarter" idx="11"/>
          </p:nvPr>
        </p:nvSpPr>
        <p:spPr/>
        <p:txBody>
          <a:bodyPr/>
          <a:lstStyle/>
          <a:p>
            <a:r>
              <a:rPr lang="zh-TW" altLang="en-US" smtClean="0"/>
              <a:t>梁定澎主編            電子商務</a:t>
            </a:r>
            <a:r>
              <a:rPr lang="en-US" altLang="zh-TW" dirty="0" smtClean="0"/>
              <a:t>:</a:t>
            </a:r>
            <a:r>
              <a:rPr lang="zh-TW" altLang="en-US" smtClean="0"/>
              <a:t>數位時代商機  </a:t>
            </a:r>
            <a:r>
              <a:rPr lang="en-US" altLang="zh-TW" dirty="0" smtClean="0"/>
              <a:t>2014</a:t>
            </a:r>
            <a:endParaRPr lang="zh-TW"/>
          </a:p>
        </p:txBody>
      </p:sp>
      <p:sp>
        <p:nvSpPr>
          <p:cNvPr id="4" name="投影片編號版面配置區 3"/>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388602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sz="1350"/>
          </a:p>
        </p:txBody>
      </p:sp>
      <p:sp>
        <p:nvSpPr>
          <p:cNvPr id="2" name="標題 1"/>
          <p:cNvSpPr>
            <a:spLocks noGrp="1"/>
          </p:cNvSpPr>
          <p:nvPr>
            <p:ph type="title"/>
          </p:nvPr>
        </p:nvSpPr>
        <p:spPr>
          <a:xfrm>
            <a:off x="513294" y="685800"/>
            <a:ext cx="2915409" cy="4038600"/>
          </a:xfrm>
        </p:spPr>
        <p:txBody>
          <a:bodyPr anchor="b">
            <a:noAutofit/>
          </a:bodyPr>
          <a:lstStyle>
            <a:lvl1pPr algn="l" latinLnBrk="0">
              <a:defRPr lang="zh-TW" sz="3001" b="0"/>
            </a:lvl1pPr>
          </a:lstStyle>
          <a:p>
            <a:r>
              <a:rPr lang="zh-TW" altLang="en-US" smtClean="0"/>
              <a:t>按一下以編輯母片標題樣式</a:t>
            </a:r>
            <a:endParaRPr lang="zh-TW"/>
          </a:p>
        </p:txBody>
      </p:sp>
      <p:sp>
        <p:nvSpPr>
          <p:cNvPr id="3" name="內容版面配置區 2"/>
          <p:cNvSpPr>
            <a:spLocks noGrp="1"/>
          </p:cNvSpPr>
          <p:nvPr>
            <p:ph idx="1"/>
          </p:nvPr>
        </p:nvSpPr>
        <p:spPr>
          <a:xfrm>
            <a:off x="4400506" y="685800"/>
            <a:ext cx="4230202" cy="5486400"/>
          </a:xfrm>
        </p:spPr>
        <p:txBody>
          <a:bodyPr>
            <a:normAutofit/>
          </a:bodyPr>
          <a:lstStyle>
            <a:lvl1pPr latinLnBrk="0">
              <a:defRPr lang="zh-TW" sz="1800"/>
            </a:lvl1pPr>
            <a:lvl2pPr latinLnBrk="0">
              <a:defRPr lang="zh-TW" sz="1500"/>
            </a:lvl2pPr>
            <a:lvl3pPr latinLnBrk="0">
              <a:defRPr lang="zh-TW" sz="1350"/>
            </a:lvl3pPr>
            <a:lvl4pPr latinLnBrk="0">
              <a:defRPr lang="zh-TW" sz="1200"/>
            </a:lvl4pPr>
            <a:lvl5pPr latinLnBrk="0">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a:xfrm>
            <a:off x="513294" y="4876800"/>
            <a:ext cx="2915409" cy="1295400"/>
          </a:xfrm>
        </p:spPr>
        <p:txBody>
          <a:bodyPr>
            <a:normAutofit/>
          </a:bodyPr>
          <a:lstStyle>
            <a:lvl1pPr marL="0" indent="0" latinLnBrk="0">
              <a:spcBef>
                <a:spcPts val="0"/>
              </a:spcBef>
              <a:buNone/>
              <a:defRPr lang="zh-TW" sz="1350"/>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F47D735-55BD-43E5-BF0E-1C5810D82164}" type="datetime1">
              <a:rPr lang="zh-TW" altLang="en-US" smtClean="0"/>
              <a:t>2014/7/18</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dirty="0" smtClean="0"/>
              <a:t>:</a:t>
            </a:r>
            <a:r>
              <a:rPr lang="zh-TW" altLang="en-US" smtClean="0"/>
              <a:t>數位時代商機  </a:t>
            </a:r>
            <a:r>
              <a:rPr lang="en-US" altLang="zh-TW" dirty="0"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388602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sz="1350"/>
          </a:p>
        </p:txBody>
      </p:sp>
      <p:sp>
        <p:nvSpPr>
          <p:cNvPr id="2" name="標題 1"/>
          <p:cNvSpPr>
            <a:spLocks noGrp="1"/>
          </p:cNvSpPr>
          <p:nvPr>
            <p:ph type="title"/>
          </p:nvPr>
        </p:nvSpPr>
        <p:spPr>
          <a:xfrm>
            <a:off x="513294" y="685800"/>
            <a:ext cx="2915409" cy="4038600"/>
          </a:xfrm>
        </p:spPr>
        <p:txBody>
          <a:bodyPr anchor="b">
            <a:noAutofit/>
          </a:bodyPr>
          <a:lstStyle>
            <a:lvl1pPr algn="l" latinLnBrk="0">
              <a:defRPr lang="zh-TW" sz="3001" b="0"/>
            </a:lvl1pPr>
          </a:lstStyle>
          <a:p>
            <a:r>
              <a:rPr lang="zh-TW" altLang="en-US" smtClean="0"/>
              <a:t>按一下以編輯母片標題樣式</a:t>
            </a:r>
            <a:endParaRPr lang="zh-TW"/>
          </a:p>
        </p:txBody>
      </p:sp>
      <p:sp>
        <p:nvSpPr>
          <p:cNvPr id="3" name="圖片版面配置區 2"/>
          <p:cNvSpPr>
            <a:spLocks noGrp="1"/>
          </p:cNvSpPr>
          <p:nvPr>
            <p:ph type="pic" idx="1"/>
          </p:nvPr>
        </p:nvSpPr>
        <p:spPr>
          <a:xfrm>
            <a:off x="4400506" y="685800"/>
            <a:ext cx="4230202"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TW" sz="1800"/>
            </a:lvl1pPr>
            <a:lvl2pPr marL="342991" indent="0" latinLnBrk="0">
              <a:buNone/>
              <a:defRPr lang="zh-TW" sz="2101"/>
            </a:lvl2pPr>
            <a:lvl3pPr marL="685983" indent="0" latinLnBrk="0">
              <a:buNone/>
              <a:defRPr lang="zh-TW" sz="1800"/>
            </a:lvl3pPr>
            <a:lvl4pPr marL="1028974" indent="0" latinLnBrk="0">
              <a:buNone/>
              <a:defRPr lang="zh-TW" sz="1500"/>
            </a:lvl4pPr>
            <a:lvl5pPr marL="1371966" indent="0" latinLnBrk="0">
              <a:buNone/>
              <a:defRPr lang="zh-TW" sz="1500"/>
            </a:lvl5pPr>
            <a:lvl6pPr marL="1714957" indent="0" latinLnBrk="0">
              <a:buNone/>
              <a:defRPr lang="zh-TW" sz="1500"/>
            </a:lvl6pPr>
            <a:lvl7pPr marL="2057949" indent="0" latinLnBrk="0">
              <a:buNone/>
              <a:defRPr lang="zh-TW" sz="1500"/>
            </a:lvl7pPr>
            <a:lvl8pPr marL="2400940" indent="0" latinLnBrk="0">
              <a:buNone/>
              <a:defRPr lang="zh-TW" sz="1500"/>
            </a:lvl8pPr>
            <a:lvl9pPr marL="2743932" indent="0" latinLnBrk="0">
              <a:buNone/>
              <a:defRPr lang="zh-TW" sz="15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513294" y="4876800"/>
            <a:ext cx="2915409" cy="1295400"/>
          </a:xfrm>
        </p:spPr>
        <p:txBody>
          <a:bodyPr>
            <a:normAutofit/>
          </a:bodyPr>
          <a:lstStyle>
            <a:lvl1pPr marL="0" indent="0" latinLnBrk="0">
              <a:spcBef>
                <a:spcPts val="0"/>
              </a:spcBef>
              <a:buNone/>
              <a:defRPr lang="zh-TW" sz="1350"/>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72D198C-7912-41E4-92C4-0E9E79925ADC}" type="datetime1">
              <a:rPr lang="zh-TW" altLang="en-US" smtClean="0"/>
              <a:t>2014/7/18</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dirty="0" smtClean="0"/>
              <a:t>:</a:t>
            </a:r>
            <a:r>
              <a:rPr lang="zh-TW" altLang="en-US" smtClean="0"/>
              <a:t>數位時代商機  </a:t>
            </a:r>
            <a:r>
              <a:rPr lang="en-US" altLang="zh-TW" dirty="0"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913449" y="274638"/>
            <a:ext cx="7317105" cy="1325562"/>
          </a:xfrm>
          <a:prstGeom prst="rect">
            <a:avLst/>
          </a:prstGeom>
        </p:spPr>
        <p:txBody>
          <a:bodyPr vert="horz" lIns="91440" tIns="45720" rIns="91440" bIns="45720" rtlCol="0" anchor="ctr" anchorCtr="0">
            <a:normAutofit/>
          </a:bodyPr>
          <a:lstStyle/>
          <a:p>
            <a:pPr lvl="0" algn="ctr" defTabSz="914400"/>
            <a:r>
              <a:rPr lang="zh-TW"/>
              <a:t>按一下以編輯母片標題樣式</a:t>
            </a:r>
          </a:p>
        </p:txBody>
      </p:sp>
      <p:sp>
        <p:nvSpPr>
          <p:cNvPr id="3" name="文字版面配置區 2"/>
          <p:cNvSpPr>
            <a:spLocks noGrp="1"/>
          </p:cNvSpPr>
          <p:nvPr>
            <p:ph type="body" idx="1"/>
          </p:nvPr>
        </p:nvSpPr>
        <p:spPr>
          <a:xfrm>
            <a:off x="913449" y="1828800"/>
            <a:ext cx="7317105" cy="4343400"/>
          </a:xfrm>
          <a:prstGeom prst="rect">
            <a:avLst/>
          </a:prstGeom>
        </p:spPr>
        <p:txBody>
          <a:bodyPr vert="horz" lIns="91440" tIns="45720" rIns="91440" bIns="45720" rtlCol="0">
            <a:normAutofit/>
          </a:bodyPr>
          <a:lstStyle/>
          <a:p>
            <a:pPr marL="342900" lvl="0" indent="-342900" algn="just" defTabSz="914400" rtl="0" eaLnBrk="0" fontAlgn="base" latinLnBrk="0" hangingPunct="0">
              <a:lnSpc>
                <a:spcPct val="100000"/>
              </a:lnSpc>
              <a:spcBef>
                <a:spcPct val="20000"/>
              </a:spcBef>
              <a:spcAft>
                <a:spcPct val="0"/>
              </a:spcAft>
              <a:buClr>
                <a:schemeClr val="tx2"/>
              </a:buClr>
              <a:buSzPct val="80000"/>
              <a:buFont typeface="Arial" charset="0"/>
              <a:buChar char="•"/>
            </a:pPr>
            <a:r>
              <a:rPr lang="zh-TW" dirty="0"/>
              <a:t>按一下以編輯母片文字樣式</a:t>
            </a:r>
          </a:p>
          <a:p>
            <a:pPr marL="720000" lvl="1" indent="-342900" algn="just" defTabSz="914400" rtl="0" eaLnBrk="1" fontAlgn="base" latinLnBrk="0" hangingPunct="1">
              <a:lnSpc>
                <a:spcPct val="100000"/>
              </a:lnSpc>
              <a:spcBef>
                <a:spcPts val="768"/>
              </a:spcBef>
              <a:spcAft>
                <a:spcPts val="0"/>
              </a:spcAft>
              <a:buClr>
                <a:schemeClr val="tx2"/>
              </a:buClr>
              <a:buSzPct val="80000"/>
              <a:buFont typeface="Times New Roman" panose="02020603050405020304" pitchFamily="18" charset="0"/>
              <a:buChar char="−"/>
            </a:pPr>
            <a:r>
              <a:rPr lang="zh-TW" dirty="0"/>
              <a:t>第二層</a:t>
            </a:r>
          </a:p>
          <a:p>
            <a:pPr marL="1177200" lvl="3" indent="-342900" algn="just" defTabSz="914400" rtl="0" eaLnBrk="1" fontAlgn="base" latinLnBrk="0" hangingPunct="1">
              <a:lnSpc>
                <a:spcPct val="100000"/>
              </a:lnSpc>
              <a:spcBef>
                <a:spcPts val="700"/>
              </a:spcBef>
              <a:buClr>
                <a:schemeClr val="tx2"/>
              </a:buClr>
              <a:buSzPct val="80000"/>
              <a:buFont typeface="Wingdings" panose="05000000000000000000" pitchFamily="2" charset="2"/>
              <a:buChar char="Ø"/>
            </a:pPr>
            <a:r>
              <a:rPr lang="zh-TW" dirty="0"/>
              <a:t>第三層</a:t>
            </a:r>
          </a:p>
          <a:p>
            <a:pPr lvl="3"/>
            <a:r>
              <a:rPr lang="zh-TW" dirty="0"/>
              <a:t>第四層</a:t>
            </a:r>
          </a:p>
          <a:p>
            <a:pPr lvl="4"/>
            <a:r>
              <a:rPr lang="zh-TW" dirty="0"/>
              <a:t>第五層</a:t>
            </a:r>
          </a:p>
        </p:txBody>
      </p:sp>
      <p:sp>
        <p:nvSpPr>
          <p:cNvPr id="4" name="日期版面配置區 3"/>
          <p:cNvSpPr>
            <a:spLocks noGrp="1"/>
          </p:cNvSpPr>
          <p:nvPr>
            <p:ph type="dt" sz="half" idx="2"/>
          </p:nvPr>
        </p:nvSpPr>
        <p:spPr>
          <a:xfrm>
            <a:off x="6115452" y="6448427"/>
            <a:ext cx="1047467" cy="180974"/>
          </a:xfrm>
          <a:prstGeom prst="rect">
            <a:avLst/>
          </a:prstGeom>
        </p:spPr>
        <p:txBody>
          <a:bodyPr vert="horz" lIns="91440" tIns="45720" rIns="91440" bIns="45720" rtlCol="0" anchor="ctr"/>
          <a:lstStyle>
            <a:lvl1pPr algn="r" latinLnBrk="0">
              <a:defRPr lang="zh-TW" sz="750">
                <a:solidFill>
                  <a:schemeClr val="tx1"/>
                </a:solidFill>
                <a:latin typeface="Microsoft JhengHei" pitchFamily="34" charset="-120"/>
                <a:ea typeface="Microsoft JhengHei" pitchFamily="34" charset="-120"/>
              </a:defRPr>
            </a:lvl1pPr>
          </a:lstStyle>
          <a:p>
            <a:fld id="{A311AFD9-3919-4091-B3EC-D4B98923168B}" type="datetime1">
              <a:rPr lang="zh-TW" altLang="en-US" smtClean="0"/>
              <a:t>2014/7/18</a:t>
            </a:fld>
            <a:endParaRPr lang="en-US" altLang="zh-CN" dirty="0"/>
          </a:p>
        </p:txBody>
      </p:sp>
      <p:sp>
        <p:nvSpPr>
          <p:cNvPr id="5" name="頁尾版面配置區 4"/>
          <p:cNvSpPr>
            <a:spLocks noGrp="1"/>
          </p:cNvSpPr>
          <p:nvPr>
            <p:ph type="ftr" sz="quarter" idx="3"/>
          </p:nvPr>
        </p:nvSpPr>
        <p:spPr>
          <a:xfrm>
            <a:off x="906863" y="6448427"/>
            <a:ext cx="4979929" cy="180974"/>
          </a:xfrm>
          <a:prstGeom prst="rect">
            <a:avLst/>
          </a:prstGeom>
        </p:spPr>
        <p:txBody>
          <a:bodyPr vert="horz" lIns="91440" tIns="45720" rIns="91440" bIns="45720" rtlCol="0" anchor="ctr"/>
          <a:lstStyle>
            <a:lvl1pPr algn="l" latinLnBrk="0">
              <a:defRPr lang="zh-TW" sz="750" cap="all" baseline="0">
                <a:solidFill>
                  <a:schemeClr val="tx1"/>
                </a:solidFill>
                <a:latin typeface="Microsoft JhengHei" pitchFamily="34" charset="-120"/>
                <a:ea typeface="Microsoft JhengHei" pitchFamily="34" charset="-120"/>
              </a:defRPr>
            </a:lvl1pPr>
          </a:lstStyle>
          <a:p>
            <a:r>
              <a:rPr lang="zh-TW" altLang="en-US" smtClean="0"/>
              <a:t>梁定澎主編            電子商務</a:t>
            </a:r>
            <a:r>
              <a:rPr lang="en-US" altLang="zh-TW" dirty="0" smtClean="0"/>
              <a:t>:</a:t>
            </a:r>
            <a:r>
              <a:rPr lang="zh-TW" altLang="en-US" smtClean="0"/>
              <a:t>數位時代商機  </a:t>
            </a:r>
            <a:r>
              <a:rPr lang="en-US" altLang="zh-TW" dirty="0" smtClean="0"/>
              <a:t>2014</a:t>
            </a:r>
            <a:endParaRPr lang="zh-CN" altLang="en-US"/>
          </a:p>
        </p:txBody>
      </p:sp>
      <p:sp>
        <p:nvSpPr>
          <p:cNvPr id="6" name="投影片編號版面配置區 5"/>
          <p:cNvSpPr>
            <a:spLocks noGrp="1"/>
          </p:cNvSpPr>
          <p:nvPr>
            <p:ph type="sldNum" sz="quarter" idx="4"/>
          </p:nvPr>
        </p:nvSpPr>
        <p:spPr>
          <a:xfrm>
            <a:off x="7373079" y="6448427"/>
            <a:ext cx="857474" cy="180974"/>
          </a:xfrm>
          <a:prstGeom prst="rect">
            <a:avLst/>
          </a:prstGeom>
        </p:spPr>
        <p:txBody>
          <a:bodyPr vert="horz" lIns="91440" tIns="45720" rIns="91440" bIns="45720" rtlCol="0" anchor="ctr"/>
          <a:lstStyle>
            <a:lvl1pPr algn="r" latinLnBrk="0">
              <a:defRPr lang="zh-TW" sz="750">
                <a:solidFill>
                  <a:schemeClr val="tx1"/>
                </a:solidFill>
                <a:latin typeface="Microsoft JhengHei" pitchFamily="34" charset="-120"/>
                <a:ea typeface="Microsoft JhengHei" pitchFamily="34" charset="-120"/>
              </a:defRPr>
            </a:lvl1pPr>
          </a:lstStyle>
          <a:p>
            <a:fld id="{F36C87F6-986D-49E6-AF40-1B3A1EE8064D}" type="slidenum">
              <a:rPr lang="en-US" altLang="zh-CN" smtClean="0"/>
              <a:pPr/>
              <a:t>‹#›</a:t>
            </a:fld>
            <a:endParaRPr lang="en-US" altLang="zh-CN" dirty="0"/>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685983" rtl="0" eaLnBrk="1" latinLnBrk="0" hangingPunct="1">
        <a:lnSpc>
          <a:spcPct val="90000"/>
        </a:lnSpc>
        <a:spcBef>
          <a:spcPct val="0"/>
        </a:spcBef>
        <a:buNone/>
        <a:defRPr lang="zh-TW" sz="4000" b="0" kern="1200" cap="all" baseline="0">
          <a:solidFill>
            <a:schemeClr val="tx1">
              <a:lumMod val="50000"/>
            </a:schemeClr>
          </a:solidFill>
          <a:latin typeface="Times New Roman" panose="02020603050405020304" pitchFamily="18" charset="0"/>
          <a:ea typeface="華康粗黑體" panose="020B0709000000000000" pitchFamily="49" charset="-120"/>
          <a:cs typeface="Times New Roman" panose="02020603050405020304" pitchFamily="18" charset="0"/>
        </a:defRPr>
      </a:lvl1pPr>
    </p:titleStyle>
    <p:bodyStyle>
      <a:lvl1pPr marL="205795" indent="-171496" algn="l" defTabSz="685983" rtl="0" eaLnBrk="1" latinLnBrk="0" hangingPunct="1">
        <a:lnSpc>
          <a:spcPct val="90000"/>
        </a:lnSpc>
        <a:spcBef>
          <a:spcPts val="1350"/>
        </a:spcBef>
        <a:buClr>
          <a:schemeClr val="tx2"/>
        </a:buClr>
        <a:buSzPct val="80000"/>
        <a:buFont typeface="Arial" pitchFamily="34" charset="0"/>
        <a:buChar char="•"/>
        <a:defRPr kumimoji="1" lang="zh-TW" sz="3200" kern="1200" dirty="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1pPr>
      <a:lvl2pPr marL="377291" indent="-171496" algn="l" defTabSz="685983" rtl="0" eaLnBrk="1" latinLnBrk="0" hangingPunct="1">
        <a:lnSpc>
          <a:spcPct val="90000"/>
        </a:lnSpc>
        <a:spcBef>
          <a:spcPts val="450"/>
        </a:spcBef>
        <a:buClr>
          <a:schemeClr val="tx1"/>
        </a:buClr>
        <a:buSzPct val="80000"/>
        <a:buFont typeface="Arial" pitchFamily="34" charset="0"/>
        <a:buChar char="•"/>
        <a:defRPr kumimoji="1" lang="zh-TW" altLang="en-US" sz="2800" kern="1200" dirty="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2pPr>
      <a:lvl3pPr marL="548786" indent="-171496" algn="l" defTabSz="685983" rtl="0" eaLnBrk="1" latinLnBrk="0" hangingPunct="1">
        <a:lnSpc>
          <a:spcPct val="90000"/>
        </a:lnSpc>
        <a:spcBef>
          <a:spcPts val="450"/>
        </a:spcBef>
        <a:buClr>
          <a:schemeClr val="tx1"/>
        </a:buClr>
        <a:buSzPct val="80000"/>
        <a:buFont typeface="Arial" pitchFamily="34" charset="0"/>
        <a:buChar char="•"/>
        <a:defRPr lang="zh-TW" sz="1350" kern="1200">
          <a:solidFill>
            <a:schemeClr val="tx1"/>
          </a:solidFill>
          <a:latin typeface="Microsoft JhengHei" pitchFamily="34" charset="-120"/>
          <a:ea typeface="Microsoft JhengHei" pitchFamily="34" charset="-120"/>
          <a:cs typeface="+mn-cs"/>
        </a:defRPr>
      </a:lvl3pPr>
      <a:lvl4pPr marL="720282" indent="-171496" algn="l" defTabSz="685983" rtl="0" eaLnBrk="1" latinLnBrk="0" hangingPunct="1">
        <a:lnSpc>
          <a:spcPct val="90000"/>
        </a:lnSpc>
        <a:spcBef>
          <a:spcPts val="450"/>
        </a:spcBef>
        <a:buClr>
          <a:schemeClr val="tx1"/>
        </a:buClr>
        <a:buSzPct val="80000"/>
        <a:buFont typeface="Arial" pitchFamily="34" charset="0"/>
        <a:buChar char="•"/>
        <a:defRPr kumimoji="1" lang="zh-TW" sz="2400" kern="1200" dirty="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4pPr>
      <a:lvl5pPr marL="891778" indent="-171496" algn="l" defTabSz="685983" rtl="0" eaLnBrk="1" latinLnBrk="0" hangingPunct="1">
        <a:lnSpc>
          <a:spcPct val="90000"/>
        </a:lnSpc>
        <a:spcBef>
          <a:spcPts val="450"/>
        </a:spcBef>
        <a:buClr>
          <a:schemeClr val="tx1"/>
        </a:buClr>
        <a:buSzPct val="80000"/>
        <a:buFont typeface="Arial" pitchFamily="34" charset="0"/>
        <a:buChar char="•"/>
        <a:defRPr lang="zh-TW" sz="1200" kern="1200">
          <a:solidFill>
            <a:schemeClr val="tx1"/>
          </a:solidFill>
          <a:latin typeface="Microsoft JhengHei" pitchFamily="34" charset="-120"/>
          <a:ea typeface="Microsoft JhengHei" pitchFamily="34" charset="-120"/>
          <a:cs typeface="+mn-cs"/>
        </a:defRPr>
      </a:lvl5pPr>
      <a:lvl6pPr marL="1063273" indent="-171496" algn="l" defTabSz="685983" rtl="0" eaLnBrk="1" latinLnBrk="0" hangingPunct="1">
        <a:spcBef>
          <a:spcPts val="450"/>
        </a:spcBef>
        <a:buSzPct val="80000"/>
        <a:buFont typeface="Arial" pitchFamily="34" charset="0"/>
        <a:buChar char="•"/>
        <a:defRPr lang="zh-TW" sz="1200" kern="1200">
          <a:solidFill>
            <a:schemeClr val="tx1"/>
          </a:solidFill>
          <a:latin typeface="+mn-lt"/>
          <a:ea typeface="+mn-ea"/>
          <a:cs typeface="+mn-cs"/>
        </a:defRPr>
      </a:lvl6pPr>
      <a:lvl7pPr marL="1234769" indent="-171496" algn="l" defTabSz="685983" rtl="0" eaLnBrk="1" latinLnBrk="0" hangingPunct="1">
        <a:spcBef>
          <a:spcPts val="450"/>
        </a:spcBef>
        <a:buSzPct val="80000"/>
        <a:buFont typeface="Arial" pitchFamily="34" charset="0"/>
        <a:buChar char="•"/>
        <a:defRPr lang="zh-TW" sz="1200" kern="1200">
          <a:solidFill>
            <a:schemeClr val="tx1"/>
          </a:solidFill>
          <a:latin typeface="+mn-lt"/>
          <a:ea typeface="+mn-ea"/>
          <a:cs typeface="+mn-cs"/>
        </a:defRPr>
      </a:lvl7pPr>
      <a:lvl8pPr marL="1406265" indent="-171496" algn="l" defTabSz="685983" rtl="0" eaLnBrk="1" latinLnBrk="0" hangingPunct="1">
        <a:spcBef>
          <a:spcPts val="450"/>
        </a:spcBef>
        <a:buSzPct val="80000"/>
        <a:buFont typeface="Arial" pitchFamily="34" charset="0"/>
        <a:buChar char="•"/>
        <a:defRPr lang="zh-TW" sz="1200" kern="1200">
          <a:solidFill>
            <a:schemeClr val="tx1"/>
          </a:solidFill>
          <a:latin typeface="+mn-lt"/>
          <a:ea typeface="+mn-ea"/>
          <a:cs typeface="+mn-cs"/>
        </a:defRPr>
      </a:lvl8pPr>
      <a:lvl9pPr marL="1577761" indent="-171496" algn="l" defTabSz="685983" rtl="0" eaLnBrk="1" latinLnBrk="0" hangingPunct="1">
        <a:spcBef>
          <a:spcPts val="450"/>
        </a:spcBef>
        <a:buSzPct val="80000"/>
        <a:buFont typeface="Arial" pitchFamily="34" charset="0"/>
        <a:buChar char="•"/>
        <a:defRPr lang="zh-TW" sz="1200" kern="1200" baseline="0">
          <a:solidFill>
            <a:schemeClr val="tx1"/>
          </a:solidFill>
          <a:latin typeface="+mn-lt"/>
          <a:ea typeface="+mn-ea"/>
          <a:cs typeface="+mn-cs"/>
        </a:defRPr>
      </a:lvl9pPr>
    </p:bodyStyle>
    <p:otherStyle>
      <a:defPPr>
        <a:defRPr lang="zh-TW"/>
      </a:defPPr>
      <a:lvl1pPr marL="0" algn="l" defTabSz="685983" rtl="0" eaLnBrk="1" latinLnBrk="0" hangingPunct="1">
        <a:defRPr lang="zh-TW" sz="1350" kern="1200">
          <a:solidFill>
            <a:schemeClr val="tx1"/>
          </a:solidFill>
          <a:latin typeface="+mn-lt"/>
          <a:ea typeface="+mn-ea"/>
          <a:cs typeface="+mn-cs"/>
        </a:defRPr>
      </a:lvl1pPr>
      <a:lvl2pPr marL="342991" algn="l" defTabSz="685983" rtl="0" eaLnBrk="1" latinLnBrk="0" hangingPunct="1">
        <a:defRPr lang="zh-TW" sz="1350" kern="1200">
          <a:solidFill>
            <a:schemeClr val="tx1"/>
          </a:solidFill>
          <a:latin typeface="+mn-lt"/>
          <a:ea typeface="+mn-ea"/>
          <a:cs typeface="+mn-cs"/>
        </a:defRPr>
      </a:lvl2pPr>
      <a:lvl3pPr marL="685983" algn="l" defTabSz="685983" rtl="0" eaLnBrk="1" latinLnBrk="0" hangingPunct="1">
        <a:defRPr lang="zh-TW" sz="1350" kern="1200">
          <a:solidFill>
            <a:schemeClr val="tx1"/>
          </a:solidFill>
          <a:latin typeface="+mn-lt"/>
          <a:ea typeface="+mn-ea"/>
          <a:cs typeface="+mn-cs"/>
        </a:defRPr>
      </a:lvl3pPr>
      <a:lvl4pPr marL="1028974" algn="l" defTabSz="685983" rtl="0" eaLnBrk="1" latinLnBrk="0" hangingPunct="1">
        <a:defRPr lang="zh-TW" sz="1350" kern="1200">
          <a:solidFill>
            <a:schemeClr val="tx1"/>
          </a:solidFill>
          <a:latin typeface="+mn-lt"/>
          <a:ea typeface="+mn-ea"/>
          <a:cs typeface="+mn-cs"/>
        </a:defRPr>
      </a:lvl4pPr>
      <a:lvl5pPr marL="1371966" algn="l" defTabSz="685983" rtl="0" eaLnBrk="1" latinLnBrk="0" hangingPunct="1">
        <a:defRPr lang="zh-TW" sz="1350" kern="1200">
          <a:solidFill>
            <a:schemeClr val="tx1"/>
          </a:solidFill>
          <a:latin typeface="+mn-lt"/>
          <a:ea typeface="+mn-ea"/>
          <a:cs typeface="+mn-cs"/>
        </a:defRPr>
      </a:lvl5pPr>
      <a:lvl6pPr marL="1714957" algn="l" defTabSz="685983" rtl="0" eaLnBrk="1" latinLnBrk="0" hangingPunct="1">
        <a:defRPr lang="zh-TW" sz="1350" kern="1200">
          <a:solidFill>
            <a:schemeClr val="tx1"/>
          </a:solidFill>
          <a:latin typeface="+mn-lt"/>
          <a:ea typeface="+mn-ea"/>
          <a:cs typeface="+mn-cs"/>
        </a:defRPr>
      </a:lvl6pPr>
      <a:lvl7pPr marL="2057949" algn="l" defTabSz="685983" rtl="0" eaLnBrk="1" latinLnBrk="0" hangingPunct="1">
        <a:defRPr lang="zh-TW" sz="1350" kern="1200">
          <a:solidFill>
            <a:schemeClr val="tx1"/>
          </a:solidFill>
          <a:latin typeface="+mn-lt"/>
          <a:ea typeface="+mn-ea"/>
          <a:cs typeface="+mn-cs"/>
        </a:defRPr>
      </a:lvl7pPr>
      <a:lvl8pPr marL="2400940" algn="l" defTabSz="685983" rtl="0" eaLnBrk="1" latinLnBrk="0" hangingPunct="1">
        <a:defRPr lang="zh-TW" sz="1350" kern="1200">
          <a:solidFill>
            <a:schemeClr val="tx1"/>
          </a:solidFill>
          <a:latin typeface="+mn-lt"/>
          <a:ea typeface="+mn-ea"/>
          <a:cs typeface="+mn-cs"/>
        </a:defRPr>
      </a:lvl8pPr>
      <a:lvl9pPr marL="2743932" algn="l" defTabSz="685983" rtl="0" eaLnBrk="1" latinLnBrk="0" hangingPunct="1">
        <a:defRPr lang="zh-TW"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標題 1"/>
          <p:cNvSpPr txBox="1">
            <a:spLocks/>
          </p:cNvSpPr>
          <p:nvPr/>
        </p:nvSpPr>
        <p:spPr>
          <a:xfrm>
            <a:off x="4582133" y="2276872"/>
            <a:ext cx="4553897" cy="2016224"/>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lang="zh-TW" sz="4400" b="1" kern="1200" cap="all" baseline="0">
                <a:solidFill>
                  <a:schemeClr val="tx1">
                    <a:lumMod val="50000"/>
                  </a:schemeClr>
                </a:solidFill>
                <a:latin typeface="Microsoft JhengHei" pitchFamily="34" charset="-120"/>
                <a:ea typeface="Microsoft JhengHei" pitchFamily="34" charset="-120"/>
                <a:cs typeface="+mj-cs"/>
              </a:defRPr>
            </a:lvl1pPr>
          </a:lstStyle>
          <a:p>
            <a:pPr algn="ctr"/>
            <a:r>
              <a:rPr lang="zh-TW" altLang="en-US" b="0" dirty="0" smtClean="0">
                <a:latin typeface="華康粗黑體" pitchFamily="49" charset="-120"/>
                <a:ea typeface="華康粗黑體" pitchFamily="49" charset="-120"/>
                <a:cs typeface="Arial" charset="0"/>
              </a:rPr>
              <a:t>第</a:t>
            </a:r>
            <a:r>
              <a:rPr lang="en-US" altLang="zh-TW" b="0" dirty="0" smtClean="0">
                <a:latin typeface="Arial" panose="020B0604020202020204" pitchFamily="34" charset="0"/>
                <a:ea typeface="華康粗黑體" pitchFamily="49" charset="-120"/>
                <a:cs typeface="Arial" panose="020B0604020202020204" pitchFamily="34" charset="0"/>
              </a:rPr>
              <a:t>11</a:t>
            </a:r>
            <a:r>
              <a:rPr lang="zh-TW" altLang="en-US" b="0" dirty="0" smtClean="0">
                <a:latin typeface="華康粗黑體" pitchFamily="49" charset="-120"/>
                <a:ea typeface="華康粗黑體" pitchFamily="49" charset="-120"/>
                <a:cs typeface="Arial" charset="0"/>
              </a:rPr>
              <a:t>章</a:t>
            </a:r>
            <a:br>
              <a:rPr lang="zh-TW" altLang="en-US" b="0" dirty="0" smtClean="0">
                <a:latin typeface="華康粗黑體" pitchFamily="49" charset="-120"/>
                <a:ea typeface="華康粗黑體" pitchFamily="49" charset="-120"/>
                <a:cs typeface="Arial" charset="0"/>
              </a:rPr>
            </a:br>
            <a:r>
              <a:rPr lang="zh-TW" altLang="en-US" b="0" dirty="0" smtClean="0">
                <a:latin typeface="華康粗黑體" pitchFamily="49" charset="-120"/>
                <a:ea typeface="華康粗黑體" pitchFamily="49" charset="-120"/>
                <a:cs typeface="Arial" charset="0"/>
              </a:rPr>
              <a:t>社群媒體與</a:t>
            </a:r>
            <a:endParaRPr lang="en-US" altLang="zh-TW" b="0" dirty="0" smtClean="0">
              <a:latin typeface="華康粗黑體" pitchFamily="49" charset="-120"/>
              <a:ea typeface="華康粗黑體" pitchFamily="49" charset="-120"/>
              <a:cs typeface="Arial" charset="0"/>
            </a:endParaRPr>
          </a:p>
          <a:p>
            <a:pPr algn="ctr"/>
            <a:r>
              <a:rPr lang="zh-TW" altLang="en-US" b="0" dirty="0" smtClean="0">
                <a:latin typeface="華康粗黑體" pitchFamily="49" charset="-120"/>
                <a:ea typeface="華康粗黑體" pitchFamily="49" charset="-120"/>
                <a:cs typeface="Arial" charset="0"/>
              </a:rPr>
              <a:t>社群商務</a:t>
            </a:r>
            <a:endParaRPr lang="zh-TW" altLang="en-US" b="0" dirty="0">
              <a:latin typeface="華康粗黑體" pitchFamily="49" charset="-120"/>
              <a:ea typeface="華康粗黑體" pitchFamily="49" charset="-120"/>
              <a:cs typeface="Arial" charset="0"/>
            </a:endParaRPr>
          </a:p>
        </p:txBody>
      </p:sp>
      <p:sp>
        <p:nvSpPr>
          <p:cNvPr id="8" name="Rectangle 3"/>
          <p:cNvSpPr txBox="1">
            <a:spLocks noChangeArrowheads="1"/>
          </p:cNvSpPr>
          <p:nvPr/>
        </p:nvSpPr>
        <p:spPr bwMode="auto">
          <a:xfrm>
            <a:off x="4228109" y="5013176"/>
            <a:ext cx="283021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kumimoji="1" sz="3200">
                <a:solidFill>
                  <a:schemeClr val="tx1"/>
                </a:solidFill>
                <a:latin typeface="+mn-lt"/>
                <a:ea typeface="+mn-ea"/>
                <a:cs typeface="+mn-cs"/>
              </a:defRPr>
            </a:lvl1pPr>
            <a:lvl2pPr marL="457200" indent="0" algn="ctr" rtl="0" eaLnBrk="0" fontAlgn="base" hangingPunct="0">
              <a:spcBef>
                <a:spcPct val="20000"/>
              </a:spcBef>
              <a:spcAft>
                <a:spcPct val="0"/>
              </a:spcAft>
              <a:buNone/>
              <a:defRPr kumimoji="1" sz="2800">
                <a:solidFill>
                  <a:schemeClr val="tx1"/>
                </a:solidFill>
                <a:latin typeface="+mn-lt"/>
                <a:ea typeface="+mn-ea"/>
              </a:defRPr>
            </a:lvl2pPr>
            <a:lvl3pPr marL="914400" indent="0" algn="ctr" rtl="0" eaLnBrk="0" fontAlgn="base" hangingPunct="0">
              <a:spcBef>
                <a:spcPct val="20000"/>
              </a:spcBef>
              <a:spcAft>
                <a:spcPct val="0"/>
              </a:spcAft>
              <a:buNone/>
              <a:defRPr kumimoji="1" sz="2400">
                <a:solidFill>
                  <a:schemeClr val="tx1"/>
                </a:solidFill>
                <a:latin typeface="+mn-lt"/>
                <a:ea typeface="+mn-ea"/>
              </a:defRPr>
            </a:lvl3pPr>
            <a:lvl4pPr marL="1371600" indent="0" algn="ctr" rtl="0" eaLnBrk="0" fontAlgn="base" hangingPunct="0">
              <a:spcBef>
                <a:spcPct val="20000"/>
              </a:spcBef>
              <a:spcAft>
                <a:spcPct val="0"/>
              </a:spcAft>
              <a:buNone/>
              <a:defRPr kumimoji="1" sz="2000">
                <a:solidFill>
                  <a:schemeClr val="tx1"/>
                </a:solidFill>
                <a:latin typeface="+mn-lt"/>
                <a:ea typeface="+mn-ea"/>
              </a:defRPr>
            </a:lvl4pPr>
            <a:lvl5pPr marL="1828800" indent="0" algn="ctr" rtl="0" eaLnBrk="0" fontAlgn="base" hangingPunct="0">
              <a:spcBef>
                <a:spcPct val="20000"/>
              </a:spcBef>
              <a:spcAft>
                <a:spcPct val="0"/>
              </a:spcAft>
              <a:buNone/>
              <a:defRPr kumimoji="1" sz="2000">
                <a:solidFill>
                  <a:schemeClr val="tx1"/>
                </a:solidFill>
                <a:latin typeface="+mn-lt"/>
                <a:ea typeface="+mn-ea"/>
              </a:defRPr>
            </a:lvl5pPr>
            <a:lvl6pPr marL="2286000" indent="0" algn="ctr" rtl="0" fontAlgn="base">
              <a:spcBef>
                <a:spcPct val="20000"/>
              </a:spcBef>
              <a:spcAft>
                <a:spcPct val="0"/>
              </a:spcAft>
              <a:buNone/>
              <a:defRPr kumimoji="1" sz="2000">
                <a:solidFill>
                  <a:schemeClr val="tx1"/>
                </a:solidFill>
                <a:latin typeface="+mn-lt"/>
                <a:ea typeface="+mn-ea"/>
              </a:defRPr>
            </a:lvl6pPr>
            <a:lvl7pPr marL="2743200" indent="0" algn="ctr" rtl="0" fontAlgn="base">
              <a:spcBef>
                <a:spcPct val="20000"/>
              </a:spcBef>
              <a:spcAft>
                <a:spcPct val="0"/>
              </a:spcAft>
              <a:buNone/>
              <a:defRPr kumimoji="1" sz="2000">
                <a:solidFill>
                  <a:schemeClr val="tx1"/>
                </a:solidFill>
                <a:latin typeface="+mn-lt"/>
                <a:ea typeface="+mn-ea"/>
              </a:defRPr>
            </a:lvl7pPr>
            <a:lvl8pPr marL="3200400" indent="0" algn="ctr" rtl="0" fontAlgn="base">
              <a:spcBef>
                <a:spcPct val="20000"/>
              </a:spcBef>
              <a:spcAft>
                <a:spcPct val="0"/>
              </a:spcAft>
              <a:buNone/>
              <a:defRPr kumimoji="1" sz="2000">
                <a:solidFill>
                  <a:schemeClr val="tx1"/>
                </a:solidFill>
                <a:latin typeface="+mn-lt"/>
                <a:ea typeface="+mn-ea"/>
              </a:defRPr>
            </a:lvl8pPr>
            <a:lvl9pPr marL="3657600" indent="0" algn="ctr" rtl="0" fontAlgn="base">
              <a:spcBef>
                <a:spcPct val="20000"/>
              </a:spcBef>
              <a:spcAft>
                <a:spcPct val="0"/>
              </a:spcAft>
              <a:buNone/>
              <a:defRPr kumimoji="1" sz="2000">
                <a:solidFill>
                  <a:schemeClr val="tx1"/>
                </a:solidFill>
                <a:latin typeface="+mn-lt"/>
                <a:ea typeface="+mn-ea"/>
              </a:defRPr>
            </a:lvl9pPr>
          </a:lstStyle>
          <a:p>
            <a:pPr eaLnBrk="1" hangingPunct="1"/>
            <a:r>
              <a:rPr lang="zh-TW" altLang="en-US" kern="0" dirty="0" smtClean="0">
                <a:solidFill>
                  <a:schemeClr val="tx2"/>
                </a:solidFill>
                <a:latin typeface="華康粗明體" panose="02020709000000000000" pitchFamily="49" charset="-120"/>
                <a:ea typeface="華康粗明體" panose="02020709000000000000" pitchFamily="49" charset="-120"/>
              </a:rPr>
              <a:t>授課教師：</a:t>
            </a:r>
            <a:endParaRPr lang="zh-TW" altLang="zh-TW" kern="0" dirty="0" smtClean="0">
              <a:solidFill>
                <a:schemeClr val="tx2"/>
              </a:solidFill>
              <a:latin typeface="華康粗明體" panose="02020709000000000000" pitchFamily="49" charset="-120"/>
              <a:ea typeface="華康粗明體" panose="02020709000000000000" pitchFamily="49" charset="-120"/>
            </a:endParaRPr>
          </a:p>
        </p:txBody>
      </p:sp>
      <p:cxnSp>
        <p:nvCxnSpPr>
          <p:cNvPr id="9" name="直線接點 8"/>
          <p:cNvCxnSpPr/>
          <p:nvPr/>
        </p:nvCxnSpPr>
        <p:spPr>
          <a:xfrm>
            <a:off x="6721723" y="5475140"/>
            <a:ext cx="2414307" cy="0"/>
          </a:xfrm>
          <a:prstGeom prst="line">
            <a:avLst/>
          </a:prstGeom>
        </p:spPr>
        <p:style>
          <a:lnRef idx="1">
            <a:schemeClr val="dk1"/>
          </a:lnRef>
          <a:fillRef idx="0">
            <a:schemeClr val="dk1"/>
          </a:fillRef>
          <a:effectRef idx="0">
            <a:schemeClr val="dk1"/>
          </a:effectRef>
          <a:fontRef idx="minor">
            <a:schemeClr val="tx1"/>
          </a:fontRef>
        </p:style>
      </p:cxnSp>
      <p:sp>
        <p:nvSpPr>
          <p:cNvPr id="7" name="Rectangle 5"/>
          <p:cNvSpPr>
            <a:spLocks noChangeArrowheads="1"/>
          </p:cNvSpPr>
          <p:nvPr/>
        </p:nvSpPr>
        <p:spPr bwMode="auto">
          <a:xfrm>
            <a:off x="2267744" y="6263977"/>
            <a:ext cx="435560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zh-TW" altLang="en-US" sz="1200" dirty="0" smtClean="0">
                <a:solidFill>
                  <a:schemeClr val="bg1"/>
                </a:solidFill>
                <a:latin typeface="新細明體" charset="-120"/>
              </a:rPr>
              <a:t>電子商務：數位</a:t>
            </a:r>
            <a:r>
              <a:rPr lang="zh-TW" altLang="en-US" sz="1200" dirty="0">
                <a:solidFill>
                  <a:schemeClr val="bg1"/>
                </a:solidFill>
                <a:latin typeface="新細明體" charset="-120"/>
              </a:rPr>
              <a:t>時代商</a:t>
            </a:r>
            <a:r>
              <a:rPr lang="zh-TW" altLang="en-US" sz="1200" dirty="0" smtClean="0">
                <a:solidFill>
                  <a:schemeClr val="bg1"/>
                </a:solidFill>
                <a:latin typeface="新細明體" charset="-120"/>
              </a:rPr>
              <a:t>機</a:t>
            </a:r>
            <a:r>
              <a:rPr lang="en-US" altLang="zh-TW" sz="1200" dirty="0" smtClean="0">
                <a:solidFill>
                  <a:schemeClr val="bg1"/>
                </a:solidFill>
              </a:rPr>
              <a:t>‧</a:t>
            </a:r>
            <a:r>
              <a:rPr lang="zh-TW" altLang="en-US" sz="1200" dirty="0" smtClean="0">
                <a:solidFill>
                  <a:schemeClr val="bg1"/>
                </a:solidFill>
                <a:latin typeface="新細明體" charset="-120"/>
              </a:rPr>
              <a:t>梁</a:t>
            </a:r>
            <a:r>
              <a:rPr lang="zh-TW" altLang="en-US" sz="1200" dirty="0">
                <a:solidFill>
                  <a:schemeClr val="bg1"/>
                </a:solidFill>
                <a:latin typeface="新細明體" charset="-120"/>
              </a:rPr>
              <a:t>定</a:t>
            </a:r>
            <a:r>
              <a:rPr lang="zh-TW" altLang="en-US" sz="1200" dirty="0" smtClean="0">
                <a:solidFill>
                  <a:schemeClr val="bg1"/>
                </a:solidFill>
                <a:latin typeface="新細明體" charset="-120"/>
              </a:rPr>
              <a:t>澎總編輯</a:t>
            </a:r>
            <a:r>
              <a:rPr lang="en-US" altLang="zh-TW" sz="1200" dirty="0" smtClean="0">
                <a:solidFill>
                  <a:schemeClr val="bg1"/>
                </a:solidFill>
              </a:rPr>
              <a:t>‧</a:t>
            </a:r>
            <a:r>
              <a:rPr lang="zh-TW" altLang="en-US" sz="1200" dirty="0">
                <a:solidFill>
                  <a:schemeClr val="bg1"/>
                </a:solidFill>
                <a:latin typeface="新細明體" charset="-120"/>
              </a:rPr>
              <a:t>前程</a:t>
            </a:r>
            <a:r>
              <a:rPr lang="zh-TW" altLang="en-US" sz="1200" dirty="0" smtClean="0">
                <a:solidFill>
                  <a:schemeClr val="bg1"/>
                </a:solidFill>
                <a:latin typeface="新細明體" charset="-120"/>
              </a:rPr>
              <a:t>文化 出版</a:t>
            </a:r>
            <a:endParaRPr lang="zh-TW" altLang="en-US" dirty="0">
              <a:solidFill>
                <a:schemeClr val="bg1"/>
              </a:solidFill>
            </a:endParaRPr>
          </a:p>
        </p:txBody>
      </p:sp>
    </p:spTree>
    <p:extLst>
      <p:ext uri="{BB962C8B-B14F-4D97-AF65-F5344CB8AC3E}">
        <p14:creationId xmlns:p14="http://schemas.microsoft.com/office/powerpoint/2010/main" val="119377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a:r>
              <a:rPr lang="zh-TW" altLang="en-US" dirty="0"/>
              <a:t>社群媒體的發展</a:t>
            </a:r>
          </a:p>
        </p:txBody>
      </p:sp>
      <p:sp>
        <p:nvSpPr>
          <p:cNvPr id="4099" name="內容版面配置區 2"/>
          <p:cNvSpPr>
            <a:spLocks noGrp="1"/>
          </p:cNvSpPr>
          <p:nvPr>
            <p:ph idx="1"/>
          </p:nvPr>
        </p:nvSpPr>
        <p:spPr>
          <a:xfrm>
            <a:off x="457200" y="1483199"/>
            <a:ext cx="8291264" cy="5040000"/>
          </a:xfrm>
        </p:spPr>
        <p:txBody>
          <a:bodyPr>
            <a:noAutofit/>
          </a:bodyPr>
          <a:lstStyle/>
          <a:p>
            <a:pPr marL="342900" indent="-342900" algn="just" defTabSz="914400" eaLnBrk="0" fontAlgn="base" hangingPunct="0">
              <a:lnSpc>
                <a:spcPct val="100000"/>
              </a:lnSpc>
              <a:spcBef>
                <a:spcPts val="700"/>
              </a:spcBef>
              <a:spcAft>
                <a:spcPct val="0"/>
              </a:spcAft>
              <a:buFont typeface="Arial" charset="0"/>
              <a:buChar char="•"/>
              <a:tabLst>
                <a:tab pos="2022220" algn="l"/>
              </a:tabLst>
            </a:pPr>
            <a:r>
              <a:rPr lang="zh-TW" altLang="en-US" dirty="0" smtClean="0"/>
              <a:t>孕育</a:t>
            </a:r>
            <a:r>
              <a:rPr lang="zh-TW" altLang="en-US" dirty="0"/>
              <a:t>期：早期網路尚未普遍，當時較代表性的為</a:t>
            </a:r>
            <a:r>
              <a:rPr lang="en-US" altLang="zh-TW" dirty="0"/>
              <a:t>BBS</a:t>
            </a:r>
            <a:r>
              <a:rPr lang="zh-TW" altLang="en-US" dirty="0" smtClean="0"/>
              <a:t>及</a:t>
            </a:r>
            <a:r>
              <a:rPr lang="en-US" altLang="zh-TW" dirty="0" smtClean="0"/>
              <a:t>Usenet</a:t>
            </a:r>
            <a:r>
              <a:rPr lang="zh-TW" altLang="en-US" dirty="0"/>
              <a:t>等內容為主的討論區。</a:t>
            </a:r>
          </a:p>
          <a:p>
            <a:pPr marL="342900" indent="-342900" algn="just" defTabSz="914400" eaLnBrk="0" fontAlgn="base" hangingPunct="0">
              <a:lnSpc>
                <a:spcPct val="100000"/>
              </a:lnSpc>
              <a:spcBef>
                <a:spcPts val="700"/>
              </a:spcBef>
              <a:spcAft>
                <a:spcPct val="0"/>
              </a:spcAft>
              <a:buFont typeface="Arial" charset="0"/>
              <a:buChar char="•"/>
            </a:pPr>
            <a:r>
              <a:rPr lang="zh-TW" altLang="en-US" dirty="0"/>
              <a:t>導入期：</a:t>
            </a:r>
            <a:r>
              <a:rPr lang="en-US" altLang="zh-TW" dirty="0"/>
              <a:t>1991</a:t>
            </a:r>
            <a:r>
              <a:rPr lang="zh-TW" altLang="en-US" dirty="0"/>
              <a:t>年開放應用</a:t>
            </a:r>
            <a:r>
              <a:rPr lang="en-US" altLang="zh-TW" dirty="0"/>
              <a:t>WWW</a:t>
            </a:r>
            <a:r>
              <a:rPr lang="zh-TW" altLang="en-US" dirty="0"/>
              <a:t>，利用網路來聯繫朋友的概念也越來越成熟，「網路同學」會可說是當時的主要社群網站代表。</a:t>
            </a:r>
          </a:p>
          <a:p>
            <a:pPr marL="342900" indent="-342900" algn="just" defTabSz="914400" eaLnBrk="0" fontAlgn="base" hangingPunct="0">
              <a:lnSpc>
                <a:spcPct val="100000"/>
              </a:lnSpc>
              <a:spcBef>
                <a:spcPts val="700"/>
              </a:spcBef>
              <a:spcAft>
                <a:spcPct val="0"/>
              </a:spcAft>
              <a:buFont typeface="Arial" charset="0"/>
              <a:buChar char="•"/>
            </a:pPr>
            <a:r>
              <a:rPr lang="zh-TW" altLang="en-US" dirty="0"/>
              <a:t>成長期：</a:t>
            </a:r>
            <a:r>
              <a:rPr lang="en-US" altLang="zh-TW" dirty="0"/>
              <a:t>2004</a:t>
            </a:r>
            <a:r>
              <a:rPr lang="zh-TW" altLang="en-US" dirty="0"/>
              <a:t>年後社群媒體的使用者快速增加，此時延伸出各種不同型態的社群網站。像是人資為訴求的</a:t>
            </a:r>
            <a:r>
              <a:rPr lang="en-US" altLang="zh-TW" dirty="0"/>
              <a:t>LinkedIn</a:t>
            </a:r>
            <a:r>
              <a:rPr lang="zh-TW" altLang="en-US" dirty="0"/>
              <a:t>、分享影音的</a:t>
            </a:r>
            <a:r>
              <a:rPr lang="en-US" altLang="zh-TW" dirty="0" smtClean="0"/>
              <a:t>YouTube</a:t>
            </a:r>
            <a:r>
              <a:rPr lang="zh-TW" altLang="en-US" dirty="0"/>
              <a:t>、精簡簡短內容文字分享的</a:t>
            </a:r>
            <a:r>
              <a:rPr lang="en-US" altLang="zh-TW" dirty="0"/>
              <a:t>Twitter</a:t>
            </a:r>
            <a:r>
              <a:rPr lang="zh-TW" altLang="en-US" dirty="0"/>
              <a:t>等</a:t>
            </a:r>
            <a:r>
              <a:rPr lang="zh-TW" altLang="en-US" dirty="0" smtClean="0"/>
              <a:t>。</a:t>
            </a:r>
            <a:endParaRPr lang="zh-TW" altLang="en-US" dirty="0"/>
          </a:p>
        </p:txBody>
      </p:sp>
      <p:grpSp>
        <p:nvGrpSpPr>
          <p:cNvPr id="4" name="群組 3"/>
          <p:cNvGrpSpPr/>
          <p:nvPr/>
        </p:nvGrpSpPr>
        <p:grpSpPr>
          <a:xfrm rot="-5400000">
            <a:off x="4010084" y="-3994143"/>
            <a:ext cx="468001" cy="8473593"/>
            <a:chOff x="-37324" y="1189"/>
            <a:chExt cx="432004" cy="5253114"/>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524335" y="1130647"/>
              <a:ext cx="140602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Web 2.0</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與社群媒體的發展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208701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5" y="272405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5" y="336258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5" y="400092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5" y="46477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23536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a:r>
              <a:rPr lang="zh-TW" altLang="en-US" dirty="0"/>
              <a:t>社群媒體的發展</a:t>
            </a:r>
          </a:p>
        </p:txBody>
      </p:sp>
      <p:sp>
        <p:nvSpPr>
          <p:cNvPr id="4099" name="內容版面配置區 2"/>
          <p:cNvSpPr>
            <a:spLocks noGrp="1"/>
          </p:cNvSpPr>
          <p:nvPr>
            <p:ph idx="1"/>
          </p:nvPr>
        </p:nvSpPr>
        <p:spPr>
          <a:xfrm>
            <a:off x="457200" y="1483199"/>
            <a:ext cx="8291264" cy="5040000"/>
          </a:xfrm>
        </p:spPr>
        <p:txBody>
          <a:bodyPr>
            <a:noAutofit/>
          </a:bodyPr>
          <a:lstStyle/>
          <a:p>
            <a:pPr marL="342900" indent="-342900" algn="just" defTabSz="914400" eaLnBrk="0" fontAlgn="base" hangingPunct="0">
              <a:lnSpc>
                <a:spcPct val="100000"/>
              </a:lnSpc>
              <a:spcBef>
                <a:spcPts val="700"/>
              </a:spcBef>
              <a:spcAft>
                <a:spcPct val="0"/>
              </a:spcAft>
              <a:buFont typeface="Arial" charset="0"/>
              <a:buChar char="•"/>
            </a:pPr>
            <a:r>
              <a:rPr lang="zh-TW" altLang="en-US" dirty="0" smtClean="0"/>
              <a:t>成熟期</a:t>
            </a:r>
            <a:r>
              <a:rPr lang="zh-TW" altLang="en-US" dirty="0"/>
              <a:t>：</a:t>
            </a:r>
            <a:r>
              <a:rPr lang="en-US" altLang="zh-TW" dirty="0"/>
              <a:t>2010</a:t>
            </a:r>
            <a:r>
              <a:rPr lang="zh-TW" altLang="en-US" dirty="0"/>
              <a:t>年後的現在大多使用者都擁有社群媒體的帳號</a:t>
            </a:r>
            <a:r>
              <a:rPr lang="zh-TW" altLang="en-US" dirty="0" smtClean="0"/>
              <a:t>，而</a:t>
            </a:r>
            <a:r>
              <a:rPr lang="zh-TW" altLang="en-US" dirty="0"/>
              <a:t>社群媒體也開始拓展到手機等行動設備上</a:t>
            </a:r>
            <a:r>
              <a:rPr lang="zh-TW" altLang="en-US" dirty="0" smtClean="0"/>
              <a:t>。</a:t>
            </a:r>
            <a:endParaRPr lang="zh-TW" altLang="en-US" dirty="0"/>
          </a:p>
        </p:txBody>
      </p:sp>
      <p:grpSp>
        <p:nvGrpSpPr>
          <p:cNvPr id="4" name="群組 3"/>
          <p:cNvGrpSpPr/>
          <p:nvPr/>
        </p:nvGrpSpPr>
        <p:grpSpPr>
          <a:xfrm rot="-5400000">
            <a:off x="4010084" y="-3994143"/>
            <a:ext cx="468001" cy="8473593"/>
            <a:chOff x="-37324" y="1189"/>
            <a:chExt cx="432004" cy="5253114"/>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524335" y="1130647"/>
              <a:ext cx="140602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Web 2.0</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與社群媒體的發展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208701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5" y="272405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5" y="336258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5" y="400092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5" y="46477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3074" name="Picture 2" descr="C:\Users\NO38\Desktop\書籍\IM111電子商務\IM111ppt\小圖\小型企業的社群媒體.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923" y="3127113"/>
            <a:ext cx="4638154" cy="3352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063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a:r>
              <a:rPr lang="zh-TW" altLang="en-US" dirty="0"/>
              <a:t>社群媒體的分類與特性</a:t>
            </a:r>
          </a:p>
        </p:txBody>
      </p:sp>
      <p:sp>
        <p:nvSpPr>
          <p:cNvPr id="4099" name="內容版面配置區 2"/>
          <p:cNvSpPr>
            <a:spLocks noGrp="1"/>
          </p:cNvSpPr>
          <p:nvPr>
            <p:ph idx="1"/>
          </p:nvPr>
        </p:nvSpPr>
        <p:spPr>
          <a:xfrm>
            <a:off x="457200" y="1483199"/>
            <a:ext cx="8291264"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社</a:t>
            </a:r>
            <a:r>
              <a:rPr lang="zh-TW" altLang="en-US" dirty="0"/>
              <a:t>群媒體有許多不同的類別。</a:t>
            </a:r>
            <a:r>
              <a:rPr lang="en-US" altLang="zh-TW" dirty="0"/>
              <a:t>Kaplan</a:t>
            </a:r>
            <a:r>
              <a:rPr lang="zh-TW" altLang="en-US" dirty="0"/>
              <a:t>和</a:t>
            </a:r>
            <a:r>
              <a:rPr lang="en-US" altLang="zh-TW" dirty="0" err="1"/>
              <a:t>Haenlein</a:t>
            </a:r>
            <a:r>
              <a:rPr lang="zh-TW" altLang="en-US" dirty="0"/>
              <a:t>在</a:t>
            </a:r>
            <a:r>
              <a:rPr lang="en-US" altLang="zh-TW" dirty="0"/>
              <a:t>2010</a:t>
            </a:r>
            <a:r>
              <a:rPr lang="zh-TW" altLang="en-US" dirty="0"/>
              <a:t>年的文章中，將社群媒體依照其經營型態分為以下的六大類：</a:t>
            </a:r>
          </a:p>
          <a:p>
            <a:pPr marL="720000" indent="-360000" fontAlgn="base">
              <a:lnSpc>
                <a:spcPct val="100000"/>
              </a:lnSpc>
              <a:spcBef>
                <a:spcPts val="768"/>
              </a:spcBef>
              <a:buFont typeface="+mj-lt"/>
              <a:buAutoNum type="arabicPeriod"/>
            </a:pPr>
            <a:r>
              <a:rPr lang="zh-TW" altLang="en-US" sz="2800" dirty="0" smtClean="0"/>
              <a:t>協同</a:t>
            </a:r>
            <a:r>
              <a:rPr lang="zh-TW" altLang="en-US" sz="2800" dirty="0"/>
              <a:t>專案： </a:t>
            </a:r>
            <a:r>
              <a:rPr lang="en-US" altLang="zh-TW" sz="2800" dirty="0"/>
              <a:t>Wikipedia</a:t>
            </a:r>
            <a:r>
              <a:rPr lang="zh-TW" altLang="en-US" sz="2800" dirty="0"/>
              <a:t>。</a:t>
            </a:r>
          </a:p>
          <a:p>
            <a:pPr marL="720000" indent="-360000" fontAlgn="base">
              <a:lnSpc>
                <a:spcPct val="100000"/>
              </a:lnSpc>
              <a:spcBef>
                <a:spcPts val="768"/>
              </a:spcBef>
              <a:buFont typeface="+mj-lt"/>
              <a:buAutoNum type="arabicPeriod"/>
            </a:pPr>
            <a:r>
              <a:rPr lang="zh-TW" altLang="en-US" sz="2800" dirty="0" smtClean="0"/>
              <a:t>部落</a:t>
            </a:r>
            <a:r>
              <a:rPr lang="zh-TW" altLang="en-US" sz="2800" dirty="0"/>
              <a:t>格和微型部落格：無名小站、</a:t>
            </a:r>
            <a:r>
              <a:rPr lang="en-US" altLang="zh-TW" sz="2800" dirty="0"/>
              <a:t>Twitter</a:t>
            </a:r>
            <a:r>
              <a:rPr lang="zh-TW" altLang="en-US" sz="2800" dirty="0"/>
              <a:t>。</a:t>
            </a:r>
          </a:p>
          <a:p>
            <a:pPr marL="720000" indent="-360000" fontAlgn="base">
              <a:lnSpc>
                <a:spcPct val="100000"/>
              </a:lnSpc>
              <a:spcBef>
                <a:spcPts val="768"/>
              </a:spcBef>
              <a:buFont typeface="+mj-lt"/>
              <a:buAutoNum type="arabicPeriod"/>
            </a:pPr>
            <a:r>
              <a:rPr lang="zh-TW" altLang="en-US" sz="2800" dirty="0" smtClean="0"/>
              <a:t>內容</a:t>
            </a:r>
            <a:r>
              <a:rPr lang="zh-TW" altLang="en-US" sz="2800" dirty="0"/>
              <a:t>社群：</a:t>
            </a:r>
            <a:r>
              <a:rPr lang="en-US" altLang="zh-TW" sz="2800" dirty="0"/>
              <a:t>YouTube</a:t>
            </a:r>
            <a:r>
              <a:rPr lang="zh-TW" altLang="en-US" sz="2800" dirty="0"/>
              <a:t>和</a:t>
            </a:r>
            <a:r>
              <a:rPr lang="en-US" altLang="zh-TW" sz="2800" dirty="0" err="1"/>
              <a:t>DailyMotion</a:t>
            </a:r>
            <a:r>
              <a:rPr lang="zh-TW" altLang="en-US" sz="2800" dirty="0"/>
              <a:t>。</a:t>
            </a:r>
          </a:p>
          <a:p>
            <a:pPr marL="720000" indent="-360000" fontAlgn="base">
              <a:lnSpc>
                <a:spcPct val="100000"/>
              </a:lnSpc>
              <a:spcBef>
                <a:spcPts val="768"/>
              </a:spcBef>
              <a:buFont typeface="+mj-lt"/>
              <a:buAutoNum type="arabicPeriod"/>
            </a:pPr>
            <a:r>
              <a:rPr lang="zh-TW" altLang="en-US" sz="2800" dirty="0" smtClean="0"/>
              <a:t>社交</a:t>
            </a:r>
            <a:r>
              <a:rPr lang="zh-TW" altLang="en-US" sz="2800" dirty="0"/>
              <a:t>網站：</a:t>
            </a:r>
            <a:r>
              <a:rPr lang="en-US" altLang="zh-TW" sz="2800" dirty="0"/>
              <a:t>Facebook</a:t>
            </a:r>
            <a:r>
              <a:rPr lang="zh-TW" altLang="en-US" sz="2800" dirty="0"/>
              <a:t>、愛情公寓。</a:t>
            </a:r>
          </a:p>
          <a:p>
            <a:pPr marL="720000" indent="-360000" fontAlgn="base">
              <a:lnSpc>
                <a:spcPct val="100000"/>
              </a:lnSpc>
              <a:spcBef>
                <a:spcPts val="768"/>
              </a:spcBef>
              <a:buFont typeface="+mj-lt"/>
              <a:buAutoNum type="arabicPeriod"/>
            </a:pPr>
            <a:r>
              <a:rPr lang="zh-TW" altLang="en-US" sz="2800" dirty="0" smtClean="0"/>
              <a:t>虛擬</a:t>
            </a:r>
            <a:r>
              <a:rPr lang="zh-TW" altLang="en-US" sz="2800" dirty="0"/>
              <a:t>遊戲世界：</a:t>
            </a:r>
            <a:r>
              <a:rPr lang="en-US" altLang="zh-TW" sz="2800" dirty="0"/>
              <a:t>World of Warcraft</a:t>
            </a:r>
            <a:r>
              <a:rPr lang="zh-TW" altLang="en-US" sz="2800" dirty="0"/>
              <a:t>。</a:t>
            </a:r>
          </a:p>
          <a:p>
            <a:pPr marL="720000" indent="-360000" fontAlgn="base">
              <a:lnSpc>
                <a:spcPct val="100000"/>
              </a:lnSpc>
              <a:spcBef>
                <a:spcPts val="768"/>
              </a:spcBef>
              <a:buFont typeface="+mj-lt"/>
              <a:buAutoNum type="arabicPeriod"/>
            </a:pPr>
            <a:r>
              <a:rPr lang="zh-TW" altLang="en-US" sz="2800" dirty="0" smtClean="0"/>
              <a:t>虛擬</a:t>
            </a:r>
            <a:r>
              <a:rPr lang="zh-TW" altLang="en-US" sz="2800" dirty="0"/>
              <a:t>社會：</a:t>
            </a:r>
            <a:r>
              <a:rPr lang="en-US" altLang="zh-TW" sz="2800" dirty="0"/>
              <a:t>Second Life</a:t>
            </a:r>
            <a:r>
              <a:rPr lang="zh-TW" altLang="en-US" sz="2800" dirty="0" smtClean="0"/>
              <a:t>。</a:t>
            </a:r>
            <a:endParaRPr lang="zh-TW" altLang="en-US" sz="2800" dirty="0"/>
          </a:p>
        </p:txBody>
      </p:sp>
      <p:grpSp>
        <p:nvGrpSpPr>
          <p:cNvPr id="4" name="群組 3"/>
          <p:cNvGrpSpPr/>
          <p:nvPr/>
        </p:nvGrpSpPr>
        <p:grpSpPr>
          <a:xfrm rot="-5400000">
            <a:off x="4010084" y="-3994143"/>
            <a:ext cx="468001" cy="8473593"/>
            <a:chOff x="-37324" y="1189"/>
            <a:chExt cx="432004" cy="5253114"/>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524335" y="1130647"/>
              <a:ext cx="140602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Web 2.0</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與社群媒體的發展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208701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5" y="272405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5" y="336258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5" y="400092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5" y="46477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8372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099">
                                            <p:txEl>
                                              <p:pRg st="5" end="5"/>
                                            </p:txEl>
                                          </p:spTgt>
                                        </p:tgtEl>
                                        <p:attrNameLst>
                                          <p:attrName>style.visibility</p:attrName>
                                        </p:attrNameLst>
                                      </p:cBhvr>
                                      <p:to>
                                        <p:strVal val="visible"/>
                                      </p:to>
                                    </p:set>
                                    <p:animEffect transition="in" filter="fade">
                                      <p:cBhvr>
                                        <p:cTn id="22" dur="500"/>
                                        <p:tgtEl>
                                          <p:spTgt spid="409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099">
                                            <p:txEl>
                                              <p:pRg st="6" end="6"/>
                                            </p:txEl>
                                          </p:spTgt>
                                        </p:tgtEl>
                                        <p:attrNameLst>
                                          <p:attrName>style.visibility</p:attrName>
                                        </p:attrNameLst>
                                      </p:cBhvr>
                                      <p:to>
                                        <p:strVal val="visible"/>
                                      </p:to>
                                    </p:set>
                                    <p:animEffect transition="in" filter="fade">
                                      <p:cBhvr>
                                        <p:cTn id="25"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a:r>
              <a:rPr lang="zh-TW" altLang="en-US" dirty="0"/>
              <a:t>社群媒體的分類與特性</a:t>
            </a:r>
          </a:p>
        </p:txBody>
      </p:sp>
      <p:sp>
        <p:nvSpPr>
          <p:cNvPr id="4099" name="內容版面配置區 2"/>
          <p:cNvSpPr>
            <a:spLocks noGrp="1"/>
          </p:cNvSpPr>
          <p:nvPr>
            <p:ph idx="1"/>
          </p:nvPr>
        </p:nvSpPr>
        <p:spPr>
          <a:xfrm>
            <a:off x="457200" y="1483199"/>
            <a:ext cx="8291264" cy="5040000"/>
          </a:xfrm>
        </p:spPr>
        <p:txBody>
          <a:bodyPr>
            <a:noAutofit/>
          </a:bodyPr>
          <a:lstStyle/>
          <a:p>
            <a:pPr marL="342900" indent="-342900" algn="just" defTabSz="914400" eaLnBrk="0" fontAlgn="base" hangingPunct="0">
              <a:spcBef>
                <a:spcPts val="600"/>
              </a:spcBef>
              <a:buFont typeface="Arial" charset="0"/>
              <a:buChar char="•"/>
            </a:pPr>
            <a:r>
              <a:rPr lang="zh-TW" altLang="en-US" dirty="0" smtClean="0"/>
              <a:t>社</a:t>
            </a:r>
            <a:r>
              <a:rPr lang="zh-TW" altLang="en-US" dirty="0"/>
              <a:t>群媒體可分為以社交為主的社群</a:t>
            </a:r>
            <a:r>
              <a:rPr lang="zh-TW" altLang="en-US" dirty="0" smtClean="0"/>
              <a:t>網站（</a:t>
            </a:r>
            <a:r>
              <a:rPr lang="en-US" altLang="zh-TW" dirty="0" smtClean="0"/>
              <a:t>Facebook</a:t>
            </a:r>
            <a:r>
              <a:rPr lang="zh-TW" altLang="en-US" dirty="0" smtClean="0"/>
              <a:t>）及</a:t>
            </a:r>
            <a:r>
              <a:rPr lang="zh-TW" altLang="en-US" dirty="0"/>
              <a:t>以主題討論為主的</a:t>
            </a:r>
            <a:r>
              <a:rPr lang="zh-TW" altLang="en-US" dirty="0" smtClean="0"/>
              <a:t>論壇（</a:t>
            </a:r>
            <a:r>
              <a:rPr lang="en-US" altLang="zh-TW" dirty="0" smtClean="0"/>
              <a:t>Mobile01</a:t>
            </a:r>
            <a:r>
              <a:rPr lang="zh-TW" altLang="en-US" dirty="0" smtClean="0"/>
              <a:t>）。 </a:t>
            </a:r>
            <a:endParaRPr lang="zh-TW" altLang="en-US" dirty="0"/>
          </a:p>
          <a:p>
            <a:pPr marL="342900" indent="-342900" algn="just" defTabSz="914400" eaLnBrk="0" fontAlgn="base" hangingPunct="0">
              <a:spcBef>
                <a:spcPts val="600"/>
              </a:spcBef>
              <a:buFont typeface="Arial" charset="0"/>
              <a:buChar char="•"/>
            </a:pPr>
            <a:r>
              <a:rPr lang="zh-TW" altLang="en-US" dirty="0"/>
              <a:t>以臉書為例，可歸類為開放式、朋友之間分享日常生活、交換資訊的的資訊</a:t>
            </a:r>
            <a:r>
              <a:rPr lang="zh-TW" altLang="en-US" dirty="0" smtClean="0"/>
              <a:t>網站。</a:t>
            </a:r>
            <a:r>
              <a:rPr lang="zh-TW" altLang="en-US" dirty="0"/>
              <a:t>另外像是校園</a:t>
            </a:r>
            <a:r>
              <a:rPr lang="en-US" altLang="zh-TW" dirty="0" smtClean="0"/>
              <a:t>App</a:t>
            </a:r>
            <a:r>
              <a:rPr lang="zh-TW" altLang="en-US" dirty="0" smtClean="0"/>
              <a:t>，</a:t>
            </a:r>
            <a:r>
              <a:rPr lang="zh-TW" altLang="en-US" dirty="0"/>
              <a:t>則是屬於限制性的社群媒體，因為已限定使用對象為校園內師生</a:t>
            </a:r>
            <a:r>
              <a:rPr lang="zh-TW" altLang="en-US" dirty="0" smtClean="0"/>
              <a:t>。</a:t>
            </a:r>
            <a:endParaRPr lang="zh-TW" altLang="en-US" dirty="0"/>
          </a:p>
        </p:txBody>
      </p:sp>
      <p:grpSp>
        <p:nvGrpSpPr>
          <p:cNvPr id="4" name="群組 3"/>
          <p:cNvGrpSpPr/>
          <p:nvPr/>
        </p:nvGrpSpPr>
        <p:grpSpPr>
          <a:xfrm rot="-5400000">
            <a:off x="4010084" y="-3994143"/>
            <a:ext cx="468001" cy="8473593"/>
            <a:chOff x="-37324" y="1189"/>
            <a:chExt cx="432004" cy="5253114"/>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524335" y="1130647"/>
              <a:ext cx="140602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Web 2.0</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與社群媒體的發展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208701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5" y="272405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5" y="336258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5" y="400092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5" y="46477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2" name="Picture 2" descr="C:\Users\NO38\Desktop\書籍\IM111電子商務\低解析\表11-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898" y="4739873"/>
            <a:ext cx="7252203" cy="1741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76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社群商務的定義</a:t>
            </a:r>
          </a:p>
        </p:txBody>
      </p:sp>
      <p:sp>
        <p:nvSpPr>
          <p:cNvPr id="4099" name="內容版面配置區 2"/>
          <p:cNvSpPr>
            <a:spLocks noGrp="1"/>
          </p:cNvSpPr>
          <p:nvPr>
            <p:ph idx="1"/>
          </p:nvPr>
        </p:nvSpPr>
        <p:spPr>
          <a:xfrm>
            <a:off x="457200" y="1483199"/>
            <a:ext cx="8291264"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a:t>社群商務：結合社群媒體與電子商務，也就是在社群媒體上進行商業活動。</a:t>
            </a:r>
          </a:p>
          <a:p>
            <a:pPr marL="342900" indent="-342900" algn="just" defTabSz="914400" eaLnBrk="0" fontAlgn="base" hangingPunct="0">
              <a:lnSpc>
                <a:spcPct val="100000"/>
              </a:lnSpc>
              <a:spcBef>
                <a:spcPts val="768"/>
              </a:spcBef>
              <a:buFont typeface="Arial" charset="0"/>
              <a:buChar char="•"/>
            </a:pPr>
            <a:r>
              <a:rPr lang="zh-TW" altLang="en-US" dirty="0"/>
              <a:t>商業活動：商業買賣交易、品牌的廣告宣傳、產品的推薦、口碑的傳播、經驗的</a:t>
            </a:r>
            <a:r>
              <a:rPr lang="zh-TW" altLang="en-US" dirty="0" smtClean="0"/>
              <a:t>分享。</a:t>
            </a:r>
            <a:endParaRPr lang="zh-TW" altLang="en-US" dirty="0"/>
          </a:p>
          <a:p>
            <a:pPr marL="342900" indent="-342900" algn="just" defTabSz="914400" eaLnBrk="0" fontAlgn="base" hangingPunct="0">
              <a:lnSpc>
                <a:spcPct val="100000"/>
              </a:lnSpc>
              <a:spcBef>
                <a:spcPts val="768"/>
              </a:spcBef>
              <a:buFont typeface="Arial" charset="0"/>
              <a:buChar char="•"/>
            </a:pPr>
            <a:r>
              <a:rPr lang="zh-TW" altLang="en-US" dirty="0"/>
              <a:t>社群商務改變了傳統買賣的模式，以更低的成本創造有效的品牌知名度、甚至是快速的媒體話題，進一步帶動買氣。</a:t>
            </a:r>
          </a:p>
        </p:txBody>
      </p:sp>
      <p:grpSp>
        <p:nvGrpSpPr>
          <p:cNvPr id="4" name="群組 3"/>
          <p:cNvGrpSpPr/>
          <p:nvPr/>
        </p:nvGrpSpPr>
        <p:grpSpPr>
          <a:xfrm rot="-5400000">
            <a:off x="3899469" y="-3883529"/>
            <a:ext cx="468001" cy="8252363"/>
            <a:chOff x="-37324" y="1189"/>
            <a:chExt cx="432004" cy="5115965"/>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455732" y="1704320"/>
              <a:ext cx="126881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社群商務</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6" y="258690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22543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38637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51059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18273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社群商務的特性</a:t>
            </a:r>
          </a:p>
        </p:txBody>
      </p:sp>
      <p:sp>
        <p:nvSpPr>
          <p:cNvPr id="4099" name="內容版面配置區 2"/>
          <p:cNvSpPr>
            <a:spLocks noGrp="1"/>
          </p:cNvSpPr>
          <p:nvPr>
            <p:ph idx="1"/>
          </p:nvPr>
        </p:nvSpPr>
        <p:spPr>
          <a:xfrm>
            <a:off x="457200" y="1483199"/>
            <a:ext cx="8291264"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a:t>社群網站是經由在網站上的虛擬社群成員，透過網站上對話連結所產生社交認同感和互惠，來創造商業價值。因此，社群商務需要更多的消費者接觸、高度互動的媒介才能有效的發展。</a:t>
            </a:r>
          </a:p>
          <a:p>
            <a:pPr marL="342900" indent="-342900" algn="just" defTabSz="914400" eaLnBrk="0" fontAlgn="base" hangingPunct="0">
              <a:lnSpc>
                <a:spcPct val="100000"/>
              </a:lnSpc>
              <a:spcBef>
                <a:spcPts val="768"/>
              </a:spcBef>
              <a:buFont typeface="Arial" charset="0"/>
              <a:buChar char="•"/>
            </a:pPr>
            <a:r>
              <a:rPr lang="zh-TW" altLang="en-US" dirty="0"/>
              <a:t>社群網站的人際關係連帶影響到人的購物</a:t>
            </a:r>
            <a:r>
              <a:rPr lang="zh-TW" altLang="en-US" dirty="0" smtClean="0"/>
              <a:t>行為：</a:t>
            </a:r>
            <a:endParaRPr lang="zh-TW" altLang="en-US" dirty="0"/>
          </a:p>
          <a:p>
            <a:pPr marL="720000" lvl="1" indent="-342900" algn="just" defTabSz="914400" fontAlgn="base">
              <a:lnSpc>
                <a:spcPct val="100000"/>
              </a:lnSpc>
              <a:spcBef>
                <a:spcPts val="768"/>
              </a:spcBef>
              <a:buClr>
                <a:schemeClr val="tx2"/>
              </a:buClr>
              <a:buFont typeface="Times New Roman" panose="02020603050405020304" pitchFamily="18" charset="0"/>
              <a:buChar char="−"/>
            </a:pPr>
            <a:r>
              <a:rPr lang="zh-TW" altLang="en-US" dirty="0"/>
              <a:t>社群網站是人建構出來的，但網路卻是決定人們如何互相影響的關鍵</a:t>
            </a:r>
            <a:r>
              <a:rPr lang="zh-TW" altLang="en-US" dirty="0" smtClean="0"/>
              <a:t>。</a:t>
            </a:r>
            <a:endParaRPr lang="zh-TW" altLang="en-US" dirty="0"/>
          </a:p>
        </p:txBody>
      </p:sp>
      <p:grpSp>
        <p:nvGrpSpPr>
          <p:cNvPr id="4" name="群組 3"/>
          <p:cNvGrpSpPr/>
          <p:nvPr/>
        </p:nvGrpSpPr>
        <p:grpSpPr>
          <a:xfrm rot="-5400000">
            <a:off x="3899469" y="-3883529"/>
            <a:ext cx="468001" cy="8252363"/>
            <a:chOff x="-37324" y="1189"/>
            <a:chExt cx="432004" cy="5115965"/>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455732" y="1704320"/>
              <a:ext cx="126881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社群商務</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6" y="258690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22543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38637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51059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53853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社群商務的特性</a:t>
            </a:r>
          </a:p>
        </p:txBody>
      </p:sp>
      <p:sp>
        <p:nvSpPr>
          <p:cNvPr id="4099" name="內容版面配置區 2"/>
          <p:cNvSpPr>
            <a:spLocks noGrp="1"/>
          </p:cNvSpPr>
          <p:nvPr>
            <p:ph idx="1"/>
          </p:nvPr>
        </p:nvSpPr>
        <p:spPr>
          <a:xfrm>
            <a:off x="457200" y="1483199"/>
            <a:ext cx="8291264"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a:t>社群網站的人際關係連帶影響到人的購物</a:t>
            </a:r>
            <a:r>
              <a:rPr lang="zh-TW" altLang="en-US" dirty="0" smtClean="0"/>
              <a:t>行為：</a:t>
            </a:r>
            <a:endParaRPr lang="zh-TW" altLang="en-US" dirty="0"/>
          </a:p>
          <a:p>
            <a:pPr marL="720000" lvl="1" indent="-342900" algn="just" defTabSz="914400" fontAlgn="base">
              <a:lnSpc>
                <a:spcPct val="100000"/>
              </a:lnSpc>
              <a:spcBef>
                <a:spcPts val="768"/>
              </a:spcBef>
              <a:buClr>
                <a:schemeClr val="tx2"/>
              </a:buClr>
              <a:buFont typeface="Times New Roman" panose="02020603050405020304" pitchFamily="18" charset="0"/>
              <a:buChar char="−"/>
            </a:pPr>
            <a:r>
              <a:rPr lang="zh-TW" altLang="en-US" dirty="0" smtClean="0"/>
              <a:t>讓</a:t>
            </a:r>
            <a:r>
              <a:rPr lang="zh-TW" altLang="en-US" dirty="0"/>
              <a:t>消費者喜歡你的商品之前，應該先思可如何激勵他們的購物行為。社群商務該被研究的重點是人的行為，而不只是科技本身</a:t>
            </a:r>
            <a:r>
              <a:rPr lang="zh-TW" altLang="en-US" dirty="0" smtClean="0"/>
              <a:t>。</a:t>
            </a:r>
            <a:endParaRPr lang="en-US" altLang="zh-TW" dirty="0" smtClean="0"/>
          </a:p>
          <a:p>
            <a:pPr marL="720000" lvl="1" indent="-342900" algn="just" defTabSz="914400" fontAlgn="base">
              <a:lnSpc>
                <a:spcPct val="100000"/>
              </a:lnSpc>
              <a:spcBef>
                <a:spcPts val="768"/>
              </a:spcBef>
              <a:buClr>
                <a:schemeClr val="tx2"/>
              </a:buClr>
              <a:buFont typeface="Times New Roman" panose="02020603050405020304" pitchFamily="18" charset="0"/>
              <a:buChar char="−"/>
            </a:pPr>
            <a:r>
              <a:rPr lang="zh-TW" altLang="en-US" dirty="0"/>
              <a:t>同一個人可能會同時在不同的社群網站中，就好像你自己的臉書中，會有同學、公司同事或是酒肉朋友等依不同角色而組成的社群；不同社群內部的關係，可以簡單的分為「強連結」與「弱連結」</a:t>
            </a:r>
            <a:r>
              <a:rPr lang="zh-TW" altLang="en-US" dirty="0" smtClean="0"/>
              <a:t>。</a:t>
            </a:r>
            <a:endParaRPr lang="zh-TW" altLang="en-US" dirty="0"/>
          </a:p>
        </p:txBody>
      </p:sp>
      <p:grpSp>
        <p:nvGrpSpPr>
          <p:cNvPr id="4" name="群組 3"/>
          <p:cNvGrpSpPr/>
          <p:nvPr/>
        </p:nvGrpSpPr>
        <p:grpSpPr>
          <a:xfrm rot="-5400000">
            <a:off x="3899469" y="-3883529"/>
            <a:ext cx="468001" cy="8252363"/>
            <a:chOff x="-37324" y="1189"/>
            <a:chExt cx="432004" cy="5115965"/>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455732" y="1704320"/>
              <a:ext cx="126881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社群商務</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6" y="258690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22543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38637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51059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72476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社群商務的特性</a:t>
            </a:r>
          </a:p>
        </p:txBody>
      </p:sp>
      <p:sp>
        <p:nvSpPr>
          <p:cNvPr id="4099" name="內容版面配置區 2"/>
          <p:cNvSpPr>
            <a:spLocks noGrp="1"/>
          </p:cNvSpPr>
          <p:nvPr>
            <p:ph idx="1"/>
          </p:nvPr>
        </p:nvSpPr>
        <p:spPr>
          <a:xfrm>
            <a:off x="457200" y="1483199"/>
            <a:ext cx="8291264"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a:t>社群網站的人際關係連帶影響到人的購物</a:t>
            </a:r>
            <a:r>
              <a:rPr lang="zh-TW" altLang="en-US" dirty="0" smtClean="0"/>
              <a:t>行為：</a:t>
            </a:r>
            <a:endParaRPr lang="zh-TW" altLang="en-US" dirty="0"/>
          </a:p>
          <a:p>
            <a:pPr marL="720000" lvl="1" indent="-342900" algn="just" defTabSz="914400" fontAlgn="base">
              <a:lnSpc>
                <a:spcPct val="100000"/>
              </a:lnSpc>
              <a:spcBef>
                <a:spcPts val="768"/>
              </a:spcBef>
              <a:buClr>
                <a:schemeClr val="tx2"/>
              </a:buClr>
              <a:buFont typeface="Times New Roman" panose="02020603050405020304" pitchFamily="18" charset="0"/>
              <a:buChar char="−"/>
            </a:pPr>
            <a:r>
              <a:rPr lang="zh-TW" altLang="en-US" dirty="0" smtClean="0"/>
              <a:t>人</a:t>
            </a:r>
            <a:r>
              <a:rPr lang="zh-TW" altLang="en-US" dirty="0"/>
              <a:t>在做決定時常會參考他人的看法，所以「強連結」的朋友對你的決策會比較有影響力。</a:t>
            </a:r>
          </a:p>
          <a:p>
            <a:pPr marL="342900" indent="-342900" algn="just" defTabSz="914400" eaLnBrk="0" fontAlgn="base" hangingPunct="0">
              <a:lnSpc>
                <a:spcPct val="100000"/>
              </a:lnSpc>
              <a:spcBef>
                <a:spcPts val="768"/>
              </a:spcBef>
              <a:buFont typeface="Arial" charset="0"/>
              <a:buChar char="•"/>
            </a:pPr>
            <a:r>
              <a:rPr lang="zh-TW" altLang="en-US" dirty="0"/>
              <a:t>由上述四個重點我們可以歸納出社群商務可能會因下列四個因素產生影響</a:t>
            </a:r>
            <a:r>
              <a:rPr lang="en-US" altLang="zh-TW" dirty="0"/>
              <a:t>(</a:t>
            </a:r>
            <a:r>
              <a:rPr lang="en-US" altLang="zh-TW" dirty="0">
                <a:sym typeface="Wingdings" panose="05000000000000000000" pitchFamily="2" charset="2"/>
              </a:rPr>
              <a:t>1)</a:t>
            </a:r>
            <a:r>
              <a:rPr lang="zh-TW" altLang="en-US" dirty="0"/>
              <a:t>社群內的關係、</a:t>
            </a:r>
            <a:r>
              <a:rPr lang="en-US" altLang="zh-TW" dirty="0"/>
              <a:t>(2)</a:t>
            </a:r>
            <a:r>
              <a:rPr lang="zh-TW" altLang="en-US" dirty="0"/>
              <a:t>當事人的態度、</a:t>
            </a:r>
            <a:r>
              <a:rPr lang="en-US" altLang="zh-TW" dirty="0"/>
              <a:t>(3)</a:t>
            </a:r>
            <a:r>
              <a:rPr lang="zh-TW" altLang="en-US" dirty="0"/>
              <a:t>社群的氣氛、</a:t>
            </a:r>
            <a:r>
              <a:rPr lang="en-US" altLang="zh-TW" dirty="0"/>
              <a:t>(4)</a:t>
            </a:r>
            <a:r>
              <a:rPr lang="zh-TW" altLang="en-US" dirty="0"/>
              <a:t>商品</a:t>
            </a:r>
            <a:r>
              <a:rPr lang="zh-TW" altLang="en-US" dirty="0" smtClean="0"/>
              <a:t>特性。</a:t>
            </a:r>
            <a:endParaRPr lang="zh-TW" altLang="en-US" dirty="0"/>
          </a:p>
        </p:txBody>
      </p:sp>
      <p:grpSp>
        <p:nvGrpSpPr>
          <p:cNvPr id="4" name="群組 3"/>
          <p:cNvGrpSpPr/>
          <p:nvPr/>
        </p:nvGrpSpPr>
        <p:grpSpPr>
          <a:xfrm rot="-5400000">
            <a:off x="3899469" y="-3883529"/>
            <a:ext cx="468001" cy="8252363"/>
            <a:chOff x="-37324" y="1189"/>
            <a:chExt cx="432004" cy="5115965"/>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455732" y="1704320"/>
              <a:ext cx="126881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社群商務</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6" y="258690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22543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38637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51059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9219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社群商務理論</a:t>
            </a:r>
          </a:p>
        </p:txBody>
      </p:sp>
      <p:sp>
        <p:nvSpPr>
          <p:cNvPr id="4099" name="內容版面配置區 2"/>
          <p:cNvSpPr>
            <a:spLocks noGrp="1"/>
          </p:cNvSpPr>
          <p:nvPr>
            <p:ph idx="1"/>
          </p:nvPr>
        </p:nvSpPr>
        <p:spPr>
          <a:xfrm>
            <a:off x="457200" y="1483199"/>
            <a:ext cx="8291264" cy="5040000"/>
          </a:xfrm>
        </p:spPr>
        <p:txBody>
          <a:bodyPr>
            <a:noAutofit/>
          </a:bodyPr>
          <a:lstStyle/>
          <a:p>
            <a:pPr marL="342900" indent="-342900" algn="just" defTabSz="914400" eaLnBrk="0" fontAlgn="base" hangingPunct="0">
              <a:lnSpc>
                <a:spcPct val="91000"/>
              </a:lnSpc>
              <a:spcBef>
                <a:spcPts val="768"/>
              </a:spcBef>
              <a:buFont typeface="Arial" charset="0"/>
              <a:buChar char="•"/>
            </a:pPr>
            <a:r>
              <a:rPr lang="zh-TW" altLang="en-US" dirty="0"/>
              <a:t>社群商務是否能對企業產生效果，或是如何可以產生更好的效果，都是個有待探討的課題。甚至，究竟社群商務是否只是個假象，還是確實有很大的未來潛力，在學術上就有探討的價值。因此近來有不少的相關理論，被應用到社群商務的研究中，探討社群的關係與購買的意願或是忠誠度的關係。</a:t>
            </a:r>
          </a:p>
          <a:p>
            <a:pPr marL="342900" indent="-342900" algn="just" defTabSz="914400" eaLnBrk="0" fontAlgn="base" hangingPunct="0">
              <a:lnSpc>
                <a:spcPct val="91000"/>
              </a:lnSpc>
              <a:spcBef>
                <a:spcPts val="768"/>
              </a:spcBef>
              <a:buFont typeface="Arial" charset="0"/>
              <a:buChar char="•"/>
            </a:pPr>
            <a:r>
              <a:rPr lang="zh-TW" altLang="en-US" dirty="0"/>
              <a:t>與社群商務相關的理論很多，這裡介紹最直接相關的四個，作為相關研究的參考：</a:t>
            </a:r>
            <a:r>
              <a:rPr lang="en-US" altLang="zh-TW" dirty="0"/>
              <a:t>(1)</a:t>
            </a:r>
            <a:r>
              <a:rPr lang="zh-TW" altLang="en-US" dirty="0"/>
              <a:t>社會支持理論、</a:t>
            </a:r>
            <a:r>
              <a:rPr lang="en-US" altLang="zh-TW" dirty="0"/>
              <a:t>(2)</a:t>
            </a:r>
            <a:r>
              <a:rPr lang="zh-TW" altLang="en-US" dirty="0"/>
              <a:t>社會交換理論、</a:t>
            </a:r>
            <a:r>
              <a:rPr lang="en-US" altLang="zh-TW" dirty="0"/>
              <a:t>(3)</a:t>
            </a:r>
            <a:r>
              <a:rPr lang="zh-TW" altLang="en-US" dirty="0"/>
              <a:t>社會資本理論、</a:t>
            </a:r>
            <a:r>
              <a:rPr lang="en-US" altLang="zh-TW" dirty="0"/>
              <a:t>(4)</a:t>
            </a:r>
            <a:r>
              <a:rPr lang="zh-TW" altLang="en-US" dirty="0"/>
              <a:t>社會影響力理論。</a:t>
            </a:r>
          </a:p>
        </p:txBody>
      </p:sp>
      <p:grpSp>
        <p:nvGrpSpPr>
          <p:cNvPr id="4" name="群組 3"/>
          <p:cNvGrpSpPr/>
          <p:nvPr/>
        </p:nvGrpSpPr>
        <p:grpSpPr>
          <a:xfrm rot="-5400000">
            <a:off x="3899469" y="-3883529"/>
            <a:ext cx="468001" cy="8252363"/>
            <a:chOff x="-37324" y="1189"/>
            <a:chExt cx="432004" cy="5115965"/>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455732" y="1704320"/>
              <a:ext cx="126881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社群商務</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6" y="258690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22543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38637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51059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27515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smtClean="0"/>
              <a:t>社會支持理論</a:t>
            </a:r>
            <a:endParaRPr lang="zh-TW" altLang="en-US" dirty="0"/>
          </a:p>
        </p:txBody>
      </p:sp>
      <p:sp>
        <p:nvSpPr>
          <p:cNvPr id="4099" name="內容版面配置區 2"/>
          <p:cNvSpPr>
            <a:spLocks noGrp="1"/>
          </p:cNvSpPr>
          <p:nvPr>
            <p:ph idx="1"/>
          </p:nvPr>
        </p:nvSpPr>
        <p:spPr>
          <a:xfrm>
            <a:off x="457200" y="1483199"/>
            <a:ext cx="8291264" cy="5040000"/>
          </a:xfrm>
        </p:spPr>
        <p:txBody>
          <a:bodyPr>
            <a:noAutofit/>
          </a:bodyPr>
          <a:lstStyle/>
          <a:p>
            <a:pPr marL="342900" indent="-342900" algn="just" defTabSz="914400" eaLnBrk="0" fontAlgn="base" hangingPunct="0">
              <a:lnSpc>
                <a:spcPct val="91000"/>
              </a:lnSpc>
              <a:spcBef>
                <a:spcPts val="768"/>
              </a:spcBef>
              <a:buFont typeface="Arial" charset="0"/>
              <a:buChar char="•"/>
            </a:pPr>
            <a:r>
              <a:rPr lang="zh-TW" altLang="en-US" dirty="0"/>
              <a:t>社會支持理論（</a:t>
            </a:r>
            <a:r>
              <a:rPr lang="en-US" altLang="zh-TW" dirty="0"/>
              <a:t>Social Support Theory</a:t>
            </a:r>
            <a:r>
              <a:rPr lang="zh-TW" altLang="en-US" dirty="0"/>
              <a:t>）是學者</a:t>
            </a:r>
            <a:r>
              <a:rPr lang="en-US" altLang="zh-TW" dirty="0" err="1"/>
              <a:t>Caplan</a:t>
            </a:r>
            <a:r>
              <a:rPr lang="zh-TW" altLang="en-US" dirty="0"/>
              <a:t>在</a:t>
            </a:r>
            <a:r>
              <a:rPr lang="en-US" altLang="zh-TW" dirty="0"/>
              <a:t>1974</a:t>
            </a:r>
            <a:r>
              <a:rPr lang="zh-TW" altLang="en-US" dirty="0"/>
              <a:t>年所提出，當時他認為社會支持來自於每個個體經由與其他個體或與組織間的交流與互動而產生的滿足感。</a:t>
            </a:r>
          </a:p>
          <a:p>
            <a:pPr marL="342900" indent="-342900" algn="just" defTabSz="914400" eaLnBrk="0" fontAlgn="base" hangingPunct="0">
              <a:lnSpc>
                <a:spcPct val="91000"/>
              </a:lnSpc>
              <a:spcBef>
                <a:spcPts val="768"/>
              </a:spcBef>
              <a:buFont typeface="Arial" charset="0"/>
              <a:buChar char="•"/>
            </a:pPr>
            <a:r>
              <a:rPr lang="zh-TW" altLang="en-US" dirty="0"/>
              <a:t>社會支持研究自</a:t>
            </a:r>
            <a:r>
              <a:rPr lang="en-US" altLang="zh-TW" dirty="0"/>
              <a:t>1970</a:t>
            </a:r>
            <a:r>
              <a:rPr lang="zh-TW" altLang="en-US" dirty="0"/>
              <a:t>年代開始發展，該理論的主要論點認為，以語言及非語言的溝通方式，所創造的支持氛圍，會在社群網絡的成員之間造就了一種關心、愛與尊重的感受。</a:t>
            </a:r>
            <a:r>
              <a:rPr lang="en-US" altLang="zh-TW" dirty="0" err="1"/>
              <a:t>Cutrona</a:t>
            </a:r>
            <a:r>
              <a:rPr lang="zh-TW" altLang="en-US" dirty="0"/>
              <a:t> </a:t>
            </a:r>
            <a:r>
              <a:rPr lang="en-US" altLang="zh-TW" dirty="0"/>
              <a:t>&amp; Beth</a:t>
            </a:r>
            <a:r>
              <a:rPr lang="zh-TW" altLang="en-US" dirty="0"/>
              <a:t>（</a:t>
            </a:r>
            <a:r>
              <a:rPr lang="en-US" altLang="zh-TW" dirty="0"/>
              <a:t>1986</a:t>
            </a:r>
            <a:r>
              <a:rPr lang="zh-TW" altLang="en-US" dirty="0"/>
              <a:t>）提出的五種社會支持互動類型包括了資訊支持 、有形支持、自尊支持、網絡支持和情感支持。</a:t>
            </a:r>
          </a:p>
        </p:txBody>
      </p:sp>
      <p:grpSp>
        <p:nvGrpSpPr>
          <p:cNvPr id="4" name="群組 3"/>
          <p:cNvGrpSpPr/>
          <p:nvPr/>
        </p:nvGrpSpPr>
        <p:grpSpPr>
          <a:xfrm rot="-5400000">
            <a:off x="3899469" y="-3883529"/>
            <a:ext cx="468001" cy="8252363"/>
            <a:chOff x="-37324" y="1189"/>
            <a:chExt cx="432004" cy="5115965"/>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455732" y="1704320"/>
              <a:ext cx="126881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社群商務</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6" y="258690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22543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38637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51059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790200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sz="4000" b="0" dirty="0" smtClean="0"/>
              <a:t>摘要</a:t>
            </a:r>
            <a:endParaRPr lang="zh-TW" altLang="en-US" sz="4000" b="0" dirty="0"/>
          </a:p>
        </p:txBody>
      </p:sp>
      <p:sp>
        <p:nvSpPr>
          <p:cNvPr id="12" name="內容版面配置區 2"/>
          <p:cNvSpPr>
            <a:spLocks noGrp="1"/>
          </p:cNvSpPr>
          <p:nvPr>
            <p:ph idx="1"/>
          </p:nvPr>
        </p:nvSpPr>
        <p:spPr>
          <a:xfrm>
            <a:off x="457200" y="1600200"/>
            <a:ext cx="8435280" cy="4525963"/>
          </a:xfrm>
        </p:spPr>
        <p:txBody>
          <a:bodyPr>
            <a:noAutofit/>
          </a:bodyPr>
          <a:lstStyle/>
          <a:p>
            <a:pPr marL="342900" indent="-342900" algn="just" eaLnBrk="0" fontAlgn="base" hangingPunct="0">
              <a:lnSpc>
                <a:spcPct val="100000"/>
              </a:lnSpc>
              <a:spcBef>
                <a:spcPct val="20000"/>
              </a:spcBef>
              <a:spcAft>
                <a:spcPct val="0"/>
              </a:spcAft>
              <a:buFont typeface="Arial" charset="0"/>
              <a:buChar char="•"/>
            </a:pPr>
            <a:r>
              <a:rPr kumimoji="1" lang="en-US" altLang="zh-TW" dirty="0" smtClean="0"/>
              <a:t>11.</a:t>
            </a:r>
            <a:r>
              <a:rPr kumimoji="1" lang="en-US" altLang="zh-TW" sz="3200" dirty="0" smtClean="0">
                <a:solidFill>
                  <a:schemeClr val="tx2"/>
                </a:solidFill>
              </a:rPr>
              <a:t>1</a:t>
            </a:r>
            <a:r>
              <a:rPr kumimoji="1" lang="zh-TW" altLang="en-US" sz="3200" dirty="0" smtClean="0">
                <a:solidFill>
                  <a:schemeClr val="tx2"/>
                </a:solidFill>
              </a:rPr>
              <a:t> </a:t>
            </a:r>
            <a:r>
              <a:rPr lang="zh-TW" altLang="en-US" dirty="0" smtClean="0"/>
              <a:t>導論</a:t>
            </a:r>
            <a:endParaRPr lang="zh-TW" altLang="en-US" dirty="0"/>
          </a:p>
          <a:p>
            <a:pPr marL="342900" indent="-342900">
              <a:spcBef>
                <a:spcPct val="20000"/>
              </a:spcBef>
              <a:spcAft>
                <a:spcPct val="0"/>
              </a:spcAft>
            </a:pPr>
            <a:r>
              <a:rPr lang="en-US" altLang="zh-TW" dirty="0"/>
              <a:t>11.2</a:t>
            </a:r>
            <a:r>
              <a:rPr lang="zh-TW" altLang="en-US" dirty="0"/>
              <a:t> </a:t>
            </a:r>
            <a:r>
              <a:rPr lang="en-US" altLang="zh-TW" dirty="0"/>
              <a:t>Web 2.0</a:t>
            </a:r>
            <a:r>
              <a:rPr lang="zh-TW" altLang="en-US" dirty="0"/>
              <a:t>與社群媒體的發展</a:t>
            </a:r>
          </a:p>
          <a:p>
            <a:pPr marL="342900" indent="-342900">
              <a:spcBef>
                <a:spcPct val="20000"/>
              </a:spcBef>
              <a:spcAft>
                <a:spcPct val="0"/>
              </a:spcAft>
            </a:pPr>
            <a:r>
              <a:rPr lang="en-US" altLang="zh-TW" dirty="0"/>
              <a:t>11.3</a:t>
            </a:r>
            <a:r>
              <a:rPr lang="zh-TW" altLang="en-US" dirty="0"/>
              <a:t> 社群商務</a:t>
            </a:r>
          </a:p>
          <a:p>
            <a:pPr marL="342900" indent="-342900">
              <a:spcBef>
                <a:spcPct val="20000"/>
              </a:spcBef>
              <a:spcAft>
                <a:spcPct val="0"/>
              </a:spcAft>
            </a:pPr>
            <a:r>
              <a:rPr lang="en-US" altLang="zh-TW" dirty="0"/>
              <a:t>11.4</a:t>
            </a:r>
            <a:r>
              <a:rPr lang="zh-TW" altLang="en-US" dirty="0"/>
              <a:t> 常見社群商務的模式</a:t>
            </a:r>
          </a:p>
          <a:p>
            <a:pPr marL="342900" indent="-342900">
              <a:spcBef>
                <a:spcPct val="20000"/>
              </a:spcBef>
              <a:spcAft>
                <a:spcPct val="0"/>
              </a:spcAft>
            </a:pPr>
            <a:r>
              <a:rPr lang="en-US" altLang="zh-TW" dirty="0"/>
              <a:t>11.5</a:t>
            </a:r>
            <a:r>
              <a:rPr lang="zh-TW" altLang="en-US" dirty="0"/>
              <a:t> 群眾外包</a:t>
            </a:r>
          </a:p>
          <a:p>
            <a:pPr marL="342900" indent="-342900">
              <a:spcBef>
                <a:spcPct val="20000"/>
              </a:spcBef>
              <a:spcAft>
                <a:spcPct val="0"/>
              </a:spcAft>
            </a:pPr>
            <a:r>
              <a:rPr lang="en-US" altLang="zh-TW" dirty="0"/>
              <a:t>11.6</a:t>
            </a:r>
            <a:r>
              <a:rPr lang="zh-TW" altLang="en-US" dirty="0"/>
              <a:t> 社群媒體的企業運用</a:t>
            </a:r>
          </a:p>
          <a:p>
            <a:pPr marL="342900" indent="-342900">
              <a:spcBef>
                <a:spcPct val="20000"/>
              </a:spcBef>
              <a:spcAft>
                <a:spcPct val="0"/>
              </a:spcAft>
            </a:pPr>
            <a:r>
              <a:rPr lang="en-US" altLang="zh-TW" dirty="0"/>
              <a:t>11.7</a:t>
            </a:r>
            <a:r>
              <a:rPr lang="zh-TW" altLang="en-US" dirty="0"/>
              <a:t> 摘要與結論</a:t>
            </a:r>
          </a:p>
          <a:p>
            <a:pPr marL="342900" indent="-342900">
              <a:spcBef>
                <a:spcPct val="20000"/>
              </a:spcBef>
              <a:spcAft>
                <a:spcPct val="0"/>
              </a:spcAft>
            </a:pPr>
            <a:endParaRPr kumimoji="1" lang="en-US" altLang="zh-TW" sz="3200" dirty="0">
              <a:solidFill>
                <a:schemeClr val="tx2"/>
              </a:solidFill>
            </a:endParaRPr>
          </a:p>
        </p:txBody>
      </p:sp>
    </p:spTree>
    <p:extLst>
      <p:ext uri="{BB962C8B-B14F-4D97-AF65-F5344CB8AC3E}">
        <p14:creationId xmlns:p14="http://schemas.microsoft.com/office/powerpoint/2010/main" val="3587672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fade">
                                      <p:cBhvr>
                                        <p:cTn id="32" dur="500"/>
                                        <p:tgtEl>
                                          <p:spTgt spid="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Effect transition="in" filter="fade">
                                      <p:cBhvr>
                                        <p:cTn id="37"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社會支持</a:t>
            </a:r>
            <a:r>
              <a:rPr lang="zh-TW" altLang="en-US" dirty="0" smtClean="0"/>
              <a:t>理論</a:t>
            </a:r>
            <a:endParaRPr lang="zh-TW" altLang="en-US" dirty="0"/>
          </a:p>
        </p:txBody>
      </p:sp>
      <p:sp>
        <p:nvSpPr>
          <p:cNvPr id="4099" name="內容版面配置區 2"/>
          <p:cNvSpPr>
            <a:spLocks noGrp="1"/>
          </p:cNvSpPr>
          <p:nvPr>
            <p:ph idx="1"/>
          </p:nvPr>
        </p:nvSpPr>
        <p:spPr>
          <a:xfrm>
            <a:off x="457200" y="1483199"/>
            <a:ext cx="8291264"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商務</a:t>
            </a:r>
            <a:r>
              <a:rPr lang="zh-TW" altLang="en-US" dirty="0"/>
              <a:t>的角度，在社群媒體上可以獲得的社會支持會影響到使用者的購物決策（例如，</a:t>
            </a:r>
            <a:r>
              <a:rPr lang="en-US" altLang="zh-TW" dirty="0"/>
              <a:t>Liang et al. 2011</a:t>
            </a:r>
            <a:r>
              <a:rPr lang="zh-TW" altLang="en-US" dirty="0"/>
              <a:t>）。</a:t>
            </a:r>
            <a:r>
              <a:rPr lang="en-US" altLang="zh-TW" dirty="0" err="1"/>
              <a:t>Indeok</a:t>
            </a:r>
            <a:r>
              <a:rPr lang="en-US" altLang="zh-TW" dirty="0"/>
              <a:t>, et al.</a:t>
            </a:r>
            <a:r>
              <a:rPr lang="zh-TW" altLang="en-US" dirty="0"/>
              <a:t>（</a:t>
            </a:r>
            <a:r>
              <a:rPr lang="en-US" altLang="zh-TW" dirty="0"/>
              <a:t>2004</a:t>
            </a:r>
            <a:r>
              <a:rPr lang="zh-TW" altLang="en-US" dirty="0"/>
              <a:t>）在研究網路上的使用度與滿足感時指出，網路不只是提供資訊功能的工具；更是</a:t>
            </a:r>
            <a:r>
              <a:rPr lang="zh-TW" altLang="en-US" dirty="0" smtClean="0"/>
              <a:t>提供眾多</a:t>
            </a:r>
            <a:r>
              <a:rPr lang="zh-TW" altLang="en-US" dirty="0"/>
              <a:t>社會資源的來源之一，社會支持就是人際關係中由他人提供的資源結果。</a:t>
            </a:r>
          </a:p>
        </p:txBody>
      </p:sp>
      <p:grpSp>
        <p:nvGrpSpPr>
          <p:cNvPr id="4" name="群組 3"/>
          <p:cNvGrpSpPr/>
          <p:nvPr/>
        </p:nvGrpSpPr>
        <p:grpSpPr>
          <a:xfrm rot="-5400000">
            <a:off x="3899469" y="-3883529"/>
            <a:ext cx="468001" cy="8252363"/>
            <a:chOff x="-37324" y="1189"/>
            <a:chExt cx="432004" cy="5115965"/>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455732" y="1704320"/>
              <a:ext cx="126881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社群商務</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6" y="258690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22543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38637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51059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5123" name="Picture 3" descr="C:\Users\NO38\Desktop\書籍\IM111電子商務\IM111ppt\小圖\fundraising-track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6290" y="4941168"/>
            <a:ext cx="2811509" cy="1507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09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社會交換</a:t>
            </a:r>
            <a:r>
              <a:rPr lang="zh-TW" altLang="en-US" dirty="0" smtClean="0"/>
              <a:t>理論</a:t>
            </a:r>
            <a:endParaRPr lang="zh-TW" altLang="en-US" dirty="0"/>
          </a:p>
        </p:txBody>
      </p:sp>
      <p:sp>
        <p:nvSpPr>
          <p:cNvPr id="4099" name="內容版面配置區 2"/>
          <p:cNvSpPr>
            <a:spLocks noGrp="1"/>
          </p:cNvSpPr>
          <p:nvPr>
            <p:ph idx="1"/>
          </p:nvPr>
        </p:nvSpPr>
        <p:spPr>
          <a:xfrm>
            <a:off x="457200" y="1483199"/>
            <a:ext cx="8291264"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社會</a:t>
            </a:r>
            <a:r>
              <a:rPr lang="zh-TW" altLang="en-US" dirty="0"/>
              <a:t>交換理論始於美國</a:t>
            </a:r>
            <a:r>
              <a:rPr lang="en-US" altLang="zh-TW" dirty="0"/>
              <a:t>1950</a:t>
            </a:r>
            <a:r>
              <a:rPr lang="zh-TW" altLang="en-US" dirty="0"/>
              <a:t>年代，此理論運用行為主義之強化原則及經濟學之成本效益的觀念來解釋人際互動之行為，是近年來使用頗廣的理論。</a:t>
            </a:r>
          </a:p>
          <a:p>
            <a:pPr marL="342900" indent="-342900" algn="just" defTabSz="914400" eaLnBrk="0" fontAlgn="base" hangingPunct="0">
              <a:lnSpc>
                <a:spcPct val="100000"/>
              </a:lnSpc>
              <a:spcBef>
                <a:spcPts val="768"/>
              </a:spcBef>
              <a:buFont typeface="Arial" charset="0"/>
              <a:buChar char="•"/>
            </a:pPr>
            <a:r>
              <a:rPr lang="zh-TW" altLang="en-US" dirty="0"/>
              <a:t>以社會交換模式均依循下列的假設（</a:t>
            </a:r>
            <a:r>
              <a:rPr lang="en-US" altLang="zh-TW" dirty="0"/>
              <a:t>Emerson, 1981</a:t>
            </a:r>
            <a:r>
              <a:rPr lang="zh-TW" altLang="en-US" dirty="0"/>
              <a:t>）：</a:t>
            </a:r>
            <a:r>
              <a:rPr lang="en-US" altLang="zh-TW" dirty="0"/>
              <a:t>(1)</a:t>
            </a:r>
            <a:r>
              <a:rPr lang="zh-TW" altLang="en-US" dirty="0"/>
              <a:t>社會行為是一連串的交換；</a:t>
            </a:r>
            <a:r>
              <a:rPr lang="en-US" altLang="zh-TW" dirty="0"/>
              <a:t>(2)</a:t>
            </a:r>
            <a:r>
              <a:rPr lang="zh-TW" altLang="en-US" dirty="0"/>
              <a:t>個體均嘗試最大化他們的報酬及最小化他們的成本；及</a:t>
            </a:r>
            <a:r>
              <a:rPr lang="en-US" altLang="zh-TW" dirty="0"/>
              <a:t>(3)</a:t>
            </a:r>
            <a:r>
              <a:rPr lang="zh-TW" altLang="en-US" dirty="0"/>
              <a:t>當個體從他人得到報酬時，他們會覺得有義務要回報</a:t>
            </a:r>
            <a:r>
              <a:rPr lang="zh-TW" altLang="en-US" dirty="0" smtClean="0"/>
              <a:t>。</a:t>
            </a:r>
            <a:endParaRPr lang="zh-TW" altLang="en-US" dirty="0"/>
          </a:p>
        </p:txBody>
      </p:sp>
      <p:grpSp>
        <p:nvGrpSpPr>
          <p:cNvPr id="4" name="群組 3"/>
          <p:cNvGrpSpPr/>
          <p:nvPr/>
        </p:nvGrpSpPr>
        <p:grpSpPr>
          <a:xfrm rot="-5400000">
            <a:off x="3899469" y="-3883529"/>
            <a:ext cx="468001" cy="8252363"/>
            <a:chOff x="-37324" y="1189"/>
            <a:chExt cx="432004" cy="5115965"/>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455732" y="1704320"/>
              <a:ext cx="126881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社群商務</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6" y="258690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22543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38637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51059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16930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社會交換</a:t>
            </a:r>
            <a:r>
              <a:rPr lang="zh-TW" altLang="en-US" dirty="0" smtClean="0"/>
              <a:t>理論</a:t>
            </a:r>
            <a:endParaRPr lang="zh-TW" altLang="en-US" dirty="0"/>
          </a:p>
        </p:txBody>
      </p:sp>
      <p:sp>
        <p:nvSpPr>
          <p:cNvPr id="4099" name="內容版面配置區 2"/>
          <p:cNvSpPr>
            <a:spLocks noGrp="1"/>
          </p:cNvSpPr>
          <p:nvPr>
            <p:ph idx="1"/>
          </p:nvPr>
        </p:nvSpPr>
        <p:spPr>
          <a:xfrm>
            <a:off x="457200" y="1483199"/>
            <a:ext cx="8291264" cy="5040000"/>
          </a:xfrm>
        </p:spPr>
        <p:txBody>
          <a:bodyPr>
            <a:noAutofit/>
          </a:bodyPr>
          <a:lstStyle/>
          <a:p>
            <a:pPr marL="342900" indent="-342900" algn="just" defTabSz="914400" eaLnBrk="0" fontAlgn="base" hangingPunct="0">
              <a:lnSpc>
                <a:spcPct val="100000"/>
              </a:lnSpc>
              <a:spcBef>
                <a:spcPts val="768"/>
              </a:spcBef>
              <a:buFont typeface="Arial" charset="0"/>
              <a:buChar char="•"/>
            </a:pPr>
            <a:r>
              <a:rPr lang="zh-TW" altLang="en-US" dirty="0" smtClean="0"/>
              <a:t>延伸</a:t>
            </a:r>
            <a:r>
              <a:rPr lang="zh-TW" altLang="en-US" dirty="0"/>
              <a:t>到網路上，探討社群商務網站上個體與個體之間的交換關係，這種交換關係會經由以下的順序進行：</a:t>
            </a:r>
            <a:r>
              <a:rPr lang="en-US" altLang="zh-TW" dirty="0"/>
              <a:t>(1)</a:t>
            </a:r>
            <a:r>
              <a:rPr lang="zh-TW" altLang="en-US" dirty="0"/>
              <a:t>一個行動者注意到交換機會的存在；</a:t>
            </a:r>
            <a:r>
              <a:rPr lang="en-US" altLang="zh-TW" dirty="0"/>
              <a:t>(2)</a:t>
            </a:r>
            <a:r>
              <a:rPr lang="zh-TW" altLang="en-US" dirty="0"/>
              <a:t>主動交換；</a:t>
            </a:r>
            <a:r>
              <a:rPr lang="en-US" altLang="zh-TW" dirty="0"/>
              <a:t>(3)</a:t>
            </a:r>
            <a:r>
              <a:rPr lang="zh-TW" altLang="en-US" dirty="0"/>
              <a:t>交換行為是互利的往來</a:t>
            </a:r>
            <a:r>
              <a:rPr lang="zh-TW" altLang="en-US" dirty="0" smtClean="0"/>
              <a:t>。</a:t>
            </a:r>
            <a:endParaRPr lang="zh-TW" altLang="en-US" dirty="0"/>
          </a:p>
        </p:txBody>
      </p:sp>
      <p:grpSp>
        <p:nvGrpSpPr>
          <p:cNvPr id="4" name="群組 3"/>
          <p:cNvGrpSpPr/>
          <p:nvPr/>
        </p:nvGrpSpPr>
        <p:grpSpPr>
          <a:xfrm rot="-5400000">
            <a:off x="3899469" y="-3883529"/>
            <a:ext cx="468001" cy="8252363"/>
            <a:chOff x="-37324" y="1189"/>
            <a:chExt cx="432004" cy="5115965"/>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455732" y="1704320"/>
              <a:ext cx="126881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社群商務</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6" y="258690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22543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38637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51059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6146" name="Picture 2" descr="C:\Users\NO38\Desktop\書籍\IM111電子商務\IM111ppt\小圖\social-media-marketing-01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871" y="4365104"/>
            <a:ext cx="2550840" cy="1938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社會資本</a:t>
            </a:r>
            <a:r>
              <a:rPr lang="zh-TW" altLang="en-US" dirty="0" smtClean="0"/>
              <a:t>理論</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marL="274320" lvl="1" indent="-228600" algn="just" defTabSz="914400" fontAlgn="base">
              <a:lnSpc>
                <a:spcPct val="100000"/>
              </a:lnSpc>
              <a:spcBef>
                <a:spcPts val="768"/>
              </a:spcBef>
              <a:buClr>
                <a:schemeClr val="tx2"/>
              </a:buClr>
            </a:pPr>
            <a:r>
              <a:rPr lang="zh-TW" altLang="en-US" sz="3200" dirty="0" smtClean="0"/>
              <a:t>社會</a:t>
            </a:r>
            <a:r>
              <a:rPr lang="zh-TW" altLang="en-US" sz="3200" dirty="0"/>
              <a:t>資本理論的基本概念認為人際關係就是一個重要的資源，因為很多事情都可以透過人際的協同合作來提高績效。在社會學中，最早提出相關概念的學者是</a:t>
            </a:r>
            <a:r>
              <a:rPr lang="en-US" altLang="zh-TW" sz="3200" dirty="0"/>
              <a:t>Pierre Bourdieu</a:t>
            </a:r>
            <a:r>
              <a:rPr lang="zh-TW" altLang="en-US" sz="3200" dirty="0"/>
              <a:t>，後來</a:t>
            </a:r>
            <a:r>
              <a:rPr lang="en-US" altLang="zh-TW" sz="3200" dirty="0"/>
              <a:t>James S. Coleman</a:t>
            </a:r>
            <a:r>
              <a:rPr lang="zh-TW" altLang="en-US" sz="3200" dirty="0"/>
              <a:t>則對社會資本作了更有系統的研究，他認為個人在社會中進行各種的利益交換，結果形成了持續存在的社會關係，這種社會關係不僅是社會結構的一部分，也是一種社會資源</a:t>
            </a:r>
            <a:r>
              <a:rPr lang="zh-TW" altLang="en-US" sz="3200" dirty="0" smtClean="0"/>
              <a:t>。</a:t>
            </a:r>
            <a:endParaRPr lang="zh-TW" altLang="en-US" sz="3200" dirty="0"/>
          </a:p>
        </p:txBody>
      </p:sp>
      <p:grpSp>
        <p:nvGrpSpPr>
          <p:cNvPr id="4" name="群組 3"/>
          <p:cNvGrpSpPr/>
          <p:nvPr/>
        </p:nvGrpSpPr>
        <p:grpSpPr>
          <a:xfrm rot="-5400000">
            <a:off x="3899469" y="-3883529"/>
            <a:ext cx="468001" cy="8252363"/>
            <a:chOff x="-37324" y="1189"/>
            <a:chExt cx="432004" cy="5115965"/>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455732" y="1704320"/>
              <a:ext cx="126881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社群商務</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6" y="258690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22543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38637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51059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17528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社會資本</a:t>
            </a:r>
            <a:r>
              <a:rPr lang="zh-TW" altLang="en-US" dirty="0" smtClean="0"/>
              <a:t>理論</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marL="274320" lvl="1" indent="-228600" algn="just" defTabSz="914400" fontAlgn="base">
              <a:lnSpc>
                <a:spcPct val="85000"/>
              </a:lnSpc>
              <a:spcBef>
                <a:spcPts val="600"/>
              </a:spcBef>
              <a:buClr>
                <a:schemeClr val="tx2"/>
              </a:buClr>
            </a:pPr>
            <a:r>
              <a:rPr lang="en-US" altLang="zh-TW" sz="3200" dirty="0" smtClean="0"/>
              <a:t>Putman</a:t>
            </a:r>
            <a:r>
              <a:rPr lang="zh-TW" altLang="en-US" sz="3200" dirty="0"/>
              <a:t>則將社會資本的概念和經濟成長結合。中研院院士林南首先提出了社會資源理論的概念，把資源分為個人資源（如所擁有的財富）及社會資源（嵌入在人際網絡中的關係資源），並清楚界定相關的概念（</a:t>
            </a:r>
            <a:r>
              <a:rPr lang="en-US" altLang="zh-TW" sz="3200" dirty="0"/>
              <a:t>Lin, 1999</a:t>
            </a:r>
            <a:r>
              <a:rPr lang="zh-TW" altLang="en-US" sz="3200" dirty="0"/>
              <a:t>）。</a:t>
            </a:r>
          </a:p>
          <a:p>
            <a:pPr marL="274320" lvl="1" indent="-228600" algn="just" defTabSz="914400" fontAlgn="base">
              <a:lnSpc>
                <a:spcPct val="85000"/>
              </a:lnSpc>
              <a:spcBef>
                <a:spcPts val="600"/>
              </a:spcBef>
              <a:buClr>
                <a:schemeClr val="tx2"/>
              </a:buClr>
            </a:pPr>
            <a:r>
              <a:rPr lang="zh-TW" altLang="en-US" sz="3200" dirty="0"/>
              <a:t>社會資本在管理學的研究中相當普遍，但是在社群商務方面的應用還在起步階段。在虛擬社群的研究上，</a:t>
            </a:r>
            <a:r>
              <a:rPr lang="en-US" altLang="zh-TW" sz="3200" dirty="0"/>
              <a:t>Chiu, et al.</a:t>
            </a:r>
            <a:r>
              <a:rPr lang="zh-TW" altLang="en-US" sz="3200" dirty="0"/>
              <a:t>（</a:t>
            </a:r>
            <a:r>
              <a:rPr lang="en-US" altLang="zh-TW" sz="3200" dirty="0"/>
              <a:t>2006</a:t>
            </a:r>
            <a:r>
              <a:rPr lang="zh-TW" altLang="en-US" sz="3200" dirty="0"/>
              <a:t>）運用社會資本理論，由結構與關係的角度，探討虛擬社群中成員知識分享的品質與數量，是成功運用此理論的範例。</a:t>
            </a:r>
          </a:p>
        </p:txBody>
      </p:sp>
      <p:grpSp>
        <p:nvGrpSpPr>
          <p:cNvPr id="4" name="群組 3"/>
          <p:cNvGrpSpPr/>
          <p:nvPr/>
        </p:nvGrpSpPr>
        <p:grpSpPr>
          <a:xfrm rot="-5400000">
            <a:off x="3899469" y="-3883529"/>
            <a:ext cx="468001" cy="8252363"/>
            <a:chOff x="-37324" y="1189"/>
            <a:chExt cx="432004" cy="5115965"/>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455732" y="1704320"/>
              <a:ext cx="126881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社群商務</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6" y="258690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22543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38637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51059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67994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smtClean="0"/>
              <a:t>社會</a:t>
            </a:r>
            <a:r>
              <a:rPr lang="zh-TW" altLang="en-US" dirty="0"/>
              <a:t>影響力</a:t>
            </a:r>
            <a:r>
              <a:rPr lang="zh-TW" altLang="en-US" dirty="0" smtClean="0"/>
              <a:t>理論</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marL="274320" lvl="1" indent="-228600" algn="just" defTabSz="914400" fontAlgn="base">
              <a:lnSpc>
                <a:spcPct val="100000"/>
              </a:lnSpc>
              <a:spcBef>
                <a:spcPts val="768"/>
              </a:spcBef>
              <a:buClr>
                <a:schemeClr val="tx2"/>
              </a:buClr>
            </a:pPr>
            <a:r>
              <a:rPr lang="zh-TW" altLang="en-US" sz="3200" dirty="0" smtClean="0"/>
              <a:t>社會</a:t>
            </a:r>
            <a:r>
              <a:rPr lang="zh-TW" altLang="en-US" sz="3200" dirty="0"/>
              <a:t>影響力理論是指社會其他成員對特定個體在信念，態度，和行為上產生改變的力量。</a:t>
            </a:r>
          </a:p>
          <a:p>
            <a:pPr marL="274320" lvl="1" indent="-228600" algn="just" defTabSz="914400" fontAlgn="base">
              <a:lnSpc>
                <a:spcPct val="100000"/>
              </a:lnSpc>
              <a:spcBef>
                <a:spcPts val="768"/>
              </a:spcBef>
              <a:buClr>
                <a:schemeClr val="tx2"/>
              </a:buClr>
            </a:pPr>
            <a:r>
              <a:rPr lang="zh-TW" altLang="en-US" sz="3200" dirty="0"/>
              <a:t>社會影響力可能以許多不同的形式存在，包括同儕壓力、社會規範、威權領導、溝通說服、廣告訊息等都可能會影響到個體的選擇。</a:t>
            </a:r>
          </a:p>
          <a:p>
            <a:pPr marL="274320" lvl="1" indent="-228600" algn="just" defTabSz="914400" fontAlgn="base">
              <a:lnSpc>
                <a:spcPct val="100000"/>
              </a:lnSpc>
              <a:spcBef>
                <a:spcPts val="768"/>
              </a:spcBef>
              <a:buClr>
                <a:schemeClr val="tx2"/>
              </a:buClr>
            </a:pPr>
            <a:r>
              <a:rPr lang="zh-TW" altLang="en-US" sz="3200" dirty="0"/>
              <a:t>在社群中，個別成員的看法很可能會受到其他成員的影響，因而對某些產品的態度或是購買意願產生影響</a:t>
            </a:r>
            <a:r>
              <a:rPr lang="zh-TW" altLang="en-US" sz="3200" dirty="0" smtClean="0"/>
              <a:t>。</a:t>
            </a:r>
            <a:endParaRPr lang="zh-TW" altLang="en-US" sz="3200" dirty="0"/>
          </a:p>
        </p:txBody>
      </p:sp>
      <p:grpSp>
        <p:nvGrpSpPr>
          <p:cNvPr id="4" name="群組 3"/>
          <p:cNvGrpSpPr/>
          <p:nvPr/>
        </p:nvGrpSpPr>
        <p:grpSpPr>
          <a:xfrm rot="-5400000">
            <a:off x="3899469" y="-3883529"/>
            <a:ext cx="468001" cy="8252363"/>
            <a:chOff x="-37324" y="1189"/>
            <a:chExt cx="432004" cy="5115965"/>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455732" y="1704320"/>
              <a:ext cx="126881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社群商務</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6" y="258690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22543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38637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51059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57747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社群商務的型態</a:t>
            </a:r>
          </a:p>
        </p:txBody>
      </p:sp>
      <p:sp>
        <p:nvSpPr>
          <p:cNvPr id="4099" name="內容版面配置區 2"/>
          <p:cNvSpPr>
            <a:spLocks noGrp="1"/>
          </p:cNvSpPr>
          <p:nvPr>
            <p:ph idx="1"/>
          </p:nvPr>
        </p:nvSpPr>
        <p:spPr>
          <a:xfrm>
            <a:off x="457200" y="1483199"/>
            <a:ext cx="8219256" cy="5040000"/>
          </a:xfrm>
        </p:spPr>
        <p:txBody>
          <a:bodyPr>
            <a:noAutofit/>
          </a:bodyPr>
          <a:lstStyle/>
          <a:p>
            <a:pPr marL="274320" lvl="1" indent="-228600" algn="just" defTabSz="914400" fontAlgn="base">
              <a:lnSpc>
                <a:spcPct val="98000"/>
              </a:lnSpc>
              <a:spcBef>
                <a:spcPts val="700"/>
              </a:spcBef>
              <a:buClr>
                <a:schemeClr val="tx2"/>
              </a:buClr>
            </a:pPr>
            <a:r>
              <a:rPr lang="zh-TW" altLang="en-US" sz="3200" dirty="0" smtClean="0"/>
              <a:t>社</a:t>
            </a:r>
            <a:r>
              <a:rPr lang="zh-TW" altLang="en-US" sz="3200" dirty="0"/>
              <a:t>群商務平台因特性的不同，發展出八種不同的類型</a:t>
            </a:r>
          </a:p>
          <a:p>
            <a:pPr marL="720000" indent="-360000" fontAlgn="base">
              <a:lnSpc>
                <a:spcPct val="98000"/>
              </a:lnSpc>
              <a:spcBef>
                <a:spcPts val="700"/>
              </a:spcBef>
              <a:buFont typeface="+mj-lt"/>
              <a:buAutoNum type="arabicPeriod"/>
            </a:pPr>
            <a:r>
              <a:rPr lang="zh-TW" altLang="en-US" sz="2800" dirty="0"/>
              <a:t>點對點銷售平台</a:t>
            </a:r>
          </a:p>
          <a:p>
            <a:pPr marL="720000" indent="-360000" fontAlgn="base">
              <a:lnSpc>
                <a:spcPct val="98000"/>
              </a:lnSpc>
              <a:spcBef>
                <a:spcPts val="700"/>
              </a:spcBef>
              <a:buFont typeface="+mj-lt"/>
              <a:buAutoNum type="arabicPeriod"/>
            </a:pPr>
            <a:r>
              <a:rPr lang="zh-TW" altLang="en-US" sz="2800" dirty="0"/>
              <a:t>社群網路銷售</a:t>
            </a:r>
          </a:p>
          <a:p>
            <a:pPr marL="720000" indent="-360000" fontAlgn="base">
              <a:lnSpc>
                <a:spcPct val="98000"/>
              </a:lnSpc>
              <a:spcBef>
                <a:spcPts val="700"/>
              </a:spcBef>
              <a:buFont typeface="+mj-lt"/>
              <a:buAutoNum type="arabicPeriod"/>
            </a:pPr>
            <a:r>
              <a:rPr lang="zh-TW" altLang="en-US" sz="2800" dirty="0"/>
              <a:t>團購</a:t>
            </a:r>
          </a:p>
          <a:p>
            <a:pPr marL="720000" indent="-360000" fontAlgn="base">
              <a:lnSpc>
                <a:spcPct val="98000"/>
              </a:lnSpc>
              <a:spcBef>
                <a:spcPts val="700"/>
              </a:spcBef>
              <a:buFont typeface="+mj-lt"/>
              <a:buAutoNum type="arabicPeriod"/>
            </a:pPr>
            <a:r>
              <a:rPr lang="zh-TW" altLang="en-US" sz="2800" dirty="0"/>
              <a:t>同儕推薦</a:t>
            </a:r>
          </a:p>
          <a:p>
            <a:pPr marL="720000" indent="-360000" fontAlgn="base">
              <a:lnSpc>
                <a:spcPct val="98000"/>
              </a:lnSpc>
              <a:spcBef>
                <a:spcPts val="700"/>
              </a:spcBef>
              <a:buFont typeface="+mj-lt"/>
              <a:buAutoNum type="arabicPeriod"/>
            </a:pPr>
            <a:r>
              <a:rPr lang="zh-TW" altLang="en-US" sz="2800" dirty="0"/>
              <a:t>由消費者主導的購物形式</a:t>
            </a:r>
          </a:p>
          <a:p>
            <a:pPr marL="720000" indent="-360000" fontAlgn="base">
              <a:lnSpc>
                <a:spcPct val="98000"/>
              </a:lnSpc>
              <a:spcBef>
                <a:spcPts val="700"/>
              </a:spcBef>
              <a:buFont typeface="+mj-lt"/>
              <a:buAutoNum type="arabicPeriod"/>
            </a:pPr>
            <a:r>
              <a:rPr lang="zh-TW" altLang="en-US" sz="2800" dirty="0"/>
              <a:t>參與式商務</a:t>
            </a:r>
          </a:p>
          <a:p>
            <a:pPr marL="720000" indent="-360000" fontAlgn="base">
              <a:lnSpc>
                <a:spcPct val="98000"/>
              </a:lnSpc>
              <a:spcBef>
                <a:spcPts val="700"/>
              </a:spcBef>
              <a:buFont typeface="+mj-lt"/>
              <a:buAutoNum type="arabicPeriod"/>
            </a:pPr>
            <a:r>
              <a:rPr lang="zh-TW" altLang="en-US" sz="2800" dirty="0"/>
              <a:t>社群購物</a:t>
            </a:r>
          </a:p>
          <a:p>
            <a:pPr marL="720000" indent="-360000" fontAlgn="base">
              <a:lnSpc>
                <a:spcPct val="98000"/>
              </a:lnSpc>
              <a:spcBef>
                <a:spcPts val="700"/>
              </a:spcBef>
              <a:buFont typeface="+mj-lt"/>
              <a:buAutoNum type="arabicPeriod"/>
            </a:pPr>
            <a:r>
              <a:rPr lang="zh-TW" altLang="en-US" sz="2800" dirty="0"/>
              <a:t>行動社群</a:t>
            </a:r>
            <a:r>
              <a:rPr lang="zh-TW" altLang="en-US" sz="2800" dirty="0" smtClean="0"/>
              <a:t>商務</a:t>
            </a:r>
            <a:endParaRPr lang="zh-TW" altLang="en-US" sz="2800" dirty="0"/>
          </a:p>
        </p:txBody>
      </p:sp>
      <p:grpSp>
        <p:nvGrpSpPr>
          <p:cNvPr id="4" name="群組 3"/>
          <p:cNvGrpSpPr/>
          <p:nvPr/>
        </p:nvGrpSpPr>
        <p:grpSpPr>
          <a:xfrm rot="-5400000">
            <a:off x="3899469" y="-3883529"/>
            <a:ext cx="468001" cy="8252363"/>
            <a:chOff x="-37324" y="1189"/>
            <a:chExt cx="432004" cy="5115965"/>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455732" y="1704320"/>
              <a:ext cx="126881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社群商務</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6" y="258690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22543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38637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51059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7170" name="Picture 2" descr="C:\Users\NO38\Desktop\書籍\IM111電子商務\IM111ppt\小圖\social-media-2-600x340.jpeg"/>
          <p:cNvPicPr>
            <a:picLocks noChangeAspect="1" noChangeArrowheads="1"/>
          </p:cNvPicPr>
          <p:nvPr/>
        </p:nvPicPr>
        <p:blipFill rotWithShape="1">
          <a:blip r:embed="rId2">
            <a:extLst>
              <a:ext uri="{28A0092B-C50C-407E-A947-70E740481C1C}">
                <a14:useLocalDpi xmlns:a14="http://schemas.microsoft.com/office/drawing/2010/main" val="0"/>
              </a:ext>
            </a:extLst>
          </a:blip>
          <a:srcRect l="8690" r="8445"/>
          <a:stretch/>
        </p:blipFill>
        <p:spPr bwMode="auto">
          <a:xfrm>
            <a:off x="5588313" y="4265800"/>
            <a:ext cx="3053695" cy="208823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98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99">
                                            <p:txEl>
                                              <p:pRg st="5" end="5"/>
                                            </p:txEl>
                                          </p:spTgt>
                                        </p:tgtEl>
                                        <p:attrNameLst>
                                          <p:attrName>style.visibility</p:attrName>
                                        </p:attrNameLst>
                                      </p:cBhvr>
                                      <p:to>
                                        <p:strVal val="visible"/>
                                      </p:to>
                                    </p:set>
                                    <p:animEffect transition="in" filter="fade">
                                      <p:cBhvr>
                                        <p:cTn id="22" dur="500"/>
                                        <p:tgtEl>
                                          <p:spTgt spid="409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99">
                                            <p:txEl>
                                              <p:pRg st="6" end="6"/>
                                            </p:txEl>
                                          </p:spTgt>
                                        </p:tgtEl>
                                        <p:attrNameLst>
                                          <p:attrName>style.visibility</p:attrName>
                                        </p:attrNameLst>
                                      </p:cBhvr>
                                      <p:to>
                                        <p:strVal val="visible"/>
                                      </p:to>
                                    </p:set>
                                    <p:animEffect transition="in" filter="fade">
                                      <p:cBhvr>
                                        <p:cTn id="25" dur="500"/>
                                        <p:tgtEl>
                                          <p:spTgt spid="409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99">
                                            <p:txEl>
                                              <p:pRg st="7" end="7"/>
                                            </p:txEl>
                                          </p:spTgt>
                                        </p:tgtEl>
                                        <p:attrNameLst>
                                          <p:attrName>style.visibility</p:attrName>
                                        </p:attrNameLst>
                                      </p:cBhvr>
                                      <p:to>
                                        <p:strVal val="visible"/>
                                      </p:to>
                                    </p:set>
                                    <p:animEffect transition="in" filter="fade">
                                      <p:cBhvr>
                                        <p:cTn id="28" dur="500"/>
                                        <p:tgtEl>
                                          <p:spTgt spid="409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099">
                                            <p:txEl>
                                              <p:pRg st="8" end="8"/>
                                            </p:txEl>
                                          </p:spTgt>
                                        </p:tgtEl>
                                        <p:attrNameLst>
                                          <p:attrName>style.visibility</p:attrName>
                                        </p:attrNameLst>
                                      </p:cBhvr>
                                      <p:to>
                                        <p:strVal val="visible"/>
                                      </p:to>
                                    </p:set>
                                    <p:animEffect transition="in" filter="fade">
                                      <p:cBhvr>
                                        <p:cTn id="31" dur="500"/>
                                        <p:tgtEl>
                                          <p:spTgt spid="4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臉書的社群商務模式</a:t>
            </a:r>
          </a:p>
        </p:txBody>
      </p:sp>
      <p:sp>
        <p:nvSpPr>
          <p:cNvPr id="4099" name="內容版面配置區 2"/>
          <p:cNvSpPr>
            <a:spLocks noGrp="1"/>
          </p:cNvSpPr>
          <p:nvPr>
            <p:ph idx="1"/>
          </p:nvPr>
        </p:nvSpPr>
        <p:spPr>
          <a:xfrm>
            <a:off x="457200" y="1483199"/>
            <a:ext cx="8219256" cy="5040000"/>
          </a:xfrm>
        </p:spPr>
        <p:txBody>
          <a:bodyPr>
            <a:noAutofit/>
          </a:bodyPr>
          <a:lstStyle/>
          <a:p>
            <a:pPr marL="274320" lvl="1" indent="-228600" algn="just" defTabSz="914400" fontAlgn="base">
              <a:lnSpc>
                <a:spcPct val="100000"/>
              </a:lnSpc>
              <a:spcBef>
                <a:spcPts val="768"/>
              </a:spcBef>
              <a:buClr>
                <a:schemeClr val="tx2"/>
              </a:buClr>
            </a:pPr>
            <a:r>
              <a:rPr lang="zh-TW" altLang="en-US" sz="3200" dirty="0" smtClean="0"/>
              <a:t>許多</a:t>
            </a:r>
            <a:r>
              <a:rPr lang="zh-TW" altLang="en-US" sz="3200" dirty="0"/>
              <a:t>企業透過臉書成立粉絲專業、或是買廣告空間來進行產品宣傳，因而產生「臉書商務」（</a:t>
            </a:r>
            <a:r>
              <a:rPr lang="en-US" altLang="zh-TW" sz="3200" dirty="0"/>
              <a:t>F-Commerce</a:t>
            </a:r>
            <a:r>
              <a:rPr lang="zh-TW" altLang="en-US" sz="3200" dirty="0"/>
              <a:t>）的名詞</a:t>
            </a:r>
            <a:r>
              <a:rPr lang="zh-TW" altLang="en-US" sz="3200" dirty="0" smtClean="0"/>
              <a:t>。</a:t>
            </a:r>
            <a:endParaRPr lang="zh-TW" altLang="en-US" sz="3200" dirty="0"/>
          </a:p>
        </p:txBody>
      </p:sp>
      <p:pic>
        <p:nvPicPr>
          <p:cNvPr id="8194" name="Picture 2" descr="C:\Users\NO38\Desktop\書籍\IM111電子商務\IM111ppt\小圖\facebook-ipo-stocks-001-640x48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790" y="3429000"/>
            <a:ext cx="3780420" cy="2835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13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臉書的社群商務模式</a:t>
            </a:r>
          </a:p>
        </p:txBody>
      </p:sp>
      <p:sp>
        <p:nvSpPr>
          <p:cNvPr id="4099" name="內容版面配置區 2"/>
          <p:cNvSpPr>
            <a:spLocks noGrp="1"/>
          </p:cNvSpPr>
          <p:nvPr>
            <p:ph idx="1"/>
          </p:nvPr>
        </p:nvSpPr>
        <p:spPr>
          <a:xfrm>
            <a:off x="457200" y="1483199"/>
            <a:ext cx="8435280" cy="5040000"/>
          </a:xfrm>
        </p:spPr>
        <p:txBody>
          <a:bodyPr>
            <a:noAutofit/>
          </a:bodyPr>
          <a:lstStyle/>
          <a:p>
            <a:pPr marL="274320" lvl="1" indent="-228600" algn="just" defTabSz="914400" fontAlgn="base">
              <a:lnSpc>
                <a:spcPct val="98000"/>
              </a:lnSpc>
              <a:spcBef>
                <a:spcPts val="700"/>
              </a:spcBef>
              <a:buClr>
                <a:schemeClr val="tx2"/>
              </a:buClr>
            </a:pPr>
            <a:r>
              <a:rPr lang="zh-TW" altLang="en-US" sz="3200" dirty="0" smtClean="0"/>
              <a:t>臉</a:t>
            </a:r>
            <a:r>
              <a:rPr lang="zh-TW" altLang="en-US" sz="3200" dirty="0"/>
              <a:t>書上的商務模式包括以下四種方式：</a:t>
            </a:r>
          </a:p>
          <a:p>
            <a:pPr marL="720000" indent="-360000" fontAlgn="base">
              <a:lnSpc>
                <a:spcPct val="98000"/>
              </a:lnSpc>
              <a:spcBef>
                <a:spcPts val="700"/>
              </a:spcBef>
              <a:buFont typeface="+mj-lt"/>
              <a:buAutoNum type="arabicPeriod"/>
            </a:pPr>
            <a:r>
              <a:rPr lang="zh-TW" altLang="en-US" sz="2800" dirty="0"/>
              <a:t>粉絲專頁：消費者可以隨時掌握最新的企業或產品動態，例如新產品的發布、新服務推出或是促銷活動等。</a:t>
            </a:r>
          </a:p>
          <a:p>
            <a:pPr marL="720000" indent="-360000" fontAlgn="base">
              <a:lnSpc>
                <a:spcPct val="98000"/>
              </a:lnSpc>
              <a:spcBef>
                <a:spcPts val="700"/>
              </a:spcBef>
              <a:buFont typeface="+mj-lt"/>
              <a:buAutoNum type="arabicPeriod"/>
            </a:pPr>
            <a:r>
              <a:rPr lang="zh-TW" altLang="en-US" sz="2800" dirty="0"/>
              <a:t>廣告贊助：企業可以購買臉書的廣告，當使用者登入的時候，在右下角會出現新增的動態消息、粉絲頁的推薦、可能認識的人和贊助的廣告。</a:t>
            </a:r>
          </a:p>
          <a:p>
            <a:pPr marL="720000" indent="-360000" fontAlgn="base">
              <a:lnSpc>
                <a:spcPct val="98000"/>
              </a:lnSpc>
              <a:spcBef>
                <a:spcPts val="700"/>
              </a:spcBef>
              <a:buFont typeface="+mj-lt"/>
              <a:buAutoNum type="arabicPeriod"/>
            </a:pPr>
            <a:r>
              <a:rPr lang="zh-TW" altLang="en-US" sz="2800" dirty="0"/>
              <a:t>產品推薦：在臉書上做產品推薦，讓使用者方便的取得公司的產品資訊。</a:t>
            </a:r>
          </a:p>
          <a:p>
            <a:pPr marL="720000" indent="-360000" algn="just" fontAlgn="base">
              <a:lnSpc>
                <a:spcPct val="98000"/>
              </a:lnSpc>
              <a:spcBef>
                <a:spcPts val="700"/>
              </a:spcBef>
              <a:buFont typeface="+mj-lt"/>
              <a:buAutoNum type="arabicPeriod"/>
            </a:pPr>
            <a:r>
              <a:rPr lang="zh-TW" altLang="en-US" sz="2800" dirty="0"/>
              <a:t>臉書商城（</a:t>
            </a:r>
            <a:r>
              <a:rPr lang="en-US" altLang="zh-TW" sz="2800" dirty="0"/>
              <a:t>Facebook Store</a:t>
            </a:r>
            <a:r>
              <a:rPr lang="zh-TW" altLang="en-US" sz="2800" dirty="0"/>
              <a:t>）：使用者可以在商城購買有興趣的商品</a:t>
            </a:r>
            <a:r>
              <a:rPr lang="zh-TW" altLang="en-US" sz="2800" dirty="0" smtClean="0"/>
              <a:t>。</a:t>
            </a:r>
            <a:endParaRPr lang="zh-TW" altLang="en-US" sz="2800" dirty="0"/>
          </a:p>
        </p:txBody>
      </p:sp>
    </p:spTree>
    <p:extLst>
      <p:ext uri="{BB962C8B-B14F-4D97-AF65-F5344CB8AC3E}">
        <p14:creationId xmlns:p14="http://schemas.microsoft.com/office/powerpoint/2010/main" val="305031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口碑行銷</a:t>
            </a:r>
          </a:p>
        </p:txBody>
      </p:sp>
      <p:sp>
        <p:nvSpPr>
          <p:cNvPr id="4099" name="內容版面配置區 2"/>
          <p:cNvSpPr>
            <a:spLocks noGrp="1"/>
          </p:cNvSpPr>
          <p:nvPr>
            <p:ph idx="1"/>
          </p:nvPr>
        </p:nvSpPr>
        <p:spPr>
          <a:xfrm>
            <a:off x="457200" y="1483199"/>
            <a:ext cx="8219256" cy="5040000"/>
          </a:xfrm>
        </p:spPr>
        <p:txBody>
          <a:bodyPr>
            <a:noAutofit/>
          </a:bodyPr>
          <a:lstStyle/>
          <a:p>
            <a:pPr marL="274320" lvl="1" indent="-228600" algn="just" defTabSz="914400" fontAlgn="base">
              <a:lnSpc>
                <a:spcPct val="100000"/>
              </a:lnSpc>
              <a:spcBef>
                <a:spcPts val="768"/>
              </a:spcBef>
              <a:buClr>
                <a:schemeClr val="tx2"/>
              </a:buClr>
            </a:pPr>
            <a:r>
              <a:rPr lang="zh-TW" altLang="en-US" sz="3200" dirty="0" smtClean="0"/>
              <a:t>口碑</a:t>
            </a:r>
            <a:r>
              <a:rPr lang="zh-TW" altLang="en-US" sz="3200" dirty="0"/>
              <a:t>行銷是指消費者藉由別人推薦而影響自己對產品認知的行為模式。</a:t>
            </a:r>
          </a:p>
          <a:p>
            <a:pPr marL="274320" lvl="1" indent="-228600" algn="just" defTabSz="914400" fontAlgn="base">
              <a:lnSpc>
                <a:spcPct val="100000"/>
              </a:lnSpc>
              <a:spcBef>
                <a:spcPts val="768"/>
              </a:spcBef>
              <a:buClr>
                <a:schemeClr val="tx2"/>
              </a:buClr>
            </a:pPr>
            <a:r>
              <a:rPr lang="zh-TW" altLang="en-US" sz="3200" dirty="0"/>
              <a:t> 透過使用者的分享來分析他的喜好</a:t>
            </a:r>
          </a:p>
          <a:p>
            <a:pPr marL="720000" lvl="1" indent="-342900" algn="just" defTabSz="914400" fontAlgn="base">
              <a:lnSpc>
                <a:spcPct val="100000"/>
              </a:lnSpc>
              <a:spcBef>
                <a:spcPts val="768"/>
              </a:spcBef>
              <a:buClr>
                <a:schemeClr val="tx2"/>
              </a:buClr>
              <a:buFont typeface="Times New Roman" panose="02020603050405020304" pitchFamily="18" charset="0"/>
              <a:buChar char="−"/>
            </a:pPr>
            <a:r>
              <a:rPr lang="zh-TW" altLang="en-US" dirty="0"/>
              <a:t>社群網站幫助使用者建立了「自我形象」：使用者分享商品資訊時同時代表著對這份商品的認同。</a:t>
            </a:r>
          </a:p>
          <a:p>
            <a:pPr marL="720000" lvl="1" indent="-342900" algn="just" defTabSz="914400" fontAlgn="base">
              <a:lnSpc>
                <a:spcPct val="100000"/>
              </a:lnSpc>
              <a:spcBef>
                <a:spcPts val="768"/>
              </a:spcBef>
              <a:buClr>
                <a:schemeClr val="tx2"/>
              </a:buClr>
              <a:buFont typeface="Times New Roman" panose="02020603050405020304" pitchFamily="18" charset="0"/>
              <a:buChar char="−"/>
            </a:pPr>
            <a:r>
              <a:rPr lang="zh-TW" altLang="en-US" dirty="0"/>
              <a:t>口碑行銷雖然不代表可以創造立即的銷售收益，</a:t>
            </a:r>
            <a:r>
              <a:rPr lang="zh-TW" altLang="en-US" dirty="0" smtClean="0"/>
              <a:t>但卻可以</a:t>
            </a:r>
            <a:r>
              <a:rPr lang="zh-TW" altLang="en-US" dirty="0"/>
              <a:t>由此種方法更了解目標使用者的風格，做為將來商品推薦的資訊來源。</a:t>
            </a:r>
          </a:p>
        </p:txBody>
      </p:sp>
      <p:grpSp>
        <p:nvGrpSpPr>
          <p:cNvPr id="4" name="群組 3"/>
          <p:cNvGrpSpPr/>
          <p:nvPr/>
        </p:nvGrpSpPr>
        <p:grpSpPr>
          <a:xfrm rot="-5400000">
            <a:off x="4017024" y="-4001084"/>
            <a:ext cx="468002" cy="8487471"/>
            <a:chOff x="-37325" y="1189"/>
            <a:chExt cx="432005" cy="5261717"/>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146047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524337" y="2416770"/>
              <a:ext cx="140602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常見社</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群</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商務的模式</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37118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40095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65634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3508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500"/>
                                        <p:tgtEl>
                                          <p:spTgt spid="409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fade">
                                      <p:cBhvr>
                                        <p:cTn id="18"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dirty="0"/>
              <a:t>學習目標</a:t>
            </a:r>
            <a:endParaRPr lang="zh-TW" altLang="en-US" sz="4000" dirty="0"/>
          </a:p>
        </p:txBody>
      </p:sp>
      <p:sp>
        <p:nvSpPr>
          <p:cNvPr id="12" name="內容版面配置區 2"/>
          <p:cNvSpPr>
            <a:spLocks noGrp="1"/>
          </p:cNvSpPr>
          <p:nvPr>
            <p:ph idx="1"/>
          </p:nvPr>
        </p:nvSpPr>
        <p:spPr>
          <a:xfrm>
            <a:off x="457200" y="1600200"/>
            <a:ext cx="8435280" cy="4525963"/>
          </a:xfrm>
        </p:spPr>
        <p:txBody>
          <a:bodyPr>
            <a:noAutofit/>
          </a:bodyPr>
          <a:lstStyle/>
          <a:p>
            <a:pPr marL="342900" indent="-342900" algn="just" eaLnBrk="0" fontAlgn="base" hangingPunct="0">
              <a:lnSpc>
                <a:spcPct val="100000"/>
              </a:lnSpc>
              <a:spcBef>
                <a:spcPct val="20000"/>
              </a:spcBef>
              <a:spcAft>
                <a:spcPct val="0"/>
              </a:spcAft>
              <a:buFont typeface="Arial" charset="0"/>
              <a:buChar char="•"/>
            </a:pPr>
            <a:r>
              <a:rPr kumimoji="1" lang="zh-TW" altLang="en-US" dirty="0" smtClean="0"/>
              <a:t>社群媒體以及社群商務的定義和特性。</a:t>
            </a:r>
            <a:endParaRPr kumimoji="1" lang="en-US" altLang="zh-TW" dirty="0" smtClean="0"/>
          </a:p>
          <a:p>
            <a:pPr marL="342900" indent="-342900" algn="just" eaLnBrk="0" fontAlgn="base" hangingPunct="0">
              <a:lnSpc>
                <a:spcPct val="100000"/>
              </a:lnSpc>
              <a:spcBef>
                <a:spcPct val="20000"/>
              </a:spcBef>
              <a:spcAft>
                <a:spcPct val="0"/>
              </a:spcAft>
              <a:buFont typeface="Arial" charset="0"/>
              <a:buChar char="•"/>
            </a:pPr>
            <a:r>
              <a:rPr lang="zh-TW" altLang="en-US" dirty="0"/>
              <a:t>常見的社群商務</a:t>
            </a:r>
            <a:r>
              <a:rPr lang="zh-TW" altLang="en-US" dirty="0" smtClean="0"/>
              <a:t>模式。</a:t>
            </a:r>
            <a:endParaRPr lang="en-US" altLang="zh-TW" dirty="0" smtClean="0"/>
          </a:p>
          <a:p>
            <a:pPr marL="342900" indent="-342900" algn="just" eaLnBrk="0" fontAlgn="base" hangingPunct="0">
              <a:lnSpc>
                <a:spcPct val="100000"/>
              </a:lnSpc>
              <a:spcBef>
                <a:spcPct val="20000"/>
              </a:spcBef>
              <a:spcAft>
                <a:spcPct val="0"/>
              </a:spcAft>
              <a:buFont typeface="Arial" charset="0"/>
              <a:buChar char="•"/>
            </a:pPr>
            <a:r>
              <a:rPr kumimoji="1" lang="zh-TW" altLang="en-US" dirty="0"/>
              <a:t>群眾外包的定義</a:t>
            </a:r>
            <a:r>
              <a:rPr kumimoji="1" lang="zh-TW" altLang="en-US" dirty="0" smtClean="0"/>
              <a:t>、特性與應用。</a:t>
            </a:r>
            <a:endParaRPr kumimoji="1" lang="en-US" altLang="zh-TW" dirty="0" smtClean="0"/>
          </a:p>
          <a:p>
            <a:pPr marL="342900" indent="-342900" algn="just" eaLnBrk="0" fontAlgn="base" hangingPunct="0">
              <a:lnSpc>
                <a:spcPct val="100000"/>
              </a:lnSpc>
              <a:spcBef>
                <a:spcPct val="20000"/>
              </a:spcBef>
              <a:spcAft>
                <a:spcPct val="0"/>
              </a:spcAft>
              <a:buFont typeface="Arial" charset="0"/>
              <a:buChar char="•"/>
            </a:pPr>
            <a:r>
              <a:rPr lang="zh-TW" altLang="en-US" dirty="0"/>
              <a:t>企業該如何善用社群媒體。</a:t>
            </a:r>
            <a:endParaRPr kumimoji="1" lang="zh-TW" altLang="en-US" dirty="0"/>
          </a:p>
        </p:txBody>
      </p:sp>
    </p:spTree>
    <p:extLst>
      <p:ext uri="{BB962C8B-B14F-4D97-AF65-F5344CB8AC3E}">
        <p14:creationId xmlns:p14="http://schemas.microsoft.com/office/powerpoint/2010/main" val="24774897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社群推薦</a:t>
            </a:r>
          </a:p>
        </p:txBody>
      </p:sp>
      <p:sp>
        <p:nvSpPr>
          <p:cNvPr id="4099" name="內容版面配置區 2"/>
          <p:cNvSpPr>
            <a:spLocks noGrp="1"/>
          </p:cNvSpPr>
          <p:nvPr>
            <p:ph idx="1"/>
          </p:nvPr>
        </p:nvSpPr>
        <p:spPr>
          <a:xfrm>
            <a:off x="457200" y="1483199"/>
            <a:ext cx="8219256" cy="5040000"/>
          </a:xfrm>
        </p:spPr>
        <p:txBody>
          <a:bodyPr>
            <a:noAutofit/>
          </a:bodyPr>
          <a:lstStyle/>
          <a:p>
            <a:pPr marL="274320" lvl="1" indent="-228600" algn="just" defTabSz="914400" fontAlgn="base">
              <a:lnSpc>
                <a:spcPct val="100000"/>
              </a:lnSpc>
              <a:spcBef>
                <a:spcPts val="768"/>
              </a:spcBef>
              <a:buClr>
                <a:schemeClr val="tx2"/>
              </a:buClr>
            </a:pPr>
            <a:r>
              <a:rPr lang="zh-TW" altLang="en-US" sz="3200" dirty="0" smtClean="0"/>
              <a:t>社</a:t>
            </a:r>
            <a:r>
              <a:rPr lang="zh-TW" altLang="en-US" sz="3200" dirty="0"/>
              <a:t>群推薦是指透過在社群網站分享個人使用後的感想，進而達到推薦。</a:t>
            </a:r>
          </a:p>
          <a:p>
            <a:pPr marL="274320" lvl="1" indent="-228600" algn="just" defTabSz="914400" fontAlgn="base">
              <a:lnSpc>
                <a:spcPct val="100000"/>
              </a:lnSpc>
              <a:spcBef>
                <a:spcPts val="768"/>
              </a:spcBef>
              <a:buClr>
                <a:schemeClr val="tx2"/>
              </a:buClr>
            </a:pPr>
            <a:r>
              <a:rPr lang="zh-TW" altLang="en-US" sz="3200" dirty="0"/>
              <a:t>大多數</a:t>
            </a:r>
            <a:r>
              <a:rPr lang="zh-TW" altLang="en-US" sz="3200" dirty="0" smtClean="0"/>
              <a:t>消費者會因為</a:t>
            </a:r>
            <a:r>
              <a:rPr lang="zh-TW" altLang="en-US" sz="3200" dirty="0"/>
              <a:t>他人的推薦而覺得該商品較有口碑。</a:t>
            </a:r>
          </a:p>
          <a:p>
            <a:pPr marL="274320" lvl="1" indent="-228600" algn="just" defTabSz="914400" fontAlgn="base">
              <a:lnSpc>
                <a:spcPct val="100000"/>
              </a:lnSpc>
              <a:spcBef>
                <a:spcPts val="768"/>
              </a:spcBef>
              <a:buClr>
                <a:schemeClr val="tx2"/>
              </a:buClr>
            </a:pPr>
            <a:r>
              <a:rPr lang="zh-TW" altLang="en-US" sz="3200" dirty="0" smtClean="0"/>
              <a:t>旅遊網站</a:t>
            </a:r>
            <a:r>
              <a:rPr lang="en-US" altLang="zh-TW" sz="3200" dirty="0" err="1" smtClean="0"/>
              <a:t>tripadvisor</a:t>
            </a:r>
            <a:r>
              <a:rPr lang="zh-TW" altLang="en-US" sz="3200" dirty="0" smtClean="0"/>
              <a:t>：</a:t>
            </a:r>
            <a:r>
              <a:rPr lang="zh-TW" altLang="en-US" sz="3200" dirty="0"/>
              <a:t>結合網友各地旅行的分享經驗</a:t>
            </a:r>
            <a:r>
              <a:rPr lang="zh-TW" altLang="en-US" sz="3200" dirty="0" smtClean="0"/>
              <a:t>。</a:t>
            </a:r>
            <a:endParaRPr lang="zh-TW" altLang="en-US" sz="3200" dirty="0"/>
          </a:p>
        </p:txBody>
      </p:sp>
      <p:grpSp>
        <p:nvGrpSpPr>
          <p:cNvPr id="4" name="群組 3"/>
          <p:cNvGrpSpPr/>
          <p:nvPr/>
        </p:nvGrpSpPr>
        <p:grpSpPr>
          <a:xfrm rot="-5400000">
            <a:off x="4017024" y="-4001084"/>
            <a:ext cx="468002" cy="8487471"/>
            <a:chOff x="-37325" y="1189"/>
            <a:chExt cx="432005" cy="5261717"/>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146047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524337" y="2416770"/>
              <a:ext cx="140602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常見社</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群</a:t>
              </a:r>
              <a:r>
                <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商務的模式</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37118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40095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65634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9218" name="Picture 2" descr="C:\Users\NO38\Desktop\書籍\IM111電子商務\IM111ppt\小圖\images (1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1106" y="4365104"/>
            <a:ext cx="22860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09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社</a:t>
            </a:r>
            <a:r>
              <a:rPr lang="zh-TW" altLang="en-US" dirty="0" smtClean="0"/>
              <a:t>群</a:t>
            </a:r>
            <a:r>
              <a:rPr lang="zh-TW" altLang="en-US" dirty="0"/>
              <a:t>購物與團購</a:t>
            </a:r>
          </a:p>
        </p:txBody>
      </p:sp>
      <p:sp>
        <p:nvSpPr>
          <p:cNvPr id="4099" name="內容版面配置區 2"/>
          <p:cNvSpPr>
            <a:spLocks noGrp="1"/>
          </p:cNvSpPr>
          <p:nvPr>
            <p:ph idx="1"/>
          </p:nvPr>
        </p:nvSpPr>
        <p:spPr>
          <a:xfrm>
            <a:off x="457200" y="1483199"/>
            <a:ext cx="8219256" cy="5040000"/>
          </a:xfrm>
        </p:spPr>
        <p:txBody>
          <a:bodyPr>
            <a:noAutofit/>
          </a:bodyPr>
          <a:lstStyle/>
          <a:p>
            <a:pPr marL="274320" lvl="1" indent="-228600" algn="just" defTabSz="914400" fontAlgn="base">
              <a:lnSpc>
                <a:spcPct val="100000"/>
              </a:lnSpc>
              <a:spcBef>
                <a:spcPts val="768"/>
              </a:spcBef>
              <a:buClr>
                <a:schemeClr val="tx2"/>
              </a:buClr>
            </a:pPr>
            <a:r>
              <a:rPr lang="en-US" altLang="zh-TW" sz="3200" dirty="0" smtClean="0"/>
              <a:t>2012</a:t>
            </a:r>
            <a:r>
              <a:rPr lang="zh-TW" altLang="en-US" sz="3200" dirty="0"/>
              <a:t>年台灣團購網已達</a:t>
            </a:r>
            <a:r>
              <a:rPr lang="en-US" altLang="zh-TW" sz="3200" dirty="0"/>
              <a:t>26</a:t>
            </a:r>
            <a:r>
              <a:rPr lang="zh-TW" altLang="en-US" sz="3200" dirty="0"/>
              <a:t>家，團購人次超過</a:t>
            </a:r>
            <a:r>
              <a:rPr lang="en-US" altLang="zh-TW" sz="3200" dirty="0"/>
              <a:t>66</a:t>
            </a:r>
            <a:r>
              <a:rPr lang="zh-TW" altLang="en-US" sz="3200" dirty="0"/>
              <a:t>萬</a:t>
            </a:r>
          </a:p>
          <a:p>
            <a:pPr marL="274320" lvl="1" indent="-228600" algn="just" defTabSz="914400" fontAlgn="base">
              <a:lnSpc>
                <a:spcPct val="100000"/>
              </a:lnSpc>
              <a:spcBef>
                <a:spcPts val="768"/>
              </a:spcBef>
              <a:buClr>
                <a:schemeClr val="tx2"/>
              </a:buClr>
            </a:pPr>
            <a:r>
              <a:rPr lang="en-US" altLang="zh-TW" sz="3200" dirty="0"/>
              <a:t>2012</a:t>
            </a:r>
            <a:r>
              <a:rPr lang="zh-TW" altLang="en-US" sz="3200" dirty="0"/>
              <a:t>年「</a:t>
            </a:r>
            <a:r>
              <a:rPr lang="en-US" altLang="zh-TW" sz="3200" dirty="0"/>
              <a:t>GOMAJI</a:t>
            </a:r>
            <a:r>
              <a:rPr lang="zh-TW" altLang="en-US" sz="3200" dirty="0"/>
              <a:t>」成交金額達</a:t>
            </a:r>
            <a:r>
              <a:rPr lang="en-US" altLang="zh-TW" sz="3200" dirty="0"/>
              <a:t>16</a:t>
            </a:r>
            <a:r>
              <a:rPr lang="zh-TW" altLang="en-US" sz="3200" dirty="0"/>
              <a:t>億</a:t>
            </a:r>
          </a:p>
          <a:p>
            <a:pPr marL="274320" lvl="1" indent="-228600" algn="just" defTabSz="914400" fontAlgn="base">
              <a:lnSpc>
                <a:spcPct val="100000"/>
              </a:lnSpc>
              <a:spcBef>
                <a:spcPts val="768"/>
              </a:spcBef>
              <a:buClr>
                <a:schemeClr val="tx2"/>
              </a:buClr>
            </a:pPr>
            <a:r>
              <a:rPr lang="zh-TW" altLang="en-US" sz="3200" dirty="0"/>
              <a:t>「</a:t>
            </a:r>
            <a:r>
              <a:rPr lang="en-US" altLang="zh-TW" sz="3200" dirty="0"/>
              <a:t>Amazon</a:t>
            </a:r>
            <a:r>
              <a:rPr lang="zh-TW" altLang="en-US" sz="3200" dirty="0"/>
              <a:t>」</a:t>
            </a:r>
            <a:r>
              <a:rPr lang="en-US" altLang="zh-TW" sz="3200" dirty="0"/>
              <a:t>1.75</a:t>
            </a:r>
            <a:r>
              <a:rPr lang="zh-TW" altLang="en-US" sz="3200" dirty="0"/>
              <a:t>億美元收購 </a:t>
            </a:r>
            <a:r>
              <a:rPr lang="en-US" altLang="zh-TW" sz="3200" dirty="0" err="1"/>
              <a:t>LivingSocial</a:t>
            </a:r>
            <a:r>
              <a:rPr lang="zh-TW" altLang="en-US" sz="3200" dirty="0"/>
              <a:t> </a:t>
            </a:r>
          </a:p>
          <a:p>
            <a:pPr marL="274320" lvl="1" indent="-228600" algn="just" defTabSz="914400" fontAlgn="base">
              <a:lnSpc>
                <a:spcPct val="100000"/>
              </a:lnSpc>
              <a:spcBef>
                <a:spcPts val="768"/>
              </a:spcBef>
              <a:buClr>
                <a:schemeClr val="tx2"/>
              </a:buClr>
            </a:pPr>
            <a:r>
              <a:rPr lang="zh-TW" altLang="en-US" sz="3200" dirty="0"/>
              <a:t>「</a:t>
            </a:r>
            <a:r>
              <a:rPr lang="en-US" altLang="zh-TW" sz="3200" dirty="0"/>
              <a:t>Google</a:t>
            </a:r>
            <a:r>
              <a:rPr lang="zh-TW" altLang="en-US" sz="3200" dirty="0"/>
              <a:t>」買下搜尋比價網站 </a:t>
            </a:r>
            <a:r>
              <a:rPr lang="en-US" altLang="zh-TW" sz="3200" dirty="0" err="1"/>
              <a:t>Sparkbuy</a:t>
            </a:r>
            <a:endParaRPr lang="zh-TW" altLang="en-US" sz="3200" dirty="0"/>
          </a:p>
          <a:p>
            <a:pPr marL="274320" lvl="1" indent="-228600" algn="just" defTabSz="914400" fontAlgn="base">
              <a:lnSpc>
                <a:spcPct val="100000"/>
              </a:lnSpc>
              <a:spcBef>
                <a:spcPts val="768"/>
              </a:spcBef>
              <a:buClr>
                <a:schemeClr val="tx2"/>
              </a:buClr>
            </a:pPr>
            <a:r>
              <a:rPr lang="en-US" altLang="zh-TW" sz="3200" dirty="0"/>
              <a:t>2012</a:t>
            </a:r>
            <a:r>
              <a:rPr lang="zh-TW" altLang="en-US" sz="3200" dirty="0"/>
              <a:t>年「聚划算」與賓士合作，賣出</a:t>
            </a:r>
            <a:r>
              <a:rPr lang="en-US" altLang="zh-TW" sz="3200" dirty="0"/>
              <a:t>200</a:t>
            </a:r>
            <a:r>
              <a:rPr lang="zh-TW" altLang="en-US" sz="3200" dirty="0"/>
              <a:t>量台</a:t>
            </a:r>
            <a:r>
              <a:rPr lang="en-US" altLang="zh-TW" sz="3200" dirty="0"/>
              <a:t>Smart</a:t>
            </a:r>
            <a:r>
              <a:rPr lang="zh-TW" altLang="en-US" sz="3200" dirty="0" smtClean="0"/>
              <a:t>汽車</a:t>
            </a:r>
            <a:endParaRPr lang="zh-TW" altLang="en-US" sz="3200" dirty="0"/>
          </a:p>
        </p:txBody>
      </p:sp>
      <p:grpSp>
        <p:nvGrpSpPr>
          <p:cNvPr id="4" name="群組 3"/>
          <p:cNvGrpSpPr/>
          <p:nvPr/>
        </p:nvGrpSpPr>
        <p:grpSpPr>
          <a:xfrm rot="-5400000">
            <a:off x="4017024" y="-4001084"/>
            <a:ext cx="468002" cy="8487471"/>
            <a:chOff x="-37325" y="1189"/>
            <a:chExt cx="432005" cy="5261717"/>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146047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524337" y="2416770"/>
              <a:ext cx="140602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常見社</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群</a:t>
              </a:r>
              <a:r>
                <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商務的模式</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337118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40095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65634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0242" name="Picture 2" descr="C:\Users\NO38\Desktop\書籍\IM111電子商務\IM111ppt\小圖\000cf1a48b7f0dc6015f33.bmp"/>
          <p:cNvPicPr>
            <a:picLocks noChangeAspect="1" noChangeArrowheads="1"/>
          </p:cNvPicPr>
          <p:nvPr/>
        </p:nvPicPr>
        <p:blipFill rotWithShape="1">
          <a:blip r:embed="rId2">
            <a:extLst>
              <a:ext uri="{28A0092B-C50C-407E-A947-70E740481C1C}">
                <a14:useLocalDpi xmlns:a14="http://schemas.microsoft.com/office/drawing/2010/main" val="0"/>
              </a:ext>
            </a:extLst>
          </a:blip>
          <a:srcRect t="4518" b="8760"/>
          <a:stretch/>
        </p:blipFill>
        <p:spPr bwMode="auto">
          <a:xfrm>
            <a:off x="5720360" y="5073555"/>
            <a:ext cx="2991170" cy="1379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48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fade">
                                      <p:cBhvr>
                                        <p:cTn id="27"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en-US" altLang="zh-TW" dirty="0" err="1" smtClean="0"/>
              <a:t>N</a:t>
            </a:r>
            <a:r>
              <a:rPr lang="en-US" altLang="zh-TW" cap="none" dirty="0" err="1" smtClean="0"/>
              <a:t>e</a:t>
            </a:r>
            <a:r>
              <a:rPr lang="en-US" altLang="zh-TW" dirty="0" err="1" smtClean="0"/>
              <a:t>G</a:t>
            </a:r>
            <a:r>
              <a:rPr lang="en-US" altLang="zh-TW" cap="none" dirty="0" err="1" smtClean="0"/>
              <a:t>o</a:t>
            </a:r>
            <a:r>
              <a:rPr lang="en-US" altLang="zh-TW" dirty="0" err="1" smtClean="0"/>
              <a:t>G</a:t>
            </a:r>
            <a:r>
              <a:rPr lang="en-US" altLang="zh-TW" cap="none" dirty="0" err="1" smtClean="0"/>
              <a:t>o</a:t>
            </a:r>
            <a:r>
              <a:rPr lang="zh-TW" altLang="en-US" dirty="0" smtClean="0"/>
              <a:t>團</a:t>
            </a:r>
            <a:r>
              <a:rPr lang="zh-TW" altLang="en-US" dirty="0"/>
              <a:t>購網</a:t>
            </a:r>
          </a:p>
        </p:txBody>
      </p:sp>
      <p:sp>
        <p:nvSpPr>
          <p:cNvPr id="4099" name="內容版面配置區 2"/>
          <p:cNvSpPr>
            <a:spLocks noGrp="1"/>
          </p:cNvSpPr>
          <p:nvPr>
            <p:ph idx="1"/>
          </p:nvPr>
        </p:nvSpPr>
        <p:spPr>
          <a:xfrm>
            <a:off x="457200" y="1483199"/>
            <a:ext cx="8291264" cy="5040000"/>
          </a:xfrm>
        </p:spPr>
        <p:txBody>
          <a:bodyPr>
            <a:noAutofit/>
          </a:bodyPr>
          <a:lstStyle/>
          <a:p>
            <a:pPr marL="274320" lvl="1" indent="-228600" algn="just" defTabSz="914400" fontAlgn="base">
              <a:lnSpc>
                <a:spcPct val="98000"/>
              </a:lnSpc>
              <a:spcBef>
                <a:spcPts val="700"/>
              </a:spcBef>
              <a:buClr>
                <a:schemeClr val="tx2"/>
              </a:buClr>
            </a:pPr>
            <a:r>
              <a:rPr lang="en-US" altLang="zh-TW" sz="3200" dirty="0" err="1" smtClean="0"/>
              <a:t>NeGoGo</a:t>
            </a:r>
            <a:r>
              <a:rPr lang="zh-TW" altLang="en-US" sz="3200" dirty="0"/>
              <a:t>團購網是由國立中山大學資管系賴香菊教授帶領的</a:t>
            </a:r>
            <a:r>
              <a:rPr lang="en-US" altLang="zh-TW" sz="3200" dirty="0" err="1"/>
              <a:t>NeGoGo</a:t>
            </a:r>
            <a:r>
              <a:rPr lang="zh-TW" altLang="en-US" sz="3200" dirty="0"/>
              <a:t>研究團隊所開發，成立目的在於開創各式集體購物模式，是個免費供大眾使用的平台。</a:t>
            </a:r>
          </a:p>
          <a:p>
            <a:pPr marL="274320" lvl="1" indent="-228600" algn="just" defTabSz="914400" fontAlgn="base">
              <a:lnSpc>
                <a:spcPct val="98000"/>
              </a:lnSpc>
              <a:spcBef>
                <a:spcPts val="700"/>
              </a:spcBef>
              <a:buClr>
                <a:schemeClr val="tx2"/>
              </a:buClr>
            </a:pPr>
            <a:r>
              <a:rPr lang="zh-TW" altLang="en-US" sz="3200" dirty="0"/>
              <a:t>主要內容包括：開團功能、團購管理、信件傳遞、帳戶管理和團購搜尋。</a:t>
            </a:r>
          </a:p>
          <a:p>
            <a:pPr marL="274320" lvl="1" indent="-228600" algn="just" defTabSz="914400" fontAlgn="base">
              <a:lnSpc>
                <a:spcPct val="98000"/>
              </a:lnSpc>
              <a:spcBef>
                <a:spcPts val="700"/>
              </a:spcBef>
              <a:buClr>
                <a:schemeClr val="tx2"/>
              </a:buClr>
            </a:pPr>
            <a:r>
              <a:rPr lang="zh-TW" altLang="en-US" sz="3200" dirty="0"/>
              <a:t>最大特色：配合學校的教學需要，設計出教學實習的功能。老師透過平台讓同學們在上面開團，作為電子商務課程的團購實習的平台。</a:t>
            </a:r>
          </a:p>
        </p:txBody>
      </p:sp>
    </p:spTree>
    <p:extLst>
      <p:ext uri="{BB962C8B-B14F-4D97-AF65-F5344CB8AC3E}">
        <p14:creationId xmlns:p14="http://schemas.microsoft.com/office/powerpoint/2010/main" val="3438757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en-US" altLang="zh-TW" dirty="0" err="1" smtClean="0"/>
              <a:t>N</a:t>
            </a:r>
            <a:r>
              <a:rPr lang="en-US" altLang="zh-TW" cap="none" dirty="0" err="1" smtClean="0"/>
              <a:t>e</a:t>
            </a:r>
            <a:r>
              <a:rPr lang="en-US" altLang="zh-TW" dirty="0" err="1" smtClean="0"/>
              <a:t>G</a:t>
            </a:r>
            <a:r>
              <a:rPr lang="en-US" altLang="zh-TW" cap="none" dirty="0" err="1" smtClean="0"/>
              <a:t>o</a:t>
            </a:r>
            <a:r>
              <a:rPr lang="en-US" altLang="zh-TW" dirty="0" err="1" smtClean="0"/>
              <a:t>G</a:t>
            </a:r>
            <a:r>
              <a:rPr lang="en-US" altLang="zh-TW" cap="none" dirty="0" err="1" smtClean="0"/>
              <a:t>o</a:t>
            </a:r>
            <a:r>
              <a:rPr lang="zh-TW" altLang="en-US" dirty="0" smtClean="0"/>
              <a:t>團</a:t>
            </a:r>
            <a:r>
              <a:rPr lang="zh-TW" altLang="en-US" dirty="0"/>
              <a:t>購網</a:t>
            </a:r>
          </a:p>
        </p:txBody>
      </p:sp>
      <p:pic>
        <p:nvPicPr>
          <p:cNvPr id="5" name="內容版面配置區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9652" y="1556792"/>
            <a:ext cx="6264696" cy="4638366"/>
          </a:xfrm>
          <a:prstGeom prst="rect">
            <a:avLst/>
          </a:prstGeom>
        </p:spPr>
      </p:pic>
    </p:spTree>
    <p:extLst>
      <p:ext uri="{BB962C8B-B14F-4D97-AF65-F5344CB8AC3E}">
        <p14:creationId xmlns:p14="http://schemas.microsoft.com/office/powerpoint/2010/main" val="311915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en-US" altLang="zh-TW" dirty="0" smtClean="0"/>
              <a:t>L</a:t>
            </a:r>
            <a:r>
              <a:rPr lang="en-US" altLang="zh-TW" cap="none" dirty="0" smtClean="0"/>
              <a:t>ine</a:t>
            </a:r>
            <a:r>
              <a:rPr lang="zh-TW" altLang="en-US" dirty="0" smtClean="0"/>
              <a:t>的</a:t>
            </a:r>
            <a:r>
              <a:rPr lang="zh-TW" altLang="en-US" dirty="0"/>
              <a:t>行動社群商務</a:t>
            </a:r>
          </a:p>
        </p:txBody>
      </p:sp>
      <p:sp>
        <p:nvSpPr>
          <p:cNvPr id="4099" name="內容版面配置區 2"/>
          <p:cNvSpPr>
            <a:spLocks noGrp="1"/>
          </p:cNvSpPr>
          <p:nvPr>
            <p:ph idx="1"/>
          </p:nvPr>
        </p:nvSpPr>
        <p:spPr>
          <a:xfrm>
            <a:off x="457200" y="1483199"/>
            <a:ext cx="8291264" cy="5040000"/>
          </a:xfrm>
        </p:spPr>
        <p:txBody>
          <a:bodyPr>
            <a:noAutofit/>
          </a:bodyPr>
          <a:lstStyle/>
          <a:p>
            <a:pPr marL="274320" lvl="1" indent="-228600" algn="just" defTabSz="914400" fontAlgn="base">
              <a:lnSpc>
                <a:spcPct val="98000"/>
              </a:lnSpc>
              <a:spcBef>
                <a:spcPts val="700"/>
              </a:spcBef>
              <a:buClr>
                <a:schemeClr val="tx2"/>
              </a:buClr>
            </a:pPr>
            <a:r>
              <a:rPr lang="en-US" altLang="zh-TW" sz="3200" dirty="0" smtClean="0"/>
              <a:t>Line</a:t>
            </a:r>
            <a:r>
              <a:rPr lang="zh-TW" altLang="en-US" sz="3200" dirty="0"/>
              <a:t>是</a:t>
            </a:r>
            <a:r>
              <a:rPr lang="en-US" altLang="zh-TW" sz="3200" dirty="0"/>
              <a:t>NHN Japan Corp</a:t>
            </a:r>
            <a:r>
              <a:rPr lang="zh-TW" altLang="en-US" sz="3200" dirty="0"/>
              <a:t>在</a:t>
            </a:r>
            <a:r>
              <a:rPr lang="en-US" altLang="zh-TW" sz="3200" dirty="0"/>
              <a:t>2011</a:t>
            </a:r>
            <a:r>
              <a:rPr lang="zh-TW" altLang="en-US" sz="3200" dirty="0"/>
              <a:t>年</a:t>
            </a:r>
            <a:r>
              <a:rPr lang="en-US" altLang="zh-TW" sz="3200" dirty="0"/>
              <a:t>6</a:t>
            </a:r>
            <a:r>
              <a:rPr lang="zh-TW" altLang="en-US" sz="3200" dirty="0"/>
              <a:t>月起公開的一個即時通訊的程式，用戶間可以通過網際網路傳送免費簡訊、圖片或語音通話。</a:t>
            </a:r>
          </a:p>
          <a:p>
            <a:pPr marL="274320" lvl="1" indent="-228600" algn="just" defTabSz="914400" fontAlgn="base">
              <a:lnSpc>
                <a:spcPct val="98000"/>
              </a:lnSpc>
              <a:spcBef>
                <a:spcPts val="700"/>
              </a:spcBef>
              <a:buClr>
                <a:schemeClr val="tx2"/>
              </a:buClr>
            </a:pPr>
            <a:r>
              <a:rPr lang="en-US" altLang="zh-TW" sz="3200" dirty="0"/>
              <a:t>Line</a:t>
            </a:r>
            <a:r>
              <a:rPr lang="zh-TW" altLang="en-US" sz="3200" dirty="0"/>
              <a:t>的特色：</a:t>
            </a:r>
            <a:r>
              <a:rPr lang="en-US" altLang="zh-TW" sz="3200" dirty="0"/>
              <a:t>(1)</a:t>
            </a:r>
            <a:r>
              <a:rPr lang="zh-TW" altLang="en-US" sz="3200" dirty="0"/>
              <a:t>透過手機的通訊錄自動建立社群的</a:t>
            </a:r>
            <a:r>
              <a:rPr lang="zh-TW" altLang="en-US" sz="3200" dirty="0" smtClean="0"/>
              <a:t>連結；</a:t>
            </a:r>
            <a:r>
              <a:rPr lang="en-US" altLang="zh-TW" sz="3200" dirty="0" smtClean="0"/>
              <a:t>(</a:t>
            </a:r>
            <a:r>
              <a:rPr lang="en-US" altLang="zh-TW" sz="3200" dirty="0"/>
              <a:t>2</a:t>
            </a:r>
            <a:r>
              <a:rPr lang="en-US" altLang="zh-TW" sz="3200" dirty="0" smtClean="0"/>
              <a:t>)</a:t>
            </a:r>
            <a:r>
              <a:rPr lang="zh-TW" altLang="en-US" sz="3200" dirty="0" smtClean="0"/>
              <a:t>貼</a:t>
            </a:r>
            <a:r>
              <a:rPr lang="zh-TW" altLang="en-US" sz="3200" dirty="0"/>
              <a:t>圖是以一系列虛構人物為主題，創造出可愛的圖案供使用者做付費或免費的下載。    </a:t>
            </a:r>
          </a:p>
          <a:p>
            <a:pPr marL="274320" lvl="1" indent="-228600" algn="just" defTabSz="914400" fontAlgn="base">
              <a:lnSpc>
                <a:spcPct val="98000"/>
              </a:lnSpc>
              <a:spcBef>
                <a:spcPts val="700"/>
              </a:spcBef>
              <a:buClr>
                <a:schemeClr val="tx2"/>
              </a:buClr>
            </a:pPr>
            <a:r>
              <a:rPr lang="zh-TW" altLang="en-US" sz="3200" dirty="0"/>
              <a:t>「智慧手機的生活平台」： 推出除了通訊之外的軟體，如</a:t>
            </a:r>
            <a:r>
              <a:rPr lang="en-US" altLang="zh-TW" sz="3200" dirty="0"/>
              <a:t>Line Camera</a:t>
            </a:r>
            <a:r>
              <a:rPr lang="zh-TW" altLang="en-US" sz="3200" dirty="0"/>
              <a:t>、</a:t>
            </a:r>
            <a:r>
              <a:rPr lang="en-US" altLang="zh-TW" sz="3200" dirty="0"/>
              <a:t>Line Card</a:t>
            </a:r>
            <a:r>
              <a:rPr lang="zh-TW" altLang="en-US" sz="3200" dirty="0"/>
              <a:t>，也推出官方帳號及多</a:t>
            </a:r>
            <a:r>
              <a:rPr lang="zh-TW" altLang="en-US" sz="3200" dirty="0" smtClean="0"/>
              <a:t>款</a:t>
            </a:r>
            <a:r>
              <a:rPr lang="en-US" altLang="zh-TW" sz="3200" dirty="0" smtClean="0"/>
              <a:t>Line</a:t>
            </a:r>
            <a:r>
              <a:rPr lang="zh-TW" altLang="en-US" sz="3200" dirty="0" smtClean="0"/>
              <a:t>遊戲</a:t>
            </a:r>
            <a:r>
              <a:rPr lang="zh-TW" altLang="en-US" sz="3200" dirty="0"/>
              <a:t>。</a:t>
            </a:r>
          </a:p>
        </p:txBody>
      </p:sp>
    </p:spTree>
    <p:extLst>
      <p:ext uri="{BB962C8B-B14F-4D97-AF65-F5344CB8AC3E}">
        <p14:creationId xmlns:p14="http://schemas.microsoft.com/office/powerpoint/2010/main" val="1494029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群眾外包的定義與特性</a:t>
            </a:r>
          </a:p>
        </p:txBody>
      </p:sp>
      <p:sp>
        <p:nvSpPr>
          <p:cNvPr id="4099" name="內容版面配置區 2"/>
          <p:cNvSpPr>
            <a:spLocks noGrp="1"/>
          </p:cNvSpPr>
          <p:nvPr>
            <p:ph idx="1"/>
          </p:nvPr>
        </p:nvSpPr>
        <p:spPr>
          <a:xfrm>
            <a:off x="457200" y="1483199"/>
            <a:ext cx="8219256" cy="5040000"/>
          </a:xfrm>
        </p:spPr>
        <p:txBody>
          <a:bodyPr>
            <a:noAutofit/>
          </a:bodyPr>
          <a:lstStyle/>
          <a:p>
            <a:pPr marL="274320" lvl="1" indent="-228600" algn="just" defTabSz="914400" fontAlgn="base">
              <a:lnSpc>
                <a:spcPct val="100000"/>
              </a:lnSpc>
              <a:spcBef>
                <a:spcPts val="768"/>
              </a:spcBef>
              <a:buClr>
                <a:schemeClr val="tx2"/>
              </a:buClr>
            </a:pPr>
            <a:r>
              <a:rPr lang="zh-TW" altLang="en-US" sz="3200" dirty="0" smtClean="0"/>
              <a:t>群眾</a:t>
            </a:r>
            <a:r>
              <a:rPr lang="zh-TW" altLang="en-US" sz="3200" dirty="0"/>
              <a:t>外包：</a:t>
            </a:r>
            <a:r>
              <a:rPr lang="en-US" altLang="zh-TW" sz="3200" dirty="0"/>
              <a:t>2006</a:t>
            </a:r>
            <a:r>
              <a:rPr lang="zh-TW" altLang="en-US" sz="3200" dirty="0"/>
              <a:t>年連線雜誌（</a:t>
            </a:r>
            <a:r>
              <a:rPr lang="en-US" altLang="zh-TW" sz="3200" dirty="0"/>
              <a:t>Wired Magazine</a:t>
            </a:r>
            <a:r>
              <a:rPr lang="zh-TW" altLang="en-US" sz="3200" dirty="0"/>
              <a:t>）編輯傑夫．豪威（</a:t>
            </a:r>
            <a:r>
              <a:rPr lang="en-US" altLang="zh-TW" sz="3200" dirty="0"/>
              <a:t>Jeff Howe</a:t>
            </a:r>
            <a:r>
              <a:rPr lang="zh-TW" altLang="en-US" sz="3200" dirty="0"/>
              <a:t>）和馬克．羅賓森（</a:t>
            </a:r>
            <a:r>
              <a:rPr lang="en-US" altLang="zh-TW" sz="3200" dirty="0"/>
              <a:t>Mark Robinson</a:t>
            </a:r>
            <a:r>
              <a:rPr lang="zh-TW" altLang="en-US" sz="3200" dirty="0"/>
              <a:t>）所提出，主要的意思是將處理較瑣碎、需要大量人力且電腦程式難以取代的工作，透過網路平台外包給不特定的一群自願者。</a:t>
            </a:r>
          </a:p>
          <a:p>
            <a:pPr marL="274320" lvl="1" indent="-228600" algn="just" defTabSz="914400" fontAlgn="base">
              <a:lnSpc>
                <a:spcPct val="100000"/>
              </a:lnSpc>
              <a:spcBef>
                <a:spcPts val="768"/>
              </a:spcBef>
              <a:buClr>
                <a:schemeClr val="tx2"/>
              </a:buClr>
            </a:pPr>
            <a:r>
              <a:rPr lang="zh-TW" altLang="en-US" sz="3200" dirty="0"/>
              <a:t>群眾外包的優勢在於把各種知識和專長的社群成員結合起來，利用眾人的力量來解決問題</a:t>
            </a:r>
            <a:r>
              <a:rPr lang="zh-TW" altLang="en-US" sz="3200" dirty="0" smtClean="0"/>
              <a:t>。</a:t>
            </a:r>
            <a:endParaRPr lang="zh-TW" altLang="en-US" sz="3200" dirty="0"/>
          </a:p>
        </p:txBody>
      </p:sp>
      <p:grpSp>
        <p:nvGrpSpPr>
          <p:cNvPr id="4" name="群組 3"/>
          <p:cNvGrpSpPr/>
          <p:nvPr/>
        </p:nvGrpSpPr>
        <p:grpSpPr>
          <a:xfrm rot="-5400000">
            <a:off x="3904728" y="-3888790"/>
            <a:ext cx="468002" cy="8262879"/>
            <a:chOff x="-37325" y="1189"/>
            <a:chExt cx="432005" cy="5122484"/>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146047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104320"/>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454755" y="2989080"/>
              <a:ext cx="126686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群眾外包</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387029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51711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71882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群眾外包</a:t>
            </a:r>
            <a:r>
              <a:rPr lang="zh-TW" altLang="en-US" dirty="0" smtClean="0"/>
              <a:t>的</a:t>
            </a:r>
            <a:r>
              <a:rPr lang="zh-TW" altLang="en-US" dirty="0"/>
              <a:t>步驟</a:t>
            </a:r>
          </a:p>
        </p:txBody>
      </p:sp>
      <p:sp>
        <p:nvSpPr>
          <p:cNvPr id="4099" name="內容版面配置區 2"/>
          <p:cNvSpPr>
            <a:spLocks noGrp="1"/>
          </p:cNvSpPr>
          <p:nvPr>
            <p:ph idx="1"/>
          </p:nvPr>
        </p:nvSpPr>
        <p:spPr>
          <a:xfrm>
            <a:off x="457200" y="1483199"/>
            <a:ext cx="8219256" cy="5040000"/>
          </a:xfrm>
        </p:spPr>
        <p:txBody>
          <a:bodyPr>
            <a:noAutofit/>
          </a:bodyPr>
          <a:lstStyle/>
          <a:p>
            <a:pPr marL="274320" lvl="1" indent="-228600" algn="just" defTabSz="914400" fontAlgn="base">
              <a:lnSpc>
                <a:spcPct val="100000"/>
              </a:lnSpc>
              <a:spcBef>
                <a:spcPts val="768"/>
              </a:spcBef>
              <a:buClr>
                <a:schemeClr val="tx2"/>
              </a:buClr>
            </a:pPr>
            <a:r>
              <a:rPr lang="en-US" altLang="zh-TW" sz="3200" dirty="0" smtClean="0"/>
              <a:t>Turban</a:t>
            </a:r>
            <a:r>
              <a:rPr lang="en-US" altLang="zh-TW" sz="3200" dirty="0"/>
              <a:t>, et al.</a:t>
            </a:r>
            <a:r>
              <a:rPr lang="zh-TW" altLang="en-US" sz="3200" dirty="0"/>
              <a:t>（</a:t>
            </a:r>
            <a:r>
              <a:rPr lang="en-US" altLang="zh-TW" sz="3200" dirty="0"/>
              <a:t>2012</a:t>
            </a:r>
            <a:r>
              <a:rPr lang="zh-TW" altLang="en-US" sz="3200" dirty="0"/>
              <a:t>）提出，群眾外包分為以下六個</a:t>
            </a:r>
            <a:r>
              <a:rPr lang="zh-TW" altLang="en-US" sz="3200" dirty="0" smtClean="0"/>
              <a:t>步驟：</a:t>
            </a:r>
            <a:endParaRPr lang="zh-TW" altLang="en-US" sz="3200" dirty="0"/>
          </a:p>
          <a:p>
            <a:pPr marL="720000" indent="-360000" fontAlgn="base">
              <a:lnSpc>
                <a:spcPct val="100000"/>
              </a:lnSpc>
              <a:spcBef>
                <a:spcPts val="768"/>
              </a:spcBef>
              <a:buFont typeface="+mj-lt"/>
              <a:buAutoNum type="arabicPeriod"/>
            </a:pPr>
            <a:r>
              <a:rPr lang="zh-TW" altLang="en-US" sz="2800" dirty="0"/>
              <a:t>釐清問題</a:t>
            </a:r>
          </a:p>
          <a:p>
            <a:pPr marL="720000" indent="-360000" fontAlgn="base">
              <a:lnSpc>
                <a:spcPct val="100000"/>
              </a:lnSpc>
              <a:spcBef>
                <a:spcPts val="768"/>
              </a:spcBef>
              <a:buFont typeface="+mj-lt"/>
              <a:buAutoNum type="arabicPeriod"/>
            </a:pPr>
            <a:r>
              <a:rPr lang="zh-TW" altLang="en-US" sz="2800" dirty="0"/>
              <a:t>找到適合的群眾</a:t>
            </a:r>
          </a:p>
          <a:p>
            <a:pPr marL="720000" indent="-360000" fontAlgn="base">
              <a:lnSpc>
                <a:spcPct val="100000"/>
              </a:lnSpc>
              <a:spcBef>
                <a:spcPts val="768"/>
              </a:spcBef>
              <a:buFont typeface="+mj-lt"/>
              <a:buAutoNum type="arabicPeriod"/>
            </a:pPr>
            <a:r>
              <a:rPr lang="zh-TW" altLang="en-US" sz="2800" dirty="0" smtClean="0"/>
              <a:t>散</a:t>
            </a:r>
            <a:r>
              <a:rPr lang="zh-TW" altLang="en-US" sz="2800" dirty="0"/>
              <a:t>布問題內容讓群眾</a:t>
            </a:r>
            <a:r>
              <a:rPr lang="zh-TW" altLang="en-US" sz="2800" dirty="0" smtClean="0"/>
              <a:t>知道</a:t>
            </a:r>
            <a:endParaRPr lang="zh-TW" altLang="en-US" sz="2800" dirty="0"/>
          </a:p>
          <a:p>
            <a:pPr marL="720000" indent="-360000" fontAlgn="base">
              <a:lnSpc>
                <a:spcPct val="100000"/>
              </a:lnSpc>
              <a:spcBef>
                <a:spcPts val="768"/>
              </a:spcBef>
              <a:buFont typeface="+mj-lt"/>
              <a:buAutoNum type="arabicPeriod"/>
            </a:pPr>
            <a:r>
              <a:rPr lang="zh-TW" altLang="en-US" sz="2800" dirty="0" smtClean="0"/>
              <a:t>群眾</a:t>
            </a:r>
            <a:r>
              <a:rPr lang="zh-TW" altLang="en-US" sz="2800" dirty="0"/>
              <a:t>參與解決問題</a:t>
            </a:r>
          </a:p>
          <a:p>
            <a:pPr marL="720000" indent="-360000" fontAlgn="base">
              <a:lnSpc>
                <a:spcPct val="100000"/>
              </a:lnSpc>
              <a:spcBef>
                <a:spcPts val="768"/>
              </a:spcBef>
              <a:buFont typeface="+mj-lt"/>
              <a:buAutoNum type="arabicPeriod"/>
            </a:pPr>
            <a:r>
              <a:rPr lang="zh-TW" altLang="en-US" sz="2800" dirty="0" smtClean="0"/>
              <a:t>收集</a:t>
            </a:r>
            <a:r>
              <a:rPr lang="zh-TW" altLang="en-US" sz="2800" dirty="0"/>
              <a:t>群眾提出的解答</a:t>
            </a:r>
          </a:p>
          <a:p>
            <a:pPr marL="720000" indent="-360000" fontAlgn="base">
              <a:lnSpc>
                <a:spcPct val="100000"/>
              </a:lnSpc>
              <a:spcBef>
                <a:spcPts val="768"/>
              </a:spcBef>
              <a:buFont typeface="+mj-lt"/>
              <a:buAutoNum type="arabicPeriod"/>
            </a:pPr>
            <a:r>
              <a:rPr lang="zh-TW" altLang="en-US" sz="2800" dirty="0" smtClean="0"/>
              <a:t>選出</a:t>
            </a:r>
            <a:r>
              <a:rPr lang="zh-TW" altLang="en-US" sz="2800" dirty="0"/>
              <a:t>適當的解決</a:t>
            </a:r>
            <a:r>
              <a:rPr lang="zh-TW" altLang="en-US" sz="2800" dirty="0" smtClean="0"/>
              <a:t>方案</a:t>
            </a:r>
            <a:endParaRPr lang="zh-TW" altLang="en-US" sz="2800" dirty="0"/>
          </a:p>
        </p:txBody>
      </p:sp>
      <p:grpSp>
        <p:nvGrpSpPr>
          <p:cNvPr id="4" name="群組 3"/>
          <p:cNvGrpSpPr/>
          <p:nvPr/>
        </p:nvGrpSpPr>
        <p:grpSpPr>
          <a:xfrm rot="-5400000">
            <a:off x="3904728" y="-3888790"/>
            <a:ext cx="468002" cy="8262879"/>
            <a:chOff x="-37325" y="1189"/>
            <a:chExt cx="432005" cy="5122484"/>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146047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104320"/>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454755" y="2989080"/>
              <a:ext cx="126686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群眾外包</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387029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51711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1266" name="Picture 2" descr="C:\Users\NO38\Desktop\書籍\IM111電子商務\IM111ppt\小圖\crowdsourcing-for-the-best-ideas-300x216_thumb[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490" y="4437112"/>
            <a:ext cx="2657478" cy="1913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06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99">
                                            <p:txEl>
                                              <p:pRg st="5" end="5"/>
                                            </p:txEl>
                                          </p:spTgt>
                                        </p:tgtEl>
                                        <p:attrNameLst>
                                          <p:attrName>style.visibility</p:attrName>
                                        </p:attrNameLst>
                                      </p:cBhvr>
                                      <p:to>
                                        <p:strVal val="visible"/>
                                      </p:to>
                                    </p:set>
                                    <p:animEffect transition="in" filter="fade">
                                      <p:cBhvr>
                                        <p:cTn id="22" dur="500"/>
                                        <p:tgtEl>
                                          <p:spTgt spid="409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99">
                                            <p:txEl>
                                              <p:pRg st="6" end="6"/>
                                            </p:txEl>
                                          </p:spTgt>
                                        </p:tgtEl>
                                        <p:attrNameLst>
                                          <p:attrName>style.visibility</p:attrName>
                                        </p:attrNameLst>
                                      </p:cBhvr>
                                      <p:to>
                                        <p:strVal val="visible"/>
                                      </p:to>
                                    </p:set>
                                    <p:animEffect transition="in" filter="fade">
                                      <p:cBhvr>
                                        <p:cTn id="25"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成功的案例和限制</a:t>
            </a:r>
          </a:p>
        </p:txBody>
      </p:sp>
      <p:sp>
        <p:nvSpPr>
          <p:cNvPr id="4099" name="內容版面配置區 2"/>
          <p:cNvSpPr>
            <a:spLocks noGrp="1"/>
          </p:cNvSpPr>
          <p:nvPr>
            <p:ph idx="1"/>
          </p:nvPr>
        </p:nvSpPr>
        <p:spPr>
          <a:xfrm>
            <a:off x="457200" y="1483199"/>
            <a:ext cx="8219256" cy="5040000"/>
          </a:xfrm>
        </p:spPr>
        <p:txBody>
          <a:bodyPr>
            <a:noAutofit/>
          </a:bodyPr>
          <a:lstStyle/>
          <a:p>
            <a:pPr marL="274320" lvl="1" indent="-228600" algn="just" defTabSz="914400" fontAlgn="base">
              <a:lnSpc>
                <a:spcPct val="100000"/>
              </a:lnSpc>
              <a:spcBef>
                <a:spcPts val="768"/>
              </a:spcBef>
              <a:buClr>
                <a:schemeClr val="tx2"/>
              </a:buClr>
            </a:pPr>
            <a:r>
              <a:rPr lang="zh-TW" altLang="en-US" sz="3200" dirty="0" smtClean="0"/>
              <a:t>群眾</a:t>
            </a:r>
            <a:r>
              <a:rPr lang="zh-TW" altLang="en-US" sz="3200" dirty="0"/>
              <a:t>外包的案例分為問題</a:t>
            </a:r>
            <a:r>
              <a:rPr lang="zh-TW" altLang="en-US" sz="3200" dirty="0" smtClean="0"/>
              <a:t>解決（如</a:t>
            </a:r>
            <a:r>
              <a:rPr lang="en-US" altLang="zh-TW" sz="3200" dirty="0"/>
              <a:t>Amazon Mechanical Turk</a:t>
            </a:r>
            <a:r>
              <a:rPr lang="en-US" altLang="en-US" sz="3200" dirty="0"/>
              <a:t>）</a:t>
            </a:r>
            <a:r>
              <a:rPr lang="zh-TW" altLang="en-US" sz="3200" dirty="0"/>
              <a:t>及資金募集（如</a:t>
            </a:r>
            <a:r>
              <a:rPr lang="en-US" altLang="zh-TW" sz="3200" dirty="0" smtClean="0"/>
              <a:t>ZOPA</a:t>
            </a:r>
            <a:r>
              <a:rPr lang="zh-TW" altLang="en-US" sz="3200" dirty="0" smtClean="0"/>
              <a:t>和</a:t>
            </a:r>
            <a:r>
              <a:rPr lang="en-US" altLang="zh-TW" sz="3200" dirty="0" err="1"/>
              <a:t>Kickstarters</a:t>
            </a:r>
            <a:r>
              <a:rPr lang="en-US" altLang="en-US" sz="3200" dirty="0" smtClean="0"/>
              <a:t>）。</a:t>
            </a:r>
            <a:endParaRPr lang="en-US" altLang="zh-TW" sz="3200" dirty="0"/>
          </a:p>
        </p:txBody>
      </p:sp>
      <p:grpSp>
        <p:nvGrpSpPr>
          <p:cNvPr id="4" name="群組 3"/>
          <p:cNvGrpSpPr/>
          <p:nvPr/>
        </p:nvGrpSpPr>
        <p:grpSpPr>
          <a:xfrm rot="-5400000">
            <a:off x="3904728" y="-3888790"/>
            <a:ext cx="468002" cy="8262879"/>
            <a:chOff x="-37325" y="1189"/>
            <a:chExt cx="432005" cy="5122484"/>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146047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104320"/>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454755" y="2989080"/>
              <a:ext cx="126686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群眾外包</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387029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51711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3314" name="Picture 2" descr="C:\Users\NO38\Desktop\書籍\IM111電子商務\IM111ppt\小圖\成功案例.jpg"/>
          <p:cNvPicPr>
            <a:picLocks noChangeAspect="1" noChangeArrowheads="1"/>
          </p:cNvPicPr>
          <p:nvPr/>
        </p:nvPicPr>
        <p:blipFill rotWithShape="1">
          <a:blip r:embed="rId2">
            <a:extLst>
              <a:ext uri="{28A0092B-C50C-407E-A947-70E740481C1C}">
                <a14:useLocalDpi xmlns:a14="http://schemas.microsoft.com/office/drawing/2010/main" val="0"/>
              </a:ext>
            </a:extLst>
          </a:blip>
          <a:srcRect l="4445" r="1720"/>
          <a:stretch/>
        </p:blipFill>
        <p:spPr bwMode="auto">
          <a:xfrm>
            <a:off x="470848" y="3829984"/>
            <a:ext cx="8202305" cy="2549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119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一般商務群眾外包網站</a:t>
            </a:r>
          </a:p>
        </p:txBody>
      </p:sp>
      <p:sp>
        <p:nvSpPr>
          <p:cNvPr id="4099" name="內容版面配置區 2"/>
          <p:cNvSpPr>
            <a:spLocks noGrp="1"/>
          </p:cNvSpPr>
          <p:nvPr>
            <p:ph idx="1"/>
          </p:nvPr>
        </p:nvSpPr>
        <p:spPr>
          <a:xfrm>
            <a:off x="457200" y="1483199"/>
            <a:ext cx="8219256" cy="5040000"/>
          </a:xfrm>
        </p:spPr>
        <p:txBody>
          <a:bodyPr>
            <a:noAutofit/>
          </a:bodyPr>
          <a:lstStyle/>
          <a:p>
            <a:pPr marL="274320" lvl="1" indent="-228600" algn="just" defTabSz="914400" fontAlgn="base">
              <a:lnSpc>
                <a:spcPct val="100000"/>
              </a:lnSpc>
              <a:spcBef>
                <a:spcPts val="768"/>
              </a:spcBef>
              <a:buClr>
                <a:schemeClr val="tx2"/>
              </a:buClr>
            </a:pPr>
            <a:r>
              <a:rPr lang="en-US" altLang="zh-TW" sz="3200" dirty="0" smtClean="0"/>
              <a:t>Amazon </a:t>
            </a:r>
            <a:r>
              <a:rPr lang="en-US" altLang="zh-TW" sz="3200" dirty="0"/>
              <a:t>Mechanical </a:t>
            </a:r>
            <a:r>
              <a:rPr lang="en-US" altLang="zh-TW" sz="3200" dirty="0" smtClean="0"/>
              <a:t>Turk</a:t>
            </a:r>
            <a:r>
              <a:rPr lang="zh-TW" altLang="en-US" sz="3200" dirty="0" smtClean="0"/>
              <a:t>（</a:t>
            </a:r>
            <a:r>
              <a:rPr lang="en-US" altLang="zh-TW" sz="3200" dirty="0" smtClean="0"/>
              <a:t>AMT</a:t>
            </a:r>
            <a:r>
              <a:rPr lang="zh-TW" altLang="en-US" sz="3200" dirty="0" smtClean="0"/>
              <a:t>）是</a:t>
            </a:r>
            <a:r>
              <a:rPr lang="zh-TW" altLang="en-US" sz="3200" dirty="0"/>
              <a:t>一個委託者可以把需要外包的需求放在網路的平台。接案的群眾透過網頁完成工作後回報給平台，再由平台通報委託者，確定任務完成並考量酬勞的支付。</a:t>
            </a:r>
          </a:p>
        </p:txBody>
      </p:sp>
      <p:grpSp>
        <p:nvGrpSpPr>
          <p:cNvPr id="4" name="群組 3"/>
          <p:cNvGrpSpPr/>
          <p:nvPr/>
        </p:nvGrpSpPr>
        <p:grpSpPr>
          <a:xfrm rot="-5400000">
            <a:off x="3904728" y="-3888790"/>
            <a:ext cx="468002" cy="8262879"/>
            <a:chOff x="-37325" y="1189"/>
            <a:chExt cx="432005" cy="5122484"/>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146047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104320"/>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454755" y="2989080"/>
              <a:ext cx="126686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群眾外包</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387029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51711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290" name="Picture 2" descr="C:\Users\NO38\Desktop\書籍\IM111電子商務\IM111ppt\小圖\cloud_comput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3789" y="4349561"/>
            <a:ext cx="2594016" cy="194551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59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群眾募資</a:t>
            </a:r>
            <a:r>
              <a:rPr lang="zh-TW" altLang="en-US" dirty="0" smtClean="0"/>
              <a:t>網站</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marL="274320" lvl="1" indent="-228600" algn="just" defTabSz="914400" fontAlgn="base">
              <a:lnSpc>
                <a:spcPct val="100000"/>
              </a:lnSpc>
              <a:spcBef>
                <a:spcPts val="700"/>
              </a:spcBef>
              <a:buClr>
                <a:schemeClr val="tx2"/>
              </a:buClr>
            </a:pPr>
            <a:r>
              <a:rPr lang="en-US" altLang="zh-TW" sz="3200" dirty="0" smtClean="0"/>
              <a:t>ZOPA</a:t>
            </a:r>
            <a:r>
              <a:rPr lang="zh-TW" altLang="en-US" sz="3200" dirty="0" smtClean="0"/>
              <a:t>提供</a:t>
            </a:r>
            <a:r>
              <a:rPr lang="zh-TW" altLang="en-US" sz="3200" dirty="0"/>
              <a:t>網路平台讓想在存款賺取利息和有借錢需求的人可以在平台上直接議價。</a:t>
            </a:r>
          </a:p>
          <a:p>
            <a:pPr marL="274320" lvl="1" indent="-228600" algn="just" defTabSz="914400" fontAlgn="base">
              <a:lnSpc>
                <a:spcPct val="100000"/>
              </a:lnSpc>
              <a:spcBef>
                <a:spcPts val="700"/>
              </a:spcBef>
              <a:buClr>
                <a:schemeClr val="tx2"/>
              </a:buClr>
            </a:pPr>
            <a:r>
              <a:rPr lang="en-US" altLang="zh-TW" sz="3200" dirty="0" err="1" smtClean="0"/>
              <a:t>Kickstarters</a:t>
            </a:r>
            <a:r>
              <a:rPr lang="zh-TW" altLang="en-US" sz="3200" dirty="0" smtClean="0"/>
              <a:t>為</a:t>
            </a:r>
            <a:r>
              <a:rPr lang="zh-TW" altLang="en-US" sz="3200" dirty="0"/>
              <a:t>一個幫助文創計畫募資為宗旨的群眾募資網站。目前以幫助了許多影視、設計、音樂的創作人完成夢想。</a:t>
            </a:r>
          </a:p>
        </p:txBody>
      </p:sp>
      <p:grpSp>
        <p:nvGrpSpPr>
          <p:cNvPr id="4" name="群組 3"/>
          <p:cNvGrpSpPr/>
          <p:nvPr/>
        </p:nvGrpSpPr>
        <p:grpSpPr>
          <a:xfrm rot="-5400000">
            <a:off x="3904728" y="-3888790"/>
            <a:ext cx="468002" cy="8262879"/>
            <a:chOff x="-37325" y="1189"/>
            <a:chExt cx="432005" cy="5122484"/>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146047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104320"/>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454755" y="2989080"/>
              <a:ext cx="126686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群眾外包</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387029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51711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3" name="內容版面配置區 4"/>
          <p:cNvPicPr>
            <a:picLocks noChangeAspect="1"/>
          </p:cNvPicPr>
          <p:nvPr/>
        </p:nvPicPr>
        <p:blipFill>
          <a:blip r:embed="rId2"/>
          <a:stretch>
            <a:fillRect/>
          </a:stretch>
        </p:blipFill>
        <p:spPr>
          <a:xfrm>
            <a:off x="2704708" y="4114621"/>
            <a:ext cx="3734584" cy="2379659"/>
          </a:xfrm>
          <a:prstGeom prst="rect">
            <a:avLst/>
          </a:prstGeom>
        </p:spPr>
      </p:pic>
    </p:spTree>
    <p:extLst>
      <p:ext uri="{BB962C8B-B14F-4D97-AF65-F5344CB8AC3E}">
        <p14:creationId xmlns:p14="http://schemas.microsoft.com/office/powerpoint/2010/main" val="377886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algn="ctr"/>
            <a:r>
              <a:rPr lang="zh-TW" altLang="en-US" dirty="0" smtClean="0"/>
              <a:t>小米</a:t>
            </a:r>
            <a:r>
              <a:rPr lang="zh-TW" altLang="en-US" dirty="0"/>
              <a:t>機的社群創新營運</a:t>
            </a:r>
            <a:r>
              <a:rPr lang="zh-TW" altLang="en-US" dirty="0" smtClean="0"/>
              <a:t>模式</a:t>
            </a:r>
            <a:endParaRPr lang="en-US" altLang="zh-TW" sz="2800" dirty="0"/>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ct val="20000"/>
              </a:spcBef>
              <a:spcAft>
                <a:spcPct val="0"/>
              </a:spcAft>
              <a:buFont typeface="Arial" charset="0"/>
              <a:buChar char="•"/>
            </a:pPr>
            <a:r>
              <a:rPr lang="zh-TW" altLang="en-US" dirty="0"/>
              <a:t>小米科技（全稱：北京小米科技有限責任公司，簡稱：小米）是中國一家致力於移動通信終端設備研製與軟件開發的企業，由雷軍帶領組建，於</a:t>
            </a:r>
            <a:r>
              <a:rPr lang="en-US" altLang="zh-TW" dirty="0"/>
              <a:t>2010</a:t>
            </a:r>
            <a:r>
              <a:rPr lang="zh-TW" altLang="en-US" dirty="0"/>
              <a:t>年</a:t>
            </a:r>
            <a:r>
              <a:rPr lang="en-US" altLang="zh-TW" dirty="0"/>
              <a:t>4</a:t>
            </a:r>
            <a:r>
              <a:rPr lang="zh-TW" altLang="en-US" dirty="0"/>
              <a:t>月</a:t>
            </a:r>
            <a:r>
              <a:rPr lang="en-US" altLang="zh-TW" dirty="0"/>
              <a:t>6</a:t>
            </a:r>
            <a:r>
              <a:rPr lang="zh-TW" altLang="en-US" dirty="0"/>
              <a:t>日正式成立。</a:t>
            </a:r>
            <a:r>
              <a:rPr lang="en-US" altLang="zh-TW" dirty="0"/>
              <a:t>2011</a:t>
            </a:r>
            <a:r>
              <a:rPr lang="zh-TW" altLang="en-US" dirty="0"/>
              <a:t>年</a:t>
            </a:r>
            <a:r>
              <a:rPr lang="en-US" altLang="zh-TW" dirty="0"/>
              <a:t>8</a:t>
            </a:r>
            <a:r>
              <a:rPr lang="zh-TW" altLang="en-US" dirty="0"/>
              <a:t>月</a:t>
            </a:r>
            <a:r>
              <a:rPr lang="en-US" altLang="zh-TW" dirty="0"/>
              <a:t>16</a:t>
            </a:r>
            <a:r>
              <a:rPr lang="zh-TW" altLang="en-US" dirty="0"/>
              <a:t>日在北京發布了小米手機。</a:t>
            </a:r>
          </a:p>
          <a:p>
            <a:pPr marL="342900" indent="-342900" algn="just" defTabSz="914400" eaLnBrk="0" fontAlgn="base" hangingPunct="0">
              <a:lnSpc>
                <a:spcPct val="100000"/>
              </a:lnSpc>
              <a:spcBef>
                <a:spcPct val="20000"/>
              </a:spcBef>
              <a:spcAft>
                <a:spcPct val="0"/>
              </a:spcAft>
              <a:buFont typeface="Arial" charset="0"/>
              <a:buChar char="•"/>
            </a:pPr>
            <a:r>
              <a:rPr lang="zh-TW" altLang="en-US" dirty="0"/>
              <a:t>誘人的價格：價格是小米機的第一個武器，同樣規格的硬體規格</a:t>
            </a:r>
            <a:r>
              <a:rPr lang="zh-TW" altLang="en-US" dirty="0" smtClean="0"/>
              <a:t>，卻是他牌</a:t>
            </a:r>
            <a:r>
              <a:rPr lang="zh-TW" altLang="en-US" dirty="0"/>
              <a:t>價格的一半</a:t>
            </a:r>
            <a:r>
              <a:rPr lang="zh-TW" altLang="en-US" dirty="0" smtClean="0"/>
              <a:t>。</a:t>
            </a:r>
            <a:endParaRPr lang="zh-TW" altLang="en-US" dirty="0"/>
          </a:p>
        </p:txBody>
      </p:sp>
    </p:spTree>
    <p:extLst>
      <p:ext uri="{BB962C8B-B14F-4D97-AF65-F5344CB8AC3E}">
        <p14:creationId xmlns:p14="http://schemas.microsoft.com/office/powerpoint/2010/main" val="400974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smtClean="0"/>
              <a:t>群眾</a:t>
            </a:r>
            <a:r>
              <a:rPr lang="zh-TW" altLang="en-US" dirty="0"/>
              <a:t>外</a:t>
            </a:r>
            <a:r>
              <a:rPr lang="zh-TW" altLang="en-US" dirty="0" smtClean="0"/>
              <a:t>包</a:t>
            </a:r>
            <a:r>
              <a:rPr lang="zh-TW" altLang="en-US" dirty="0"/>
              <a:t>的限制</a:t>
            </a:r>
          </a:p>
        </p:txBody>
      </p:sp>
      <p:sp>
        <p:nvSpPr>
          <p:cNvPr id="4099" name="內容版面配置區 2"/>
          <p:cNvSpPr>
            <a:spLocks noGrp="1"/>
          </p:cNvSpPr>
          <p:nvPr>
            <p:ph idx="1"/>
          </p:nvPr>
        </p:nvSpPr>
        <p:spPr>
          <a:xfrm>
            <a:off x="457200" y="1483199"/>
            <a:ext cx="8219256" cy="5040000"/>
          </a:xfrm>
        </p:spPr>
        <p:txBody>
          <a:bodyPr>
            <a:noAutofit/>
          </a:bodyPr>
          <a:lstStyle/>
          <a:p>
            <a:pPr marL="274320" lvl="1" indent="-228600" algn="just" defTabSz="914400" fontAlgn="base">
              <a:lnSpc>
                <a:spcPct val="87000"/>
              </a:lnSpc>
              <a:spcBef>
                <a:spcPts val="600"/>
              </a:spcBef>
              <a:buClr>
                <a:schemeClr val="tx2"/>
              </a:buClr>
            </a:pPr>
            <a:r>
              <a:rPr lang="zh-TW" altLang="en-US" sz="3200" dirty="0" smtClean="0"/>
              <a:t>群眾</a:t>
            </a:r>
            <a:r>
              <a:rPr lang="zh-TW" altLang="en-US" sz="3200" dirty="0"/>
              <a:t>力量不是萬靈丹，有時候並不見得是最有效率的問題解決方式，有時還會因為配套措施不明，造成更多的後續困擾。</a:t>
            </a:r>
          </a:p>
          <a:p>
            <a:pPr marL="720000" lvl="1" indent="-342900" algn="just" defTabSz="914400" fontAlgn="base">
              <a:lnSpc>
                <a:spcPct val="87000"/>
              </a:lnSpc>
              <a:spcBef>
                <a:spcPts val="600"/>
              </a:spcBef>
              <a:buClr>
                <a:schemeClr val="tx2"/>
              </a:buClr>
              <a:buFont typeface="Times New Roman" panose="02020603050405020304" pitchFamily="18" charset="0"/>
              <a:buChar char="−"/>
            </a:pPr>
            <a:r>
              <a:rPr lang="en-US" altLang="zh-TW" dirty="0"/>
              <a:t>(1)</a:t>
            </a:r>
            <a:r>
              <a:rPr lang="zh-TW" altLang="en-US" dirty="0"/>
              <a:t>任務結果的品質不一；</a:t>
            </a:r>
            <a:r>
              <a:rPr lang="en-US" altLang="zh-TW" dirty="0"/>
              <a:t>(2)</a:t>
            </a:r>
            <a:r>
              <a:rPr lang="zh-TW" altLang="en-US" dirty="0"/>
              <a:t>委託者必須過濾平台上惡意破壞的人士；</a:t>
            </a:r>
            <a:r>
              <a:rPr lang="en-US" altLang="zh-TW" dirty="0"/>
              <a:t>(3)</a:t>
            </a:r>
            <a:r>
              <a:rPr lang="zh-TW" altLang="en-US" dirty="0"/>
              <a:t>付費的標準並未透明化；</a:t>
            </a:r>
            <a:r>
              <a:rPr lang="en-US" altLang="zh-TW" dirty="0"/>
              <a:t>(4)</a:t>
            </a:r>
            <a:r>
              <a:rPr lang="zh-TW" altLang="en-US" dirty="0"/>
              <a:t>欠缺合作協議及相關的法律保障；</a:t>
            </a:r>
            <a:r>
              <a:rPr lang="en-US" altLang="zh-TW" dirty="0"/>
              <a:t>(5)</a:t>
            </a:r>
            <a:r>
              <a:rPr lang="zh-TW" altLang="en-US" dirty="0"/>
              <a:t>參與者太少，達不到公司的</a:t>
            </a:r>
            <a:r>
              <a:rPr lang="zh-TW" altLang="en-US" dirty="0" smtClean="0"/>
              <a:t>期待</a:t>
            </a:r>
            <a:r>
              <a:rPr lang="zh-TW" altLang="en-US" dirty="0"/>
              <a:t>等</a:t>
            </a:r>
            <a:r>
              <a:rPr lang="zh-TW" altLang="en-US" dirty="0" smtClean="0"/>
              <a:t>。</a:t>
            </a:r>
            <a:endParaRPr lang="zh-TW" altLang="en-US" dirty="0"/>
          </a:p>
          <a:p>
            <a:pPr marL="274320" lvl="1" indent="-228600" algn="just" defTabSz="914400" fontAlgn="base">
              <a:lnSpc>
                <a:spcPct val="87000"/>
              </a:lnSpc>
              <a:spcBef>
                <a:spcPts val="600"/>
              </a:spcBef>
              <a:buClr>
                <a:schemeClr val="tx2"/>
              </a:buClr>
            </a:pPr>
            <a:r>
              <a:rPr lang="zh-TW" altLang="en-US" sz="3200" dirty="0"/>
              <a:t>付費標準未透明</a:t>
            </a:r>
            <a:r>
              <a:rPr lang="zh-TW" altLang="en-US" sz="3200" dirty="0" smtClean="0"/>
              <a:t>化（結案</a:t>
            </a:r>
            <a:r>
              <a:rPr lang="zh-TW" altLang="en-US" sz="3200" dirty="0"/>
              <a:t>後付款產生的賴帳</a:t>
            </a:r>
            <a:r>
              <a:rPr lang="zh-TW" altLang="en-US" sz="3200" dirty="0" smtClean="0"/>
              <a:t>狀況）、</a:t>
            </a:r>
            <a:r>
              <a:rPr lang="zh-TW" altLang="en-US" sz="3200" dirty="0"/>
              <a:t>欠缺雙方合作協議及相關法律保障、參予者解決問題能力品質控管等問題。所以，建立合理的付費標準機制和評鑑機制，會是影響外包網站成功與否的關鍵。</a:t>
            </a:r>
          </a:p>
        </p:txBody>
      </p:sp>
      <p:grpSp>
        <p:nvGrpSpPr>
          <p:cNvPr id="4" name="群組 3"/>
          <p:cNvGrpSpPr/>
          <p:nvPr/>
        </p:nvGrpSpPr>
        <p:grpSpPr>
          <a:xfrm rot="-5400000">
            <a:off x="3904728" y="-3888790"/>
            <a:ext cx="468002" cy="8262879"/>
            <a:chOff x="-37325" y="1189"/>
            <a:chExt cx="432005" cy="5122484"/>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146047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104320"/>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454755" y="2989080"/>
              <a:ext cx="126686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群眾外包</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6" y="387029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51711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2752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smtClean="0"/>
              <a:t>社群媒體的企業運用</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marL="274320" lvl="1" indent="-228600" algn="just" defTabSz="914400" fontAlgn="base">
              <a:lnSpc>
                <a:spcPct val="100000"/>
              </a:lnSpc>
              <a:spcBef>
                <a:spcPts val="768"/>
              </a:spcBef>
              <a:buClr>
                <a:schemeClr val="tx2"/>
              </a:buClr>
            </a:pPr>
            <a:r>
              <a:rPr lang="zh-TW" altLang="en-US" sz="3200" dirty="0" smtClean="0"/>
              <a:t>社</a:t>
            </a:r>
            <a:r>
              <a:rPr lang="zh-TW" altLang="en-US" sz="3200" dirty="0"/>
              <a:t>群媒體提供社群商務一個全新的平台，企業若是能善用其優勢，便有更大的機會提高自身品牌的知名度</a:t>
            </a:r>
            <a:r>
              <a:rPr lang="zh-TW" altLang="en-US" sz="3200" dirty="0" smtClean="0"/>
              <a:t>。</a:t>
            </a:r>
            <a:r>
              <a:rPr lang="zh-TW" altLang="en-US" sz="3200" dirty="0" smtClean="0"/>
              <a:t>（表</a:t>
            </a:r>
            <a:r>
              <a:rPr lang="en-US" altLang="zh-TW" sz="3200" dirty="0" smtClean="0"/>
              <a:t>11-3</a:t>
            </a:r>
            <a:r>
              <a:rPr lang="zh-TW" altLang="en-US" sz="3200" dirty="0" smtClean="0"/>
              <a:t>為</a:t>
            </a:r>
            <a:r>
              <a:rPr lang="zh-TW" altLang="en-US" sz="3200" dirty="0"/>
              <a:t>企業實際採用社群媒體的目標</a:t>
            </a:r>
            <a:r>
              <a:rPr lang="zh-TW" altLang="en-US" sz="3200" dirty="0" smtClean="0"/>
              <a:t>百分比）</a:t>
            </a:r>
            <a:endParaRPr lang="en-US" altLang="zh-TW" sz="3200" dirty="0"/>
          </a:p>
        </p:txBody>
      </p:sp>
      <p:grpSp>
        <p:nvGrpSpPr>
          <p:cNvPr id="4" name="群組 3"/>
          <p:cNvGrpSpPr/>
          <p:nvPr/>
        </p:nvGrpSpPr>
        <p:grpSpPr>
          <a:xfrm rot="-5400000">
            <a:off x="4024617" y="-4008681"/>
            <a:ext cx="468002" cy="8502655"/>
            <a:chOff x="-37325" y="1189"/>
            <a:chExt cx="432005" cy="5271130"/>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146047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104320"/>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2746211"/>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524336" y="3702884"/>
              <a:ext cx="140602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11.6</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 社群媒體的企業運用</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66575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026" name="Picture 2" descr="C:\Users\NO38\Desktop\書籍\IM111電子商務\低解析\表11-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8188" y="3474428"/>
            <a:ext cx="4307624" cy="302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7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ppt_x"/>
                                          </p:val>
                                        </p:tav>
                                        <p:tav tm="100000">
                                          <p:val>
                                            <p:strVal val="#ppt_x"/>
                                          </p:val>
                                        </p:tav>
                                      </p:tavLst>
                                    </p:anim>
                                    <p:anim calcmode="lin" valueType="num">
                                      <p:cBhvr additive="base">
                                        <p:cTn id="1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運用社群媒體建立企業人脈</a:t>
            </a:r>
          </a:p>
        </p:txBody>
      </p:sp>
      <p:sp>
        <p:nvSpPr>
          <p:cNvPr id="4099" name="內容版面配置區 2"/>
          <p:cNvSpPr>
            <a:spLocks noGrp="1"/>
          </p:cNvSpPr>
          <p:nvPr>
            <p:ph idx="1"/>
          </p:nvPr>
        </p:nvSpPr>
        <p:spPr>
          <a:xfrm>
            <a:off x="457200" y="1483199"/>
            <a:ext cx="8219256" cy="5040000"/>
          </a:xfrm>
        </p:spPr>
        <p:txBody>
          <a:bodyPr>
            <a:noAutofit/>
          </a:bodyPr>
          <a:lstStyle/>
          <a:p>
            <a:pPr marL="274320" lvl="1" indent="-228600" algn="just" defTabSz="914400" fontAlgn="base">
              <a:lnSpc>
                <a:spcPct val="100000"/>
              </a:lnSpc>
              <a:spcBef>
                <a:spcPts val="768"/>
              </a:spcBef>
              <a:buClr>
                <a:schemeClr val="tx2"/>
              </a:buClr>
            </a:pPr>
            <a:r>
              <a:rPr lang="zh-TW" altLang="en-US" sz="3200" dirty="0" smtClean="0"/>
              <a:t>企業</a:t>
            </a:r>
            <a:r>
              <a:rPr lang="zh-TW" altLang="en-US" sz="3200" dirty="0"/>
              <a:t>針對特定主題或是專業領域成立社群。</a:t>
            </a:r>
          </a:p>
          <a:p>
            <a:pPr marL="274320" lvl="1" indent="-228600" algn="just" defTabSz="914400" fontAlgn="base">
              <a:lnSpc>
                <a:spcPct val="100000"/>
              </a:lnSpc>
              <a:spcBef>
                <a:spcPts val="768"/>
              </a:spcBef>
              <a:buClr>
                <a:schemeClr val="tx2"/>
              </a:buClr>
            </a:pPr>
            <a:r>
              <a:rPr lang="en-US" altLang="zh-TW" sz="3200" dirty="0" smtClean="0"/>
              <a:t>LinkedIn</a:t>
            </a:r>
            <a:r>
              <a:rPr lang="zh-TW" altLang="en-US" sz="3200" dirty="0" smtClean="0"/>
              <a:t>以專業</a:t>
            </a:r>
            <a:r>
              <a:rPr lang="zh-TW" altLang="en-US" sz="3200" dirty="0"/>
              <a:t>人才仲介為定位</a:t>
            </a:r>
            <a:r>
              <a:rPr lang="zh-TW" altLang="en-US" sz="3200" dirty="0" smtClean="0"/>
              <a:t>，鎖定工作</a:t>
            </a:r>
            <a:r>
              <a:rPr lang="zh-TW" altLang="en-US" sz="3200" dirty="0"/>
              <a:t>領域上專業或高階</a:t>
            </a:r>
            <a:r>
              <a:rPr lang="zh-TW" altLang="en-US" sz="3200" dirty="0" smtClean="0"/>
              <a:t>人士</a:t>
            </a:r>
            <a:r>
              <a:rPr lang="zh-TW" altLang="en-US" sz="3200" dirty="0"/>
              <a:t>。</a:t>
            </a:r>
          </a:p>
          <a:p>
            <a:pPr marL="274320" lvl="1" indent="-228600" algn="just" defTabSz="914400" fontAlgn="base">
              <a:lnSpc>
                <a:spcPct val="100000"/>
              </a:lnSpc>
              <a:spcBef>
                <a:spcPts val="768"/>
              </a:spcBef>
              <a:buClr>
                <a:schemeClr val="tx2"/>
              </a:buClr>
            </a:pPr>
            <a:r>
              <a:rPr lang="zh-TW" altLang="en-US" sz="3200" dirty="0"/>
              <a:t>相較一般的求職網</a:t>
            </a:r>
            <a:r>
              <a:rPr lang="zh-TW" altLang="en-US" sz="3200" dirty="0" smtClean="0"/>
              <a:t>，求職者</a:t>
            </a:r>
            <a:r>
              <a:rPr lang="zh-TW" altLang="en-US" sz="3200" dirty="0"/>
              <a:t>在</a:t>
            </a:r>
            <a:r>
              <a:rPr lang="en-US" altLang="zh-TW" sz="3200" dirty="0"/>
              <a:t>LinkedIn</a:t>
            </a:r>
            <a:r>
              <a:rPr lang="zh-TW" altLang="en-US" sz="3200" dirty="0"/>
              <a:t>上也可以參與線上的專業社團，和同領域的人討論或分享訊息</a:t>
            </a:r>
            <a:r>
              <a:rPr lang="zh-TW" altLang="en-US" sz="3200" dirty="0" smtClean="0"/>
              <a:t>。</a:t>
            </a:r>
            <a:endParaRPr lang="zh-TW" altLang="en-US" sz="3200" dirty="0"/>
          </a:p>
        </p:txBody>
      </p:sp>
      <p:grpSp>
        <p:nvGrpSpPr>
          <p:cNvPr id="4" name="群組 3"/>
          <p:cNvGrpSpPr/>
          <p:nvPr/>
        </p:nvGrpSpPr>
        <p:grpSpPr>
          <a:xfrm rot="-5400000">
            <a:off x="4024617" y="-4008681"/>
            <a:ext cx="468002" cy="8502655"/>
            <a:chOff x="-37325" y="1189"/>
            <a:chExt cx="432005" cy="5271130"/>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146047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104320"/>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2746211"/>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524336" y="3702884"/>
              <a:ext cx="140602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11.6</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 社群媒體的企業運用</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66575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2050" name="Picture 2" descr="C:\Users\NO38\Desktop\書籍\IM111電子商務\IM111ppt\小圖\W02013032527253890224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4371" y="4234736"/>
            <a:ext cx="3000077" cy="225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28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運用社群</a:t>
            </a:r>
            <a:r>
              <a:rPr lang="zh-TW" altLang="en-US" dirty="0" smtClean="0"/>
              <a:t>媒體</a:t>
            </a:r>
            <a:r>
              <a:rPr lang="zh-TW" altLang="en-US" dirty="0"/>
              <a:t>協助企業決策</a:t>
            </a:r>
          </a:p>
        </p:txBody>
      </p:sp>
      <p:sp>
        <p:nvSpPr>
          <p:cNvPr id="4099" name="內容版面配置區 2"/>
          <p:cNvSpPr>
            <a:spLocks noGrp="1"/>
          </p:cNvSpPr>
          <p:nvPr>
            <p:ph idx="1"/>
          </p:nvPr>
        </p:nvSpPr>
        <p:spPr>
          <a:xfrm>
            <a:off x="457200" y="1483199"/>
            <a:ext cx="8219256" cy="5040000"/>
          </a:xfrm>
        </p:spPr>
        <p:txBody>
          <a:bodyPr>
            <a:noAutofit/>
          </a:bodyPr>
          <a:lstStyle/>
          <a:p>
            <a:pPr marL="274320" lvl="1" indent="-228600" algn="just" defTabSz="914400" fontAlgn="base">
              <a:lnSpc>
                <a:spcPct val="100000"/>
              </a:lnSpc>
              <a:spcBef>
                <a:spcPts val="768"/>
              </a:spcBef>
              <a:buClr>
                <a:schemeClr val="tx2"/>
              </a:buClr>
            </a:pPr>
            <a:r>
              <a:rPr lang="zh-TW" altLang="en-US" sz="3200" dirty="0" smtClean="0"/>
              <a:t>企業</a:t>
            </a:r>
            <a:r>
              <a:rPr lang="zh-TW" altLang="en-US" sz="3200" dirty="0"/>
              <a:t>透過社群網站蒐集市場資訊、提高決策品質。</a:t>
            </a:r>
          </a:p>
          <a:p>
            <a:pPr marL="720000" lvl="1" indent="-342900" algn="just" defTabSz="914400" fontAlgn="base">
              <a:lnSpc>
                <a:spcPct val="100000"/>
              </a:lnSpc>
              <a:spcBef>
                <a:spcPts val="768"/>
              </a:spcBef>
              <a:buClr>
                <a:schemeClr val="tx2"/>
              </a:buClr>
              <a:buFont typeface="Times New Roman" panose="02020603050405020304" pitchFamily="18" charset="0"/>
              <a:buChar char="−"/>
            </a:pPr>
            <a:r>
              <a:rPr lang="zh-TW" altLang="en-US" dirty="0"/>
              <a:t>小米機：社群網站的口碑行銷、群眾討論、了解市場需求。</a:t>
            </a:r>
          </a:p>
          <a:p>
            <a:pPr marL="274320" lvl="1" indent="-228600" algn="just" defTabSz="914400" fontAlgn="base">
              <a:lnSpc>
                <a:spcPct val="100000"/>
              </a:lnSpc>
              <a:spcBef>
                <a:spcPts val="768"/>
              </a:spcBef>
              <a:buClr>
                <a:schemeClr val="tx2"/>
              </a:buClr>
            </a:pPr>
            <a:r>
              <a:rPr lang="zh-TW" altLang="en-US" sz="3200" dirty="0"/>
              <a:t>企業決策過程：情報蒐集、方案分析、評估決定、實施。</a:t>
            </a:r>
          </a:p>
          <a:p>
            <a:pPr marL="720000" lvl="1" indent="-342900" algn="just" defTabSz="914400" fontAlgn="base">
              <a:lnSpc>
                <a:spcPct val="100000"/>
              </a:lnSpc>
              <a:spcBef>
                <a:spcPts val="768"/>
              </a:spcBef>
              <a:buClr>
                <a:schemeClr val="tx2"/>
              </a:buClr>
              <a:buFont typeface="Times New Roman" panose="02020603050405020304" pitchFamily="18" charset="0"/>
              <a:buChar char="−"/>
            </a:pPr>
            <a:r>
              <a:rPr lang="zh-TW" altLang="en-US" dirty="0"/>
              <a:t>透過這四個步驟，最後選出最符合消費者需求的選項，或甚至舉辦票選機制由消費者自己做決定</a:t>
            </a:r>
            <a:r>
              <a:rPr lang="zh-TW" altLang="en-US" dirty="0" smtClean="0"/>
              <a:t>。</a:t>
            </a:r>
            <a:endParaRPr lang="zh-TW" altLang="en-US" dirty="0"/>
          </a:p>
        </p:txBody>
      </p:sp>
      <p:grpSp>
        <p:nvGrpSpPr>
          <p:cNvPr id="4" name="群組 3"/>
          <p:cNvGrpSpPr/>
          <p:nvPr/>
        </p:nvGrpSpPr>
        <p:grpSpPr>
          <a:xfrm rot="-5400000">
            <a:off x="4024617" y="-4008681"/>
            <a:ext cx="468002" cy="8502655"/>
            <a:chOff x="-37325" y="1189"/>
            <a:chExt cx="432005" cy="5271130"/>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146047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104320"/>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2746211"/>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524336" y="3702884"/>
              <a:ext cx="140602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11.6</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 社群媒體的企業運用</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66575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05893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500"/>
                                        <p:tgtEl>
                                          <p:spTgt spid="409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fade">
                                      <p:cBhvr>
                                        <p:cTn id="18"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注意社群媒體能產生的價值</a:t>
            </a:r>
          </a:p>
        </p:txBody>
      </p:sp>
      <p:sp>
        <p:nvSpPr>
          <p:cNvPr id="4099" name="內容版面配置區 2"/>
          <p:cNvSpPr>
            <a:spLocks noGrp="1"/>
          </p:cNvSpPr>
          <p:nvPr>
            <p:ph idx="1"/>
          </p:nvPr>
        </p:nvSpPr>
        <p:spPr>
          <a:xfrm>
            <a:off x="457200" y="1483199"/>
            <a:ext cx="8219256" cy="5040000"/>
          </a:xfrm>
        </p:spPr>
        <p:txBody>
          <a:bodyPr>
            <a:noAutofit/>
          </a:bodyPr>
          <a:lstStyle/>
          <a:p>
            <a:pPr marL="274320" lvl="1" indent="-228600" algn="just" defTabSz="914400" fontAlgn="base">
              <a:lnSpc>
                <a:spcPct val="100000"/>
              </a:lnSpc>
              <a:spcBef>
                <a:spcPts val="768"/>
              </a:spcBef>
              <a:buClr>
                <a:schemeClr val="tx2"/>
              </a:buClr>
            </a:pPr>
            <a:r>
              <a:rPr lang="zh-TW" altLang="en-US" sz="3200" dirty="0" smtClean="0"/>
              <a:t>不同</a:t>
            </a:r>
            <a:r>
              <a:rPr lang="zh-TW" altLang="en-US" sz="3200" dirty="0"/>
              <a:t>企業的類型會影響對於社群媒體的期待，中小企業大多會因為成本較低的關係更願意投資社群媒體。</a:t>
            </a:r>
          </a:p>
          <a:p>
            <a:pPr marL="274320" lvl="1" indent="-228600" algn="just" defTabSz="914400" fontAlgn="base">
              <a:lnSpc>
                <a:spcPct val="100000"/>
              </a:lnSpc>
              <a:spcBef>
                <a:spcPts val="768"/>
              </a:spcBef>
              <a:buClr>
                <a:schemeClr val="tx2"/>
              </a:buClr>
            </a:pPr>
            <a:r>
              <a:rPr lang="en-US" altLang="zh-TW" sz="3200" dirty="0"/>
              <a:t>2013</a:t>
            </a:r>
            <a:r>
              <a:rPr lang="zh-TW" altLang="en-US" sz="3200" dirty="0"/>
              <a:t>年</a:t>
            </a:r>
            <a:r>
              <a:rPr lang="zh-TW" altLang="en-US" sz="3200" dirty="0" smtClean="0"/>
              <a:t>統計</a:t>
            </a:r>
            <a:r>
              <a:rPr lang="en-US" altLang="zh-TW" sz="3200" dirty="0" smtClean="0"/>
              <a:t>–62</a:t>
            </a:r>
            <a:r>
              <a:rPr lang="en-US" altLang="zh-TW" sz="3200" dirty="0"/>
              <a:t>%</a:t>
            </a:r>
            <a:r>
              <a:rPr lang="zh-TW" altLang="en-US" sz="3200" dirty="0"/>
              <a:t>企業表示對於在社群媒體上的投資會保持和去年一樣；</a:t>
            </a:r>
            <a:r>
              <a:rPr lang="en-US" altLang="zh-TW" sz="3200" dirty="0"/>
              <a:t>36%</a:t>
            </a:r>
            <a:r>
              <a:rPr lang="zh-TW" altLang="en-US" sz="3200" dirty="0"/>
              <a:t>表示會增加預算；只有</a:t>
            </a:r>
            <a:r>
              <a:rPr lang="en-US" altLang="zh-TW" sz="3200" dirty="0"/>
              <a:t>2%</a:t>
            </a:r>
            <a:r>
              <a:rPr lang="zh-TW" altLang="en-US" sz="3200" dirty="0"/>
              <a:t>表示會降低預算</a:t>
            </a:r>
            <a:r>
              <a:rPr lang="zh-TW" altLang="en-US" sz="3200" dirty="0" smtClean="0"/>
              <a:t>。</a:t>
            </a:r>
            <a:endParaRPr lang="zh-TW" altLang="en-US" dirty="0">
              <a:latin typeface="標楷體" panose="03000509000000000000" pitchFamily="65" charset="-120"/>
              <a:ea typeface="標楷體" panose="03000509000000000000" pitchFamily="65" charset="-120"/>
            </a:endParaRPr>
          </a:p>
        </p:txBody>
      </p:sp>
      <p:grpSp>
        <p:nvGrpSpPr>
          <p:cNvPr id="4" name="群組 3"/>
          <p:cNvGrpSpPr/>
          <p:nvPr/>
        </p:nvGrpSpPr>
        <p:grpSpPr>
          <a:xfrm rot="-5400000">
            <a:off x="4024617" y="-4008681"/>
            <a:ext cx="468002" cy="8502655"/>
            <a:chOff x="-37325" y="1189"/>
            <a:chExt cx="432005" cy="5271130"/>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146047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104320"/>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2746211"/>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524336" y="3702884"/>
              <a:ext cx="140602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11.6</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 社群媒體的企業運用</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66575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22275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smtClean="0"/>
              <a:t>選擇</a:t>
            </a:r>
            <a:r>
              <a:rPr lang="zh-TW" altLang="en-US" dirty="0"/>
              <a:t>適當</a:t>
            </a:r>
            <a:r>
              <a:rPr lang="zh-TW" altLang="en-US" dirty="0" smtClean="0"/>
              <a:t>的</a:t>
            </a:r>
            <a:r>
              <a:rPr lang="zh-TW" altLang="en-US" dirty="0"/>
              <a:t>社群</a:t>
            </a:r>
            <a:r>
              <a:rPr lang="zh-TW" altLang="en-US" dirty="0" smtClean="0"/>
              <a:t>平台</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marL="274320" lvl="1" indent="-228600" algn="just" defTabSz="914400" fontAlgn="base">
              <a:lnSpc>
                <a:spcPct val="100000"/>
              </a:lnSpc>
              <a:spcBef>
                <a:spcPts val="768"/>
              </a:spcBef>
              <a:buClr>
                <a:schemeClr val="tx2"/>
              </a:buClr>
            </a:pPr>
            <a:r>
              <a:rPr lang="zh-TW" altLang="en-US" sz="3200" dirty="0" smtClean="0"/>
              <a:t>不同企業型態對於平台的選擇也會有所不同。</a:t>
            </a:r>
          </a:p>
          <a:p>
            <a:pPr marL="274320" lvl="1" indent="-228600" algn="just" defTabSz="914400" fontAlgn="base">
              <a:lnSpc>
                <a:spcPct val="100000"/>
              </a:lnSpc>
              <a:spcBef>
                <a:spcPts val="768"/>
              </a:spcBef>
              <a:buClr>
                <a:schemeClr val="tx2"/>
              </a:buClr>
            </a:pPr>
            <a:r>
              <a:rPr lang="zh-TW" altLang="en-US" sz="3200" dirty="0" smtClean="0"/>
              <a:t>企業</a:t>
            </a:r>
            <a:r>
              <a:rPr lang="zh-TW" altLang="en-US" sz="3200" dirty="0"/>
              <a:t>對平台的評價：臉</a:t>
            </a:r>
            <a:r>
              <a:rPr lang="zh-TW" altLang="en-US" sz="3200" dirty="0" smtClean="0"/>
              <a:t>書（</a:t>
            </a:r>
            <a:r>
              <a:rPr lang="en-US" altLang="zh-TW" sz="3200" dirty="0" smtClean="0"/>
              <a:t>91%</a:t>
            </a:r>
            <a:r>
              <a:rPr lang="zh-TW" altLang="en-US" sz="3200" dirty="0" smtClean="0"/>
              <a:t>），</a:t>
            </a:r>
            <a:r>
              <a:rPr lang="zh-TW" altLang="en-US" sz="3200" dirty="0"/>
              <a:t>推特（</a:t>
            </a:r>
            <a:r>
              <a:rPr lang="en-US" altLang="zh-TW" sz="3200" dirty="0"/>
              <a:t>88%</a:t>
            </a:r>
            <a:r>
              <a:rPr lang="zh-TW" altLang="en-US" sz="3200" dirty="0"/>
              <a:t>），</a:t>
            </a:r>
            <a:r>
              <a:rPr lang="en-US" altLang="zh-TW" sz="3200" dirty="0"/>
              <a:t>YouTube</a:t>
            </a:r>
            <a:r>
              <a:rPr lang="zh-TW" altLang="en-US" sz="3200" dirty="0"/>
              <a:t>（</a:t>
            </a:r>
            <a:r>
              <a:rPr lang="en-US" altLang="zh-TW" sz="3200" dirty="0"/>
              <a:t>73%</a:t>
            </a:r>
            <a:r>
              <a:rPr lang="zh-TW" altLang="en-US" sz="3200" dirty="0"/>
              <a:t>），</a:t>
            </a:r>
            <a:r>
              <a:rPr lang="en-US" altLang="zh-TW" sz="3200" dirty="0"/>
              <a:t>LinkedIn</a:t>
            </a:r>
            <a:r>
              <a:rPr lang="zh-TW" altLang="en-US" sz="3200" dirty="0"/>
              <a:t>（</a:t>
            </a:r>
            <a:r>
              <a:rPr lang="en-US" altLang="zh-TW" sz="3200" dirty="0"/>
              <a:t>69%</a:t>
            </a:r>
            <a:r>
              <a:rPr lang="zh-TW" altLang="en-US" sz="3200" dirty="0"/>
              <a:t>），</a:t>
            </a:r>
            <a:r>
              <a:rPr lang="en-US" altLang="zh-TW" sz="3200" dirty="0"/>
              <a:t>Google Plus</a:t>
            </a:r>
            <a:r>
              <a:rPr lang="zh-TW" altLang="en-US" sz="3200" dirty="0"/>
              <a:t>（</a:t>
            </a:r>
            <a:r>
              <a:rPr lang="en-US" altLang="zh-TW" sz="3200" dirty="0"/>
              <a:t>33%</a:t>
            </a:r>
            <a:r>
              <a:rPr lang="zh-TW" altLang="en-US" sz="3200" dirty="0" smtClean="0"/>
              <a:t>）。</a:t>
            </a:r>
            <a:endParaRPr lang="zh-TW" altLang="en-US" sz="3200" dirty="0"/>
          </a:p>
        </p:txBody>
      </p:sp>
      <p:grpSp>
        <p:nvGrpSpPr>
          <p:cNvPr id="4" name="群組 3"/>
          <p:cNvGrpSpPr/>
          <p:nvPr/>
        </p:nvGrpSpPr>
        <p:grpSpPr>
          <a:xfrm rot="-5400000">
            <a:off x="4024617" y="-4008681"/>
            <a:ext cx="468002" cy="8502655"/>
            <a:chOff x="-37325" y="1189"/>
            <a:chExt cx="432005" cy="5271130"/>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146047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104320"/>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2746211"/>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524336" y="3702884"/>
              <a:ext cx="140602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11.6</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 社群媒體的企業運用</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66575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3074" name="Picture 2" descr="C:\Users\NO38\Desktop\書籍\IM111電子商務\IM111ppt\小圖\2013092513342009612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0603" y="3730680"/>
            <a:ext cx="3982794" cy="26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59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a:t>招募適當的人才</a:t>
            </a:r>
          </a:p>
        </p:txBody>
      </p:sp>
      <p:sp>
        <p:nvSpPr>
          <p:cNvPr id="4099" name="內容版面配置區 2"/>
          <p:cNvSpPr>
            <a:spLocks noGrp="1"/>
          </p:cNvSpPr>
          <p:nvPr>
            <p:ph idx="1"/>
          </p:nvPr>
        </p:nvSpPr>
        <p:spPr>
          <a:xfrm>
            <a:off x="457200" y="1483199"/>
            <a:ext cx="8219256" cy="5040000"/>
          </a:xfrm>
        </p:spPr>
        <p:txBody>
          <a:bodyPr>
            <a:noAutofit/>
          </a:bodyPr>
          <a:lstStyle/>
          <a:p>
            <a:pPr marL="274320" lvl="1" indent="-228600" algn="just" defTabSz="914400" fontAlgn="base">
              <a:lnSpc>
                <a:spcPct val="100000"/>
              </a:lnSpc>
              <a:spcBef>
                <a:spcPts val="768"/>
              </a:spcBef>
              <a:buClr>
                <a:schemeClr val="tx2"/>
              </a:buClr>
            </a:pPr>
            <a:r>
              <a:rPr lang="zh-TW" altLang="en-US" sz="3200" dirty="0" smtClean="0"/>
              <a:t>越來越</a:t>
            </a:r>
            <a:r>
              <a:rPr lang="zh-TW" altLang="en-US" sz="3200" dirty="0"/>
              <a:t>多的企業投入社群媒體的發展，但對於社群行銷的人才資源上還是很缺乏。</a:t>
            </a:r>
          </a:p>
          <a:p>
            <a:pPr marL="274320" lvl="1" indent="-228600" algn="just" defTabSz="914400" fontAlgn="base">
              <a:lnSpc>
                <a:spcPct val="100000"/>
              </a:lnSpc>
              <a:spcBef>
                <a:spcPts val="768"/>
              </a:spcBef>
              <a:buClr>
                <a:schemeClr val="tx2"/>
              </a:buClr>
            </a:pPr>
            <a:r>
              <a:rPr lang="zh-TW" altLang="en-US" sz="3200" dirty="0"/>
              <a:t>目前企業面對的挑戰是，如何借助適當的人才，有效率的策略性執行，並在最終達到</a:t>
            </a:r>
            <a:r>
              <a:rPr lang="zh-TW" altLang="en-US" sz="3200" dirty="0" smtClean="0"/>
              <a:t>整體贏的</a:t>
            </a:r>
            <a:r>
              <a:rPr lang="zh-TW" altLang="en-US" sz="3200" dirty="0"/>
              <a:t>預期成效</a:t>
            </a:r>
            <a:r>
              <a:rPr lang="zh-TW" altLang="en-US" sz="3200" dirty="0" smtClean="0"/>
              <a:t>。</a:t>
            </a:r>
            <a:endParaRPr lang="zh-TW" altLang="en-US" sz="3200" dirty="0"/>
          </a:p>
        </p:txBody>
      </p:sp>
      <p:grpSp>
        <p:nvGrpSpPr>
          <p:cNvPr id="4" name="群組 3"/>
          <p:cNvGrpSpPr/>
          <p:nvPr/>
        </p:nvGrpSpPr>
        <p:grpSpPr>
          <a:xfrm rot="-5400000">
            <a:off x="4024617" y="-4008681"/>
            <a:ext cx="468002" cy="8502655"/>
            <a:chOff x="-37325" y="1189"/>
            <a:chExt cx="432005" cy="5271130"/>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146047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104320"/>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2746211"/>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524336" y="3702884"/>
              <a:ext cx="140602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11.6</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 社群媒體的企業運用</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6" y="466575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2" name="Picture 2" descr="C:\Users\NO38\Desktop\書籍\IM111電子商務\IM111ppt\小圖\rencaichubei.jpg"/>
          <p:cNvPicPr>
            <a:picLocks noChangeAspect="1" noChangeArrowheads="1"/>
          </p:cNvPicPr>
          <p:nvPr/>
        </p:nvPicPr>
        <p:blipFill rotWithShape="1">
          <a:blip r:embed="rId2">
            <a:extLst>
              <a:ext uri="{28A0092B-C50C-407E-A947-70E740481C1C}">
                <a14:useLocalDpi xmlns:a14="http://schemas.microsoft.com/office/drawing/2010/main" val="0"/>
              </a:ext>
            </a:extLst>
          </a:blip>
          <a:srcRect l="16753" t="8661" r="15325"/>
          <a:stretch/>
        </p:blipFill>
        <p:spPr bwMode="auto">
          <a:xfrm>
            <a:off x="5362115" y="3974000"/>
            <a:ext cx="3232702" cy="2440028"/>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68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en-US" altLang="zh-TW" dirty="0" smtClean="0"/>
              <a:t>L</a:t>
            </a:r>
            <a:r>
              <a:rPr lang="en-US" altLang="zh-TW" cap="none" dirty="0" smtClean="0"/>
              <a:t>inked</a:t>
            </a:r>
            <a:r>
              <a:rPr lang="en-US" altLang="zh-TW" dirty="0" smtClean="0"/>
              <a:t>I</a:t>
            </a:r>
            <a:r>
              <a:rPr lang="en-US" altLang="zh-TW" cap="none" dirty="0" smtClean="0"/>
              <a:t>n</a:t>
            </a:r>
            <a:r>
              <a:rPr lang="zh-TW" altLang="en-US" dirty="0" smtClean="0"/>
              <a:t>專業的人脈</a:t>
            </a:r>
            <a:r>
              <a:rPr lang="zh-TW" altLang="en-US" dirty="0"/>
              <a:t>社群</a:t>
            </a:r>
          </a:p>
        </p:txBody>
      </p:sp>
      <p:sp>
        <p:nvSpPr>
          <p:cNvPr id="4099" name="內容版面配置區 2"/>
          <p:cNvSpPr>
            <a:spLocks noGrp="1"/>
          </p:cNvSpPr>
          <p:nvPr>
            <p:ph idx="1"/>
          </p:nvPr>
        </p:nvSpPr>
        <p:spPr>
          <a:xfrm>
            <a:off x="457200" y="1483199"/>
            <a:ext cx="8219256" cy="5040000"/>
          </a:xfrm>
        </p:spPr>
        <p:txBody>
          <a:bodyPr>
            <a:noAutofit/>
          </a:bodyPr>
          <a:lstStyle/>
          <a:p>
            <a:pPr marL="274320" lvl="1" indent="-228600" algn="just" defTabSz="914400" fontAlgn="base">
              <a:lnSpc>
                <a:spcPct val="100000"/>
              </a:lnSpc>
              <a:spcBef>
                <a:spcPts val="768"/>
              </a:spcBef>
              <a:buClr>
                <a:schemeClr val="tx2"/>
              </a:buClr>
            </a:pPr>
            <a:r>
              <a:rPr lang="zh-TW" altLang="en-US" sz="3200" dirty="0" smtClean="0"/>
              <a:t>因此</a:t>
            </a:r>
            <a:r>
              <a:rPr lang="zh-TW" altLang="en-US" sz="3200" dirty="0"/>
              <a:t>大部分公司過去都要透過獵人頭公司來進行。</a:t>
            </a:r>
            <a:r>
              <a:rPr lang="en-US" altLang="zh-TW" sz="3200" dirty="0"/>
              <a:t>LinkedIn</a:t>
            </a:r>
            <a:r>
              <a:rPr lang="zh-TW" altLang="en-US" sz="3200" dirty="0"/>
              <a:t>的出現讓人才及企業可以透過更多的專業互動，彼此了解，並在需要時成為事業夥伴。</a:t>
            </a:r>
          </a:p>
          <a:p>
            <a:pPr marL="274320" lvl="1" indent="-228600" algn="just" defTabSz="914400" fontAlgn="base">
              <a:lnSpc>
                <a:spcPct val="100000"/>
              </a:lnSpc>
              <a:spcBef>
                <a:spcPts val="768"/>
              </a:spcBef>
              <a:buClr>
                <a:schemeClr val="tx2"/>
              </a:buClr>
            </a:pPr>
            <a:r>
              <a:rPr lang="en-US" altLang="zh-TW" sz="3200" dirty="0"/>
              <a:t>LinkedIn</a:t>
            </a:r>
            <a:r>
              <a:rPr lang="zh-TW" altLang="en-US" sz="3200" dirty="0"/>
              <a:t>最主要的獲利功能是</a:t>
            </a:r>
            <a:r>
              <a:rPr lang="en-US" altLang="zh-TW" sz="3200" dirty="0"/>
              <a:t>LinkedIn Jobs</a:t>
            </a:r>
            <a:r>
              <a:rPr lang="zh-TW" altLang="en-US" sz="3200" dirty="0"/>
              <a:t>，這個服務把線上的職缺和推薦的搜尋引擎結合在一起。</a:t>
            </a:r>
            <a:r>
              <a:rPr lang="en-US" altLang="zh-TW" sz="3200" dirty="0" err="1"/>
              <a:t>LinkedInsight</a:t>
            </a:r>
            <a:r>
              <a:rPr lang="zh-TW" altLang="en-US" sz="3200" dirty="0"/>
              <a:t>則讓人資經理可以透過應徵者與其他會員之間的關係和其他相關資訊，來判斷應徵者履歷及說法的可靠程度究竟有多少</a:t>
            </a:r>
            <a:r>
              <a:rPr lang="zh-TW" altLang="en-US" sz="3200" dirty="0" smtClean="0"/>
              <a:t>。</a:t>
            </a:r>
            <a:endParaRPr lang="zh-TW" altLang="en-US" sz="3200" dirty="0"/>
          </a:p>
        </p:txBody>
      </p:sp>
    </p:spTree>
    <p:extLst>
      <p:ext uri="{BB962C8B-B14F-4D97-AF65-F5344CB8AC3E}">
        <p14:creationId xmlns:p14="http://schemas.microsoft.com/office/powerpoint/2010/main" val="2842731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en-US" altLang="zh-TW" dirty="0" smtClean="0"/>
              <a:t>L</a:t>
            </a:r>
            <a:r>
              <a:rPr lang="en-US" altLang="zh-TW" cap="none" dirty="0" smtClean="0"/>
              <a:t>inked</a:t>
            </a:r>
            <a:r>
              <a:rPr lang="en-US" altLang="zh-TW" dirty="0" smtClean="0"/>
              <a:t>I</a:t>
            </a:r>
            <a:r>
              <a:rPr lang="en-US" altLang="zh-TW" cap="none" dirty="0" smtClean="0"/>
              <a:t>n</a:t>
            </a:r>
            <a:r>
              <a:rPr lang="zh-TW" altLang="en-US" dirty="0" smtClean="0"/>
              <a:t>專業的人脈</a:t>
            </a:r>
            <a:r>
              <a:rPr lang="zh-TW" altLang="en-US" dirty="0"/>
              <a:t>社群</a:t>
            </a:r>
          </a:p>
        </p:txBody>
      </p:sp>
      <p:sp>
        <p:nvSpPr>
          <p:cNvPr id="4099" name="內容版面配置區 2"/>
          <p:cNvSpPr>
            <a:spLocks noGrp="1"/>
          </p:cNvSpPr>
          <p:nvPr>
            <p:ph idx="1"/>
          </p:nvPr>
        </p:nvSpPr>
        <p:spPr>
          <a:xfrm>
            <a:off x="457200" y="1483199"/>
            <a:ext cx="8219256" cy="5040000"/>
          </a:xfrm>
        </p:spPr>
        <p:txBody>
          <a:bodyPr>
            <a:noAutofit/>
          </a:bodyPr>
          <a:lstStyle/>
          <a:p>
            <a:pPr marL="274320" lvl="1" indent="-228600" algn="just" defTabSz="914400" fontAlgn="base">
              <a:lnSpc>
                <a:spcPct val="100000"/>
              </a:lnSpc>
              <a:spcBef>
                <a:spcPts val="768"/>
              </a:spcBef>
              <a:buClr>
                <a:schemeClr val="tx2"/>
              </a:buClr>
            </a:pPr>
            <a:r>
              <a:rPr lang="zh-TW" altLang="en-US" sz="3200" dirty="0" smtClean="0"/>
              <a:t>透過</a:t>
            </a:r>
            <a:r>
              <a:rPr lang="zh-TW" altLang="en-US" sz="3200" dirty="0"/>
              <a:t>精準的人口特徵資料，打造客製化程度更高的人力資源管理的營收模式。</a:t>
            </a:r>
          </a:p>
          <a:p>
            <a:pPr marL="274320" lvl="1" indent="-228600" algn="just" defTabSz="914400" fontAlgn="base">
              <a:lnSpc>
                <a:spcPct val="100000"/>
              </a:lnSpc>
              <a:spcBef>
                <a:spcPts val="768"/>
              </a:spcBef>
              <a:buClr>
                <a:schemeClr val="tx2"/>
              </a:buClr>
            </a:pPr>
            <a:r>
              <a:rPr lang="en-US" altLang="zh-TW" sz="3200" dirty="0"/>
              <a:t>LinkedIn</a:t>
            </a:r>
            <a:r>
              <a:rPr lang="zh-TW" altLang="en-US" sz="3200" dirty="0"/>
              <a:t>把人們的職業生活帶到社群網站上，以網路這個平台讓自己的專業以社群化的理念傳播到對的人上，讓原本的求職、建立人際關係的方法改變。</a:t>
            </a:r>
            <a:r>
              <a:rPr lang="en-US" altLang="zh-TW" sz="3200" dirty="0" smtClean="0"/>
              <a:t>LinkedIn</a:t>
            </a:r>
            <a:r>
              <a:rPr lang="zh-TW" altLang="en-US" sz="3200" dirty="0" smtClean="0"/>
              <a:t>的</a:t>
            </a:r>
            <a:r>
              <a:rPr lang="zh-TW" altLang="en-US" sz="3200" dirty="0"/>
              <a:t>產生印證了一句話：「比起你懂什麼，更重要的是你認識誰。比起從履歷表去看這個人的專業是否符合公司的期望，透過熟悉和信賴的人推薦自己，會是一個更好的選擇。</a:t>
            </a:r>
            <a:r>
              <a:rPr lang="zh-TW" altLang="en-US" sz="3200" dirty="0" smtClean="0"/>
              <a:t>」</a:t>
            </a:r>
            <a:endParaRPr lang="zh-TW" altLang="en-US" sz="3200" dirty="0"/>
          </a:p>
        </p:txBody>
      </p:sp>
    </p:spTree>
    <p:extLst>
      <p:ext uri="{BB962C8B-B14F-4D97-AF65-F5344CB8AC3E}">
        <p14:creationId xmlns:p14="http://schemas.microsoft.com/office/powerpoint/2010/main" val="3144769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fontAlgn="base"/>
            <a:r>
              <a:rPr lang="zh-TW" altLang="en-US" dirty="0" smtClean="0"/>
              <a:t>摘要與結論</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marL="274320" lvl="1" indent="-228600" algn="just" defTabSz="914400" fontAlgn="base">
              <a:lnSpc>
                <a:spcPct val="100000"/>
              </a:lnSpc>
              <a:spcBef>
                <a:spcPts val="768"/>
              </a:spcBef>
              <a:buClr>
                <a:schemeClr val="tx2"/>
              </a:buClr>
            </a:pPr>
            <a:r>
              <a:rPr lang="zh-TW" altLang="en-US" sz="3200" dirty="0" smtClean="0"/>
              <a:t>本</a:t>
            </a:r>
            <a:r>
              <a:rPr lang="zh-TW" altLang="en-US" sz="3200" dirty="0"/>
              <a:t>章主要針對社群媒體和社群商務的基本特性，和一些市面上的案例來加以解釋。章節前半部提到社群商務的基本概念、常見的社群商務運用：如口碑行銷、團購模式。章節後半部則介紹群眾外包的興起，特別提出一般性外包跟募資兩種不同形式來做解釋和比較。最後，加入企業運用社群媒體行銷時所需注意的層面來做討論</a:t>
            </a:r>
            <a:r>
              <a:rPr lang="zh-TW" altLang="en-US" sz="3200" dirty="0" smtClean="0"/>
              <a:t>。</a:t>
            </a:r>
            <a:endParaRPr lang="zh-TW" altLang="en-US" sz="3200" dirty="0"/>
          </a:p>
        </p:txBody>
      </p:sp>
      <p:grpSp>
        <p:nvGrpSpPr>
          <p:cNvPr id="4" name="群組 3"/>
          <p:cNvGrpSpPr/>
          <p:nvPr/>
        </p:nvGrpSpPr>
        <p:grpSpPr>
          <a:xfrm rot="-5400000">
            <a:off x="4031440" y="-4015504"/>
            <a:ext cx="468003" cy="8516303"/>
            <a:chOff x="-37326" y="1189"/>
            <a:chExt cx="432006" cy="5279591"/>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6" y="81819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146047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7" y="2104320"/>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6" y="2746211"/>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7" y="3390434"/>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528603" y="4357503"/>
              <a:ext cx="141455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11.7</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117795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algn="ctr"/>
            <a:r>
              <a:rPr lang="zh-TW" altLang="en-US" dirty="0" smtClean="0"/>
              <a:t>小米</a:t>
            </a:r>
            <a:r>
              <a:rPr lang="zh-TW" altLang="en-US" dirty="0"/>
              <a:t>機的社群創新營運</a:t>
            </a:r>
            <a:r>
              <a:rPr lang="zh-TW" altLang="en-US" dirty="0" smtClean="0"/>
              <a:t>模式</a:t>
            </a:r>
            <a:endParaRPr lang="en-US" altLang="zh-TW" sz="2800" dirty="0"/>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ct val="20000"/>
              </a:spcBef>
              <a:spcAft>
                <a:spcPct val="0"/>
              </a:spcAft>
              <a:buFont typeface="Arial" charset="0"/>
              <a:buChar char="•"/>
            </a:pPr>
            <a:r>
              <a:rPr lang="zh-TW" altLang="en-US" dirty="0" smtClean="0"/>
              <a:t>用戶</a:t>
            </a:r>
            <a:r>
              <a:rPr lang="zh-TW" altLang="en-US" dirty="0"/>
              <a:t>的參與：</a:t>
            </a:r>
            <a:r>
              <a:rPr lang="zh-TW" altLang="en-US" dirty="0" smtClean="0"/>
              <a:t>手機週週改版</a:t>
            </a:r>
            <a:r>
              <a:rPr lang="zh-TW" altLang="en-US" dirty="0"/>
              <a:t>並結合用戶的意見。</a:t>
            </a:r>
          </a:p>
          <a:p>
            <a:pPr marL="342900" indent="-342900" algn="just" defTabSz="914400" eaLnBrk="0" fontAlgn="base" hangingPunct="0">
              <a:lnSpc>
                <a:spcPct val="100000"/>
              </a:lnSpc>
              <a:spcBef>
                <a:spcPct val="20000"/>
              </a:spcBef>
              <a:spcAft>
                <a:spcPct val="0"/>
              </a:spcAft>
              <a:buFont typeface="Arial" charset="0"/>
              <a:buChar char="•"/>
            </a:pPr>
            <a:r>
              <a:rPr lang="zh-TW" altLang="en-US" dirty="0"/>
              <a:t>粉絲力量凝聚忠誠度：虛擬的線上互動與實體的社群聚會。</a:t>
            </a:r>
          </a:p>
        </p:txBody>
      </p:sp>
      <p:pic>
        <p:nvPicPr>
          <p:cNvPr id="1027" name="Picture 3" descr="C:\Users\NO38\Desktop\書籍\IM111電子商務\IM111ppt\小圖\0929821717397927.700x7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3668453"/>
            <a:ext cx="3679874" cy="275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46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algn="ctr" eaLnBrk="1" hangingPunct="1"/>
            <a:r>
              <a:rPr lang="zh-TW" altLang="en-US" sz="4000" dirty="0" smtClean="0"/>
              <a:t>導論</a:t>
            </a:r>
            <a:endParaRPr lang="en-US" altLang="zh-TW" sz="2800" dirty="0"/>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ct val="20000"/>
              </a:spcBef>
              <a:spcAft>
                <a:spcPct val="0"/>
              </a:spcAft>
              <a:buFont typeface="Arial" charset="0"/>
              <a:buChar char="•"/>
            </a:pPr>
            <a:r>
              <a:rPr lang="zh-TW" altLang="en-US" dirty="0" smtClean="0"/>
              <a:t>隨著</a:t>
            </a:r>
            <a:r>
              <a:rPr lang="zh-TW" altLang="en-US" dirty="0"/>
              <a:t>網路的方便與社群網站的興起，越來越多的企業也希望藉由社群網站人氣高</a:t>
            </a:r>
            <a:r>
              <a:rPr lang="zh-TW" altLang="en-US" dirty="0" smtClean="0"/>
              <a:t>流量</a:t>
            </a:r>
            <a:r>
              <a:rPr lang="zh-TW" altLang="en-US" dirty="0"/>
              <a:t>，</a:t>
            </a:r>
            <a:r>
              <a:rPr lang="zh-TW" altLang="en-US" dirty="0" smtClean="0"/>
              <a:t>來</a:t>
            </a:r>
            <a:r>
              <a:rPr lang="zh-TW" altLang="en-US" dirty="0"/>
              <a:t>創造商機。</a:t>
            </a:r>
          </a:p>
          <a:p>
            <a:pPr marL="342900" indent="-342900" algn="just" defTabSz="914400" eaLnBrk="0" fontAlgn="base" hangingPunct="0">
              <a:lnSpc>
                <a:spcPct val="100000"/>
              </a:lnSpc>
              <a:spcBef>
                <a:spcPct val="20000"/>
              </a:spcBef>
              <a:spcAft>
                <a:spcPct val="0"/>
              </a:spcAft>
              <a:buFont typeface="Arial" charset="0"/>
              <a:buChar char="•"/>
            </a:pPr>
            <a:r>
              <a:rPr lang="zh-TW" altLang="en-US" dirty="0"/>
              <a:t>社群網站從早期重心主要為個別資訊的交流到現在的討論區及朋友社群分享，帶動了社群商務的發展。</a:t>
            </a:r>
          </a:p>
          <a:p>
            <a:pPr marL="342900" indent="-342900" algn="just" defTabSz="914400" eaLnBrk="0" fontAlgn="base" hangingPunct="0">
              <a:lnSpc>
                <a:spcPct val="100000"/>
              </a:lnSpc>
              <a:spcBef>
                <a:spcPct val="20000"/>
              </a:spcBef>
              <a:spcAft>
                <a:spcPct val="0"/>
              </a:spcAft>
              <a:buFont typeface="Arial" charset="0"/>
              <a:buChar char="•"/>
            </a:pPr>
            <a:r>
              <a:rPr lang="en-US" altLang="zh-TW" dirty="0"/>
              <a:t>2013</a:t>
            </a:r>
            <a:r>
              <a:rPr lang="zh-TW" altLang="en-US" dirty="0"/>
              <a:t>年</a:t>
            </a:r>
            <a:r>
              <a:rPr lang="en-US" altLang="zh-TW" dirty="0"/>
              <a:t>Facebook</a:t>
            </a:r>
            <a:r>
              <a:rPr lang="zh-TW" altLang="en-US" dirty="0"/>
              <a:t>號稱</a:t>
            </a:r>
            <a:r>
              <a:rPr lang="en-US" altLang="zh-TW" dirty="0"/>
              <a:t>10</a:t>
            </a:r>
            <a:r>
              <a:rPr lang="zh-TW" altLang="en-US" dirty="0"/>
              <a:t>億會員</a:t>
            </a:r>
            <a:r>
              <a:rPr lang="zh-TW" altLang="en-US" dirty="0" smtClean="0"/>
              <a:t>量</a:t>
            </a:r>
            <a:r>
              <a:rPr lang="zh-TW" altLang="en-US" dirty="0"/>
              <a:t>。</a:t>
            </a:r>
          </a:p>
        </p:txBody>
      </p:sp>
      <p:grpSp>
        <p:nvGrpSpPr>
          <p:cNvPr id="4" name="群組 3"/>
          <p:cNvGrpSpPr/>
          <p:nvPr/>
        </p:nvGrpSpPr>
        <p:grpSpPr>
          <a:xfrm rot="-5400000">
            <a:off x="3615394" y="-3599450"/>
            <a:ext cx="468000" cy="7684223"/>
            <a:chOff x="-37323" y="1189"/>
            <a:chExt cx="432003" cy="4763753"/>
          </a:xfrm>
          <a:solidFill>
            <a:schemeClr val="bg1"/>
          </a:solidFill>
          <a:effectLst/>
        </p:grpSpPr>
        <p:sp>
          <p:nvSpPr>
            <p:cNvPr id="5" name="五邊形 4"/>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11.1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159765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4" y="28732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4" y="351156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5" y="415838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00974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a:r>
              <a:rPr lang="en-US" altLang="zh-TW" dirty="0" smtClean="0"/>
              <a:t>W</a:t>
            </a:r>
            <a:r>
              <a:rPr lang="en-US" altLang="zh-TW" cap="none" dirty="0" smtClean="0"/>
              <a:t>eb</a:t>
            </a:r>
            <a:r>
              <a:rPr lang="zh-TW" altLang="en-US" cap="none" dirty="0" smtClean="0"/>
              <a:t> </a:t>
            </a:r>
            <a:r>
              <a:rPr lang="en-US" altLang="zh-TW" dirty="0" smtClean="0"/>
              <a:t>2.0</a:t>
            </a:r>
            <a:r>
              <a:rPr lang="zh-TW" altLang="en-US" dirty="0"/>
              <a:t>的定義與特性</a:t>
            </a:r>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lnSpc>
                <a:spcPct val="100000"/>
              </a:lnSpc>
              <a:spcBef>
                <a:spcPts val="600"/>
              </a:spcBef>
              <a:spcAft>
                <a:spcPct val="0"/>
              </a:spcAft>
              <a:buFont typeface="Arial" charset="0"/>
              <a:buChar char="•"/>
            </a:pPr>
            <a:r>
              <a:rPr lang="en-US" altLang="zh-TW" dirty="0" smtClean="0"/>
              <a:t>Web</a:t>
            </a:r>
            <a:r>
              <a:rPr lang="zh-TW" altLang="en-US" dirty="0" smtClean="0"/>
              <a:t> </a:t>
            </a:r>
            <a:r>
              <a:rPr lang="en-US" altLang="zh-TW" dirty="0" smtClean="0"/>
              <a:t>2.0</a:t>
            </a:r>
            <a:r>
              <a:rPr lang="zh-TW" altLang="en-US" dirty="0"/>
              <a:t>主要是把網際網路當成交易平台，相較於</a:t>
            </a:r>
            <a:r>
              <a:rPr lang="en-US" altLang="zh-TW" dirty="0" smtClean="0"/>
              <a:t>Web</a:t>
            </a:r>
            <a:r>
              <a:rPr lang="zh-TW" altLang="en-US" dirty="0" smtClean="0"/>
              <a:t> </a:t>
            </a:r>
            <a:r>
              <a:rPr lang="en-US" altLang="zh-TW" dirty="0" smtClean="0"/>
              <a:t>1.0</a:t>
            </a:r>
            <a:r>
              <a:rPr lang="zh-TW" altLang="en-US" dirty="0"/>
              <a:t>扮演更多的互動功能，透過運用進而達到人與人在網路上資訊的分享與交換，屬於雙向的互動而不再是單向、單方面的。</a:t>
            </a:r>
          </a:p>
          <a:p>
            <a:pPr marL="342900" indent="-342900" algn="just" defTabSz="914400" eaLnBrk="0" fontAlgn="base" hangingPunct="0">
              <a:lnSpc>
                <a:spcPct val="100000"/>
              </a:lnSpc>
              <a:spcBef>
                <a:spcPts val="600"/>
              </a:spcBef>
              <a:spcAft>
                <a:spcPct val="0"/>
              </a:spcAft>
              <a:buFont typeface="Arial" charset="0"/>
              <a:buChar char="•"/>
            </a:pPr>
            <a:r>
              <a:rPr lang="en-US" altLang="zh-TW" dirty="0" smtClean="0"/>
              <a:t>Web</a:t>
            </a:r>
            <a:r>
              <a:rPr lang="zh-TW" altLang="en-US" dirty="0" smtClean="0"/>
              <a:t> </a:t>
            </a:r>
            <a:r>
              <a:rPr lang="en-US" altLang="zh-TW" dirty="0" smtClean="0"/>
              <a:t>2.0</a:t>
            </a:r>
            <a:r>
              <a:rPr lang="zh-TW" altLang="en-US" dirty="0"/>
              <a:t>網站特性</a:t>
            </a:r>
          </a:p>
          <a:p>
            <a:pPr marL="720000" indent="-360000" fontAlgn="base">
              <a:lnSpc>
                <a:spcPct val="100000"/>
              </a:lnSpc>
              <a:spcBef>
                <a:spcPts val="600"/>
              </a:spcBef>
              <a:buFont typeface="+mj-lt"/>
              <a:buAutoNum type="arabicPeriod"/>
            </a:pPr>
            <a:r>
              <a:rPr lang="zh-TW" altLang="en-US" sz="2800" dirty="0"/>
              <a:t>集體智慧</a:t>
            </a:r>
          </a:p>
          <a:p>
            <a:pPr marL="720000" indent="-360000" fontAlgn="base">
              <a:lnSpc>
                <a:spcPct val="100000"/>
              </a:lnSpc>
              <a:spcBef>
                <a:spcPts val="600"/>
              </a:spcBef>
              <a:buFont typeface="+mj-lt"/>
              <a:buAutoNum type="arabicPeriod"/>
            </a:pPr>
            <a:r>
              <a:rPr lang="zh-TW" altLang="en-US" sz="2800" dirty="0"/>
              <a:t>社群互動</a:t>
            </a:r>
          </a:p>
          <a:p>
            <a:pPr marL="720000" indent="-360000" fontAlgn="base">
              <a:lnSpc>
                <a:spcPct val="100000"/>
              </a:lnSpc>
              <a:spcBef>
                <a:spcPts val="600"/>
              </a:spcBef>
              <a:buFont typeface="+mj-lt"/>
              <a:buAutoNum type="arabicPeriod"/>
            </a:pPr>
            <a:r>
              <a:rPr lang="zh-TW" altLang="en-US" sz="2800" dirty="0"/>
              <a:t>使用體驗</a:t>
            </a:r>
          </a:p>
          <a:p>
            <a:pPr marL="720000" indent="-360000" fontAlgn="base">
              <a:lnSpc>
                <a:spcPct val="100000"/>
              </a:lnSpc>
              <a:spcBef>
                <a:spcPts val="600"/>
              </a:spcBef>
              <a:buFont typeface="+mj-lt"/>
              <a:buAutoNum type="arabicPeriod"/>
            </a:pPr>
            <a:r>
              <a:rPr lang="zh-TW" altLang="en-US" sz="2800" dirty="0"/>
              <a:t>整合</a:t>
            </a:r>
            <a:r>
              <a:rPr lang="zh-TW" altLang="en-US" sz="2800" dirty="0" smtClean="0"/>
              <a:t>平台</a:t>
            </a:r>
            <a:endParaRPr lang="zh-TW" altLang="en-US" sz="2800" dirty="0"/>
          </a:p>
        </p:txBody>
      </p:sp>
      <p:grpSp>
        <p:nvGrpSpPr>
          <p:cNvPr id="4" name="群組 3"/>
          <p:cNvGrpSpPr/>
          <p:nvPr/>
        </p:nvGrpSpPr>
        <p:grpSpPr>
          <a:xfrm rot="-5400000">
            <a:off x="4010084" y="-3994143"/>
            <a:ext cx="468001" cy="8473593"/>
            <a:chOff x="-37324" y="1189"/>
            <a:chExt cx="432004" cy="5253114"/>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524335" y="1130647"/>
              <a:ext cx="140602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Web 2.0</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與社群媒體的發展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208701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5" y="272405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5" y="336258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5" y="400092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5" y="46477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34839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500"/>
                                        <p:tgtEl>
                                          <p:spTgt spid="409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fade">
                                      <p:cBhvr>
                                        <p:cTn id="18" dur="500"/>
                                        <p:tgtEl>
                                          <p:spTgt spid="409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fade">
                                      <p:cBhvr>
                                        <p:cTn id="21" dur="500"/>
                                        <p:tgtEl>
                                          <p:spTgt spid="409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99">
                                            <p:txEl>
                                              <p:pRg st="5" end="5"/>
                                            </p:txEl>
                                          </p:spTgt>
                                        </p:tgtEl>
                                        <p:attrNameLst>
                                          <p:attrName>style.visibility</p:attrName>
                                        </p:attrNameLst>
                                      </p:cBhvr>
                                      <p:to>
                                        <p:strVal val="visible"/>
                                      </p:to>
                                    </p:set>
                                    <p:animEffect transition="in" filter="fade">
                                      <p:cBhvr>
                                        <p:cTn id="24"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a:r>
              <a:rPr lang="en-US" altLang="zh-TW" dirty="0" smtClean="0"/>
              <a:t>W</a:t>
            </a:r>
            <a:r>
              <a:rPr lang="en-US" altLang="zh-TW" cap="none" dirty="0" smtClean="0"/>
              <a:t>eb</a:t>
            </a:r>
            <a:r>
              <a:rPr lang="zh-TW" altLang="en-US" cap="none" dirty="0" smtClean="0"/>
              <a:t> </a:t>
            </a:r>
            <a:r>
              <a:rPr lang="en-US" altLang="zh-TW" dirty="0" smtClean="0"/>
              <a:t>2.0</a:t>
            </a:r>
            <a:r>
              <a:rPr lang="zh-TW" altLang="en-US" dirty="0"/>
              <a:t>的定義與特性</a:t>
            </a:r>
          </a:p>
        </p:txBody>
      </p:sp>
      <p:grpSp>
        <p:nvGrpSpPr>
          <p:cNvPr id="4" name="群組 3"/>
          <p:cNvGrpSpPr/>
          <p:nvPr/>
        </p:nvGrpSpPr>
        <p:grpSpPr>
          <a:xfrm rot="-5400000">
            <a:off x="4010084" y="-3994143"/>
            <a:ext cx="468001" cy="8473593"/>
            <a:chOff x="-37324" y="1189"/>
            <a:chExt cx="432004" cy="5253114"/>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524335" y="1130647"/>
              <a:ext cx="140602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Web 2.0</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與社群媒體的發展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208701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5" y="272405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5" y="336258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5" y="400092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5" y="46477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3" name="Picture 2" descr="C:\Users\NO38\Desktop\書籍\IM111電子商務\低解析\表11-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024" y="2056441"/>
            <a:ext cx="8389953" cy="3676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56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marL="34299" algn="ctr"/>
            <a:r>
              <a:rPr lang="zh-TW" altLang="en-US" dirty="0"/>
              <a:t>社群媒體的發展</a:t>
            </a:r>
          </a:p>
        </p:txBody>
      </p:sp>
      <p:sp>
        <p:nvSpPr>
          <p:cNvPr id="4099" name="內容版面配置區 2"/>
          <p:cNvSpPr>
            <a:spLocks noGrp="1"/>
          </p:cNvSpPr>
          <p:nvPr>
            <p:ph idx="1"/>
          </p:nvPr>
        </p:nvSpPr>
        <p:spPr>
          <a:xfrm>
            <a:off x="457200" y="1483199"/>
            <a:ext cx="8219256" cy="5040000"/>
          </a:xfrm>
        </p:spPr>
        <p:txBody>
          <a:bodyPr>
            <a:noAutofit/>
          </a:bodyPr>
          <a:lstStyle/>
          <a:p>
            <a:pPr marL="342900" indent="-342900" algn="just" defTabSz="914400" eaLnBrk="0" fontAlgn="base" hangingPunct="0">
              <a:spcBef>
                <a:spcPts val="600"/>
              </a:spcBef>
              <a:spcAft>
                <a:spcPct val="0"/>
              </a:spcAft>
              <a:buFont typeface="Arial" charset="0"/>
              <a:buChar char="•"/>
            </a:pPr>
            <a:r>
              <a:rPr lang="zh-TW" altLang="en-US" dirty="0" smtClean="0"/>
              <a:t>社</a:t>
            </a:r>
            <a:r>
              <a:rPr lang="zh-TW" altLang="en-US" dirty="0"/>
              <a:t>群媒體又稱為虛擬社群或是線上社群，主要利用網際網路來進行人際互動，讓人們彼此之間使用文字、</a:t>
            </a:r>
            <a:r>
              <a:rPr lang="zh-TW" altLang="en-US" dirty="0" smtClean="0"/>
              <a:t>圖像、</a:t>
            </a:r>
            <a:r>
              <a:rPr lang="zh-TW" altLang="en-US" dirty="0"/>
              <a:t>影印來分享個人意見、經驗、觀點的工平台。透過使用社群媒體的平台空間，進一步達到社會互動傳播的目的。</a:t>
            </a:r>
          </a:p>
          <a:p>
            <a:pPr marL="342900" indent="-342900" algn="just" defTabSz="914400" eaLnBrk="0" fontAlgn="base" hangingPunct="0">
              <a:spcBef>
                <a:spcPts val="600"/>
              </a:spcBef>
              <a:spcAft>
                <a:spcPct val="0"/>
              </a:spcAft>
              <a:buFont typeface="Arial" charset="0"/>
              <a:buChar char="•"/>
            </a:pPr>
            <a:r>
              <a:rPr lang="zh-TW" altLang="en-US" dirty="0"/>
              <a:t>社群網站的發展四階段</a:t>
            </a:r>
          </a:p>
          <a:p>
            <a:pPr marL="720000" indent="-360000" fontAlgn="base">
              <a:spcBef>
                <a:spcPts val="600"/>
              </a:spcBef>
              <a:buFont typeface="+mj-lt"/>
              <a:buAutoNum type="arabicPeriod"/>
            </a:pPr>
            <a:r>
              <a:rPr lang="zh-TW" altLang="en-US" sz="2800" dirty="0"/>
              <a:t>孕育期</a:t>
            </a:r>
          </a:p>
          <a:p>
            <a:pPr marL="720000" indent="-360000" fontAlgn="base">
              <a:spcBef>
                <a:spcPts val="600"/>
              </a:spcBef>
              <a:buFont typeface="+mj-lt"/>
              <a:buAutoNum type="arabicPeriod"/>
            </a:pPr>
            <a:r>
              <a:rPr lang="zh-TW" altLang="en-US" sz="2800" dirty="0"/>
              <a:t>導入期</a:t>
            </a:r>
          </a:p>
          <a:p>
            <a:pPr marL="720000" indent="-360000" fontAlgn="base">
              <a:spcBef>
                <a:spcPts val="600"/>
              </a:spcBef>
              <a:buFont typeface="+mj-lt"/>
              <a:buAutoNum type="arabicPeriod"/>
            </a:pPr>
            <a:r>
              <a:rPr lang="zh-TW" altLang="en-US" sz="2800" dirty="0"/>
              <a:t>成長期</a:t>
            </a:r>
          </a:p>
          <a:p>
            <a:pPr marL="720000" indent="-360000" fontAlgn="base">
              <a:spcBef>
                <a:spcPts val="600"/>
              </a:spcBef>
              <a:buFont typeface="+mj-lt"/>
              <a:buAutoNum type="arabicPeriod"/>
            </a:pPr>
            <a:r>
              <a:rPr lang="zh-TW" altLang="en-US" sz="2800" dirty="0" smtClean="0"/>
              <a:t>成熟期</a:t>
            </a:r>
            <a:endParaRPr lang="zh-TW" altLang="en-US" sz="2800" dirty="0"/>
          </a:p>
        </p:txBody>
      </p:sp>
      <p:grpSp>
        <p:nvGrpSpPr>
          <p:cNvPr id="4" name="群組 3"/>
          <p:cNvGrpSpPr/>
          <p:nvPr/>
        </p:nvGrpSpPr>
        <p:grpSpPr>
          <a:xfrm rot="-5400000">
            <a:off x="4010084" y="-3994143"/>
            <a:ext cx="468001" cy="8473593"/>
            <a:chOff x="-37324" y="1189"/>
            <a:chExt cx="432004" cy="5253114"/>
          </a:xfrm>
          <a:solidFill>
            <a:schemeClr val="bg1"/>
          </a:solidFill>
          <a:effectLst/>
        </p:grpSpPr>
        <p:sp>
          <p:nvSpPr>
            <p:cNvPr id="5" name="五邊形 4"/>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524335" y="1130647"/>
              <a:ext cx="1406022"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11.2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Web 2.0</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與社群媒體的發展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208701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5" y="272405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5" y="336258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5" y="400092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5" y="464774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11.7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14289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500"/>
                                        <p:tgtEl>
                                          <p:spTgt spid="409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fade">
                                      <p:cBhvr>
                                        <p:cTn id="18" dur="500"/>
                                        <p:tgtEl>
                                          <p:spTgt spid="4099">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fade">
                                      <p:cBhvr>
                                        <p:cTn id="21" dur="500"/>
                                        <p:tgtEl>
                                          <p:spTgt spid="4099">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099">
                                            <p:txEl>
                                              <p:pRg st="5" end="5"/>
                                            </p:txEl>
                                          </p:spTgt>
                                        </p:tgtEl>
                                        <p:attrNameLst>
                                          <p:attrName>style.visibility</p:attrName>
                                        </p:attrNameLst>
                                      </p:cBhvr>
                                      <p:to>
                                        <p:strVal val="visible"/>
                                      </p:to>
                                    </p:set>
                                    <p:animEffect transition="in" filter="fade">
                                      <p:cBhvr>
                                        <p:cTn id="24"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9C8696-0FC9-4CE5-B92E-6DB3A3C9E6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世界地圖系列,亞洲簡報 (寬螢幕)</Template>
  <TotalTime>0</TotalTime>
  <Words>4238</Words>
  <Application>Microsoft Office PowerPoint</Application>
  <PresentationFormat>如螢幕大小 (4:3)</PresentationFormat>
  <Paragraphs>451</Paragraphs>
  <Slides>49</Slides>
  <Notes>3</Notes>
  <HiddenSlides>0</HiddenSlides>
  <MMClips>0</MMClips>
  <ScaleCrop>false</ScaleCrop>
  <HeadingPairs>
    <vt:vector size="4" baseType="variant">
      <vt:variant>
        <vt:lpstr>佈景主題</vt:lpstr>
      </vt:variant>
      <vt:variant>
        <vt:i4>1</vt:i4>
      </vt:variant>
      <vt:variant>
        <vt:lpstr>投影片標題</vt:lpstr>
      </vt:variant>
      <vt:variant>
        <vt:i4>49</vt:i4>
      </vt:variant>
    </vt:vector>
  </HeadingPairs>
  <TitlesOfParts>
    <vt:vector size="50" baseType="lpstr">
      <vt:lpstr>Continental_Asia_16x9</vt:lpstr>
      <vt:lpstr>PowerPoint 簡報</vt:lpstr>
      <vt:lpstr>摘要</vt:lpstr>
      <vt:lpstr>學習目標</vt:lpstr>
      <vt:lpstr>小米機的社群創新營運模式</vt:lpstr>
      <vt:lpstr>小米機的社群創新營運模式</vt:lpstr>
      <vt:lpstr>導論</vt:lpstr>
      <vt:lpstr>Web 2.0的定義與特性</vt:lpstr>
      <vt:lpstr>Web 2.0的定義與特性</vt:lpstr>
      <vt:lpstr>社群媒體的發展</vt:lpstr>
      <vt:lpstr>社群媒體的發展</vt:lpstr>
      <vt:lpstr>社群媒體的發展</vt:lpstr>
      <vt:lpstr>社群媒體的分類與特性</vt:lpstr>
      <vt:lpstr>社群媒體的分類與特性</vt:lpstr>
      <vt:lpstr>社群商務的定義</vt:lpstr>
      <vt:lpstr>社群商務的特性</vt:lpstr>
      <vt:lpstr>社群商務的特性</vt:lpstr>
      <vt:lpstr>社群商務的特性</vt:lpstr>
      <vt:lpstr>社群商務理論</vt:lpstr>
      <vt:lpstr>社會支持理論</vt:lpstr>
      <vt:lpstr>社會支持理論</vt:lpstr>
      <vt:lpstr>社會交換理論</vt:lpstr>
      <vt:lpstr>社會交換理論</vt:lpstr>
      <vt:lpstr>社會資本理論</vt:lpstr>
      <vt:lpstr>社會資本理論</vt:lpstr>
      <vt:lpstr>社會影響力理論</vt:lpstr>
      <vt:lpstr>社群商務的型態</vt:lpstr>
      <vt:lpstr>臉書的社群商務模式</vt:lpstr>
      <vt:lpstr>臉書的社群商務模式</vt:lpstr>
      <vt:lpstr>口碑行銷</vt:lpstr>
      <vt:lpstr>社群推薦</vt:lpstr>
      <vt:lpstr>社群購物與團購</vt:lpstr>
      <vt:lpstr>NeGoGo團購網</vt:lpstr>
      <vt:lpstr>NeGoGo團購網</vt:lpstr>
      <vt:lpstr>Line的行動社群商務</vt:lpstr>
      <vt:lpstr>群眾外包的定義與特性</vt:lpstr>
      <vt:lpstr>群眾外包的步驟</vt:lpstr>
      <vt:lpstr>成功的案例和限制</vt:lpstr>
      <vt:lpstr>一般商務群眾外包網站</vt:lpstr>
      <vt:lpstr>群眾募資網站</vt:lpstr>
      <vt:lpstr>群眾外包的限制</vt:lpstr>
      <vt:lpstr>社群媒體的企業運用</vt:lpstr>
      <vt:lpstr>運用社群媒體建立企業人脈</vt:lpstr>
      <vt:lpstr>運用社群媒體協助企業決策</vt:lpstr>
      <vt:lpstr>注意社群媒體能產生的價值</vt:lpstr>
      <vt:lpstr>選擇適當的社群平台</vt:lpstr>
      <vt:lpstr>招募適當的人才</vt:lpstr>
      <vt:lpstr>LinkedIn專業的人脈社群</vt:lpstr>
      <vt:lpstr>LinkedIn專業的人脈社群</vt:lpstr>
      <vt:lpstr>摘要與結論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2014-05-29T08:19:18Z</dcterms:created>
  <dcterms:modified xsi:type="dcterms:W3CDTF">2014-07-18T07:05:35Z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ies>
</file>