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79" r:id="rId7"/>
    <p:sldId id="271" r:id="rId8"/>
    <p:sldId id="278" r:id="rId9"/>
    <p:sldId id="272" r:id="rId10"/>
    <p:sldId id="277" r:id="rId11"/>
    <p:sldId id="262" r:id="rId12"/>
    <p:sldId id="266"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9" autoAdjust="0"/>
    <p:restoredTop sz="96391" autoAdjust="0"/>
  </p:normalViewPr>
  <p:slideViewPr>
    <p:cSldViewPr snapToGrid="0">
      <p:cViewPr varScale="1">
        <p:scale>
          <a:sx n="109" d="100"/>
          <a:sy n="109"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41536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79922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355431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04711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97659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425740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8567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95294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39141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5077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2193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D222-1E6E-462D-8FD6-88ED22A61B74}" type="datetimeFigureOut">
              <a:rPr lang="zh-TW" altLang="en-US" smtClean="0"/>
              <a:t>2019/10/9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538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violin-tao.blogspot.com/2019/03/ml-anomaly-detection-machine-learn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t>Credit Card Fraud Detection Using </a:t>
            </a:r>
            <a:r>
              <a:rPr lang="en-US" altLang="zh-TW" dirty="0" err="1"/>
              <a:t>Autoencoder</a:t>
            </a:r>
            <a:r>
              <a:rPr lang="en-US" altLang="zh-TW" dirty="0"/>
              <a:t> Model in </a:t>
            </a:r>
            <a:br>
              <a:rPr lang="en-US" altLang="zh-TW" dirty="0"/>
            </a:br>
            <a:r>
              <a:rPr lang="en-US" altLang="zh-TW" dirty="0"/>
              <a:t>Unbalanced </a:t>
            </a:r>
            <a:r>
              <a:rPr lang="en-US" altLang="zh-TW" dirty="0" smtClean="0"/>
              <a:t>Datasets</a:t>
            </a:r>
            <a:endParaRPr lang="zh-TW" altLang="en-US" dirty="0"/>
          </a:p>
        </p:txBody>
      </p:sp>
      <p:pic>
        <p:nvPicPr>
          <p:cNvPr id="4" name="圖片 3"/>
          <p:cNvPicPr>
            <a:picLocks noChangeAspect="1"/>
          </p:cNvPicPr>
          <p:nvPr/>
        </p:nvPicPr>
        <p:blipFill>
          <a:blip r:embed="rId2"/>
          <a:stretch>
            <a:fillRect/>
          </a:stretch>
        </p:blipFill>
        <p:spPr>
          <a:xfrm>
            <a:off x="889144" y="3737552"/>
            <a:ext cx="11115675" cy="2190750"/>
          </a:xfrm>
          <a:prstGeom prst="rect">
            <a:avLst/>
          </a:prstGeom>
        </p:spPr>
      </p:pic>
    </p:spTree>
    <p:extLst>
      <p:ext uri="{BB962C8B-B14F-4D97-AF65-F5344CB8AC3E}">
        <p14:creationId xmlns:p14="http://schemas.microsoft.com/office/powerpoint/2010/main" val="189755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46126" y="-482699"/>
            <a:ext cx="6096000" cy="2308324"/>
          </a:xfrm>
          <a:prstGeom prst="rect">
            <a:avLst/>
          </a:prstGeom>
        </p:spPr>
        <p:txBody>
          <a:bodyPr>
            <a:spAutoFit/>
          </a:bodyPr>
          <a:lstStyle/>
          <a:p>
            <a:r>
              <a:rPr lang="zh-TW" altLang="en-US" dirty="0"/>
              <a:t>The confusion matrix shows that it has a significant role in etermining what is required of the model. The lower values of the threshold reflect more fraudulent cases, but more false classifications of legitimate transactions as fraudulent. </a:t>
            </a:r>
          </a:p>
          <a:p>
            <a:r>
              <a:rPr lang="zh-TW" altLang="en-US" dirty="0"/>
              <a:t>By choosing a high value threshold, there is a significant reduction in false notification for legitimate transactions and the discovery of fewer frauds. The discernment process is often subject to the decision of companies and financial institutions.</a:t>
            </a:r>
          </a:p>
        </p:txBody>
      </p:sp>
      <p:sp>
        <p:nvSpPr>
          <p:cNvPr id="5" name="矩形 4"/>
          <p:cNvSpPr/>
          <p:nvPr/>
        </p:nvSpPr>
        <p:spPr>
          <a:xfrm>
            <a:off x="-6246126" y="2235917"/>
            <a:ext cx="6096000" cy="2031325"/>
          </a:xfrm>
          <a:prstGeom prst="rect">
            <a:avLst/>
          </a:prstGeom>
        </p:spPr>
        <p:txBody>
          <a:bodyPr>
            <a:spAutoFit/>
          </a:bodyPr>
          <a:lstStyle/>
          <a:p>
            <a:r>
              <a:rPr lang="zh-TW" altLang="en-US" b="1" dirty="0"/>
              <a:t>6 Results Comparison</a:t>
            </a:r>
          </a:p>
          <a:p>
            <a:endParaRPr lang="zh-TW" altLang="en-US" dirty="0"/>
          </a:p>
          <a:p>
            <a:r>
              <a:rPr lang="zh-TW" altLang="en-US" dirty="0"/>
              <a:t>The performance of the algorithm must be more closely compared with other algorithms used to classify data between fraudulent and non-fraudulent. </a:t>
            </a:r>
          </a:p>
          <a:p>
            <a:r>
              <a:rPr lang="zh-TW" altLang="en-US" dirty="0"/>
              <a:t>Comparison with logistic regression has been made, because of its uses in classification.</a:t>
            </a:r>
          </a:p>
        </p:txBody>
      </p:sp>
      <p:sp>
        <p:nvSpPr>
          <p:cNvPr id="7" name="矩形 6"/>
          <p:cNvSpPr/>
          <p:nvPr/>
        </p:nvSpPr>
        <p:spPr>
          <a:xfrm>
            <a:off x="-6246126" y="4371033"/>
            <a:ext cx="6096000" cy="1200329"/>
          </a:xfrm>
          <a:prstGeom prst="rect">
            <a:avLst/>
          </a:prstGeom>
        </p:spPr>
        <p:txBody>
          <a:bodyPr>
            <a:spAutoFit/>
          </a:bodyPr>
          <a:lstStyle/>
          <a:p>
            <a:r>
              <a:rPr lang="zh-TW" altLang="en-US" dirty="0"/>
              <a:t>The following Table 6 compares the Logistic Regression(LR) algorithm in the case of balanced data and unbalanced data with the Autoencoder network at several threshold values( Thr=5, 3,1 and 0.7).</a:t>
            </a:r>
          </a:p>
        </p:txBody>
      </p:sp>
      <p:sp>
        <p:nvSpPr>
          <p:cNvPr id="8" name="矩形 7"/>
          <p:cNvSpPr/>
          <p:nvPr/>
        </p:nvSpPr>
        <p:spPr>
          <a:xfrm>
            <a:off x="12342126" y="-1456560"/>
            <a:ext cx="6096000" cy="8679299"/>
          </a:xfrm>
          <a:prstGeom prst="rect">
            <a:avLst/>
          </a:prstGeom>
        </p:spPr>
        <p:txBody>
          <a:bodyPr>
            <a:spAutoFit/>
          </a:bodyPr>
          <a:lstStyle/>
          <a:p>
            <a:r>
              <a:rPr lang="zh-TW" altLang="en-US" dirty="0"/>
              <a:t>Table 6 shows the superiority of the logistic regression in the case of balanced data on the state of the unbalanced data. </a:t>
            </a:r>
          </a:p>
          <a:p>
            <a:r>
              <a:rPr lang="zh-TW" altLang="en-US" dirty="0"/>
              <a:t>Where the number of fraudulent transactions discovered is more important than the precision of the model if the fraud is discovered to reach its value in the case of balance of data 90% according to the value of the recall. </a:t>
            </a:r>
          </a:p>
          <a:p>
            <a:r>
              <a:rPr lang="zh-TW" altLang="en-US" dirty="0"/>
              <a:t>There is also a slight superiority of the  utoencoder network at the threshold of 0.7 on the logistic regression where the percentage of fraudulent transactions detected is 91%, on the other hand, the model suffers from more false notification. The Table 6 also, shows the convergence of both algorithms at threshold 3.</a:t>
            </a:r>
          </a:p>
          <a:p>
            <a:endParaRPr lang="zh-TW" altLang="en-US" dirty="0"/>
          </a:p>
          <a:p>
            <a:r>
              <a:rPr lang="zh-TW" altLang="en-US" dirty="0"/>
              <a:t>In the autoencoder network. The value of the threshold can be changed and reduced to show a high accuracy result in the fraudulent transaction detection, but the classifying legal transactions as fraudulent will increase.</a:t>
            </a:r>
          </a:p>
          <a:p>
            <a:endParaRPr lang="zh-TW" altLang="en-US" dirty="0"/>
          </a:p>
          <a:p>
            <a:r>
              <a:rPr lang="zh-TW" altLang="en-US" dirty="0"/>
              <a:t>For example, detect many fraudulent transactions? or reduce false</a:t>
            </a:r>
          </a:p>
          <a:p>
            <a:r>
              <a:rPr lang="zh-TW" altLang="en-US" dirty="0"/>
              <a:t>warnings? And so on during the variation between the values of recall and accuracy, for example, note that the value of the accuracy exceeds the value of the recall at threshold 5, in contrast to the threshold at 0.7.</a:t>
            </a:r>
          </a:p>
          <a:p>
            <a:endParaRPr lang="zh-TW" altLang="en-US" dirty="0"/>
          </a:p>
          <a:p>
            <a:r>
              <a:rPr lang="zh-TW" altLang="en-US" dirty="0"/>
              <a:t>The previous variation is not possible if the logistic regression is used to build a fraud detection model. </a:t>
            </a:r>
            <a:r>
              <a:rPr lang="zh-TW" altLang="en-US" dirty="0">
                <a:solidFill>
                  <a:srgbClr val="FF0000"/>
                </a:solidFill>
              </a:rPr>
              <a:t>Autoencoder network does not need to use the data balance methods to achieve the model unlike </a:t>
            </a:r>
            <a:r>
              <a:rPr lang="zh-TW" altLang="en-US" dirty="0" smtClean="0">
                <a:solidFill>
                  <a:srgbClr val="FF0000"/>
                </a:solidFill>
              </a:rPr>
              <a:t>logistic regression </a:t>
            </a:r>
            <a:r>
              <a:rPr lang="zh-TW" altLang="en-US" dirty="0">
                <a:solidFill>
                  <a:srgbClr val="FF0000"/>
                </a:solidFill>
              </a:rPr>
              <a:t>that needs to balance data before the construction of the model.</a:t>
            </a:r>
          </a:p>
        </p:txBody>
      </p:sp>
      <p:sp>
        <p:nvSpPr>
          <p:cNvPr id="10" name="標題 1"/>
          <p:cNvSpPr txBox="1">
            <a:spLocks/>
          </p:cNvSpPr>
          <p:nvPr/>
        </p:nvSpPr>
        <p:spPr>
          <a:xfrm>
            <a:off x="838199" y="9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&amp; Results </a:t>
            </a:r>
            <a:r>
              <a:rPr lang="en-US" altLang="zh-TW" dirty="0" smtClean="0"/>
              <a:t>(	2/2)</a:t>
            </a:r>
            <a:endParaRPr lang="zh-TW" altLang="en-US" dirty="0"/>
          </a:p>
        </p:txBody>
      </p:sp>
      <p:sp>
        <p:nvSpPr>
          <p:cNvPr id="12" name="內容版面配置區 2"/>
          <p:cNvSpPr>
            <a:spLocks noGrp="1"/>
          </p:cNvSpPr>
          <p:nvPr>
            <p:ph idx="1"/>
          </p:nvPr>
        </p:nvSpPr>
        <p:spPr>
          <a:xfrm>
            <a:off x="838199" y="1220024"/>
            <a:ext cx="10515600" cy="4351338"/>
          </a:xfrm>
        </p:spPr>
        <p:txBody>
          <a:bodyPr>
            <a:normAutofit/>
          </a:bodyPr>
          <a:lstStyle/>
          <a:p>
            <a:pPr marL="514350" indent="-514350">
              <a:buAutoNum type="arabicPeriod"/>
            </a:pPr>
            <a:r>
              <a:rPr lang="zh-TW" altLang="en-US" dirty="0">
                <a:solidFill>
                  <a:srgbClr val="FF0000"/>
                </a:solidFill>
              </a:rPr>
              <a:t>Autoencoder</a:t>
            </a:r>
            <a:r>
              <a:rPr lang="zh-TW" altLang="en-US" dirty="0"/>
              <a:t> network </a:t>
            </a:r>
            <a:r>
              <a:rPr lang="zh-TW" altLang="en-US" dirty="0">
                <a:solidFill>
                  <a:srgbClr val="FF0000"/>
                </a:solidFill>
              </a:rPr>
              <a:t>does not need to use the data balance </a:t>
            </a:r>
            <a:r>
              <a:rPr lang="zh-TW" altLang="en-US" dirty="0" smtClean="0">
                <a:solidFill>
                  <a:srgbClr val="FF0000"/>
                </a:solidFill>
              </a:rPr>
              <a:t>methods</a:t>
            </a:r>
            <a:endParaRPr lang="en-US" altLang="zh-TW" dirty="0" smtClean="0">
              <a:solidFill>
                <a:srgbClr val="FF0000"/>
              </a:solidFill>
            </a:endParaRPr>
          </a:p>
          <a:p>
            <a:pPr marL="514350" indent="-514350">
              <a:buAutoNum type="arabicPeriod"/>
            </a:pPr>
            <a:r>
              <a:rPr lang="zh-TW" altLang="en-US" dirty="0" smtClean="0">
                <a:solidFill>
                  <a:srgbClr val="FF0000"/>
                </a:solidFill>
              </a:rPr>
              <a:t>Autoencoder </a:t>
            </a:r>
            <a:r>
              <a:rPr lang="zh-TW" altLang="en-US" dirty="0"/>
              <a:t>can achieve higher performance than </a:t>
            </a:r>
            <a:r>
              <a:rPr lang="zh-TW" altLang="en-US" dirty="0">
                <a:solidFill>
                  <a:srgbClr val="FF0000"/>
                </a:solidFill>
              </a:rPr>
              <a:t>logistic regression </a:t>
            </a:r>
            <a:r>
              <a:rPr lang="zh-TW" altLang="en-US" dirty="0"/>
              <a:t>according to </a:t>
            </a:r>
            <a:r>
              <a:rPr lang="zh-TW" altLang="en-US" dirty="0">
                <a:solidFill>
                  <a:srgbClr val="FF0000"/>
                </a:solidFill>
              </a:rPr>
              <a:t>Recall</a:t>
            </a:r>
            <a:r>
              <a:rPr lang="en-US" altLang="zh-TW" dirty="0"/>
              <a:t>.</a:t>
            </a:r>
            <a:endParaRPr lang="en-US" altLang="zh-TW" dirty="0" smtClean="0">
              <a:solidFill>
                <a:srgbClr val="FF0000"/>
              </a:solidFill>
            </a:endParaRPr>
          </a:p>
          <a:p>
            <a:pPr marL="514350" indent="-514350">
              <a:buAutoNum type="arabicPeriod"/>
            </a:pPr>
            <a:endParaRPr lang="zh-TW" altLang="en-US" dirty="0"/>
          </a:p>
        </p:txBody>
      </p:sp>
      <p:pic>
        <p:nvPicPr>
          <p:cNvPr id="15" name="圖片 14"/>
          <p:cNvPicPr>
            <a:picLocks noChangeAspect="1"/>
          </p:cNvPicPr>
          <p:nvPr/>
        </p:nvPicPr>
        <p:blipFill>
          <a:blip r:embed="rId2"/>
          <a:stretch>
            <a:fillRect/>
          </a:stretch>
        </p:blipFill>
        <p:spPr>
          <a:xfrm>
            <a:off x="594896" y="3775342"/>
            <a:ext cx="7661537" cy="1907534"/>
          </a:xfrm>
          <a:prstGeom prst="rect">
            <a:avLst/>
          </a:prstGeom>
        </p:spPr>
      </p:pic>
      <p:grpSp>
        <p:nvGrpSpPr>
          <p:cNvPr id="16" name="群組 15"/>
          <p:cNvGrpSpPr/>
          <p:nvPr/>
        </p:nvGrpSpPr>
        <p:grpSpPr>
          <a:xfrm>
            <a:off x="5895834" y="3043451"/>
            <a:ext cx="5626028" cy="3601059"/>
            <a:chOff x="1190364" y="916672"/>
            <a:chExt cx="3545410" cy="2035792"/>
          </a:xfrm>
        </p:grpSpPr>
        <p:pic>
          <p:nvPicPr>
            <p:cNvPr id="17" name="圖片 16"/>
            <p:cNvPicPr>
              <a:picLocks noChangeAspect="1"/>
            </p:cNvPicPr>
            <p:nvPr/>
          </p:nvPicPr>
          <p:blipFill rotWithShape="1">
            <a:blip r:embed="rId2"/>
            <a:srcRect l="52299" t="22208" r="38223"/>
            <a:stretch/>
          </p:blipFill>
          <p:spPr>
            <a:xfrm>
              <a:off x="3739487" y="916672"/>
              <a:ext cx="996287" cy="2035791"/>
            </a:xfrm>
            <a:prstGeom prst="rect">
              <a:avLst/>
            </a:prstGeom>
          </p:spPr>
        </p:pic>
        <p:pic>
          <p:nvPicPr>
            <p:cNvPr id="18" name="圖片 17"/>
            <p:cNvPicPr>
              <a:picLocks noChangeAspect="1"/>
            </p:cNvPicPr>
            <p:nvPr/>
          </p:nvPicPr>
          <p:blipFill rotWithShape="1">
            <a:blip r:embed="rId2"/>
            <a:srcRect t="22208" r="75747"/>
            <a:stretch/>
          </p:blipFill>
          <p:spPr>
            <a:xfrm>
              <a:off x="1190364" y="916673"/>
              <a:ext cx="2549123" cy="2035791"/>
            </a:xfrm>
            <a:prstGeom prst="rect">
              <a:avLst/>
            </a:prstGeom>
          </p:spPr>
        </p:pic>
      </p:grpSp>
    </p:spTree>
    <p:extLst>
      <p:ext uri="{BB962C8B-B14F-4D97-AF65-F5344CB8AC3E}">
        <p14:creationId xmlns:p14="http://schemas.microsoft.com/office/powerpoint/2010/main" val="331914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normAutofit/>
          </a:bodyPr>
          <a:lstStyle/>
          <a:p>
            <a:pPr marL="514350" indent="-514350">
              <a:buAutoNum type="arabicPeriod"/>
            </a:pPr>
            <a:r>
              <a:rPr lang="en-US" altLang="zh-TW" dirty="0" smtClean="0">
                <a:solidFill>
                  <a:srgbClr val="FF0000"/>
                </a:solidFill>
              </a:rPr>
              <a:t>A</a:t>
            </a:r>
            <a:r>
              <a:rPr lang="zh-TW" altLang="en-US" dirty="0" smtClean="0">
                <a:solidFill>
                  <a:srgbClr val="FF0000"/>
                </a:solidFill>
              </a:rPr>
              <a:t>utoencoder </a:t>
            </a:r>
            <a:r>
              <a:rPr lang="zh-TW" altLang="en-US" dirty="0" smtClean="0"/>
              <a:t>can </a:t>
            </a:r>
            <a:r>
              <a:rPr lang="zh-TW" altLang="en-US" dirty="0"/>
              <a:t>deal with </a:t>
            </a:r>
            <a:r>
              <a:rPr lang="zh-TW" altLang="en-US" dirty="0">
                <a:solidFill>
                  <a:srgbClr val="FF0000"/>
                </a:solidFill>
              </a:rPr>
              <a:t>unbalanced datasets</a:t>
            </a:r>
            <a:endParaRPr lang="en-US" altLang="zh-TW" dirty="0" smtClean="0"/>
          </a:p>
          <a:p>
            <a:pPr marL="514350" indent="-514350">
              <a:buAutoNum type="arabicPeriod"/>
            </a:pPr>
            <a:r>
              <a:rPr lang="en-US" altLang="zh-TW" dirty="0"/>
              <a:t>The solution relies on training for the </a:t>
            </a:r>
            <a:r>
              <a:rPr lang="en-US" altLang="zh-TW" dirty="0" err="1"/>
              <a:t>autoencoder</a:t>
            </a:r>
            <a:r>
              <a:rPr lang="en-US" altLang="zh-TW" dirty="0"/>
              <a:t> for the reconstruction </a:t>
            </a:r>
            <a:r>
              <a:rPr lang="en-US" altLang="zh-TW" dirty="0">
                <a:solidFill>
                  <a:srgbClr val="FF0000"/>
                </a:solidFill>
              </a:rPr>
              <a:t>normal data</a:t>
            </a:r>
            <a:r>
              <a:rPr lang="en-US" altLang="zh-TW" dirty="0"/>
              <a:t>. </a:t>
            </a:r>
          </a:p>
          <a:p>
            <a:pPr marL="514350" indent="-514350">
              <a:buAutoNum type="arabicPeriod"/>
            </a:pPr>
            <a:r>
              <a:rPr lang="en-US" altLang="zh-TW" dirty="0"/>
              <a:t>Anomalies are detected by defining a </a:t>
            </a:r>
            <a:r>
              <a:rPr lang="en-US" altLang="zh-TW" dirty="0">
                <a:solidFill>
                  <a:srgbClr val="FF0000"/>
                </a:solidFill>
              </a:rPr>
              <a:t>reconstruction error threshold </a:t>
            </a:r>
            <a:r>
              <a:rPr lang="en-US" altLang="zh-TW" dirty="0"/>
              <a:t>and considering the cases with a </a:t>
            </a:r>
            <a:r>
              <a:rPr lang="en-US" altLang="zh-TW" dirty="0">
                <a:solidFill>
                  <a:srgbClr val="FF0000"/>
                </a:solidFill>
              </a:rPr>
              <a:t>superior</a:t>
            </a:r>
            <a:r>
              <a:rPr lang="en-US" altLang="zh-TW" dirty="0"/>
              <a:t> threshold as </a:t>
            </a:r>
            <a:r>
              <a:rPr lang="en-US" altLang="zh-TW" dirty="0">
                <a:solidFill>
                  <a:srgbClr val="FF0000"/>
                </a:solidFill>
              </a:rPr>
              <a:t>anomalies</a:t>
            </a:r>
            <a:r>
              <a:rPr lang="en-US" altLang="zh-TW" dirty="0"/>
              <a:t>.</a:t>
            </a:r>
            <a:endParaRPr lang="zh-TW" altLang="en-US" dirty="0"/>
          </a:p>
        </p:txBody>
      </p:sp>
      <p:sp>
        <p:nvSpPr>
          <p:cNvPr id="4" name="矩形 3"/>
          <p:cNvSpPr/>
          <p:nvPr/>
        </p:nvSpPr>
        <p:spPr>
          <a:xfrm>
            <a:off x="-6096000" y="-1763888"/>
            <a:ext cx="6096000" cy="5909310"/>
          </a:xfrm>
          <a:prstGeom prst="rect">
            <a:avLst/>
          </a:prstGeom>
        </p:spPr>
        <p:txBody>
          <a:bodyPr>
            <a:spAutoFit/>
          </a:bodyPr>
          <a:lstStyle/>
          <a:p>
            <a:r>
              <a:rPr lang="zh-TW" altLang="en-US" dirty="0"/>
              <a:t>7 Conclusions and Recommendations</a:t>
            </a:r>
          </a:p>
          <a:p>
            <a:endParaRPr lang="zh-TW" altLang="en-US" dirty="0"/>
          </a:p>
          <a:p>
            <a:r>
              <a:rPr lang="zh-TW" altLang="en-US" dirty="0"/>
              <a:t>With the large and ongoing financial loss currently being experienced by financial companies, It was necessary to develop more efficient methods on which the electronic systems to detect fraudulent</a:t>
            </a:r>
          </a:p>
          <a:p>
            <a:r>
              <a:rPr lang="zh-TW" altLang="en-US" dirty="0"/>
              <a:t>transactions, fraud detection is a very difficult and complex task. Fraudulent activities are rare events that are difficult to model, and the large volume of day-to-day transactions requires automated tools to support the science of fraud verification.</a:t>
            </a:r>
          </a:p>
          <a:p>
            <a:r>
              <a:rPr lang="zh-TW" altLang="en-US" dirty="0"/>
              <a:t>In this paper, some advanced techniques have been introduced to detect the fraud credit card of the insurance company. This study reviewed how machine learning can be used to address some of the issues of financial fraud detection in credit cards. The focus, on the design model is capable of reporting the most fraud transactions for investigators using </a:t>
            </a:r>
            <a:r>
              <a:rPr lang="zh-TW" altLang="en-US" dirty="0">
                <a:solidFill>
                  <a:srgbClr val="FF0000"/>
                </a:solidFill>
              </a:rPr>
              <a:t>autoencoder </a:t>
            </a:r>
            <a:r>
              <a:rPr lang="zh-TW" altLang="en-US" dirty="0"/>
              <a:t>algorithm way </a:t>
            </a:r>
            <a:r>
              <a:rPr lang="zh-TW" altLang="en-US" dirty="0">
                <a:solidFill>
                  <a:srgbClr val="FF0000"/>
                </a:solidFill>
              </a:rPr>
              <a:t>that can deal with unbalanced datasets</a:t>
            </a:r>
            <a:r>
              <a:rPr lang="zh-TW" altLang="en-US" dirty="0"/>
              <a:t>. The algorithm was able to detect between 64% at the threshold = 5 , 79% at the threshold = 3 and 91% at</a:t>
            </a:r>
          </a:p>
          <a:p>
            <a:r>
              <a:rPr lang="zh-TW" altLang="en-US" dirty="0"/>
              <a:t>threshold= 0.7.</a:t>
            </a:r>
          </a:p>
        </p:txBody>
      </p:sp>
      <p:sp>
        <p:nvSpPr>
          <p:cNvPr id="5" name="矩形 4"/>
          <p:cNvSpPr/>
          <p:nvPr/>
        </p:nvSpPr>
        <p:spPr>
          <a:xfrm>
            <a:off x="-6096000" y="4330303"/>
            <a:ext cx="6096000" cy="3693319"/>
          </a:xfrm>
          <a:prstGeom prst="rect">
            <a:avLst/>
          </a:prstGeom>
        </p:spPr>
        <p:txBody>
          <a:bodyPr>
            <a:spAutoFit/>
          </a:bodyPr>
          <a:lstStyle/>
          <a:p>
            <a:r>
              <a:rPr lang="zh-TW" altLang="en-US" dirty="0"/>
              <a:t>The algorithm also provided a solution to avoid the problem of data balancing experienced by many of the algorithms currently used, which can be applied directly to data without the use of data balance methods such as the method of Under-Sampling.</a:t>
            </a:r>
          </a:p>
          <a:p>
            <a:endParaRPr lang="zh-TW" altLang="en-US" dirty="0"/>
          </a:p>
          <a:p>
            <a:r>
              <a:rPr lang="zh-TW" altLang="en-US" dirty="0"/>
              <a:t>The recommendation of the paper lies in the following suggestions for improvements to the current algorithm: Appling fraudulent work to different classification algorithms and compare them with this model; inserting a random value in an attempt to confuse the fraudsters and disrupt their previously acquired knowledge; and applying this  algorithm to the data of Saudi companies and financial institutions.</a:t>
            </a:r>
          </a:p>
        </p:txBody>
      </p:sp>
    </p:spTree>
    <p:extLst>
      <p:ext uri="{BB962C8B-B14F-4D97-AF65-F5344CB8AC3E}">
        <p14:creationId xmlns:p14="http://schemas.microsoft.com/office/powerpoint/2010/main" val="40781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55168" y="4135688"/>
            <a:ext cx="10515600" cy="4351338"/>
          </a:xfrm>
        </p:spPr>
        <p:txBody>
          <a:bodyPr>
            <a:normAutofit/>
          </a:bodyPr>
          <a:lstStyle/>
          <a:p>
            <a:pPr marL="0" indent="0">
              <a:buNone/>
            </a:pPr>
            <a:r>
              <a:rPr lang="en-US" altLang="zh-TW" sz="8000" dirty="0" smtClean="0"/>
              <a:t>Thank You</a:t>
            </a:r>
            <a:endParaRPr lang="zh-TW" altLang="en-US" sz="8000" dirty="0"/>
          </a:p>
        </p:txBody>
      </p:sp>
    </p:spTree>
    <p:extLst>
      <p:ext uri="{BB962C8B-B14F-4D97-AF65-F5344CB8AC3E}">
        <p14:creationId xmlns:p14="http://schemas.microsoft.com/office/powerpoint/2010/main" val="268314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3600" dirty="0" smtClean="0"/>
              <a:t>1. Introduction</a:t>
            </a:r>
          </a:p>
          <a:p>
            <a:pPr marL="0" indent="0">
              <a:buNone/>
            </a:pPr>
            <a:r>
              <a:rPr lang="en-US" altLang="zh-TW" sz="3600" dirty="0" smtClean="0"/>
              <a:t>2. </a:t>
            </a:r>
            <a:r>
              <a:rPr lang="en-US" altLang="zh-TW" sz="3600" dirty="0" err="1"/>
              <a:t>Autoencoder</a:t>
            </a:r>
            <a:r>
              <a:rPr lang="en-US" altLang="zh-TW" sz="3600" dirty="0"/>
              <a:t> </a:t>
            </a:r>
            <a:endParaRPr lang="en-US" altLang="zh-TW" sz="3600" dirty="0" smtClean="0"/>
          </a:p>
          <a:p>
            <a:pPr marL="0" indent="0">
              <a:buNone/>
            </a:pPr>
            <a:r>
              <a:rPr lang="en-US" altLang="zh-TW" sz="3600" dirty="0" smtClean="0"/>
              <a:t>3. </a:t>
            </a:r>
            <a:r>
              <a:rPr lang="en-US" altLang="zh-TW" sz="3600" dirty="0"/>
              <a:t>Experimental &amp; Results </a:t>
            </a:r>
            <a:endParaRPr lang="en-US" altLang="zh-TW" sz="3600" dirty="0" smtClean="0"/>
          </a:p>
          <a:p>
            <a:pPr marL="0" indent="0">
              <a:buNone/>
            </a:pPr>
            <a:r>
              <a:rPr lang="en-US" altLang="zh-TW" sz="3600" dirty="0" smtClean="0"/>
              <a:t>4. </a:t>
            </a:r>
            <a:r>
              <a:rPr lang="en-US" altLang="zh-TW" sz="3600" dirty="0"/>
              <a:t>Conclusion </a:t>
            </a:r>
            <a:endParaRPr lang="en-US" altLang="zh-TW" sz="3600" dirty="0" smtClean="0"/>
          </a:p>
        </p:txBody>
      </p:sp>
      <p:sp>
        <p:nvSpPr>
          <p:cNvPr id="4" name="內容版面配置區 2"/>
          <p:cNvSpPr txBox="1">
            <a:spLocks/>
          </p:cNvSpPr>
          <p:nvPr/>
        </p:nvSpPr>
        <p:spPr>
          <a:xfrm>
            <a:off x="-6229066" y="1690688"/>
            <a:ext cx="49325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1. Introduction</a:t>
            </a:r>
          </a:p>
          <a:p>
            <a:pPr marL="0" indent="0">
              <a:buFont typeface="Arial" panose="020B0604020202020204" pitchFamily="34" charset="0"/>
              <a:buNone/>
            </a:pPr>
            <a:r>
              <a:rPr lang="en-US" altLang="zh-TW" dirty="0" smtClean="0"/>
              <a:t>2. Anomaly detection</a:t>
            </a:r>
          </a:p>
          <a:p>
            <a:pPr marL="0" indent="0">
              <a:buFont typeface="Arial" panose="020B0604020202020204" pitchFamily="34" charset="0"/>
              <a:buNone/>
            </a:pPr>
            <a:r>
              <a:rPr lang="en-US" altLang="zh-TW" dirty="0" smtClean="0"/>
              <a:t>3. </a:t>
            </a:r>
            <a:r>
              <a:rPr lang="en-US" altLang="zh-TW" dirty="0" err="1" smtClean="0"/>
              <a:t>Autoencoder</a:t>
            </a:r>
            <a:r>
              <a:rPr lang="en-US" altLang="zh-TW" dirty="0" smtClean="0"/>
              <a:t> neural network</a:t>
            </a:r>
          </a:p>
          <a:p>
            <a:pPr marL="0" indent="0">
              <a:buFont typeface="Arial" panose="020B0604020202020204" pitchFamily="34" charset="0"/>
              <a:buNone/>
            </a:pPr>
            <a:r>
              <a:rPr lang="en-US" altLang="zh-TW" dirty="0" smtClean="0"/>
              <a:t>4. Experimental Results</a:t>
            </a:r>
          </a:p>
          <a:p>
            <a:pPr marL="0" indent="0">
              <a:buFont typeface="Arial" panose="020B0604020202020204" pitchFamily="34" charset="0"/>
              <a:buNone/>
            </a:pPr>
            <a:r>
              <a:rPr lang="en-US" altLang="zh-TW" dirty="0" smtClean="0"/>
              <a:t>5. Conclusion</a:t>
            </a:r>
          </a:p>
          <a:p>
            <a:pPr marL="0" indent="0">
              <a:buFont typeface="Arial" panose="020B0604020202020204" pitchFamily="34" charset="0"/>
              <a:buNone/>
            </a:pPr>
            <a:r>
              <a:rPr lang="en-US" altLang="zh-TW" dirty="0" smtClean="0"/>
              <a:t>6. Reference</a:t>
            </a:r>
            <a:endParaRPr lang="zh-TW" altLang="en-US" dirty="0"/>
          </a:p>
        </p:txBody>
      </p:sp>
    </p:spTree>
    <p:extLst>
      <p:ext uri="{BB962C8B-B14F-4D97-AF65-F5344CB8AC3E}">
        <p14:creationId xmlns:p14="http://schemas.microsoft.com/office/powerpoint/2010/main" val="111349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Introduction(1/3)</a:t>
            </a:r>
            <a:endParaRPr lang="zh-TW" altLang="en-US" dirty="0"/>
          </a:p>
        </p:txBody>
      </p:sp>
      <p:sp>
        <p:nvSpPr>
          <p:cNvPr id="3" name="內容版面配置區 2"/>
          <p:cNvSpPr>
            <a:spLocks noGrp="1"/>
          </p:cNvSpPr>
          <p:nvPr>
            <p:ph idx="1"/>
          </p:nvPr>
        </p:nvSpPr>
        <p:spPr/>
        <p:txBody>
          <a:bodyPr>
            <a:normAutofit/>
          </a:bodyPr>
          <a:lstStyle/>
          <a:p>
            <a:pPr marL="514350" indent="-514350">
              <a:buFont typeface="Arial" panose="020B0604020202020204" pitchFamily="34" charset="0"/>
              <a:buAutoNum type="arabicPeriod"/>
            </a:pPr>
            <a:r>
              <a:rPr lang="zh-TW" altLang="en-US" dirty="0" smtClean="0">
                <a:solidFill>
                  <a:srgbClr val="FF0000"/>
                </a:solidFill>
              </a:rPr>
              <a:t>Fraud </a:t>
            </a:r>
            <a:r>
              <a:rPr lang="zh-TW" altLang="en-US" dirty="0">
                <a:solidFill>
                  <a:srgbClr val="FF0000"/>
                </a:solidFill>
              </a:rPr>
              <a:t>Detection System (FDS) </a:t>
            </a:r>
            <a:r>
              <a:rPr lang="zh-TW" altLang="en-US" dirty="0"/>
              <a:t>should not only be effective, but should also be costeffective.</a:t>
            </a:r>
          </a:p>
          <a:p>
            <a:pPr marL="514350" indent="-514350">
              <a:buAutoNum type="arabicPeriod"/>
            </a:pPr>
            <a:r>
              <a:rPr lang="zh-TW" altLang="en-US" dirty="0" smtClean="0"/>
              <a:t>To </a:t>
            </a:r>
            <a:r>
              <a:rPr lang="zh-TW" altLang="en-US" dirty="0"/>
              <a:t>minimize costs, </a:t>
            </a:r>
            <a:r>
              <a:rPr lang="zh-TW" altLang="en-US" dirty="0">
                <a:solidFill>
                  <a:srgbClr val="FF0000"/>
                </a:solidFill>
              </a:rPr>
              <a:t>expert rules and models based on machine learning</a:t>
            </a:r>
            <a:r>
              <a:rPr lang="zh-TW" altLang="en-US" dirty="0"/>
              <a:t> are used to conduct the firstly examination between fraudulent and legitimate transactions and to require investigators to review </a:t>
            </a:r>
            <a:r>
              <a:rPr lang="zh-TW" altLang="en-US" dirty="0">
                <a:solidFill>
                  <a:srgbClr val="FF0000"/>
                </a:solidFill>
              </a:rPr>
              <a:t>high-risk cases </a:t>
            </a:r>
            <a:r>
              <a:rPr lang="zh-TW" altLang="en-US" dirty="0" smtClean="0">
                <a:solidFill>
                  <a:srgbClr val="FF0000"/>
                </a:solidFill>
              </a:rPr>
              <a:t>only</a:t>
            </a:r>
            <a:endParaRPr lang="en-US" altLang="zh-TW" dirty="0" smtClean="0">
              <a:solidFill>
                <a:srgbClr val="FF0000"/>
              </a:solidFill>
            </a:endParaRPr>
          </a:p>
          <a:p>
            <a:pPr marL="514350" indent="-514350">
              <a:buAutoNum type="arabicPeriod"/>
            </a:pPr>
            <a:r>
              <a:rPr lang="en-US" altLang="zh-TW" dirty="0"/>
              <a:t>With techniques </a:t>
            </a:r>
            <a:r>
              <a:rPr lang="en-US" altLang="zh-TW" dirty="0">
                <a:solidFill>
                  <a:srgbClr val="FF0000"/>
                </a:solidFill>
              </a:rPr>
              <a:t>machine learning (ML) </a:t>
            </a:r>
            <a:r>
              <a:rPr lang="en-US" altLang="zh-TW" dirty="0"/>
              <a:t>we can detect fraudulent patterns efficiently and impact transactions that are likely to be fraudulent.</a:t>
            </a:r>
          </a:p>
          <a:p>
            <a:endParaRPr lang="zh-TW" altLang="en-US" dirty="0"/>
          </a:p>
        </p:txBody>
      </p:sp>
      <p:sp>
        <p:nvSpPr>
          <p:cNvPr id="4" name="矩形 3"/>
          <p:cNvSpPr/>
          <p:nvPr/>
        </p:nvSpPr>
        <p:spPr>
          <a:xfrm>
            <a:off x="-5995918" y="-1788250"/>
            <a:ext cx="6096000" cy="5632311"/>
          </a:xfrm>
          <a:prstGeom prst="rect">
            <a:avLst/>
          </a:prstGeom>
        </p:spPr>
        <p:txBody>
          <a:bodyPr>
            <a:spAutoFit/>
          </a:bodyPr>
          <a:lstStyle/>
          <a:p>
            <a:r>
              <a:rPr lang="zh-TW" altLang="en-US" dirty="0"/>
              <a:t>Although it is difficult to identify them in the short term, they become clear in the long term. The electronic disclosure of financial fraud can be said to be the use of computer systems to determine whether a new licensed transaction belongs to the category of fraudulent or legitimate transactions. </a:t>
            </a:r>
          </a:p>
          <a:p>
            <a:endParaRPr lang="zh-TW" altLang="en-US" dirty="0"/>
          </a:p>
          <a:p>
            <a:r>
              <a:rPr lang="zh-TW" altLang="en-US" dirty="0">
                <a:solidFill>
                  <a:srgbClr val="FF0000"/>
                </a:solidFill>
              </a:rPr>
              <a:t>Fraud Detection System (FDS) </a:t>
            </a:r>
            <a:r>
              <a:rPr lang="zh-TW" altLang="en-US" dirty="0"/>
              <a:t>should not only be effective, but should also be costeffective.</a:t>
            </a:r>
          </a:p>
          <a:p>
            <a:endParaRPr lang="zh-TW" altLang="en-US" dirty="0"/>
          </a:p>
          <a:p>
            <a:r>
              <a:rPr lang="zh-TW" altLang="en-US" dirty="0"/>
              <a:t>Fraud Detection System (FDS) receives the card details and the value of purchase to verify whether the transaction is genuine or not. Bhatla [7] maintained that examining 2% of the transaction may result in reducing fraud</a:t>
            </a:r>
          </a:p>
          <a:p>
            <a:r>
              <a:rPr lang="zh-TW" altLang="en-US" dirty="0"/>
              <a:t>losses by 1% of the actual transaction value, but fraud detection costs will increase. </a:t>
            </a:r>
          </a:p>
          <a:p>
            <a:endParaRPr lang="zh-TW" altLang="en-US" dirty="0"/>
          </a:p>
          <a:p>
            <a:r>
              <a:rPr lang="zh-TW" altLang="en-US" dirty="0">
                <a:solidFill>
                  <a:srgbClr val="FF0000"/>
                </a:solidFill>
              </a:rPr>
              <a:t>To minimize costs, expert rules and models based on machine learning are used to conduct the firstly examination between fraudulent and legitimate transactions and to require investigators to review high-risk cases only.</a:t>
            </a:r>
          </a:p>
        </p:txBody>
      </p:sp>
      <p:sp>
        <p:nvSpPr>
          <p:cNvPr id="5" name="矩形 4"/>
          <p:cNvSpPr/>
          <p:nvPr/>
        </p:nvSpPr>
        <p:spPr>
          <a:xfrm>
            <a:off x="-6096000" y="4001294"/>
            <a:ext cx="6096000" cy="4247317"/>
          </a:xfrm>
          <a:prstGeom prst="rect">
            <a:avLst/>
          </a:prstGeom>
        </p:spPr>
        <p:txBody>
          <a:bodyPr>
            <a:spAutoFit/>
          </a:bodyPr>
          <a:lstStyle/>
          <a:p>
            <a:r>
              <a:rPr lang="zh-TW" altLang="en-US" dirty="0"/>
              <a:t>Transactions are first filtered by checking certain basic conditions (secure code, card number, expiration date etc.) and then recorded by a predictive model, urging that a predictive model can be formed  based on expert rules only. </a:t>
            </a:r>
          </a:p>
          <a:p>
            <a:endParaRPr lang="zh-TW" altLang="en-US" dirty="0"/>
          </a:p>
          <a:p>
            <a:r>
              <a:rPr lang="zh-TW" altLang="en-US" dirty="0"/>
              <a:t>These rules require manual control and human supervision. With techniques machine learning (ML) we can detect fraudulent patterns efficiently and impact transactions that are likely to be fraudulent.</a:t>
            </a:r>
          </a:p>
          <a:p>
            <a:endParaRPr lang="zh-TW" altLang="en-US" dirty="0"/>
          </a:p>
          <a:p>
            <a:r>
              <a:rPr lang="zh-TW" altLang="en-US" dirty="0"/>
              <a:t>The machine learning (ML) techniques are the conclusion of a prediction model based on a set of predefined examples. In most cases, this model is a parametric function which allows predicting the probability that the transaction will be fraudulent.</a:t>
            </a:r>
          </a:p>
        </p:txBody>
      </p:sp>
    </p:spTree>
    <p:extLst>
      <p:ext uri="{BB962C8B-B14F-4D97-AF65-F5344CB8AC3E}">
        <p14:creationId xmlns:p14="http://schemas.microsoft.com/office/powerpoint/2010/main" val="198373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Introduction(2/3</a:t>
            </a:r>
            <a:r>
              <a:rPr lang="en-US" altLang="zh-TW" dirty="0"/>
              <a:t>)</a:t>
            </a:r>
            <a:endParaRPr lang="zh-TW" altLang="en-US" dirty="0"/>
          </a:p>
        </p:txBody>
      </p:sp>
      <p:sp>
        <p:nvSpPr>
          <p:cNvPr id="3" name="內容版面配置區 2"/>
          <p:cNvSpPr>
            <a:spLocks noGrp="1"/>
          </p:cNvSpPr>
          <p:nvPr>
            <p:ph idx="1"/>
          </p:nvPr>
        </p:nvSpPr>
        <p:spPr/>
        <p:txBody>
          <a:bodyPr/>
          <a:lstStyle/>
          <a:p>
            <a:pPr marL="514350" indent="-514350">
              <a:buFont typeface="Arial" panose="020B0604020202020204" pitchFamily="34" charset="0"/>
              <a:buAutoNum type="arabicPeriod"/>
            </a:pPr>
            <a:r>
              <a:rPr lang="zh-TW" altLang="en-US" dirty="0" smtClean="0"/>
              <a:t>Adopt </a:t>
            </a:r>
            <a:r>
              <a:rPr lang="zh-TW" altLang="en-US" dirty="0"/>
              <a:t>a new model for </a:t>
            </a:r>
            <a:r>
              <a:rPr lang="zh-TW" altLang="en-US" dirty="0">
                <a:solidFill>
                  <a:srgbClr val="FF0000"/>
                </a:solidFill>
              </a:rPr>
              <a:t>detecting Fraudulent credit card transaction </a:t>
            </a:r>
            <a:r>
              <a:rPr lang="zh-TW" altLang="en-US" dirty="0"/>
              <a:t>using deep Learning Algorithm called </a:t>
            </a:r>
            <a:r>
              <a:rPr lang="zh-TW" altLang="en-US" dirty="0">
                <a:solidFill>
                  <a:srgbClr val="FF0000"/>
                </a:solidFill>
              </a:rPr>
              <a:t>Autoencoders</a:t>
            </a:r>
          </a:p>
          <a:p>
            <a:pPr marL="514350" indent="-514350">
              <a:buAutoNum type="arabicPeriod"/>
            </a:pPr>
            <a:r>
              <a:rPr lang="zh-TW" altLang="en-US" dirty="0"/>
              <a:t>The propose model can achieve higher performance than the other state-of-the-art one-class methods according to </a:t>
            </a:r>
            <a:r>
              <a:rPr lang="zh-TW" altLang="en-US" dirty="0" smtClean="0">
                <a:solidFill>
                  <a:srgbClr val="FF0000"/>
                </a:solidFill>
              </a:rPr>
              <a:t>Recall</a:t>
            </a:r>
            <a:r>
              <a:rPr lang="en-US" altLang="zh-TW" dirty="0" smtClean="0"/>
              <a:t>.</a:t>
            </a:r>
            <a:endParaRPr lang="zh-TW" altLang="en-US" dirty="0"/>
          </a:p>
        </p:txBody>
      </p:sp>
      <p:sp>
        <p:nvSpPr>
          <p:cNvPr id="4" name="矩形 3"/>
          <p:cNvSpPr/>
          <p:nvPr/>
        </p:nvSpPr>
        <p:spPr>
          <a:xfrm>
            <a:off x="-6096000" y="-2098526"/>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
        <p:nvSpPr>
          <p:cNvPr id="5" name="矩形 4"/>
          <p:cNvSpPr/>
          <p:nvPr/>
        </p:nvSpPr>
        <p:spPr>
          <a:xfrm>
            <a:off x="-5850341" y="5891495"/>
            <a:ext cx="6096000" cy="2308324"/>
          </a:xfrm>
          <a:prstGeom prst="rect">
            <a:avLst/>
          </a:prstGeom>
        </p:spPr>
        <p:txBody>
          <a:bodyPr>
            <a:spAutoFit/>
          </a:bodyPr>
          <a:lstStyle/>
          <a:p>
            <a:r>
              <a:rPr lang="zh-TW" altLang="en-US" dirty="0"/>
              <a:t>The main contributions of this work are as follows:</a:t>
            </a:r>
          </a:p>
          <a:p>
            <a:r>
              <a:rPr lang="zh-TW" altLang="en-US" dirty="0"/>
              <a:t>- Briefly introduce previous algorithms, used to detect fraudulent credit card transactions depends in machine learning.</a:t>
            </a:r>
          </a:p>
          <a:p>
            <a:r>
              <a:rPr lang="zh-TW" altLang="en-US" dirty="0">
                <a:solidFill>
                  <a:srgbClr val="FF0000"/>
                </a:solidFill>
              </a:rPr>
              <a:t>- Adopt a new model for detecting Fraudulent credit card transaction using deep Learning Algorithm called Autoencoders</a:t>
            </a:r>
          </a:p>
          <a:p>
            <a:r>
              <a:rPr lang="zh-TW" altLang="en-US" dirty="0">
                <a:solidFill>
                  <a:srgbClr val="FF0000"/>
                </a:solidFill>
              </a:rPr>
              <a:t>- The propose model can achieve higher performance than the other state-of-the-art one-class methods according to Recall.</a:t>
            </a:r>
          </a:p>
        </p:txBody>
      </p:sp>
    </p:spTree>
    <p:extLst>
      <p:ext uri="{BB962C8B-B14F-4D97-AF65-F5344CB8AC3E}">
        <p14:creationId xmlns:p14="http://schemas.microsoft.com/office/powerpoint/2010/main" val="41190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Introduction(3/3</a:t>
            </a:r>
            <a:r>
              <a:rPr lang="en-US" altLang="zh-TW" dirty="0"/>
              <a:t>)</a:t>
            </a:r>
            <a:endParaRPr lang="zh-TW" altLang="en-US" dirty="0"/>
          </a:p>
        </p:txBody>
      </p:sp>
      <p:sp>
        <p:nvSpPr>
          <p:cNvPr id="3" name="內容版面配置區 2"/>
          <p:cNvSpPr>
            <a:spLocks noGrp="1"/>
          </p:cNvSpPr>
          <p:nvPr>
            <p:ph idx="1"/>
          </p:nvPr>
        </p:nvSpPr>
        <p:spPr/>
        <p:txBody>
          <a:bodyPr>
            <a:normAutofit/>
          </a:bodyPr>
          <a:lstStyle/>
          <a:p>
            <a:pPr marL="514350" indent="-514350">
              <a:buFont typeface="Arial" panose="020B0604020202020204" pitchFamily="34" charset="0"/>
              <a:buAutoNum type="arabicPeriod"/>
            </a:pPr>
            <a:r>
              <a:rPr lang="zh-TW" altLang="en-US" dirty="0" smtClean="0"/>
              <a:t>The </a:t>
            </a:r>
            <a:r>
              <a:rPr lang="zh-TW" altLang="en-US" dirty="0"/>
              <a:t>solution relies on training for the autoencoder for the reconstruction normal data. </a:t>
            </a:r>
          </a:p>
          <a:p>
            <a:pPr marL="514350" indent="-514350">
              <a:buFont typeface="Arial" panose="020B0604020202020204" pitchFamily="34" charset="0"/>
              <a:buAutoNum type="arabicPeriod"/>
            </a:pPr>
            <a:r>
              <a:rPr lang="zh-TW" altLang="en-US" dirty="0" smtClean="0"/>
              <a:t>Anomalies </a:t>
            </a:r>
            <a:r>
              <a:rPr lang="zh-TW" altLang="en-US" dirty="0"/>
              <a:t>are detected by defining a reconstruction error threshold and considering the cases with a superior threshold as anomalies</a:t>
            </a:r>
            <a:r>
              <a:rPr lang="zh-TW" altLang="en-US" dirty="0" smtClean="0"/>
              <a:t>.</a:t>
            </a:r>
            <a:endParaRPr lang="zh-TW" altLang="en-US" dirty="0"/>
          </a:p>
        </p:txBody>
      </p:sp>
      <p:sp>
        <p:nvSpPr>
          <p:cNvPr id="4" name="矩形 3"/>
          <p:cNvSpPr/>
          <p:nvPr/>
        </p:nvSpPr>
        <p:spPr>
          <a:xfrm>
            <a:off x="-6096000" y="-754460"/>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Tree>
    <p:extLst>
      <p:ext uri="{BB962C8B-B14F-4D97-AF65-F5344CB8AC3E}">
        <p14:creationId xmlns:p14="http://schemas.microsoft.com/office/powerpoint/2010/main" val="406078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34683" y="0"/>
            <a:ext cx="10515600" cy="1325563"/>
          </a:xfrm>
        </p:spPr>
        <p:txBody>
          <a:bodyPr/>
          <a:lstStyle/>
          <a:p>
            <a:r>
              <a:rPr lang="zh-TW" altLang="en-US" dirty="0"/>
              <a:t>Autoencoder</a:t>
            </a:r>
            <a:r>
              <a:rPr lang="en-US" altLang="zh-TW" dirty="0" smtClean="0"/>
              <a:t>(1/3)</a:t>
            </a:r>
            <a:endParaRPr lang="zh-TW" altLang="en-US" dirty="0"/>
          </a:p>
        </p:txBody>
      </p:sp>
      <p:sp>
        <p:nvSpPr>
          <p:cNvPr id="4" name="內容版面配置區 2"/>
          <p:cNvSpPr>
            <a:spLocks noGrp="1"/>
          </p:cNvSpPr>
          <p:nvPr>
            <p:ph idx="1"/>
          </p:nvPr>
        </p:nvSpPr>
        <p:spPr>
          <a:xfrm>
            <a:off x="734683" y="1076679"/>
            <a:ext cx="10515600" cy="2028203"/>
          </a:xfrm>
        </p:spPr>
        <p:txBody>
          <a:bodyPr>
            <a:normAutofit/>
          </a:bodyPr>
          <a:lstStyle/>
          <a:p>
            <a:pPr marL="514350" indent="-514350">
              <a:buFont typeface="Arial" panose="020B0604020202020204" pitchFamily="34" charset="0"/>
              <a:buAutoNum type="arabicPeriod"/>
            </a:pPr>
            <a:r>
              <a:rPr lang="zh-TW" altLang="en-US" sz="2200" dirty="0"/>
              <a:t>把所有訓練資料 </a:t>
            </a:r>
            <a:r>
              <a:rPr lang="en-US" altLang="zh-TW" sz="2200" dirty="0" smtClean="0"/>
              <a:t>Encode</a:t>
            </a:r>
          </a:p>
          <a:p>
            <a:pPr marL="514350" indent="-514350">
              <a:buFont typeface="Arial" panose="020B0604020202020204" pitchFamily="34" charset="0"/>
              <a:buAutoNum type="arabicPeriod"/>
            </a:pPr>
            <a:r>
              <a:rPr lang="zh-TW" altLang="en-US" sz="2200" dirty="0"/>
              <a:t>輸入一張圖片先 </a:t>
            </a:r>
            <a:r>
              <a:rPr lang="en-US" altLang="zh-TW" sz="2200" dirty="0"/>
              <a:t>encode </a:t>
            </a:r>
            <a:r>
              <a:rPr lang="zh-TW" altLang="en-US" sz="2200" dirty="0"/>
              <a:t>成一個向量 </a:t>
            </a:r>
            <a:r>
              <a:rPr lang="en-US" altLang="zh-TW" sz="2200" dirty="0"/>
              <a:t>code </a:t>
            </a:r>
            <a:r>
              <a:rPr lang="zh-TW" altLang="en-US" sz="2200" dirty="0"/>
              <a:t>再依據 </a:t>
            </a:r>
            <a:r>
              <a:rPr lang="en-US" altLang="zh-TW" sz="2200" dirty="0"/>
              <a:t>code </a:t>
            </a:r>
            <a:r>
              <a:rPr lang="zh-TW" altLang="en-US" sz="2200" dirty="0"/>
              <a:t>過 </a:t>
            </a:r>
            <a:r>
              <a:rPr lang="en-US" altLang="zh-TW" sz="2200" dirty="0"/>
              <a:t>decode </a:t>
            </a:r>
            <a:r>
              <a:rPr lang="zh-TW" altLang="en-US" sz="2200" dirty="0"/>
              <a:t>回原來的</a:t>
            </a:r>
            <a:r>
              <a:rPr lang="zh-TW" altLang="en-US" sz="2200" dirty="0" smtClean="0"/>
              <a:t>圖片</a:t>
            </a:r>
            <a:endParaRPr lang="en-US" altLang="zh-TW" sz="2200" dirty="0" smtClean="0"/>
          </a:p>
          <a:p>
            <a:pPr marL="514350" indent="-514350">
              <a:buFont typeface="Arial" panose="020B0604020202020204" pitchFamily="34" charset="0"/>
              <a:buAutoNum type="arabicPeriod"/>
            </a:pPr>
            <a:r>
              <a:rPr lang="zh-TW" altLang="en-US" sz="2200" dirty="0"/>
              <a:t>訓練</a:t>
            </a:r>
            <a:r>
              <a:rPr lang="zh-TW" altLang="en-US" sz="2200" dirty="0" smtClean="0"/>
              <a:t>過程</a:t>
            </a:r>
            <a:r>
              <a:rPr lang="zh-TW" altLang="en-US" sz="2200" dirty="0">
                <a:latin typeface="微软雅黑" panose="020B0503020204020204" pitchFamily="34" charset="-122"/>
                <a:ea typeface="微软雅黑" panose="020B0503020204020204" pitchFamily="34" charset="-122"/>
              </a:rPr>
              <a:t>：</a:t>
            </a:r>
            <a:r>
              <a:rPr lang="zh-TW" altLang="en-US" sz="2200" dirty="0" smtClean="0"/>
              <a:t>讓 </a:t>
            </a:r>
            <a:r>
              <a:rPr lang="en-US" altLang="zh-TW" sz="2200" dirty="0"/>
              <a:t>Decoder </a:t>
            </a:r>
            <a:r>
              <a:rPr lang="zh-TW" altLang="en-US" sz="2200" dirty="0"/>
              <a:t>後的圖片，跟 </a:t>
            </a:r>
            <a:r>
              <a:rPr lang="en-US" altLang="zh-TW" sz="2200" dirty="0"/>
              <a:t>input </a:t>
            </a:r>
            <a:r>
              <a:rPr lang="zh-TW" altLang="en-US" sz="2200" dirty="0"/>
              <a:t>端的圖片越像越好</a:t>
            </a:r>
            <a:r>
              <a:rPr lang="zh-TW" altLang="en-US" sz="2200" dirty="0" smtClean="0"/>
              <a:t>！</a:t>
            </a:r>
            <a:endParaRPr lang="en-US" altLang="zh-TW" sz="2200" dirty="0" smtClean="0"/>
          </a:p>
          <a:p>
            <a:pPr marL="514350" indent="-514350">
              <a:buFont typeface="Arial" panose="020B0604020202020204" pitchFamily="34" charset="0"/>
              <a:buAutoNum type="arabicPeriod"/>
            </a:pPr>
            <a:r>
              <a:rPr lang="zh-TW" altLang="en-US" sz="2200" dirty="0" smtClean="0"/>
              <a:t>機制</a:t>
            </a:r>
            <a:r>
              <a:rPr lang="zh-TW" altLang="en-US" sz="2200" dirty="0" smtClean="0">
                <a:latin typeface="微软雅黑" panose="020B0503020204020204" pitchFamily="34" charset="-122"/>
                <a:ea typeface="微软雅黑" panose="020B0503020204020204" pitchFamily="34" charset="-122"/>
              </a:rPr>
              <a:t>：</a:t>
            </a:r>
            <a:r>
              <a:rPr lang="zh-TW" altLang="en-US" sz="2200" dirty="0" smtClean="0"/>
              <a:t>如果</a:t>
            </a:r>
            <a:r>
              <a:rPr lang="zh-TW" altLang="en-US" sz="2200" dirty="0"/>
              <a:t>是正常的測試資料輸入，圖片可以還原回來，還原度較高</a:t>
            </a:r>
            <a:r>
              <a:rPr lang="zh-TW" altLang="en-US" sz="2200" dirty="0" smtClean="0"/>
              <a:t>。</a:t>
            </a:r>
            <a:r>
              <a:rPr lang="zh-TW" altLang="en-US" sz="2200" dirty="0"/>
              <a:t>異常資料輸入時， </a:t>
            </a:r>
            <a:r>
              <a:rPr lang="en-US" altLang="zh-TW" sz="2200" dirty="0"/>
              <a:t>Decoder </a:t>
            </a:r>
            <a:r>
              <a:rPr lang="zh-TW" altLang="en-US" sz="2200" dirty="0"/>
              <a:t>還原出來得圖片就會根原圖差異蠻大的</a:t>
            </a:r>
            <a:r>
              <a:rPr lang="zh-TW" altLang="en-US" sz="2200" dirty="0" smtClean="0"/>
              <a:t>，可作為偵測</a:t>
            </a:r>
            <a:r>
              <a:rPr lang="zh-TW" altLang="en-US" sz="2200" dirty="0"/>
              <a:t>異常用</a:t>
            </a:r>
          </a:p>
        </p:txBody>
      </p:sp>
      <p:sp>
        <p:nvSpPr>
          <p:cNvPr id="5" name="矩形 4"/>
          <p:cNvSpPr/>
          <p:nvPr/>
        </p:nvSpPr>
        <p:spPr>
          <a:xfrm>
            <a:off x="7033404" y="5988734"/>
            <a:ext cx="6096000" cy="646331"/>
          </a:xfrm>
          <a:prstGeom prst="rect">
            <a:avLst/>
          </a:prstGeom>
        </p:spPr>
        <p:txBody>
          <a:bodyPr>
            <a:spAutoFit/>
          </a:bodyPr>
          <a:lstStyle/>
          <a:p>
            <a:r>
              <a:rPr lang="en-US" altLang="zh-TW" dirty="0">
                <a:hlinkClick r:id="rId2"/>
              </a:rPr>
              <a:t>http://violin-tao.blogspot.com/2019/03/ml-anomaly-detection-machine-learning.html</a:t>
            </a:r>
            <a:endParaRPr lang="zh-TW" altLang="en-US" dirty="0"/>
          </a:p>
        </p:txBody>
      </p:sp>
      <p:pic>
        <p:nvPicPr>
          <p:cNvPr id="6" name="圖片 5"/>
          <p:cNvPicPr>
            <a:picLocks noChangeAspect="1"/>
          </p:cNvPicPr>
          <p:nvPr/>
        </p:nvPicPr>
        <p:blipFill>
          <a:blip r:embed="rId3"/>
          <a:stretch>
            <a:fillRect/>
          </a:stretch>
        </p:blipFill>
        <p:spPr>
          <a:xfrm>
            <a:off x="2437019" y="3104882"/>
            <a:ext cx="5380668" cy="3753118"/>
          </a:xfrm>
          <a:prstGeom prst="rect">
            <a:avLst/>
          </a:prstGeom>
        </p:spPr>
      </p:pic>
    </p:spTree>
    <p:extLst>
      <p:ext uri="{BB962C8B-B14F-4D97-AF65-F5344CB8AC3E}">
        <p14:creationId xmlns:p14="http://schemas.microsoft.com/office/powerpoint/2010/main" val="281818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Autoencoder</a:t>
            </a:r>
            <a:r>
              <a:rPr lang="en-US" altLang="zh-TW" dirty="0" smtClean="0"/>
              <a:t>(2/3)</a:t>
            </a:r>
            <a:endParaRPr lang="zh-TW" altLang="en-US" dirty="0"/>
          </a:p>
        </p:txBody>
      </p:sp>
      <p:sp>
        <p:nvSpPr>
          <p:cNvPr id="3" name="內容版面配置區 2"/>
          <p:cNvSpPr>
            <a:spLocks noGrp="1"/>
          </p:cNvSpPr>
          <p:nvPr>
            <p:ph idx="1"/>
          </p:nvPr>
        </p:nvSpPr>
        <p:spPr>
          <a:xfrm>
            <a:off x="838200" y="1524726"/>
            <a:ext cx="10515600" cy="4351338"/>
          </a:xfrm>
        </p:spPr>
        <p:txBody>
          <a:bodyPr/>
          <a:lstStyle/>
          <a:p>
            <a:pPr marL="0" indent="0">
              <a:buNone/>
            </a:pPr>
            <a:r>
              <a:rPr lang="zh-TW" altLang="en-US" dirty="0"/>
              <a:t>Autoencoders architecture consists of four main </a:t>
            </a:r>
            <a:r>
              <a:rPr lang="zh-TW" altLang="en-US" dirty="0" smtClean="0"/>
              <a:t>parts</a:t>
            </a:r>
            <a:endParaRPr lang="en-US" altLang="zh-TW" dirty="0" smtClean="0"/>
          </a:p>
          <a:p>
            <a:pPr marL="514350" indent="-514350">
              <a:buAutoNum type="arabicPeriod"/>
            </a:pPr>
            <a:r>
              <a:rPr lang="zh-TW" altLang="en-US" dirty="0" smtClean="0">
                <a:solidFill>
                  <a:srgbClr val="FF0000"/>
                </a:solidFill>
              </a:rPr>
              <a:t>Encoder </a:t>
            </a:r>
            <a:r>
              <a:rPr lang="en-US" altLang="zh-TW" dirty="0" smtClean="0"/>
              <a:t>(</a:t>
            </a:r>
            <a:r>
              <a:rPr lang="zh-TW" altLang="en-US" dirty="0"/>
              <a:t>number of nodes in middle layer </a:t>
            </a:r>
            <a:r>
              <a:rPr lang="en-US" altLang="zh-TW" dirty="0"/>
              <a:t>)</a:t>
            </a:r>
          </a:p>
          <a:p>
            <a:pPr marL="514350" indent="-514350">
              <a:buAutoNum type="arabicPeriod"/>
            </a:pPr>
            <a:r>
              <a:rPr lang="zh-TW" altLang="en-US" dirty="0">
                <a:solidFill>
                  <a:srgbClr val="FF0000"/>
                </a:solidFill>
              </a:rPr>
              <a:t>Bottleneck </a:t>
            </a:r>
            <a:endParaRPr lang="en-US" altLang="zh-TW" dirty="0" smtClean="0">
              <a:solidFill>
                <a:srgbClr val="FF0000"/>
              </a:solidFill>
            </a:endParaRPr>
          </a:p>
          <a:p>
            <a:pPr marL="514350" indent="-514350">
              <a:buAutoNum type="arabicPeriod"/>
            </a:pPr>
            <a:r>
              <a:rPr lang="zh-TW" altLang="en-US" dirty="0">
                <a:solidFill>
                  <a:srgbClr val="FF0000"/>
                </a:solidFill>
              </a:rPr>
              <a:t>Decoder </a:t>
            </a:r>
            <a:endParaRPr lang="en-US" altLang="zh-TW" dirty="0" smtClean="0">
              <a:solidFill>
                <a:srgbClr val="FF0000"/>
              </a:solidFill>
            </a:endParaRPr>
          </a:p>
          <a:p>
            <a:pPr marL="514350" indent="-514350">
              <a:buAutoNum type="arabicPeriod"/>
            </a:pPr>
            <a:r>
              <a:rPr lang="zh-TW" altLang="en-US" dirty="0">
                <a:solidFill>
                  <a:srgbClr val="FF0000"/>
                </a:solidFill>
              </a:rPr>
              <a:t>Reconstruction Loss</a:t>
            </a:r>
            <a:endParaRPr lang="en-US" altLang="zh-TW" dirty="0" smtClean="0"/>
          </a:p>
          <a:p>
            <a:endParaRPr lang="zh-TW" altLang="en-US" dirty="0"/>
          </a:p>
        </p:txBody>
      </p:sp>
      <p:sp>
        <p:nvSpPr>
          <p:cNvPr id="4" name="矩形 3"/>
          <p:cNvSpPr/>
          <p:nvPr/>
        </p:nvSpPr>
        <p:spPr>
          <a:xfrm>
            <a:off x="-6376917" y="185626"/>
            <a:ext cx="6096000" cy="3693319"/>
          </a:xfrm>
          <a:prstGeom prst="rect">
            <a:avLst/>
          </a:prstGeom>
        </p:spPr>
        <p:txBody>
          <a:bodyPr>
            <a:spAutoFit/>
          </a:bodyPr>
          <a:lstStyle/>
          <a:p>
            <a:r>
              <a:rPr lang="en-US" altLang="zh-TW" b="1" dirty="0"/>
              <a:t>3 </a:t>
            </a:r>
            <a:r>
              <a:rPr lang="en-US" altLang="zh-TW" b="1" dirty="0" err="1"/>
              <a:t>Autoencoder</a:t>
            </a:r>
            <a:r>
              <a:rPr lang="en-US" altLang="zh-TW" b="1" dirty="0"/>
              <a:t> </a:t>
            </a:r>
            <a:r>
              <a:rPr lang="en-US" altLang="zh-TW" b="1" dirty="0" smtClean="0"/>
              <a:t>Classifier</a:t>
            </a:r>
          </a:p>
          <a:p>
            <a:endParaRPr lang="en-US" altLang="zh-TW" dirty="0" smtClean="0"/>
          </a:p>
          <a:p>
            <a:r>
              <a:rPr lang="zh-TW" altLang="en-US" dirty="0" smtClean="0"/>
              <a:t>Autoencoder </a:t>
            </a:r>
            <a:r>
              <a:rPr lang="zh-TW" altLang="en-US" dirty="0"/>
              <a:t>learn is a </a:t>
            </a:r>
            <a:r>
              <a:rPr lang="zh-TW" altLang="en-US" dirty="0">
                <a:solidFill>
                  <a:srgbClr val="FF0000"/>
                </a:solidFill>
              </a:rPr>
              <a:t>unsupervised</a:t>
            </a:r>
            <a:r>
              <a:rPr lang="zh-TW" altLang="en-US" dirty="0"/>
              <a:t> learning seeking to be output corresponding to their income and therefore can be considered the network as a supervised learning , the output (x head) is the result of reconstruction the original income x. </a:t>
            </a:r>
          </a:p>
          <a:p>
            <a:endParaRPr lang="zh-TW" altLang="en-US" dirty="0"/>
          </a:p>
          <a:p>
            <a:r>
              <a:rPr lang="zh-TW" altLang="en-US" dirty="0">
                <a:solidFill>
                  <a:srgbClr val="FF0000"/>
                </a:solidFill>
              </a:rPr>
              <a:t>An autoencoder learns to map from input to output through a pair of encoding and decoding phases</a:t>
            </a:r>
            <a:r>
              <a:rPr lang="zh-TW" altLang="en-US" dirty="0"/>
              <a:t>. The encoder maps from the input to hidden layer, the decoder maps from the hidden layers to the output layer to reconstruct the inputs. Hidden layers of the autoencoder are low dimensional and nonlinear representation of the input data [24].</a:t>
            </a:r>
          </a:p>
        </p:txBody>
      </p:sp>
      <p:sp>
        <p:nvSpPr>
          <p:cNvPr id="5" name="矩形 4"/>
          <p:cNvSpPr/>
          <p:nvPr/>
        </p:nvSpPr>
        <p:spPr>
          <a:xfrm>
            <a:off x="-6252293" y="4194530"/>
            <a:ext cx="6096000" cy="1754326"/>
          </a:xfrm>
          <a:prstGeom prst="rect">
            <a:avLst/>
          </a:prstGeom>
        </p:spPr>
        <p:txBody>
          <a:bodyPr>
            <a:spAutoFit/>
          </a:bodyPr>
          <a:lstStyle/>
          <a:p>
            <a:r>
              <a:rPr lang="zh-TW" altLang="en-US" dirty="0"/>
              <a:t>There is a </a:t>
            </a:r>
            <a:r>
              <a:rPr lang="zh-TW" altLang="en-US" dirty="0">
                <a:solidFill>
                  <a:srgbClr val="FF0000"/>
                </a:solidFill>
              </a:rPr>
              <a:t>bottleneck issue</a:t>
            </a:r>
            <a:r>
              <a:rPr lang="zh-TW" altLang="en-US" dirty="0"/>
              <a:t> in the autoencoder. A bottleneck constrains the amount of information that can traverse the full network, forcing a learned compression of the input data [25]. Fig. 1 shows the autoencoder with the hidden layer</a:t>
            </a:r>
            <a:r>
              <a:rPr lang="zh-TW" altLang="en-US" dirty="0" smtClean="0"/>
              <a:t>.</a:t>
            </a:r>
            <a:endParaRPr lang="en-US" altLang="zh-TW" dirty="0" smtClean="0"/>
          </a:p>
          <a:p>
            <a:r>
              <a:rPr lang="zh-TW" altLang="en-US" dirty="0"/>
              <a:t>瓶頸限制了可以遍歷整個網絡的信息量，從而迫使學習的輸入數據壓縮</a:t>
            </a:r>
            <a:r>
              <a:rPr lang="en-US" altLang="zh-TW" dirty="0"/>
              <a:t>[25]</a:t>
            </a:r>
            <a:endParaRPr lang="zh-TW" altLang="en-US" dirty="0"/>
          </a:p>
        </p:txBody>
      </p:sp>
      <p:pic>
        <p:nvPicPr>
          <p:cNvPr id="6" name="圖片 5"/>
          <p:cNvPicPr>
            <a:picLocks noChangeAspect="1"/>
          </p:cNvPicPr>
          <p:nvPr/>
        </p:nvPicPr>
        <p:blipFill>
          <a:blip r:embed="rId2"/>
          <a:stretch>
            <a:fillRect/>
          </a:stretch>
        </p:blipFill>
        <p:spPr>
          <a:xfrm>
            <a:off x="5211348" y="2700164"/>
            <a:ext cx="5023335" cy="4007711"/>
          </a:xfrm>
          <a:prstGeom prst="rect">
            <a:avLst/>
          </a:prstGeom>
        </p:spPr>
      </p:pic>
      <p:sp>
        <p:nvSpPr>
          <p:cNvPr id="7" name="矩形 6"/>
          <p:cNvSpPr/>
          <p:nvPr/>
        </p:nvSpPr>
        <p:spPr>
          <a:xfrm>
            <a:off x="12554324" y="0"/>
            <a:ext cx="6096000" cy="5632311"/>
          </a:xfrm>
          <a:prstGeom prst="rect">
            <a:avLst/>
          </a:prstGeom>
        </p:spPr>
        <p:txBody>
          <a:bodyPr>
            <a:spAutoFit/>
          </a:bodyPr>
          <a:lstStyle/>
          <a:p>
            <a:r>
              <a:rPr lang="zh-TW" altLang="en-US" dirty="0"/>
              <a:t>3.1 Architecture neural network</a:t>
            </a:r>
          </a:p>
          <a:p>
            <a:endParaRPr lang="zh-TW" altLang="en-US" dirty="0"/>
          </a:p>
          <a:p>
            <a:r>
              <a:rPr lang="zh-TW" altLang="en-US" dirty="0"/>
              <a:t>The network architecture for autoencoders can vary between a simple </a:t>
            </a:r>
            <a:r>
              <a:rPr lang="zh-TW" altLang="en-US" dirty="0">
                <a:solidFill>
                  <a:srgbClr val="FF0000"/>
                </a:solidFill>
              </a:rPr>
              <a:t>Feedforward</a:t>
            </a:r>
            <a:r>
              <a:rPr lang="zh-TW" altLang="en-US" dirty="0"/>
              <a:t> network, </a:t>
            </a:r>
            <a:r>
              <a:rPr lang="zh-TW" altLang="en-US" dirty="0">
                <a:solidFill>
                  <a:srgbClr val="FF0000"/>
                </a:solidFill>
              </a:rPr>
              <a:t>LSTM</a:t>
            </a:r>
            <a:r>
              <a:rPr lang="zh-TW" altLang="en-US" dirty="0"/>
              <a:t> networkor </a:t>
            </a:r>
            <a:r>
              <a:rPr lang="zh-TW" altLang="en-US" dirty="0">
                <a:solidFill>
                  <a:srgbClr val="FF0000"/>
                </a:solidFill>
              </a:rPr>
              <a:t>Convolutional Neural Network</a:t>
            </a:r>
            <a:r>
              <a:rPr lang="zh-TW" altLang="en-US" dirty="0"/>
              <a:t> depending on the use case. In this case the Feedforward network will beused.</a:t>
            </a:r>
          </a:p>
          <a:p>
            <a:endParaRPr lang="zh-TW" altLang="en-US" dirty="0"/>
          </a:p>
          <a:p>
            <a:r>
              <a:rPr lang="zh-TW" altLang="en-US" dirty="0"/>
              <a:t>Autoencoders architecture consists of four main parts:</a:t>
            </a:r>
          </a:p>
          <a:p>
            <a:r>
              <a:rPr lang="zh-TW" altLang="en-US" dirty="0"/>
              <a:t>- </a:t>
            </a:r>
            <a:r>
              <a:rPr lang="zh-TW" altLang="en-US" dirty="0">
                <a:solidFill>
                  <a:srgbClr val="FF0000"/>
                </a:solidFill>
              </a:rPr>
              <a:t>Encoder</a:t>
            </a:r>
            <a:r>
              <a:rPr lang="zh-TW" altLang="en-US" dirty="0"/>
              <a:t>: it is the part in which the model learns how to reduce the input dimensions and compress</a:t>
            </a:r>
          </a:p>
          <a:p>
            <a:r>
              <a:rPr lang="zh-TW" altLang="en-US" dirty="0"/>
              <a:t>the input data into an encoded representation.</a:t>
            </a:r>
          </a:p>
          <a:p>
            <a:r>
              <a:rPr lang="zh-TW" altLang="en-US" dirty="0"/>
              <a:t>- </a:t>
            </a:r>
            <a:r>
              <a:rPr lang="zh-TW" altLang="en-US" dirty="0">
                <a:solidFill>
                  <a:srgbClr val="FF0000"/>
                </a:solidFill>
              </a:rPr>
              <a:t>Bottleneck</a:t>
            </a:r>
            <a:r>
              <a:rPr lang="zh-TW" altLang="en-US" dirty="0"/>
              <a:t>: it is the layer that contains the compressed representation of the input data. This is the</a:t>
            </a:r>
          </a:p>
          <a:p>
            <a:r>
              <a:rPr lang="zh-TW" altLang="en-US" dirty="0"/>
              <a:t>lowest possible dimensions of the input data.</a:t>
            </a:r>
          </a:p>
          <a:p>
            <a:r>
              <a:rPr lang="zh-TW" altLang="en-US" dirty="0"/>
              <a:t>- </a:t>
            </a:r>
            <a:r>
              <a:rPr lang="zh-TW" altLang="en-US" dirty="0">
                <a:solidFill>
                  <a:srgbClr val="FF0000"/>
                </a:solidFill>
              </a:rPr>
              <a:t>Decoder</a:t>
            </a:r>
            <a:r>
              <a:rPr lang="zh-TW" altLang="en-US" dirty="0"/>
              <a:t>: it is the model that learns how to reconstruct the data from the encoded representation to be</a:t>
            </a:r>
          </a:p>
          <a:p>
            <a:r>
              <a:rPr lang="zh-TW" altLang="en-US" dirty="0"/>
              <a:t>as close to the original input as possible.</a:t>
            </a:r>
          </a:p>
          <a:p>
            <a:r>
              <a:rPr lang="zh-TW" altLang="en-US" dirty="0"/>
              <a:t>- </a:t>
            </a:r>
            <a:r>
              <a:rPr lang="zh-TW" altLang="en-US" dirty="0">
                <a:solidFill>
                  <a:srgbClr val="FF0000"/>
                </a:solidFill>
              </a:rPr>
              <a:t>Reconstruction Loss</a:t>
            </a:r>
            <a:r>
              <a:rPr lang="zh-TW" altLang="en-US" dirty="0"/>
              <a:t>: this is the method that measures measure how well the decoder is performing</a:t>
            </a:r>
          </a:p>
          <a:p>
            <a:r>
              <a:rPr lang="zh-TW" altLang="en-US" dirty="0"/>
              <a:t>and how close the output is to the original input.</a:t>
            </a:r>
          </a:p>
        </p:txBody>
      </p:sp>
    </p:spTree>
    <p:extLst>
      <p:ext uri="{BB962C8B-B14F-4D97-AF65-F5344CB8AC3E}">
        <p14:creationId xmlns:p14="http://schemas.microsoft.com/office/powerpoint/2010/main" val="117622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Autoencoder</a:t>
            </a:r>
            <a:r>
              <a:rPr lang="en-US" altLang="zh-TW" dirty="0" smtClean="0"/>
              <a:t>(3/3)</a:t>
            </a:r>
            <a:endParaRPr lang="zh-TW" altLang="en-US" dirty="0"/>
          </a:p>
        </p:txBody>
      </p:sp>
      <p:sp>
        <p:nvSpPr>
          <p:cNvPr id="3" name="內容版面配置區 2"/>
          <p:cNvSpPr>
            <a:spLocks noGrp="1"/>
          </p:cNvSpPr>
          <p:nvPr>
            <p:ph idx="1"/>
          </p:nvPr>
        </p:nvSpPr>
        <p:spPr>
          <a:xfrm>
            <a:off x="838200" y="1516794"/>
            <a:ext cx="10515600" cy="4351338"/>
          </a:xfrm>
        </p:spPr>
        <p:txBody>
          <a:bodyPr/>
          <a:lstStyle/>
          <a:p>
            <a:pPr marL="0" indent="0">
              <a:buNone/>
            </a:pPr>
            <a:r>
              <a:rPr lang="en-US" altLang="zh-TW" dirty="0"/>
              <a:t>F</a:t>
            </a:r>
            <a:r>
              <a:rPr lang="zh-TW" altLang="en-US" dirty="0" smtClean="0"/>
              <a:t>our hyper parameters</a:t>
            </a:r>
            <a:endParaRPr lang="en-US" altLang="zh-TW" dirty="0" smtClean="0">
              <a:solidFill>
                <a:srgbClr val="FF0000"/>
              </a:solidFill>
            </a:endParaRPr>
          </a:p>
          <a:p>
            <a:pPr marL="514350" indent="-514350">
              <a:buAutoNum type="arabicPeriod"/>
            </a:pPr>
            <a:r>
              <a:rPr lang="zh-TW" altLang="en-US" dirty="0" smtClean="0">
                <a:solidFill>
                  <a:srgbClr val="FF0000"/>
                </a:solidFill>
              </a:rPr>
              <a:t>Code size </a:t>
            </a:r>
            <a:r>
              <a:rPr lang="en-US" altLang="zh-TW" dirty="0" smtClean="0"/>
              <a:t>(</a:t>
            </a:r>
            <a:r>
              <a:rPr lang="zh-TW" altLang="en-US" dirty="0"/>
              <a:t>number of nodes in middle layer </a:t>
            </a:r>
            <a:r>
              <a:rPr lang="en-US" altLang="zh-TW" dirty="0" smtClean="0"/>
              <a:t>)</a:t>
            </a:r>
          </a:p>
          <a:p>
            <a:pPr marL="514350" indent="-514350">
              <a:buAutoNum type="arabicPeriod"/>
            </a:pPr>
            <a:r>
              <a:rPr lang="zh-TW" altLang="en-US" dirty="0">
                <a:solidFill>
                  <a:srgbClr val="FF0000"/>
                </a:solidFill>
              </a:rPr>
              <a:t>Number of </a:t>
            </a:r>
            <a:r>
              <a:rPr lang="zh-TW" altLang="en-US" dirty="0" smtClean="0">
                <a:solidFill>
                  <a:srgbClr val="FF0000"/>
                </a:solidFill>
              </a:rPr>
              <a:t>layers</a:t>
            </a:r>
            <a:endParaRPr lang="en-US" altLang="zh-TW" dirty="0" smtClean="0">
              <a:solidFill>
                <a:srgbClr val="FF0000"/>
              </a:solidFill>
            </a:endParaRPr>
          </a:p>
          <a:p>
            <a:pPr marL="514350" indent="-514350">
              <a:buAutoNum type="arabicPeriod"/>
            </a:pPr>
            <a:r>
              <a:rPr lang="zh-TW" altLang="en-US" dirty="0">
                <a:solidFill>
                  <a:srgbClr val="FF0000"/>
                </a:solidFill>
              </a:rPr>
              <a:t>Number of nodes per </a:t>
            </a:r>
            <a:r>
              <a:rPr lang="zh-TW" altLang="en-US" dirty="0" smtClean="0">
                <a:solidFill>
                  <a:srgbClr val="FF0000"/>
                </a:solidFill>
              </a:rPr>
              <a:t>layer</a:t>
            </a:r>
            <a:endParaRPr lang="en-US" altLang="zh-TW" dirty="0" smtClean="0">
              <a:solidFill>
                <a:srgbClr val="FF0000"/>
              </a:solidFill>
            </a:endParaRPr>
          </a:p>
          <a:p>
            <a:pPr marL="514350" indent="-514350">
              <a:buAutoNum type="arabicPeriod"/>
            </a:pPr>
            <a:r>
              <a:rPr lang="zh-TW" altLang="en-US" dirty="0">
                <a:solidFill>
                  <a:srgbClr val="FF0000"/>
                </a:solidFill>
              </a:rPr>
              <a:t>Loss </a:t>
            </a:r>
            <a:r>
              <a:rPr lang="zh-TW" altLang="en-US" dirty="0" smtClean="0">
                <a:solidFill>
                  <a:srgbClr val="FF0000"/>
                </a:solidFill>
              </a:rPr>
              <a:t>Function </a:t>
            </a:r>
            <a:r>
              <a:rPr lang="en-US" altLang="zh-TW" dirty="0" smtClean="0"/>
              <a:t>(</a:t>
            </a:r>
            <a:r>
              <a:rPr lang="zh-TW" altLang="en-US" dirty="0"/>
              <a:t>Mean square error </a:t>
            </a:r>
            <a:r>
              <a:rPr lang="en-US" altLang="zh-TW" dirty="0" smtClean="0"/>
              <a:t>)</a:t>
            </a:r>
          </a:p>
          <a:p>
            <a:pPr marL="514350" indent="-514350">
              <a:buAutoNum type="arabicPeriod"/>
            </a:pPr>
            <a:endParaRPr lang="zh-TW" altLang="en-US" dirty="0"/>
          </a:p>
        </p:txBody>
      </p:sp>
      <p:sp>
        <p:nvSpPr>
          <p:cNvPr id="4" name="矩形 3"/>
          <p:cNvSpPr/>
          <p:nvPr/>
        </p:nvSpPr>
        <p:spPr>
          <a:xfrm>
            <a:off x="12628728" y="1690688"/>
            <a:ext cx="6096000" cy="4247317"/>
          </a:xfrm>
          <a:prstGeom prst="rect">
            <a:avLst/>
          </a:prstGeom>
        </p:spPr>
        <p:txBody>
          <a:bodyPr>
            <a:spAutoFit/>
          </a:bodyPr>
          <a:lstStyle/>
          <a:p>
            <a:r>
              <a:rPr lang="zh-TW" altLang="en-US" dirty="0"/>
              <a:t>The training then involves using </a:t>
            </a:r>
            <a:r>
              <a:rPr lang="zh-TW" altLang="en-US" dirty="0">
                <a:solidFill>
                  <a:srgbClr val="FF0000"/>
                </a:solidFill>
              </a:rPr>
              <a:t>back propagation </a:t>
            </a:r>
            <a:r>
              <a:rPr lang="zh-TW" altLang="en-US" dirty="0"/>
              <a:t>in order to </a:t>
            </a:r>
            <a:r>
              <a:rPr lang="zh-TW" altLang="en-US" dirty="0">
                <a:solidFill>
                  <a:srgbClr val="FF0000"/>
                </a:solidFill>
              </a:rPr>
              <a:t>minimize the network’s reconstruction loss.</a:t>
            </a:r>
          </a:p>
          <a:p>
            <a:endParaRPr lang="zh-TW" altLang="en-US" dirty="0"/>
          </a:p>
          <a:p>
            <a:r>
              <a:rPr lang="zh-TW" altLang="en-US" dirty="0"/>
              <a:t>There are four hyperparameters that are required before setting out training an autoencoder:</a:t>
            </a:r>
          </a:p>
          <a:p>
            <a:r>
              <a:rPr lang="zh-TW" altLang="en-US" dirty="0"/>
              <a:t>1</a:t>
            </a:r>
            <a:r>
              <a:rPr lang="zh-TW" altLang="en-US" dirty="0">
                <a:solidFill>
                  <a:srgbClr val="FF0000"/>
                </a:solidFill>
              </a:rPr>
              <a:t>. Code size</a:t>
            </a:r>
            <a:r>
              <a:rPr lang="zh-TW" altLang="en-US" dirty="0"/>
              <a:t>: when the </a:t>
            </a:r>
            <a:r>
              <a:rPr lang="zh-TW" altLang="en-US" dirty="0">
                <a:solidFill>
                  <a:srgbClr val="FF0000"/>
                </a:solidFill>
              </a:rPr>
              <a:t>number of nodes in middle layer </a:t>
            </a:r>
            <a:r>
              <a:rPr lang="zh-TW" altLang="en-US" dirty="0"/>
              <a:t>is small then the great pressure.</a:t>
            </a:r>
          </a:p>
          <a:p>
            <a:r>
              <a:rPr lang="zh-TW" altLang="en-US" dirty="0"/>
              <a:t>2. </a:t>
            </a:r>
            <a:r>
              <a:rPr lang="zh-TW" altLang="en-US" dirty="0">
                <a:solidFill>
                  <a:srgbClr val="FF0000"/>
                </a:solidFill>
              </a:rPr>
              <a:t>Number of layers</a:t>
            </a:r>
            <a:r>
              <a:rPr lang="zh-TW" altLang="en-US" dirty="0"/>
              <a:t>: flexible number of layers (depth of layers).</a:t>
            </a:r>
          </a:p>
          <a:p>
            <a:r>
              <a:rPr lang="zh-TW" altLang="en-US" dirty="0"/>
              <a:t>3. </a:t>
            </a:r>
            <a:r>
              <a:rPr lang="zh-TW" altLang="en-US" dirty="0">
                <a:solidFill>
                  <a:srgbClr val="FF0000"/>
                </a:solidFill>
              </a:rPr>
              <a:t>Number of nodes per layer</a:t>
            </a:r>
            <a:r>
              <a:rPr lang="zh-TW" altLang="en-US" dirty="0"/>
              <a:t>: the number of nodes in each layer decreases after the encoder, and is increased again in the decoder, and the number of nodes can be selected in each layer according to need.</a:t>
            </a:r>
          </a:p>
          <a:p>
            <a:r>
              <a:rPr lang="zh-TW" altLang="en-US" dirty="0"/>
              <a:t>4. </a:t>
            </a:r>
            <a:r>
              <a:rPr lang="zh-TW" altLang="en-US" dirty="0">
                <a:solidFill>
                  <a:srgbClr val="FF0000"/>
                </a:solidFill>
              </a:rPr>
              <a:t>Loss Function </a:t>
            </a:r>
            <a:r>
              <a:rPr lang="zh-TW" altLang="en-US" dirty="0"/>
              <a:t>: the error resulting from the reconstruction of the input data in the output layer, and the Mean square error is used to calculate the error value, such as equation 1 below:</a:t>
            </a:r>
          </a:p>
        </p:txBody>
      </p:sp>
      <p:pic>
        <p:nvPicPr>
          <p:cNvPr id="6" name="圖片 5"/>
          <p:cNvPicPr>
            <a:picLocks noChangeAspect="1"/>
          </p:cNvPicPr>
          <p:nvPr/>
        </p:nvPicPr>
        <p:blipFill>
          <a:blip r:embed="rId2"/>
          <a:stretch>
            <a:fillRect/>
          </a:stretch>
        </p:blipFill>
        <p:spPr>
          <a:xfrm>
            <a:off x="1224175" y="4265669"/>
            <a:ext cx="3348012" cy="715927"/>
          </a:xfrm>
          <a:prstGeom prst="rect">
            <a:avLst/>
          </a:prstGeom>
        </p:spPr>
      </p:pic>
      <p:pic>
        <p:nvPicPr>
          <p:cNvPr id="7" name="圖片 6"/>
          <p:cNvPicPr>
            <a:picLocks noChangeAspect="1"/>
          </p:cNvPicPr>
          <p:nvPr/>
        </p:nvPicPr>
        <p:blipFill>
          <a:blip r:embed="rId3"/>
          <a:stretch>
            <a:fillRect/>
          </a:stretch>
        </p:blipFill>
        <p:spPr>
          <a:xfrm>
            <a:off x="6521823" y="2928675"/>
            <a:ext cx="5368608" cy="3009330"/>
          </a:xfrm>
          <a:prstGeom prst="rect">
            <a:avLst/>
          </a:prstGeom>
        </p:spPr>
      </p:pic>
    </p:spTree>
    <p:extLst>
      <p:ext uri="{BB962C8B-B14F-4D97-AF65-F5344CB8AC3E}">
        <p14:creationId xmlns:p14="http://schemas.microsoft.com/office/powerpoint/2010/main" val="48171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Experimental &amp; Results (1/6)</a:t>
            </a:r>
            <a:endParaRPr lang="zh-TW" altLang="en-US" dirty="0"/>
          </a:p>
        </p:txBody>
      </p:sp>
      <p:sp>
        <p:nvSpPr>
          <p:cNvPr id="3" name="內容版面配置區 2"/>
          <p:cNvSpPr>
            <a:spLocks noGrp="1"/>
          </p:cNvSpPr>
          <p:nvPr>
            <p:ph idx="1"/>
          </p:nvPr>
        </p:nvSpPr>
        <p:spPr/>
        <p:txBody>
          <a:bodyPr>
            <a:normAutofit/>
          </a:bodyPr>
          <a:lstStyle/>
          <a:p>
            <a:pPr marL="514350" indent="-514350">
              <a:buAutoNum type="arabicPeriod"/>
            </a:pPr>
            <a:r>
              <a:rPr lang="en-US" altLang="zh-TW" dirty="0"/>
              <a:t>T</a:t>
            </a:r>
            <a:r>
              <a:rPr lang="zh-TW" altLang="en-US" dirty="0"/>
              <a:t>wo day</a:t>
            </a:r>
            <a:r>
              <a:rPr lang="en-US" altLang="zh-TW" dirty="0"/>
              <a:t>’s</a:t>
            </a:r>
            <a:r>
              <a:rPr lang="zh-TW" altLang="en-US" dirty="0"/>
              <a:t> transactions of credit cards </a:t>
            </a:r>
            <a:r>
              <a:rPr lang="zh-TW" altLang="en-US" dirty="0" smtClean="0"/>
              <a:t>Number </a:t>
            </a:r>
            <a:r>
              <a:rPr lang="zh-TW" altLang="en-US" dirty="0"/>
              <a:t>of </a:t>
            </a:r>
            <a:r>
              <a:rPr lang="zh-TW" altLang="en-US" dirty="0" smtClean="0"/>
              <a:t>layers</a:t>
            </a:r>
            <a:endParaRPr lang="en-US" altLang="zh-TW" dirty="0" smtClean="0"/>
          </a:p>
          <a:p>
            <a:pPr marL="514350" indent="-514350">
              <a:buAutoNum type="arabicPeriod"/>
            </a:pPr>
            <a:r>
              <a:rPr lang="zh-TW" altLang="en-US" dirty="0"/>
              <a:t>284,315 normal </a:t>
            </a:r>
            <a:r>
              <a:rPr lang="en-US" altLang="zh-TW" dirty="0" smtClean="0"/>
              <a:t>/ </a:t>
            </a:r>
            <a:r>
              <a:rPr lang="zh-TW" altLang="en-US" dirty="0" smtClean="0"/>
              <a:t>492 </a:t>
            </a:r>
            <a:r>
              <a:rPr lang="zh-TW" altLang="en-US" dirty="0"/>
              <a:t>fraudulent </a:t>
            </a:r>
            <a:r>
              <a:rPr lang="zh-TW" altLang="en-US" dirty="0" smtClean="0"/>
              <a:t>transactions</a:t>
            </a:r>
            <a:endParaRPr lang="en-US" altLang="zh-TW" dirty="0" smtClean="0"/>
          </a:p>
          <a:p>
            <a:pPr marL="514350" indent="-514350">
              <a:buFont typeface="Arial" panose="020B0604020202020204" pitchFamily="34" charset="0"/>
              <a:buAutoNum type="arabicPeriod"/>
            </a:pPr>
            <a:r>
              <a:rPr lang="en-US" altLang="zh-TW" dirty="0">
                <a:solidFill>
                  <a:srgbClr val="FF0000"/>
                </a:solidFill>
              </a:rPr>
              <a:t>H</a:t>
            </a:r>
            <a:r>
              <a:rPr lang="zh-TW" altLang="en-US" dirty="0">
                <a:solidFill>
                  <a:srgbClr val="FF0000"/>
                </a:solidFill>
              </a:rPr>
              <a:t>ighly </a:t>
            </a:r>
            <a:r>
              <a:rPr lang="zh-TW" altLang="en-US" dirty="0" smtClean="0">
                <a:solidFill>
                  <a:srgbClr val="FF0000"/>
                </a:solidFill>
              </a:rPr>
              <a:t>unbalanced </a:t>
            </a:r>
            <a:r>
              <a:rPr lang="en-US" altLang="zh-TW" dirty="0" smtClean="0">
                <a:solidFill>
                  <a:srgbClr val="FF0000"/>
                </a:solidFill>
              </a:rPr>
              <a:t>(</a:t>
            </a:r>
            <a:r>
              <a:rPr lang="en-US" altLang="zh-TW" dirty="0">
                <a:solidFill>
                  <a:srgbClr val="FF0000"/>
                </a:solidFill>
              </a:rPr>
              <a:t>0.172%</a:t>
            </a:r>
            <a:r>
              <a:rPr lang="en-US" altLang="zh-TW" dirty="0" smtClean="0">
                <a:solidFill>
                  <a:srgbClr val="FF0000"/>
                </a:solidFill>
              </a:rPr>
              <a:t>)</a:t>
            </a:r>
            <a:endParaRPr lang="en-US" altLang="zh-TW" dirty="0">
              <a:solidFill>
                <a:srgbClr val="FF0000"/>
              </a:solidFill>
            </a:endParaRPr>
          </a:p>
          <a:p>
            <a:pPr marL="514350" indent="-514350">
              <a:buFont typeface="Arial" panose="020B0604020202020204" pitchFamily="34" charset="0"/>
              <a:buAutoNum type="arabicPeriod"/>
            </a:pPr>
            <a:r>
              <a:rPr lang="zh-TW" altLang="en-US" dirty="0">
                <a:solidFill>
                  <a:srgbClr val="FF0000"/>
                </a:solidFill>
              </a:rPr>
              <a:t>Mean squared error </a:t>
            </a:r>
            <a:r>
              <a:rPr lang="zh-TW" altLang="en-US" dirty="0"/>
              <a:t>is used to calculate the value of the reconstruction error</a:t>
            </a:r>
            <a:endParaRPr lang="en-US" altLang="zh-TW" dirty="0"/>
          </a:p>
          <a:p>
            <a:pPr marL="514350" indent="-514350">
              <a:buFont typeface="Arial" panose="020B0604020202020204" pitchFamily="34" charset="0"/>
              <a:buAutoNum type="arabicPeriod"/>
            </a:pPr>
            <a:r>
              <a:rPr lang="zh-TW" altLang="en-US" dirty="0"/>
              <a:t>The </a:t>
            </a:r>
            <a:r>
              <a:rPr lang="zh-TW" altLang="en-US" dirty="0">
                <a:solidFill>
                  <a:srgbClr val="FF0000"/>
                </a:solidFill>
              </a:rPr>
              <a:t>high</a:t>
            </a:r>
            <a:r>
              <a:rPr lang="zh-TW" altLang="en-US" dirty="0"/>
              <a:t> error value indicates the discovery of </a:t>
            </a:r>
            <a:r>
              <a:rPr lang="zh-TW" altLang="en-US" dirty="0">
                <a:solidFill>
                  <a:srgbClr val="FF0000"/>
                </a:solidFill>
              </a:rPr>
              <a:t>fraudulent transactions </a:t>
            </a:r>
            <a:r>
              <a:rPr lang="zh-TW" altLang="en-US" dirty="0"/>
              <a:t>while the </a:t>
            </a:r>
            <a:r>
              <a:rPr lang="zh-TW" altLang="en-US" dirty="0">
                <a:solidFill>
                  <a:srgbClr val="FF0000"/>
                </a:solidFill>
              </a:rPr>
              <a:t>low</a:t>
            </a:r>
            <a:r>
              <a:rPr lang="zh-TW" altLang="en-US" dirty="0"/>
              <a:t> value reveals legitimate </a:t>
            </a:r>
            <a:r>
              <a:rPr lang="zh-TW" altLang="en-US" dirty="0" smtClean="0"/>
              <a:t>transactions</a:t>
            </a:r>
            <a:endParaRPr lang="zh-TW" altLang="en-US" dirty="0"/>
          </a:p>
        </p:txBody>
      </p:sp>
      <p:sp>
        <p:nvSpPr>
          <p:cNvPr id="4" name="矩形 3"/>
          <p:cNvSpPr/>
          <p:nvPr/>
        </p:nvSpPr>
        <p:spPr>
          <a:xfrm>
            <a:off x="-6136943" y="-1734065"/>
            <a:ext cx="6096000" cy="3693319"/>
          </a:xfrm>
          <a:prstGeom prst="rect">
            <a:avLst/>
          </a:prstGeom>
        </p:spPr>
        <p:txBody>
          <a:bodyPr>
            <a:spAutoFit/>
          </a:bodyPr>
          <a:lstStyle/>
          <a:p>
            <a:r>
              <a:rPr lang="zh-TW" altLang="en-US" b="1" dirty="0"/>
              <a:t>4 Experimental Results</a:t>
            </a:r>
          </a:p>
          <a:p>
            <a:endParaRPr lang="zh-TW" altLang="en-US" dirty="0"/>
          </a:p>
          <a:p>
            <a:r>
              <a:rPr lang="zh-TW" altLang="en-US" b="1" dirty="0"/>
              <a:t>4.1 Dataset</a:t>
            </a:r>
          </a:p>
          <a:p>
            <a:endParaRPr lang="zh-TW" altLang="en-US" dirty="0"/>
          </a:p>
          <a:p>
            <a:r>
              <a:rPr lang="zh-TW" altLang="en-US" dirty="0"/>
              <a:t>The Machine Learning Group of ULB (Université Libre de Bruxelles) and Worldline cooperated to collect the dataset for big data mining and fraud detection. </a:t>
            </a:r>
            <a:r>
              <a:rPr lang="zh-TW" altLang="en-US" dirty="0">
                <a:solidFill>
                  <a:srgbClr val="FF0000"/>
                </a:solidFill>
              </a:rPr>
              <a:t>This dataset contains two days’ transactions of credit cards in European which is composed of 284,315 normal transactions and 492 fraudulent transactions</a:t>
            </a:r>
            <a:r>
              <a:rPr lang="zh-TW" altLang="en-US" dirty="0"/>
              <a:t>. The dataset is </a:t>
            </a:r>
            <a:r>
              <a:rPr lang="zh-TW" altLang="en-US" dirty="0">
                <a:solidFill>
                  <a:srgbClr val="FF0000"/>
                </a:solidFill>
              </a:rPr>
              <a:t>highly unbalanced, </a:t>
            </a:r>
            <a:r>
              <a:rPr lang="zh-TW" altLang="en-US" dirty="0"/>
              <a:t>the positive class (frauds) account for 0.172% of all transactions [26]. The dataset does not need any data cleaning process; it does not contain duplicate entries, Huge Outliers, and Null values.</a:t>
            </a:r>
          </a:p>
        </p:txBody>
      </p:sp>
      <p:sp>
        <p:nvSpPr>
          <p:cNvPr id="5" name="矩形 4"/>
          <p:cNvSpPr/>
          <p:nvPr/>
        </p:nvSpPr>
        <p:spPr>
          <a:xfrm>
            <a:off x="-6287069" y="2293134"/>
            <a:ext cx="6096000" cy="3416320"/>
          </a:xfrm>
          <a:prstGeom prst="rect">
            <a:avLst/>
          </a:prstGeom>
        </p:spPr>
        <p:txBody>
          <a:bodyPr>
            <a:spAutoFit/>
          </a:bodyPr>
          <a:lstStyle/>
          <a:p>
            <a:r>
              <a:rPr lang="zh-TW" altLang="en-US" b="1" dirty="0"/>
              <a:t>4.2 Research method</a:t>
            </a:r>
          </a:p>
          <a:p>
            <a:endParaRPr lang="zh-TW" altLang="en-US" dirty="0"/>
          </a:p>
          <a:p>
            <a:r>
              <a:rPr lang="zh-TW" altLang="en-US" dirty="0"/>
              <a:t>Was developed algorithm depend on neural networks type autoencoder and evaluate their performance and ensure its ability to detect fraud cases as appropriate. Several measures were used:</a:t>
            </a:r>
          </a:p>
          <a:p>
            <a:endParaRPr lang="zh-TW" altLang="en-US" dirty="0"/>
          </a:p>
          <a:p>
            <a:r>
              <a:rPr lang="zh-TW" altLang="en-US" dirty="0"/>
              <a:t> </a:t>
            </a:r>
            <a:r>
              <a:rPr lang="zh-TW" altLang="en-US" dirty="0">
                <a:solidFill>
                  <a:srgbClr val="FF0000"/>
                </a:solidFill>
              </a:rPr>
              <a:t>Reconstruction error</a:t>
            </a:r>
          </a:p>
          <a:p>
            <a:r>
              <a:rPr lang="zh-TW" altLang="en-US" dirty="0"/>
              <a:t>The </a:t>
            </a:r>
            <a:r>
              <a:rPr lang="zh-TW" altLang="en-US" dirty="0">
                <a:solidFill>
                  <a:srgbClr val="FF0000"/>
                </a:solidFill>
              </a:rPr>
              <a:t>Mean squared error </a:t>
            </a:r>
            <a:r>
              <a:rPr lang="zh-TW" altLang="en-US" dirty="0"/>
              <a:t>is used to calculate the value of the reconstruction error:</a:t>
            </a:r>
          </a:p>
          <a:p>
            <a:r>
              <a:rPr lang="zh-TW" altLang="en-US" dirty="0">
                <a:solidFill>
                  <a:srgbClr val="FF0000"/>
                </a:solidFill>
              </a:rPr>
              <a:t>The high error value indicates the discovery of fraudulent transactions while the low value reveals legitimate transactions.</a:t>
            </a:r>
          </a:p>
        </p:txBody>
      </p:sp>
      <p:sp>
        <p:nvSpPr>
          <p:cNvPr id="6" name="矩形 5"/>
          <p:cNvSpPr/>
          <p:nvPr/>
        </p:nvSpPr>
        <p:spPr>
          <a:xfrm>
            <a:off x="-6287069" y="5886875"/>
            <a:ext cx="6096000" cy="3139321"/>
          </a:xfrm>
          <a:prstGeom prst="rect">
            <a:avLst/>
          </a:prstGeom>
        </p:spPr>
        <p:txBody>
          <a:bodyPr>
            <a:spAutoFit/>
          </a:bodyPr>
          <a:lstStyle/>
          <a:p>
            <a:r>
              <a:rPr lang="zh-TW" altLang="en-US" dirty="0"/>
              <a:t> Precision &amp; Recall</a:t>
            </a:r>
          </a:p>
          <a:p>
            <a:r>
              <a:rPr lang="zh-TW" altLang="en-US" dirty="0">
                <a:solidFill>
                  <a:srgbClr val="FF0000"/>
                </a:solidFill>
              </a:rPr>
              <a:t>Precision and Recall are one of the most widely used standards in unbalanced data, </a:t>
            </a:r>
            <a:r>
              <a:rPr lang="zh-TW" altLang="en-US" dirty="0"/>
              <a:t>which reflects the precision of the suitability of the result scale and proximity to the expected solution, while recall measure of the number of relevant results returned, the goal in each of them to approach the one. High score recall indicates a low False Negative (FN) rate, while high precision indicates a low False Positive (FP) rate. High Scores for both show that the classifier restores accurate results in addition to the recovery of the majority of the positive results [27].</a:t>
            </a:r>
          </a:p>
        </p:txBody>
      </p:sp>
      <p:sp>
        <p:nvSpPr>
          <p:cNvPr id="7" name="矩形 6"/>
          <p:cNvSpPr/>
          <p:nvPr/>
        </p:nvSpPr>
        <p:spPr>
          <a:xfrm>
            <a:off x="12383069" y="-1943199"/>
            <a:ext cx="6096000" cy="2308324"/>
          </a:xfrm>
          <a:prstGeom prst="rect">
            <a:avLst/>
          </a:prstGeom>
        </p:spPr>
        <p:txBody>
          <a:bodyPr>
            <a:spAutoFit/>
          </a:bodyPr>
          <a:lstStyle/>
          <a:p>
            <a:r>
              <a:rPr lang="zh-TW" altLang="en-US" dirty="0"/>
              <a:t> Confusion Matrix</a:t>
            </a:r>
          </a:p>
          <a:p>
            <a:r>
              <a:rPr lang="zh-TW" altLang="en-US" dirty="0">
                <a:solidFill>
                  <a:srgbClr val="FF0000"/>
                </a:solidFill>
              </a:rPr>
              <a:t>The confusion matrix is used to describe the performance of the proposed classification model </a:t>
            </a:r>
            <a:r>
              <a:rPr lang="zh-TW" altLang="en-US" dirty="0"/>
              <a:t>for selecting a data set and is the form of 4 different sets of expected real values, where the confusion matrix provides the number of transactions per set. In the following Table 2 and Table 3 [28] we provide an overview of performance measures based on the confusion matrix:</a:t>
            </a:r>
          </a:p>
        </p:txBody>
      </p:sp>
      <p:sp>
        <p:nvSpPr>
          <p:cNvPr id="8" name="矩形 7"/>
          <p:cNvSpPr/>
          <p:nvPr/>
        </p:nvSpPr>
        <p:spPr>
          <a:xfrm>
            <a:off x="12383069" y="511750"/>
            <a:ext cx="6096000" cy="4524315"/>
          </a:xfrm>
          <a:prstGeom prst="rect">
            <a:avLst/>
          </a:prstGeom>
        </p:spPr>
        <p:txBody>
          <a:bodyPr>
            <a:spAutoFit/>
          </a:bodyPr>
          <a:lstStyle/>
          <a:p>
            <a:r>
              <a:rPr lang="zh-TW" altLang="en-US" dirty="0"/>
              <a:t>Table 2 and Table 3 show the performance measures for evaluating the performance of the autoencoder model, three indicators are used (precision, recall and f1 score). Precision (also called positive predictive value) is the fraction of true frauds among all samples which are classified as frauds, while recall (also known as sensitivity) is the fraction of frauds which have been classified correctly over the total amount of frauds. TP (True Positive) refers to the amount of fraud properly classified. FP (False Positive) refers to the amount of normal transactions classified as fraud. FN (False Negative) refers to the amount of fraud classified as normal. TN (True Negative) refers to the amount of normal transactions correctly classified. </a:t>
            </a:r>
          </a:p>
          <a:p>
            <a:r>
              <a:rPr lang="zh-TW" altLang="en-US" dirty="0"/>
              <a:t>However, these measures may not be the most appropriate evaluation criteria when evaluating fraud detection models, because they tacitly assume that misclassification errors carry the same cost, similarly with the correct classified transactions.</a:t>
            </a:r>
          </a:p>
        </p:txBody>
      </p:sp>
    </p:spTree>
    <p:extLst>
      <p:ext uri="{BB962C8B-B14F-4D97-AF65-F5344CB8AC3E}">
        <p14:creationId xmlns:p14="http://schemas.microsoft.com/office/powerpoint/2010/main" val="22297332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2960</Words>
  <Application>Microsoft Office PowerPoint</Application>
  <PresentationFormat>寬螢幕</PresentationFormat>
  <Paragraphs>174</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微软雅黑</vt:lpstr>
      <vt:lpstr>新細明體</vt:lpstr>
      <vt:lpstr>Arial</vt:lpstr>
      <vt:lpstr>Calibri</vt:lpstr>
      <vt:lpstr>Calibri Light</vt:lpstr>
      <vt:lpstr>Office 佈景主題</vt:lpstr>
      <vt:lpstr>Credit Card Fraud Detection Using Autoencoder Model in  Unbalanced Datasets</vt:lpstr>
      <vt:lpstr>Outline</vt:lpstr>
      <vt:lpstr>Introduction(1/3)</vt:lpstr>
      <vt:lpstr>Introduction(2/3)</vt:lpstr>
      <vt:lpstr>Introduction(3/3)</vt:lpstr>
      <vt:lpstr>Autoencoder(1/3)</vt:lpstr>
      <vt:lpstr>Autoencoder(2/3)</vt:lpstr>
      <vt:lpstr>Autoencoder(3/3)</vt:lpstr>
      <vt:lpstr>Experimental &amp; Results (1/6)</vt:lpstr>
      <vt:lpstr>PowerPoint 簡報</vt:lpstr>
      <vt:lpstr>Conclusion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Autoencoder Model in  Unbalanced Datasets</dc:title>
  <dc:creator>chen wei chun</dc:creator>
  <cp:lastModifiedBy>陳煒群</cp:lastModifiedBy>
  <cp:revision>37</cp:revision>
  <dcterms:created xsi:type="dcterms:W3CDTF">2019-10-01T13:43:01Z</dcterms:created>
  <dcterms:modified xsi:type="dcterms:W3CDTF">2019-10-09T04:12:08Z</dcterms:modified>
</cp:coreProperties>
</file>