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78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70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55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885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73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10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344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071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19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5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9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20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8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32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48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40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24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63A532-62D1-4852-9D70-5BA52CBB7C0F}" type="datetimeFigureOut">
              <a:rPr lang="zh-TW" altLang="en-US" smtClean="0"/>
              <a:t>2019/1/7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8566EE-5E20-4600-8AB7-8396A147FF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74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rendmicro.com.tw/?p=52800" TargetMode="External"/><Relationship Id="rId7" Type="http://schemas.openxmlformats.org/officeDocument/2006/relationships/hyperlink" Target="https://www.youtube.com/watch?v=KpnY2-WjybA" TargetMode="External"/><Relationship Id="rId2" Type="http://schemas.openxmlformats.org/officeDocument/2006/relationships/hyperlink" Target="https://www.ithome.com.tw/news/122094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ithome.com.tw/news/120975" TargetMode="External"/><Relationship Id="rId5" Type="http://schemas.openxmlformats.org/officeDocument/2006/relationships/hyperlink" Target="https://www.europol.europa.eu/newsroom/news/mastermind-behind-eur-1-billion-cyber-bank-robbery-arrested-in-spain" TargetMode="External"/><Relationship Id="rId4" Type="http://schemas.openxmlformats.org/officeDocument/2006/relationships/hyperlink" Target="https://kknews.cc/zh-tw/tech/pxlkb52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5333999"/>
            <a:ext cx="9144000" cy="1444625"/>
          </a:xfrm>
        </p:spPr>
        <p:txBody>
          <a:bodyPr>
            <a:normAutofit/>
          </a:bodyPr>
          <a:lstStyle/>
          <a:p>
            <a:pPr algn="r"/>
            <a:r>
              <a:rPr lang="en-US" altLang="zh-TW" sz="2800" dirty="0" smtClean="0"/>
              <a:t>0763405</a:t>
            </a:r>
            <a:r>
              <a:rPr lang="zh-TW" altLang="en-US" sz="2800" dirty="0" smtClean="0"/>
              <a:t>陳玉瑛</a:t>
            </a:r>
          </a:p>
          <a:p>
            <a:pPr algn="r"/>
            <a:r>
              <a:rPr lang="en-US" altLang="zh-TW" sz="2800" dirty="0" smtClean="0"/>
              <a:t>0763418</a:t>
            </a:r>
            <a:r>
              <a:rPr lang="zh-TW" altLang="en-US" sz="2800" dirty="0" smtClean="0"/>
              <a:t>陳煒群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Atm</a:t>
            </a:r>
            <a:r>
              <a:rPr lang="zh-TW" altLang="en-US" dirty="0" smtClean="0"/>
              <a:t>自動吐鈔測試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https://www.youtube.com/watch?v=KpnY2-WjybA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705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zh-TW" altLang="en-US" b="1" dirty="0"/>
              <a:t>問題探討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2799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z="2200" b="1" dirty="0"/>
              <a:t>為什麼一時間這麼多錢被提光？問題出在哪</a:t>
            </a:r>
            <a:r>
              <a:rPr lang="zh-TW" altLang="en-US" sz="2200" b="1" dirty="0" smtClean="0"/>
              <a:t>？</a:t>
            </a:r>
            <a:endParaRPr lang="en-US" altLang="zh-TW" sz="2200" b="1" dirty="0" smtClean="0"/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chemeClr val="tx1">
                    <a:tint val="75000"/>
                  </a:schemeClr>
                </a:solidFill>
              </a:rPr>
              <a:t>金融業</a:t>
            </a:r>
            <a:r>
              <a:rPr lang="zh-TW" altLang="en-US" sz="2000" dirty="0">
                <a:solidFill>
                  <a:schemeClr val="tx1">
                    <a:tint val="75000"/>
                  </a:schemeClr>
                </a:solidFill>
              </a:rPr>
              <a:t>長期認為，封閉網路系統的</a:t>
            </a:r>
            <a:r>
              <a:rPr lang="en-US" altLang="zh-TW" sz="2000" dirty="0">
                <a:solidFill>
                  <a:schemeClr val="tx1">
                    <a:tint val="75000"/>
                  </a:schemeClr>
                </a:solidFill>
              </a:rPr>
              <a:t>ATM</a:t>
            </a:r>
            <a:r>
              <a:rPr lang="zh-TW" altLang="en-US" sz="2000" dirty="0">
                <a:solidFill>
                  <a:schemeClr val="tx1">
                    <a:tint val="75000"/>
                  </a:schemeClr>
                </a:solidFill>
              </a:rPr>
              <a:t>是比較安全的，使得一銀缺乏足夠的警覺性面對這樣的盜領事件</a:t>
            </a:r>
            <a:r>
              <a:rPr lang="zh-TW" altLang="en-US" sz="2000" dirty="0" smtClean="0">
                <a:solidFill>
                  <a:schemeClr val="tx1">
                    <a:tint val="7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chemeClr val="tx1">
                    <a:tint val="75000"/>
                  </a:schemeClr>
                </a:solidFill>
              </a:rPr>
              <a:t>不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全然採用封閉</a:t>
            </a:r>
            <a:r>
              <a:rPr lang="en-US" altLang="zh-TW" sz="2200" dirty="0">
                <a:solidFill>
                  <a:schemeClr val="tx1">
                    <a:tint val="75000"/>
                  </a:schemeClr>
                </a:solidFill>
              </a:rPr>
              <a:t>SNA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（</a:t>
            </a:r>
            <a:r>
              <a:rPr lang="en-US" altLang="zh-TW" sz="2200" dirty="0">
                <a:solidFill>
                  <a:schemeClr val="tx1">
                    <a:tint val="75000"/>
                  </a:schemeClr>
                </a:solidFill>
              </a:rPr>
              <a:t>Systems Network Architecture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）網路架構</a:t>
            </a:r>
            <a:r>
              <a:rPr lang="en-US" altLang="zh-TW" sz="2200" dirty="0">
                <a:solidFill>
                  <a:schemeClr val="tx1">
                    <a:tint val="75000"/>
                  </a:schemeClr>
                </a:solidFill>
              </a:rPr>
              <a:t>(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更新</a:t>
            </a:r>
            <a:r>
              <a:rPr lang="en-US" altLang="zh-TW" sz="2200" dirty="0">
                <a:solidFill>
                  <a:schemeClr val="tx1">
                    <a:tint val="75000"/>
                  </a:schemeClr>
                </a:solidFill>
              </a:rPr>
              <a:t>ATM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軟體的派送伺服器，就是透過網路而非實體升級</a:t>
            </a:r>
            <a:r>
              <a:rPr lang="en-US" altLang="zh-TW" sz="2200" dirty="0" smtClean="0">
                <a:solidFill>
                  <a:schemeClr val="tx1">
                    <a:tint val="75000"/>
                  </a:schemeClr>
                </a:solidFill>
              </a:rPr>
              <a:t>)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solidFill>
                  <a:schemeClr val="tx1">
                    <a:tint val="75000"/>
                  </a:schemeClr>
                </a:solidFill>
              </a:rPr>
              <a:t>ATM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網路和內部辦公網路並沒有有效</a:t>
            </a:r>
            <a:r>
              <a:rPr lang="zh-TW" altLang="en-US" sz="2200" dirty="0" smtClean="0">
                <a:solidFill>
                  <a:schemeClr val="tx1">
                    <a:tint val="75000"/>
                  </a:schemeClr>
                </a:solidFill>
              </a:rPr>
              <a:t>隔離</a:t>
            </a:r>
            <a:endParaRPr lang="en-US" altLang="zh-TW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solidFill>
                  <a:schemeClr val="tx1">
                    <a:tint val="75000"/>
                  </a:schemeClr>
                </a:solidFill>
              </a:rPr>
              <a:t>ATM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有很多機型都是老舊的機種，可能已經無法應付新型態的駭客</a:t>
            </a:r>
            <a:r>
              <a:rPr lang="zh-TW" altLang="en-US" sz="2200" dirty="0" smtClean="0">
                <a:solidFill>
                  <a:schemeClr val="tx1">
                    <a:tint val="75000"/>
                  </a:schemeClr>
                </a:solidFill>
              </a:rPr>
              <a:t>攻擊</a:t>
            </a:r>
            <a:endParaRPr lang="en-US" altLang="zh-TW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 sz="2200" dirty="0" smtClean="0">
                <a:solidFill>
                  <a:schemeClr val="tx1">
                    <a:tint val="75000"/>
                  </a:schemeClr>
                </a:solidFill>
              </a:rPr>
              <a:t>ATM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設備端並沒有只允許白名單應用</a:t>
            </a:r>
            <a:r>
              <a:rPr lang="zh-TW" altLang="en-US" sz="2200" dirty="0" smtClean="0">
                <a:solidFill>
                  <a:schemeClr val="tx1">
                    <a:tint val="75000"/>
                  </a:schemeClr>
                </a:solidFill>
              </a:rPr>
              <a:t>連線</a:t>
            </a:r>
            <a:endParaRPr lang="en-US" altLang="zh-TW" sz="2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z="2200" dirty="0" smtClean="0">
                <a:solidFill>
                  <a:schemeClr val="tx1">
                    <a:tint val="75000"/>
                  </a:schemeClr>
                </a:solidFill>
              </a:rPr>
              <a:t>對</a:t>
            </a:r>
            <a:r>
              <a:rPr lang="en-US" altLang="zh-TW" sz="2200" dirty="0">
                <a:solidFill>
                  <a:schemeClr val="tx1">
                    <a:tint val="75000"/>
                  </a:schemeClr>
                </a:solidFill>
              </a:rPr>
              <a:t>ATM</a:t>
            </a:r>
            <a:r>
              <a:rPr lang="zh-TW" altLang="en-US" sz="2200" dirty="0">
                <a:solidFill>
                  <a:schemeClr val="tx1">
                    <a:tint val="75000"/>
                  </a:schemeClr>
                </a:solidFill>
              </a:rPr>
              <a:t>上啟動哪些服務和作業系統日誌都沒有監控，無法有任何事先預警機制。</a:t>
            </a:r>
            <a:endParaRPr lang="en-US" altLang="zh-TW" sz="2200" dirty="0">
              <a:solidFill>
                <a:schemeClr val="tx1">
                  <a:tint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92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zh-TW" altLang="en-US" b="1" dirty="0" smtClean="0"/>
              <a:t>參考文獻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27990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hlinkClick r:id="rId2"/>
              </a:rPr>
              <a:t>https://www.ithome.com.tw/news/122094</a:t>
            </a:r>
            <a:endParaRPr lang="en-US" altLang="zh-TW" sz="2400" dirty="0"/>
          </a:p>
          <a:p>
            <a:r>
              <a:rPr lang="en-US" altLang="zh-TW" sz="2400" dirty="0">
                <a:hlinkClick r:id="rId3"/>
              </a:rPr>
              <a:t>https://blog.trendmicro.com.tw/?p=52800</a:t>
            </a:r>
            <a:endParaRPr lang="en-US" altLang="zh-TW" sz="2400" dirty="0"/>
          </a:p>
          <a:p>
            <a:r>
              <a:rPr lang="en-US" altLang="zh-TW" sz="2400" dirty="0">
                <a:hlinkClick r:id="rId4"/>
              </a:rPr>
              <a:t>https://kknews.cc/zh-tw/tech/pxlkb52.html</a:t>
            </a:r>
            <a:endParaRPr lang="en-US" altLang="zh-TW" sz="2400" dirty="0"/>
          </a:p>
          <a:p>
            <a:r>
              <a:rPr lang="en-US" altLang="zh-TW" sz="2400" dirty="0">
                <a:hlinkClick r:id="rId5"/>
              </a:rPr>
              <a:t>https://www.europol.europa.eu/newsroom/news/mastermind-behind-eur-1-billion-cyber-bank-robbery-arrested-in-spain</a:t>
            </a:r>
            <a:endParaRPr lang="en-US" altLang="zh-TW" sz="2400" dirty="0"/>
          </a:p>
          <a:p>
            <a:r>
              <a:rPr lang="en-US" altLang="zh-TW" sz="2400" dirty="0">
                <a:hlinkClick r:id="rId6"/>
              </a:rPr>
              <a:t>https://</a:t>
            </a:r>
            <a:r>
              <a:rPr lang="en-US" altLang="zh-TW" sz="2400" dirty="0" smtClean="0">
                <a:hlinkClick r:id="rId6"/>
              </a:rPr>
              <a:t>www.ithome.com.tw/news/120975</a:t>
            </a:r>
            <a:endParaRPr lang="en-US" altLang="zh-TW" sz="2400" dirty="0" smtClean="0"/>
          </a:p>
          <a:p>
            <a:r>
              <a:rPr lang="en-US" altLang="zh-TW" sz="2400" dirty="0" smtClean="0">
                <a:hlinkClick r:id="rId7"/>
              </a:rPr>
              <a:t>https</a:t>
            </a:r>
            <a:r>
              <a:rPr lang="en-US" altLang="zh-TW" sz="2400" dirty="0">
                <a:hlinkClick r:id="rId7"/>
              </a:rPr>
              <a:t>://www.youtube.com/watch?v=KpnY2-WjybA</a:t>
            </a:r>
            <a:r>
              <a:rPr lang="zh-TW" altLang="en-US" sz="2400" dirty="0"/>
              <a:t> 法務部</a:t>
            </a:r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527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28700"/>
          </a:xfrm>
        </p:spPr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2" y="1714500"/>
            <a:ext cx="8535988" cy="4279900"/>
          </a:xfrm>
        </p:spPr>
        <p:txBody>
          <a:bodyPr>
            <a:normAutofit/>
          </a:bodyPr>
          <a:lstStyle/>
          <a:p>
            <a:r>
              <a:rPr lang="zh-TW" altLang="en-US" sz="2400" b="1" dirty="0" smtClean="0"/>
              <a:t>概述</a:t>
            </a:r>
            <a:endParaRPr lang="en-US" altLang="zh-TW" sz="2400" b="1" dirty="0" smtClean="0"/>
          </a:p>
          <a:p>
            <a:r>
              <a:rPr lang="en-US" altLang="zh-TW" sz="2400" b="1" dirty="0" err="1" smtClean="0"/>
              <a:t>Carbanak</a:t>
            </a:r>
            <a:r>
              <a:rPr lang="zh-TW" altLang="en-US" sz="2400" b="1" dirty="0" smtClean="0"/>
              <a:t>組織</a:t>
            </a:r>
            <a:endParaRPr lang="en-US" altLang="zh-TW" sz="2400" b="1" dirty="0"/>
          </a:p>
          <a:p>
            <a:r>
              <a:rPr lang="zh-TW" altLang="en-US" sz="2400" b="1" dirty="0"/>
              <a:t>駭客集團</a:t>
            </a:r>
            <a:r>
              <a:rPr lang="en-US" altLang="zh-TW" sz="2400" b="1" dirty="0"/>
              <a:t>6</a:t>
            </a:r>
            <a:r>
              <a:rPr lang="zh-TW" altLang="en-US" sz="2400" b="1" dirty="0"/>
              <a:t>階段入侵</a:t>
            </a:r>
            <a:r>
              <a:rPr lang="en-US" altLang="zh-TW" sz="2400" b="1" dirty="0" smtClean="0"/>
              <a:t>ATM</a:t>
            </a:r>
          </a:p>
          <a:p>
            <a:r>
              <a:rPr lang="zh-TW" altLang="en-US" sz="2400" b="1" dirty="0" smtClean="0"/>
              <a:t>駭客使用工具</a:t>
            </a:r>
            <a:endParaRPr lang="en-US" altLang="zh-TW" sz="2400" b="1" dirty="0"/>
          </a:p>
          <a:p>
            <a:r>
              <a:rPr lang="zh-TW" altLang="en-US" sz="2400" b="1" dirty="0" smtClean="0"/>
              <a:t>問題探討</a:t>
            </a:r>
            <a:endParaRPr lang="zh-TW" altLang="en-US" sz="24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1" y="1480542"/>
            <a:ext cx="7753350" cy="339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zh-TW" altLang="en-US" dirty="0" smtClean="0"/>
              <a:t>概述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279900"/>
          </a:xfrm>
        </p:spPr>
        <p:txBody>
          <a:bodyPr>
            <a:normAutofit/>
          </a:bodyPr>
          <a:lstStyle/>
          <a:p>
            <a:r>
              <a:rPr lang="zh-TW" altLang="en-US" sz="2400" b="1" dirty="0"/>
              <a:t>臺灣金融史上第一次</a:t>
            </a:r>
            <a:r>
              <a:rPr lang="en-US" altLang="zh-TW" sz="2400" b="1" dirty="0"/>
              <a:t>(2016</a:t>
            </a:r>
            <a:r>
              <a:rPr lang="zh-TW" altLang="en-US" sz="2400" b="1" dirty="0"/>
              <a:t>年</a:t>
            </a:r>
            <a:r>
              <a:rPr lang="en-US" altLang="zh-TW" sz="2400" b="1" dirty="0"/>
              <a:t>7</a:t>
            </a:r>
            <a:r>
              <a:rPr lang="zh-TW" altLang="en-US" sz="2400" b="1" dirty="0"/>
              <a:t>月</a:t>
            </a:r>
            <a:r>
              <a:rPr lang="en-US" altLang="zh-TW" sz="2400" b="1" dirty="0"/>
              <a:t>)</a:t>
            </a:r>
          </a:p>
          <a:p>
            <a:r>
              <a:rPr lang="zh-TW" altLang="en-US" sz="2400" b="1" dirty="0"/>
              <a:t>從倫敦一臺電話錄音伺服器滲透一銀內網</a:t>
            </a:r>
          </a:p>
          <a:p>
            <a:r>
              <a:rPr lang="zh-TW" altLang="en-US" sz="2400" b="1" dirty="0"/>
              <a:t>橫跨</a:t>
            </a:r>
            <a:r>
              <a:rPr lang="en-US" altLang="zh-TW" sz="2400" b="1" dirty="0"/>
              <a:t>1</a:t>
            </a:r>
            <a:r>
              <a:rPr lang="zh-TW" altLang="en-US" sz="2400" b="1" dirty="0"/>
              <a:t>萬公里</a:t>
            </a:r>
          </a:p>
          <a:p>
            <a:r>
              <a:rPr lang="zh-TW" altLang="en-US" sz="2400" b="1" dirty="0"/>
              <a:t>利用惡意程式遠端控制</a:t>
            </a:r>
            <a:r>
              <a:rPr lang="en-US" altLang="zh-TW" sz="2400" b="1" dirty="0"/>
              <a:t>ATM</a:t>
            </a:r>
            <a:r>
              <a:rPr lang="zh-TW" altLang="en-US" sz="2400" b="1" dirty="0"/>
              <a:t>自動吐鈔</a:t>
            </a:r>
          </a:p>
          <a:p>
            <a:r>
              <a:rPr lang="zh-TW" altLang="en-US" sz="2400" b="1" dirty="0"/>
              <a:t>再由車手現場取款</a:t>
            </a:r>
          </a:p>
          <a:p>
            <a:r>
              <a:rPr lang="zh-TW" altLang="en-US" sz="2400" b="1" dirty="0"/>
              <a:t>盜領</a:t>
            </a:r>
            <a:r>
              <a:rPr lang="en-US" altLang="zh-TW" sz="2400" b="1" dirty="0"/>
              <a:t>8,327</a:t>
            </a:r>
            <a:r>
              <a:rPr lang="zh-TW" altLang="en-US" sz="2400" b="1" dirty="0"/>
              <a:t>萬多元</a:t>
            </a:r>
          </a:p>
          <a:p>
            <a:r>
              <a:rPr lang="zh-TW" altLang="en-US" sz="2400" b="1" dirty="0"/>
              <a:t>犯罪集團首腦在西班牙被歐洲刑警組織	逮捕</a:t>
            </a:r>
            <a:r>
              <a:rPr lang="en-US" altLang="zh-TW" sz="2400" b="1" dirty="0"/>
              <a:t>(2018</a:t>
            </a:r>
            <a:r>
              <a:rPr lang="zh-TW" altLang="en-US" sz="2400" b="1" dirty="0"/>
              <a:t>年</a:t>
            </a:r>
            <a:r>
              <a:rPr lang="en-US" altLang="zh-TW" sz="2400" b="1" dirty="0"/>
              <a:t>3</a:t>
            </a:r>
            <a:r>
              <a:rPr lang="zh-TW" altLang="en-US" sz="2400" b="1" dirty="0"/>
              <a:t>月</a:t>
            </a:r>
            <a:r>
              <a:rPr lang="en-US" altLang="zh-TW" sz="2400" b="1" dirty="0"/>
              <a:t>)</a:t>
            </a:r>
          </a:p>
          <a:p>
            <a:r>
              <a:rPr lang="zh-TW" altLang="en-US" sz="2400" b="1" dirty="0"/>
              <a:t>估計已造成全球金融產業</a:t>
            </a:r>
            <a:r>
              <a:rPr lang="en-US" altLang="zh-TW" sz="2400" b="1" dirty="0"/>
              <a:t>10</a:t>
            </a:r>
            <a:r>
              <a:rPr lang="zh-TW" altLang="en-US" sz="2400" b="1" dirty="0"/>
              <a:t>億歐元（約</a:t>
            </a:r>
            <a:r>
              <a:rPr lang="en-US" altLang="zh-TW" sz="2400" b="1" dirty="0"/>
              <a:t>368</a:t>
            </a:r>
            <a:r>
              <a:rPr lang="zh-TW" altLang="en-US" sz="2400" b="1" dirty="0"/>
              <a:t>億元新台幣）的損失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8" r="31250"/>
          <a:stretch/>
        </p:blipFill>
        <p:spPr>
          <a:xfrm>
            <a:off x="8153399" y="257175"/>
            <a:ext cx="3457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en-US" altLang="zh-TW" dirty="0" err="1"/>
              <a:t>Carbanak</a:t>
            </a:r>
            <a:r>
              <a:rPr lang="zh-TW" altLang="en-US" dirty="0"/>
              <a:t>組織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2799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近年來讓世界各國銀行業聞之色變的東歐駭客</a:t>
            </a:r>
            <a:r>
              <a:rPr lang="zh-TW" altLang="en-US" sz="2400" dirty="0" smtClean="0"/>
              <a:t>組織</a:t>
            </a: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「</a:t>
            </a:r>
            <a:r>
              <a:rPr lang="en-US" altLang="zh-TW" sz="2400" dirty="0" err="1"/>
              <a:t>Carbanak</a:t>
            </a:r>
            <a:r>
              <a:rPr lang="zh-TW" altLang="en-US" sz="2400" dirty="0"/>
              <a:t>」指的是一種犯罪手法，專門攻擊銀行以及金融機構的駭客行為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dirty="0" smtClean="0"/>
              <a:t>「</a:t>
            </a:r>
            <a:r>
              <a:rPr lang="en-US" altLang="zh-TW" sz="2400" b="1" dirty="0" err="1"/>
              <a:t>Carbanak</a:t>
            </a:r>
            <a:r>
              <a:rPr lang="zh-TW" altLang="en-US" sz="2400" b="1" dirty="0"/>
              <a:t>」是攻擊手法，也泛指用這種手法的駭客</a:t>
            </a:r>
            <a:r>
              <a:rPr lang="zh-TW" altLang="en-US" sz="2400" b="1" dirty="0" smtClean="0"/>
              <a:t>組織</a:t>
            </a:r>
            <a:endParaRPr lang="en-US" altLang="zh-TW" sz="2400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「</a:t>
            </a:r>
            <a:r>
              <a:rPr lang="en-US" altLang="zh-TW" sz="2400" dirty="0" err="1"/>
              <a:t>Carbanak</a:t>
            </a:r>
            <a:r>
              <a:rPr lang="zh-TW" altLang="en-US" sz="2400" dirty="0"/>
              <a:t>」這個名稱的首次出現，是由卡巴斯基在</a:t>
            </a:r>
            <a:r>
              <a:rPr lang="en-US" altLang="zh-TW" sz="2400" dirty="0"/>
              <a:t>2015</a:t>
            </a:r>
            <a:r>
              <a:rPr lang="zh-TW" altLang="en-US" sz="2400" dirty="0"/>
              <a:t>年接受烏克蘭銀行的委託調查，有一部</a:t>
            </a:r>
            <a:r>
              <a:rPr lang="en-US" altLang="zh-TW" sz="2400" dirty="0"/>
              <a:t>ATM</a:t>
            </a:r>
            <a:r>
              <a:rPr lang="zh-TW" altLang="en-US" sz="2400" dirty="0"/>
              <a:t>機器在周圍沒有人的情況下，發生了吐鈔的</a:t>
            </a:r>
            <a:r>
              <a:rPr lang="zh-TW" altLang="en-US" sz="2400" dirty="0" smtClean="0"/>
              <a:t>現象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主要</a:t>
            </a:r>
            <a:r>
              <a:rPr lang="zh-TW" altLang="en-US" sz="2400" dirty="0"/>
              <a:t>都是植入木馬到</a:t>
            </a:r>
            <a:r>
              <a:rPr lang="en-US" altLang="zh-TW" sz="2400" dirty="0"/>
              <a:t>ATM</a:t>
            </a:r>
            <a:r>
              <a:rPr lang="zh-TW" altLang="en-US" sz="2400" dirty="0"/>
              <a:t>的機器裡，然後透過某種方式觸發，啟動</a:t>
            </a:r>
            <a:r>
              <a:rPr lang="en-US" altLang="zh-TW" sz="2400" dirty="0"/>
              <a:t>ATM</a:t>
            </a:r>
            <a:r>
              <a:rPr lang="zh-TW" altLang="en-US" sz="2400" dirty="0"/>
              <a:t>的吐鈔模組。</a:t>
            </a:r>
          </a:p>
        </p:txBody>
      </p:sp>
    </p:spTree>
    <p:extLst>
      <p:ext uri="{BB962C8B-B14F-4D97-AF65-F5344CB8AC3E}">
        <p14:creationId xmlns:p14="http://schemas.microsoft.com/office/powerpoint/2010/main" val="34435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zh-TW" altLang="en-US" dirty="0"/>
              <a:t>駭客集團</a:t>
            </a:r>
            <a:r>
              <a:rPr lang="en-US" altLang="zh-TW" dirty="0"/>
              <a:t>6</a:t>
            </a:r>
            <a:r>
              <a:rPr lang="zh-TW" altLang="en-US" dirty="0"/>
              <a:t>階段入侵</a:t>
            </a:r>
            <a:r>
              <a:rPr lang="en-US" altLang="zh-TW" dirty="0"/>
              <a:t>ATM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2799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dirty="0"/>
              <a:t>第一階段：從分行入侵內網</a:t>
            </a:r>
            <a:endParaRPr lang="en-US" altLang="zh-TW" sz="2400" b="1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駭客有可能透過魚叉式釣魚郵件的方式，騙取倫敦分行行員點選連結，下載木馬軟體，入侵其個人電腦後取得進入內網的能力。</a:t>
            </a:r>
            <a:endParaRPr lang="en-US" altLang="zh-TW" sz="22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dirty="0" smtClean="0"/>
              <a:t>第二階段：建立內網潛伏基地</a:t>
            </a:r>
            <a:endParaRPr lang="en-US" altLang="zh-TW" sz="2400" b="1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駭入錄音系統</a:t>
            </a:r>
            <a:endParaRPr lang="en-US" altLang="zh-TW" sz="2400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暗中竊取內網管理者帳密</a:t>
            </a: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400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400" b="1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zh-TW" altLang="en-US" sz="2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5" r="59629" b="40689"/>
          <a:stretch/>
        </p:blipFill>
        <p:spPr>
          <a:xfrm>
            <a:off x="5238750" y="3011748"/>
            <a:ext cx="6953250" cy="383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zh-TW" altLang="en-US" dirty="0"/>
              <a:t>駭客集團</a:t>
            </a:r>
            <a:r>
              <a:rPr lang="en-US" altLang="zh-TW" dirty="0"/>
              <a:t>6</a:t>
            </a:r>
            <a:r>
              <a:rPr lang="zh-TW" altLang="en-US" dirty="0"/>
              <a:t>階段入侵</a:t>
            </a:r>
            <a:r>
              <a:rPr lang="en-US" altLang="zh-TW" dirty="0"/>
              <a:t>ATM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2799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dirty="0" smtClean="0"/>
              <a:t>第三階段：暗中收集入侵情報</a:t>
            </a:r>
            <a:endParaRPr lang="en-US" altLang="zh-TW" sz="2400" b="1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掌握</a:t>
            </a:r>
            <a:r>
              <a:rPr lang="zh-TW" altLang="en-US" sz="2400" dirty="0" smtClean="0"/>
              <a:t>了內</a:t>
            </a:r>
            <a:r>
              <a:rPr lang="zh-TW" altLang="en-US" sz="2400" dirty="0"/>
              <a:t>網的網路</a:t>
            </a:r>
            <a:r>
              <a:rPr lang="zh-TW" altLang="en-US" sz="2400" dirty="0" smtClean="0"/>
              <a:t>拓樸</a:t>
            </a:r>
            <a:endParaRPr lang="en-US" altLang="zh-TW" sz="24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觀察</a:t>
            </a:r>
            <a:r>
              <a:rPr lang="en-US" altLang="zh-TW" sz="2400" dirty="0" smtClean="0"/>
              <a:t>ATM</a:t>
            </a:r>
            <a:r>
              <a:rPr lang="zh-TW" altLang="en-US" sz="2400" dirty="0" smtClean="0"/>
              <a:t>派送方式和實體位置</a:t>
            </a:r>
            <a:endParaRPr lang="en-US" altLang="zh-TW" sz="24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暗中竊取派送系統管理者帳密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600" b="1" dirty="0" smtClean="0"/>
              <a:t>第四階段：</a:t>
            </a:r>
            <a:r>
              <a:rPr lang="en-US" altLang="zh-TW" sz="2600" b="1" dirty="0" smtClean="0"/>
              <a:t>ATM</a:t>
            </a:r>
            <a:r>
              <a:rPr lang="zh-TW" altLang="en-US" sz="2600" b="1" dirty="0" smtClean="0"/>
              <a:t>入侵準備</a:t>
            </a:r>
            <a:endParaRPr lang="en-US" altLang="zh-TW" sz="2600" b="1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偽裝合法更新，</a:t>
            </a:r>
            <a:r>
              <a:rPr lang="zh-TW" altLang="en-US" sz="2200" dirty="0" smtClean="0"/>
              <a:t>上傳駭客的</a:t>
            </a:r>
            <a:r>
              <a:rPr lang="en-US" altLang="zh-TW" sz="2200" dirty="0" smtClean="0"/>
              <a:t>DMS</a:t>
            </a:r>
            <a:r>
              <a:rPr lang="zh-TW" altLang="en-US" sz="2200" dirty="0" smtClean="0"/>
              <a:t>更新包</a:t>
            </a:r>
            <a:endParaRPr lang="en-US" altLang="zh-TW" sz="22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200" dirty="0" smtClean="0"/>
              <a:t>派送「內有啟動</a:t>
            </a:r>
            <a:r>
              <a:rPr lang="en-US" altLang="zh-TW" sz="2200" dirty="0" smtClean="0"/>
              <a:t>Telnet</a:t>
            </a:r>
            <a:r>
              <a:rPr lang="zh-TW" altLang="en-US" sz="2200" dirty="0" smtClean="0"/>
              <a:t>服務的</a:t>
            </a:r>
            <a:r>
              <a:rPr lang="en-US" altLang="zh-TW" sz="2200" dirty="0" smtClean="0"/>
              <a:t>ATM</a:t>
            </a:r>
            <a:r>
              <a:rPr lang="zh-TW" altLang="en-US" sz="2200" dirty="0" smtClean="0"/>
              <a:t>」更新程式</a:t>
            </a:r>
            <a:endParaRPr lang="en-US" altLang="zh-TW" sz="22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TW" sz="22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zh-TW" altLang="en-US" sz="2200" dirty="0"/>
          </a:p>
        </p:txBody>
      </p:sp>
      <p:pic>
        <p:nvPicPr>
          <p:cNvPr id="7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4" t="20689" r="1440" b="35000"/>
          <a:stretch/>
        </p:blipFill>
        <p:spPr bwMode="auto">
          <a:xfrm>
            <a:off x="5628792" y="1419225"/>
            <a:ext cx="656320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5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zh-TW" altLang="en-US" dirty="0"/>
              <a:t>駭客集團</a:t>
            </a:r>
            <a:r>
              <a:rPr lang="en-US" altLang="zh-TW" dirty="0"/>
              <a:t>6</a:t>
            </a:r>
            <a:r>
              <a:rPr lang="zh-TW" altLang="en-US" dirty="0"/>
              <a:t>階段入侵</a:t>
            </a:r>
            <a:r>
              <a:rPr lang="en-US" altLang="zh-TW" dirty="0"/>
              <a:t>ATM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74345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400" b="1" dirty="0" smtClean="0"/>
              <a:t>第五階段：開啟</a:t>
            </a:r>
            <a:r>
              <a:rPr lang="en-US" altLang="zh-TW" sz="2400" b="1" dirty="0" smtClean="0"/>
              <a:t>ATM</a:t>
            </a:r>
            <a:r>
              <a:rPr lang="zh-TW" altLang="en-US" sz="2400" b="1" dirty="0" smtClean="0"/>
              <a:t>遠端控制</a:t>
            </a:r>
            <a:r>
              <a:rPr lang="en-US" altLang="zh-TW" sz="2400" b="1" dirty="0" smtClean="0"/>
              <a:t>(7/4)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/>
              <a:t>偽裝合法</a:t>
            </a:r>
            <a:r>
              <a:rPr lang="zh-TW" altLang="en-US" sz="2400" dirty="0" smtClean="0"/>
              <a:t>更新，</a:t>
            </a:r>
            <a:r>
              <a:rPr lang="zh-TW" altLang="en-US" sz="2200" dirty="0" smtClean="0"/>
              <a:t>上</a:t>
            </a:r>
            <a:r>
              <a:rPr lang="zh-TW" altLang="en-US" sz="2200" dirty="0"/>
              <a:t>傳駭客的</a:t>
            </a:r>
            <a:r>
              <a:rPr lang="en-US" altLang="zh-TW" sz="2200" dirty="0"/>
              <a:t>DMS</a:t>
            </a:r>
            <a:r>
              <a:rPr lang="zh-TW" altLang="en-US" sz="2200" dirty="0"/>
              <a:t>更新包</a:t>
            </a:r>
            <a:endParaRPr lang="en-US" altLang="zh-TW" sz="2200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將</a:t>
            </a:r>
            <a:r>
              <a:rPr lang="en-US" altLang="zh-TW" sz="2400" dirty="0" smtClean="0"/>
              <a:t>ATM</a:t>
            </a:r>
            <a:r>
              <a:rPr lang="zh-TW" altLang="en-US" sz="2400" dirty="0" smtClean="0"/>
              <a:t>主機</a:t>
            </a:r>
            <a:r>
              <a:rPr lang="en-US" altLang="zh-TW" sz="2400" dirty="0" smtClean="0"/>
              <a:t>Telnet</a:t>
            </a:r>
            <a:r>
              <a:rPr lang="zh-TW" altLang="en-US" sz="2400" dirty="0" smtClean="0"/>
              <a:t>服務變更為自動啟用，並開啟遠端連線窗口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600" b="1" dirty="0" smtClean="0"/>
              <a:t>第六階段：植入</a:t>
            </a:r>
            <a:r>
              <a:rPr lang="en-US" altLang="zh-TW" sz="2600" b="1" dirty="0" smtClean="0"/>
              <a:t>ATM</a:t>
            </a:r>
            <a:r>
              <a:rPr lang="zh-TW" altLang="en-US" sz="2600" b="1" dirty="0" smtClean="0"/>
              <a:t>控制木馬，發動盜領</a:t>
            </a:r>
            <a:r>
              <a:rPr lang="en-US" altLang="zh-TW" sz="2600" b="1" dirty="0" smtClean="0"/>
              <a:t>(7/9~7/11)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步驟</a:t>
            </a:r>
            <a:r>
              <a:rPr lang="en-US" altLang="zh-TW" sz="2400" dirty="0" smtClean="0"/>
              <a:t>1</a:t>
            </a:r>
            <a:r>
              <a:rPr lang="zh-TW" altLang="en-US" sz="2400" dirty="0"/>
              <a:t>：遠端駭客：透過派送伺服器，派送</a:t>
            </a:r>
            <a:r>
              <a:rPr lang="en-US" altLang="zh-TW" sz="2400" dirty="0"/>
              <a:t>3</a:t>
            </a:r>
            <a:r>
              <a:rPr lang="zh-TW" altLang="en-US" sz="2400" dirty="0"/>
              <a:t>支惡意木馬程式至</a:t>
            </a:r>
            <a:r>
              <a:rPr lang="en-US" altLang="zh-TW" sz="2400" dirty="0"/>
              <a:t>ATM</a:t>
            </a:r>
            <a:r>
              <a:rPr lang="zh-TW" altLang="en-US" sz="2400" dirty="0"/>
              <a:t>，透過</a:t>
            </a:r>
            <a:r>
              <a:rPr lang="en-US" altLang="zh-TW" sz="2400" dirty="0" smtClean="0"/>
              <a:t>Telnet</a:t>
            </a:r>
            <a:r>
              <a:rPr lang="zh-TW" altLang="en-US" sz="2400" dirty="0" smtClean="0"/>
              <a:t>，在</a:t>
            </a:r>
            <a:r>
              <a:rPr lang="en-US" altLang="zh-TW" sz="2400" dirty="0" smtClean="0"/>
              <a:t>ATM</a:t>
            </a:r>
            <a:r>
              <a:rPr lang="zh-TW" altLang="en-US" sz="2400" dirty="0" smtClean="0"/>
              <a:t>執行惡意程式</a:t>
            </a:r>
            <a:r>
              <a:rPr lang="en-US" altLang="zh-TW" sz="2400" dirty="0" smtClean="0"/>
              <a:t>cnginfo.exe</a:t>
            </a:r>
            <a:r>
              <a:rPr lang="zh-TW" altLang="en-US" sz="2400" dirty="0" smtClean="0"/>
              <a:t>，開啟吐鈔口測試。</a:t>
            </a:r>
            <a:endParaRPr lang="en-US" altLang="zh-TW" sz="24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步</a:t>
            </a:r>
            <a:r>
              <a:rPr lang="zh-TW" altLang="en-US" sz="2400" dirty="0"/>
              <a:t>驟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：車手確認吐鈔口開啟，用加密通訊軟體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Wickr</a:t>
            </a:r>
            <a:r>
              <a:rPr lang="en-US" altLang="zh-TW" sz="2400" dirty="0" smtClean="0"/>
              <a:t> Me)</a:t>
            </a:r>
            <a:r>
              <a:rPr lang="zh-TW" altLang="en-US" sz="2400" dirty="0" smtClean="0"/>
              <a:t>回報</a:t>
            </a:r>
            <a:r>
              <a:rPr lang="en-US" altLang="zh-TW" sz="2400" dirty="0" smtClean="0"/>
              <a:t>ATM</a:t>
            </a:r>
            <a:r>
              <a:rPr lang="zh-TW" altLang="en-US" sz="2400" dirty="0" smtClean="0"/>
              <a:t>控制成功。</a:t>
            </a:r>
            <a:endParaRPr lang="en-US" altLang="zh-TW" sz="24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步</a:t>
            </a:r>
            <a:r>
              <a:rPr lang="zh-TW" altLang="en-US" sz="2400" dirty="0"/>
              <a:t>驟</a:t>
            </a:r>
            <a:r>
              <a:rPr lang="en-US" altLang="zh-TW" sz="2400" dirty="0" smtClean="0"/>
              <a:t>3</a:t>
            </a:r>
            <a:r>
              <a:rPr lang="zh-TW" altLang="en-US" sz="2400" dirty="0"/>
              <a:t>：遠端駭客：遠端執行吐鈔程式，選定鈔票匣每次吐鈔</a:t>
            </a:r>
            <a:r>
              <a:rPr lang="en-US" altLang="zh-TW" sz="2400" dirty="0"/>
              <a:t>60</a:t>
            </a:r>
            <a:r>
              <a:rPr lang="zh-TW" altLang="en-US" sz="2400" dirty="0"/>
              <a:t>張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     (</a:t>
            </a:r>
            <a:r>
              <a:rPr lang="zh-TW" altLang="en-US" sz="2400" dirty="0" smtClean="0"/>
              <a:t>執行</a:t>
            </a:r>
            <a:r>
              <a:rPr lang="en-US" altLang="zh-TW" sz="2400" dirty="0" smtClean="0"/>
              <a:t>cngdisp.exe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cngdisp_new.exe</a:t>
            </a:r>
            <a:r>
              <a:rPr lang="zh-TW" altLang="en-US" sz="2400" dirty="0" smtClean="0"/>
              <a:t>吐鈔，將執行結果存入</a:t>
            </a:r>
            <a:r>
              <a:rPr lang="en-US" altLang="zh-TW" sz="2400" dirty="0" smtClean="0"/>
              <a:t>displog.txt</a:t>
            </a:r>
            <a:r>
              <a:rPr lang="zh-TW" altLang="en-US" sz="2400" dirty="0" smtClean="0"/>
              <a:t>中</a:t>
            </a:r>
            <a:r>
              <a:rPr lang="en-US" altLang="zh-TW" sz="2400" dirty="0" smtClean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步</a:t>
            </a:r>
            <a:r>
              <a:rPr lang="zh-TW" altLang="en-US" sz="2400" dirty="0"/>
              <a:t>驟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：車手取款，並前往下一台</a:t>
            </a:r>
            <a:r>
              <a:rPr lang="en-US" altLang="zh-TW" sz="2400" dirty="0" smtClean="0"/>
              <a:t>ATM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步</a:t>
            </a:r>
            <a:r>
              <a:rPr lang="zh-TW" altLang="en-US" sz="2400" dirty="0"/>
              <a:t>驟</a:t>
            </a:r>
            <a:r>
              <a:rPr lang="en-US" altLang="zh-TW" sz="2400" dirty="0" smtClean="0"/>
              <a:t>5</a:t>
            </a:r>
            <a:r>
              <a:rPr lang="zh-TW" altLang="en-US" sz="2400" dirty="0" smtClean="0"/>
              <a:t>：遠端駭客：執行刪除批次檔</a:t>
            </a:r>
            <a:r>
              <a:rPr lang="en-US" altLang="zh-TW" sz="2400" dirty="0" smtClean="0"/>
              <a:t>(cleanup.bat)</a:t>
            </a:r>
            <a:r>
              <a:rPr lang="zh-TW" altLang="en-US" sz="2400" dirty="0" smtClean="0"/>
              <a:t>，用</a:t>
            </a:r>
            <a:r>
              <a:rPr lang="en-US" altLang="zh-TW" sz="2400" dirty="0" smtClean="0"/>
              <a:t>sdelete.exe</a:t>
            </a:r>
            <a:r>
              <a:rPr lang="zh-TW" altLang="en-US" sz="2400" dirty="0" smtClean="0"/>
              <a:t>刪除所有入侵木馬程式及</a:t>
            </a:r>
            <a:r>
              <a:rPr lang="en-US" altLang="zh-TW" sz="2400" dirty="0" smtClean="0"/>
              <a:t>log</a:t>
            </a:r>
            <a:r>
              <a:rPr lang="zh-TW" altLang="en-US" sz="2400" dirty="0" smtClean="0"/>
              <a:t>記錄檔，消除入侵痕跡。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66005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zh-TW" altLang="en-US" b="1" dirty="0"/>
              <a:t>駭客使用工具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2799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zh-TW" altLang="en-US" sz="2400" dirty="0"/>
          </a:p>
        </p:txBody>
      </p:sp>
      <p:pic>
        <p:nvPicPr>
          <p:cNvPr id="4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0" y="1714500"/>
            <a:ext cx="8353986" cy="468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48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10793411" cy="1028700"/>
          </a:xfrm>
        </p:spPr>
        <p:txBody>
          <a:bodyPr/>
          <a:lstStyle/>
          <a:p>
            <a:r>
              <a:rPr lang="zh-TW" altLang="en-US" b="1" dirty="0"/>
              <a:t>駭客使用工具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684211" y="1714500"/>
            <a:ext cx="10793413" cy="42799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zh-TW" altLang="en-US" sz="2400" dirty="0"/>
          </a:p>
        </p:txBody>
      </p:sp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" t="5965" r="7646" b="8280"/>
          <a:stretch/>
        </p:blipFill>
        <p:spPr>
          <a:xfrm>
            <a:off x="3971925" y="944563"/>
            <a:ext cx="56864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割線">
  <a:themeElements>
    <a:clrScheme name="切割線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</TotalTime>
  <Words>698</Words>
  <Application>Microsoft Office PowerPoint</Application>
  <PresentationFormat>寬螢幕</PresentationFormat>
  <Paragraphs>68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Century Gothic</vt:lpstr>
      <vt:lpstr>Wingdings</vt:lpstr>
      <vt:lpstr>Wingdings 3</vt:lpstr>
      <vt:lpstr>切割線</vt:lpstr>
      <vt:lpstr>PowerPoint 簡報</vt:lpstr>
      <vt:lpstr>Outline</vt:lpstr>
      <vt:lpstr>概述</vt:lpstr>
      <vt:lpstr>Carbanak組織</vt:lpstr>
      <vt:lpstr>駭客集團6階段入侵ATM</vt:lpstr>
      <vt:lpstr>駭客集團6階段入侵ATM</vt:lpstr>
      <vt:lpstr>駭客集團6階段入侵ATM</vt:lpstr>
      <vt:lpstr>駭客使用工具</vt:lpstr>
      <vt:lpstr>駭客使用工具</vt:lpstr>
      <vt:lpstr>Atm自動吐鈔測試</vt:lpstr>
      <vt:lpstr>問題探討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25</cp:revision>
  <dcterms:created xsi:type="dcterms:W3CDTF">2019-01-07T13:20:11Z</dcterms:created>
  <dcterms:modified xsi:type="dcterms:W3CDTF">2019-01-07T15:21:57Z</dcterms:modified>
</cp:coreProperties>
</file>