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7"/>
  </p:handoutMasterIdLst>
  <p:sldIdLst>
    <p:sldId id="256" r:id="rId2"/>
    <p:sldId id="262" r:id="rId3"/>
    <p:sldId id="297" r:id="rId4"/>
    <p:sldId id="257" r:id="rId5"/>
    <p:sldId id="263" r:id="rId6"/>
    <p:sldId id="264" r:id="rId7"/>
    <p:sldId id="265" r:id="rId8"/>
    <p:sldId id="266" r:id="rId9"/>
    <p:sldId id="267" r:id="rId10"/>
    <p:sldId id="268" r:id="rId11"/>
    <p:sldId id="269" r:id="rId12"/>
    <p:sldId id="270" r:id="rId13"/>
    <p:sldId id="276" r:id="rId14"/>
    <p:sldId id="272" r:id="rId15"/>
    <p:sldId id="273" r:id="rId16"/>
    <p:sldId id="277" r:id="rId17"/>
    <p:sldId id="274"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4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0" d="100"/>
          <a:sy n="70" d="100"/>
        </p:scale>
        <p:origin x="-130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188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892031F3-E039-4A22-B83E-3C2649FCF5D4}" type="datetimeFigureOut">
              <a:rPr lang="zh-TW" altLang="en-US"/>
              <a:pPr>
                <a:defRPr/>
              </a:pPr>
              <a:t>2014/7/15</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2FE9A396-F1C0-4B24-80C8-0C8F6A46A94C}" type="slidenum">
              <a:rPr lang="zh-TW" altLang="en-US"/>
              <a:pPr>
                <a:defRPr/>
              </a:pPr>
              <a:t>‹#›</a:t>
            </a:fld>
            <a:endParaRPr lang="zh-TW" altLang="en-US"/>
          </a:p>
        </p:txBody>
      </p:sp>
    </p:spTree>
    <p:extLst>
      <p:ext uri="{BB962C8B-B14F-4D97-AF65-F5344CB8AC3E}">
        <p14:creationId xmlns:p14="http://schemas.microsoft.com/office/powerpoint/2010/main" val="15298556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normAutofit/>
          </a:bodyPr>
          <a:lstStyle>
            <a:lvl1pPr>
              <a:defRPr sz="4000"/>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5B3BCC43-2A37-461D-989C-0301D5883645}" type="datetimeFigureOut">
              <a:rPr lang="zh-TW" altLang="en-US"/>
              <a:pPr>
                <a:defRPr/>
              </a:pPr>
              <a:t>2014/7/15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0654523E-8578-4DB3-9C5D-743C6FCC7D1A}" type="slidenum">
              <a:rPr lang="zh-TW" altLang="en-US"/>
              <a:pPr>
                <a:defRPr/>
              </a:pPr>
              <a:t>‹#›</a:t>
            </a:fld>
            <a:endParaRPr lang="zh-TW" altLang="en-US"/>
          </a:p>
        </p:txBody>
      </p:sp>
    </p:spTree>
    <p:extLst>
      <p:ext uri="{BB962C8B-B14F-4D97-AF65-F5344CB8AC3E}">
        <p14:creationId xmlns:p14="http://schemas.microsoft.com/office/powerpoint/2010/main" val="150128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63D8D80C-6BA0-461B-A592-E32C43E3D38A}" type="datetimeFigureOut">
              <a:rPr lang="zh-TW" altLang="en-US"/>
              <a:pPr>
                <a:defRPr/>
              </a:pPr>
              <a:t>2014/7/15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2BA1762A-0BDD-43B0-9F97-2C64B6386D91}" type="slidenum">
              <a:rPr lang="zh-TW" altLang="en-US"/>
              <a:pPr>
                <a:defRPr/>
              </a:pPr>
              <a:t>‹#›</a:t>
            </a:fld>
            <a:endParaRPr lang="zh-TW" altLang="en-US"/>
          </a:p>
        </p:txBody>
      </p:sp>
    </p:spTree>
    <p:extLst>
      <p:ext uri="{BB962C8B-B14F-4D97-AF65-F5344CB8AC3E}">
        <p14:creationId xmlns:p14="http://schemas.microsoft.com/office/powerpoint/2010/main" val="107404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687492C6-48F2-4523-B6A2-0BF5A1D3C8BE}" type="datetimeFigureOut">
              <a:rPr lang="zh-TW" altLang="en-US"/>
              <a:pPr>
                <a:defRPr/>
              </a:pPr>
              <a:t>2014/7/15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83C7E61F-1A90-4C8B-80D6-BB53B908B8B9}" type="slidenum">
              <a:rPr lang="zh-TW" altLang="en-US"/>
              <a:pPr>
                <a:defRPr/>
              </a:pPr>
              <a:t>‹#›</a:t>
            </a:fld>
            <a:endParaRPr lang="zh-TW" altLang="en-US"/>
          </a:p>
        </p:txBody>
      </p:sp>
    </p:spTree>
    <p:extLst>
      <p:ext uri="{BB962C8B-B14F-4D97-AF65-F5344CB8AC3E}">
        <p14:creationId xmlns:p14="http://schemas.microsoft.com/office/powerpoint/2010/main" val="167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kumimoji="1" lang="zh-TW" altLang="en-US" dirty="0">
                <a:latin typeface="Times New Roman" panose="02020603050405020304" pitchFamily="18" charset="0"/>
                <a:ea typeface="華康粗黑體" panose="020B0709000000000000" pitchFamily="49" charset="-120"/>
                <a:cs typeface="Times New Roman" panose="02020603050405020304" pitchFamily="18" charset="0"/>
              </a:defRPr>
            </a:lvl1pPr>
          </a:lstStyle>
          <a:p>
            <a:pPr lvl="0"/>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marL="342900" indent="-342900">
              <a:defRPr kumimoji="1" lang="zh-TW" altLang="en-US" sz="3200" kern="1200" dirty="0" smtClean="0">
                <a:solidFill>
                  <a:schemeClr val="tx1"/>
                </a:solidFill>
                <a:latin typeface="Times New Roman" panose="02020603050405020304" pitchFamily="18" charset="0"/>
                <a:ea typeface="華康中明體" panose="02020509000000000000" pitchFamily="49" charset="-120"/>
                <a:cs typeface="Times New Roman" panose="02020603050405020304" pitchFamily="18" charset="0"/>
              </a:defRPr>
            </a:lvl1pPr>
            <a:lvl2pPr>
              <a:defRPr kumimoji="1" lang="zh-TW" altLang="en-US" sz="2800" kern="1200" dirty="0" smtClean="0">
                <a:solidFill>
                  <a:schemeClr val="tx1"/>
                </a:solidFill>
                <a:latin typeface="Times New Roman" panose="02020603050405020304" pitchFamily="18" charset="0"/>
                <a:ea typeface="華康中明體" panose="02020509000000000000" pitchFamily="49" charset="-120"/>
                <a:cs typeface="Times New Roman" panose="02020603050405020304" pitchFamily="18" charset="0"/>
              </a:defRPr>
            </a:lvl2pPr>
            <a:lvl3pPr>
              <a:defRPr>
                <a:latin typeface="華康中明體" panose="02020509000000000000" pitchFamily="49" charset="-120"/>
                <a:ea typeface="華康中明體" panose="02020509000000000000" pitchFamily="49" charset="-120"/>
              </a:defRPr>
            </a:lvl3pPr>
            <a:lvl4pPr>
              <a:defRPr>
                <a:latin typeface="華康中明體" panose="02020509000000000000" pitchFamily="49" charset="-120"/>
                <a:ea typeface="華康中明體" panose="02020509000000000000" pitchFamily="49" charset="-120"/>
              </a:defRPr>
            </a:lvl4pPr>
            <a:lvl5pPr>
              <a:defRPr>
                <a:latin typeface="華康中明體" panose="02020509000000000000" pitchFamily="49" charset="-120"/>
                <a:ea typeface="華康中明體" panose="02020509000000000000" pitchFamily="49" charset="-120"/>
              </a:defRPr>
            </a:lvl5pPr>
          </a:lstStyle>
          <a:p>
            <a:pPr marL="432000" lvl="0" indent="-432000" algn="l" rtl="0" eaLnBrk="1" fontAlgn="base" hangingPunct="1">
              <a:spcBef>
                <a:spcPct val="20000"/>
              </a:spcBef>
              <a:spcAft>
                <a:spcPct val="0"/>
              </a:spcAft>
              <a:buFont typeface="Arial" charset="0"/>
              <a:buChar char="•"/>
            </a:pPr>
            <a:r>
              <a:rPr lang="zh-TW" altLang="en-US" dirty="0" smtClean="0"/>
              <a:t>按一下以編輯母片文字樣式</a:t>
            </a:r>
          </a:p>
          <a:p>
            <a:pPr marL="925200" lvl="1" indent="-457200" algn="l" rtl="0" eaLnBrk="1" fontAlgn="base" hangingPunct="1">
              <a:lnSpc>
                <a:spcPct val="110000"/>
              </a:lnSpc>
              <a:spcBef>
                <a:spcPts val="768"/>
              </a:spcBef>
              <a:spcAft>
                <a:spcPct val="0"/>
              </a:spcAft>
              <a:buFont typeface="Arial" charset="0"/>
              <a:buChar char="–"/>
            </a:pPr>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pPr>
              <a:defRPr/>
            </a:pPr>
            <a:fld id="{A63CA29D-4F13-4EFA-92E8-77378D19283C}" type="datetimeFigureOut">
              <a:rPr lang="zh-TW" altLang="en-US"/>
              <a:pPr>
                <a:defRPr/>
              </a:pPr>
              <a:t>2014/7/15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9FE630B5-ECE5-4A85-B93E-D2B52B5ED76E}" type="slidenum">
              <a:rPr lang="zh-TW" altLang="en-US"/>
              <a:pPr>
                <a:defRPr/>
              </a:pPr>
              <a:t>‹#›</a:t>
            </a:fld>
            <a:endParaRPr lang="zh-TW" altLang="en-US"/>
          </a:p>
        </p:txBody>
      </p:sp>
    </p:spTree>
    <p:extLst>
      <p:ext uri="{BB962C8B-B14F-4D97-AF65-F5344CB8AC3E}">
        <p14:creationId xmlns:p14="http://schemas.microsoft.com/office/powerpoint/2010/main" val="349141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0BC65D22-7C53-4041-8C3C-EADCBA15203C}" type="datetimeFigureOut">
              <a:rPr lang="zh-TW" altLang="en-US"/>
              <a:pPr>
                <a:defRPr/>
              </a:pPr>
              <a:t>2014/7/15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34C01FE7-4A05-4D80-AAC8-9AB543AC5106}" type="slidenum">
              <a:rPr lang="zh-TW" altLang="en-US"/>
              <a:pPr>
                <a:defRPr/>
              </a:pPr>
              <a:t>‹#›</a:t>
            </a:fld>
            <a:endParaRPr lang="zh-TW" altLang="en-US"/>
          </a:p>
        </p:txBody>
      </p:sp>
    </p:spTree>
    <p:extLst>
      <p:ext uri="{BB962C8B-B14F-4D97-AF65-F5344CB8AC3E}">
        <p14:creationId xmlns:p14="http://schemas.microsoft.com/office/powerpoint/2010/main" val="2250385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CD9F4C62-03BF-43FD-B52B-A73FB658938E}" type="datetimeFigureOut">
              <a:rPr lang="zh-TW" altLang="en-US"/>
              <a:pPr>
                <a:defRPr/>
              </a:pPr>
              <a:t>2014/7/15</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175C9524-AF2A-4F2C-B4D0-9F1CF5D225A5}" type="slidenum">
              <a:rPr lang="zh-TW" altLang="en-US"/>
              <a:pPr>
                <a:defRPr/>
              </a:pPr>
              <a:t>‹#›</a:t>
            </a:fld>
            <a:endParaRPr lang="zh-TW" altLang="en-US"/>
          </a:p>
        </p:txBody>
      </p:sp>
    </p:spTree>
    <p:extLst>
      <p:ext uri="{BB962C8B-B14F-4D97-AF65-F5344CB8AC3E}">
        <p14:creationId xmlns:p14="http://schemas.microsoft.com/office/powerpoint/2010/main" val="57096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3"/>
          <p:cNvSpPr>
            <a:spLocks noGrp="1"/>
          </p:cNvSpPr>
          <p:nvPr>
            <p:ph type="dt" sz="half" idx="10"/>
          </p:nvPr>
        </p:nvSpPr>
        <p:spPr/>
        <p:txBody>
          <a:bodyPr/>
          <a:lstStyle>
            <a:lvl1pPr>
              <a:defRPr/>
            </a:lvl1pPr>
          </a:lstStyle>
          <a:p>
            <a:pPr>
              <a:defRPr/>
            </a:pPr>
            <a:fld id="{99FEDBE0-748A-47C6-BB4F-3F1B25F7DD2A}" type="datetimeFigureOut">
              <a:rPr lang="zh-TW" altLang="en-US"/>
              <a:pPr>
                <a:defRPr/>
              </a:pPr>
              <a:t>2014/7/15</a:t>
            </a:fld>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pPr>
              <a:defRPr/>
            </a:pPr>
            <a:fld id="{D8B3BFC8-DD7B-481A-A752-AA311F94A71F}" type="slidenum">
              <a:rPr lang="zh-TW" altLang="en-US"/>
              <a:pPr>
                <a:defRPr/>
              </a:pPr>
              <a:t>‹#›</a:t>
            </a:fld>
            <a:endParaRPr lang="zh-TW" altLang="en-US"/>
          </a:p>
        </p:txBody>
      </p:sp>
    </p:spTree>
    <p:extLst>
      <p:ext uri="{BB962C8B-B14F-4D97-AF65-F5344CB8AC3E}">
        <p14:creationId xmlns:p14="http://schemas.microsoft.com/office/powerpoint/2010/main" val="255920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fld id="{DC63D686-962A-4878-A636-C2FE9F1BFB19}" type="datetimeFigureOut">
              <a:rPr lang="zh-TW" altLang="en-US"/>
              <a:pPr>
                <a:defRPr/>
              </a:pPr>
              <a:t>2014/7/15</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B472F668-C4FE-4883-B164-57272ECBFD93}" type="slidenum">
              <a:rPr lang="zh-TW" altLang="en-US"/>
              <a:pPr>
                <a:defRPr/>
              </a:pPr>
              <a:t>‹#›</a:t>
            </a:fld>
            <a:endParaRPr lang="zh-TW" altLang="en-US"/>
          </a:p>
        </p:txBody>
      </p:sp>
    </p:spTree>
    <p:extLst>
      <p:ext uri="{BB962C8B-B14F-4D97-AF65-F5344CB8AC3E}">
        <p14:creationId xmlns:p14="http://schemas.microsoft.com/office/powerpoint/2010/main" val="373326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DD78E6DB-1D7E-4516-BA89-65009B8F5A04}" type="datetimeFigureOut">
              <a:rPr lang="zh-TW" altLang="en-US"/>
              <a:pPr>
                <a:defRPr/>
              </a:pPr>
              <a:t>2014/7/15</a:t>
            </a:fld>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pPr>
              <a:defRPr/>
            </a:pPr>
            <a:fld id="{D504EAF8-3287-4EFC-A3A4-A8F4D34C12AE}" type="slidenum">
              <a:rPr lang="zh-TW" altLang="en-US"/>
              <a:pPr>
                <a:defRPr/>
              </a:pPr>
              <a:t>‹#›</a:t>
            </a:fld>
            <a:endParaRPr lang="zh-TW" altLang="en-US"/>
          </a:p>
        </p:txBody>
      </p:sp>
    </p:spTree>
    <p:extLst>
      <p:ext uri="{BB962C8B-B14F-4D97-AF65-F5344CB8AC3E}">
        <p14:creationId xmlns:p14="http://schemas.microsoft.com/office/powerpoint/2010/main" val="35414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3A429BB8-C668-4B5E-AFF4-3055C7C2DD77}" type="datetimeFigureOut">
              <a:rPr lang="zh-TW" altLang="en-US"/>
              <a:pPr>
                <a:defRPr/>
              </a:pPr>
              <a:t>2014/7/15</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87E8535E-3015-4B97-B2A7-42919CDBC9CA}" type="slidenum">
              <a:rPr lang="zh-TW" altLang="en-US"/>
              <a:pPr>
                <a:defRPr/>
              </a:pPr>
              <a:t>‹#›</a:t>
            </a:fld>
            <a:endParaRPr lang="zh-TW" altLang="en-US"/>
          </a:p>
        </p:txBody>
      </p:sp>
    </p:spTree>
    <p:extLst>
      <p:ext uri="{BB962C8B-B14F-4D97-AF65-F5344CB8AC3E}">
        <p14:creationId xmlns:p14="http://schemas.microsoft.com/office/powerpoint/2010/main" val="3880590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9BA0FEC0-1CEB-4EFF-BD02-99DD251F4CC4}" type="datetimeFigureOut">
              <a:rPr lang="zh-TW" altLang="en-US"/>
              <a:pPr>
                <a:defRPr/>
              </a:pPr>
              <a:t>2014/7/15</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7DA83E8F-A671-4EA9-8127-FFBE4A419D4C}" type="slidenum">
              <a:rPr lang="zh-TW" altLang="en-US"/>
              <a:pPr>
                <a:defRPr/>
              </a:pPr>
              <a:t>‹#›</a:t>
            </a:fld>
            <a:endParaRPr lang="zh-TW" altLang="en-US"/>
          </a:p>
        </p:txBody>
      </p:sp>
    </p:spTree>
    <p:extLst>
      <p:ext uri="{BB962C8B-B14F-4D97-AF65-F5344CB8AC3E}">
        <p14:creationId xmlns:p14="http://schemas.microsoft.com/office/powerpoint/2010/main" val="393933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1269C615-04E7-4B20-B188-3583C23416F1}" type="datetimeFigureOut">
              <a:rPr lang="zh-TW" altLang="en-US"/>
              <a:pPr>
                <a:defRPr/>
              </a:pPr>
              <a:t>2014/7/15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C3CE361E-61E1-4C65-82B7-0E2EEBB3C6F9}"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標楷體" pitchFamily="65" charset="-12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標楷體" pitchFamily="65" charset="-12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標楷體" pitchFamily="65" charset="-12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標楷體" pitchFamily="65" charset="-12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標楷體" pitchFamily="65"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ChangeArrowheads="1"/>
          </p:cNvSpPr>
          <p:nvPr/>
        </p:nvSpPr>
        <p:spPr bwMode="auto">
          <a:xfrm>
            <a:off x="2267744" y="6263977"/>
            <a:ext cx="435560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zh-TW" altLang="en-US" sz="1200" dirty="0" smtClean="0">
                <a:solidFill>
                  <a:schemeClr val="bg1"/>
                </a:solidFill>
                <a:latin typeface="新細明體" charset="-120"/>
              </a:rPr>
              <a:t>電子商務：數位</a:t>
            </a:r>
            <a:r>
              <a:rPr lang="zh-TW" altLang="en-US" sz="1200" dirty="0">
                <a:solidFill>
                  <a:schemeClr val="bg1"/>
                </a:solidFill>
                <a:latin typeface="新細明體" charset="-120"/>
              </a:rPr>
              <a:t>時代商</a:t>
            </a:r>
            <a:r>
              <a:rPr lang="zh-TW" altLang="en-US" sz="1200" dirty="0" smtClean="0">
                <a:solidFill>
                  <a:schemeClr val="bg1"/>
                </a:solidFill>
                <a:latin typeface="新細明體" charset="-120"/>
              </a:rPr>
              <a:t>機</a:t>
            </a:r>
            <a:r>
              <a:rPr lang="en-US" altLang="zh-TW" sz="1200" dirty="0" smtClean="0">
                <a:solidFill>
                  <a:schemeClr val="bg1"/>
                </a:solidFill>
              </a:rPr>
              <a:t>‧</a:t>
            </a:r>
            <a:r>
              <a:rPr lang="zh-TW" altLang="en-US" sz="1200" dirty="0" smtClean="0">
                <a:solidFill>
                  <a:schemeClr val="bg1"/>
                </a:solidFill>
                <a:latin typeface="新細明體" charset="-120"/>
              </a:rPr>
              <a:t>梁</a:t>
            </a:r>
            <a:r>
              <a:rPr lang="zh-TW" altLang="en-US" sz="1200" dirty="0">
                <a:solidFill>
                  <a:schemeClr val="bg1"/>
                </a:solidFill>
                <a:latin typeface="新細明體" charset="-120"/>
              </a:rPr>
              <a:t>定</a:t>
            </a:r>
            <a:r>
              <a:rPr lang="zh-TW" altLang="en-US" sz="1200" dirty="0" smtClean="0">
                <a:solidFill>
                  <a:schemeClr val="bg1"/>
                </a:solidFill>
                <a:latin typeface="新細明體" charset="-120"/>
              </a:rPr>
              <a:t>澎總編輯</a:t>
            </a:r>
            <a:r>
              <a:rPr lang="en-US" altLang="zh-TW" sz="1200" dirty="0" smtClean="0">
                <a:solidFill>
                  <a:schemeClr val="bg1"/>
                </a:solidFill>
              </a:rPr>
              <a:t>‧</a:t>
            </a:r>
            <a:r>
              <a:rPr lang="zh-TW" altLang="en-US" sz="1200" dirty="0">
                <a:solidFill>
                  <a:schemeClr val="bg1"/>
                </a:solidFill>
                <a:latin typeface="新細明體" charset="-120"/>
              </a:rPr>
              <a:t>前程</a:t>
            </a:r>
            <a:r>
              <a:rPr lang="zh-TW" altLang="en-US" sz="1200" dirty="0" smtClean="0">
                <a:solidFill>
                  <a:schemeClr val="bg1"/>
                </a:solidFill>
                <a:latin typeface="新細明體" charset="-120"/>
              </a:rPr>
              <a:t>文化 出版</a:t>
            </a:r>
            <a:endParaRPr lang="zh-TW" altLang="en-US" dirty="0">
              <a:solidFill>
                <a:schemeClr val="bg1"/>
              </a:solidFill>
            </a:endParaRPr>
          </a:p>
        </p:txBody>
      </p:sp>
      <p:sp>
        <p:nvSpPr>
          <p:cNvPr id="5" name="標題 1"/>
          <p:cNvSpPr>
            <a:spLocks noGrp="1"/>
          </p:cNvSpPr>
          <p:nvPr>
            <p:ph type="ctrTitle"/>
          </p:nvPr>
        </p:nvSpPr>
        <p:spPr>
          <a:xfrm>
            <a:off x="4564632" y="2276872"/>
            <a:ext cx="4536504" cy="1470025"/>
          </a:xfrm>
        </p:spPr>
        <p:txBody>
          <a:bodyPr>
            <a:noAutofit/>
          </a:bodyPr>
          <a:lstStyle/>
          <a:p>
            <a:pPr eaLnBrk="1" hangingPunct="1"/>
            <a:r>
              <a:rPr lang="zh-TW" altLang="en-US" sz="4400" dirty="0" smtClean="0">
                <a:latin typeface="華康粗黑體" pitchFamily="49" charset="-120"/>
                <a:ea typeface="華康粗黑體" pitchFamily="49" charset="-120"/>
                <a:cs typeface="Arial" charset="0"/>
              </a:rPr>
              <a:t>第</a:t>
            </a:r>
            <a:r>
              <a:rPr lang="en-US" altLang="zh-TW" sz="4400" dirty="0" smtClean="0">
                <a:latin typeface="Arial" panose="020B0604020202020204" pitchFamily="34" charset="0"/>
                <a:ea typeface="華康粗黑體" pitchFamily="49" charset="-120"/>
                <a:cs typeface="Arial" panose="020B0604020202020204" pitchFamily="34" charset="0"/>
              </a:rPr>
              <a:t>1</a:t>
            </a:r>
            <a:r>
              <a:rPr lang="zh-TW" altLang="en-US" sz="4400" dirty="0" smtClean="0">
                <a:latin typeface="華康粗黑體" pitchFamily="49" charset="-120"/>
                <a:ea typeface="華康粗黑體" pitchFamily="49" charset="-120"/>
                <a:cs typeface="Arial" charset="0"/>
              </a:rPr>
              <a:t>章</a:t>
            </a:r>
            <a:r>
              <a:rPr lang="en-US" altLang="zh-TW" sz="4400" dirty="0" smtClean="0">
                <a:latin typeface="華康粗黑體" pitchFamily="49" charset="-120"/>
                <a:ea typeface="華康粗黑體" pitchFamily="49" charset="-120"/>
                <a:cs typeface="Arial" charset="0"/>
              </a:rPr>
              <a:t/>
            </a:r>
            <a:br>
              <a:rPr lang="en-US" altLang="zh-TW" sz="4400" dirty="0" smtClean="0">
                <a:latin typeface="華康粗黑體" pitchFamily="49" charset="-120"/>
                <a:ea typeface="華康粗黑體" pitchFamily="49" charset="-120"/>
                <a:cs typeface="Arial" charset="0"/>
              </a:rPr>
            </a:br>
            <a:r>
              <a:rPr lang="zh-TW" altLang="en-US" sz="4400" dirty="0">
                <a:latin typeface="華康粗黑體" pitchFamily="49" charset="-120"/>
                <a:ea typeface="華康粗黑體" pitchFamily="49" charset="-120"/>
                <a:cs typeface="Arial" charset="0"/>
              </a:rPr>
              <a:t>電子商務</a:t>
            </a:r>
            <a:r>
              <a:rPr lang="zh-TW" altLang="en-US" sz="4400" dirty="0" smtClean="0">
                <a:latin typeface="華康粗黑體" pitchFamily="49" charset="-120"/>
                <a:ea typeface="華康粗黑體" pitchFamily="49" charset="-120"/>
                <a:cs typeface="Arial" charset="0"/>
              </a:rPr>
              <a:t>導論</a:t>
            </a:r>
            <a:endParaRPr lang="zh-TW" altLang="en-US" sz="4400" dirty="0">
              <a:latin typeface="華康粗黑體" pitchFamily="49" charset="-120"/>
              <a:ea typeface="華康粗黑體" pitchFamily="49" charset="-120"/>
              <a:cs typeface="Arial" charset="0"/>
            </a:endParaRPr>
          </a:p>
        </p:txBody>
      </p:sp>
      <p:sp>
        <p:nvSpPr>
          <p:cNvPr id="6" name="Rectangle 3"/>
          <p:cNvSpPr txBox="1">
            <a:spLocks noChangeArrowheads="1"/>
          </p:cNvSpPr>
          <p:nvPr/>
        </p:nvSpPr>
        <p:spPr bwMode="auto">
          <a:xfrm>
            <a:off x="4211960" y="5013176"/>
            <a:ext cx="2819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eaLnBrk="1" hangingPunct="1"/>
            <a:r>
              <a:rPr lang="zh-TW" altLang="en-US" kern="0" dirty="0" smtClean="0">
                <a:latin typeface="華康粗明體" panose="02020709000000000000" pitchFamily="49" charset="-120"/>
                <a:ea typeface="華康粗明體" panose="02020709000000000000" pitchFamily="49" charset="-120"/>
              </a:rPr>
              <a:t>授課教師：</a:t>
            </a:r>
            <a:endParaRPr lang="zh-TW" altLang="zh-TW" kern="0" dirty="0" smtClean="0">
              <a:latin typeface="華康粗明體" panose="02020709000000000000" pitchFamily="49" charset="-120"/>
              <a:ea typeface="華康粗明體" panose="02020709000000000000" pitchFamily="49" charset="-120"/>
            </a:endParaRPr>
          </a:p>
        </p:txBody>
      </p:sp>
      <p:cxnSp>
        <p:nvCxnSpPr>
          <p:cNvPr id="7" name="直線接點 6"/>
          <p:cNvCxnSpPr/>
          <p:nvPr/>
        </p:nvCxnSpPr>
        <p:spPr>
          <a:xfrm>
            <a:off x="6696050" y="5475140"/>
            <a:ext cx="2405086"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p:spPr>
        <p:txBody>
          <a:bodyPr/>
          <a:lstStyle/>
          <a:p>
            <a:pPr eaLnBrk="1" hangingPunct="1"/>
            <a:r>
              <a:rPr lang="zh-TW" altLang="en-US" sz="4000" dirty="0" smtClean="0"/>
              <a:t>知識</a:t>
            </a:r>
            <a:r>
              <a:rPr lang="zh-TW" altLang="en-US" sz="4000" dirty="0"/>
              <a:t>經濟的基本</a:t>
            </a:r>
            <a:r>
              <a:rPr lang="zh-TW" altLang="en-US" sz="4000" dirty="0" smtClean="0"/>
              <a:t>概念</a:t>
            </a:r>
            <a:endParaRPr lang="en-US" altLang="zh-TW" sz="2800" dirty="0"/>
          </a:p>
        </p:txBody>
      </p:sp>
      <p:sp>
        <p:nvSpPr>
          <p:cNvPr id="4099" name="內容版面配置區 2"/>
          <p:cNvSpPr>
            <a:spLocks noGrp="1"/>
          </p:cNvSpPr>
          <p:nvPr>
            <p:ph idx="1"/>
          </p:nvPr>
        </p:nvSpPr>
        <p:spPr>
          <a:xfrm>
            <a:off x="457200" y="1483199"/>
            <a:ext cx="8291264" cy="5040000"/>
          </a:xfrm>
        </p:spPr>
        <p:txBody>
          <a:bodyPr/>
          <a:lstStyle/>
          <a:p>
            <a:pPr eaLnBrk="1" hangingPunct="1">
              <a:spcBef>
                <a:spcPts val="768"/>
              </a:spcBef>
              <a:spcAft>
                <a:spcPts val="0"/>
              </a:spcAft>
            </a:pPr>
            <a:r>
              <a:rPr lang="zh-TW" altLang="en-US" dirty="0" smtClean="0"/>
              <a:t>知識</a:t>
            </a:r>
            <a:r>
              <a:rPr lang="zh-TW" altLang="en-US" dirty="0"/>
              <a:t>為主體的經濟即將改變全球經濟發展的型態，知識已成為生產力提升及經濟成長的重要動力，和知識密不可分的資訊、科技及學習等智慧財產在經濟活動中的角色更顯重要</a:t>
            </a:r>
            <a:r>
              <a:rPr lang="zh-TW" altLang="zh-TW" dirty="0" smtClean="0"/>
              <a:t>。</a:t>
            </a:r>
            <a:endParaRPr lang="en-US" altLang="zh-TW" dirty="0"/>
          </a:p>
        </p:txBody>
      </p:sp>
      <p:grpSp>
        <p:nvGrpSpPr>
          <p:cNvPr id="11" name="群組 10"/>
          <p:cNvGrpSpPr/>
          <p:nvPr/>
        </p:nvGrpSpPr>
        <p:grpSpPr>
          <a:xfrm rot="-5400000">
            <a:off x="3416969" y="-3401028"/>
            <a:ext cx="468000" cy="7287373"/>
            <a:chOff x="-37323" y="1189"/>
            <a:chExt cx="432003" cy="4517729"/>
          </a:xfrm>
          <a:solidFill>
            <a:schemeClr val="bg1"/>
          </a:solidFill>
          <a:effectLst/>
        </p:grpSpPr>
        <p:sp>
          <p:nvSpPr>
            <p:cNvPr id="12" name="五邊形 11"/>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479699" y="1086019"/>
              <a:ext cx="1316751"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1.2</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知識</a:t>
              </a:r>
              <a:r>
                <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經濟的基本概念</a:t>
              </a:r>
            </a:p>
          </p:txBody>
        </p:sp>
        <p:sp>
          <p:nvSpPr>
            <p:cNvPr id="14" name="＞形箭號 13"/>
            <p:cNvSpPr/>
            <p:nvPr/>
          </p:nvSpPr>
          <p:spPr>
            <a:xfrm rot="5400000">
              <a:off x="-211885" y="1997145"/>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5" y="2635491"/>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3274010"/>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3912356"/>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050" name="Picture 2" descr="C:\Users\NO38\Desktop\書籍\IM111電子商務\IM111ppt\小圖\b_12546422609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4655" y="3717032"/>
            <a:ext cx="2595139" cy="2590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58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p:spPr>
        <p:txBody>
          <a:bodyPr/>
          <a:lstStyle/>
          <a:p>
            <a:pPr eaLnBrk="1" hangingPunct="1"/>
            <a:r>
              <a:rPr lang="zh-TW" altLang="en-US" sz="4000" dirty="0" smtClean="0"/>
              <a:t>知識</a:t>
            </a:r>
            <a:r>
              <a:rPr lang="zh-TW" altLang="en-US" sz="4000" dirty="0"/>
              <a:t>經濟的基本</a:t>
            </a:r>
            <a:r>
              <a:rPr lang="zh-TW" altLang="en-US" sz="4000" dirty="0" smtClean="0"/>
              <a:t>概念</a:t>
            </a:r>
            <a:endParaRPr lang="en-US" altLang="zh-TW" sz="2800" dirty="0"/>
          </a:p>
        </p:txBody>
      </p:sp>
      <p:sp>
        <p:nvSpPr>
          <p:cNvPr id="4099" name="內容版面配置區 2"/>
          <p:cNvSpPr>
            <a:spLocks noGrp="1"/>
          </p:cNvSpPr>
          <p:nvPr>
            <p:ph idx="1"/>
          </p:nvPr>
        </p:nvSpPr>
        <p:spPr>
          <a:xfrm>
            <a:off x="457200" y="1483200"/>
            <a:ext cx="8291264" cy="5040000"/>
          </a:xfrm>
        </p:spPr>
        <p:txBody>
          <a:bodyPr/>
          <a:lstStyle/>
          <a:p>
            <a:pPr algn="just" eaLnBrk="1" hangingPunct="1">
              <a:spcBef>
                <a:spcPts val="768"/>
              </a:spcBef>
              <a:spcAft>
                <a:spcPts val="0"/>
              </a:spcAft>
            </a:pPr>
            <a:r>
              <a:rPr lang="zh-TW" altLang="en-US" dirty="0" smtClean="0"/>
              <a:t>台灣</a:t>
            </a:r>
            <a:r>
              <a:rPr lang="zh-TW" altLang="en-US" dirty="0"/>
              <a:t>面臨勞力成本上升，傳統產業外移等困境，利用網際網路推動電子商務及知識為本的新經濟也成為台灣現階段的首要目標</a:t>
            </a:r>
            <a:r>
              <a:rPr lang="zh-TW" altLang="zh-TW" dirty="0"/>
              <a:t>。</a:t>
            </a:r>
            <a:r>
              <a:rPr lang="zh-TW" altLang="en-US" dirty="0"/>
              <a:t>以下四點為政府目前推動的「三業四化</a:t>
            </a:r>
            <a:r>
              <a:rPr lang="zh-TW" altLang="zh-TW" dirty="0"/>
              <a:t>」</a:t>
            </a:r>
            <a:r>
              <a:rPr lang="zh-TW" altLang="en-US" dirty="0"/>
              <a:t>主軸</a:t>
            </a:r>
            <a:endParaRPr lang="en-US" altLang="zh-TW" dirty="0"/>
          </a:p>
          <a:p>
            <a:pPr marL="720000" indent="-360000" algn="just" eaLnBrk="1" hangingPunct="1">
              <a:spcBef>
                <a:spcPts val="768"/>
              </a:spcBef>
              <a:spcAft>
                <a:spcPts val="0"/>
              </a:spcAft>
              <a:buFont typeface="+mj-lt"/>
              <a:buAutoNum type="arabicPeriod"/>
            </a:pPr>
            <a:r>
              <a:rPr lang="zh-TW" altLang="en-US" sz="2800" dirty="0"/>
              <a:t>製造業服務化</a:t>
            </a:r>
            <a:endParaRPr lang="en-US" altLang="zh-TW" sz="2800" dirty="0"/>
          </a:p>
          <a:p>
            <a:pPr marL="720000" indent="-360000" algn="just" eaLnBrk="1" hangingPunct="1">
              <a:spcBef>
                <a:spcPts val="768"/>
              </a:spcBef>
              <a:spcAft>
                <a:spcPts val="0"/>
              </a:spcAft>
              <a:buFont typeface="+mj-lt"/>
              <a:buAutoNum type="arabicPeriod"/>
            </a:pPr>
            <a:r>
              <a:rPr lang="zh-TW" altLang="en-US" sz="2800" dirty="0"/>
              <a:t>服務業科技化</a:t>
            </a:r>
            <a:endParaRPr lang="en-US" altLang="zh-TW" sz="2800" dirty="0"/>
          </a:p>
          <a:p>
            <a:pPr marL="720000" indent="-360000" algn="just" eaLnBrk="1" hangingPunct="1">
              <a:spcBef>
                <a:spcPts val="768"/>
              </a:spcBef>
              <a:spcAft>
                <a:spcPts val="0"/>
              </a:spcAft>
              <a:buFont typeface="+mj-lt"/>
              <a:buAutoNum type="arabicPeriod"/>
            </a:pPr>
            <a:r>
              <a:rPr lang="zh-TW" altLang="en-US" sz="2800" dirty="0"/>
              <a:t>服務業國際化</a:t>
            </a:r>
            <a:endParaRPr lang="en-US" altLang="zh-TW" sz="2800" dirty="0"/>
          </a:p>
          <a:p>
            <a:pPr marL="720000" indent="-360000" algn="just" eaLnBrk="1" hangingPunct="1">
              <a:spcBef>
                <a:spcPts val="768"/>
              </a:spcBef>
              <a:spcAft>
                <a:spcPts val="0"/>
              </a:spcAft>
              <a:buFont typeface="+mj-lt"/>
              <a:buAutoNum type="arabicPeriod"/>
            </a:pPr>
            <a:r>
              <a:rPr lang="zh-TW" altLang="en-US" sz="2800" dirty="0"/>
              <a:t>傳產業特色化</a:t>
            </a:r>
            <a:endParaRPr lang="en-US" altLang="zh-TW" sz="2800" dirty="0"/>
          </a:p>
          <a:p>
            <a:pPr marL="720000" indent="-360000" algn="just" eaLnBrk="1" hangingPunct="1">
              <a:spcBef>
                <a:spcPts val="768"/>
              </a:spcBef>
              <a:spcAft>
                <a:spcPts val="0"/>
              </a:spcAft>
              <a:buFont typeface="+mj-lt"/>
              <a:buAutoNum type="arabicPeriod"/>
            </a:pPr>
            <a:endParaRPr lang="en-US" altLang="zh-TW" sz="2800" dirty="0"/>
          </a:p>
        </p:txBody>
      </p:sp>
      <p:grpSp>
        <p:nvGrpSpPr>
          <p:cNvPr id="11" name="群組 10"/>
          <p:cNvGrpSpPr/>
          <p:nvPr/>
        </p:nvGrpSpPr>
        <p:grpSpPr>
          <a:xfrm rot="-5400000">
            <a:off x="3416969" y="-3401028"/>
            <a:ext cx="468000" cy="7287373"/>
            <a:chOff x="-37323" y="1189"/>
            <a:chExt cx="432003" cy="4517729"/>
          </a:xfrm>
          <a:solidFill>
            <a:schemeClr val="bg1"/>
          </a:solidFill>
          <a:effectLst/>
        </p:grpSpPr>
        <p:sp>
          <p:nvSpPr>
            <p:cNvPr id="12" name="五邊形 11"/>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479699" y="1086019"/>
              <a:ext cx="1316751"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1.2</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知識</a:t>
              </a:r>
              <a:r>
                <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經濟的基本概念</a:t>
              </a:r>
            </a:p>
          </p:txBody>
        </p:sp>
        <p:sp>
          <p:nvSpPr>
            <p:cNvPr id="14" name="＞形箭號 13"/>
            <p:cNvSpPr/>
            <p:nvPr/>
          </p:nvSpPr>
          <p:spPr>
            <a:xfrm rot="5400000">
              <a:off x="-211885" y="1997145"/>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5" y="2635491"/>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3274010"/>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3912356"/>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3074" name="Picture 2" descr="C:\Users\NO38\Desktop\書籍\IM111電子商務\IM111ppt\小圖\images.jpg"/>
          <p:cNvPicPr>
            <a:picLocks noChangeAspect="1" noChangeArrowheads="1"/>
          </p:cNvPicPr>
          <p:nvPr/>
        </p:nvPicPr>
        <p:blipFill rotWithShape="1">
          <a:blip r:embed="rId2">
            <a:extLst>
              <a:ext uri="{28A0092B-C50C-407E-A947-70E740481C1C}">
                <a14:useLocalDpi xmlns:a14="http://schemas.microsoft.com/office/drawing/2010/main" val="0"/>
              </a:ext>
            </a:extLst>
          </a:blip>
          <a:srcRect b="6406"/>
          <a:stretch/>
        </p:blipFill>
        <p:spPr bwMode="auto">
          <a:xfrm>
            <a:off x="5796136" y="4275681"/>
            <a:ext cx="2836604" cy="2088231"/>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5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p:spPr>
        <p:txBody>
          <a:bodyPr/>
          <a:lstStyle/>
          <a:p>
            <a:pPr marL="0" indent="0" eaLnBrk="1" hangingPunct="1">
              <a:spcBef>
                <a:spcPts val="768"/>
              </a:spcBef>
              <a:spcAft>
                <a:spcPts val="0"/>
              </a:spcAft>
            </a:pPr>
            <a:r>
              <a:rPr lang="zh-TW" altLang="en-US" sz="4000" dirty="0" smtClean="0"/>
              <a:t>知識</a:t>
            </a:r>
            <a:r>
              <a:rPr lang="zh-TW" altLang="en-US" sz="4000" dirty="0"/>
              <a:t>經濟的定義與理念</a:t>
            </a:r>
            <a:endParaRPr lang="en-US" altLang="zh-TW" sz="4000" dirty="0"/>
          </a:p>
        </p:txBody>
      </p:sp>
      <p:sp>
        <p:nvSpPr>
          <p:cNvPr id="4099" name="內容版面配置區 2"/>
          <p:cNvSpPr>
            <a:spLocks noGrp="1"/>
          </p:cNvSpPr>
          <p:nvPr>
            <p:ph idx="1"/>
          </p:nvPr>
        </p:nvSpPr>
        <p:spPr>
          <a:xfrm>
            <a:off x="457200" y="1483200"/>
            <a:ext cx="8291264" cy="5040000"/>
          </a:xfrm>
        </p:spPr>
        <p:txBody>
          <a:bodyPr/>
          <a:lstStyle/>
          <a:p>
            <a:pPr algn="just" eaLnBrk="1" hangingPunct="1">
              <a:spcBef>
                <a:spcPts val="400"/>
              </a:spcBef>
              <a:spcAft>
                <a:spcPts val="0"/>
              </a:spcAft>
            </a:pPr>
            <a:r>
              <a:rPr lang="zh-TW" altLang="zh-TW" dirty="0" smtClean="0"/>
              <a:t>知識經濟</a:t>
            </a:r>
            <a:endParaRPr lang="en-US" altLang="zh-TW" dirty="0" smtClean="0"/>
          </a:p>
          <a:p>
            <a:pPr marL="720000" algn="just" eaLnBrk="1" hangingPunct="1">
              <a:spcBef>
                <a:spcPts val="400"/>
              </a:spcBef>
              <a:spcAft>
                <a:spcPts val="0"/>
              </a:spcAft>
              <a:buFont typeface="Times New Roman" panose="02020603050405020304" pitchFamily="18" charset="0"/>
              <a:buChar char="−"/>
            </a:pPr>
            <a:r>
              <a:rPr lang="zh-TW" altLang="zh-TW" sz="2800" dirty="0"/>
              <a:t>知識與資訊的激發、擴散和應用等「無形資產」之上的經濟，創造知識和應用知識的能力與效率，凌駕於土地、資金與勞力等「有形資產」傳統生產要素之上，成為支持經濟不斷發展動力，提高生產力與競爭力的重要因素。</a:t>
            </a:r>
          </a:p>
          <a:p>
            <a:pPr algn="just" eaLnBrk="1" hangingPunct="1">
              <a:spcBef>
                <a:spcPts val="400"/>
              </a:spcBef>
              <a:spcAft>
                <a:spcPts val="0"/>
              </a:spcAft>
            </a:pPr>
            <a:r>
              <a:rPr lang="zh-TW" altLang="zh-TW" dirty="0"/>
              <a:t>知識經濟乃包括下列</a:t>
            </a:r>
            <a:r>
              <a:rPr lang="zh-TW" altLang="en-US" dirty="0"/>
              <a:t>八大</a:t>
            </a:r>
            <a:r>
              <a:rPr lang="zh-TW" altLang="zh-TW" dirty="0"/>
              <a:t>重點：</a:t>
            </a:r>
          </a:p>
          <a:p>
            <a:pPr marL="720000" indent="-360000" algn="just" eaLnBrk="1" hangingPunct="1">
              <a:spcBef>
                <a:spcPts val="400"/>
              </a:spcBef>
              <a:spcAft>
                <a:spcPts val="0"/>
              </a:spcAft>
              <a:buFont typeface="+mj-lt"/>
              <a:buAutoNum type="arabicPeriod"/>
            </a:pPr>
            <a:r>
              <a:rPr lang="zh-TW" altLang="en-US" sz="2800" dirty="0"/>
              <a:t>知識運用決定競爭力</a:t>
            </a:r>
            <a:r>
              <a:rPr lang="zh-TW" altLang="zh-TW" sz="2800" dirty="0"/>
              <a:t>：</a:t>
            </a:r>
            <a:r>
              <a:rPr lang="zh-TW" altLang="en-US" sz="2800" dirty="0"/>
              <a:t>知識的運用成為企業的競爭力</a:t>
            </a:r>
            <a:r>
              <a:rPr lang="zh-TW" altLang="zh-TW" sz="2800" dirty="0"/>
              <a:t>。</a:t>
            </a:r>
          </a:p>
          <a:p>
            <a:pPr marL="720000" indent="-360000" algn="just" eaLnBrk="1" hangingPunct="1">
              <a:spcBef>
                <a:spcPts val="400"/>
              </a:spcBef>
              <a:spcAft>
                <a:spcPts val="0"/>
              </a:spcAft>
              <a:buFont typeface="+mj-lt"/>
              <a:buAutoNum type="arabicPeriod"/>
            </a:pPr>
            <a:r>
              <a:rPr lang="zh-TW" altLang="en-US" sz="2800" dirty="0"/>
              <a:t>變革成為常態</a:t>
            </a:r>
            <a:r>
              <a:rPr lang="zh-TW" altLang="zh-TW" sz="2800" dirty="0"/>
              <a:t>：</a:t>
            </a:r>
            <a:r>
              <a:rPr lang="zh-TW" altLang="en-US" sz="2800" dirty="0"/>
              <a:t>如何在瞬息萬變的網路時代</a:t>
            </a:r>
            <a:r>
              <a:rPr lang="zh-TW" altLang="zh-TW" sz="2800" dirty="0"/>
              <a:t>，</a:t>
            </a:r>
            <a:r>
              <a:rPr lang="zh-TW" altLang="en-US" sz="2800" dirty="0"/>
              <a:t>提升自我競爭力</a:t>
            </a:r>
            <a:r>
              <a:rPr lang="zh-TW" altLang="zh-TW" sz="2800" dirty="0" smtClean="0"/>
              <a:t>。</a:t>
            </a:r>
            <a:endParaRPr lang="en-US" altLang="zh-TW" sz="2800" dirty="0" smtClean="0"/>
          </a:p>
        </p:txBody>
      </p:sp>
      <p:grpSp>
        <p:nvGrpSpPr>
          <p:cNvPr id="11" name="群組 10"/>
          <p:cNvGrpSpPr/>
          <p:nvPr/>
        </p:nvGrpSpPr>
        <p:grpSpPr>
          <a:xfrm rot="-5400000">
            <a:off x="3416969" y="-3401028"/>
            <a:ext cx="468000" cy="7287373"/>
            <a:chOff x="-37323" y="1189"/>
            <a:chExt cx="432003" cy="4517729"/>
          </a:xfrm>
          <a:solidFill>
            <a:schemeClr val="bg1"/>
          </a:solidFill>
          <a:effectLst/>
        </p:grpSpPr>
        <p:sp>
          <p:nvSpPr>
            <p:cNvPr id="12" name="五邊形 11"/>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479699" y="1086019"/>
              <a:ext cx="1316751"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1.2</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知識</a:t>
              </a:r>
              <a:r>
                <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經濟的基本概念</a:t>
              </a:r>
            </a:p>
          </p:txBody>
        </p:sp>
        <p:sp>
          <p:nvSpPr>
            <p:cNvPr id="14" name="＞形箭號 13"/>
            <p:cNvSpPr/>
            <p:nvPr/>
          </p:nvSpPr>
          <p:spPr>
            <a:xfrm rot="5400000">
              <a:off x="-211885" y="1997145"/>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5" y="2635491"/>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3274010"/>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3912356"/>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85135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fade">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p:spPr>
        <p:txBody>
          <a:bodyPr/>
          <a:lstStyle/>
          <a:p>
            <a:pPr marL="0" indent="0" eaLnBrk="1" hangingPunct="1">
              <a:spcBef>
                <a:spcPts val="768"/>
              </a:spcBef>
              <a:spcAft>
                <a:spcPts val="0"/>
              </a:spcAft>
            </a:pPr>
            <a:r>
              <a:rPr lang="zh-TW" altLang="en-US" sz="4000" dirty="0" smtClean="0"/>
              <a:t>知識</a:t>
            </a:r>
            <a:r>
              <a:rPr lang="zh-TW" altLang="en-US" sz="4000" dirty="0"/>
              <a:t>經濟的定義與理念</a:t>
            </a:r>
            <a:endParaRPr lang="en-US" altLang="zh-TW" sz="4000" dirty="0"/>
          </a:p>
        </p:txBody>
      </p:sp>
      <p:sp>
        <p:nvSpPr>
          <p:cNvPr id="4099" name="內容版面配置區 2"/>
          <p:cNvSpPr>
            <a:spLocks noGrp="1"/>
          </p:cNvSpPr>
          <p:nvPr>
            <p:ph idx="1"/>
          </p:nvPr>
        </p:nvSpPr>
        <p:spPr>
          <a:xfrm>
            <a:off x="457200" y="1483200"/>
            <a:ext cx="8291264" cy="5040000"/>
          </a:xfrm>
        </p:spPr>
        <p:txBody>
          <a:bodyPr/>
          <a:lstStyle/>
          <a:p>
            <a:pPr algn="just" eaLnBrk="1" hangingPunct="1">
              <a:spcBef>
                <a:spcPts val="300"/>
              </a:spcBef>
              <a:spcAft>
                <a:spcPts val="0"/>
              </a:spcAft>
            </a:pPr>
            <a:r>
              <a:rPr lang="zh-TW" altLang="zh-TW" dirty="0" smtClean="0"/>
              <a:t>知識</a:t>
            </a:r>
            <a:r>
              <a:rPr lang="zh-TW" altLang="zh-TW" dirty="0"/>
              <a:t>經濟乃包括下列</a:t>
            </a:r>
            <a:r>
              <a:rPr lang="zh-TW" altLang="en-US" dirty="0"/>
              <a:t>八大</a:t>
            </a:r>
            <a:r>
              <a:rPr lang="zh-TW" altLang="zh-TW" dirty="0"/>
              <a:t>重點：</a:t>
            </a:r>
          </a:p>
          <a:p>
            <a:pPr marL="720000" indent="-360000" algn="just" eaLnBrk="1" hangingPunct="1">
              <a:spcBef>
                <a:spcPts val="300"/>
              </a:spcBef>
              <a:spcAft>
                <a:spcPts val="0"/>
              </a:spcAft>
              <a:buFont typeface="+mj-lt"/>
              <a:buAutoNum type="arabicPeriod" startAt="3"/>
            </a:pPr>
            <a:r>
              <a:rPr lang="zh-TW" altLang="en-US" sz="2800" dirty="0"/>
              <a:t>科技主導創新</a:t>
            </a:r>
            <a:r>
              <a:rPr lang="zh-TW" altLang="zh-TW" sz="2800" dirty="0"/>
              <a:t>：</a:t>
            </a:r>
            <a:r>
              <a:rPr lang="zh-TW" altLang="en-US" sz="2800" dirty="0"/>
              <a:t>科技帶來力量</a:t>
            </a:r>
            <a:r>
              <a:rPr lang="zh-TW" altLang="zh-TW" sz="2800" dirty="0"/>
              <a:t>、</a:t>
            </a:r>
            <a:r>
              <a:rPr lang="zh-TW" altLang="en-US" sz="2800" dirty="0"/>
              <a:t>知識的累積</a:t>
            </a:r>
            <a:r>
              <a:rPr lang="zh-TW" altLang="zh-TW" sz="2800" dirty="0"/>
              <a:t>。</a:t>
            </a:r>
            <a:endParaRPr lang="en-US" altLang="zh-TW" sz="2800" dirty="0"/>
          </a:p>
          <a:p>
            <a:pPr marL="720000" indent="-360000" algn="just" eaLnBrk="1" hangingPunct="1">
              <a:spcBef>
                <a:spcPts val="300"/>
              </a:spcBef>
              <a:spcAft>
                <a:spcPts val="0"/>
              </a:spcAft>
              <a:buFont typeface="+mj-lt"/>
              <a:buAutoNum type="arabicPeriod" startAt="3"/>
            </a:pPr>
            <a:r>
              <a:rPr lang="zh-TW" altLang="en-US" sz="2800" dirty="0" smtClean="0"/>
              <a:t>網路</a:t>
            </a:r>
            <a:r>
              <a:rPr lang="zh-TW" altLang="en-US" sz="2800" dirty="0"/>
              <a:t>顛覆傳統</a:t>
            </a:r>
            <a:r>
              <a:rPr lang="zh-TW" altLang="zh-TW" sz="2800" dirty="0"/>
              <a:t>：</a:t>
            </a:r>
            <a:r>
              <a:rPr lang="zh-TW" altLang="en-US" sz="2800" dirty="0"/>
              <a:t>網路化改變傳統思維；競標網站破壞價格</a:t>
            </a:r>
            <a:r>
              <a:rPr lang="zh-TW" altLang="zh-TW" sz="2800" dirty="0"/>
              <a:t>。</a:t>
            </a:r>
          </a:p>
          <a:p>
            <a:pPr marL="720000" indent="-360000" algn="just" eaLnBrk="1" hangingPunct="1">
              <a:spcBef>
                <a:spcPts val="300"/>
              </a:spcBef>
              <a:spcAft>
                <a:spcPts val="0"/>
              </a:spcAft>
              <a:buFont typeface="+mj-lt"/>
              <a:buAutoNum type="arabicPeriod" startAt="3"/>
            </a:pPr>
            <a:r>
              <a:rPr lang="zh-TW" altLang="en-US" sz="2800" dirty="0"/>
              <a:t>速度決定成敗</a:t>
            </a:r>
            <a:r>
              <a:rPr lang="zh-TW" altLang="zh-TW" sz="2800" dirty="0"/>
              <a:t>：</a:t>
            </a:r>
            <a:r>
              <a:rPr lang="zh-TW" altLang="en-US" sz="2800" dirty="0"/>
              <a:t>阿里巴巴的成功關鍵在於在電子商務領域上的創新</a:t>
            </a:r>
            <a:r>
              <a:rPr lang="zh-TW" altLang="zh-TW" sz="2800" dirty="0"/>
              <a:t>。</a:t>
            </a:r>
            <a:endParaRPr lang="en-US" altLang="zh-TW" sz="2800" dirty="0"/>
          </a:p>
          <a:p>
            <a:pPr marL="720000" indent="-360000" algn="just" eaLnBrk="1" hangingPunct="1">
              <a:spcBef>
                <a:spcPts val="300"/>
              </a:spcBef>
              <a:spcAft>
                <a:spcPts val="0"/>
              </a:spcAft>
              <a:buFont typeface="+mj-lt"/>
              <a:buAutoNum type="arabicPeriod" startAt="3"/>
            </a:pPr>
            <a:r>
              <a:rPr lang="zh-TW" altLang="en-US" sz="2800" dirty="0"/>
              <a:t>集中走向開放</a:t>
            </a:r>
            <a:r>
              <a:rPr lang="zh-TW" altLang="zh-TW" sz="2800" dirty="0"/>
              <a:t>：</a:t>
            </a:r>
            <a:r>
              <a:rPr lang="zh-TW" altLang="en-US" sz="2800" dirty="0"/>
              <a:t>集中式的管理已不符需求；走向開放式的管理</a:t>
            </a:r>
            <a:r>
              <a:rPr lang="zh-TW" altLang="zh-TW" sz="2800" dirty="0"/>
              <a:t>。</a:t>
            </a:r>
            <a:endParaRPr lang="en-US" altLang="zh-TW" sz="2800" dirty="0"/>
          </a:p>
          <a:p>
            <a:pPr marL="720000" indent="-360000" algn="just" eaLnBrk="1" hangingPunct="1">
              <a:spcBef>
                <a:spcPts val="300"/>
              </a:spcBef>
              <a:spcAft>
                <a:spcPts val="0"/>
              </a:spcAft>
              <a:buFont typeface="+mj-lt"/>
              <a:buAutoNum type="arabicPeriod" startAt="3"/>
            </a:pPr>
            <a:r>
              <a:rPr lang="zh-TW" altLang="en-US" sz="2800" dirty="0"/>
              <a:t>分享才能進步</a:t>
            </a:r>
            <a:r>
              <a:rPr lang="zh-TW" altLang="zh-TW" sz="2800" dirty="0"/>
              <a:t>：</a:t>
            </a:r>
            <a:r>
              <a:rPr lang="zh-TW" altLang="en-US" sz="2800" dirty="0"/>
              <a:t>以分享為主軸的</a:t>
            </a:r>
            <a:r>
              <a:rPr lang="en-US" altLang="zh-TW" sz="2800" dirty="0"/>
              <a:t>Facebook</a:t>
            </a:r>
            <a:r>
              <a:rPr lang="zh-TW" altLang="zh-TW" sz="2800" dirty="0"/>
              <a:t>。</a:t>
            </a:r>
            <a:endParaRPr lang="en-US" altLang="zh-TW" sz="2800" dirty="0"/>
          </a:p>
          <a:p>
            <a:pPr marL="720000" indent="-360000" algn="just" eaLnBrk="1" hangingPunct="1">
              <a:spcBef>
                <a:spcPts val="300"/>
              </a:spcBef>
              <a:spcAft>
                <a:spcPts val="0"/>
              </a:spcAft>
              <a:buFont typeface="+mj-lt"/>
              <a:buAutoNum type="arabicPeriod" startAt="3"/>
            </a:pPr>
            <a:r>
              <a:rPr lang="zh-TW" altLang="en-US" sz="2800" dirty="0"/>
              <a:t>區域邁向全球化</a:t>
            </a:r>
            <a:r>
              <a:rPr lang="zh-TW" altLang="zh-TW" sz="2800" dirty="0"/>
              <a:t>：</a:t>
            </a:r>
            <a:r>
              <a:rPr lang="zh-TW" altLang="en-US" sz="2800" dirty="0"/>
              <a:t>網路使得競爭區域邁向全球化</a:t>
            </a:r>
            <a:r>
              <a:rPr lang="zh-TW" altLang="zh-TW" sz="2800" dirty="0" smtClean="0"/>
              <a:t>。</a:t>
            </a:r>
            <a:endParaRPr lang="en-US" altLang="zh-TW" sz="2800" dirty="0"/>
          </a:p>
        </p:txBody>
      </p:sp>
      <p:grpSp>
        <p:nvGrpSpPr>
          <p:cNvPr id="11" name="群組 10"/>
          <p:cNvGrpSpPr/>
          <p:nvPr/>
        </p:nvGrpSpPr>
        <p:grpSpPr>
          <a:xfrm rot="-5400000">
            <a:off x="3416969" y="-3401028"/>
            <a:ext cx="468000" cy="7287373"/>
            <a:chOff x="-37323" y="1189"/>
            <a:chExt cx="432003" cy="4517729"/>
          </a:xfrm>
          <a:solidFill>
            <a:schemeClr val="bg1"/>
          </a:solidFill>
          <a:effectLst/>
        </p:grpSpPr>
        <p:sp>
          <p:nvSpPr>
            <p:cNvPr id="12" name="五邊形 11"/>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479699" y="1086019"/>
              <a:ext cx="1316751"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1.2</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知識</a:t>
              </a:r>
              <a:r>
                <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經濟的基本概念</a:t>
              </a:r>
            </a:p>
          </p:txBody>
        </p:sp>
        <p:sp>
          <p:nvSpPr>
            <p:cNvPr id="14" name="＞形箭號 13"/>
            <p:cNvSpPr/>
            <p:nvPr/>
          </p:nvSpPr>
          <p:spPr>
            <a:xfrm rot="5400000">
              <a:off x="-211885" y="1997145"/>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5" y="2635491"/>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3274010"/>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3912356"/>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80308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099">
                                            <p:txEl>
                                              <p:pRg st="6" end="6"/>
                                            </p:txEl>
                                          </p:spTgt>
                                        </p:tgtEl>
                                        <p:attrNameLst>
                                          <p:attrName>style.visibility</p:attrName>
                                        </p:attrNameLst>
                                      </p:cBhvr>
                                      <p:to>
                                        <p:strVal val="visible"/>
                                      </p:to>
                                    </p:set>
                                    <p:animEffect transition="in" filter="fade">
                                      <p:cBhvr>
                                        <p:cTn id="25"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O38\Desktop\書籍\IM111電子商務\低解析\表01-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04863"/>
            <a:ext cx="8280920" cy="3289967"/>
          </a:xfrm>
          <a:prstGeom prst="rect">
            <a:avLst/>
          </a:prstGeom>
          <a:noFill/>
          <a:extLst>
            <a:ext uri="{909E8E84-426E-40DD-AFC4-6F175D3DCCD1}">
              <a14:hiddenFill xmlns:a14="http://schemas.microsoft.com/office/drawing/2010/main">
                <a:solidFill>
                  <a:srgbClr val="FFFFFF"/>
                </a:solidFill>
              </a14:hiddenFill>
            </a:ext>
          </a:extLst>
        </p:spPr>
      </p:pic>
      <p:sp>
        <p:nvSpPr>
          <p:cNvPr id="5" name="標題 1"/>
          <p:cNvSpPr>
            <a:spLocks noGrp="1"/>
          </p:cNvSpPr>
          <p:nvPr>
            <p:ph type="title"/>
          </p:nvPr>
        </p:nvSpPr>
        <p:spPr>
          <a:xfrm>
            <a:off x="455613" y="355432"/>
            <a:ext cx="8229600" cy="1143000"/>
          </a:xfrm>
        </p:spPr>
        <p:txBody>
          <a:bodyPr/>
          <a:lstStyle/>
          <a:p>
            <a:pPr marL="0" indent="0" eaLnBrk="1" hangingPunct="1">
              <a:spcBef>
                <a:spcPts val="768"/>
              </a:spcBef>
              <a:spcAft>
                <a:spcPts val="0"/>
              </a:spcAft>
            </a:pPr>
            <a:r>
              <a:rPr lang="zh-TW" altLang="en-US" sz="4000" dirty="0" smtClean="0"/>
              <a:t>知識</a:t>
            </a:r>
            <a:r>
              <a:rPr lang="zh-TW" altLang="en-US" sz="4000" dirty="0"/>
              <a:t>經濟的定義與理念</a:t>
            </a:r>
            <a:endParaRPr lang="en-US" altLang="zh-TW" sz="4000" dirty="0"/>
          </a:p>
        </p:txBody>
      </p:sp>
      <p:grpSp>
        <p:nvGrpSpPr>
          <p:cNvPr id="13" name="群組 12"/>
          <p:cNvGrpSpPr/>
          <p:nvPr/>
        </p:nvGrpSpPr>
        <p:grpSpPr>
          <a:xfrm rot="-5400000">
            <a:off x="3416969" y="-3401028"/>
            <a:ext cx="468000" cy="7287373"/>
            <a:chOff x="-37323" y="1189"/>
            <a:chExt cx="432003" cy="4517729"/>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79699" y="1086019"/>
              <a:ext cx="1316751"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1.2</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知識</a:t>
              </a:r>
              <a:r>
                <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經濟的基本概念</a:t>
              </a:r>
            </a:p>
          </p:txBody>
        </p:sp>
        <p:sp>
          <p:nvSpPr>
            <p:cNvPr id="16" name="＞形箭號 15"/>
            <p:cNvSpPr/>
            <p:nvPr/>
          </p:nvSpPr>
          <p:spPr>
            <a:xfrm rot="5400000">
              <a:off x="-211885" y="1997145"/>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635491"/>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274010"/>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5" y="3912356"/>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81533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91264" cy="5040000"/>
          </a:xfrm>
        </p:spPr>
        <p:txBody>
          <a:bodyPr/>
          <a:lstStyle/>
          <a:p>
            <a:pPr algn="just" eaLnBrk="1" hangingPunct="1">
              <a:spcBef>
                <a:spcPts val="768"/>
              </a:spcBef>
              <a:spcAft>
                <a:spcPts val="0"/>
              </a:spcAft>
            </a:pPr>
            <a:r>
              <a:rPr lang="zh-TW" altLang="en-US" dirty="0" smtClean="0"/>
              <a:t>阿</a:t>
            </a:r>
            <a:r>
              <a:rPr lang="zh-TW" altLang="en-US" dirty="0"/>
              <a:t>里巴巴成立於</a:t>
            </a:r>
            <a:r>
              <a:rPr lang="en-US" altLang="zh-TW" dirty="0"/>
              <a:t>1999</a:t>
            </a:r>
            <a:r>
              <a:rPr lang="zh-TW" altLang="en-US" dirty="0"/>
              <a:t>年，目前為中國規模最大的電子商務網站</a:t>
            </a:r>
            <a:r>
              <a:rPr lang="zh-TW" altLang="zh-TW" dirty="0"/>
              <a:t>。</a:t>
            </a:r>
            <a:r>
              <a:rPr lang="en-US" altLang="zh-TW" dirty="0"/>
              <a:t>2002</a:t>
            </a:r>
            <a:r>
              <a:rPr lang="zh-TW" altLang="zh-TW" dirty="0"/>
              <a:t>年</a:t>
            </a:r>
            <a:r>
              <a:rPr lang="zh-TW" altLang="en-US" dirty="0"/>
              <a:t>開始</a:t>
            </a:r>
            <a:r>
              <a:rPr lang="zh-TW" altLang="zh-TW" dirty="0"/>
              <a:t>，阿里巴巴的</a:t>
            </a:r>
            <a:r>
              <a:rPr lang="en-US" altLang="zh-TW" dirty="0"/>
              <a:t>B2B</a:t>
            </a:r>
            <a:r>
              <a:rPr lang="zh-TW" altLang="zh-TW" dirty="0"/>
              <a:t>網上交易平台開始獲利。</a:t>
            </a:r>
            <a:r>
              <a:rPr lang="en-US" altLang="zh-TW" dirty="0"/>
              <a:t>2003</a:t>
            </a:r>
            <a:r>
              <a:rPr lang="zh-TW" altLang="zh-TW" dirty="0"/>
              <a:t>年</a:t>
            </a:r>
            <a:r>
              <a:rPr lang="en-US" altLang="zh-TW" dirty="0"/>
              <a:t>5</a:t>
            </a:r>
            <a:r>
              <a:rPr lang="zh-TW" altLang="zh-TW" dirty="0"/>
              <a:t>月正式成立了</a:t>
            </a:r>
            <a:r>
              <a:rPr lang="en-US" altLang="zh-TW" dirty="0"/>
              <a:t>C2C</a:t>
            </a:r>
            <a:r>
              <a:rPr lang="zh-TW" altLang="zh-TW" dirty="0"/>
              <a:t>電子商務網站淘寶網（</a:t>
            </a:r>
            <a:r>
              <a:rPr lang="en-US" altLang="zh-TW" dirty="0"/>
              <a:t>www.taobao.com</a:t>
            </a:r>
            <a:r>
              <a:rPr lang="zh-TW" altLang="zh-TW" dirty="0"/>
              <a:t>），提供消費者多元且價格合理的各項產品。</a:t>
            </a:r>
            <a:r>
              <a:rPr lang="en-US" altLang="zh-TW" dirty="0"/>
              <a:t>2004</a:t>
            </a:r>
            <a:r>
              <a:rPr lang="zh-TW" altLang="zh-TW" dirty="0"/>
              <a:t>年</a:t>
            </a:r>
            <a:r>
              <a:rPr lang="en-US" altLang="zh-TW" dirty="0"/>
              <a:t>12</a:t>
            </a:r>
            <a:r>
              <a:rPr lang="zh-TW" altLang="zh-TW" dirty="0"/>
              <a:t>月成立了</a:t>
            </a:r>
            <a:r>
              <a:rPr lang="zh-TW" altLang="en-US" dirty="0"/>
              <a:t>目前中國最多人選用的第三方網路線上支付系統</a:t>
            </a:r>
            <a:r>
              <a:rPr lang="zh-TW" altLang="zh-TW" dirty="0"/>
              <a:t>（</a:t>
            </a:r>
            <a:r>
              <a:rPr lang="en-US" altLang="zh-TW" dirty="0"/>
              <a:t>www.alipay.com</a:t>
            </a:r>
            <a:r>
              <a:rPr lang="zh-TW" altLang="zh-TW" dirty="0" smtClean="0"/>
              <a:t>）。</a:t>
            </a:r>
            <a:endParaRPr lang="zh-TW" altLang="zh-TW" dirty="0"/>
          </a:p>
        </p:txBody>
      </p:sp>
      <p:sp>
        <p:nvSpPr>
          <p:cNvPr id="5" name="標題 1"/>
          <p:cNvSpPr>
            <a:spLocks noGrp="1"/>
          </p:cNvSpPr>
          <p:nvPr>
            <p:ph type="title"/>
          </p:nvPr>
        </p:nvSpPr>
        <p:spPr>
          <a:xfrm>
            <a:off x="455613" y="355432"/>
            <a:ext cx="8229600" cy="1143000"/>
          </a:xfrm>
        </p:spPr>
        <p:txBody>
          <a:bodyPr/>
          <a:lstStyle/>
          <a:p>
            <a:pPr eaLnBrk="1" hangingPunct="1">
              <a:spcBef>
                <a:spcPts val="0"/>
              </a:spcBef>
              <a:spcAft>
                <a:spcPts val="0"/>
              </a:spcAft>
            </a:pPr>
            <a:r>
              <a:rPr lang="zh-TW" altLang="en-US" sz="4000" dirty="0" smtClean="0"/>
              <a:t>阿</a:t>
            </a:r>
            <a:r>
              <a:rPr lang="zh-TW" altLang="en-US" sz="4000" dirty="0"/>
              <a:t>里巴巴傳奇 </a:t>
            </a:r>
            <a:endParaRPr lang="en-US" altLang="zh-TW" sz="4000" dirty="0"/>
          </a:p>
        </p:txBody>
      </p:sp>
    </p:spTree>
    <p:extLst>
      <p:ext uri="{BB962C8B-B14F-4D97-AF65-F5344CB8AC3E}">
        <p14:creationId xmlns:p14="http://schemas.microsoft.com/office/powerpoint/2010/main" val="34043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91264" cy="5040000"/>
          </a:xfrm>
        </p:spPr>
        <p:txBody>
          <a:bodyPr/>
          <a:lstStyle/>
          <a:p>
            <a:pPr algn="just" eaLnBrk="1" hangingPunct="1">
              <a:spcBef>
                <a:spcPts val="768"/>
              </a:spcBef>
              <a:spcAft>
                <a:spcPts val="0"/>
              </a:spcAft>
            </a:pPr>
            <a:r>
              <a:rPr lang="zh-TW" altLang="en-US" dirty="0" smtClean="0"/>
              <a:t>對外</a:t>
            </a:r>
            <a:r>
              <a:rPr lang="zh-TW" altLang="en-US" dirty="0"/>
              <a:t>合作</a:t>
            </a:r>
            <a:endParaRPr lang="en-US" altLang="zh-TW" dirty="0"/>
          </a:p>
          <a:p>
            <a:pPr marL="720000" lvl="1" indent="-342900" algn="just" eaLnBrk="1" hangingPunct="1">
              <a:spcBef>
                <a:spcPts val="768"/>
              </a:spcBef>
              <a:spcAft>
                <a:spcPts val="0"/>
              </a:spcAft>
              <a:buFont typeface="Times New Roman" panose="02020603050405020304" pitchFamily="18" charset="0"/>
              <a:buChar char="−"/>
            </a:pPr>
            <a:r>
              <a:rPr lang="zh-TW" altLang="en-US" dirty="0"/>
              <a:t>與</a:t>
            </a:r>
            <a:r>
              <a:rPr lang="zh-TW" altLang="zh-TW" dirty="0"/>
              <a:t>美國</a:t>
            </a:r>
            <a:r>
              <a:rPr lang="en-US" altLang="zh-TW" dirty="0"/>
              <a:t>Yahoo</a:t>
            </a:r>
            <a:r>
              <a:rPr lang="zh-TW" altLang="zh-TW" dirty="0"/>
              <a:t>合作，掌管了中國</a:t>
            </a:r>
            <a:r>
              <a:rPr lang="zh-TW" altLang="en-US" dirty="0"/>
              <a:t>地區</a:t>
            </a:r>
            <a:r>
              <a:rPr lang="zh-TW" altLang="zh-TW" dirty="0"/>
              <a:t>的雅虎，建立快速成長的基礎</a:t>
            </a:r>
            <a:endParaRPr lang="en-US" altLang="zh-TW" dirty="0"/>
          </a:p>
          <a:p>
            <a:pPr marL="720000" lvl="1" indent="-342900" algn="just" eaLnBrk="1" hangingPunct="1">
              <a:spcBef>
                <a:spcPts val="768"/>
              </a:spcBef>
              <a:spcAft>
                <a:spcPts val="0"/>
              </a:spcAft>
              <a:buFont typeface="Times New Roman" panose="02020603050405020304" pitchFamily="18" charset="0"/>
              <a:buChar char="−"/>
            </a:pPr>
            <a:r>
              <a:rPr lang="en-US" altLang="zh-TW" dirty="0"/>
              <a:t>2011</a:t>
            </a:r>
            <a:r>
              <a:rPr lang="zh-TW" altLang="en-US" dirty="0"/>
              <a:t>年為了服務不同的消費族群創立了：</a:t>
            </a:r>
            <a:r>
              <a:rPr lang="zh-TW" altLang="zh-TW" dirty="0"/>
              <a:t>淘寶網、天貓、一淘</a:t>
            </a:r>
            <a:endParaRPr lang="en-US" altLang="zh-TW" dirty="0"/>
          </a:p>
          <a:p>
            <a:pPr marL="720000" lvl="1" indent="-342900" algn="just" eaLnBrk="1" hangingPunct="1">
              <a:spcBef>
                <a:spcPts val="768"/>
              </a:spcBef>
              <a:spcAft>
                <a:spcPts val="0"/>
              </a:spcAft>
              <a:buFont typeface="Times New Roman" panose="02020603050405020304" pitchFamily="18" charset="0"/>
              <a:buChar char="−"/>
            </a:pPr>
            <a:r>
              <a:rPr lang="en-US" altLang="zh-TW" dirty="0"/>
              <a:t>2013</a:t>
            </a:r>
            <a:r>
              <a:rPr lang="zh-TW" altLang="zh-TW" dirty="0"/>
              <a:t>年</a:t>
            </a:r>
            <a:r>
              <a:rPr lang="zh-TW" altLang="en-US" dirty="0"/>
              <a:t>成立</a:t>
            </a:r>
            <a:r>
              <a:rPr lang="zh-TW" altLang="zh-TW" dirty="0"/>
              <a:t>小額金融服務</a:t>
            </a:r>
            <a:endParaRPr lang="en-US" altLang="zh-TW" dirty="0"/>
          </a:p>
          <a:p>
            <a:pPr marL="720000" lvl="1" indent="-342900" algn="just" eaLnBrk="1" hangingPunct="1">
              <a:spcBef>
                <a:spcPts val="768"/>
              </a:spcBef>
              <a:spcAft>
                <a:spcPts val="0"/>
              </a:spcAft>
              <a:buFont typeface="Times New Roman" panose="02020603050405020304" pitchFamily="18" charset="0"/>
              <a:buChar char="−"/>
            </a:pPr>
            <a:r>
              <a:rPr lang="en-US" altLang="zh-TW" dirty="0"/>
              <a:t>2013</a:t>
            </a:r>
            <a:r>
              <a:rPr lang="zh-TW" altLang="zh-TW" dirty="0"/>
              <a:t>年</a:t>
            </a:r>
            <a:r>
              <a:rPr lang="en-US" altLang="zh-TW" dirty="0"/>
              <a:t>10</a:t>
            </a:r>
            <a:r>
              <a:rPr lang="zh-TW" altLang="zh-TW" dirty="0"/>
              <a:t>月入股美國物流商</a:t>
            </a:r>
            <a:r>
              <a:rPr lang="en-US" altLang="zh-TW" dirty="0" err="1" smtClean="0"/>
              <a:t>ShopRunner</a:t>
            </a:r>
            <a:endParaRPr lang="zh-TW" altLang="zh-TW" dirty="0"/>
          </a:p>
        </p:txBody>
      </p:sp>
      <p:sp>
        <p:nvSpPr>
          <p:cNvPr id="5" name="標題 1"/>
          <p:cNvSpPr>
            <a:spLocks noGrp="1"/>
          </p:cNvSpPr>
          <p:nvPr>
            <p:ph type="title"/>
          </p:nvPr>
        </p:nvSpPr>
        <p:spPr>
          <a:xfrm>
            <a:off x="455613" y="355432"/>
            <a:ext cx="8229600" cy="1143000"/>
          </a:xfrm>
        </p:spPr>
        <p:txBody>
          <a:bodyPr/>
          <a:lstStyle/>
          <a:p>
            <a:pPr eaLnBrk="1" hangingPunct="1">
              <a:spcBef>
                <a:spcPts val="0"/>
              </a:spcBef>
              <a:spcAft>
                <a:spcPts val="0"/>
              </a:spcAft>
            </a:pPr>
            <a:r>
              <a:rPr lang="zh-TW" altLang="en-US" sz="4000" dirty="0" smtClean="0"/>
              <a:t>阿</a:t>
            </a:r>
            <a:r>
              <a:rPr lang="zh-TW" altLang="en-US" sz="4000" dirty="0"/>
              <a:t>里巴巴傳奇 </a:t>
            </a:r>
            <a:endParaRPr lang="en-US" altLang="zh-TW" sz="4000" dirty="0"/>
          </a:p>
        </p:txBody>
      </p:sp>
    </p:spTree>
    <p:extLst>
      <p:ext uri="{BB962C8B-B14F-4D97-AF65-F5344CB8AC3E}">
        <p14:creationId xmlns:p14="http://schemas.microsoft.com/office/powerpoint/2010/main" val="30393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91264" cy="5040000"/>
          </a:xfrm>
        </p:spPr>
        <p:txBody>
          <a:bodyPr/>
          <a:lstStyle/>
          <a:p>
            <a:pPr algn="just" eaLnBrk="1" hangingPunct="1">
              <a:spcBef>
                <a:spcPts val="768"/>
              </a:spcBef>
              <a:spcAft>
                <a:spcPts val="0"/>
              </a:spcAft>
            </a:pPr>
            <a:r>
              <a:rPr lang="zh-TW" altLang="en-US" dirty="0"/>
              <a:t>有下列特性：</a:t>
            </a:r>
            <a:endParaRPr lang="en-US" altLang="zh-TW" dirty="0"/>
          </a:p>
          <a:p>
            <a:pPr marL="720000" indent="-360000" algn="just" eaLnBrk="1" hangingPunct="1">
              <a:spcBef>
                <a:spcPts val="768"/>
              </a:spcBef>
              <a:spcAft>
                <a:spcPts val="0"/>
              </a:spcAft>
              <a:buFont typeface="+mj-lt"/>
              <a:buAutoNum type="arabicPeriod"/>
            </a:pPr>
            <a:r>
              <a:rPr lang="zh-TW" altLang="en-US" sz="2800" dirty="0" smtClean="0"/>
              <a:t>資訊</a:t>
            </a:r>
            <a:r>
              <a:rPr lang="zh-TW" altLang="en-US" sz="2800" dirty="0"/>
              <a:t>與交易沒有時間或</a:t>
            </a:r>
            <a:r>
              <a:rPr lang="zh-TW" altLang="en-US" sz="2800" dirty="0" smtClean="0"/>
              <a:t>地域限制</a:t>
            </a:r>
            <a:r>
              <a:rPr lang="zh-TW" altLang="zh-TW" sz="2800" dirty="0"/>
              <a:t>：</a:t>
            </a:r>
            <a:r>
              <a:rPr lang="zh-TW" altLang="en-US" sz="2800" dirty="0"/>
              <a:t>網路上沒有時間跟區域的限制</a:t>
            </a:r>
            <a:r>
              <a:rPr lang="zh-TW" altLang="zh-TW" sz="2800" dirty="0"/>
              <a:t>。</a:t>
            </a:r>
            <a:endParaRPr lang="en-US" altLang="zh-TW" sz="2800" dirty="0"/>
          </a:p>
          <a:p>
            <a:pPr marL="720000" indent="-360000" algn="just" eaLnBrk="1" hangingPunct="1">
              <a:spcBef>
                <a:spcPts val="768"/>
              </a:spcBef>
              <a:spcAft>
                <a:spcPts val="0"/>
              </a:spcAft>
              <a:buFont typeface="+mj-lt"/>
              <a:buAutoNum type="arabicPeriod"/>
            </a:pPr>
            <a:r>
              <a:rPr lang="zh-TW" altLang="en-US" sz="2800" dirty="0" smtClean="0"/>
              <a:t>買賣</a:t>
            </a:r>
            <a:r>
              <a:rPr lang="zh-TW" altLang="en-US" sz="2800" dirty="0"/>
              <a:t>雙方資訊對稱性增加</a:t>
            </a:r>
            <a:r>
              <a:rPr lang="zh-TW" altLang="zh-TW" sz="2800" dirty="0"/>
              <a:t>：</a:t>
            </a:r>
            <a:r>
              <a:rPr lang="zh-TW" altLang="en-US" sz="2800" dirty="0"/>
              <a:t>消費者和賣方透過網路皆享有對等的資訊</a:t>
            </a:r>
            <a:r>
              <a:rPr lang="zh-TW" altLang="zh-TW" sz="2800" dirty="0"/>
              <a:t>。</a:t>
            </a:r>
            <a:endParaRPr lang="en-US" altLang="zh-TW" sz="2800" dirty="0"/>
          </a:p>
          <a:p>
            <a:pPr marL="720000" indent="-360000" algn="just" eaLnBrk="1" hangingPunct="1">
              <a:spcBef>
                <a:spcPts val="768"/>
              </a:spcBef>
              <a:spcAft>
                <a:spcPts val="0"/>
              </a:spcAft>
              <a:buFont typeface="+mj-lt"/>
              <a:buAutoNum type="arabicPeriod"/>
            </a:pPr>
            <a:r>
              <a:rPr lang="zh-TW" altLang="en-US" sz="2800" dirty="0"/>
              <a:t>消費者選擇權增加</a:t>
            </a:r>
            <a:r>
              <a:rPr lang="zh-TW" altLang="zh-TW" sz="2800" dirty="0"/>
              <a:t>：</a:t>
            </a:r>
            <a:r>
              <a:rPr lang="zh-TW" altLang="en-US" sz="2800" dirty="0"/>
              <a:t>消費者透過網路有更多選擇</a:t>
            </a:r>
            <a:r>
              <a:rPr lang="zh-TW" altLang="zh-TW" sz="2800" dirty="0"/>
              <a:t>。</a:t>
            </a:r>
            <a:endParaRPr lang="en-US" altLang="zh-TW" sz="2800" dirty="0"/>
          </a:p>
          <a:p>
            <a:pPr marL="720000" indent="-360000" algn="just" eaLnBrk="1" hangingPunct="1">
              <a:spcBef>
                <a:spcPts val="768"/>
              </a:spcBef>
              <a:spcAft>
                <a:spcPts val="0"/>
              </a:spcAft>
              <a:buFont typeface="+mj-lt"/>
              <a:buAutoNum type="arabicPeriod"/>
            </a:pPr>
            <a:r>
              <a:rPr lang="zh-TW" altLang="en-US" sz="2800" dirty="0"/>
              <a:t>買賣雙方點對點的接觸</a:t>
            </a:r>
            <a:r>
              <a:rPr lang="zh-TW" altLang="zh-TW" sz="2800" dirty="0"/>
              <a:t>：</a:t>
            </a:r>
            <a:r>
              <a:rPr lang="zh-TW" altLang="en-US" sz="2800" dirty="0"/>
              <a:t>和傳統商務不同</a:t>
            </a:r>
            <a:r>
              <a:rPr lang="zh-TW" altLang="zh-TW" sz="2800" dirty="0"/>
              <a:t>，</a:t>
            </a:r>
            <a:r>
              <a:rPr lang="zh-TW" altLang="en-US" sz="2800" dirty="0"/>
              <a:t>網路行銷須直接找到客戶</a:t>
            </a:r>
            <a:r>
              <a:rPr lang="zh-TW" altLang="zh-TW" sz="2800" dirty="0"/>
              <a:t>。</a:t>
            </a:r>
            <a:endParaRPr lang="en-US" altLang="zh-TW" sz="2800" dirty="0"/>
          </a:p>
          <a:p>
            <a:pPr marL="720000" indent="-360000" algn="just" eaLnBrk="1" hangingPunct="1">
              <a:spcBef>
                <a:spcPts val="768"/>
              </a:spcBef>
              <a:spcAft>
                <a:spcPts val="0"/>
              </a:spcAft>
              <a:buFont typeface="+mj-lt"/>
              <a:buAutoNum type="arabicPeriod"/>
            </a:pPr>
            <a:r>
              <a:rPr lang="zh-TW" altLang="en-US" sz="2800" dirty="0"/>
              <a:t>低網路進入成本</a:t>
            </a:r>
            <a:r>
              <a:rPr lang="zh-TW" altLang="zh-TW" sz="2800" dirty="0"/>
              <a:t>：</a:t>
            </a:r>
            <a:r>
              <a:rPr lang="zh-TW" altLang="en-US" sz="2800" dirty="0"/>
              <a:t>網站</a:t>
            </a:r>
            <a:r>
              <a:rPr lang="zh-TW" altLang="en-US" sz="2800" dirty="0" smtClean="0"/>
              <a:t>架設</a:t>
            </a:r>
            <a:r>
              <a:rPr lang="zh-TW" altLang="zh-TW" sz="2800" dirty="0" smtClean="0"/>
              <a:t>。</a:t>
            </a:r>
            <a:endParaRPr lang="en-US" altLang="zh-TW" sz="2800" dirty="0"/>
          </a:p>
        </p:txBody>
      </p:sp>
      <p:sp>
        <p:nvSpPr>
          <p:cNvPr id="5" name="標題 1"/>
          <p:cNvSpPr>
            <a:spLocks noGrp="1"/>
          </p:cNvSpPr>
          <p:nvPr>
            <p:ph type="title"/>
          </p:nvPr>
        </p:nvSpPr>
        <p:spPr>
          <a:xfrm>
            <a:off x="455613" y="355432"/>
            <a:ext cx="8229600" cy="1143000"/>
          </a:xfrm>
        </p:spPr>
        <p:txBody>
          <a:bodyPr/>
          <a:lstStyle/>
          <a:p>
            <a:pPr marL="0" indent="0" eaLnBrk="1" hangingPunct="1">
              <a:spcBef>
                <a:spcPts val="768"/>
              </a:spcBef>
              <a:spcAft>
                <a:spcPts val="0"/>
              </a:spcAft>
            </a:pPr>
            <a:r>
              <a:rPr lang="zh-TW" altLang="en-US" sz="4000" dirty="0" smtClean="0"/>
              <a:t>網路</a:t>
            </a:r>
            <a:r>
              <a:rPr lang="zh-TW" altLang="en-US" sz="4000" dirty="0"/>
              <a:t>電子商務的特性</a:t>
            </a:r>
            <a:endParaRPr lang="en-US" altLang="zh-TW" sz="4000" dirty="0"/>
          </a:p>
        </p:txBody>
      </p:sp>
      <p:grpSp>
        <p:nvGrpSpPr>
          <p:cNvPr id="13" name="群組 12"/>
          <p:cNvGrpSpPr/>
          <p:nvPr/>
        </p:nvGrpSpPr>
        <p:grpSpPr>
          <a:xfrm rot="-5400000">
            <a:off x="3416969" y="-3401028"/>
            <a:ext cx="468000" cy="7287373"/>
            <a:chOff x="-37323" y="1189"/>
            <a:chExt cx="432003" cy="4517729"/>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79699" y="1086019"/>
              <a:ext cx="1316751"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1.2</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知識</a:t>
              </a:r>
              <a:r>
                <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經濟的基本概念</a:t>
              </a:r>
            </a:p>
          </p:txBody>
        </p:sp>
        <p:sp>
          <p:nvSpPr>
            <p:cNvPr id="16" name="＞形箭號 15"/>
            <p:cNvSpPr/>
            <p:nvPr/>
          </p:nvSpPr>
          <p:spPr>
            <a:xfrm rot="5400000">
              <a:off x="-211885" y="1997145"/>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635491"/>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274010"/>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5" y="3912356"/>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78051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19256" cy="5040000"/>
          </a:xfrm>
        </p:spPr>
        <p:txBody>
          <a:bodyPr/>
          <a:lstStyle/>
          <a:p>
            <a:pPr algn="just" eaLnBrk="1" hangingPunct="1">
              <a:spcBef>
                <a:spcPts val="768"/>
              </a:spcBef>
              <a:spcAft>
                <a:spcPts val="0"/>
              </a:spcAft>
            </a:pPr>
            <a:r>
              <a:rPr lang="zh-TW" altLang="en-US" dirty="0"/>
              <a:t>有下列特性：</a:t>
            </a:r>
            <a:endParaRPr lang="en-US" altLang="zh-TW" dirty="0"/>
          </a:p>
          <a:p>
            <a:pPr marL="720000" indent="-360000" algn="just" eaLnBrk="1" hangingPunct="1">
              <a:spcBef>
                <a:spcPts val="768"/>
              </a:spcBef>
              <a:spcAft>
                <a:spcPts val="0"/>
              </a:spcAft>
              <a:buFont typeface="+mj-lt"/>
              <a:buAutoNum type="arabicPeriod" startAt="6"/>
            </a:pPr>
            <a:r>
              <a:rPr lang="zh-TW" altLang="en-US" sz="2800" dirty="0"/>
              <a:t>無限網路擴充性</a:t>
            </a:r>
            <a:r>
              <a:rPr lang="zh-TW" altLang="zh-TW" sz="2800" dirty="0"/>
              <a:t>：</a:t>
            </a:r>
            <a:r>
              <a:rPr lang="zh-TW" altLang="en-US" sz="2800" dirty="0"/>
              <a:t>網路電子商程沒有實體店面</a:t>
            </a:r>
            <a:r>
              <a:rPr lang="zh-TW" altLang="zh-TW" sz="2800" dirty="0"/>
              <a:t>，</a:t>
            </a:r>
            <a:r>
              <a:rPr lang="zh-TW" altLang="en-US" sz="2800" dirty="0"/>
              <a:t>需要努力維持曝光度</a:t>
            </a:r>
            <a:r>
              <a:rPr lang="zh-TW" altLang="zh-TW" sz="2800" dirty="0"/>
              <a:t>。</a:t>
            </a:r>
            <a:endParaRPr lang="en-US" altLang="zh-TW" sz="2800" dirty="0"/>
          </a:p>
          <a:p>
            <a:pPr marL="720000" indent="-360000" algn="just" eaLnBrk="1" hangingPunct="1">
              <a:spcBef>
                <a:spcPts val="768"/>
              </a:spcBef>
              <a:spcAft>
                <a:spcPts val="0"/>
              </a:spcAft>
              <a:buFont typeface="+mj-lt"/>
              <a:buAutoNum type="arabicPeriod" startAt="6"/>
            </a:pPr>
            <a:r>
              <a:rPr lang="zh-TW" altLang="en-US" sz="2800" dirty="0"/>
              <a:t>低消費者轉換成本</a:t>
            </a:r>
            <a:r>
              <a:rPr lang="zh-TW" altLang="zh-TW" sz="2800" dirty="0"/>
              <a:t>：</a:t>
            </a:r>
            <a:r>
              <a:rPr lang="zh-TW" altLang="en-US" sz="2800" dirty="0"/>
              <a:t>電子商務的便利帶來商機</a:t>
            </a:r>
            <a:r>
              <a:rPr lang="zh-TW" altLang="zh-TW" sz="2800" dirty="0"/>
              <a:t>，</a:t>
            </a:r>
            <a:r>
              <a:rPr lang="zh-TW" altLang="en-US" sz="2800" dirty="0"/>
              <a:t>卻也帶來危機</a:t>
            </a:r>
            <a:r>
              <a:rPr lang="zh-TW" altLang="zh-TW" sz="2800" dirty="0" smtClean="0"/>
              <a:t>。</a:t>
            </a:r>
            <a:endParaRPr lang="en-US" altLang="zh-TW" sz="2800" dirty="0"/>
          </a:p>
        </p:txBody>
      </p:sp>
      <p:sp>
        <p:nvSpPr>
          <p:cNvPr id="5" name="標題 1"/>
          <p:cNvSpPr>
            <a:spLocks noGrp="1"/>
          </p:cNvSpPr>
          <p:nvPr>
            <p:ph type="title"/>
          </p:nvPr>
        </p:nvSpPr>
        <p:spPr>
          <a:xfrm>
            <a:off x="455613" y="355432"/>
            <a:ext cx="8229600" cy="1143000"/>
          </a:xfrm>
        </p:spPr>
        <p:txBody>
          <a:bodyPr/>
          <a:lstStyle/>
          <a:p>
            <a:pPr marL="0" indent="0" eaLnBrk="1" hangingPunct="1">
              <a:spcBef>
                <a:spcPts val="768"/>
              </a:spcBef>
              <a:spcAft>
                <a:spcPts val="0"/>
              </a:spcAft>
            </a:pPr>
            <a:r>
              <a:rPr lang="zh-TW" altLang="en-US" sz="4000" dirty="0" smtClean="0"/>
              <a:t>網路</a:t>
            </a:r>
            <a:r>
              <a:rPr lang="zh-TW" altLang="en-US" sz="4000" dirty="0"/>
              <a:t>電子商務的特性</a:t>
            </a:r>
            <a:endParaRPr lang="en-US" altLang="zh-TW" sz="4000" dirty="0"/>
          </a:p>
        </p:txBody>
      </p:sp>
      <p:grpSp>
        <p:nvGrpSpPr>
          <p:cNvPr id="13" name="群組 12"/>
          <p:cNvGrpSpPr/>
          <p:nvPr/>
        </p:nvGrpSpPr>
        <p:grpSpPr>
          <a:xfrm rot="-5400000">
            <a:off x="3416969" y="-3401028"/>
            <a:ext cx="468000" cy="7287373"/>
            <a:chOff x="-37323" y="1189"/>
            <a:chExt cx="432003" cy="4517729"/>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79699" y="1086019"/>
              <a:ext cx="1316751"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1.2</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知識</a:t>
              </a:r>
              <a:r>
                <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經濟的基本概念</a:t>
              </a:r>
            </a:p>
          </p:txBody>
        </p:sp>
        <p:sp>
          <p:nvSpPr>
            <p:cNvPr id="16" name="＞形箭號 15"/>
            <p:cNvSpPr/>
            <p:nvPr/>
          </p:nvSpPr>
          <p:spPr>
            <a:xfrm rot="5400000">
              <a:off x="-211885" y="1997145"/>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635491"/>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274010"/>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5" y="3912356"/>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4098" name="Picture 2" descr="C:\Users\NO38\Desktop\書籍\IM111電子商務\IM111ppt\小圖\image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4562" y="4403254"/>
            <a:ext cx="2640830" cy="197807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11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91264" cy="5040000"/>
          </a:xfrm>
        </p:spPr>
        <p:txBody>
          <a:bodyPr/>
          <a:lstStyle/>
          <a:p>
            <a:pPr algn="just" eaLnBrk="1" hangingPunct="1">
              <a:spcBef>
                <a:spcPts val="768"/>
              </a:spcBef>
              <a:spcAft>
                <a:spcPts val="0"/>
              </a:spcAft>
            </a:pPr>
            <a:r>
              <a:rPr lang="zh-TW" altLang="en-US" dirty="0" smtClean="0"/>
              <a:t>台灣</a:t>
            </a:r>
            <a:r>
              <a:rPr lang="zh-TW" altLang="en-US" dirty="0"/>
              <a:t>發展知識經濟的有利</a:t>
            </a:r>
            <a:r>
              <a:rPr lang="zh-TW" altLang="en-US" dirty="0" smtClean="0"/>
              <a:t>條件：</a:t>
            </a:r>
            <a:endParaRPr lang="en-US" altLang="zh-TW" dirty="0"/>
          </a:p>
          <a:p>
            <a:pPr marL="720000" indent="-360000" algn="just" eaLnBrk="1" hangingPunct="1">
              <a:spcBef>
                <a:spcPts val="768"/>
              </a:spcBef>
              <a:spcAft>
                <a:spcPts val="0"/>
              </a:spcAft>
              <a:buFont typeface="+mj-lt"/>
              <a:buAutoNum type="arabicPeriod"/>
            </a:pPr>
            <a:r>
              <a:rPr lang="zh-TW" altLang="en-US" sz="2800" dirty="0"/>
              <a:t>人民有旺盛的冒險創業精神</a:t>
            </a:r>
            <a:r>
              <a:rPr lang="zh-TW" altLang="zh-TW" sz="2800" dirty="0"/>
              <a:t>。</a:t>
            </a:r>
            <a:endParaRPr lang="en-US" altLang="zh-TW" sz="2800" dirty="0"/>
          </a:p>
          <a:p>
            <a:pPr marL="720000" indent="-360000" algn="just" eaLnBrk="1" hangingPunct="1">
              <a:spcBef>
                <a:spcPts val="768"/>
              </a:spcBef>
              <a:spcAft>
                <a:spcPts val="0"/>
              </a:spcAft>
              <a:buFont typeface="+mj-lt"/>
              <a:buAutoNum type="arabicPeriod"/>
            </a:pPr>
            <a:r>
              <a:rPr lang="zh-TW" altLang="en-US" sz="2800" dirty="0"/>
              <a:t>資訊產業的深厚與良好基礎</a:t>
            </a:r>
            <a:r>
              <a:rPr lang="zh-TW" altLang="zh-TW" sz="2800" dirty="0"/>
              <a:t>。</a:t>
            </a:r>
            <a:endParaRPr lang="en-US" altLang="zh-TW" sz="2800" dirty="0"/>
          </a:p>
          <a:p>
            <a:pPr marL="720000" indent="-360000" algn="just" eaLnBrk="1" hangingPunct="1">
              <a:spcBef>
                <a:spcPts val="768"/>
              </a:spcBef>
              <a:spcAft>
                <a:spcPts val="0"/>
              </a:spcAft>
              <a:buFont typeface="+mj-lt"/>
              <a:buAutoNum type="arabicPeriod"/>
            </a:pPr>
            <a:r>
              <a:rPr lang="zh-TW" altLang="en-US" sz="2800" dirty="0"/>
              <a:t>高科技產業的國際競爭力</a:t>
            </a:r>
            <a:r>
              <a:rPr lang="zh-TW" altLang="zh-TW" sz="2800" dirty="0"/>
              <a:t>。</a:t>
            </a:r>
            <a:endParaRPr lang="en-US" altLang="zh-TW" sz="2800" dirty="0"/>
          </a:p>
          <a:p>
            <a:pPr marL="720000" indent="-360000" algn="just" eaLnBrk="1" hangingPunct="1">
              <a:spcBef>
                <a:spcPts val="768"/>
              </a:spcBef>
              <a:spcAft>
                <a:spcPts val="0"/>
              </a:spcAft>
              <a:buFont typeface="+mj-lt"/>
              <a:buAutoNum type="arabicPeriod"/>
            </a:pPr>
            <a:r>
              <a:rPr lang="zh-TW" altLang="en-US" sz="2800" dirty="0"/>
              <a:t>優秀的</a:t>
            </a:r>
            <a:r>
              <a:rPr lang="zh-TW" altLang="en-US" sz="2800" dirty="0" smtClean="0"/>
              <a:t>高等</a:t>
            </a:r>
            <a:r>
              <a:rPr lang="zh-TW" altLang="en-US" sz="2800" dirty="0"/>
              <a:t>人力</a:t>
            </a:r>
            <a:r>
              <a:rPr lang="zh-TW" altLang="en-US" sz="2800" dirty="0" smtClean="0"/>
              <a:t>素質</a:t>
            </a:r>
            <a:r>
              <a:rPr lang="zh-TW" altLang="zh-TW" sz="2800" dirty="0"/>
              <a:t>。</a:t>
            </a:r>
            <a:endParaRPr lang="en-US" altLang="zh-TW" sz="2800" dirty="0"/>
          </a:p>
          <a:p>
            <a:pPr marL="720000" indent="-360000" algn="just" eaLnBrk="1" hangingPunct="1">
              <a:spcBef>
                <a:spcPts val="768"/>
              </a:spcBef>
              <a:spcAft>
                <a:spcPts val="0"/>
              </a:spcAft>
              <a:buFont typeface="+mj-lt"/>
              <a:buAutoNum type="arabicPeriod"/>
            </a:pPr>
            <a:r>
              <a:rPr lang="zh-TW" altLang="en-US" sz="2800" dirty="0"/>
              <a:t>活絡的資本市場</a:t>
            </a:r>
            <a:r>
              <a:rPr lang="zh-TW" altLang="zh-TW" sz="2800" dirty="0"/>
              <a:t>。</a:t>
            </a:r>
            <a:endParaRPr lang="en-US" altLang="zh-TW" sz="2800" dirty="0"/>
          </a:p>
          <a:p>
            <a:pPr marL="720000" indent="-360000" algn="just" eaLnBrk="1" hangingPunct="1">
              <a:spcBef>
                <a:spcPts val="768"/>
              </a:spcBef>
              <a:spcAft>
                <a:spcPts val="0"/>
              </a:spcAft>
              <a:buFont typeface="+mj-lt"/>
              <a:buAutoNum type="arabicPeriod"/>
            </a:pPr>
            <a:r>
              <a:rPr lang="zh-TW" altLang="en-US" sz="2800" dirty="0"/>
              <a:t>豐富的全球貿易經驗</a:t>
            </a:r>
            <a:r>
              <a:rPr lang="zh-TW" altLang="zh-TW" sz="2800" dirty="0" smtClean="0"/>
              <a:t>。</a:t>
            </a:r>
            <a:endParaRPr lang="en-US" altLang="zh-TW" sz="2800" dirty="0"/>
          </a:p>
        </p:txBody>
      </p:sp>
      <p:sp>
        <p:nvSpPr>
          <p:cNvPr id="5" name="標題 1"/>
          <p:cNvSpPr>
            <a:spLocks noGrp="1"/>
          </p:cNvSpPr>
          <p:nvPr>
            <p:ph type="title"/>
          </p:nvPr>
        </p:nvSpPr>
        <p:spPr>
          <a:xfrm>
            <a:off x="455613" y="355432"/>
            <a:ext cx="8229600" cy="1143000"/>
          </a:xfrm>
        </p:spPr>
        <p:txBody>
          <a:bodyPr/>
          <a:lstStyle/>
          <a:p>
            <a:pPr marL="0" indent="0" eaLnBrk="1" hangingPunct="1">
              <a:spcBef>
                <a:spcPts val="768"/>
              </a:spcBef>
              <a:spcAft>
                <a:spcPts val="0"/>
              </a:spcAft>
            </a:pPr>
            <a:r>
              <a:rPr lang="zh-TW" altLang="en-US" sz="4000" dirty="0" smtClean="0"/>
              <a:t>網路</a:t>
            </a:r>
            <a:r>
              <a:rPr lang="zh-TW" altLang="en-US" sz="4000" dirty="0"/>
              <a:t>電子商務的特性</a:t>
            </a:r>
            <a:endParaRPr lang="en-US" altLang="zh-TW" sz="4000" dirty="0"/>
          </a:p>
        </p:txBody>
      </p:sp>
      <p:grpSp>
        <p:nvGrpSpPr>
          <p:cNvPr id="13" name="群組 12"/>
          <p:cNvGrpSpPr/>
          <p:nvPr/>
        </p:nvGrpSpPr>
        <p:grpSpPr>
          <a:xfrm rot="-5400000">
            <a:off x="3416969" y="-3401028"/>
            <a:ext cx="468000" cy="7287373"/>
            <a:chOff x="-37323" y="1189"/>
            <a:chExt cx="432003" cy="4517729"/>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79699" y="1086019"/>
              <a:ext cx="1316751"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1.2</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知識</a:t>
              </a:r>
              <a:r>
                <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經濟的基本概念</a:t>
              </a:r>
            </a:p>
          </p:txBody>
        </p:sp>
        <p:sp>
          <p:nvSpPr>
            <p:cNvPr id="16" name="＞形箭號 15"/>
            <p:cNvSpPr/>
            <p:nvPr/>
          </p:nvSpPr>
          <p:spPr>
            <a:xfrm rot="5400000">
              <a:off x="-211885" y="1997145"/>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635491"/>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274010"/>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5" y="3912356"/>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5122" name="Picture 2" descr="C:\Users\NO38\Desktop\書籍\IM111電子商務\IM111ppt\小圖\ecommerce.jpg"/>
          <p:cNvPicPr>
            <a:picLocks noChangeAspect="1" noChangeArrowheads="1"/>
          </p:cNvPicPr>
          <p:nvPr/>
        </p:nvPicPr>
        <p:blipFill rotWithShape="1">
          <a:blip r:embed="rId2">
            <a:extLst>
              <a:ext uri="{28A0092B-C50C-407E-A947-70E740481C1C}">
                <a14:useLocalDpi xmlns:a14="http://schemas.microsoft.com/office/drawing/2010/main" val="0"/>
              </a:ext>
            </a:extLst>
          </a:blip>
          <a:srcRect b="15727"/>
          <a:stretch/>
        </p:blipFill>
        <p:spPr bwMode="auto">
          <a:xfrm rot="20683180">
            <a:off x="5905729" y="4405494"/>
            <a:ext cx="2723263" cy="1721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67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099">
                                            <p:txEl>
                                              <p:pRg st="6" end="6"/>
                                            </p:txEl>
                                          </p:spTgt>
                                        </p:tgtEl>
                                        <p:attrNameLst>
                                          <p:attrName>style.visibility</p:attrName>
                                        </p:attrNameLst>
                                      </p:cBhvr>
                                      <p:to>
                                        <p:strVal val="visible"/>
                                      </p:to>
                                    </p:set>
                                    <p:animEffect transition="in" filter="fade">
                                      <p:cBhvr>
                                        <p:cTn id="25"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000" dirty="0" smtClean="0"/>
              <a:t>摘要</a:t>
            </a:r>
            <a:endParaRPr lang="zh-TW" altLang="en-US" sz="4000" dirty="0"/>
          </a:p>
        </p:txBody>
      </p:sp>
      <p:sp>
        <p:nvSpPr>
          <p:cNvPr id="3" name="內容版面配置區 2"/>
          <p:cNvSpPr>
            <a:spLocks noGrp="1"/>
          </p:cNvSpPr>
          <p:nvPr>
            <p:ph idx="1"/>
          </p:nvPr>
        </p:nvSpPr>
        <p:spPr>
          <a:xfrm>
            <a:off x="457200" y="1600200"/>
            <a:ext cx="8435280" cy="4525963"/>
          </a:xfrm>
        </p:spPr>
        <p:txBody>
          <a:bodyPr/>
          <a:lstStyle/>
          <a:p>
            <a:pPr algn="just"/>
            <a:r>
              <a:rPr lang="en-US" altLang="zh-TW" dirty="0" smtClean="0"/>
              <a:t>1.1</a:t>
            </a:r>
            <a:r>
              <a:rPr lang="zh-TW" altLang="en-US" dirty="0" smtClean="0"/>
              <a:t> </a:t>
            </a:r>
            <a:r>
              <a:rPr lang="zh-TW" altLang="en-US" dirty="0"/>
              <a:t>導論</a:t>
            </a:r>
            <a:endParaRPr lang="en-US" altLang="zh-TW" dirty="0"/>
          </a:p>
          <a:p>
            <a:pPr algn="just"/>
            <a:r>
              <a:rPr lang="en-US" altLang="zh-TW" dirty="0"/>
              <a:t>1.2</a:t>
            </a:r>
            <a:r>
              <a:rPr lang="zh-TW" altLang="en-US" dirty="0"/>
              <a:t> 知識經濟的基本概念</a:t>
            </a:r>
            <a:endParaRPr lang="en-US" altLang="zh-TW" dirty="0"/>
          </a:p>
          <a:p>
            <a:pPr algn="just"/>
            <a:r>
              <a:rPr lang="en-US" altLang="zh-TW" dirty="0"/>
              <a:t>1.3</a:t>
            </a:r>
            <a:r>
              <a:rPr lang="zh-TW" altLang="en-US" dirty="0"/>
              <a:t> 電子商務的定義與架構</a:t>
            </a:r>
            <a:endParaRPr lang="en-US" altLang="zh-TW" dirty="0"/>
          </a:p>
          <a:p>
            <a:pPr algn="just"/>
            <a:r>
              <a:rPr lang="en-US" altLang="zh-TW" dirty="0"/>
              <a:t>1.4</a:t>
            </a:r>
            <a:r>
              <a:rPr lang="zh-TW" altLang="en-US" dirty="0"/>
              <a:t> 電子商務的緣起與演變</a:t>
            </a:r>
            <a:endParaRPr lang="en-US" altLang="zh-TW" dirty="0"/>
          </a:p>
          <a:p>
            <a:pPr algn="just"/>
            <a:r>
              <a:rPr lang="en-US" altLang="zh-TW" dirty="0"/>
              <a:t>1.5</a:t>
            </a:r>
            <a:r>
              <a:rPr lang="zh-TW" altLang="en-US" dirty="0"/>
              <a:t> 推動電子商務的效益</a:t>
            </a:r>
            <a:endParaRPr lang="en-US" altLang="zh-TW" dirty="0"/>
          </a:p>
          <a:p>
            <a:pPr algn="just"/>
            <a:r>
              <a:rPr lang="en-US" altLang="zh-TW" dirty="0"/>
              <a:t>1.6</a:t>
            </a:r>
            <a:r>
              <a:rPr lang="zh-TW" altLang="en-US" dirty="0"/>
              <a:t> 本書</a:t>
            </a:r>
            <a:r>
              <a:rPr lang="zh-TW" altLang="en-US" dirty="0" smtClean="0"/>
              <a:t>架構</a:t>
            </a:r>
            <a:endParaRPr lang="en-US" altLang="zh-TW" dirty="0"/>
          </a:p>
        </p:txBody>
      </p:sp>
    </p:spTree>
    <p:extLst>
      <p:ext uri="{BB962C8B-B14F-4D97-AF65-F5344CB8AC3E}">
        <p14:creationId xmlns:p14="http://schemas.microsoft.com/office/powerpoint/2010/main" val="60269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91264" cy="5040000"/>
          </a:xfrm>
        </p:spPr>
        <p:txBody>
          <a:bodyPr/>
          <a:lstStyle/>
          <a:p>
            <a:pPr lvl="0" algn="just" eaLnBrk="1" hangingPunct="1">
              <a:lnSpc>
                <a:spcPct val="100000"/>
              </a:lnSpc>
              <a:spcBef>
                <a:spcPts val="768"/>
              </a:spcBef>
              <a:spcAft>
                <a:spcPts val="0"/>
              </a:spcAft>
            </a:pPr>
            <a:r>
              <a:rPr lang="zh-TW" altLang="zh-TW" dirty="0" smtClean="0"/>
              <a:t>廣義</a:t>
            </a:r>
            <a:r>
              <a:rPr lang="zh-TW" altLang="zh-TW" dirty="0"/>
              <a:t>的說</a:t>
            </a:r>
            <a:r>
              <a:rPr lang="zh-TW" altLang="en-US" dirty="0"/>
              <a:t>：</a:t>
            </a:r>
            <a:r>
              <a:rPr lang="zh-TW" altLang="zh-TW" dirty="0"/>
              <a:t>電子商務是一種現代企業的經營方式，透過資訊與通訊科技來滿足經營者與消費者，除了經營者成本的降低，更為消費者帶來便利性。</a:t>
            </a:r>
          </a:p>
          <a:p>
            <a:pPr lvl="0" algn="just" eaLnBrk="1" hangingPunct="1">
              <a:lnSpc>
                <a:spcPct val="100000"/>
              </a:lnSpc>
              <a:spcBef>
                <a:spcPts val="768"/>
              </a:spcBef>
              <a:spcAft>
                <a:spcPts val="0"/>
              </a:spcAft>
            </a:pPr>
            <a:r>
              <a:rPr lang="zh-TW" altLang="zh-TW" dirty="0"/>
              <a:t>狹義的說</a:t>
            </a:r>
            <a:r>
              <a:rPr lang="zh-TW" altLang="en-US" dirty="0"/>
              <a:t>：</a:t>
            </a:r>
            <a:r>
              <a:rPr lang="zh-TW" altLang="zh-TW" dirty="0"/>
              <a:t>電子商務是透過開放的網路科技系統來連結企業與消費者之間的商業交易。這當中的連結非常的廣泛，可從一般基本的網路購物、拍賣、廣告行銷、甚至到教育訓練都是</a:t>
            </a:r>
            <a:r>
              <a:rPr lang="zh-TW" altLang="zh-TW" dirty="0" smtClean="0"/>
              <a:t>。</a:t>
            </a:r>
            <a:endParaRPr lang="zh-TW" altLang="zh-TW" dirty="0"/>
          </a:p>
        </p:txBody>
      </p:sp>
      <p:sp>
        <p:nvSpPr>
          <p:cNvPr id="5" name="標題 1"/>
          <p:cNvSpPr>
            <a:spLocks noGrp="1"/>
          </p:cNvSpPr>
          <p:nvPr>
            <p:ph type="title"/>
          </p:nvPr>
        </p:nvSpPr>
        <p:spPr>
          <a:xfrm>
            <a:off x="455613" y="355432"/>
            <a:ext cx="8229600" cy="1143000"/>
          </a:xfrm>
        </p:spPr>
        <p:txBody>
          <a:bodyPr/>
          <a:lstStyle/>
          <a:p>
            <a:pPr marL="0" indent="0" eaLnBrk="1" hangingPunct="1">
              <a:spcBef>
                <a:spcPts val="768"/>
              </a:spcBef>
              <a:spcAft>
                <a:spcPts val="0"/>
              </a:spcAft>
            </a:pPr>
            <a:r>
              <a:rPr lang="zh-TW" altLang="en-US" sz="4000" dirty="0" smtClean="0"/>
              <a:t>電子商務的定義與架構</a:t>
            </a:r>
            <a:endParaRPr lang="en-US" altLang="zh-TW" sz="4000" dirty="0"/>
          </a:p>
        </p:txBody>
      </p:sp>
      <p:grpSp>
        <p:nvGrpSpPr>
          <p:cNvPr id="13" name="群組 12"/>
          <p:cNvGrpSpPr/>
          <p:nvPr/>
        </p:nvGrpSpPr>
        <p:grpSpPr>
          <a:xfrm rot="-5400000">
            <a:off x="3382730" y="-3366792"/>
            <a:ext cx="468002" cy="7218897"/>
            <a:chOff x="-37325" y="1189"/>
            <a:chExt cx="432005" cy="4475278"/>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18205"/>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457381" y="1705595"/>
              <a:ext cx="1272115"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1.3</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電子商務的定義與架構</a:t>
              </a:r>
              <a:endPar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93039"/>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31559"/>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69905"/>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09409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455613" y="355432"/>
            <a:ext cx="8229600" cy="1143000"/>
          </a:xfrm>
        </p:spPr>
        <p:txBody>
          <a:bodyPr/>
          <a:lstStyle/>
          <a:p>
            <a:pPr eaLnBrk="1" hangingPunct="1">
              <a:spcBef>
                <a:spcPts val="768"/>
              </a:spcBef>
              <a:spcAft>
                <a:spcPts val="0"/>
              </a:spcAft>
            </a:pPr>
            <a:r>
              <a:rPr lang="en-US" altLang="zh-TW" sz="4000" dirty="0" err="1" smtClean="0"/>
              <a:t>Kalakota</a:t>
            </a:r>
            <a:r>
              <a:rPr lang="zh-TW" altLang="en-US" sz="4000" dirty="0" smtClean="0"/>
              <a:t>及</a:t>
            </a:r>
            <a:r>
              <a:rPr lang="en-US" altLang="zh-TW" sz="4000" dirty="0" err="1" smtClean="0"/>
              <a:t>Whinston</a:t>
            </a:r>
            <a:r>
              <a:rPr lang="zh-TW" altLang="en-US" sz="4000" dirty="0"/>
              <a:t>的架構</a:t>
            </a:r>
            <a:endParaRPr lang="en-US" altLang="zh-TW" sz="4000" dirty="0"/>
          </a:p>
        </p:txBody>
      </p:sp>
      <p:pic>
        <p:nvPicPr>
          <p:cNvPr id="2050" name="Picture 2" descr="C:\Users\NO38\Desktop\書籍\IM111電子商務\低解析\圖01-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101" y="1340768"/>
            <a:ext cx="5427798" cy="512728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群組 12"/>
          <p:cNvGrpSpPr/>
          <p:nvPr/>
        </p:nvGrpSpPr>
        <p:grpSpPr>
          <a:xfrm rot="-5400000">
            <a:off x="3382730" y="-3366792"/>
            <a:ext cx="468002" cy="7218897"/>
            <a:chOff x="-37325" y="1189"/>
            <a:chExt cx="432005" cy="4475278"/>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18205"/>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457381" y="1705595"/>
              <a:ext cx="1272115"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1.3</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電子商務的定義與架構</a:t>
              </a:r>
              <a:endPar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93039"/>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31559"/>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69905"/>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02517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455613" y="355432"/>
            <a:ext cx="8229600" cy="1143000"/>
          </a:xfrm>
        </p:spPr>
        <p:txBody>
          <a:bodyPr/>
          <a:lstStyle/>
          <a:p>
            <a:pPr eaLnBrk="1" hangingPunct="1">
              <a:spcBef>
                <a:spcPts val="768"/>
              </a:spcBef>
              <a:spcAft>
                <a:spcPts val="0"/>
              </a:spcAft>
            </a:pPr>
            <a:r>
              <a:rPr lang="en-US" altLang="zh-TW" sz="4000" dirty="0" err="1" smtClean="0"/>
              <a:t>Zwass</a:t>
            </a:r>
            <a:r>
              <a:rPr lang="zh-TW" altLang="en-US" sz="4000" dirty="0" smtClean="0"/>
              <a:t>的</a:t>
            </a:r>
            <a:r>
              <a:rPr lang="zh-TW" altLang="en-US" sz="4000" dirty="0"/>
              <a:t>架構</a:t>
            </a:r>
            <a:endParaRPr lang="en-US" altLang="zh-TW" sz="4000" dirty="0"/>
          </a:p>
        </p:txBody>
      </p:sp>
      <p:pic>
        <p:nvPicPr>
          <p:cNvPr id="3074" name="Picture 2" descr="C:\Users\NO38\Desktop\書籍\IM111電子商務\低解析\表01-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518" y="2449465"/>
            <a:ext cx="8443541" cy="278922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群組 12"/>
          <p:cNvGrpSpPr/>
          <p:nvPr/>
        </p:nvGrpSpPr>
        <p:grpSpPr>
          <a:xfrm rot="-5400000">
            <a:off x="3382730" y="-3366792"/>
            <a:ext cx="468002" cy="7218897"/>
            <a:chOff x="-37325" y="1189"/>
            <a:chExt cx="432005" cy="4475278"/>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18205"/>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457381" y="1705595"/>
              <a:ext cx="1272115"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1.3</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電子商務的定義與架構</a:t>
              </a:r>
              <a:endPar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93039"/>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31559"/>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69905"/>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50400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19256" cy="5040000"/>
          </a:xfrm>
        </p:spPr>
        <p:txBody>
          <a:bodyPr/>
          <a:lstStyle/>
          <a:p>
            <a:pPr algn="just" eaLnBrk="1" hangingPunct="1">
              <a:spcBef>
                <a:spcPts val="768"/>
              </a:spcBef>
              <a:spcAft>
                <a:spcPts val="0"/>
              </a:spcAft>
            </a:pPr>
            <a:r>
              <a:rPr lang="zh-TW" altLang="en-US" dirty="0" smtClean="0"/>
              <a:t>電子商務</a:t>
            </a:r>
            <a:r>
              <a:rPr lang="zh-TW" altLang="en-US" dirty="0"/>
              <a:t>主要涵蓋了三個層面：供應鏈管理、企業資源規劃、客戶關係管理</a:t>
            </a:r>
            <a:r>
              <a:rPr lang="zh-TW" altLang="zh-TW" dirty="0" smtClean="0"/>
              <a:t>。</a:t>
            </a:r>
            <a:endParaRPr lang="zh-TW" altLang="zh-TW" dirty="0"/>
          </a:p>
        </p:txBody>
      </p:sp>
      <p:sp>
        <p:nvSpPr>
          <p:cNvPr id="5" name="標題 1"/>
          <p:cNvSpPr>
            <a:spLocks noGrp="1"/>
          </p:cNvSpPr>
          <p:nvPr>
            <p:ph type="title"/>
          </p:nvPr>
        </p:nvSpPr>
        <p:spPr>
          <a:xfrm>
            <a:off x="455613" y="355432"/>
            <a:ext cx="8229600" cy="1143000"/>
          </a:xfrm>
        </p:spPr>
        <p:txBody>
          <a:bodyPr/>
          <a:lstStyle/>
          <a:p>
            <a:pPr marL="45720" indent="0"/>
            <a:r>
              <a:rPr lang="zh-TW" altLang="en-US" sz="4000" dirty="0" smtClean="0"/>
              <a:t>應用</a:t>
            </a:r>
            <a:r>
              <a:rPr lang="zh-TW" altLang="en-US" sz="4000" dirty="0"/>
              <a:t>面架構</a:t>
            </a:r>
            <a:endParaRPr lang="en-US" altLang="zh-TW" sz="4000" dirty="0"/>
          </a:p>
        </p:txBody>
      </p:sp>
      <p:pic>
        <p:nvPicPr>
          <p:cNvPr id="4098" name="Picture 2" descr="C:\Users\NO38\Desktop\書籍\IM111電子商務\低解析\圖01-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499" y="2604956"/>
            <a:ext cx="7156154" cy="394343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群組 12"/>
          <p:cNvGrpSpPr/>
          <p:nvPr/>
        </p:nvGrpSpPr>
        <p:grpSpPr>
          <a:xfrm rot="-5400000">
            <a:off x="3382730" y="-3366792"/>
            <a:ext cx="468002" cy="7218897"/>
            <a:chOff x="-37325" y="1189"/>
            <a:chExt cx="432005" cy="4475278"/>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18205"/>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457381" y="1705595"/>
              <a:ext cx="1272115"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1.3</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電子商務的定義與架構</a:t>
              </a:r>
              <a:endPar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93039"/>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31559"/>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69905"/>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59943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additive="base">
                                        <p:cTn id="12" dur="500" fill="hold"/>
                                        <p:tgtEl>
                                          <p:spTgt spid="4098"/>
                                        </p:tgtEl>
                                        <p:attrNameLst>
                                          <p:attrName>ppt_x</p:attrName>
                                        </p:attrNameLst>
                                      </p:cBhvr>
                                      <p:tavLst>
                                        <p:tav tm="0">
                                          <p:val>
                                            <p:strVal val="#ppt_x"/>
                                          </p:val>
                                        </p:tav>
                                        <p:tav tm="100000">
                                          <p:val>
                                            <p:strVal val="#ppt_x"/>
                                          </p:val>
                                        </p:tav>
                                      </p:tavLst>
                                    </p:anim>
                                    <p:anim calcmode="lin" valueType="num">
                                      <p:cBhvr additive="base">
                                        <p:cTn id="1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91264" cy="5040000"/>
          </a:xfrm>
        </p:spPr>
        <p:txBody>
          <a:bodyPr/>
          <a:lstStyle/>
          <a:p>
            <a:pPr algn="just" eaLnBrk="1" hangingPunct="1">
              <a:lnSpc>
                <a:spcPct val="90000"/>
              </a:lnSpc>
              <a:spcBef>
                <a:spcPts val="600"/>
              </a:spcBef>
              <a:spcAft>
                <a:spcPts val="0"/>
              </a:spcAft>
            </a:pPr>
            <a:r>
              <a:rPr lang="en-US" altLang="zh-TW" dirty="0" smtClean="0"/>
              <a:t>1980</a:t>
            </a:r>
            <a:r>
              <a:rPr lang="zh-TW" altLang="en-US" dirty="0" smtClean="0"/>
              <a:t>年代初期已有許多企業利用網路結合供應商或客戶</a:t>
            </a:r>
            <a:r>
              <a:rPr lang="en-US" altLang="zh-TW" dirty="0" smtClean="0"/>
              <a:t>，</a:t>
            </a:r>
            <a:r>
              <a:rPr lang="zh-TW" altLang="en-US" dirty="0" smtClean="0"/>
              <a:t>不過當時大多是專屬的網路，只提供特定的使用者使用。</a:t>
            </a:r>
            <a:endParaRPr lang="en-US" altLang="zh-TW" dirty="0" smtClean="0"/>
          </a:p>
          <a:p>
            <a:pPr algn="just" eaLnBrk="1" hangingPunct="1">
              <a:lnSpc>
                <a:spcPct val="90000"/>
              </a:lnSpc>
              <a:spcBef>
                <a:spcPts val="600"/>
              </a:spcBef>
              <a:spcAft>
                <a:spcPts val="0"/>
              </a:spcAft>
            </a:pPr>
            <a:r>
              <a:rPr lang="zh-TW" altLang="en-US" dirty="0" smtClean="0"/>
              <a:t>專屬網路時期：電子商務主要建構於「加值網路」和「電子資料交換」。</a:t>
            </a:r>
            <a:endParaRPr lang="en-US" altLang="zh-TW" dirty="0" smtClean="0"/>
          </a:p>
          <a:p>
            <a:pPr marL="720000" algn="just" eaLnBrk="1" hangingPunct="1">
              <a:lnSpc>
                <a:spcPct val="90000"/>
              </a:lnSpc>
              <a:spcBef>
                <a:spcPts val="600"/>
              </a:spcBef>
              <a:spcAft>
                <a:spcPts val="0"/>
              </a:spcAft>
              <a:buFont typeface="Times New Roman" panose="02020603050405020304" pitchFamily="18" charset="0"/>
              <a:buChar char="−"/>
            </a:pPr>
            <a:r>
              <a:rPr lang="zh-TW" altLang="en-US" sz="2800" dirty="0" smtClean="0"/>
              <a:t>美國航空公司的</a:t>
            </a:r>
            <a:r>
              <a:rPr lang="en-US" altLang="zh-TW" sz="2800" dirty="0" smtClean="0"/>
              <a:t>SABRE</a:t>
            </a:r>
            <a:r>
              <a:rPr lang="zh-TW" altLang="en-US" sz="2800" dirty="0" smtClean="0"/>
              <a:t>訂位系統</a:t>
            </a:r>
            <a:endParaRPr lang="en-US" altLang="zh-TW" sz="2800" dirty="0" smtClean="0"/>
          </a:p>
          <a:p>
            <a:pPr algn="just" eaLnBrk="1" hangingPunct="1">
              <a:lnSpc>
                <a:spcPct val="90000"/>
              </a:lnSpc>
              <a:spcBef>
                <a:spcPts val="600"/>
              </a:spcBef>
              <a:spcAft>
                <a:spcPts val="0"/>
              </a:spcAft>
            </a:pPr>
            <a:r>
              <a:rPr lang="zh-TW" altLang="en-US" dirty="0" smtClean="0"/>
              <a:t>開放網路時期使於</a:t>
            </a:r>
            <a:r>
              <a:rPr lang="en-US" altLang="zh-TW" dirty="0" smtClean="0"/>
              <a:t>1991</a:t>
            </a:r>
            <a:r>
              <a:rPr lang="zh-TW" altLang="en-US" dirty="0" smtClean="0"/>
              <a:t>年：美國解除網際網路商業應用的限制，開放的環境使電子商務自</a:t>
            </a:r>
            <a:r>
              <a:rPr lang="en-US" altLang="zh-TW" dirty="0" smtClean="0"/>
              <a:t>1995</a:t>
            </a:r>
            <a:r>
              <a:rPr lang="zh-TW" altLang="en-US" dirty="0" smtClean="0"/>
              <a:t>年後迅速成長。</a:t>
            </a:r>
            <a:endParaRPr lang="en-US" altLang="zh-TW" dirty="0" smtClean="0"/>
          </a:p>
          <a:p>
            <a:pPr marL="720000" algn="just" eaLnBrk="1" hangingPunct="1">
              <a:lnSpc>
                <a:spcPct val="90000"/>
              </a:lnSpc>
              <a:spcBef>
                <a:spcPts val="600"/>
              </a:spcBef>
              <a:spcAft>
                <a:spcPts val="0"/>
              </a:spcAft>
              <a:buFont typeface="Times New Roman" panose="02020603050405020304" pitchFamily="18" charset="0"/>
              <a:buChar char="−"/>
            </a:pPr>
            <a:r>
              <a:rPr lang="en-US" altLang="zh-TW" sz="2800" dirty="0" smtClean="0"/>
              <a:t>WWW</a:t>
            </a:r>
            <a:r>
              <a:rPr lang="zh-TW" altLang="en-US" sz="2800" dirty="0" smtClean="0"/>
              <a:t>的出現使得各地資訊能被迅速的整合</a:t>
            </a:r>
            <a:endParaRPr lang="en-US" altLang="zh-TW" sz="2800" dirty="0" smtClean="0"/>
          </a:p>
          <a:p>
            <a:pPr marL="720000" algn="just" eaLnBrk="1" hangingPunct="1">
              <a:lnSpc>
                <a:spcPct val="90000"/>
              </a:lnSpc>
              <a:spcBef>
                <a:spcPts val="600"/>
              </a:spcBef>
              <a:spcAft>
                <a:spcPts val="0"/>
              </a:spcAft>
              <a:buFont typeface="Times New Roman" panose="02020603050405020304" pitchFamily="18" charset="0"/>
              <a:buChar char="−"/>
            </a:pPr>
            <a:r>
              <a:rPr lang="en-US" altLang="zh-TW" sz="2800" dirty="0" smtClean="0"/>
              <a:t>HTML</a:t>
            </a:r>
            <a:r>
              <a:rPr lang="zh-TW" altLang="en-US" sz="2800" dirty="0" smtClean="0"/>
              <a:t>提供跨平台的展示語言</a:t>
            </a:r>
            <a:endParaRPr lang="en-US" altLang="zh-TW" sz="2800" dirty="0" smtClean="0"/>
          </a:p>
          <a:p>
            <a:pPr marL="720000" algn="just" eaLnBrk="1" hangingPunct="1">
              <a:lnSpc>
                <a:spcPct val="90000"/>
              </a:lnSpc>
              <a:spcBef>
                <a:spcPts val="600"/>
              </a:spcBef>
              <a:spcAft>
                <a:spcPts val="0"/>
              </a:spcAft>
              <a:buFont typeface="Times New Roman" panose="02020603050405020304" pitchFamily="18" charset="0"/>
              <a:buChar char="−"/>
            </a:pPr>
            <a:endParaRPr lang="en-US" altLang="zh-TW" sz="2800" dirty="0"/>
          </a:p>
        </p:txBody>
      </p:sp>
      <p:sp>
        <p:nvSpPr>
          <p:cNvPr id="5" name="標題 1"/>
          <p:cNvSpPr>
            <a:spLocks noGrp="1"/>
          </p:cNvSpPr>
          <p:nvPr>
            <p:ph type="title"/>
          </p:nvPr>
        </p:nvSpPr>
        <p:spPr>
          <a:xfrm>
            <a:off x="455613" y="355432"/>
            <a:ext cx="8229600" cy="1143000"/>
          </a:xfrm>
        </p:spPr>
        <p:txBody>
          <a:bodyPr/>
          <a:lstStyle/>
          <a:p>
            <a:pPr marL="45720" indent="0"/>
            <a:r>
              <a:rPr lang="zh-TW" altLang="en-US" sz="4000" dirty="0" smtClean="0"/>
              <a:t>網路</a:t>
            </a:r>
            <a:r>
              <a:rPr lang="zh-TW" altLang="en-US" sz="4000" dirty="0"/>
              <a:t>科技觀</a:t>
            </a:r>
            <a:endParaRPr lang="en-US" altLang="zh-TW" sz="4000" dirty="0"/>
          </a:p>
        </p:txBody>
      </p:sp>
      <p:grpSp>
        <p:nvGrpSpPr>
          <p:cNvPr id="13" name="群組 12"/>
          <p:cNvGrpSpPr/>
          <p:nvPr/>
        </p:nvGrpSpPr>
        <p:grpSpPr>
          <a:xfrm rot="-5400000">
            <a:off x="3375906" y="-3359968"/>
            <a:ext cx="468002" cy="7205249"/>
            <a:chOff x="-37325" y="1189"/>
            <a:chExt cx="432005" cy="4466817"/>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18205"/>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60099"/>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52012" y="2344452"/>
              <a:ext cx="1261376"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1.4</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電子商務的緣起與演變</a:t>
              </a:r>
              <a:endPar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23098"/>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61444"/>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02984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fade">
                                      <p:cBhvr>
                                        <p:cTn id="20" dur="500"/>
                                        <p:tgtEl>
                                          <p:spTgt spid="409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fade">
                                      <p:cBhvr>
                                        <p:cTn id="23" dur="500"/>
                                        <p:tgtEl>
                                          <p:spTgt spid="409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99">
                                            <p:txEl>
                                              <p:pRg st="5" end="5"/>
                                            </p:txEl>
                                          </p:spTgt>
                                        </p:tgtEl>
                                        <p:attrNameLst>
                                          <p:attrName>style.visibility</p:attrName>
                                        </p:attrNameLst>
                                      </p:cBhvr>
                                      <p:to>
                                        <p:strVal val="visible"/>
                                      </p:to>
                                    </p:set>
                                    <p:animEffect transition="in" filter="fade">
                                      <p:cBhvr>
                                        <p:cTn id="26"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91264" cy="5040000"/>
          </a:xfrm>
        </p:spPr>
        <p:txBody>
          <a:bodyPr/>
          <a:lstStyle/>
          <a:p>
            <a:pPr algn="just" eaLnBrk="1" hangingPunct="1">
              <a:spcBef>
                <a:spcPts val="768"/>
              </a:spcBef>
              <a:spcAft>
                <a:spcPts val="0"/>
              </a:spcAft>
            </a:pPr>
            <a:r>
              <a:rPr lang="zh-TW" altLang="en-US" dirty="0" smtClean="0"/>
              <a:t>電子商務</a:t>
            </a:r>
            <a:r>
              <a:rPr lang="zh-TW" altLang="en-US" dirty="0"/>
              <a:t>可視為運用網路科技來建立競爭優勢的策略性思維。</a:t>
            </a:r>
            <a:endParaRPr lang="en-US" altLang="zh-TW" dirty="0"/>
          </a:p>
          <a:p>
            <a:pPr marL="720000" algn="just" eaLnBrk="1" hangingPunct="1">
              <a:spcBef>
                <a:spcPts val="768"/>
              </a:spcBef>
              <a:spcAft>
                <a:spcPts val="0"/>
              </a:spcAft>
              <a:buFont typeface="Times New Roman" panose="02020603050405020304" pitchFamily="18" charset="0"/>
              <a:buChar char="−"/>
            </a:pPr>
            <a:r>
              <a:rPr lang="zh-TW" altLang="en-US" sz="2800" dirty="0"/>
              <a:t>消費性電子商務在結合廠商與客戶，增加轉換成本。</a:t>
            </a:r>
            <a:endParaRPr lang="en-US" altLang="zh-TW" sz="2800" dirty="0"/>
          </a:p>
          <a:p>
            <a:pPr marL="720000" algn="just" eaLnBrk="1" hangingPunct="1">
              <a:spcBef>
                <a:spcPts val="768"/>
              </a:spcBef>
              <a:spcAft>
                <a:spcPts val="0"/>
              </a:spcAft>
              <a:buFont typeface="Times New Roman" panose="02020603050405020304" pitchFamily="18" charset="0"/>
              <a:buChar char="−"/>
            </a:pPr>
            <a:r>
              <a:rPr lang="zh-TW" altLang="en-US" sz="2800" dirty="0"/>
              <a:t>企業間的電子商務，則在合供應商或作策略結盟，以增加議價能力。</a:t>
            </a:r>
            <a:endParaRPr lang="en-US" altLang="zh-TW" sz="2800" dirty="0"/>
          </a:p>
          <a:p>
            <a:pPr algn="just" eaLnBrk="1" hangingPunct="1">
              <a:spcBef>
                <a:spcPts val="768"/>
              </a:spcBef>
              <a:spcAft>
                <a:spcPts val="0"/>
              </a:spcAft>
            </a:pPr>
            <a:r>
              <a:rPr lang="zh-TW" altLang="en-US" dirty="0"/>
              <a:t>消費性電子商務的運用</a:t>
            </a:r>
            <a:endParaRPr lang="en-US" altLang="zh-TW" dirty="0"/>
          </a:p>
          <a:p>
            <a:pPr marL="720000" algn="just" eaLnBrk="1" hangingPunct="1">
              <a:spcBef>
                <a:spcPts val="768"/>
              </a:spcBef>
              <a:spcAft>
                <a:spcPts val="0"/>
              </a:spcAft>
              <a:buFont typeface="Times New Roman" panose="02020603050405020304" pitchFamily="18" charset="0"/>
              <a:buChar char="−"/>
            </a:pPr>
            <a:r>
              <a:rPr lang="en-US" altLang="zh-TW" sz="2800" dirty="0"/>
              <a:t>Amazon</a:t>
            </a:r>
            <a:r>
              <a:rPr lang="zh-TW" altLang="en-US" sz="2800" dirty="0"/>
              <a:t>網路書店：創造無店面的虛擬商店，突破傳統書店經營模式</a:t>
            </a:r>
            <a:r>
              <a:rPr lang="zh-TW" altLang="en-US" sz="2800" dirty="0" smtClean="0"/>
              <a:t>。</a:t>
            </a:r>
            <a:endParaRPr lang="en-US" altLang="zh-TW" sz="2800" dirty="0"/>
          </a:p>
        </p:txBody>
      </p:sp>
      <p:sp>
        <p:nvSpPr>
          <p:cNvPr id="5" name="標題 1"/>
          <p:cNvSpPr>
            <a:spLocks noGrp="1"/>
          </p:cNvSpPr>
          <p:nvPr>
            <p:ph type="title"/>
          </p:nvPr>
        </p:nvSpPr>
        <p:spPr>
          <a:xfrm>
            <a:off x="455613" y="355432"/>
            <a:ext cx="8229600" cy="1143000"/>
          </a:xfrm>
        </p:spPr>
        <p:txBody>
          <a:bodyPr/>
          <a:lstStyle/>
          <a:p>
            <a:pPr marL="45720" indent="0"/>
            <a:r>
              <a:rPr lang="zh-TW" altLang="en-US" sz="4000" dirty="0" smtClean="0"/>
              <a:t>策略</a:t>
            </a:r>
            <a:r>
              <a:rPr lang="zh-TW" altLang="en-US" sz="4000" dirty="0"/>
              <a:t>應用觀</a:t>
            </a:r>
            <a:endParaRPr lang="en-US" altLang="zh-TW" sz="4000" dirty="0"/>
          </a:p>
        </p:txBody>
      </p:sp>
      <p:grpSp>
        <p:nvGrpSpPr>
          <p:cNvPr id="13" name="群組 12"/>
          <p:cNvGrpSpPr/>
          <p:nvPr/>
        </p:nvGrpSpPr>
        <p:grpSpPr>
          <a:xfrm rot="-5400000">
            <a:off x="3375906" y="-3359968"/>
            <a:ext cx="468002" cy="7205249"/>
            <a:chOff x="-37325" y="1189"/>
            <a:chExt cx="432005" cy="4466817"/>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18205"/>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60099"/>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52012" y="2344452"/>
              <a:ext cx="1261376"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1.4</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電子商務的緣起與演變</a:t>
              </a:r>
              <a:endPar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23098"/>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61444"/>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18053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fade">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91264" cy="5040000"/>
          </a:xfrm>
        </p:spPr>
        <p:txBody>
          <a:bodyPr/>
          <a:lstStyle/>
          <a:p>
            <a:pPr algn="just" eaLnBrk="1" hangingPunct="1">
              <a:spcBef>
                <a:spcPts val="768"/>
              </a:spcBef>
              <a:spcAft>
                <a:spcPts val="0"/>
              </a:spcAft>
            </a:pPr>
            <a:r>
              <a:rPr lang="zh-TW" altLang="en-US" dirty="0" smtClean="0"/>
              <a:t>「</a:t>
            </a:r>
            <a:r>
              <a:rPr lang="zh-TW" altLang="en-US" dirty="0"/>
              <a:t>社群」、「拍賣」模式</a:t>
            </a:r>
            <a:endParaRPr lang="en-US" altLang="zh-TW" dirty="0"/>
          </a:p>
          <a:p>
            <a:pPr marL="720000" algn="just" eaLnBrk="1" hangingPunct="1">
              <a:spcBef>
                <a:spcPts val="768"/>
              </a:spcBef>
              <a:spcAft>
                <a:spcPts val="0"/>
              </a:spcAft>
              <a:buFont typeface="Times New Roman" panose="02020603050405020304" pitchFamily="18" charset="0"/>
              <a:buChar char="−"/>
            </a:pPr>
            <a:r>
              <a:rPr lang="zh-TW" altLang="en-US" sz="2800" dirty="0"/>
              <a:t>早期國內</a:t>
            </a:r>
            <a:r>
              <a:rPr lang="zh-TW" altLang="en-US" sz="2800" dirty="0" smtClean="0"/>
              <a:t>的「</a:t>
            </a:r>
            <a:r>
              <a:rPr lang="zh-TW" altLang="en-US" sz="2800" dirty="0"/>
              <a:t>網路同學會」到現在近期美國的</a:t>
            </a:r>
            <a:r>
              <a:rPr lang="en-US" altLang="zh-TW" sz="2800" dirty="0"/>
              <a:t>Facebook</a:t>
            </a:r>
            <a:r>
              <a:rPr lang="zh-TW" altLang="en-US" sz="2800" dirty="0"/>
              <a:t>，就是社群網站經營的典範。</a:t>
            </a:r>
            <a:endParaRPr lang="en-US" altLang="zh-TW" sz="2800" dirty="0"/>
          </a:p>
          <a:p>
            <a:pPr marL="720000" algn="just" eaLnBrk="1" hangingPunct="1">
              <a:spcBef>
                <a:spcPts val="768"/>
              </a:spcBef>
              <a:spcAft>
                <a:spcPts val="0"/>
              </a:spcAft>
              <a:buFont typeface="Times New Roman" panose="02020603050405020304" pitchFamily="18" charset="0"/>
              <a:buChar char="−"/>
            </a:pPr>
            <a:r>
              <a:rPr lang="zh-TW" altLang="en-US" sz="2800" dirty="0"/>
              <a:t>美國的</a:t>
            </a:r>
            <a:r>
              <a:rPr lang="en-US" altLang="zh-TW" sz="2800" dirty="0"/>
              <a:t>eBay</a:t>
            </a:r>
            <a:r>
              <a:rPr lang="zh-TW" altLang="en-US" sz="2800" dirty="0"/>
              <a:t>、大陸</a:t>
            </a:r>
            <a:r>
              <a:rPr lang="zh-TW" altLang="en-US" sz="2800" dirty="0" smtClean="0"/>
              <a:t>的</a:t>
            </a:r>
            <a:r>
              <a:rPr lang="zh-TW" altLang="en-US" sz="2800" dirty="0"/>
              <a:t>淘</a:t>
            </a:r>
            <a:r>
              <a:rPr lang="zh-TW" altLang="en-US" sz="2800" dirty="0" smtClean="0"/>
              <a:t>寶</a:t>
            </a:r>
            <a:r>
              <a:rPr lang="zh-TW" altLang="en-US" sz="2800" dirty="0"/>
              <a:t>網、台灣</a:t>
            </a:r>
            <a:r>
              <a:rPr lang="en-US" altLang="zh-TW" sz="2800" dirty="0"/>
              <a:t>Yahoo</a:t>
            </a:r>
            <a:r>
              <a:rPr lang="zh-TW" altLang="en-US" sz="2800" dirty="0"/>
              <a:t>奇摩</a:t>
            </a:r>
            <a:r>
              <a:rPr lang="zh-TW" altLang="en-US" sz="2800" dirty="0" smtClean="0"/>
              <a:t>拍賣。</a:t>
            </a:r>
            <a:endParaRPr lang="en-US" altLang="zh-TW" sz="2800" dirty="0"/>
          </a:p>
          <a:p>
            <a:pPr marL="720000" algn="just" eaLnBrk="1" hangingPunct="1">
              <a:spcBef>
                <a:spcPts val="768"/>
              </a:spcBef>
              <a:spcAft>
                <a:spcPts val="0"/>
              </a:spcAft>
              <a:buFont typeface="Times New Roman" panose="02020603050405020304" pitchFamily="18" charset="0"/>
              <a:buChar char="−"/>
            </a:pPr>
            <a:endParaRPr lang="en-US" altLang="zh-TW" sz="2800" dirty="0"/>
          </a:p>
        </p:txBody>
      </p:sp>
      <p:sp>
        <p:nvSpPr>
          <p:cNvPr id="5" name="標題 1"/>
          <p:cNvSpPr>
            <a:spLocks noGrp="1"/>
          </p:cNvSpPr>
          <p:nvPr>
            <p:ph type="title"/>
          </p:nvPr>
        </p:nvSpPr>
        <p:spPr>
          <a:xfrm>
            <a:off x="455613" y="355432"/>
            <a:ext cx="8229600" cy="1143000"/>
          </a:xfrm>
        </p:spPr>
        <p:txBody>
          <a:bodyPr/>
          <a:lstStyle/>
          <a:p>
            <a:pPr marL="45720" indent="0"/>
            <a:r>
              <a:rPr lang="zh-TW" altLang="en-US" sz="4000" dirty="0" smtClean="0"/>
              <a:t>策略</a:t>
            </a:r>
            <a:r>
              <a:rPr lang="zh-TW" altLang="en-US" sz="4000" dirty="0"/>
              <a:t>應用觀</a:t>
            </a:r>
            <a:endParaRPr lang="en-US" altLang="zh-TW" sz="4000" dirty="0"/>
          </a:p>
        </p:txBody>
      </p:sp>
      <p:grpSp>
        <p:nvGrpSpPr>
          <p:cNvPr id="13" name="群組 12"/>
          <p:cNvGrpSpPr/>
          <p:nvPr/>
        </p:nvGrpSpPr>
        <p:grpSpPr>
          <a:xfrm rot="-5400000">
            <a:off x="3375906" y="-3359968"/>
            <a:ext cx="468002" cy="7205249"/>
            <a:chOff x="-37325" y="1189"/>
            <a:chExt cx="432005" cy="4466817"/>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18205"/>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60099"/>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52012" y="2344452"/>
              <a:ext cx="1261376"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1.4</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電子商務的緣起與演變</a:t>
              </a:r>
              <a:endPar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23098"/>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61444"/>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6146" name="Picture 2" descr="C:\Users\NO38\Desktop\書籍\IM111電子商務\IM111ppt\小圖\map_faceboo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6028" y="4090720"/>
            <a:ext cx="3003823" cy="2252867"/>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82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91264" cy="5040000"/>
          </a:xfrm>
        </p:spPr>
        <p:txBody>
          <a:bodyPr/>
          <a:lstStyle/>
          <a:p>
            <a:pPr algn="just" eaLnBrk="1" hangingPunct="1">
              <a:spcBef>
                <a:spcPts val="768"/>
              </a:spcBef>
              <a:spcAft>
                <a:spcPts val="0"/>
              </a:spcAft>
            </a:pPr>
            <a:r>
              <a:rPr lang="zh-TW" altLang="en-US" dirty="0" smtClean="0"/>
              <a:t>電子商務</a:t>
            </a:r>
            <a:r>
              <a:rPr lang="zh-TW" altLang="en-US" dirty="0"/>
              <a:t>研究可分為</a:t>
            </a:r>
            <a:endParaRPr lang="en-US" altLang="zh-TW" dirty="0"/>
          </a:p>
          <a:p>
            <a:pPr marL="720000" indent="-360000" algn="just" eaLnBrk="1" hangingPunct="1">
              <a:spcBef>
                <a:spcPts val="768"/>
              </a:spcBef>
              <a:spcAft>
                <a:spcPts val="0"/>
              </a:spcAft>
              <a:buFont typeface="+mj-lt"/>
              <a:buAutoNum type="arabicPeriod"/>
            </a:pPr>
            <a:r>
              <a:rPr lang="zh-TW" altLang="en-US" sz="2800" dirty="0"/>
              <a:t>萌芽期</a:t>
            </a:r>
            <a:endParaRPr lang="en-US" altLang="zh-TW" sz="2800" dirty="0"/>
          </a:p>
          <a:p>
            <a:pPr marL="720000" indent="-360000" algn="just" eaLnBrk="1" hangingPunct="1">
              <a:spcBef>
                <a:spcPts val="768"/>
              </a:spcBef>
              <a:spcAft>
                <a:spcPts val="0"/>
              </a:spcAft>
              <a:buFont typeface="+mj-lt"/>
              <a:buAutoNum type="arabicPeriod"/>
            </a:pPr>
            <a:r>
              <a:rPr lang="zh-TW" altLang="en-US" sz="2800" dirty="0"/>
              <a:t>成長期</a:t>
            </a:r>
            <a:endParaRPr lang="en-US" altLang="zh-TW" sz="2800" dirty="0"/>
          </a:p>
          <a:p>
            <a:pPr marL="720000" indent="-360000" algn="just" eaLnBrk="1" hangingPunct="1">
              <a:spcBef>
                <a:spcPts val="768"/>
              </a:spcBef>
              <a:spcAft>
                <a:spcPts val="0"/>
              </a:spcAft>
              <a:buFont typeface="+mj-lt"/>
              <a:buAutoNum type="arabicPeriod"/>
            </a:pPr>
            <a:r>
              <a:rPr lang="zh-TW" altLang="en-US" sz="2800" dirty="0"/>
              <a:t>整合期</a:t>
            </a:r>
            <a:endParaRPr lang="en-US" altLang="zh-TW" sz="2800" dirty="0"/>
          </a:p>
          <a:p>
            <a:pPr marL="720000" algn="just" eaLnBrk="1" hangingPunct="1">
              <a:spcBef>
                <a:spcPts val="768"/>
              </a:spcBef>
              <a:spcAft>
                <a:spcPts val="0"/>
              </a:spcAft>
              <a:buFont typeface="Times New Roman" panose="02020603050405020304" pitchFamily="18" charset="0"/>
              <a:buChar char="−"/>
            </a:pPr>
            <a:endParaRPr lang="en-US" altLang="zh-TW" sz="2800" dirty="0"/>
          </a:p>
        </p:txBody>
      </p:sp>
      <p:sp>
        <p:nvSpPr>
          <p:cNvPr id="5" name="標題 1"/>
          <p:cNvSpPr>
            <a:spLocks noGrp="1"/>
          </p:cNvSpPr>
          <p:nvPr>
            <p:ph type="title"/>
          </p:nvPr>
        </p:nvSpPr>
        <p:spPr>
          <a:xfrm>
            <a:off x="455613" y="355432"/>
            <a:ext cx="8229600" cy="1143000"/>
          </a:xfrm>
        </p:spPr>
        <p:txBody>
          <a:bodyPr/>
          <a:lstStyle/>
          <a:p>
            <a:pPr marL="45720"/>
            <a:r>
              <a:rPr lang="zh-TW" altLang="en-US" sz="4000" dirty="0" smtClean="0"/>
              <a:t>演化</a:t>
            </a:r>
            <a:r>
              <a:rPr lang="zh-TW" altLang="en-US" sz="4000" dirty="0"/>
              <a:t>階段</a:t>
            </a:r>
            <a:r>
              <a:rPr lang="zh-TW" altLang="en-US" sz="4000" dirty="0" smtClean="0"/>
              <a:t>觀</a:t>
            </a:r>
            <a:endParaRPr lang="en-US" altLang="zh-TW" sz="4000" dirty="0"/>
          </a:p>
        </p:txBody>
      </p:sp>
      <p:grpSp>
        <p:nvGrpSpPr>
          <p:cNvPr id="13" name="群組 12"/>
          <p:cNvGrpSpPr/>
          <p:nvPr/>
        </p:nvGrpSpPr>
        <p:grpSpPr>
          <a:xfrm rot="-5400000">
            <a:off x="3375906" y="-3359968"/>
            <a:ext cx="468002" cy="7205249"/>
            <a:chOff x="-37325" y="1189"/>
            <a:chExt cx="432005" cy="4466817"/>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18205"/>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60099"/>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52012" y="2344452"/>
              <a:ext cx="1261376"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1.4</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電子商務的緣起與演變</a:t>
              </a:r>
              <a:endPar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23098"/>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61444"/>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7170" name="Picture 2" descr="C:\Users\NO38\Desktop\書籍\IM111電子商務\IM111ppt\小圖\integrated-marke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313" y="3588679"/>
            <a:ext cx="3271738" cy="245380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88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19256" cy="5040000"/>
          </a:xfrm>
        </p:spPr>
        <p:txBody>
          <a:bodyPr/>
          <a:lstStyle/>
          <a:p>
            <a:pPr algn="just" eaLnBrk="1" hangingPunct="1">
              <a:spcBef>
                <a:spcPts val="768"/>
              </a:spcBef>
              <a:spcAft>
                <a:spcPts val="0"/>
              </a:spcAft>
            </a:pPr>
            <a:r>
              <a:rPr lang="zh-TW" altLang="en-US" dirty="0" smtClean="0"/>
              <a:t>在</a:t>
            </a:r>
            <a:r>
              <a:rPr lang="zh-TW" altLang="en-US" dirty="0"/>
              <a:t>越來越多傳統型商店轉向電子商務的同時</a:t>
            </a:r>
            <a:r>
              <a:rPr lang="zh-TW" altLang="zh-TW" dirty="0"/>
              <a:t>，</a:t>
            </a:r>
            <a:r>
              <a:rPr lang="zh-TW" altLang="en-US" dirty="0"/>
              <a:t>也有些企業逆向思考從網路上的虛擬商店轉向</a:t>
            </a:r>
            <a:r>
              <a:rPr lang="zh-TW" altLang="zh-TW" dirty="0"/>
              <a:t>實體的通路發展，</a:t>
            </a:r>
            <a:r>
              <a:rPr lang="zh-TW" altLang="en-US" dirty="0"/>
              <a:t>這</a:t>
            </a:r>
            <a:r>
              <a:rPr lang="zh-TW" altLang="zh-TW" dirty="0"/>
              <a:t>稱為</a:t>
            </a:r>
            <a:r>
              <a:rPr lang="en-US" altLang="zh-TW" dirty="0"/>
              <a:t>Online to </a:t>
            </a:r>
            <a:r>
              <a:rPr lang="en-US" altLang="zh-TW" dirty="0" smtClean="0"/>
              <a:t>Offline</a:t>
            </a:r>
            <a:r>
              <a:rPr lang="zh-TW" altLang="zh-TW" dirty="0" smtClean="0"/>
              <a:t>。</a:t>
            </a:r>
            <a:endParaRPr lang="en-US" altLang="zh-TW" dirty="0"/>
          </a:p>
        </p:txBody>
      </p:sp>
      <p:sp>
        <p:nvSpPr>
          <p:cNvPr id="5" name="標題 1"/>
          <p:cNvSpPr>
            <a:spLocks noGrp="1"/>
          </p:cNvSpPr>
          <p:nvPr>
            <p:ph type="title"/>
          </p:nvPr>
        </p:nvSpPr>
        <p:spPr>
          <a:xfrm>
            <a:off x="251520" y="355432"/>
            <a:ext cx="8640959" cy="1143000"/>
          </a:xfrm>
        </p:spPr>
        <p:txBody>
          <a:bodyPr/>
          <a:lstStyle/>
          <a:p>
            <a:r>
              <a:rPr lang="en-US" altLang="zh-TW" sz="4000" dirty="0" smtClean="0"/>
              <a:t>Online </a:t>
            </a:r>
            <a:r>
              <a:rPr lang="en-US" altLang="zh-TW" sz="4000" dirty="0"/>
              <a:t>to Offline</a:t>
            </a:r>
            <a:r>
              <a:rPr lang="zh-TW" altLang="en-US" sz="4000" dirty="0"/>
              <a:t>的易遊</a:t>
            </a:r>
            <a:r>
              <a:rPr lang="zh-TW" altLang="en-US" sz="4000" dirty="0" smtClean="0"/>
              <a:t>網（</a:t>
            </a:r>
            <a:r>
              <a:rPr lang="en-US" altLang="zh-TW" sz="4000" dirty="0" err="1" smtClean="0"/>
              <a:t>ezTravel</a:t>
            </a:r>
            <a:r>
              <a:rPr lang="zh-TW" altLang="en-US" sz="4000" dirty="0" smtClean="0"/>
              <a:t>）</a:t>
            </a:r>
            <a:endParaRPr lang="en-US" altLang="zh-TW" sz="4000" dirty="0"/>
          </a:p>
        </p:txBody>
      </p:sp>
      <p:pic>
        <p:nvPicPr>
          <p:cNvPr id="13" name="圖片 12"/>
          <p:cNvPicPr>
            <a:picLocks noChangeAspect="1"/>
          </p:cNvPicPr>
          <p:nvPr/>
        </p:nvPicPr>
        <p:blipFill>
          <a:blip r:embed="rId2"/>
          <a:stretch>
            <a:fillRect/>
          </a:stretch>
        </p:blipFill>
        <p:spPr>
          <a:xfrm>
            <a:off x="5178746" y="3078772"/>
            <a:ext cx="3353694" cy="3345420"/>
          </a:xfrm>
          <a:prstGeom prst="rect">
            <a:avLst/>
          </a:prstGeom>
        </p:spPr>
      </p:pic>
    </p:spTree>
    <p:extLst>
      <p:ext uri="{BB962C8B-B14F-4D97-AF65-F5344CB8AC3E}">
        <p14:creationId xmlns:p14="http://schemas.microsoft.com/office/powerpoint/2010/main" val="143439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19256" cy="5040000"/>
          </a:xfrm>
        </p:spPr>
        <p:txBody>
          <a:bodyPr/>
          <a:lstStyle/>
          <a:p>
            <a:pPr algn="just" eaLnBrk="1" hangingPunct="1">
              <a:spcBef>
                <a:spcPts val="768"/>
              </a:spcBef>
              <a:spcAft>
                <a:spcPts val="0"/>
              </a:spcAft>
            </a:pPr>
            <a:r>
              <a:rPr lang="zh-TW" altLang="zh-TW" dirty="0" smtClean="0"/>
              <a:t>易</a:t>
            </a:r>
            <a:r>
              <a:rPr lang="zh-TW" altLang="zh-TW" dirty="0"/>
              <a:t>遊網成立於</a:t>
            </a:r>
            <a:r>
              <a:rPr lang="en-US" altLang="zh-TW" dirty="0"/>
              <a:t>2000</a:t>
            </a:r>
            <a:r>
              <a:rPr lang="zh-TW" altLang="en-US" dirty="0"/>
              <a:t>年</a:t>
            </a:r>
            <a:r>
              <a:rPr lang="zh-TW" altLang="zh-TW" dirty="0"/>
              <a:t>，</a:t>
            </a:r>
            <a:r>
              <a:rPr lang="zh-TW" altLang="en-US" dirty="0"/>
              <a:t>一開</a:t>
            </a:r>
            <a:r>
              <a:rPr lang="zh-TW" altLang="zh-TW" dirty="0"/>
              <a:t>始以網路為平台之線上旅遊服務網站，後來</a:t>
            </a:r>
            <a:r>
              <a:rPr lang="zh-TW" altLang="en-US" dirty="0"/>
              <a:t>拓展</a:t>
            </a:r>
            <a:r>
              <a:rPr lang="zh-TW" altLang="zh-TW" dirty="0"/>
              <a:t>實體店面，使得易遊網成為兼具線上和實體服務的旅遊網站，顧客可以選擇在線上訂購需要的產品（如機票），然後到實體店面取貨</a:t>
            </a:r>
            <a:r>
              <a:rPr lang="zh-TW" altLang="zh-TW" dirty="0" smtClean="0"/>
              <a:t>。</a:t>
            </a:r>
            <a:endParaRPr lang="en-US" altLang="zh-TW" dirty="0"/>
          </a:p>
        </p:txBody>
      </p:sp>
      <p:sp>
        <p:nvSpPr>
          <p:cNvPr id="13" name="標題 1"/>
          <p:cNvSpPr>
            <a:spLocks noGrp="1"/>
          </p:cNvSpPr>
          <p:nvPr>
            <p:ph type="title"/>
          </p:nvPr>
        </p:nvSpPr>
        <p:spPr>
          <a:xfrm>
            <a:off x="251520" y="355432"/>
            <a:ext cx="8640959" cy="1143000"/>
          </a:xfrm>
        </p:spPr>
        <p:txBody>
          <a:bodyPr/>
          <a:lstStyle/>
          <a:p>
            <a:r>
              <a:rPr lang="en-US" altLang="zh-TW" sz="4000" dirty="0" smtClean="0"/>
              <a:t>Online </a:t>
            </a:r>
            <a:r>
              <a:rPr lang="en-US" altLang="zh-TW" sz="4000" dirty="0"/>
              <a:t>to Offline</a:t>
            </a:r>
            <a:r>
              <a:rPr lang="zh-TW" altLang="en-US" sz="4000" dirty="0"/>
              <a:t>的易遊</a:t>
            </a:r>
            <a:r>
              <a:rPr lang="zh-TW" altLang="en-US" sz="4000" dirty="0" smtClean="0"/>
              <a:t>網（</a:t>
            </a:r>
            <a:r>
              <a:rPr lang="en-US" altLang="zh-TW" sz="4000" dirty="0" err="1" smtClean="0"/>
              <a:t>ezTravel</a:t>
            </a:r>
            <a:r>
              <a:rPr lang="zh-TW" altLang="en-US" sz="4000" dirty="0" smtClean="0"/>
              <a:t>）</a:t>
            </a:r>
            <a:endParaRPr lang="en-US" altLang="zh-TW" sz="4000" dirty="0"/>
          </a:p>
        </p:txBody>
      </p:sp>
      <p:pic>
        <p:nvPicPr>
          <p:cNvPr id="8194" name="Picture 2" descr="C:\Users\NO38\Desktop\書籍\IM111電子商務\IM111ppt\小圖\109_077dd1f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574" y="4653136"/>
            <a:ext cx="3014476" cy="1598838"/>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177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000" dirty="0" smtClean="0"/>
              <a:t>學習目標</a:t>
            </a:r>
            <a:endParaRPr lang="zh-TW" altLang="en-US" sz="4000" dirty="0"/>
          </a:p>
        </p:txBody>
      </p:sp>
      <p:sp>
        <p:nvSpPr>
          <p:cNvPr id="3" name="內容版面配置區 2"/>
          <p:cNvSpPr>
            <a:spLocks noGrp="1"/>
          </p:cNvSpPr>
          <p:nvPr>
            <p:ph idx="1"/>
          </p:nvPr>
        </p:nvSpPr>
        <p:spPr>
          <a:xfrm>
            <a:off x="457200" y="1600200"/>
            <a:ext cx="8435280" cy="4525963"/>
          </a:xfrm>
        </p:spPr>
        <p:txBody>
          <a:bodyPr/>
          <a:lstStyle/>
          <a:p>
            <a:pPr algn="just"/>
            <a:r>
              <a:rPr lang="zh-TW" altLang="en-US" dirty="0" smtClean="0"/>
              <a:t>知識經濟的基本概念。</a:t>
            </a:r>
            <a:endParaRPr lang="en-US" altLang="zh-TW" dirty="0" smtClean="0"/>
          </a:p>
          <a:p>
            <a:pPr algn="just"/>
            <a:r>
              <a:rPr lang="zh-TW" altLang="en-US" dirty="0" smtClean="0"/>
              <a:t>電子商務的基本概念。</a:t>
            </a:r>
            <a:endParaRPr lang="en-US" altLang="zh-TW" dirty="0" smtClean="0"/>
          </a:p>
          <a:p>
            <a:pPr algn="just"/>
            <a:r>
              <a:rPr lang="zh-TW" altLang="en-US" dirty="0"/>
              <a:t>電子商務的緣起與演變</a:t>
            </a:r>
            <a:r>
              <a:rPr lang="zh-TW" altLang="en-US" dirty="0" smtClean="0"/>
              <a:t>。</a:t>
            </a:r>
            <a:endParaRPr lang="en-US" altLang="zh-TW" dirty="0" smtClean="0"/>
          </a:p>
          <a:p>
            <a:pPr algn="just"/>
            <a:r>
              <a:rPr lang="zh-TW" altLang="en-US" dirty="0"/>
              <a:t>推動</a:t>
            </a:r>
            <a:r>
              <a:rPr lang="zh-TW" altLang="en-US" dirty="0" smtClean="0"/>
              <a:t>電子</a:t>
            </a:r>
            <a:r>
              <a:rPr lang="zh-TW" altLang="en-US" dirty="0"/>
              <a:t>商務</a:t>
            </a:r>
            <a:r>
              <a:rPr lang="zh-TW" altLang="en-US" dirty="0" smtClean="0"/>
              <a:t>的</a:t>
            </a:r>
            <a:r>
              <a:rPr lang="zh-TW" altLang="en-US" dirty="0"/>
              <a:t>效益。</a:t>
            </a:r>
            <a:endParaRPr lang="en-US" altLang="zh-TW" dirty="0"/>
          </a:p>
        </p:txBody>
      </p:sp>
    </p:spTree>
    <p:extLst>
      <p:ext uri="{BB962C8B-B14F-4D97-AF65-F5344CB8AC3E}">
        <p14:creationId xmlns:p14="http://schemas.microsoft.com/office/powerpoint/2010/main" val="415080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19256" cy="5040000"/>
          </a:xfrm>
        </p:spPr>
        <p:txBody>
          <a:bodyPr/>
          <a:lstStyle/>
          <a:p>
            <a:pPr algn="just" eaLnBrk="1" hangingPunct="1">
              <a:spcBef>
                <a:spcPts val="768"/>
              </a:spcBef>
              <a:spcAft>
                <a:spcPts val="0"/>
              </a:spcAft>
            </a:pPr>
            <a:r>
              <a:rPr lang="zh-TW" altLang="en-US" dirty="0" smtClean="0"/>
              <a:t>企業</a:t>
            </a:r>
            <a:r>
              <a:rPr lang="zh-TW" altLang="en-US" dirty="0"/>
              <a:t>面</a:t>
            </a:r>
            <a:endParaRPr lang="en-US" altLang="zh-TW" dirty="0"/>
          </a:p>
          <a:p>
            <a:pPr marL="720000" lvl="0" indent="-360000" algn="just" eaLnBrk="1" hangingPunct="1">
              <a:spcBef>
                <a:spcPts val="768"/>
              </a:spcBef>
              <a:spcAft>
                <a:spcPts val="0"/>
              </a:spcAft>
              <a:buFont typeface="+mj-lt"/>
              <a:buAutoNum type="arabicPeriod"/>
            </a:pPr>
            <a:r>
              <a:rPr lang="zh-TW" altLang="zh-TW" sz="2800" dirty="0"/>
              <a:t>降低資訊</a:t>
            </a:r>
            <a:r>
              <a:rPr lang="zh-TW" altLang="zh-TW" sz="2800" dirty="0" smtClean="0"/>
              <a:t>產生</a:t>
            </a:r>
            <a:r>
              <a:rPr lang="zh-TW" altLang="zh-TW" sz="2800" dirty="0"/>
              <a:t>、傳播、儲存及使用的成本。</a:t>
            </a:r>
          </a:p>
          <a:p>
            <a:pPr marL="720000" lvl="0" indent="-360000" algn="just" eaLnBrk="1" hangingPunct="1">
              <a:spcBef>
                <a:spcPts val="768"/>
              </a:spcBef>
              <a:spcAft>
                <a:spcPts val="0"/>
              </a:spcAft>
              <a:buFont typeface="+mj-lt"/>
              <a:buAutoNum type="arabicPeriod"/>
            </a:pPr>
            <a:r>
              <a:rPr lang="zh-TW" altLang="zh-TW" sz="2800" dirty="0"/>
              <a:t>降低存貨，增加反應時間。</a:t>
            </a:r>
          </a:p>
          <a:p>
            <a:pPr marL="720000" lvl="0" indent="-360000" algn="just" eaLnBrk="1" hangingPunct="1">
              <a:spcBef>
                <a:spcPts val="768"/>
              </a:spcBef>
              <a:spcAft>
                <a:spcPts val="0"/>
              </a:spcAft>
              <a:buFont typeface="+mj-lt"/>
              <a:buAutoNum type="arabicPeriod"/>
            </a:pPr>
            <a:r>
              <a:rPr lang="zh-TW" altLang="zh-TW" sz="2800" dirty="0"/>
              <a:t>擴大巿場區域，增加競爭力。</a:t>
            </a:r>
          </a:p>
          <a:p>
            <a:pPr marL="720000" lvl="0" indent="-360000" algn="just" eaLnBrk="1" hangingPunct="1">
              <a:spcBef>
                <a:spcPts val="768"/>
              </a:spcBef>
              <a:spcAft>
                <a:spcPts val="0"/>
              </a:spcAft>
              <a:buFont typeface="+mj-lt"/>
              <a:buAutoNum type="arabicPeriod"/>
            </a:pPr>
            <a:r>
              <a:rPr lang="zh-TW" altLang="zh-TW" sz="2800" dirty="0"/>
              <a:t>提高巿場效率，降低行銷成本。</a:t>
            </a:r>
          </a:p>
          <a:p>
            <a:pPr marL="720000" lvl="0" indent="-360000" algn="just" eaLnBrk="1" hangingPunct="1">
              <a:spcBef>
                <a:spcPts val="768"/>
              </a:spcBef>
              <a:spcAft>
                <a:spcPts val="0"/>
              </a:spcAft>
              <a:buFont typeface="+mj-lt"/>
              <a:buAutoNum type="arabicPeriod"/>
            </a:pPr>
            <a:r>
              <a:rPr lang="zh-TW" altLang="zh-TW" sz="2800" dirty="0"/>
              <a:t>掌握精確資訊，提升經營效果。</a:t>
            </a:r>
          </a:p>
          <a:p>
            <a:pPr marL="720000" lvl="0" indent="-360000" algn="just" eaLnBrk="1" hangingPunct="1">
              <a:spcBef>
                <a:spcPts val="768"/>
              </a:spcBef>
              <a:spcAft>
                <a:spcPts val="0"/>
              </a:spcAft>
              <a:buFont typeface="+mj-lt"/>
              <a:buAutoNum type="arabicPeriod"/>
            </a:pPr>
            <a:r>
              <a:rPr lang="zh-TW" altLang="zh-TW" sz="2800" dirty="0"/>
              <a:t>充分了解客戶，建立緊密顧客關係。</a:t>
            </a:r>
          </a:p>
          <a:p>
            <a:pPr marL="720000" lvl="0" indent="-360000" algn="just" eaLnBrk="1" hangingPunct="1">
              <a:spcBef>
                <a:spcPts val="768"/>
              </a:spcBef>
              <a:spcAft>
                <a:spcPts val="0"/>
              </a:spcAft>
              <a:buFont typeface="+mj-lt"/>
              <a:buAutoNum type="arabicPeriod"/>
            </a:pPr>
            <a:r>
              <a:rPr lang="zh-TW" altLang="zh-TW" sz="2800" dirty="0"/>
              <a:t>藉由創新建立競爭</a:t>
            </a:r>
            <a:r>
              <a:rPr lang="zh-TW" altLang="zh-TW" sz="2800" dirty="0" smtClean="0"/>
              <a:t>優勢</a:t>
            </a:r>
            <a:r>
              <a:rPr lang="zh-TW" altLang="zh-TW" sz="2800" dirty="0"/>
              <a:t>。</a:t>
            </a:r>
          </a:p>
        </p:txBody>
      </p:sp>
      <p:sp>
        <p:nvSpPr>
          <p:cNvPr id="5" name="標題 1"/>
          <p:cNvSpPr>
            <a:spLocks noGrp="1"/>
          </p:cNvSpPr>
          <p:nvPr>
            <p:ph type="title"/>
          </p:nvPr>
        </p:nvSpPr>
        <p:spPr>
          <a:xfrm>
            <a:off x="455613" y="355432"/>
            <a:ext cx="8229600" cy="1143000"/>
          </a:xfrm>
        </p:spPr>
        <p:txBody>
          <a:bodyPr/>
          <a:lstStyle/>
          <a:p>
            <a:r>
              <a:rPr lang="zh-TW" altLang="en-US" sz="4000" dirty="0" smtClean="0"/>
              <a:t>推動電子商務的效益</a:t>
            </a:r>
            <a:endParaRPr lang="en-US" altLang="zh-TW" sz="4000" dirty="0"/>
          </a:p>
        </p:txBody>
      </p:sp>
      <p:grpSp>
        <p:nvGrpSpPr>
          <p:cNvPr id="13" name="群組 12"/>
          <p:cNvGrpSpPr/>
          <p:nvPr/>
        </p:nvGrpSpPr>
        <p:grpSpPr>
          <a:xfrm rot="-5400000">
            <a:off x="3375906" y="-3359968"/>
            <a:ext cx="468002" cy="7205249"/>
            <a:chOff x="-37325" y="1189"/>
            <a:chExt cx="432005" cy="4466817"/>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18205"/>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60099"/>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104326"/>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457382" y="2985585"/>
              <a:ext cx="1272115"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1.5</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推動電子商務的效益</a:t>
              </a:r>
              <a:endPar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61444"/>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3074" name="Picture 2" descr="C:\Users\NO38\Desktop\書籍\IM111電子商務\IM111ppt\小圖\422155124_m.jpg"/>
          <p:cNvPicPr>
            <a:picLocks noChangeAspect="1" noChangeArrowheads="1"/>
          </p:cNvPicPr>
          <p:nvPr/>
        </p:nvPicPr>
        <p:blipFill rotWithShape="1">
          <a:blip r:embed="rId2">
            <a:extLst>
              <a:ext uri="{28A0092B-C50C-407E-A947-70E740481C1C}">
                <a14:useLocalDpi xmlns:a14="http://schemas.microsoft.com/office/drawing/2010/main" val="0"/>
              </a:ext>
            </a:extLst>
          </a:blip>
          <a:srcRect l="14575" t="5906" r="8347" b="6605"/>
          <a:stretch/>
        </p:blipFill>
        <p:spPr bwMode="auto">
          <a:xfrm>
            <a:off x="7073185" y="4244453"/>
            <a:ext cx="1656184" cy="219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12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099">
                                            <p:txEl>
                                              <p:pRg st="6" end="6"/>
                                            </p:txEl>
                                          </p:spTgt>
                                        </p:tgtEl>
                                        <p:attrNameLst>
                                          <p:attrName>style.visibility</p:attrName>
                                        </p:attrNameLst>
                                      </p:cBhvr>
                                      <p:to>
                                        <p:strVal val="visible"/>
                                      </p:to>
                                    </p:set>
                                    <p:animEffect transition="in" filter="fade">
                                      <p:cBhvr>
                                        <p:cTn id="25" dur="500"/>
                                        <p:tgtEl>
                                          <p:spTgt spid="409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099">
                                            <p:txEl>
                                              <p:pRg st="7" end="7"/>
                                            </p:txEl>
                                          </p:spTgt>
                                        </p:tgtEl>
                                        <p:attrNameLst>
                                          <p:attrName>style.visibility</p:attrName>
                                        </p:attrNameLst>
                                      </p:cBhvr>
                                      <p:to>
                                        <p:strVal val="visible"/>
                                      </p:to>
                                    </p:set>
                                    <p:animEffect transition="in" filter="fade">
                                      <p:cBhvr>
                                        <p:cTn id="28" dur="500"/>
                                        <p:tgtEl>
                                          <p:spTgt spid="4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19256" cy="5040000"/>
          </a:xfrm>
        </p:spPr>
        <p:txBody>
          <a:bodyPr/>
          <a:lstStyle/>
          <a:p>
            <a:pPr algn="just" eaLnBrk="1" hangingPunct="1">
              <a:spcBef>
                <a:spcPts val="768"/>
              </a:spcBef>
              <a:spcAft>
                <a:spcPts val="0"/>
              </a:spcAft>
            </a:pPr>
            <a:r>
              <a:rPr lang="zh-TW" altLang="en-US" dirty="0" smtClean="0"/>
              <a:t>消費者</a:t>
            </a:r>
            <a:r>
              <a:rPr lang="zh-TW" altLang="en-US" dirty="0"/>
              <a:t>面</a:t>
            </a:r>
            <a:endParaRPr lang="en-US" altLang="zh-TW" dirty="0"/>
          </a:p>
          <a:p>
            <a:pPr marL="720000" indent="-360000" algn="just" eaLnBrk="1" hangingPunct="1">
              <a:spcBef>
                <a:spcPts val="768"/>
              </a:spcBef>
              <a:spcAft>
                <a:spcPts val="0"/>
              </a:spcAft>
              <a:buFont typeface="+mj-lt"/>
              <a:buAutoNum type="arabicPeriod"/>
            </a:pPr>
            <a:r>
              <a:rPr lang="zh-TW" altLang="zh-TW" sz="2800" dirty="0"/>
              <a:t>提供更多的選擇。</a:t>
            </a:r>
          </a:p>
          <a:p>
            <a:pPr marL="720000" indent="-360000" algn="just" eaLnBrk="1" hangingPunct="1">
              <a:spcBef>
                <a:spcPts val="768"/>
              </a:spcBef>
              <a:spcAft>
                <a:spcPts val="0"/>
              </a:spcAft>
              <a:buFont typeface="+mj-lt"/>
              <a:buAutoNum type="arabicPeriod"/>
            </a:pPr>
            <a:r>
              <a:rPr lang="zh-TW" altLang="zh-TW" sz="2800" dirty="0"/>
              <a:t>容易取得較有利之價格。</a:t>
            </a:r>
          </a:p>
          <a:p>
            <a:pPr marL="720000" indent="-360000" algn="just" eaLnBrk="1" hangingPunct="1">
              <a:spcBef>
                <a:spcPts val="768"/>
              </a:spcBef>
              <a:spcAft>
                <a:spcPts val="0"/>
              </a:spcAft>
              <a:buFont typeface="+mj-lt"/>
              <a:buAutoNum type="arabicPeriod"/>
            </a:pPr>
            <a:r>
              <a:rPr lang="zh-TW" altLang="zh-TW" sz="2800" dirty="0"/>
              <a:t>迅速方便的取得服務或商品。</a:t>
            </a:r>
          </a:p>
          <a:p>
            <a:pPr marL="720000" indent="-360000" algn="just" eaLnBrk="1" hangingPunct="1">
              <a:spcBef>
                <a:spcPts val="768"/>
              </a:spcBef>
              <a:spcAft>
                <a:spcPts val="0"/>
              </a:spcAft>
              <a:buFont typeface="+mj-lt"/>
              <a:buAutoNum type="arabicPeriod"/>
            </a:pPr>
            <a:r>
              <a:rPr lang="zh-TW" altLang="zh-TW" sz="2800" dirty="0"/>
              <a:t>取得更適合的個人化服務或商品。</a:t>
            </a:r>
          </a:p>
          <a:p>
            <a:pPr marL="720000" indent="-360000" algn="just" eaLnBrk="1" hangingPunct="1">
              <a:spcBef>
                <a:spcPts val="768"/>
              </a:spcBef>
              <a:spcAft>
                <a:spcPts val="0"/>
              </a:spcAft>
              <a:buFont typeface="+mj-lt"/>
              <a:buAutoNum type="arabicPeriod"/>
            </a:pPr>
            <a:r>
              <a:rPr lang="zh-TW" altLang="zh-TW" sz="2800" dirty="0"/>
              <a:t>消費者可以更方便的互動。</a:t>
            </a:r>
          </a:p>
          <a:p>
            <a:endParaRPr lang="zh-TW" altLang="en-US" sz="2800" dirty="0"/>
          </a:p>
        </p:txBody>
      </p:sp>
      <p:sp>
        <p:nvSpPr>
          <p:cNvPr id="5" name="標題 1"/>
          <p:cNvSpPr>
            <a:spLocks noGrp="1"/>
          </p:cNvSpPr>
          <p:nvPr>
            <p:ph type="title"/>
          </p:nvPr>
        </p:nvSpPr>
        <p:spPr>
          <a:xfrm>
            <a:off x="455613" y="355432"/>
            <a:ext cx="8229600" cy="1143000"/>
          </a:xfrm>
        </p:spPr>
        <p:txBody>
          <a:bodyPr/>
          <a:lstStyle/>
          <a:p>
            <a:r>
              <a:rPr lang="zh-TW" altLang="en-US" sz="4000" dirty="0" smtClean="0"/>
              <a:t>推動電子商務的效益</a:t>
            </a:r>
            <a:endParaRPr lang="en-US" altLang="zh-TW" sz="4000" dirty="0"/>
          </a:p>
        </p:txBody>
      </p:sp>
      <p:grpSp>
        <p:nvGrpSpPr>
          <p:cNvPr id="13" name="群組 12"/>
          <p:cNvGrpSpPr/>
          <p:nvPr/>
        </p:nvGrpSpPr>
        <p:grpSpPr>
          <a:xfrm rot="-5400000">
            <a:off x="3375906" y="-3359968"/>
            <a:ext cx="468002" cy="7205249"/>
            <a:chOff x="-37325" y="1189"/>
            <a:chExt cx="432005" cy="4466817"/>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18205"/>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60099"/>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104326"/>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457382" y="2985585"/>
              <a:ext cx="1272115"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1.5</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推動電子商務的效益</a:t>
              </a:r>
              <a:endPar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61444"/>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6" name="Picture 2" descr="C:\Users\NO38\Desktop\書籍\IM111電子商務\IM111ppt\小圖\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523659"/>
            <a:ext cx="2545748" cy="1929677"/>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91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19256" cy="5040000"/>
          </a:xfrm>
        </p:spPr>
        <p:txBody>
          <a:bodyPr/>
          <a:lstStyle/>
          <a:p>
            <a:pPr algn="just" eaLnBrk="1" hangingPunct="1">
              <a:spcBef>
                <a:spcPts val="768"/>
              </a:spcBef>
              <a:spcAft>
                <a:spcPts val="0"/>
              </a:spcAft>
            </a:pPr>
            <a:r>
              <a:rPr lang="zh-TW" altLang="en-US" dirty="0" smtClean="0"/>
              <a:t>社會</a:t>
            </a:r>
            <a:r>
              <a:rPr lang="zh-TW" altLang="en-US" dirty="0"/>
              <a:t>面</a:t>
            </a:r>
            <a:endParaRPr lang="en-US" altLang="zh-TW" dirty="0"/>
          </a:p>
          <a:p>
            <a:pPr marL="720000" lvl="0" indent="-360000" algn="just" eaLnBrk="1" hangingPunct="1">
              <a:spcBef>
                <a:spcPts val="768"/>
              </a:spcBef>
              <a:spcAft>
                <a:spcPts val="0"/>
              </a:spcAft>
              <a:buFont typeface="+mj-lt"/>
              <a:buAutoNum type="arabicPeriod"/>
            </a:pPr>
            <a:r>
              <a:rPr lang="zh-TW" altLang="zh-TW" sz="2800" dirty="0"/>
              <a:t>資訊流通更方便，滿足知的權利。</a:t>
            </a:r>
          </a:p>
          <a:p>
            <a:pPr marL="720000" lvl="0" indent="-360000" algn="just" eaLnBrk="1" hangingPunct="1">
              <a:spcBef>
                <a:spcPts val="768"/>
              </a:spcBef>
              <a:spcAft>
                <a:spcPts val="0"/>
              </a:spcAft>
              <a:buFont typeface="+mj-lt"/>
              <a:buAutoNum type="arabicPeriod"/>
            </a:pPr>
            <a:r>
              <a:rPr lang="zh-TW" altLang="zh-TW" sz="2800" dirty="0"/>
              <a:t>創造新的商機與就業機會。</a:t>
            </a:r>
          </a:p>
          <a:p>
            <a:pPr marL="720000" lvl="0" indent="-360000" algn="just" eaLnBrk="1" hangingPunct="1">
              <a:spcBef>
                <a:spcPts val="768"/>
              </a:spcBef>
              <a:spcAft>
                <a:spcPts val="0"/>
              </a:spcAft>
              <a:buFont typeface="+mj-lt"/>
              <a:buAutoNum type="arabicPeriod"/>
            </a:pPr>
            <a:r>
              <a:rPr lang="zh-TW" altLang="zh-TW" sz="2800" dirty="0"/>
              <a:t>使落後國家有機會迅速取得先進知識或產品。</a:t>
            </a:r>
          </a:p>
          <a:p>
            <a:pPr marL="720000" lvl="0" indent="-360000" algn="just" eaLnBrk="1" hangingPunct="1">
              <a:spcBef>
                <a:spcPts val="768"/>
              </a:spcBef>
              <a:spcAft>
                <a:spcPts val="0"/>
              </a:spcAft>
              <a:buFont typeface="+mj-lt"/>
              <a:buAutoNum type="arabicPeriod"/>
            </a:pPr>
            <a:r>
              <a:rPr lang="zh-TW" altLang="zh-TW" sz="2800" dirty="0"/>
              <a:t>使政府或其他公共資訊可以更方便地傳播。</a:t>
            </a:r>
          </a:p>
          <a:p>
            <a:pPr marL="720000" lvl="0" indent="-360000" algn="just" eaLnBrk="1" hangingPunct="1">
              <a:spcBef>
                <a:spcPts val="768"/>
              </a:spcBef>
              <a:spcAft>
                <a:spcPts val="0"/>
              </a:spcAft>
              <a:buFont typeface="+mj-lt"/>
              <a:buAutoNum type="arabicPeriod"/>
            </a:pPr>
            <a:r>
              <a:rPr lang="zh-TW" altLang="zh-TW" sz="2800" dirty="0"/>
              <a:t>改變工作的方式與型態（例如在家工作）。</a:t>
            </a:r>
          </a:p>
          <a:p>
            <a:pPr marL="720000" indent="-360000" algn="just" eaLnBrk="1" hangingPunct="1">
              <a:spcBef>
                <a:spcPts val="768"/>
              </a:spcBef>
              <a:spcAft>
                <a:spcPts val="0"/>
              </a:spcAft>
              <a:buFont typeface="+mj-lt"/>
              <a:buAutoNum type="arabicPeriod"/>
            </a:pPr>
            <a:endParaRPr lang="zh-TW" altLang="en-US" sz="2800" dirty="0"/>
          </a:p>
        </p:txBody>
      </p:sp>
      <p:sp>
        <p:nvSpPr>
          <p:cNvPr id="5" name="標題 1"/>
          <p:cNvSpPr>
            <a:spLocks noGrp="1"/>
          </p:cNvSpPr>
          <p:nvPr>
            <p:ph type="title"/>
          </p:nvPr>
        </p:nvSpPr>
        <p:spPr>
          <a:xfrm>
            <a:off x="455613" y="355432"/>
            <a:ext cx="8229600" cy="1143000"/>
          </a:xfrm>
        </p:spPr>
        <p:txBody>
          <a:bodyPr/>
          <a:lstStyle/>
          <a:p>
            <a:r>
              <a:rPr lang="zh-TW" altLang="en-US" sz="4000" dirty="0" smtClean="0"/>
              <a:t>推動電子商務的效益</a:t>
            </a:r>
            <a:endParaRPr lang="en-US" altLang="zh-TW" sz="4000" dirty="0"/>
          </a:p>
        </p:txBody>
      </p:sp>
      <p:grpSp>
        <p:nvGrpSpPr>
          <p:cNvPr id="13" name="群組 12"/>
          <p:cNvGrpSpPr/>
          <p:nvPr/>
        </p:nvGrpSpPr>
        <p:grpSpPr>
          <a:xfrm rot="-5400000">
            <a:off x="3375906" y="-3359968"/>
            <a:ext cx="468002" cy="7205249"/>
            <a:chOff x="-37325" y="1189"/>
            <a:chExt cx="432005" cy="4466817"/>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18205"/>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60099"/>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104326"/>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457382" y="2985585"/>
              <a:ext cx="1272115"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1.5</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推動電子商務的效益</a:t>
              </a:r>
              <a:endPar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61444"/>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050" name="Picture 2" descr="C:\Users\NO38\Desktop\書籍\IM111電子商務\IM111ppt\小圖\201208020938376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660" y="4807032"/>
            <a:ext cx="2502541" cy="16713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12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363272" cy="5040000"/>
          </a:xfrm>
        </p:spPr>
        <p:txBody>
          <a:bodyPr/>
          <a:lstStyle/>
          <a:p>
            <a:pPr algn="just" eaLnBrk="1" hangingPunct="1">
              <a:spcBef>
                <a:spcPts val="0"/>
              </a:spcBef>
              <a:spcAft>
                <a:spcPts val="0"/>
              </a:spcAft>
            </a:pPr>
            <a:r>
              <a:rPr lang="zh-TW" altLang="zh-TW" dirty="0" smtClean="0"/>
              <a:t>本</a:t>
            </a:r>
            <a:r>
              <a:rPr lang="zh-TW" altLang="zh-TW" dirty="0"/>
              <a:t>書共分為</a:t>
            </a:r>
            <a:r>
              <a:rPr lang="en-US" altLang="zh-TW" dirty="0"/>
              <a:t>18</a:t>
            </a:r>
            <a:r>
              <a:rPr lang="zh-TW" altLang="zh-TW" dirty="0"/>
              <a:t>章，每一章都有一個「數位實務解讀」以及相關的問題討論。全書共有六大模組，分別由架構面、技術面、管理面、應用面、衝擊面及未來趨勢等六個構面為大家介紹電子商務的概念與應用。</a:t>
            </a:r>
          </a:p>
          <a:p>
            <a:pPr marL="720000" indent="-360000" algn="just" eaLnBrk="1" hangingPunct="1">
              <a:spcBef>
                <a:spcPts val="0"/>
              </a:spcBef>
              <a:spcAft>
                <a:spcPts val="0"/>
              </a:spcAft>
              <a:buFont typeface="+mj-lt"/>
              <a:buAutoNum type="arabicPeriod"/>
            </a:pPr>
            <a:r>
              <a:rPr lang="zh-TW" altLang="zh-TW" sz="2800" dirty="0"/>
              <a:t>架構面：包括電子商務導論、經營模式、整體環境。</a:t>
            </a:r>
          </a:p>
          <a:p>
            <a:pPr marL="720000" indent="-360000" algn="just" eaLnBrk="1" hangingPunct="1">
              <a:spcBef>
                <a:spcPts val="0"/>
              </a:spcBef>
              <a:spcAft>
                <a:spcPts val="0"/>
              </a:spcAft>
              <a:buFont typeface="+mj-lt"/>
              <a:buAutoNum type="arabicPeriod"/>
            </a:pPr>
            <a:r>
              <a:rPr lang="zh-TW" altLang="zh-TW" sz="2800" dirty="0"/>
              <a:t>技術面：包括網路安全、電子付款、巨量資料管理與分析</a:t>
            </a:r>
            <a:r>
              <a:rPr lang="zh-TW" altLang="zh-TW" sz="2800" dirty="0" smtClean="0"/>
              <a:t>。</a:t>
            </a:r>
            <a:endParaRPr lang="en-US" altLang="zh-TW" sz="2800" dirty="0" smtClean="0"/>
          </a:p>
          <a:p>
            <a:pPr marL="720000" indent="-360000" algn="just" eaLnBrk="1" hangingPunct="1">
              <a:spcBef>
                <a:spcPts val="0"/>
              </a:spcBef>
              <a:spcAft>
                <a:spcPts val="0"/>
              </a:spcAft>
              <a:buFont typeface="+mj-lt"/>
              <a:buAutoNum type="arabicPeriod"/>
            </a:pPr>
            <a:r>
              <a:rPr lang="zh-TW" altLang="zh-TW" sz="2800" dirty="0"/>
              <a:t>管理面：包括電子商店規劃、評估；企業資源規劃和顧客關係管理</a:t>
            </a:r>
            <a:r>
              <a:rPr lang="zh-TW" altLang="zh-TW" sz="2800" dirty="0" smtClean="0"/>
              <a:t>。</a:t>
            </a:r>
            <a:endParaRPr lang="zh-TW" altLang="zh-TW" sz="2800" dirty="0"/>
          </a:p>
        </p:txBody>
      </p:sp>
      <p:sp>
        <p:nvSpPr>
          <p:cNvPr id="5" name="標題 1"/>
          <p:cNvSpPr>
            <a:spLocks noGrp="1"/>
          </p:cNvSpPr>
          <p:nvPr>
            <p:ph type="title"/>
          </p:nvPr>
        </p:nvSpPr>
        <p:spPr>
          <a:xfrm>
            <a:off x="455613" y="355432"/>
            <a:ext cx="8229600" cy="1143000"/>
          </a:xfrm>
        </p:spPr>
        <p:txBody>
          <a:bodyPr/>
          <a:lstStyle/>
          <a:p>
            <a:r>
              <a:rPr lang="zh-TW" altLang="en-US" sz="4000" dirty="0" smtClean="0"/>
              <a:t>本書架構</a:t>
            </a:r>
            <a:endParaRPr lang="en-US" altLang="zh-TW" sz="4000" dirty="0"/>
          </a:p>
        </p:txBody>
      </p:sp>
      <p:grpSp>
        <p:nvGrpSpPr>
          <p:cNvPr id="13" name="群組 12"/>
          <p:cNvGrpSpPr/>
          <p:nvPr/>
        </p:nvGrpSpPr>
        <p:grpSpPr>
          <a:xfrm rot="-5400000">
            <a:off x="3344961" y="-3329030"/>
            <a:ext cx="468002" cy="7143356"/>
            <a:chOff x="-37325" y="1189"/>
            <a:chExt cx="432005" cy="4428450"/>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18205"/>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60099"/>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104326"/>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2740089"/>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435065" y="3599899"/>
              <a:ext cx="1227480"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1.6</a:t>
              </a:r>
              <a:r>
                <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本書架構</a:t>
              </a:r>
              <a:endPar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13019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19256" cy="5040000"/>
          </a:xfrm>
        </p:spPr>
        <p:txBody>
          <a:bodyPr/>
          <a:lstStyle/>
          <a:p>
            <a:pPr algn="just" eaLnBrk="1" hangingPunct="1">
              <a:spcBef>
                <a:spcPts val="768"/>
              </a:spcBef>
              <a:spcAft>
                <a:spcPts val="0"/>
              </a:spcAft>
            </a:pPr>
            <a:r>
              <a:rPr lang="zh-TW" altLang="zh-TW" dirty="0" smtClean="0"/>
              <a:t>本</a:t>
            </a:r>
            <a:r>
              <a:rPr lang="zh-TW" altLang="zh-TW" dirty="0"/>
              <a:t>書共分為</a:t>
            </a:r>
            <a:r>
              <a:rPr lang="en-US" altLang="zh-TW" dirty="0"/>
              <a:t>18</a:t>
            </a:r>
            <a:r>
              <a:rPr lang="zh-TW" altLang="zh-TW" dirty="0"/>
              <a:t>章，每一章都有一個「數位實務解讀」以及相關的問題討論。全書共有六大模組，分別由架構面、技術面、管理面、應用面、衝擊面及未來趨勢等六個構面為大家介紹電子商務的概念與應用。</a:t>
            </a:r>
          </a:p>
          <a:p>
            <a:pPr marL="720000" indent="-360000" algn="just" eaLnBrk="1" hangingPunct="1">
              <a:spcBef>
                <a:spcPts val="768"/>
              </a:spcBef>
              <a:spcAft>
                <a:spcPts val="0"/>
              </a:spcAft>
              <a:buFont typeface="+mj-lt"/>
              <a:buAutoNum type="arabicPeriod" startAt="4"/>
            </a:pPr>
            <a:r>
              <a:rPr lang="zh-TW" altLang="zh-TW" sz="2800" dirty="0" smtClean="0"/>
              <a:t>應用</a:t>
            </a:r>
            <a:r>
              <a:rPr lang="zh-TW" altLang="zh-TW" sz="2800" dirty="0"/>
              <a:t>面：包括網路行銷、行動商務、社群商務、供應鏈管理與知識管理。</a:t>
            </a:r>
          </a:p>
          <a:p>
            <a:pPr marL="720000" indent="-360000" algn="just" eaLnBrk="1" hangingPunct="1">
              <a:spcBef>
                <a:spcPts val="768"/>
              </a:spcBef>
              <a:spcAft>
                <a:spcPts val="0"/>
              </a:spcAft>
              <a:buFont typeface="+mj-lt"/>
              <a:buAutoNum type="arabicPeriod" startAt="4"/>
            </a:pPr>
            <a:r>
              <a:rPr lang="zh-TW" altLang="zh-TW" sz="2800" dirty="0"/>
              <a:t>衝擊面：包括社會的衝擊，及相關的法律議題。</a:t>
            </a:r>
          </a:p>
          <a:p>
            <a:pPr marL="720000" indent="-360000" algn="just" eaLnBrk="1" hangingPunct="1">
              <a:spcBef>
                <a:spcPts val="768"/>
              </a:spcBef>
              <a:spcAft>
                <a:spcPts val="0"/>
              </a:spcAft>
              <a:buFont typeface="+mj-lt"/>
              <a:buAutoNum type="arabicPeriod" startAt="4"/>
            </a:pPr>
            <a:r>
              <a:rPr lang="zh-TW" altLang="zh-TW" sz="2800" dirty="0"/>
              <a:t>未來發展趨勢：未來發展和電子商務的研究。</a:t>
            </a:r>
          </a:p>
          <a:p>
            <a:pPr marL="720000" indent="-360000" algn="just" eaLnBrk="1" hangingPunct="1">
              <a:spcBef>
                <a:spcPts val="768"/>
              </a:spcBef>
              <a:spcAft>
                <a:spcPts val="0"/>
              </a:spcAft>
              <a:buFont typeface="+mj-lt"/>
              <a:buAutoNum type="arabicPeriod" startAt="4"/>
            </a:pPr>
            <a:endParaRPr lang="zh-TW" altLang="en-US" sz="2800" dirty="0"/>
          </a:p>
          <a:p>
            <a:pPr marL="720000" indent="-360000" algn="just" eaLnBrk="1" hangingPunct="1">
              <a:spcBef>
                <a:spcPts val="768"/>
              </a:spcBef>
              <a:spcAft>
                <a:spcPts val="0"/>
              </a:spcAft>
              <a:buFont typeface="+mj-lt"/>
              <a:buAutoNum type="arabicPeriod" startAt="4"/>
            </a:pPr>
            <a:endParaRPr lang="zh-TW" altLang="en-US" sz="2800" dirty="0"/>
          </a:p>
        </p:txBody>
      </p:sp>
      <p:sp>
        <p:nvSpPr>
          <p:cNvPr id="5" name="標題 1"/>
          <p:cNvSpPr>
            <a:spLocks noGrp="1"/>
          </p:cNvSpPr>
          <p:nvPr>
            <p:ph type="title"/>
          </p:nvPr>
        </p:nvSpPr>
        <p:spPr>
          <a:xfrm>
            <a:off x="455613" y="355432"/>
            <a:ext cx="8229600" cy="1143000"/>
          </a:xfrm>
        </p:spPr>
        <p:txBody>
          <a:bodyPr/>
          <a:lstStyle/>
          <a:p>
            <a:r>
              <a:rPr lang="zh-TW" altLang="en-US" sz="4000" dirty="0" smtClean="0"/>
              <a:t>本書架構</a:t>
            </a:r>
            <a:endParaRPr lang="en-US" altLang="zh-TW" sz="4000" dirty="0"/>
          </a:p>
        </p:txBody>
      </p:sp>
      <p:grpSp>
        <p:nvGrpSpPr>
          <p:cNvPr id="13" name="群組 12"/>
          <p:cNvGrpSpPr/>
          <p:nvPr/>
        </p:nvGrpSpPr>
        <p:grpSpPr>
          <a:xfrm rot="-5400000">
            <a:off x="3344961" y="-3329030"/>
            <a:ext cx="468002" cy="7143356"/>
            <a:chOff x="-37325" y="1189"/>
            <a:chExt cx="432005" cy="4428450"/>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18205"/>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60099"/>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104326"/>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2740089"/>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435065" y="3599899"/>
              <a:ext cx="1227480"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1.6</a:t>
              </a:r>
              <a:r>
                <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本書架構</a:t>
              </a:r>
              <a:endPar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05760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455613" y="355432"/>
            <a:ext cx="8229600" cy="1143000"/>
          </a:xfrm>
        </p:spPr>
        <p:txBody>
          <a:bodyPr/>
          <a:lstStyle/>
          <a:p>
            <a:r>
              <a:rPr lang="zh-TW" altLang="en-US" sz="4000" dirty="0" smtClean="0"/>
              <a:t>本書架構</a:t>
            </a:r>
            <a:endParaRPr lang="en-US" altLang="zh-TW" sz="4000" dirty="0"/>
          </a:p>
        </p:txBody>
      </p:sp>
      <p:pic>
        <p:nvPicPr>
          <p:cNvPr id="5122" name="Picture 2" descr="C:\Users\NO38\Desktop\書籍\IM111電子商務\低解析\圖01-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42" y="1600224"/>
            <a:ext cx="8482516" cy="4690195"/>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群組 12"/>
          <p:cNvGrpSpPr/>
          <p:nvPr/>
        </p:nvGrpSpPr>
        <p:grpSpPr>
          <a:xfrm rot="-5400000">
            <a:off x="3344961" y="-3329030"/>
            <a:ext cx="468002" cy="7143356"/>
            <a:chOff x="-37325" y="1189"/>
            <a:chExt cx="432005" cy="4428450"/>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818205"/>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60099"/>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104326"/>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2740089"/>
              <a:ext cx="781124" cy="432000"/>
            </a:xfrm>
            <a:prstGeom prst="chevron">
              <a:avLst/>
            </a:prstGeom>
            <a:solidFill>
              <a:schemeClr val="bg1"/>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435065" y="3599899"/>
              <a:ext cx="1227480" cy="432000"/>
            </a:xfrm>
            <a:prstGeom prst="chevron">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1.6</a:t>
              </a:r>
              <a:r>
                <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 </a:t>
              </a:r>
              <a:r>
                <a:rPr lang="zh-TW" altLang="en-US" dirty="0" smtClean="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rPr>
                <a:t>本書架構</a:t>
              </a:r>
              <a:endParaRPr lang="zh-TW" altLang="en-US" dirty="0">
                <a:solidFill>
                  <a:schemeClr val="tx1"/>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87187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p:spPr>
        <p:txBody>
          <a:bodyPr/>
          <a:lstStyle/>
          <a:p>
            <a:pPr eaLnBrk="1" hangingPunct="1"/>
            <a:r>
              <a:rPr lang="en-US" altLang="zh-TW" sz="4000" dirty="0" err="1" smtClean="0"/>
              <a:t>PChome</a:t>
            </a:r>
            <a:r>
              <a:rPr lang="zh-TW" altLang="en-US" sz="4000" dirty="0" smtClean="0"/>
              <a:t> </a:t>
            </a:r>
            <a:r>
              <a:rPr lang="en-US" altLang="zh-TW" sz="4000" dirty="0" smtClean="0"/>
              <a:t>24</a:t>
            </a:r>
            <a:r>
              <a:rPr lang="zh-TW" altLang="en-US" sz="4000" dirty="0" smtClean="0"/>
              <a:t>小時</a:t>
            </a:r>
            <a:r>
              <a:rPr lang="zh-TW" altLang="en-US" sz="4000" dirty="0"/>
              <a:t>到貨服務</a:t>
            </a:r>
            <a:endParaRPr lang="en-US" altLang="zh-TW" sz="4000" dirty="0"/>
          </a:p>
        </p:txBody>
      </p:sp>
      <p:sp>
        <p:nvSpPr>
          <p:cNvPr id="4099" name="內容版面配置區 2"/>
          <p:cNvSpPr>
            <a:spLocks noGrp="1"/>
          </p:cNvSpPr>
          <p:nvPr>
            <p:ph idx="1"/>
          </p:nvPr>
        </p:nvSpPr>
        <p:spPr>
          <a:xfrm>
            <a:off x="457200" y="1484784"/>
            <a:ext cx="8229600" cy="5040560"/>
          </a:xfrm>
        </p:spPr>
        <p:txBody>
          <a:bodyPr/>
          <a:lstStyle/>
          <a:p>
            <a:pPr algn="just" eaLnBrk="1" hangingPunct="1">
              <a:spcBef>
                <a:spcPts val="768"/>
              </a:spcBef>
            </a:pPr>
            <a:r>
              <a:rPr lang="en-US" altLang="zh-TW" dirty="0" err="1" smtClean="0"/>
              <a:t>PChome</a:t>
            </a:r>
            <a:r>
              <a:rPr lang="zh-TW" altLang="en-US" dirty="0" smtClean="0"/>
              <a:t>為</a:t>
            </a:r>
            <a:r>
              <a:rPr lang="zh-TW" altLang="zh-TW" dirty="0"/>
              <a:t>網路家庭國際資訊股份有限公司（</a:t>
            </a:r>
            <a:r>
              <a:rPr lang="en-US" altLang="zh-TW" dirty="0" err="1"/>
              <a:t>PChome</a:t>
            </a:r>
            <a:r>
              <a:rPr lang="en-US" altLang="zh-TW" dirty="0"/>
              <a:t> Online </a:t>
            </a:r>
            <a:r>
              <a:rPr lang="en-US" altLang="zh-TW" dirty="0" err="1"/>
              <a:t>Inc</a:t>
            </a:r>
            <a:r>
              <a:rPr lang="zh-TW" altLang="zh-TW" dirty="0"/>
              <a:t>）在</a:t>
            </a:r>
            <a:r>
              <a:rPr lang="en-US" altLang="zh-TW" dirty="0"/>
              <a:t>1998</a:t>
            </a:r>
            <a:r>
              <a:rPr lang="zh-TW" altLang="zh-TW" dirty="0"/>
              <a:t>年</a:t>
            </a:r>
            <a:r>
              <a:rPr lang="en-US" altLang="zh-TW" dirty="0"/>
              <a:t>7</a:t>
            </a:r>
            <a:r>
              <a:rPr lang="zh-TW" altLang="zh-TW" dirty="0"/>
              <a:t>月所成立，</a:t>
            </a:r>
            <a:r>
              <a:rPr lang="zh-TW" altLang="en-US" dirty="0"/>
              <a:t> </a:t>
            </a:r>
            <a:r>
              <a:rPr lang="en-US" altLang="zh-TW" dirty="0"/>
              <a:t>2000</a:t>
            </a:r>
            <a:r>
              <a:rPr lang="zh-TW" altLang="zh-TW" dirty="0"/>
              <a:t>年成立電子商務部門，推出</a:t>
            </a:r>
            <a:r>
              <a:rPr lang="en-US" altLang="zh-TW" dirty="0"/>
              <a:t>B2C</a:t>
            </a:r>
            <a:r>
              <a:rPr lang="zh-TW" altLang="zh-TW" dirty="0"/>
              <a:t>的網路零售商城「</a:t>
            </a:r>
            <a:r>
              <a:rPr lang="en-US" altLang="zh-TW" dirty="0" err="1" smtClean="0"/>
              <a:t>PChome</a:t>
            </a:r>
            <a:r>
              <a:rPr lang="zh-TW" altLang="zh-TW" dirty="0" smtClean="0"/>
              <a:t>線上購物</a:t>
            </a:r>
            <a:r>
              <a:rPr lang="zh-TW" altLang="zh-TW" dirty="0"/>
              <a:t>」</a:t>
            </a:r>
            <a:r>
              <a:rPr lang="en-US" altLang="zh-TW" dirty="0"/>
              <a:t>2005</a:t>
            </a:r>
            <a:r>
              <a:rPr lang="zh-TW" altLang="zh-TW" dirty="0"/>
              <a:t>年底成立「</a:t>
            </a:r>
            <a:r>
              <a:rPr lang="en-US" altLang="zh-TW" dirty="0" err="1" smtClean="0"/>
              <a:t>PChome</a:t>
            </a:r>
            <a:r>
              <a:rPr lang="zh-TW" altLang="zh-TW" dirty="0" smtClean="0"/>
              <a:t>商店</a:t>
            </a:r>
            <a:r>
              <a:rPr lang="zh-TW" altLang="zh-TW" dirty="0"/>
              <a:t>街」，並在同年一月上櫃買賣，成為台灣第一家在證券交易市場掛牌的網路服務公司。</a:t>
            </a:r>
            <a:endParaRPr lang="en-US" altLang="zh-TW" dirty="0"/>
          </a:p>
          <a:p>
            <a:pPr algn="just" eaLnBrk="1" hangingPunct="1">
              <a:spcBef>
                <a:spcPts val="768"/>
              </a:spcBef>
            </a:pPr>
            <a:r>
              <a:rPr lang="en-US" altLang="zh-TW" dirty="0"/>
              <a:t>24</a:t>
            </a:r>
            <a:r>
              <a:rPr lang="zh-TW" altLang="en-US" dirty="0"/>
              <a:t>小時到貨服務：</a:t>
            </a:r>
            <a:r>
              <a:rPr lang="en-US" altLang="zh-TW" dirty="0"/>
              <a:t>2007</a:t>
            </a:r>
            <a:r>
              <a:rPr lang="zh-TW" altLang="en-US" dirty="0"/>
              <a:t>年首創</a:t>
            </a:r>
            <a:r>
              <a:rPr lang="zh-TW" altLang="zh-TW" dirty="0" smtClean="0"/>
              <a:t>「</a:t>
            </a:r>
            <a:r>
              <a:rPr lang="en-US" altLang="zh-TW" dirty="0" smtClean="0"/>
              <a:t>24</a:t>
            </a:r>
            <a:r>
              <a:rPr lang="zh-TW" altLang="en-US" dirty="0"/>
              <a:t>小時到貨服務</a:t>
            </a:r>
            <a:r>
              <a:rPr lang="zh-TW" altLang="zh-TW" dirty="0"/>
              <a:t>」，</a:t>
            </a:r>
            <a:r>
              <a:rPr lang="zh-TW" altLang="en-US" dirty="0"/>
              <a:t>服務</a:t>
            </a:r>
            <a:r>
              <a:rPr lang="zh-TW" altLang="en-US" dirty="0" smtClean="0"/>
              <a:t>當</a:t>
            </a:r>
            <a:r>
              <a:rPr lang="zh-TW" altLang="en-US" dirty="0"/>
              <a:t>月</a:t>
            </a:r>
            <a:r>
              <a:rPr lang="zh-TW" altLang="en-US" dirty="0" smtClean="0"/>
              <a:t>創</a:t>
            </a:r>
            <a:r>
              <a:rPr lang="en-US" altLang="zh-TW" dirty="0"/>
              <a:t>200</a:t>
            </a:r>
            <a:r>
              <a:rPr lang="zh-TW" altLang="en-US" dirty="0"/>
              <a:t>萬月營收</a:t>
            </a:r>
            <a:r>
              <a:rPr lang="zh-TW" altLang="zh-TW" dirty="0" smtClean="0"/>
              <a:t>。</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p:spPr>
        <p:txBody>
          <a:bodyPr/>
          <a:lstStyle/>
          <a:p>
            <a:pPr eaLnBrk="1" hangingPunct="1"/>
            <a:r>
              <a:rPr lang="en-US" altLang="zh-TW" sz="4000" dirty="0" err="1" smtClean="0"/>
              <a:t>PChome</a:t>
            </a:r>
            <a:r>
              <a:rPr lang="zh-TW" altLang="en-US" sz="4000" dirty="0" smtClean="0"/>
              <a:t> </a:t>
            </a:r>
            <a:r>
              <a:rPr lang="en-US" altLang="zh-TW" sz="4000" dirty="0" smtClean="0"/>
              <a:t>24</a:t>
            </a:r>
            <a:r>
              <a:rPr lang="zh-TW" altLang="en-US" sz="4000" dirty="0" smtClean="0"/>
              <a:t>小時</a:t>
            </a:r>
            <a:r>
              <a:rPr lang="zh-TW" altLang="en-US" sz="4000" dirty="0"/>
              <a:t>到貨服務</a:t>
            </a:r>
            <a:endParaRPr lang="en-US" altLang="zh-TW" sz="4000" dirty="0"/>
          </a:p>
        </p:txBody>
      </p:sp>
      <p:sp>
        <p:nvSpPr>
          <p:cNvPr id="4099" name="內容版面配置區 2"/>
          <p:cNvSpPr>
            <a:spLocks noGrp="1"/>
          </p:cNvSpPr>
          <p:nvPr>
            <p:ph idx="1"/>
          </p:nvPr>
        </p:nvSpPr>
        <p:spPr>
          <a:xfrm>
            <a:off x="457200" y="1483200"/>
            <a:ext cx="8291264" cy="5040000"/>
          </a:xfrm>
        </p:spPr>
        <p:txBody>
          <a:bodyPr/>
          <a:lstStyle/>
          <a:p>
            <a:pPr algn="just" eaLnBrk="1" hangingPunct="1">
              <a:spcBef>
                <a:spcPts val="768"/>
              </a:spcBef>
              <a:spcAft>
                <a:spcPts val="0"/>
              </a:spcAft>
            </a:pPr>
            <a:r>
              <a:rPr lang="zh-TW" altLang="en-US" dirty="0" smtClean="0"/>
              <a:t>自</a:t>
            </a:r>
            <a:r>
              <a:rPr lang="zh-TW" altLang="en-US" dirty="0"/>
              <a:t>有通路：五股工業區設置倉庫</a:t>
            </a:r>
            <a:r>
              <a:rPr lang="zh-TW" altLang="zh-TW" dirty="0"/>
              <a:t>，</a:t>
            </a:r>
            <a:r>
              <a:rPr lang="zh-TW" altLang="en-US" dirty="0"/>
              <a:t>印訂單、揀貨、理貨、出貨、配送一條龍</a:t>
            </a:r>
            <a:r>
              <a:rPr lang="zh-TW" altLang="zh-TW" dirty="0" smtClean="0"/>
              <a:t>。</a:t>
            </a:r>
            <a:endParaRPr lang="en-US" altLang="zh-TW" dirty="0" smtClean="0"/>
          </a:p>
          <a:p>
            <a:pPr algn="just" eaLnBrk="1" hangingPunct="1">
              <a:spcBef>
                <a:spcPts val="768"/>
              </a:spcBef>
              <a:spcAft>
                <a:spcPts val="0"/>
              </a:spcAft>
            </a:pPr>
            <a:r>
              <a:rPr lang="zh-TW" altLang="en-US" dirty="0" smtClean="0"/>
              <a:t>庫存</a:t>
            </a:r>
            <a:r>
              <a:rPr lang="zh-TW" altLang="en-US" dirty="0"/>
              <a:t>成本與快速到貨服務的平衡</a:t>
            </a:r>
            <a:endParaRPr lang="en-US" altLang="zh-TW" dirty="0"/>
          </a:p>
          <a:p>
            <a:pPr marL="720000" algn="just" eaLnBrk="1" hangingPunct="1">
              <a:spcBef>
                <a:spcPts val="768"/>
              </a:spcBef>
              <a:spcAft>
                <a:spcPts val="0"/>
              </a:spcAft>
              <a:buFont typeface="Times New Roman" panose="02020603050405020304" pitchFamily="18" charset="0"/>
              <a:buChar char="−"/>
            </a:pPr>
            <a:r>
              <a:rPr lang="zh-TW" altLang="en-US" sz="2800" dirty="0"/>
              <a:t>消費者的角度：物流服務的快速便捷跟良好的退貨服務是提高使用電子商務系統購物的準則之一</a:t>
            </a:r>
            <a:r>
              <a:rPr lang="zh-TW" altLang="zh-TW" sz="2800" dirty="0"/>
              <a:t>。</a:t>
            </a:r>
            <a:endParaRPr lang="en-US" altLang="zh-TW" sz="2800" dirty="0"/>
          </a:p>
          <a:p>
            <a:pPr marL="720000" algn="just" eaLnBrk="1" hangingPunct="1">
              <a:spcBef>
                <a:spcPts val="768"/>
              </a:spcBef>
              <a:spcAft>
                <a:spcPts val="0"/>
              </a:spcAft>
              <a:buFont typeface="Times New Roman" panose="02020603050405020304" pitchFamily="18" charset="0"/>
              <a:buChar char="−"/>
            </a:pPr>
            <a:r>
              <a:rPr lang="zh-TW" altLang="en-US" sz="2800" dirty="0"/>
              <a:t>業者的角度：大量的庫存會增加成本，而物流速度的要求也同樣會使成本增加，然而快速到貨的機制帶來業績極速成長，因此克服了成本增加的疑慮</a:t>
            </a:r>
            <a:r>
              <a:rPr lang="zh-TW" altLang="zh-TW" sz="2800" dirty="0" smtClean="0"/>
              <a:t>。</a:t>
            </a:r>
            <a:endParaRPr lang="en-US" altLang="zh-TW" sz="2800" dirty="0"/>
          </a:p>
        </p:txBody>
      </p:sp>
    </p:spTree>
    <p:extLst>
      <p:ext uri="{BB962C8B-B14F-4D97-AF65-F5344CB8AC3E}">
        <p14:creationId xmlns:p14="http://schemas.microsoft.com/office/powerpoint/2010/main" val="124522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lstStyle/>
          <a:p>
            <a:pPr eaLnBrk="1" hangingPunct="1"/>
            <a:r>
              <a:rPr lang="zh-TW" altLang="en-US" sz="4000" dirty="0" smtClean="0"/>
              <a:t>導論</a:t>
            </a:r>
            <a:endParaRPr lang="en-US" altLang="zh-TW" sz="2800" dirty="0"/>
          </a:p>
        </p:txBody>
      </p:sp>
      <p:sp>
        <p:nvSpPr>
          <p:cNvPr id="4099" name="內容版面配置區 2"/>
          <p:cNvSpPr>
            <a:spLocks noGrp="1"/>
          </p:cNvSpPr>
          <p:nvPr>
            <p:ph idx="1"/>
          </p:nvPr>
        </p:nvSpPr>
        <p:spPr>
          <a:xfrm>
            <a:off x="457200" y="1483199"/>
            <a:ext cx="8219256" cy="5040000"/>
          </a:xfrm>
        </p:spPr>
        <p:txBody>
          <a:bodyPr/>
          <a:lstStyle/>
          <a:p>
            <a:pPr algn="just" eaLnBrk="1" hangingPunct="1">
              <a:spcBef>
                <a:spcPts val="768"/>
              </a:spcBef>
              <a:spcAft>
                <a:spcPts val="0"/>
              </a:spcAft>
            </a:pPr>
            <a:r>
              <a:rPr lang="zh-TW" altLang="zh-TW" dirty="0" smtClean="0"/>
              <a:t>隨著</a:t>
            </a:r>
            <a:r>
              <a:rPr lang="zh-TW" altLang="zh-TW" dirty="0"/>
              <a:t>知識經濟時代的來臨，網際網路和電子商務</a:t>
            </a:r>
            <a:r>
              <a:rPr lang="zh-TW" altLang="en-US" dirty="0"/>
              <a:t>的興起</a:t>
            </a:r>
            <a:r>
              <a:rPr lang="zh-TW" altLang="zh-TW" dirty="0"/>
              <a:t>，上網消費</a:t>
            </a:r>
            <a:r>
              <a:rPr lang="zh-TW" altLang="en-US" dirty="0"/>
              <a:t>已</a:t>
            </a:r>
            <a:r>
              <a:rPr lang="zh-TW" altLang="zh-TW" dirty="0"/>
              <a:t>成為一種趨勢。</a:t>
            </a:r>
            <a:endParaRPr lang="en-US" altLang="zh-TW" dirty="0"/>
          </a:p>
          <a:p>
            <a:pPr algn="just" eaLnBrk="1" hangingPunct="1">
              <a:spcBef>
                <a:spcPts val="768"/>
              </a:spcBef>
              <a:spcAft>
                <a:spcPts val="0"/>
              </a:spcAft>
            </a:pPr>
            <a:r>
              <a:rPr lang="en-US" altLang="zh-TW" dirty="0" err="1"/>
              <a:t>PChome</a:t>
            </a:r>
            <a:r>
              <a:rPr lang="zh-TW" altLang="zh-TW" dirty="0"/>
              <a:t>透過</a:t>
            </a:r>
            <a:r>
              <a:rPr lang="en-US" altLang="zh-TW" dirty="0"/>
              <a:t>24</a:t>
            </a:r>
            <a:r>
              <a:rPr lang="zh-TW" altLang="zh-TW" dirty="0"/>
              <a:t>小時的到貨服務營業額成長超過百倍。</a:t>
            </a:r>
            <a:endParaRPr lang="en-US" altLang="zh-TW" dirty="0"/>
          </a:p>
          <a:p>
            <a:pPr algn="just" eaLnBrk="1" hangingPunct="1">
              <a:spcBef>
                <a:spcPts val="768"/>
              </a:spcBef>
              <a:spcAft>
                <a:spcPts val="0"/>
              </a:spcAft>
            </a:pPr>
            <a:r>
              <a:rPr lang="zh-TW" altLang="zh-TW" dirty="0"/>
              <a:t>根據</a:t>
            </a:r>
            <a:r>
              <a:rPr lang="en-US" altLang="zh-TW" dirty="0"/>
              <a:t>2012</a:t>
            </a:r>
            <a:r>
              <a:rPr lang="zh-TW" altLang="zh-TW" dirty="0"/>
              <a:t>年資訊服務產業年鑑的數據，</a:t>
            </a:r>
            <a:r>
              <a:rPr lang="en-US" altLang="zh-TW" dirty="0"/>
              <a:t>2011</a:t>
            </a:r>
            <a:r>
              <a:rPr lang="zh-TW" altLang="zh-TW" dirty="0"/>
              <a:t>年台灣電子商務的營業額達</a:t>
            </a:r>
            <a:r>
              <a:rPr lang="en-US" altLang="zh-TW" dirty="0"/>
              <a:t>5,626</a:t>
            </a:r>
            <a:r>
              <a:rPr lang="zh-TW" altLang="zh-TW" dirty="0"/>
              <a:t>億新台幣。其中線上零售的金額到</a:t>
            </a:r>
            <a:r>
              <a:rPr lang="en-US" altLang="zh-TW" dirty="0"/>
              <a:t>2013</a:t>
            </a:r>
            <a:r>
              <a:rPr lang="zh-TW" altLang="zh-TW" dirty="0"/>
              <a:t>年估計將達到</a:t>
            </a:r>
            <a:r>
              <a:rPr lang="en-US" altLang="zh-TW" dirty="0"/>
              <a:t>4,781</a:t>
            </a:r>
            <a:r>
              <a:rPr lang="zh-TW" altLang="zh-TW" dirty="0"/>
              <a:t>億</a:t>
            </a:r>
            <a:r>
              <a:rPr lang="zh-TW" altLang="zh-TW" dirty="0" smtClean="0"/>
              <a:t>。</a:t>
            </a:r>
            <a:endParaRPr lang="en-US" altLang="zh-TW" dirty="0"/>
          </a:p>
        </p:txBody>
      </p:sp>
      <p:grpSp>
        <p:nvGrpSpPr>
          <p:cNvPr id="4" name="群組 3"/>
          <p:cNvGrpSpPr/>
          <p:nvPr/>
        </p:nvGrpSpPr>
        <p:grpSpPr>
          <a:xfrm rot="-5400000">
            <a:off x="3093718" y="-3077773"/>
            <a:ext cx="467999" cy="6640870"/>
            <a:chOff x="-37322" y="1189"/>
            <a:chExt cx="432002" cy="4116937"/>
          </a:xfrm>
          <a:solidFill>
            <a:schemeClr val="bg1"/>
          </a:solidFill>
          <a:effectLst/>
        </p:grpSpPr>
        <p:sp>
          <p:nvSpPr>
            <p:cNvPr id="5" name="五邊形 4"/>
            <p:cNvSpPr/>
            <p:nvPr/>
          </p:nvSpPr>
          <p:spPr>
            <a:xfrm rot="5400000">
              <a:off x="-289995" y="253864"/>
              <a:ext cx="937349" cy="432000"/>
            </a:xfrm>
            <a:prstGeom prst="homePlate">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970198"/>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4" y="1596355"/>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4" y="2234700"/>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4" y="2873219"/>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4" y="3511564"/>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58097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O38\Desktop\書籍\IM111電子商務\低解析\圖01-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10113"/>
            <a:ext cx="7056784" cy="4772645"/>
          </a:xfrm>
          <a:prstGeom prst="rect">
            <a:avLst/>
          </a:prstGeom>
          <a:noFill/>
          <a:extLst>
            <a:ext uri="{909E8E84-426E-40DD-AFC4-6F175D3DCCD1}">
              <a14:hiddenFill xmlns:a14="http://schemas.microsoft.com/office/drawing/2010/main">
                <a:solidFill>
                  <a:srgbClr val="FFFFFF"/>
                </a:solidFill>
              </a14:hiddenFill>
            </a:ext>
          </a:extLst>
        </p:spPr>
      </p:pic>
      <p:sp>
        <p:nvSpPr>
          <p:cNvPr id="6" name="標題 1"/>
          <p:cNvSpPr>
            <a:spLocks noGrp="1"/>
          </p:cNvSpPr>
          <p:nvPr>
            <p:ph type="title"/>
          </p:nvPr>
        </p:nvSpPr>
        <p:spPr>
          <a:xfrm>
            <a:off x="455613" y="355432"/>
            <a:ext cx="8229600" cy="1143000"/>
          </a:xfrm>
        </p:spPr>
        <p:txBody>
          <a:bodyPr/>
          <a:lstStyle/>
          <a:p>
            <a:pPr eaLnBrk="1" hangingPunct="1"/>
            <a:r>
              <a:rPr lang="zh-TW" altLang="en-US" sz="4000" dirty="0" smtClean="0"/>
              <a:t>導論</a:t>
            </a:r>
            <a:endParaRPr lang="en-US" altLang="zh-TW" sz="2800" dirty="0"/>
          </a:p>
        </p:txBody>
      </p:sp>
      <p:grpSp>
        <p:nvGrpSpPr>
          <p:cNvPr id="14" name="群組 13"/>
          <p:cNvGrpSpPr/>
          <p:nvPr/>
        </p:nvGrpSpPr>
        <p:grpSpPr>
          <a:xfrm rot="-5400000">
            <a:off x="3093718" y="-3077773"/>
            <a:ext cx="467999" cy="6640870"/>
            <a:chOff x="-37322" y="1189"/>
            <a:chExt cx="432002" cy="4116937"/>
          </a:xfrm>
          <a:solidFill>
            <a:schemeClr val="bg1"/>
          </a:solidFill>
          <a:effectLst/>
        </p:grpSpPr>
        <p:sp>
          <p:nvSpPr>
            <p:cNvPr id="15" name="五邊形 14"/>
            <p:cNvSpPr/>
            <p:nvPr/>
          </p:nvSpPr>
          <p:spPr>
            <a:xfrm rot="5400000">
              <a:off x="-289995" y="253864"/>
              <a:ext cx="937349" cy="432000"/>
            </a:xfrm>
            <a:prstGeom prst="homePlate">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4" y="970198"/>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1596355"/>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4" y="2234700"/>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4" y="2873219"/>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4" y="3511564"/>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70843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p:spPr>
        <p:txBody>
          <a:bodyPr/>
          <a:lstStyle/>
          <a:p>
            <a:pPr eaLnBrk="1" hangingPunct="1"/>
            <a:r>
              <a:rPr lang="zh-TW" altLang="en-US" sz="4000" dirty="0" smtClean="0"/>
              <a:t>導論</a:t>
            </a:r>
            <a:endParaRPr lang="en-US" altLang="zh-TW" sz="2800" dirty="0"/>
          </a:p>
        </p:txBody>
      </p:sp>
      <p:sp>
        <p:nvSpPr>
          <p:cNvPr id="4099" name="內容版面配置區 2"/>
          <p:cNvSpPr>
            <a:spLocks noGrp="1"/>
          </p:cNvSpPr>
          <p:nvPr>
            <p:ph idx="1"/>
          </p:nvPr>
        </p:nvSpPr>
        <p:spPr>
          <a:xfrm>
            <a:off x="457200" y="1483199"/>
            <a:ext cx="8219256" cy="5040000"/>
          </a:xfrm>
        </p:spPr>
        <p:txBody>
          <a:bodyPr/>
          <a:lstStyle/>
          <a:p>
            <a:pPr algn="just" eaLnBrk="1" hangingPunct="1">
              <a:spcBef>
                <a:spcPts val="768"/>
              </a:spcBef>
              <a:spcAft>
                <a:spcPts val="0"/>
              </a:spcAft>
            </a:pPr>
            <a:r>
              <a:rPr lang="zh-TW" altLang="en-US" dirty="0" smtClean="0"/>
              <a:t>大陸</a:t>
            </a:r>
            <a:r>
              <a:rPr lang="zh-TW" altLang="en-US" dirty="0"/>
              <a:t>電子商務發展</a:t>
            </a:r>
            <a:endParaRPr lang="en-US" altLang="zh-TW" dirty="0"/>
          </a:p>
          <a:p>
            <a:pPr marL="720000" algn="just" eaLnBrk="1" hangingPunct="1">
              <a:spcBef>
                <a:spcPts val="768"/>
              </a:spcBef>
              <a:spcAft>
                <a:spcPts val="0"/>
              </a:spcAft>
              <a:buFont typeface="Times New Roman" panose="02020603050405020304" pitchFamily="18" charset="0"/>
              <a:buChar char="−"/>
            </a:pPr>
            <a:r>
              <a:rPr lang="zh-TW" altLang="zh-TW" sz="2800" dirty="0"/>
              <a:t>根據中國大陸電子商務研究中心的調查也顯示，</a:t>
            </a:r>
            <a:r>
              <a:rPr lang="en-US" altLang="zh-TW" sz="2800" dirty="0"/>
              <a:t>2012</a:t>
            </a:r>
            <a:r>
              <a:rPr lang="zh-TW" altLang="zh-TW" sz="2800" dirty="0"/>
              <a:t>年中國大陸的電子商務交易達到了</a:t>
            </a:r>
            <a:r>
              <a:rPr lang="en-US" altLang="zh-TW" sz="2800" dirty="0"/>
              <a:t>8.5</a:t>
            </a:r>
            <a:r>
              <a:rPr lang="zh-TW" altLang="zh-TW" sz="2800" dirty="0"/>
              <a:t>兆元人民幣，由</a:t>
            </a:r>
            <a:r>
              <a:rPr lang="en-US" altLang="zh-TW" sz="2800" dirty="0"/>
              <a:t>2008-2012</a:t>
            </a:r>
            <a:r>
              <a:rPr lang="zh-TW" altLang="zh-TW" sz="2800" dirty="0"/>
              <a:t>年成長了</a:t>
            </a:r>
            <a:r>
              <a:rPr lang="en-US" altLang="zh-TW" sz="2800" dirty="0"/>
              <a:t>2.65</a:t>
            </a:r>
            <a:r>
              <a:rPr lang="zh-TW" altLang="zh-TW" sz="2800" dirty="0"/>
              <a:t>倍，成為僅次於美國的第二大市場。</a:t>
            </a:r>
            <a:endParaRPr lang="en-US" altLang="zh-TW" sz="2800" dirty="0"/>
          </a:p>
          <a:p>
            <a:pPr algn="just" eaLnBrk="1" hangingPunct="1">
              <a:spcBef>
                <a:spcPts val="768"/>
              </a:spcBef>
              <a:spcAft>
                <a:spcPts val="0"/>
              </a:spcAft>
            </a:pPr>
            <a:r>
              <a:rPr lang="zh-TW" altLang="en-US" dirty="0"/>
              <a:t>大陸電子商務代表：阿里巴巴</a:t>
            </a:r>
            <a:r>
              <a:rPr lang="zh-TW" altLang="en-US" dirty="0" smtClean="0"/>
              <a:t>、淘寶</a:t>
            </a:r>
            <a:r>
              <a:rPr lang="zh-TW" altLang="en-US" dirty="0"/>
              <a:t>網</a:t>
            </a:r>
            <a:endParaRPr lang="en-US" altLang="zh-TW" dirty="0"/>
          </a:p>
          <a:p>
            <a:pPr marL="720000" algn="just" eaLnBrk="1" hangingPunct="1">
              <a:spcBef>
                <a:spcPts val="768"/>
              </a:spcBef>
              <a:spcAft>
                <a:spcPts val="0"/>
              </a:spcAft>
              <a:buFont typeface="Times New Roman" panose="02020603050405020304" pitchFamily="18" charset="0"/>
              <a:buChar char="−"/>
            </a:pPr>
            <a:r>
              <a:rPr lang="zh-TW" altLang="en-US" sz="2800" dirty="0"/>
              <a:t>淘寶在</a:t>
            </a:r>
            <a:r>
              <a:rPr lang="en-US" altLang="zh-TW" sz="2800" dirty="0"/>
              <a:t>2013</a:t>
            </a:r>
            <a:r>
              <a:rPr lang="zh-TW" altLang="en-US" sz="2800" dirty="0"/>
              <a:t>年</a:t>
            </a:r>
            <a:r>
              <a:rPr lang="en-US" altLang="zh-TW" sz="2800" dirty="0"/>
              <a:t>11</a:t>
            </a:r>
            <a:r>
              <a:rPr lang="zh-TW" altLang="en-US" sz="2800" dirty="0"/>
              <a:t>月</a:t>
            </a:r>
            <a:r>
              <a:rPr lang="en-US" altLang="zh-TW" sz="2800" dirty="0"/>
              <a:t>11</a:t>
            </a:r>
            <a:r>
              <a:rPr lang="zh-TW" altLang="en-US" sz="2800" dirty="0"/>
              <a:t>日大陸的光棍節創下</a:t>
            </a:r>
            <a:r>
              <a:rPr lang="en-US" altLang="zh-TW" sz="2800" dirty="0"/>
              <a:t>1,700</a:t>
            </a:r>
            <a:r>
              <a:rPr lang="zh-TW" altLang="en-US" sz="2800" dirty="0"/>
              <a:t>億台幣的網購商品</a:t>
            </a:r>
            <a:r>
              <a:rPr lang="zh-TW" altLang="zh-TW" sz="2800" dirty="0"/>
              <a:t>，</a:t>
            </a:r>
            <a:r>
              <a:rPr lang="zh-TW" altLang="en-US" sz="2800" dirty="0"/>
              <a:t>開賣</a:t>
            </a:r>
            <a:r>
              <a:rPr lang="en-US" altLang="zh-TW" sz="2800" dirty="0"/>
              <a:t>55</a:t>
            </a:r>
            <a:r>
              <a:rPr lang="zh-TW" altLang="en-US" sz="2800" dirty="0"/>
              <a:t>秒內成交了</a:t>
            </a:r>
            <a:r>
              <a:rPr lang="en-US" altLang="zh-TW" sz="2800" dirty="0"/>
              <a:t>1</a:t>
            </a:r>
            <a:r>
              <a:rPr lang="zh-TW" altLang="en-US" sz="2800" dirty="0"/>
              <a:t>億元人民幣；一分鐘就有</a:t>
            </a:r>
            <a:r>
              <a:rPr lang="en-US" altLang="zh-TW" sz="2800" dirty="0"/>
              <a:t>200</a:t>
            </a:r>
            <a:r>
              <a:rPr lang="zh-TW" altLang="en-US" sz="2800" dirty="0"/>
              <a:t>萬的用戶由手機端登入系統</a:t>
            </a:r>
            <a:r>
              <a:rPr lang="zh-TW" altLang="zh-TW" sz="2800" dirty="0"/>
              <a:t>，</a:t>
            </a:r>
            <a:r>
              <a:rPr lang="zh-TW" altLang="en-US" sz="2800" dirty="0"/>
              <a:t>這些都顯示出電子商務的時代正在來臨</a:t>
            </a:r>
            <a:r>
              <a:rPr lang="zh-TW" altLang="zh-TW" sz="2800" dirty="0" smtClean="0"/>
              <a:t>。</a:t>
            </a:r>
            <a:endParaRPr lang="en-US" altLang="zh-TW" sz="2800" dirty="0"/>
          </a:p>
        </p:txBody>
      </p:sp>
      <p:grpSp>
        <p:nvGrpSpPr>
          <p:cNvPr id="11" name="群組 10"/>
          <p:cNvGrpSpPr/>
          <p:nvPr/>
        </p:nvGrpSpPr>
        <p:grpSpPr>
          <a:xfrm rot="-5400000">
            <a:off x="3093718" y="-3077773"/>
            <a:ext cx="467999" cy="6640870"/>
            <a:chOff x="-37322" y="1189"/>
            <a:chExt cx="432002" cy="4116937"/>
          </a:xfrm>
          <a:solidFill>
            <a:schemeClr val="bg1"/>
          </a:solidFill>
          <a:effectLst/>
        </p:grpSpPr>
        <p:sp>
          <p:nvSpPr>
            <p:cNvPr id="12" name="五邊形 11"/>
            <p:cNvSpPr/>
            <p:nvPr/>
          </p:nvSpPr>
          <p:spPr>
            <a:xfrm rot="5400000">
              <a:off x="-289995" y="253864"/>
              <a:ext cx="937349" cy="432000"/>
            </a:xfrm>
            <a:prstGeom prst="homePlate">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4" y="970198"/>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4" name="＞形箭號 13"/>
            <p:cNvSpPr/>
            <p:nvPr/>
          </p:nvSpPr>
          <p:spPr>
            <a:xfrm rot="5400000">
              <a:off x="-211884" y="1596355"/>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2234700"/>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4" y="2873219"/>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3511564"/>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70284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p:spPr>
        <p:txBody>
          <a:bodyPr/>
          <a:lstStyle/>
          <a:p>
            <a:pPr eaLnBrk="1" hangingPunct="1"/>
            <a:r>
              <a:rPr lang="zh-TW" altLang="en-US" sz="4000" dirty="0" smtClean="0"/>
              <a:t>導論</a:t>
            </a:r>
            <a:endParaRPr lang="en-US" altLang="zh-TW" sz="2800" dirty="0"/>
          </a:p>
        </p:txBody>
      </p:sp>
      <p:sp>
        <p:nvSpPr>
          <p:cNvPr id="4099" name="內容版面配置區 2"/>
          <p:cNvSpPr>
            <a:spLocks noGrp="1"/>
          </p:cNvSpPr>
          <p:nvPr>
            <p:ph idx="1"/>
          </p:nvPr>
        </p:nvSpPr>
        <p:spPr>
          <a:xfrm>
            <a:off x="457200" y="1483200"/>
            <a:ext cx="8291264" cy="5040000"/>
          </a:xfrm>
        </p:spPr>
        <p:txBody>
          <a:bodyPr/>
          <a:lstStyle/>
          <a:p>
            <a:pPr eaLnBrk="1" hangingPunct="1">
              <a:spcBef>
                <a:spcPts val="768"/>
              </a:spcBef>
              <a:spcAft>
                <a:spcPts val="0"/>
              </a:spcAft>
            </a:pPr>
            <a:r>
              <a:rPr lang="zh-TW" altLang="en-US" dirty="0" smtClean="0"/>
              <a:t>網際網路</a:t>
            </a:r>
            <a:r>
              <a:rPr lang="zh-TW" altLang="en-US" dirty="0"/>
              <a:t>成為新的</a:t>
            </a:r>
            <a:r>
              <a:rPr lang="zh-TW" altLang="en-US" dirty="0" smtClean="0"/>
              <a:t>媒體（七大特性）</a:t>
            </a:r>
            <a:endParaRPr lang="en-US" altLang="zh-TW" dirty="0"/>
          </a:p>
          <a:p>
            <a:pPr marL="720000" indent="-360000" eaLnBrk="1" hangingPunct="1">
              <a:spcBef>
                <a:spcPts val="768"/>
              </a:spcBef>
              <a:spcAft>
                <a:spcPts val="0"/>
              </a:spcAft>
              <a:buFont typeface="+mj-lt"/>
              <a:buAutoNum type="arabicPeriod"/>
            </a:pPr>
            <a:r>
              <a:rPr lang="zh-TW" altLang="en-US" sz="2800" dirty="0"/>
              <a:t>跨越性</a:t>
            </a:r>
            <a:endParaRPr lang="en-US" altLang="zh-TW" sz="2800" dirty="0"/>
          </a:p>
          <a:p>
            <a:pPr marL="720000" indent="-360000" eaLnBrk="1" hangingPunct="1">
              <a:spcBef>
                <a:spcPts val="768"/>
              </a:spcBef>
              <a:spcAft>
                <a:spcPts val="0"/>
              </a:spcAft>
              <a:buFont typeface="+mj-lt"/>
              <a:buAutoNum type="arabicPeriod"/>
            </a:pPr>
            <a:r>
              <a:rPr lang="zh-TW" altLang="en-US" sz="2800" dirty="0"/>
              <a:t>全時性</a:t>
            </a:r>
            <a:endParaRPr lang="en-US" altLang="zh-TW" sz="2800" dirty="0"/>
          </a:p>
          <a:p>
            <a:pPr marL="720000" indent="-360000" eaLnBrk="1" hangingPunct="1">
              <a:spcBef>
                <a:spcPts val="768"/>
              </a:spcBef>
              <a:spcAft>
                <a:spcPts val="0"/>
              </a:spcAft>
              <a:buFont typeface="+mj-lt"/>
              <a:buAutoNum type="arabicPeriod"/>
            </a:pPr>
            <a:r>
              <a:rPr lang="zh-TW" altLang="en-US" sz="2800" dirty="0"/>
              <a:t>互動性</a:t>
            </a:r>
            <a:endParaRPr lang="en-US" altLang="zh-TW" sz="2800" dirty="0"/>
          </a:p>
          <a:p>
            <a:pPr marL="720000" indent="-360000" eaLnBrk="1" hangingPunct="1">
              <a:spcBef>
                <a:spcPts val="768"/>
              </a:spcBef>
              <a:spcAft>
                <a:spcPts val="0"/>
              </a:spcAft>
              <a:buFont typeface="+mj-lt"/>
              <a:buAutoNum type="arabicPeriod"/>
            </a:pPr>
            <a:r>
              <a:rPr lang="zh-TW" altLang="en-US" sz="2800" dirty="0"/>
              <a:t>豐富性</a:t>
            </a:r>
            <a:endParaRPr lang="en-US" altLang="zh-TW" sz="2800" dirty="0"/>
          </a:p>
          <a:p>
            <a:pPr marL="720000" indent="-360000" eaLnBrk="1" hangingPunct="1">
              <a:spcBef>
                <a:spcPts val="768"/>
              </a:spcBef>
              <a:spcAft>
                <a:spcPts val="0"/>
              </a:spcAft>
              <a:buFont typeface="+mj-lt"/>
              <a:buAutoNum type="arabicPeriod"/>
            </a:pPr>
            <a:r>
              <a:rPr lang="zh-TW" altLang="en-US" sz="2800" dirty="0"/>
              <a:t>存取便利性</a:t>
            </a:r>
            <a:endParaRPr lang="en-US" altLang="zh-TW" sz="2800" dirty="0"/>
          </a:p>
          <a:p>
            <a:pPr marL="720000" indent="-360000" eaLnBrk="1" hangingPunct="1">
              <a:spcBef>
                <a:spcPts val="768"/>
              </a:spcBef>
              <a:spcAft>
                <a:spcPts val="0"/>
              </a:spcAft>
              <a:buFont typeface="+mj-lt"/>
              <a:buAutoNum type="arabicPeriod"/>
            </a:pPr>
            <a:r>
              <a:rPr lang="zh-TW" altLang="en-US" sz="2800" dirty="0"/>
              <a:t>經濟性</a:t>
            </a:r>
            <a:endParaRPr lang="en-US" altLang="zh-TW" sz="2800" dirty="0"/>
          </a:p>
          <a:p>
            <a:pPr marL="720000" indent="-360000" eaLnBrk="1" hangingPunct="1">
              <a:spcBef>
                <a:spcPts val="768"/>
              </a:spcBef>
              <a:spcAft>
                <a:spcPts val="0"/>
              </a:spcAft>
              <a:buFont typeface="+mj-lt"/>
              <a:buAutoNum type="arabicPeriod"/>
            </a:pPr>
            <a:r>
              <a:rPr lang="zh-TW" altLang="en-US" sz="2800" dirty="0"/>
              <a:t>開放性</a:t>
            </a:r>
            <a:endParaRPr lang="en-US" altLang="zh-TW" sz="2800" dirty="0"/>
          </a:p>
          <a:p>
            <a:pPr marL="502920" indent="-457200">
              <a:buFont typeface="+mj-lt"/>
              <a:buAutoNum type="arabicPeriod"/>
            </a:pPr>
            <a:endParaRPr lang="en-US" altLang="zh-TW" dirty="0"/>
          </a:p>
        </p:txBody>
      </p:sp>
      <p:grpSp>
        <p:nvGrpSpPr>
          <p:cNvPr id="11" name="群組 10"/>
          <p:cNvGrpSpPr/>
          <p:nvPr/>
        </p:nvGrpSpPr>
        <p:grpSpPr>
          <a:xfrm rot="-5400000">
            <a:off x="3093718" y="-3077773"/>
            <a:ext cx="467999" cy="6640870"/>
            <a:chOff x="-37322" y="1189"/>
            <a:chExt cx="432002" cy="4116937"/>
          </a:xfrm>
          <a:solidFill>
            <a:schemeClr val="bg1"/>
          </a:solidFill>
          <a:effectLst/>
        </p:grpSpPr>
        <p:sp>
          <p:nvSpPr>
            <p:cNvPr id="12" name="五邊形 11"/>
            <p:cNvSpPr/>
            <p:nvPr/>
          </p:nvSpPr>
          <p:spPr>
            <a:xfrm rot="5400000">
              <a:off x="-289995" y="253864"/>
              <a:ext cx="937349" cy="432000"/>
            </a:xfrm>
            <a:prstGeom prst="homePlate">
              <a:avLst/>
            </a:prstGeom>
            <a:solidFill>
              <a:srgbClr val="FFFF00"/>
            </a:solid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4" y="970198"/>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4" name="＞形箭號 13"/>
            <p:cNvSpPr/>
            <p:nvPr/>
          </p:nvSpPr>
          <p:spPr>
            <a:xfrm rot="5400000">
              <a:off x="-211884" y="1596355"/>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2234700"/>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4" y="2873219"/>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3511564"/>
              <a:ext cx="781124" cy="432000"/>
            </a:xfrm>
            <a:prstGeom prst="chevron">
              <a:avLst/>
            </a:prstGeom>
            <a:grpFill/>
            <a:ln w="28575">
              <a:solidFill>
                <a:schemeClr val="accent5"/>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6" name="Picture 2" descr="C:\Users\NO38\Desktop\書籍\IM111電子商務\IM111ppt\小圖\124261134_11n.png"/>
          <p:cNvPicPr>
            <a:picLocks noChangeAspect="1" noChangeArrowheads="1"/>
          </p:cNvPicPr>
          <p:nvPr/>
        </p:nvPicPr>
        <p:blipFill rotWithShape="1">
          <a:blip r:embed="rId2">
            <a:extLst>
              <a:ext uri="{28A0092B-C50C-407E-A947-70E740481C1C}">
                <a14:useLocalDpi xmlns:a14="http://schemas.microsoft.com/office/drawing/2010/main" val="0"/>
              </a:ext>
            </a:extLst>
          </a:blip>
          <a:srcRect l="10876"/>
          <a:stretch/>
        </p:blipFill>
        <p:spPr bwMode="auto">
          <a:xfrm>
            <a:off x="5442744" y="4221088"/>
            <a:ext cx="3126438" cy="2104781"/>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65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099">
                                            <p:txEl>
                                              <p:pRg st="6" end="6"/>
                                            </p:txEl>
                                          </p:spTgt>
                                        </p:tgtEl>
                                        <p:attrNameLst>
                                          <p:attrName>style.visibility</p:attrName>
                                        </p:attrNameLst>
                                      </p:cBhvr>
                                      <p:to>
                                        <p:strVal val="visible"/>
                                      </p:to>
                                    </p:set>
                                    <p:animEffect transition="in" filter="fade">
                                      <p:cBhvr>
                                        <p:cTn id="25" dur="500"/>
                                        <p:tgtEl>
                                          <p:spTgt spid="409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099">
                                            <p:txEl>
                                              <p:pRg st="7" end="7"/>
                                            </p:txEl>
                                          </p:spTgt>
                                        </p:tgtEl>
                                        <p:attrNameLst>
                                          <p:attrName>style.visibility</p:attrName>
                                        </p:attrNameLst>
                                      </p:cBhvr>
                                      <p:to>
                                        <p:strVal val="visible"/>
                                      </p:to>
                                    </p:set>
                                    <p:animEffect transition="in" filter="fade">
                                      <p:cBhvr>
                                        <p:cTn id="28" dur="500"/>
                                        <p:tgtEl>
                                          <p:spTgt spid="4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2268</Words>
  <Application>Microsoft Office PowerPoint</Application>
  <PresentationFormat>如螢幕大小 (4:3)</PresentationFormat>
  <Paragraphs>315</Paragraphs>
  <Slides>35</Slides>
  <Notes>0</Notes>
  <HiddenSlides>0</HiddenSlides>
  <MMClips>0</MMClips>
  <ScaleCrop>false</ScaleCrop>
  <HeadingPairs>
    <vt:vector size="4" baseType="variant">
      <vt:variant>
        <vt:lpstr>佈景主題</vt:lpstr>
      </vt:variant>
      <vt:variant>
        <vt:i4>1</vt:i4>
      </vt:variant>
      <vt:variant>
        <vt:lpstr>投影片標題</vt:lpstr>
      </vt:variant>
      <vt:variant>
        <vt:i4>35</vt:i4>
      </vt:variant>
    </vt:vector>
  </HeadingPairs>
  <TitlesOfParts>
    <vt:vector size="36" baseType="lpstr">
      <vt:lpstr>Office 佈景主題</vt:lpstr>
      <vt:lpstr>第1章 電子商務導論</vt:lpstr>
      <vt:lpstr>摘要</vt:lpstr>
      <vt:lpstr>學習目標</vt:lpstr>
      <vt:lpstr>PChome 24小時到貨服務</vt:lpstr>
      <vt:lpstr>PChome 24小時到貨服務</vt:lpstr>
      <vt:lpstr>導論</vt:lpstr>
      <vt:lpstr>導論</vt:lpstr>
      <vt:lpstr>導論</vt:lpstr>
      <vt:lpstr>導論</vt:lpstr>
      <vt:lpstr>知識經濟的基本概念</vt:lpstr>
      <vt:lpstr>知識經濟的基本概念</vt:lpstr>
      <vt:lpstr>知識經濟的定義與理念</vt:lpstr>
      <vt:lpstr>知識經濟的定義與理念</vt:lpstr>
      <vt:lpstr>知識經濟的定義與理念</vt:lpstr>
      <vt:lpstr>阿里巴巴傳奇 </vt:lpstr>
      <vt:lpstr>阿里巴巴傳奇 </vt:lpstr>
      <vt:lpstr>網路電子商務的特性</vt:lpstr>
      <vt:lpstr>網路電子商務的特性</vt:lpstr>
      <vt:lpstr>網路電子商務的特性</vt:lpstr>
      <vt:lpstr>電子商務的定義與架構</vt:lpstr>
      <vt:lpstr>Kalakota及Whinston的架構</vt:lpstr>
      <vt:lpstr>Zwass的架構</vt:lpstr>
      <vt:lpstr>應用面架構</vt:lpstr>
      <vt:lpstr>網路科技觀</vt:lpstr>
      <vt:lpstr>策略應用觀</vt:lpstr>
      <vt:lpstr>策略應用觀</vt:lpstr>
      <vt:lpstr>演化階段觀</vt:lpstr>
      <vt:lpstr>Online to Offline的易遊網（ezTravel）</vt:lpstr>
      <vt:lpstr>Online to Offline的易遊網（ezTravel）</vt:lpstr>
      <vt:lpstr>推動電子商務的效益</vt:lpstr>
      <vt:lpstr>推動電子商務的效益</vt:lpstr>
      <vt:lpstr>推動電子商務的效益</vt:lpstr>
      <vt:lpstr>本書架構</vt:lpstr>
      <vt:lpstr>本書架構</vt:lpstr>
      <vt:lpstr>本書架構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管理心理學概論</dc:title>
  <dc:creator>NO38</dc:creator>
  <cp:lastModifiedBy>NO43</cp:lastModifiedBy>
  <cp:revision>64</cp:revision>
  <dcterms:created xsi:type="dcterms:W3CDTF">2013-01-09T01:25:59Z</dcterms:created>
  <dcterms:modified xsi:type="dcterms:W3CDTF">2014-07-15T05:12:36Z</dcterms:modified>
</cp:coreProperties>
</file>