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6"/>
  </p:notesMasterIdLst>
  <p:handoutMasterIdLst>
    <p:handoutMasterId r:id="rId57"/>
  </p:handoutMasterIdLst>
  <p:sldIdLst>
    <p:sldId id="340" r:id="rId3"/>
    <p:sldId id="290" r:id="rId4"/>
    <p:sldId id="394" r:id="rId5"/>
    <p:sldId id="341"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75" r:id="rId30"/>
    <p:sldId id="366" r:id="rId31"/>
    <p:sldId id="367" r:id="rId32"/>
    <p:sldId id="368" r:id="rId33"/>
    <p:sldId id="369" r:id="rId34"/>
    <p:sldId id="370" r:id="rId35"/>
    <p:sldId id="371" r:id="rId36"/>
    <p:sldId id="372" r:id="rId37"/>
    <p:sldId id="373"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 xmlns:p15="http://schemas.microsoft.com/office/powerpoint/2012/main">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4" autoAdjust="0"/>
    <p:restoredTop sz="96429" autoAdjust="0"/>
  </p:normalViewPr>
  <p:slideViewPr>
    <p:cSldViewPr>
      <p:cViewPr>
        <p:scale>
          <a:sx n="70" d="100"/>
          <a:sy n="70" d="100"/>
        </p:scale>
        <p:origin x="-1344" y="-54"/>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sorterViewPr>
    <p:cViewPr>
      <p:scale>
        <a:sx n="66" d="100"/>
        <a:sy n="66" d="100"/>
      </p:scale>
      <p:origin x="0" y="2430"/>
    </p:cViewPr>
  </p:sorterViewPr>
  <p:notesViewPr>
    <p:cSldViewPr>
      <p:cViewPr varScale="1">
        <p:scale>
          <a:sx n="68" d="100"/>
          <a:sy n="68" d="100"/>
        </p:scale>
        <p:origin x="-1962" y="-108"/>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pPr/>
              <a:t>7/15/2014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pPr/>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rPr lang="zh-TW" altLang="en-US"/>
              <a:pPr/>
              <a:t>2014/7/15</a:t>
            </a:fld>
            <a:endParaRPr lang="zh-TW"/>
          </a:p>
        </p:txBody>
      </p:sp>
      <p:sp>
        <p:nvSpPr>
          <p:cNvPr id="4" name="投影片圖像版面配置區 3"/>
          <p:cNvSpPr>
            <a:spLocks noGrp="1" noRot="1" noChangeAspect="1"/>
          </p:cNvSpPr>
          <p:nvPr>
            <p:ph type="sldImg" idx="2"/>
          </p:nvPr>
        </p:nvSpPr>
        <p:spPr>
          <a:xfrm>
            <a:off x="901700" y="741363"/>
            <a:ext cx="4932363"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rPr/>
              <a:pPr/>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44</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45</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49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50</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6</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51</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53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7</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9</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1700" y="741363"/>
            <a:ext cx="4932363" cy="3700462"/>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10</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8" y="1828801"/>
            <a:ext cx="7317105" cy="3048001"/>
          </a:xfrm>
        </p:spPr>
        <p:txBody>
          <a:bodyPr>
            <a:normAutofit/>
          </a:bodyPr>
          <a:lstStyle>
            <a:lvl1pPr latinLnBrk="0">
              <a:defRPr lang="zh-TW" sz="4400">
                <a:latin typeface="Microsoft JhengHei" pitchFamily="34" charset="-120"/>
                <a:ea typeface="Microsoft JhengHei" pitchFamily="34" charset="-120"/>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913448" y="5029200"/>
            <a:ext cx="5887984" cy="1143000"/>
          </a:xfrm>
        </p:spPr>
        <p:txBody>
          <a:bodyPr>
            <a:normAutofit/>
          </a:bodyPr>
          <a:lstStyle>
            <a:lvl1pPr marL="0" indent="0" algn="l" latinLnBrk="0">
              <a:spcBef>
                <a:spcPts val="0"/>
              </a:spcBef>
              <a:buNone/>
              <a:defRPr lang="zh-TW" sz="2000">
                <a:solidFill>
                  <a:schemeClr val="tx1"/>
                </a:solidFill>
                <a:latin typeface="Microsoft JhengHei" pitchFamily="34" charset="-120"/>
                <a:ea typeface="Microsoft JhengHei" pitchFamily="34" charset="-120"/>
              </a:defRPr>
            </a:lvl1pPr>
            <a:lvl2pPr marL="457200" indent="0" algn="ctr" latinLnBrk="0">
              <a:buNone/>
              <a:defRPr lang="zh-TW">
                <a:solidFill>
                  <a:schemeClr val="tx1">
                    <a:tint val="75000"/>
                  </a:schemeClr>
                </a:solidFill>
              </a:defRPr>
            </a:lvl2pPr>
            <a:lvl3pPr marL="914400" indent="0" algn="ctr" latinLnBrk="0">
              <a:buNone/>
              <a:defRPr lang="zh-TW">
                <a:solidFill>
                  <a:schemeClr val="tx1">
                    <a:tint val="75000"/>
                  </a:schemeClr>
                </a:solidFill>
              </a:defRPr>
            </a:lvl3pPr>
            <a:lvl4pPr marL="1371600" indent="0" algn="ctr" latinLnBrk="0">
              <a:buNone/>
              <a:defRPr lang="zh-TW">
                <a:solidFill>
                  <a:schemeClr val="tx1">
                    <a:tint val="75000"/>
                  </a:schemeClr>
                </a:solidFill>
              </a:defRPr>
            </a:lvl4pPr>
            <a:lvl5pPr marL="1828800" indent="0" algn="ctr" latinLnBrk="0">
              <a:buNone/>
              <a:defRPr lang="zh-TW">
                <a:solidFill>
                  <a:schemeClr val="tx1">
                    <a:tint val="75000"/>
                  </a:schemeClr>
                </a:solidFill>
              </a:defRPr>
            </a:lvl5pPr>
            <a:lvl6pPr marL="2286000" indent="0" algn="ctr" latinLnBrk="0">
              <a:buNone/>
              <a:defRPr lang="zh-TW">
                <a:solidFill>
                  <a:schemeClr val="tx1">
                    <a:tint val="75000"/>
                  </a:schemeClr>
                </a:solidFill>
              </a:defRPr>
            </a:lvl6pPr>
            <a:lvl7pPr marL="2743200" indent="0" algn="ctr" latinLnBrk="0">
              <a:buNone/>
              <a:defRPr lang="zh-TW">
                <a:solidFill>
                  <a:schemeClr val="tx1">
                    <a:tint val="75000"/>
                  </a:schemeClr>
                </a:solidFill>
              </a:defRPr>
            </a:lvl7pPr>
            <a:lvl8pPr marL="3200400" indent="0" algn="ctr" latinLnBrk="0">
              <a:buNone/>
              <a:defRPr lang="zh-TW">
                <a:solidFill>
                  <a:schemeClr val="tx1">
                    <a:tint val="75000"/>
                  </a:schemeClr>
                </a:solidFill>
              </a:defRPr>
            </a:lvl8pPr>
            <a:lvl9pPr marL="3657600"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pPr/>
              <a:t>2014/7/15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0"/>
            <a:ext cx="160115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3"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pPr/>
              <a:t>2014/7/15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idx="1"/>
          </p:nvPr>
        </p:nvSpPr>
        <p:spPr/>
        <p:txBody>
          <a:bodyPr/>
          <a:lstStyle>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3953EAC3-97C7-4725-B3D3-3992AB7F8C57}" type="datetime1">
              <a:rPr lang="zh-TW" altLang="en-US" smtClean="0"/>
              <a:pPr/>
              <a:t>2014/7/15</a:t>
            </a:fld>
            <a:endParaRPr lang="zh-TW"/>
          </a:p>
        </p:txBody>
      </p:sp>
      <p:sp>
        <p:nvSpPr>
          <p:cNvPr id="5" name="頁尾版面配置區 4"/>
          <p:cNvSpPr>
            <a:spLocks noGrp="1"/>
          </p:cNvSpPr>
          <p:nvPr>
            <p:ph type="ftr" sz="quarter" idx="11"/>
          </p:nvPr>
        </p:nvSpPr>
        <p:spPr/>
        <p:txBody>
          <a:bodyPr/>
          <a:lstStyle>
            <a:lvl1pPr>
              <a:defRPr sz="1400">
                <a:latin typeface="標楷體" panose="03000509000000000000" pitchFamily="65" charset="-120"/>
                <a:ea typeface="標楷體" panose="03000509000000000000" pitchFamily="65" charset="-120"/>
              </a:defRPr>
            </a:lvl1pPr>
          </a:lstStyle>
          <a:p>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49" y="3429002"/>
            <a:ext cx="7317105" cy="2362199"/>
          </a:xfrm>
        </p:spPr>
        <p:txBody>
          <a:bodyPr anchor="b">
            <a:normAutofit/>
          </a:bodyPr>
          <a:lstStyle>
            <a:lvl1pPr algn="l" latinLnBrk="0">
              <a:defRPr lang="zh-TW" sz="4400"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0" y="685803"/>
            <a:ext cx="5891332" cy="1142999"/>
          </a:xfrm>
        </p:spPr>
        <p:txBody>
          <a:bodyPr anchor="t"/>
          <a:lstStyle>
            <a:lvl1pPr marL="0" indent="0" latinLnBrk="0">
              <a:spcBef>
                <a:spcPts val="0"/>
              </a:spcBef>
              <a:buNone/>
              <a:defRPr lang="zh-TW" sz="2000">
                <a:solidFill>
                  <a:schemeClr val="tx1"/>
                </a:solidFill>
              </a:defRPr>
            </a:lvl1pPr>
            <a:lvl2pPr marL="457200" indent="0" latinLnBrk="0">
              <a:buNone/>
              <a:defRPr lang="zh-TW" sz="1800">
                <a:solidFill>
                  <a:schemeClr val="tx1">
                    <a:tint val="75000"/>
                  </a:schemeClr>
                </a:solidFill>
              </a:defRPr>
            </a:lvl2pPr>
            <a:lvl3pPr marL="914400" indent="0" latinLnBrk="0">
              <a:buNone/>
              <a:defRPr lang="zh-TW" sz="1600">
                <a:solidFill>
                  <a:schemeClr val="tx1">
                    <a:tint val="75000"/>
                  </a:schemeClr>
                </a:solidFill>
              </a:defRPr>
            </a:lvl3pPr>
            <a:lvl4pPr marL="1371600" indent="0" latinLnBrk="0">
              <a:buNone/>
              <a:defRPr lang="zh-TW" sz="1400">
                <a:solidFill>
                  <a:schemeClr val="tx1">
                    <a:tint val="75000"/>
                  </a:schemeClr>
                </a:solidFill>
              </a:defRPr>
            </a:lvl4pPr>
            <a:lvl5pPr marL="1828800" indent="0" latinLnBrk="0">
              <a:buNone/>
              <a:defRPr lang="zh-TW" sz="1400">
                <a:solidFill>
                  <a:schemeClr val="tx1">
                    <a:tint val="75000"/>
                  </a:schemeClr>
                </a:solidFill>
              </a:defRPr>
            </a:lvl5pPr>
            <a:lvl6pPr marL="2286000" indent="0" latinLnBrk="0">
              <a:buNone/>
              <a:defRPr lang="zh-TW" sz="1400">
                <a:solidFill>
                  <a:schemeClr val="tx1">
                    <a:tint val="75000"/>
                  </a:schemeClr>
                </a:solidFill>
              </a:defRPr>
            </a:lvl6pPr>
            <a:lvl7pPr marL="2743200" indent="0" latinLnBrk="0">
              <a:buNone/>
              <a:defRPr lang="zh-TW" sz="1400">
                <a:solidFill>
                  <a:schemeClr val="tx1">
                    <a:tint val="75000"/>
                  </a:schemeClr>
                </a:solidFill>
              </a:defRPr>
            </a:lvl7pPr>
            <a:lvl8pPr marL="3200400" indent="0" latinLnBrk="0">
              <a:buNone/>
              <a:defRPr lang="zh-TW" sz="1400">
                <a:solidFill>
                  <a:schemeClr val="tx1">
                    <a:tint val="75000"/>
                  </a:schemeClr>
                </a:solidFill>
              </a:defRPr>
            </a:lvl8pPr>
            <a:lvl9pPr marL="3657600" indent="0" latinLnBrk="0">
              <a:buNone/>
              <a:defRPr lang="zh-TW"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pPr/>
              <a:t>2014/7/15</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1"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baseline="0"/>
            </a:lvl7pPr>
            <a:lvl8pPr latinLnBrk="0">
              <a:defRPr lang="zh-TW" sz="1600" baseline="0"/>
            </a:lvl8pPr>
            <a:lvl9pPr latinLnBrk="0">
              <a:defRPr lang="zh-TW" sz="16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3" y="1828800"/>
            <a:ext cx="3532470" cy="4343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pPr/>
              <a:t>2014/7/15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49" y="274638"/>
            <a:ext cx="7317105"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9" y="1828801"/>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9" y="2743202"/>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a:lvl8pPr>
            <a:lvl9pPr latinLnBrk="0">
              <a:defRPr lang="zh-TW"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1"/>
            <a:ext cx="3532790" cy="838201"/>
          </a:xfrm>
        </p:spPr>
        <p:txBody>
          <a:bodyPr anchor="ctr"/>
          <a:lstStyle>
            <a:lvl1pPr marL="0" indent="0" latinLnBrk="0">
              <a:spcBef>
                <a:spcPts val="0"/>
              </a:spcBef>
              <a:buNone/>
              <a:defRPr lang="zh-TW" sz="2400" b="0" cap="all" baseline="0">
                <a:solidFill>
                  <a:schemeClr val="tx1">
                    <a:lumMod val="50000"/>
                  </a:schemeClr>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2"/>
            <a:ext cx="3532790" cy="3428999"/>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400"/>
            </a:lvl6pPr>
            <a:lvl7pPr latinLnBrk="0">
              <a:defRPr lang="zh-TW" sz="1400"/>
            </a:lvl7pPr>
            <a:lvl8pPr latinLnBrk="0">
              <a:defRPr lang="zh-TW" sz="1400" baseline="0"/>
            </a:lvl8pPr>
            <a:lvl9pPr latinLnBrk="0">
              <a:defRPr lang="zh-TW" sz="14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pPr/>
              <a:t>2014/7/15</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pPr/>
              <a:t>2014/7/15</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pPr/>
              <a:t>2014/7/15</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2" y="0"/>
            <a:ext cx="3886021"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7" y="685800"/>
            <a:ext cx="4230202" cy="5486400"/>
          </a:xfrm>
        </p:spPr>
        <p:txBody>
          <a:bodyPr>
            <a:normAutofit/>
          </a:bodyPr>
          <a:lstStyle>
            <a:lvl1pPr latinLnBrk="0">
              <a:defRPr lang="zh-TW" sz="2400"/>
            </a:lvl1pPr>
            <a:lvl2pPr latinLnBrk="0">
              <a:defRPr lang="zh-TW" sz="2000"/>
            </a:lvl2pPr>
            <a:lvl3pPr latinLnBrk="0">
              <a:defRPr lang="zh-TW" sz="1800"/>
            </a:lvl3pPr>
            <a:lvl4pPr latinLnBrk="0">
              <a:defRPr lang="zh-TW" sz="1600"/>
            </a:lvl4pPr>
            <a:lvl5pPr latinLnBrk="0">
              <a:defRPr lang="zh-TW" sz="16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pPr/>
              <a:t>2014/7/15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2" y="0"/>
            <a:ext cx="3886021"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4000"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24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800"/>
            </a:lvl1pPr>
            <a:lvl2pPr marL="457200" indent="0" latinLnBrk="0">
              <a:buNone/>
              <a:defRPr lang="zh-TW" sz="1200"/>
            </a:lvl2pPr>
            <a:lvl3pPr marL="914400" indent="0" latinLnBrk="0">
              <a:buNone/>
              <a:defRPr lang="zh-TW" sz="1000"/>
            </a:lvl3pPr>
            <a:lvl4pPr marL="1371600" indent="0" latinLnBrk="0">
              <a:buNone/>
              <a:defRPr lang="zh-TW" sz="900"/>
            </a:lvl4pPr>
            <a:lvl5pPr marL="1828800" indent="0" latinLnBrk="0">
              <a:buNone/>
              <a:defRPr lang="zh-TW" sz="900"/>
            </a:lvl5pPr>
            <a:lvl6pPr marL="2286000" indent="0" latinLnBrk="0">
              <a:buNone/>
              <a:defRPr lang="zh-TW" sz="900"/>
            </a:lvl6pPr>
            <a:lvl7pPr marL="2743200" indent="0" latinLnBrk="0">
              <a:buNone/>
              <a:defRPr lang="zh-TW" sz="900"/>
            </a:lvl7pPr>
            <a:lvl8pPr marL="3200400" indent="0" latinLnBrk="0">
              <a:buNone/>
              <a:defRPr lang="zh-TW" sz="900"/>
            </a:lvl8pPr>
            <a:lvl9pPr marL="3657600" indent="0" latinLnBrk="0">
              <a:buNone/>
              <a:defRPr lang="zh-TW"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pPr/>
              <a:t>2014/7/15</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913449" y="274638"/>
            <a:ext cx="7317105" cy="1325562"/>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913449" y="1828800"/>
            <a:ext cx="7317105" cy="4343400"/>
          </a:xfrm>
          <a:prstGeom prst="rect">
            <a:avLst/>
          </a:prstGeom>
        </p:spPr>
        <p:txBody>
          <a:bodyPr vert="horz" lIns="91440" tIns="45720" rIns="91440" bIns="45720" rtlCol="0">
            <a:normAutofit/>
          </a:bodyPr>
          <a:lstStyle/>
          <a:p>
            <a:pPr lvl="0"/>
            <a:r>
              <a:rPr lang="zh-TW" dirty="0"/>
              <a:t>按一下以編輯母片文字樣式</a:t>
            </a:r>
          </a:p>
          <a:p>
            <a:pPr lvl="1"/>
            <a:r>
              <a:rPr lang="zh-TW" dirty="0"/>
              <a:t>第二層</a:t>
            </a:r>
          </a:p>
          <a:p>
            <a:pPr lvl="2"/>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115451" y="6448427"/>
            <a:ext cx="1047467"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A311AFD9-3919-4091-B3EC-D4B98923168B}" type="datetime1">
              <a:rPr lang="zh-TW" altLang="en-US" smtClean="0"/>
              <a:pPr/>
              <a:t>2014/7/15</a:t>
            </a:fld>
            <a:endParaRPr lang="en-US" altLang="zh-CN"/>
          </a:p>
        </p:txBody>
      </p:sp>
      <p:sp>
        <p:nvSpPr>
          <p:cNvPr id="5" name="頁尾版面配置區 4"/>
          <p:cNvSpPr>
            <a:spLocks noGrp="1"/>
          </p:cNvSpPr>
          <p:nvPr>
            <p:ph type="ftr" sz="quarter" idx="3"/>
          </p:nvPr>
        </p:nvSpPr>
        <p:spPr>
          <a:xfrm>
            <a:off x="906863" y="6448427"/>
            <a:ext cx="4979929" cy="180974"/>
          </a:xfrm>
          <a:prstGeom prst="rect">
            <a:avLst/>
          </a:prstGeom>
        </p:spPr>
        <p:txBody>
          <a:bodyPr vert="horz" lIns="91440" tIns="45720" rIns="91440" bIns="45720" rtlCol="0" anchor="ctr"/>
          <a:lstStyle>
            <a:lvl1pPr algn="l" latinLnBrk="0">
              <a:defRPr lang="zh-TW" sz="100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80" y="6448427"/>
            <a:ext cx="857474" cy="180974"/>
          </a:xfrm>
          <a:prstGeom prst="rect">
            <a:avLst/>
          </a:prstGeom>
        </p:spPr>
        <p:txBody>
          <a:bodyPr vert="horz" lIns="91440" tIns="45720" rIns="91440" bIns="45720" rtlCol="0" anchor="ctr"/>
          <a:lstStyle>
            <a:lvl1pPr algn="r" latinLnBrk="0">
              <a:defRPr lang="zh-TW" sz="100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lang="zh-TW" sz="4000" kern="1200" cap="all" baseline="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274320" indent="-228600" algn="l" defTabSz="914400" rtl="0" eaLnBrk="1" latinLnBrk="0" hangingPunct="1">
        <a:lnSpc>
          <a:spcPct val="90000"/>
        </a:lnSpc>
        <a:spcBef>
          <a:spcPts val="1800"/>
        </a:spcBef>
        <a:buClr>
          <a:schemeClr val="tx2"/>
        </a:buClr>
        <a:buSzPct val="80000"/>
        <a:buFont typeface="Arial" pitchFamily="34" charset="0"/>
        <a:buChar char="•"/>
        <a:defRPr lang="zh-TW" sz="24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502920" indent="-228600" algn="l" defTabSz="914400" rtl="0" eaLnBrk="1" latinLnBrk="0" hangingPunct="1">
        <a:lnSpc>
          <a:spcPct val="90000"/>
        </a:lnSpc>
        <a:spcBef>
          <a:spcPts val="600"/>
        </a:spcBef>
        <a:buClr>
          <a:schemeClr val="tx2"/>
        </a:buClr>
        <a:buSzPct val="80000"/>
        <a:buFont typeface="Arial" pitchFamily="34" charset="0"/>
        <a:buChar char="•"/>
        <a:defRPr lang="zh-TW" sz="20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731520" indent="-228600" algn="l" defTabSz="914400" rtl="0" eaLnBrk="1" latinLnBrk="0" hangingPunct="1">
        <a:lnSpc>
          <a:spcPct val="90000"/>
        </a:lnSpc>
        <a:spcBef>
          <a:spcPts val="600"/>
        </a:spcBef>
        <a:buClr>
          <a:schemeClr val="tx2"/>
        </a:buClr>
        <a:buSzPct val="80000"/>
        <a:buFont typeface="Arial" pitchFamily="34" charset="0"/>
        <a:buChar char="•"/>
        <a:defRPr lang="zh-TW" sz="18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3pPr>
      <a:lvl4pPr marL="960120" indent="-228600" algn="l" defTabSz="914400" rtl="0" eaLnBrk="1" latinLnBrk="0" hangingPunct="1">
        <a:lnSpc>
          <a:spcPct val="90000"/>
        </a:lnSpc>
        <a:spcBef>
          <a:spcPts val="600"/>
        </a:spcBef>
        <a:buClr>
          <a:schemeClr val="tx2"/>
        </a:buClr>
        <a:buSzPct val="80000"/>
        <a:buFont typeface="Arial" pitchFamily="34" charset="0"/>
        <a:buChar char="•"/>
        <a:defRPr lang="zh-TW" sz="16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1188720" indent="-228600" algn="l" defTabSz="914400" rtl="0" eaLnBrk="1" latinLnBrk="0" hangingPunct="1">
        <a:lnSpc>
          <a:spcPct val="90000"/>
        </a:lnSpc>
        <a:spcBef>
          <a:spcPts val="600"/>
        </a:spcBef>
        <a:buClr>
          <a:schemeClr val="tx2"/>
        </a:buClr>
        <a:buSzPct val="80000"/>
        <a:buFont typeface="Arial" pitchFamily="34" charset="0"/>
        <a:buChar char="•"/>
        <a:defRPr lang="zh-TW" sz="1600" kern="1200">
          <a:solidFill>
            <a:schemeClr val="tx1"/>
          </a:solidFill>
          <a:latin typeface="Times New Roman" panose="02020603050405020304" pitchFamily="18" charset="0"/>
          <a:ea typeface="華康中明體" panose="02020509000000000000" pitchFamily="49" charset="-120"/>
          <a:cs typeface="Times New Roman" panose="02020603050405020304" pitchFamily="18" charset="0"/>
        </a:defRPr>
      </a:lvl5pPr>
      <a:lvl6pPr marL="14173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TW"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TW" sz="1600" kern="1200" baseline="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a:spLocks noGrp="1"/>
          </p:cNvSpPr>
          <p:nvPr>
            <p:ph type="ctrTitle"/>
          </p:nvPr>
        </p:nvSpPr>
        <p:spPr>
          <a:xfrm>
            <a:off x="4582133" y="2276872"/>
            <a:ext cx="4553897" cy="2016224"/>
          </a:xfrm>
        </p:spPr>
        <p:txBody>
          <a:bodyPr>
            <a:noAutofit/>
          </a:bodyPr>
          <a:lstStyle/>
          <a:p>
            <a:pPr algn="ctr"/>
            <a:r>
              <a:rPr lang="zh-TW" altLang="en-US" dirty="0" smtClean="0">
                <a:latin typeface="華康粗黑體" pitchFamily="49" charset="-120"/>
                <a:ea typeface="華康粗黑體" pitchFamily="49" charset="-120"/>
                <a:cs typeface="Arial" charset="0"/>
              </a:rPr>
              <a:t>第</a:t>
            </a:r>
            <a:r>
              <a:rPr lang="en-US" altLang="zh-TW" dirty="0" smtClean="0">
                <a:latin typeface="Arial" panose="020B0604020202020204" pitchFamily="34" charset="0"/>
                <a:ea typeface="華康粗黑體" pitchFamily="49" charset="-120"/>
                <a:cs typeface="Arial" panose="020B0604020202020204" pitchFamily="34" charset="0"/>
              </a:rPr>
              <a:t>2</a:t>
            </a:r>
            <a:r>
              <a:rPr lang="zh-TW" altLang="en-US" dirty="0" smtClean="0">
                <a:latin typeface="華康粗黑體" pitchFamily="49" charset="-120"/>
                <a:ea typeface="華康粗黑體" pitchFamily="49" charset="-120"/>
                <a:cs typeface="Arial" charset="0"/>
              </a:rPr>
              <a:t>章</a:t>
            </a:r>
            <a:r>
              <a:rPr lang="en-US" altLang="zh-TW" dirty="0" smtClean="0">
                <a:latin typeface="華康粗黑體" pitchFamily="49" charset="-120"/>
                <a:ea typeface="華康粗黑體" pitchFamily="49" charset="-120"/>
                <a:cs typeface="Arial" charset="0"/>
              </a:rPr>
              <a:t/>
            </a:r>
            <a:br>
              <a:rPr lang="en-US" altLang="zh-TW" dirty="0" smtClean="0">
                <a:latin typeface="華康粗黑體" pitchFamily="49" charset="-120"/>
                <a:ea typeface="華康粗黑體" pitchFamily="49" charset="-120"/>
                <a:cs typeface="Arial" charset="0"/>
              </a:rPr>
            </a:br>
            <a:r>
              <a:rPr lang="zh-TW" altLang="en-US" dirty="0">
                <a:latin typeface="華康粗黑體" pitchFamily="49" charset="-120"/>
                <a:ea typeface="華康粗黑體" pitchFamily="49" charset="-120"/>
                <a:cs typeface="Arial" charset="0"/>
              </a:rPr>
              <a:t>電子商務模式</a:t>
            </a:r>
            <a:r>
              <a:rPr lang="en-US" altLang="zh-TW" dirty="0" smtClean="0">
                <a:latin typeface="華康粗黑體" pitchFamily="49" charset="-120"/>
                <a:ea typeface="華康粗黑體" pitchFamily="49" charset="-120"/>
                <a:cs typeface="Arial" charset="0"/>
              </a:rPr>
              <a:t/>
            </a:r>
            <a:br>
              <a:rPr lang="en-US" altLang="zh-TW" dirty="0" smtClean="0">
                <a:latin typeface="華康粗黑體" pitchFamily="49" charset="-120"/>
                <a:ea typeface="華康粗黑體" pitchFamily="49" charset="-120"/>
                <a:cs typeface="Arial" charset="0"/>
              </a:rPr>
            </a:br>
            <a:r>
              <a:rPr lang="zh-TW" altLang="en-US" dirty="0" smtClean="0">
                <a:latin typeface="華康粗黑體" pitchFamily="49" charset="-120"/>
                <a:ea typeface="華康粗黑體" pitchFamily="49" charset="-120"/>
                <a:cs typeface="Arial" charset="0"/>
              </a:rPr>
              <a:t>與策略</a:t>
            </a:r>
            <a:endParaRPr lang="zh-TW" altLang="en-US" dirty="0">
              <a:latin typeface="華康粗黑體" pitchFamily="49" charset="-120"/>
              <a:ea typeface="華康粗黑體" pitchFamily="49" charset="-120"/>
              <a:cs typeface="Arial" charset="0"/>
            </a:endParaRPr>
          </a:p>
        </p:txBody>
      </p:sp>
      <p:sp>
        <p:nvSpPr>
          <p:cNvPr id="9"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10" name="直線接點 9"/>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7"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266712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algn="just">
              <a:lnSpc>
                <a:spcPct val="100000"/>
              </a:lnSpc>
              <a:spcBef>
                <a:spcPts val="768"/>
              </a:spcBef>
              <a:buClr>
                <a:schemeClr val="tx2"/>
              </a:buClr>
            </a:pPr>
            <a:r>
              <a:rPr lang="zh-TW" altLang="zh-TW" sz="3200" dirty="0" smtClean="0">
                <a:solidFill>
                  <a:schemeClr val="tx2"/>
                </a:solidFill>
              </a:rPr>
              <a:t>價值主張</a:t>
            </a:r>
            <a:r>
              <a:rPr lang="zh-TW" altLang="en-US" sz="3200" dirty="0" smtClean="0">
                <a:solidFill>
                  <a:schemeClr val="tx2"/>
                </a:solidFill>
              </a:rPr>
              <a:t>（</a:t>
            </a:r>
            <a:r>
              <a:rPr lang="en-US" altLang="zh-TW" sz="3200" dirty="0" smtClean="0">
                <a:solidFill>
                  <a:schemeClr val="tx2"/>
                </a:solidFill>
              </a:rPr>
              <a:t>Value Proposition</a:t>
            </a:r>
            <a:r>
              <a:rPr lang="zh-TW" altLang="en-US" sz="3200" dirty="0" smtClean="0">
                <a:solidFill>
                  <a:schemeClr val="tx2"/>
                </a:solidFill>
              </a:rPr>
              <a:t>）</a:t>
            </a:r>
            <a:r>
              <a:rPr lang="zh-TW" altLang="zh-TW" sz="3200" dirty="0" smtClean="0">
                <a:solidFill>
                  <a:schemeClr val="tx2"/>
                </a:solidFill>
              </a:rPr>
              <a:t>，</a:t>
            </a:r>
            <a:r>
              <a:rPr lang="zh-TW" altLang="zh-TW" sz="3200" dirty="0">
                <a:solidFill>
                  <a:schemeClr val="tx2"/>
                </a:solidFill>
              </a:rPr>
              <a:t>係指針對每一客戶群所提供特定的產品或服務與品質水準，能滿足目標客群的需求或解決其問題，並讓其感受到符合預期的價值。</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目標客群</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產品或服務</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創造價值</a:t>
            </a:r>
            <a:endParaRPr kumimoji="1" lang="zh-TW" altLang="en-US" sz="2800" dirty="0">
              <a:solidFill>
                <a:schemeClr val="tx2"/>
              </a:solidFill>
            </a:endParaRPr>
          </a:p>
        </p:txBody>
      </p:sp>
      <p:grpSp>
        <p:nvGrpSpPr>
          <p:cNvPr id="10" name="群組 9"/>
          <p:cNvGrpSpPr/>
          <p:nvPr/>
        </p:nvGrpSpPr>
        <p:grpSpPr>
          <a:xfrm rot="-5400000">
            <a:off x="2063889" y="-2047944"/>
            <a:ext cx="467999" cy="4581211"/>
            <a:chOff x="-37322" y="1189"/>
            <a:chExt cx="432002" cy="2840073"/>
          </a:xfrm>
          <a:solidFill>
            <a:schemeClr val="bg1"/>
          </a:solidFill>
          <a:effectLst/>
        </p:grpSpPr>
        <p:sp>
          <p:nvSpPr>
            <p:cNvPr id="11" name="五邊形 10"/>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3074" name="Picture 2" descr="C:\Users\NO38\Desktop\書籍\IM111電子商務\IM111ppt\小圖\20140303346937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511" y="4416747"/>
            <a:ext cx="2619441" cy="196458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769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algn="just">
              <a:lnSpc>
                <a:spcPct val="100000"/>
              </a:lnSpc>
              <a:spcBef>
                <a:spcPts val="768"/>
              </a:spcBef>
              <a:buClr>
                <a:schemeClr val="tx2"/>
              </a:buClr>
            </a:pPr>
            <a:r>
              <a:rPr lang="zh-TW" altLang="zh-TW" sz="3200" dirty="0" smtClean="0">
                <a:solidFill>
                  <a:schemeClr val="tx2"/>
                </a:solidFill>
              </a:rPr>
              <a:t>價值</a:t>
            </a:r>
            <a:r>
              <a:rPr lang="zh-TW" altLang="zh-TW" sz="3200" dirty="0">
                <a:solidFill>
                  <a:schemeClr val="tx2"/>
                </a:solidFill>
              </a:rPr>
              <a:t>組</a:t>
            </a:r>
            <a:r>
              <a:rPr lang="zh-TW" altLang="zh-TW" sz="3200" dirty="0" smtClean="0">
                <a:solidFill>
                  <a:schemeClr val="tx2"/>
                </a:solidFill>
              </a:rPr>
              <a:t>態（</a:t>
            </a:r>
            <a:r>
              <a:rPr lang="en-US" altLang="zh-TW" sz="3200" dirty="0" smtClean="0">
                <a:solidFill>
                  <a:schemeClr val="tx2"/>
                </a:solidFill>
              </a:rPr>
              <a:t>Value Configuration</a:t>
            </a:r>
            <a:r>
              <a:rPr lang="zh-TW" altLang="zh-TW" sz="3200" dirty="0" smtClean="0">
                <a:solidFill>
                  <a:schemeClr val="tx2"/>
                </a:solidFill>
              </a:rPr>
              <a:t>），</a:t>
            </a:r>
            <a:r>
              <a:rPr lang="zh-TW" altLang="zh-TW" sz="3200" dirty="0">
                <a:solidFill>
                  <a:schemeClr val="tx2"/>
                </a:solidFill>
              </a:rPr>
              <a:t>係指企業為達成其提出的價值主張，整合企業內外部資源所設計的一系列的價值創造活動或流程（或商業營運邏輯），透過跨組織或不同夥伴間的協同合作，以達成其價值主張。</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利害關係人網絡</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關鍵活動或流程</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en-US" sz="2800" dirty="0">
                <a:solidFill>
                  <a:schemeClr val="tx2"/>
                </a:solidFill>
              </a:rPr>
              <a:t>客戶關係</a:t>
            </a:r>
            <a:r>
              <a:rPr kumimoji="1" lang="zh-TW" altLang="zh-TW" sz="2800" dirty="0">
                <a:solidFill>
                  <a:schemeClr val="tx2"/>
                </a:solidFill>
              </a:rPr>
              <a:t>管理</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行銷通路</a:t>
            </a:r>
            <a:endParaRPr kumimoji="1" lang="zh-TW" altLang="en-US" sz="2800" dirty="0">
              <a:solidFill>
                <a:schemeClr val="tx2"/>
              </a:solidFill>
            </a:endParaRPr>
          </a:p>
        </p:txBody>
      </p:sp>
      <p:grpSp>
        <p:nvGrpSpPr>
          <p:cNvPr id="10" name="群組 9"/>
          <p:cNvGrpSpPr/>
          <p:nvPr/>
        </p:nvGrpSpPr>
        <p:grpSpPr>
          <a:xfrm rot="-5400000">
            <a:off x="2063889" y="-2047944"/>
            <a:ext cx="467999" cy="4581211"/>
            <a:chOff x="-37322" y="1189"/>
            <a:chExt cx="432002" cy="2840073"/>
          </a:xfrm>
          <a:solidFill>
            <a:schemeClr val="bg1"/>
          </a:solidFill>
          <a:effectLst/>
        </p:grpSpPr>
        <p:sp>
          <p:nvSpPr>
            <p:cNvPr id="11" name="五邊形 10"/>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4098" name="Picture 2" descr="C:\Users\NO38\Desktop\書籍\IM111電子商務\IM111ppt\小圖\marke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306348"/>
            <a:ext cx="2796058" cy="209704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525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algn="just">
              <a:lnSpc>
                <a:spcPct val="100000"/>
              </a:lnSpc>
              <a:spcBef>
                <a:spcPts val="768"/>
              </a:spcBef>
              <a:buClr>
                <a:schemeClr val="tx2"/>
              </a:buClr>
            </a:pPr>
            <a:r>
              <a:rPr lang="zh-TW" altLang="zh-TW" sz="3200" dirty="0" smtClean="0">
                <a:solidFill>
                  <a:schemeClr val="tx2"/>
                </a:solidFill>
              </a:rPr>
              <a:t>價值結構（</a:t>
            </a:r>
            <a:r>
              <a:rPr lang="en-US" altLang="zh-TW" sz="3200" dirty="0" smtClean="0">
                <a:solidFill>
                  <a:schemeClr val="tx2"/>
                </a:solidFill>
              </a:rPr>
              <a:t>Value Architecture</a:t>
            </a:r>
            <a:r>
              <a:rPr lang="zh-TW" altLang="zh-TW" sz="3200" dirty="0">
                <a:solidFill>
                  <a:schemeClr val="tx2"/>
                </a:solidFill>
              </a:rPr>
              <a:t>）</a:t>
            </a:r>
            <a:r>
              <a:rPr lang="zh-TW" altLang="zh-TW" sz="3200" dirty="0" smtClean="0">
                <a:solidFill>
                  <a:schemeClr val="tx2"/>
                </a:solidFill>
              </a:rPr>
              <a:t>，</a:t>
            </a:r>
            <a:r>
              <a:rPr lang="zh-TW" altLang="zh-TW" sz="3200" dirty="0">
                <a:solidFill>
                  <a:schemeClr val="tx2"/>
                </a:solidFill>
              </a:rPr>
              <a:t>針對企業提出的價值主張與價值組態後，其組織運作、管理所需的基礎建設與具備的資源和能力，並且做出最有效的資源配置。</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組織結構</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組織文化</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資訊科技</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技術設備</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err="1">
                <a:solidFill>
                  <a:schemeClr val="tx2"/>
                </a:solidFill>
              </a:rPr>
              <a:t>核心資源與能力</a:t>
            </a:r>
            <a:endParaRPr kumimoji="1" lang="zh-TW" altLang="en-US" sz="2800" dirty="0">
              <a:solidFill>
                <a:schemeClr val="tx2"/>
              </a:solidFill>
            </a:endParaRPr>
          </a:p>
        </p:txBody>
      </p:sp>
      <p:grpSp>
        <p:nvGrpSpPr>
          <p:cNvPr id="10" name="群組 9"/>
          <p:cNvGrpSpPr/>
          <p:nvPr/>
        </p:nvGrpSpPr>
        <p:grpSpPr>
          <a:xfrm rot="-5400000">
            <a:off x="2063889" y="-2047944"/>
            <a:ext cx="467999" cy="4581211"/>
            <a:chOff x="-37322" y="1189"/>
            <a:chExt cx="432002" cy="2840073"/>
          </a:xfrm>
          <a:solidFill>
            <a:schemeClr val="bg1"/>
          </a:solidFill>
          <a:effectLst/>
        </p:grpSpPr>
        <p:sp>
          <p:nvSpPr>
            <p:cNvPr id="11" name="五邊形 10"/>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5122" name="Picture 2" descr="C:\Users\NO38\Desktop\書籍\IM111電子商務\IM111ppt\小圖\0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251" r="7179" b="2840"/>
          <a:stretch/>
        </p:blipFill>
        <p:spPr bwMode="auto">
          <a:xfrm>
            <a:off x="5742464" y="4522372"/>
            <a:ext cx="2943416" cy="191220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90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algn="just">
              <a:lnSpc>
                <a:spcPct val="100000"/>
              </a:lnSpc>
              <a:spcBef>
                <a:spcPts val="768"/>
              </a:spcBef>
              <a:buClr>
                <a:schemeClr val="tx2"/>
              </a:buClr>
            </a:pPr>
            <a:r>
              <a:rPr lang="zh-TW" altLang="zh-TW" sz="3200" dirty="0" smtClean="0">
                <a:solidFill>
                  <a:schemeClr val="tx2"/>
                </a:solidFill>
              </a:rPr>
              <a:t>價值財務</a:t>
            </a:r>
            <a:r>
              <a:rPr lang="zh-TW" altLang="en-US" sz="3200" dirty="0" smtClean="0">
                <a:solidFill>
                  <a:schemeClr val="tx2"/>
                </a:solidFill>
              </a:rPr>
              <a:t>（</a:t>
            </a:r>
            <a:r>
              <a:rPr lang="en-US" altLang="zh-TW" sz="3200" dirty="0" smtClean="0">
                <a:solidFill>
                  <a:schemeClr val="tx2"/>
                </a:solidFill>
              </a:rPr>
              <a:t>Value Finance</a:t>
            </a:r>
            <a:r>
              <a:rPr lang="zh-TW" altLang="en-US" sz="3200" dirty="0" smtClean="0">
                <a:solidFill>
                  <a:schemeClr val="tx2"/>
                </a:solidFill>
              </a:rPr>
              <a:t>）</a:t>
            </a:r>
            <a:r>
              <a:rPr lang="zh-TW" altLang="zh-TW" sz="3200" dirty="0" smtClean="0">
                <a:solidFill>
                  <a:schemeClr val="tx2"/>
                </a:solidFill>
              </a:rPr>
              <a:t>，</a:t>
            </a:r>
            <a:r>
              <a:rPr lang="zh-TW" altLang="zh-TW" sz="3200" dirty="0">
                <a:solidFill>
                  <a:schemeClr val="tx2"/>
                </a:solidFill>
              </a:rPr>
              <a:t>描述企業為了達成上述三項價值，所需投入的管理成本和獲利方式、訂定產品和服務之定價模式與收入結構等</a:t>
            </a:r>
            <a:r>
              <a:rPr lang="zh-TW" altLang="zh-TW" sz="3200" dirty="0" smtClean="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err="1">
                <a:solidFill>
                  <a:schemeClr val="tx2"/>
                </a:solidFill>
              </a:rPr>
              <a:t>成本結構</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定價模式</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收益結構</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潛在獲利</a:t>
            </a:r>
            <a:endParaRPr kumimoji="1" lang="zh-TW" altLang="en-US" sz="2800" dirty="0">
              <a:solidFill>
                <a:schemeClr val="tx2"/>
              </a:solidFill>
            </a:endParaRPr>
          </a:p>
        </p:txBody>
      </p:sp>
      <p:grpSp>
        <p:nvGrpSpPr>
          <p:cNvPr id="10" name="群組 9"/>
          <p:cNvGrpSpPr/>
          <p:nvPr/>
        </p:nvGrpSpPr>
        <p:grpSpPr>
          <a:xfrm rot="-5400000">
            <a:off x="2063889" y="-2047944"/>
            <a:ext cx="467999" cy="4581211"/>
            <a:chOff x="-37322" y="1189"/>
            <a:chExt cx="432002" cy="2840073"/>
          </a:xfrm>
          <a:solidFill>
            <a:schemeClr val="bg1"/>
          </a:solidFill>
          <a:effectLst/>
        </p:grpSpPr>
        <p:sp>
          <p:nvSpPr>
            <p:cNvPr id="11" name="五邊形 10"/>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6146" name="Picture 2" descr="C:\Users\NO38\Desktop\書籍\IM111電子商務\IM111ppt\小圖\double.jpg"/>
          <p:cNvPicPr>
            <a:picLocks noChangeAspect="1" noChangeArrowheads="1"/>
          </p:cNvPicPr>
          <p:nvPr/>
        </p:nvPicPr>
        <p:blipFill rotWithShape="1">
          <a:blip r:embed="rId3">
            <a:extLst>
              <a:ext uri="{28A0092B-C50C-407E-A947-70E740481C1C}">
                <a14:useLocalDpi xmlns:a14="http://schemas.microsoft.com/office/drawing/2010/main" val="0"/>
              </a:ext>
            </a:extLst>
          </a:blip>
          <a:srcRect l="10456" t="4356" r="4200" b="10431"/>
          <a:stretch/>
        </p:blipFill>
        <p:spPr bwMode="auto">
          <a:xfrm>
            <a:off x="5580112" y="3952596"/>
            <a:ext cx="3024838" cy="22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358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pic>
        <p:nvPicPr>
          <p:cNvPr id="11" name="Picture 2" descr="C:\Users\NO38\Desktop\書籍\IM111電子商務\低解析\圖0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134" y="1297045"/>
            <a:ext cx="6203732" cy="5207543"/>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群組 11"/>
          <p:cNvGrpSpPr/>
          <p:nvPr/>
        </p:nvGrpSpPr>
        <p:grpSpPr>
          <a:xfrm rot="-5400000">
            <a:off x="2063889" y="-2047944"/>
            <a:ext cx="467999" cy="4581211"/>
            <a:chOff x="-37322" y="1189"/>
            <a:chExt cx="432002" cy="2840073"/>
          </a:xfrm>
          <a:solidFill>
            <a:schemeClr val="bg1"/>
          </a:solidFill>
          <a:effectLst/>
        </p:grpSpPr>
        <p:sp>
          <p:nvSpPr>
            <p:cNvPr id="13" name="五邊形 12"/>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688062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zh-TW" dirty="0" smtClean="0">
                <a:solidFill>
                  <a:schemeClr val="tx2"/>
                </a:solidFill>
              </a:rPr>
              <a:t>電子商務</a:t>
            </a:r>
            <a:r>
              <a:rPr kumimoji="1" lang="zh-TW" altLang="zh-TW" dirty="0">
                <a:solidFill>
                  <a:schemeClr val="tx2"/>
                </a:solidFill>
              </a:rPr>
              <a:t>的應用型態</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algn="just">
              <a:lnSpc>
                <a:spcPct val="100000"/>
              </a:lnSpc>
              <a:spcBef>
                <a:spcPts val="600"/>
              </a:spcBef>
              <a:buClr>
                <a:schemeClr val="tx2"/>
              </a:buClr>
            </a:pPr>
            <a:r>
              <a:rPr lang="zh-TW" altLang="zh-TW" sz="3200" dirty="0" smtClean="0">
                <a:solidFill>
                  <a:schemeClr val="tx2"/>
                </a:solidFill>
              </a:rPr>
              <a:t>電子商務應用</a:t>
            </a:r>
            <a:endParaRPr lang="en-US" altLang="zh-TW" sz="3200" dirty="0" smtClean="0">
              <a:solidFill>
                <a:schemeClr val="tx2"/>
              </a:solidFill>
            </a:endParaRPr>
          </a:p>
          <a:p>
            <a:pPr marL="720000" lvl="1" indent="-342900" algn="just" fontAlgn="base">
              <a:lnSpc>
                <a:spcPct val="100000"/>
              </a:lnSpc>
              <a:buClr>
                <a:schemeClr val="tx2"/>
              </a:buClr>
              <a:buFont typeface="Times New Roman" panose="02020603050405020304" pitchFamily="18" charset="0"/>
              <a:buChar char="−"/>
            </a:pPr>
            <a:r>
              <a:rPr kumimoji="1" lang="zh-TW" altLang="zh-TW" sz="2800" dirty="0">
                <a:solidFill>
                  <a:schemeClr val="tx2"/>
                </a:solidFill>
              </a:rPr>
              <a:t>可依電子商務交易過程之參與者角色、交易活動與互動方式來分類</a:t>
            </a:r>
            <a:r>
              <a:rPr kumimoji="1" lang="zh-TW" altLang="en-US" sz="2800" dirty="0">
                <a:solidFill>
                  <a:schemeClr val="tx2"/>
                </a:solidFill>
              </a:rPr>
              <a:t>，</a:t>
            </a:r>
            <a:r>
              <a:rPr kumimoji="1" lang="zh-TW" altLang="zh-TW" sz="2800" dirty="0">
                <a:solidFill>
                  <a:schemeClr val="tx2"/>
                </a:solidFill>
              </a:rPr>
              <a:t>簡單來說，依交易對象</a:t>
            </a:r>
            <a:r>
              <a:rPr kumimoji="1" lang="zh-TW" altLang="en-US" sz="2800" dirty="0">
                <a:solidFill>
                  <a:schemeClr val="tx2"/>
                </a:solidFill>
              </a:rPr>
              <a:t>：</a:t>
            </a:r>
            <a:endParaRPr kumimoji="1" lang="en-US" altLang="zh-TW" sz="2800" dirty="0">
              <a:solidFill>
                <a:schemeClr val="tx2"/>
              </a:solidFill>
            </a:endParaRPr>
          </a:p>
          <a:p>
            <a:pPr marL="1177200" lvl="3" indent="-342900" algn="just" fontAlgn="base">
              <a:lnSpc>
                <a:spcPct val="100000"/>
              </a:lnSpc>
              <a:buClr>
                <a:schemeClr val="tx2"/>
              </a:buClr>
              <a:buFont typeface="Wingdings" panose="05000000000000000000" pitchFamily="2" charset="2"/>
              <a:buChar char="Ø"/>
            </a:pPr>
            <a:r>
              <a:rPr kumimoji="1" lang="zh-TW" altLang="zh-TW" sz="2400" dirty="0">
                <a:solidFill>
                  <a:schemeClr val="tx2"/>
                </a:solidFill>
              </a:rPr>
              <a:t>企業對</a:t>
            </a:r>
            <a:r>
              <a:rPr kumimoji="1" lang="zh-TW" altLang="zh-TW" sz="2400" dirty="0" smtClean="0">
                <a:solidFill>
                  <a:schemeClr val="tx2"/>
                </a:solidFill>
              </a:rPr>
              <a:t>企業</a:t>
            </a:r>
            <a:r>
              <a:rPr kumimoji="1" lang="zh-TW" altLang="en-US" sz="2400" dirty="0" smtClean="0">
                <a:solidFill>
                  <a:schemeClr val="tx2"/>
                </a:solidFill>
              </a:rPr>
              <a:t>（</a:t>
            </a:r>
            <a:r>
              <a:rPr kumimoji="1" lang="en-US" altLang="zh-TW" sz="2400" dirty="0" smtClean="0">
                <a:solidFill>
                  <a:schemeClr val="tx2"/>
                </a:solidFill>
              </a:rPr>
              <a:t>Business </a:t>
            </a:r>
            <a:r>
              <a:rPr kumimoji="1" lang="en-US" altLang="zh-TW" sz="2400" dirty="0">
                <a:solidFill>
                  <a:schemeClr val="tx2"/>
                </a:solidFill>
              </a:rPr>
              <a:t>to Business, </a:t>
            </a:r>
            <a:r>
              <a:rPr kumimoji="1" lang="en-US" altLang="zh-TW" sz="2400" dirty="0" smtClean="0">
                <a:solidFill>
                  <a:schemeClr val="tx2"/>
                </a:solidFill>
              </a:rPr>
              <a:t>B2B</a:t>
            </a:r>
            <a:r>
              <a:rPr kumimoji="1" lang="zh-TW" altLang="en-US" sz="2400" dirty="0" smtClean="0">
                <a:solidFill>
                  <a:schemeClr val="tx2"/>
                </a:solidFill>
              </a:rPr>
              <a:t>）</a:t>
            </a:r>
            <a:endParaRPr kumimoji="1" lang="en-US" altLang="zh-TW" sz="2400" dirty="0">
              <a:solidFill>
                <a:schemeClr val="tx2"/>
              </a:solidFill>
            </a:endParaRPr>
          </a:p>
          <a:p>
            <a:pPr marL="1177200" lvl="3" indent="-342900" algn="just" fontAlgn="base">
              <a:lnSpc>
                <a:spcPct val="100000"/>
              </a:lnSpc>
              <a:buClr>
                <a:schemeClr val="tx2"/>
              </a:buClr>
              <a:buFont typeface="Wingdings" panose="05000000000000000000" pitchFamily="2" charset="2"/>
              <a:buChar char="Ø"/>
            </a:pPr>
            <a:r>
              <a:rPr kumimoji="1" lang="zh-TW" altLang="zh-TW" sz="2400" dirty="0">
                <a:solidFill>
                  <a:schemeClr val="tx2"/>
                </a:solidFill>
              </a:rPr>
              <a:t>企業對</a:t>
            </a:r>
            <a:r>
              <a:rPr kumimoji="1" lang="zh-TW" altLang="zh-TW" sz="2400" dirty="0" smtClean="0">
                <a:solidFill>
                  <a:schemeClr val="tx2"/>
                </a:solidFill>
              </a:rPr>
              <a:t>消費者</a:t>
            </a:r>
            <a:r>
              <a:rPr kumimoji="1" lang="zh-TW" altLang="en-US" sz="2400" dirty="0" smtClean="0">
                <a:solidFill>
                  <a:schemeClr val="tx2"/>
                </a:solidFill>
              </a:rPr>
              <a:t>（</a:t>
            </a:r>
            <a:r>
              <a:rPr kumimoji="1" lang="en-US" altLang="zh-TW" sz="2400" dirty="0" smtClean="0">
                <a:solidFill>
                  <a:schemeClr val="tx2"/>
                </a:solidFill>
              </a:rPr>
              <a:t>Business </a:t>
            </a:r>
            <a:r>
              <a:rPr kumimoji="1" lang="en-US" altLang="zh-TW" sz="2400" dirty="0">
                <a:solidFill>
                  <a:schemeClr val="tx2"/>
                </a:solidFill>
              </a:rPr>
              <a:t>to Consumer, </a:t>
            </a:r>
            <a:r>
              <a:rPr kumimoji="1" lang="en-US" altLang="zh-TW" sz="2400" dirty="0" smtClean="0">
                <a:solidFill>
                  <a:schemeClr val="tx2"/>
                </a:solidFill>
              </a:rPr>
              <a:t>B2C</a:t>
            </a:r>
            <a:r>
              <a:rPr kumimoji="1" lang="zh-TW" altLang="en-US" sz="2400" dirty="0" smtClean="0">
                <a:solidFill>
                  <a:schemeClr val="tx2"/>
                </a:solidFill>
              </a:rPr>
              <a:t>）</a:t>
            </a:r>
            <a:endParaRPr kumimoji="1" lang="en-US" altLang="zh-TW" sz="2400" dirty="0">
              <a:solidFill>
                <a:schemeClr val="tx2"/>
              </a:solidFill>
            </a:endParaRPr>
          </a:p>
          <a:p>
            <a:pPr marL="1177200" lvl="3" indent="-342900" algn="just" fontAlgn="base">
              <a:lnSpc>
                <a:spcPct val="100000"/>
              </a:lnSpc>
              <a:buClr>
                <a:schemeClr val="tx2"/>
              </a:buClr>
              <a:buFont typeface="Wingdings" panose="05000000000000000000" pitchFamily="2" charset="2"/>
              <a:buChar char="Ø"/>
            </a:pPr>
            <a:r>
              <a:rPr kumimoji="1" lang="zh-TW" altLang="zh-TW" sz="2400" dirty="0">
                <a:solidFill>
                  <a:schemeClr val="tx2"/>
                </a:solidFill>
              </a:rPr>
              <a:t>消費者對企業</a:t>
            </a:r>
            <a:r>
              <a:rPr kumimoji="1" lang="zh-TW" altLang="en-US" sz="2400" dirty="0">
                <a:solidFill>
                  <a:schemeClr val="tx2"/>
                </a:solidFill>
              </a:rPr>
              <a:t>（</a:t>
            </a:r>
            <a:r>
              <a:rPr kumimoji="1" lang="en-US" altLang="zh-TW" sz="2400" dirty="0">
                <a:solidFill>
                  <a:schemeClr val="tx2"/>
                </a:solidFill>
              </a:rPr>
              <a:t>Consumer</a:t>
            </a:r>
            <a:r>
              <a:rPr kumimoji="1" lang="zh-TW" altLang="en-US" sz="2400" dirty="0">
                <a:solidFill>
                  <a:schemeClr val="tx2"/>
                </a:solidFill>
              </a:rPr>
              <a:t> </a:t>
            </a:r>
            <a:r>
              <a:rPr kumimoji="1" lang="en-US" altLang="zh-TW" sz="2400" dirty="0">
                <a:solidFill>
                  <a:schemeClr val="tx2"/>
                </a:solidFill>
              </a:rPr>
              <a:t>to</a:t>
            </a:r>
            <a:r>
              <a:rPr kumimoji="1" lang="zh-TW" altLang="en-US" sz="2400" dirty="0">
                <a:solidFill>
                  <a:schemeClr val="tx2"/>
                </a:solidFill>
              </a:rPr>
              <a:t> </a:t>
            </a:r>
            <a:r>
              <a:rPr kumimoji="1" lang="en-US" altLang="zh-TW" sz="2400" dirty="0">
                <a:solidFill>
                  <a:schemeClr val="tx2"/>
                </a:solidFill>
              </a:rPr>
              <a:t>Business, C2B</a:t>
            </a:r>
            <a:r>
              <a:rPr kumimoji="1" lang="zh-TW" altLang="en-US" sz="2400" dirty="0">
                <a:solidFill>
                  <a:schemeClr val="tx2"/>
                </a:solidFill>
              </a:rPr>
              <a:t>）</a:t>
            </a:r>
            <a:endParaRPr kumimoji="1" lang="en-US" altLang="zh-TW" sz="2400" dirty="0">
              <a:solidFill>
                <a:schemeClr val="tx2"/>
              </a:solidFill>
            </a:endParaRPr>
          </a:p>
          <a:p>
            <a:pPr marL="1177200" lvl="3" indent="-342900" algn="just" fontAlgn="base">
              <a:lnSpc>
                <a:spcPct val="100000"/>
              </a:lnSpc>
              <a:buClr>
                <a:schemeClr val="tx2"/>
              </a:buClr>
              <a:buFont typeface="Wingdings" panose="05000000000000000000" pitchFamily="2" charset="2"/>
              <a:buChar char="Ø"/>
            </a:pPr>
            <a:r>
              <a:rPr kumimoji="1" lang="zh-TW" altLang="zh-TW" sz="2400" dirty="0" smtClean="0">
                <a:solidFill>
                  <a:schemeClr val="tx2"/>
                </a:solidFill>
              </a:rPr>
              <a:t>消費者</a:t>
            </a:r>
            <a:r>
              <a:rPr kumimoji="1" lang="zh-TW" altLang="zh-TW" sz="2400" dirty="0">
                <a:solidFill>
                  <a:schemeClr val="tx2"/>
                </a:solidFill>
              </a:rPr>
              <a:t>對</a:t>
            </a:r>
            <a:r>
              <a:rPr kumimoji="1" lang="zh-TW" altLang="zh-TW" sz="2400" dirty="0" smtClean="0">
                <a:solidFill>
                  <a:schemeClr val="tx2"/>
                </a:solidFill>
              </a:rPr>
              <a:t>消費者</a:t>
            </a:r>
            <a:r>
              <a:rPr kumimoji="1" lang="zh-TW" altLang="en-US" sz="2400" dirty="0" smtClean="0">
                <a:solidFill>
                  <a:schemeClr val="tx2"/>
                </a:solidFill>
              </a:rPr>
              <a:t>（</a:t>
            </a:r>
            <a:r>
              <a:rPr kumimoji="1" lang="en-US" altLang="zh-TW" sz="2400" dirty="0" smtClean="0">
                <a:solidFill>
                  <a:schemeClr val="tx2"/>
                </a:solidFill>
              </a:rPr>
              <a:t>Consumer </a:t>
            </a:r>
            <a:r>
              <a:rPr kumimoji="1" lang="en-US" altLang="zh-TW" sz="2400" dirty="0">
                <a:solidFill>
                  <a:schemeClr val="tx2"/>
                </a:solidFill>
              </a:rPr>
              <a:t>to Consumer, </a:t>
            </a:r>
            <a:r>
              <a:rPr kumimoji="1" lang="en-US" altLang="zh-TW" sz="2400" dirty="0" smtClean="0">
                <a:solidFill>
                  <a:schemeClr val="tx2"/>
                </a:solidFill>
              </a:rPr>
              <a:t>C2C</a:t>
            </a:r>
            <a:r>
              <a:rPr kumimoji="1" lang="zh-TW" altLang="en-US" sz="2400" dirty="0" smtClean="0">
                <a:solidFill>
                  <a:schemeClr val="tx2"/>
                </a:solidFill>
              </a:rPr>
              <a:t>）</a:t>
            </a:r>
            <a:endParaRPr kumimoji="1" lang="en-US" altLang="zh-TW" sz="2400" dirty="0">
              <a:solidFill>
                <a:schemeClr val="tx2"/>
              </a:solidFill>
            </a:endParaRPr>
          </a:p>
          <a:p>
            <a:pPr marL="720000" lvl="1" indent="-342900" algn="just" fontAlgn="base">
              <a:lnSpc>
                <a:spcPct val="100000"/>
              </a:lnSpc>
              <a:buClr>
                <a:schemeClr val="tx2"/>
              </a:buClr>
              <a:buFont typeface="Times New Roman" panose="02020603050405020304" pitchFamily="18" charset="0"/>
              <a:buChar char="−"/>
            </a:pPr>
            <a:r>
              <a:rPr kumimoji="1" lang="zh-TW" altLang="zh-TW" sz="2800" dirty="0" smtClean="0">
                <a:solidFill>
                  <a:schemeClr val="tx2"/>
                </a:solidFill>
              </a:rPr>
              <a:t>依</a:t>
            </a:r>
            <a:r>
              <a:rPr kumimoji="1" lang="zh-TW" altLang="zh-TW" sz="2800" dirty="0">
                <a:solidFill>
                  <a:schemeClr val="tx2"/>
                </a:solidFill>
              </a:rPr>
              <a:t>不同設備與技術發展之應用</a:t>
            </a:r>
            <a:r>
              <a:rPr kumimoji="1" lang="zh-TW" altLang="en-US" sz="2800" dirty="0">
                <a:solidFill>
                  <a:schemeClr val="tx2"/>
                </a:solidFill>
              </a:rPr>
              <a:t>：</a:t>
            </a:r>
            <a:endParaRPr kumimoji="1" lang="en-US" altLang="zh-TW" sz="2800" dirty="0">
              <a:solidFill>
                <a:schemeClr val="tx2"/>
              </a:solidFill>
            </a:endParaRPr>
          </a:p>
          <a:p>
            <a:pPr marL="1177200" lvl="3" indent="-342900" algn="just" fontAlgn="base">
              <a:lnSpc>
                <a:spcPct val="100000"/>
              </a:lnSpc>
              <a:buClr>
                <a:schemeClr val="tx2"/>
              </a:buClr>
              <a:buFont typeface="Wingdings" panose="05000000000000000000" pitchFamily="2" charset="2"/>
              <a:buChar char="Ø"/>
            </a:pPr>
            <a:r>
              <a:rPr kumimoji="1" lang="zh-TW" altLang="zh-TW" sz="2400" dirty="0">
                <a:solidFill>
                  <a:schemeClr val="tx2"/>
                </a:solidFill>
              </a:rPr>
              <a:t>網際網路</a:t>
            </a:r>
            <a:r>
              <a:rPr kumimoji="1" lang="zh-TW" altLang="zh-TW" sz="2400" dirty="0" smtClean="0">
                <a:solidFill>
                  <a:schemeClr val="tx2"/>
                </a:solidFill>
              </a:rPr>
              <a:t>商務</a:t>
            </a:r>
            <a:r>
              <a:rPr kumimoji="1" lang="zh-TW" altLang="en-US" sz="2400" dirty="0" smtClean="0">
                <a:solidFill>
                  <a:schemeClr val="tx2"/>
                </a:solidFill>
              </a:rPr>
              <a:t>（</a:t>
            </a:r>
            <a:r>
              <a:rPr kumimoji="1" lang="en-US" altLang="zh-TW" sz="2400" dirty="0" smtClean="0">
                <a:solidFill>
                  <a:schemeClr val="tx2"/>
                </a:solidFill>
              </a:rPr>
              <a:t>Internet </a:t>
            </a:r>
            <a:r>
              <a:rPr kumimoji="1" lang="en-US" altLang="zh-TW" sz="2400" dirty="0">
                <a:solidFill>
                  <a:schemeClr val="tx2"/>
                </a:solidFill>
              </a:rPr>
              <a:t>Commerce, </a:t>
            </a:r>
            <a:r>
              <a:rPr kumimoji="1" lang="en-US" altLang="zh-TW" sz="2400" dirty="0" smtClean="0">
                <a:solidFill>
                  <a:schemeClr val="tx2"/>
                </a:solidFill>
              </a:rPr>
              <a:t>I-Commerce</a:t>
            </a:r>
            <a:r>
              <a:rPr kumimoji="1" lang="zh-TW" altLang="en-US" sz="2400" dirty="0" smtClean="0">
                <a:solidFill>
                  <a:schemeClr val="tx2"/>
                </a:solidFill>
              </a:rPr>
              <a:t>）</a:t>
            </a:r>
            <a:endParaRPr kumimoji="1" lang="en-US" altLang="zh-TW" sz="2400" dirty="0">
              <a:solidFill>
                <a:schemeClr val="tx2"/>
              </a:solidFill>
            </a:endParaRPr>
          </a:p>
          <a:p>
            <a:pPr marL="1177200" lvl="3" indent="-342900" algn="just" fontAlgn="base">
              <a:lnSpc>
                <a:spcPct val="100000"/>
              </a:lnSpc>
              <a:buClr>
                <a:schemeClr val="tx2"/>
              </a:buClr>
              <a:buFont typeface="Wingdings" panose="05000000000000000000" pitchFamily="2" charset="2"/>
              <a:buChar char="Ø"/>
            </a:pPr>
            <a:r>
              <a:rPr kumimoji="1" lang="zh-TW" altLang="zh-TW" sz="2400" dirty="0">
                <a:solidFill>
                  <a:schemeClr val="tx2"/>
                </a:solidFill>
              </a:rPr>
              <a:t>行動</a:t>
            </a:r>
            <a:r>
              <a:rPr kumimoji="1" lang="zh-TW" altLang="zh-TW" sz="2400" dirty="0" smtClean="0">
                <a:solidFill>
                  <a:schemeClr val="tx2"/>
                </a:solidFill>
              </a:rPr>
              <a:t>商務</a:t>
            </a:r>
            <a:r>
              <a:rPr kumimoji="1" lang="zh-TW" altLang="en-US" sz="2400" dirty="0" smtClean="0">
                <a:solidFill>
                  <a:schemeClr val="tx2"/>
                </a:solidFill>
              </a:rPr>
              <a:t>（</a:t>
            </a:r>
            <a:r>
              <a:rPr kumimoji="1" lang="en-US" altLang="zh-TW" sz="2400" dirty="0" smtClean="0">
                <a:solidFill>
                  <a:schemeClr val="tx2"/>
                </a:solidFill>
              </a:rPr>
              <a:t>Mobile </a:t>
            </a:r>
            <a:r>
              <a:rPr kumimoji="1" lang="en-US" altLang="zh-TW" sz="2400" dirty="0">
                <a:solidFill>
                  <a:schemeClr val="tx2"/>
                </a:solidFill>
              </a:rPr>
              <a:t>Commerce, </a:t>
            </a:r>
            <a:r>
              <a:rPr kumimoji="1" lang="en-US" altLang="zh-TW" sz="2400" dirty="0" smtClean="0">
                <a:solidFill>
                  <a:schemeClr val="tx2"/>
                </a:solidFill>
              </a:rPr>
              <a:t>M-Commerce</a:t>
            </a:r>
            <a:r>
              <a:rPr kumimoji="1" lang="zh-TW" altLang="en-US" sz="2400" dirty="0" smtClean="0">
                <a:solidFill>
                  <a:schemeClr val="tx2"/>
                </a:solidFill>
              </a:rPr>
              <a:t>）</a:t>
            </a:r>
            <a:endParaRPr kumimoji="1" lang="en-US" altLang="zh-TW" sz="2400" dirty="0">
              <a:solidFill>
                <a:schemeClr val="tx2"/>
              </a:solidFill>
            </a:endParaRPr>
          </a:p>
          <a:p>
            <a:pPr marL="1177200" lvl="3" indent="-342900" algn="just" fontAlgn="base">
              <a:lnSpc>
                <a:spcPct val="100000"/>
              </a:lnSpc>
              <a:buClr>
                <a:schemeClr val="tx2"/>
              </a:buClr>
              <a:buFont typeface="Wingdings" panose="05000000000000000000" pitchFamily="2" charset="2"/>
              <a:buChar char="Ø"/>
            </a:pPr>
            <a:r>
              <a:rPr kumimoji="1" lang="zh-TW" altLang="zh-TW" sz="2400" dirty="0">
                <a:solidFill>
                  <a:schemeClr val="tx2"/>
                </a:solidFill>
              </a:rPr>
              <a:t>無所不在</a:t>
            </a:r>
            <a:r>
              <a:rPr kumimoji="1" lang="zh-TW" altLang="zh-TW" sz="2400" dirty="0" smtClean="0">
                <a:solidFill>
                  <a:schemeClr val="tx2"/>
                </a:solidFill>
              </a:rPr>
              <a:t>商務</a:t>
            </a:r>
            <a:r>
              <a:rPr kumimoji="1" lang="zh-TW" altLang="en-US" sz="2400" dirty="0" smtClean="0">
                <a:solidFill>
                  <a:schemeClr val="tx2"/>
                </a:solidFill>
              </a:rPr>
              <a:t>（</a:t>
            </a:r>
            <a:r>
              <a:rPr kumimoji="1" lang="en-US" altLang="zh-TW" sz="2400" dirty="0" smtClean="0">
                <a:solidFill>
                  <a:schemeClr val="tx2"/>
                </a:solidFill>
              </a:rPr>
              <a:t>Ubiquitous </a:t>
            </a:r>
            <a:r>
              <a:rPr kumimoji="1" lang="en-US" altLang="zh-TW" sz="2400" dirty="0">
                <a:solidFill>
                  <a:schemeClr val="tx2"/>
                </a:solidFill>
              </a:rPr>
              <a:t>Commerce, </a:t>
            </a:r>
            <a:r>
              <a:rPr kumimoji="1" lang="en-US" altLang="zh-TW" sz="2400" dirty="0" smtClean="0">
                <a:solidFill>
                  <a:schemeClr val="tx2"/>
                </a:solidFill>
              </a:rPr>
              <a:t>U-Commerce</a:t>
            </a:r>
            <a:r>
              <a:rPr kumimoji="1" lang="zh-TW" altLang="en-US" sz="2400" dirty="0" smtClean="0">
                <a:solidFill>
                  <a:schemeClr val="tx2"/>
                </a:solidFill>
              </a:rPr>
              <a:t>）</a:t>
            </a:r>
            <a:endParaRPr kumimoji="1" lang="zh-TW" altLang="en-US" sz="24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594671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xEl>
                                              <p:pRg st="6" end="6"/>
                                            </p:txEl>
                                          </p:spTgt>
                                        </p:tgtEl>
                                        <p:attrNameLst>
                                          <p:attrName>style.visibility</p:attrName>
                                        </p:attrNameLst>
                                      </p:cBhvr>
                                      <p:to>
                                        <p:strVal val="visible"/>
                                      </p:to>
                                    </p:set>
                                    <p:animEffect transition="in" filter="fade">
                                      <p:cBhvr>
                                        <p:cTn id="25" dur="500"/>
                                        <p:tgtEl>
                                          <p:spTgt spid="2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xEl>
                                              <p:pRg st="7" end="7"/>
                                            </p:txEl>
                                          </p:spTgt>
                                        </p:tgtEl>
                                        <p:attrNameLst>
                                          <p:attrName>style.visibility</p:attrName>
                                        </p:attrNameLst>
                                      </p:cBhvr>
                                      <p:to>
                                        <p:strVal val="visible"/>
                                      </p:to>
                                    </p:set>
                                    <p:animEffect transition="in" filter="fade">
                                      <p:cBhvr>
                                        <p:cTn id="28" dur="500"/>
                                        <p:tgtEl>
                                          <p:spTgt spid="2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xEl>
                                              <p:pRg st="8" end="8"/>
                                            </p:txEl>
                                          </p:spTgt>
                                        </p:tgtEl>
                                        <p:attrNameLst>
                                          <p:attrName>style.visibility</p:attrName>
                                        </p:attrNameLst>
                                      </p:cBhvr>
                                      <p:to>
                                        <p:strVal val="visible"/>
                                      </p:to>
                                    </p:set>
                                    <p:animEffect transition="in" filter="fade">
                                      <p:cBhvr>
                                        <p:cTn id="31" dur="500"/>
                                        <p:tgtEl>
                                          <p:spTgt spid="2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xEl>
                                              <p:pRg st="9" end="9"/>
                                            </p:txEl>
                                          </p:spTgt>
                                        </p:tgtEl>
                                        <p:attrNameLst>
                                          <p:attrName>style.visibility</p:attrName>
                                        </p:attrNameLst>
                                      </p:cBhvr>
                                      <p:to>
                                        <p:strVal val="visible"/>
                                      </p:to>
                                    </p:set>
                                    <p:animEffect transition="in" filter="fade">
                                      <p:cBhvr>
                                        <p:cTn id="34" dur="500"/>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企業對企業</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95000"/>
              </a:lnSpc>
              <a:spcBef>
                <a:spcPts val="200"/>
              </a:spcBef>
              <a:buClr>
                <a:schemeClr val="tx2"/>
              </a:buClr>
            </a:pPr>
            <a:r>
              <a:rPr lang="zh-TW" altLang="zh-TW" sz="3200" dirty="0" smtClean="0">
                <a:solidFill>
                  <a:schemeClr val="tx2"/>
                </a:solidFill>
              </a:rPr>
              <a:t>電子商務</a:t>
            </a:r>
            <a:r>
              <a:rPr lang="zh-TW" altLang="zh-TW" sz="3200" dirty="0">
                <a:solidFill>
                  <a:schemeClr val="tx2"/>
                </a:solidFill>
              </a:rPr>
              <a:t>應用，依交易對象</a:t>
            </a:r>
            <a:r>
              <a:rPr lang="zh-TW" altLang="en-US" sz="3200" dirty="0">
                <a:solidFill>
                  <a:schemeClr val="tx2"/>
                </a:solidFill>
              </a:rPr>
              <a:t>區分</a:t>
            </a:r>
            <a:r>
              <a:rPr lang="en-US" altLang="zh-TW" sz="3200" dirty="0">
                <a:solidFill>
                  <a:schemeClr val="tx2"/>
                </a:solidFill>
              </a:rPr>
              <a:t>(1</a:t>
            </a:r>
            <a:r>
              <a:rPr lang="en-US" altLang="zh-TW" sz="3200" dirty="0" smtClean="0">
                <a:solidFill>
                  <a:schemeClr val="tx2"/>
                </a:solidFill>
              </a:rPr>
              <a:t>)</a:t>
            </a:r>
            <a:r>
              <a:rPr lang="zh-TW" altLang="zh-TW" sz="3200" dirty="0" smtClean="0">
                <a:solidFill>
                  <a:schemeClr val="tx2"/>
                </a:solidFill>
              </a:rPr>
              <a:t>企業</a:t>
            </a:r>
            <a:r>
              <a:rPr lang="zh-TW" altLang="zh-TW" sz="3200" dirty="0">
                <a:solidFill>
                  <a:schemeClr val="tx2"/>
                </a:solidFill>
              </a:rPr>
              <a:t>對</a:t>
            </a:r>
            <a:r>
              <a:rPr lang="zh-TW" altLang="zh-TW" sz="3200" dirty="0" smtClean="0">
                <a:solidFill>
                  <a:schemeClr val="tx2"/>
                </a:solidFill>
              </a:rPr>
              <a:t>企業</a:t>
            </a:r>
            <a:r>
              <a:rPr lang="zh-TW" altLang="en-US" sz="3200" dirty="0" smtClean="0">
                <a:solidFill>
                  <a:schemeClr val="tx2"/>
                </a:solidFill>
              </a:rPr>
              <a:t>（</a:t>
            </a:r>
            <a:r>
              <a:rPr lang="en-US" altLang="zh-TW" sz="3200" dirty="0" smtClean="0">
                <a:solidFill>
                  <a:schemeClr val="tx2"/>
                </a:solidFill>
              </a:rPr>
              <a:t>Business </a:t>
            </a:r>
            <a:r>
              <a:rPr lang="en-US" altLang="zh-TW" sz="3200" dirty="0">
                <a:solidFill>
                  <a:schemeClr val="tx2"/>
                </a:solidFill>
              </a:rPr>
              <a:t>to Business, </a:t>
            </a:r>
            <a:r>
              <a:rPr lang="en-US" altLang="zh-TW" sz="3200" dirty="0" smtClean="0">
                <a:solidFill>
                  <a:schemeClr val="tx2"/>
                </a:solidFill>
              </a:rPr>
              <a:t>B2B</a:t>
            </a:r>
            <a:r>
              <a:rPr lang="zh-TW" altLang="en-US" sz="3200" dirty="0" smtClean="0">
                <a:solidFill>
                  <a:schemeClr val="tx2"/>
                </a:solidFill>
              </a:rPr>
              <a:t>） </a:t>
            </a:r>
            <a:endParaRPr lang="en-US" altLang="zh-TW" sz="3200" dirty="0">
              <a:solidFill>
                <a:schemeClr val="tx2"/>
              </a:solidFill>
            </a:endParaRPr>
          </a:p>
          <a:p>
            <a:pPr marL="720000" lvl="1" indent="-342900" algn="just" fontAlgn="base">
              <a:lnSpc>
                <a:spcPct val="95000"/>
              </a:lnSpc>
              <a:spcBef>
                <a:spcPts val="200"/>
              </a:spcBef>
              <a:buClr>
                <a:schemeClr val="tx2"/>
              </a:buClr>
              <a:buFont typeface="Times New Roman" panose="02020603050405020304" pitchFamily="18" charset="0"/>
              <a:buChar char="−"/>
            </a:pPr>
            <a:r>
              <a:rPr kumimoji="1" lang="en-US" altLang="zh-TW" sz="2800" dirty="0">
                <a:solidFill>
                  <a:schemeClr val="tx2"/>
                </a:solidFill>
              </a:rPr>
              <a:t>B2B</a:t>
            </a:r>
            <a:r>
              <a:rPr kumimoji="1" lang="zh-TW" altLang="zh-TW" sz="2800" dirty="0">
                <a:solidFill>
                  <a:schemeClr val="tx2"/>
                </a:solidFill>
              </a:rPr>
              <a:t>，係指企業與企業間透過網路，以進行電子化交易的行為</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95000"/>
              </a:lnSpc>
              <a:spcBef>
                <a:spcPts val="200"/>
              </a:spcBef>
              <a:buClr>
                <a:schemeClr val="tx2"/>
              </a:buClr>
              <a:buFont typeface="Times New Roman" panose="02020603050405020304" pitchFamily="18" charset="0"/>
              <a:buChar char="−"/>
            </a:pPr>
            <a:r>
              <a:rPr kumimoji="1" lang="en-US" altLang="zh-TW" sz="2800" dirty="0">
                <a:solidFill>
                  <a:schemeClr val="tx2"/>
                </a:solidFill>
              </a:rPr>
              <a:t>B2B</a:t>
            </a:r>
            <a:r>
              <a:rPr kumimoji="1" lang="zh-TW" altLang="zh-TW" sz="2800" dirty="0">
                <a:solidFill>
                  <a:schemeClr val="tx2"/>
                </a:solidFill>
              </a:rPr>
              <a:t>應用的領域很</a:t>
            </a:r>
            <a:r>
              <a:rPr kumimoji="1" lang="zh-TW" altLang="zh-TW" sz="2800" dirty="0" smtClean="0">
                <a:solidFill>
                  <a:schemeClr val="tx2"/>
                </a:solidFill>
              </a:rPr>
              <a:t>廣</a:t>
            </a:r>
            <a:endParaRPr kumimoji="1" lang="en-US" altLang="zh-TW" sz="2800" dirty="0" smtClean="0">
              <a:solidFill>
                <a:schemeClr val="tx2"/>
              </a:solidFill>
            </a:endParaRPr>
          </a:p>
          <a:p>
            <a:pPr marL="1177200" lvl="3" indent="-342900" algn="just" fontAlgn="base">
              <a:lnSpc>
                <a:spcPct val="95000"/>
              </a:lnSpc>
              <a:spcBef>
                <a:spcPts val="200"/>
              </a:spcBef>
              <a:buClr>
                <a:schemeClr val="tx2"/>
              </a:buClr>
              <a:buFont typeface="Wingdings" panose="05000000000000000000" pitchFamily="2" charset="2"/>
              <a:buChar char="Ø"/>
            </a:pPr>
            <a:r>
              <a:rPr kumimoji="1" lang="zh-TW" altLang="en-US" sz="2400" dirty="0">
                <a:solidFill>
                  <a:schemeClr val="tx2"/>
                </a:solidFill>
              </a:rPr>
              <a:t>例如</a:t>
            </a:r>
            <a:r>
              <a:rPr kumimoji="1" lang="zh-TW" altLang="zh-TW" sz="2400" dirty="0">
                <a:solidFill>
                  <a:schemeClr val="tx2"/>
                </a:solidFill>
              </a:rPr>
              <a:t>供應鏈管理</a:t>
            </a:r>
            <a:r>
              <a:rPr kumimoji="1" lang="zh-TW" altLang="en-US" sz="2400" dirty="0">
                <a:solidFill>
                  <a:schemeClr val="tx2"/>
                </a:solidFill>
              </a:rPr>
              <a:t>（</a:t>
            </a:r>
            <a:r>
              <a:rPr kumimoji="1" lang="en-US" altLang="zh-TW" sz="2400" dirty="0">
                <a:solidFill>
                  <a:schemeClr val="tx2"/>
                </a:solidFill>
              </a:rPr>
              <a:t>Supply Chain Management, SCM</a:t>
            </a:r>
            <a:r>
              <a:rPr kumimoji="1" lang="zh-TW" altLang="en-US" sz="2400" dirty="0">
                <a:solidFill>
                  <a:schemeClr val="tx2"/>
                </a:solidFill>
              </a:rPr>
              <a:t>）</a:t>
            </a:r>
            <a:r>
              <a:rPr kumimoji="1" lang="zh-TW" altLang="zh-TW" sz="2400" dirty="0">
                <a:solidFill>
                  <a:schemeClr val="tx2"/>
                </a:solidFill>
              </a:rPr>
              <a:t>的應用，可大幅提升企業供應鏈上交易與管理的效率</a:t>
            </a:r>
            <a:r>
              <a:rPr kumimoji="1" lang="zh-TW" altLang="en-US" sz="2400" dirty="0">
                <a:solidFill>
                  <a:schemeClr val="tx2"/>
                </a:solidFill>
              </a:rPr>
              <a:t>；</a:t>
            </a:r>
            <a:r>
              <a:rPr kumimoji="1" lang="zh-TW" altLang="zh-TW" sz="2400" dirty="0">
                <a:solidFill>
                  <a:schemeClr val="tx2"/>
                </a:solidFill>
              </a:rPr>
              <a:t>商業快速回應</a:t>
            </a:r>
            <a:r>
              <a:rPr kumimoji="1" lang="zh-TW" altLang="en-US" sz="2400" dirty="0">
                <a:solidFill>
                  <a:schemeClr val="tx2"/>
                </a:solidFill>
              </a:rPr>
              <a:t>（</a:t>
            </a:r>
            <a:r>
              <a:rPr kumimoji="1" lang="en-US" altLang="zh-TW" sz="2400" dirty="0">
                <a:solidFill>
                  <a:schemeClr val="tx2"/>
                </a:solidFill>
              </a:rPr>
              <a:t>Quick Response, QR</a:t>
            </a:r>
            <a:r>
              <a:rPr kumimoji="1" lang="zh-TW" altLang="en-US" sz="2400" dirty="0">
                <a:solidFill>
                  <a:schemeClr val="tx2"/>
                </a:solidFill>
              </a:rPr>
              <a:t>）</a:t>
            </a:r>
            <a:r>
              <a:rPr kumimoji="1" lang="zh-TW" altLang="zh-TW" sz="2400" dirty="0">
                <a:solidFill>
                  <a:schemeClr val="tx2"/>
                </a:solidFill>
              </a:rPr>
              <a:t>，被美國的成衣製造業用於解決生產週期過長（平均的製造週期約</a:t>
            </a:r>
            <a:r>
              <a:rPr kumimoji="1" lang="en-US" altLang="zh-TW" sz="2400" dirty="0">
                <a:solidFill>
                  <a:schemeClr val="tx2"/>
                </a:solidFill>
              </a:rPr>
              <a:t>125</a:t>
            </a:r>
            <a:r>
              <a:rPr kumimoji="1" lang="zh-TW" altLang="zh-TW" sz="2400" dirty="0">
                <a:solidFill>
                  <a:schemeClr val="tx2"/>
                </a:solidFill>
              </a:rPr>
              <a:t>天），造成存貨成本過高或零售缺貨率嚴重的問題。</a:t>
            </a:r>
            <a:endParaRPr kumimoji="1" lang="en-US" altLang="zh-TW" sz="2400" dirty="0">
              <a:solidFill>
                <a:schemeClr val="tx2"/>
              </a:solidFill>
            </a:endParaRPr>
          </a:p>
          <a:p>
            <a:pPr marL="1177200" lvl="3" indent="-342900" algn="just" fontAlgn="base">
              <a:lnSpc>
                <a:spcPct val="95000"/>
              </a:lnSpc>
              <a:spcBef>
                <a:spcPts val="200"/>
              </a:spcBef>
              <a:buClr>
                <a:schemeClr val="tx2"/>
              </a:buClr>
              <a:buFont typeface="Wingdings" panose="05000000000000000000" pitchFamily="2" charset="2"/>
              <a:buChar char="Ø"/>
            </a:pPr>
            <a:r>
              <a:rPr kumimoji="1" lang="zh-TW" altLang="zh-TW" sz="2400" dirty="0">
                <a:solidFill>
                  <a:schemeClr val="tx2"/>
                </a:solidFill>
              </a:rPr>
              <a:t>企業與上、下游經營夥伴建立有效的資訊分享與交易平台，也是</a:t>
            </a:r>
            <a:r>
              <a:rPr kumimoji="1" lang="en-US" altLang="zh-TW" sz="2400" dirty="0">
                <a:solidFill>
                  <a:schemeClr val="tx2"/>
                </a:solidFill>
              </a:rPr>
              <a:t>B2B</a:t>
            </a:r>
            <a:r>
              <a:rPr kumimoji="1" lang="zh-TW" altLang="zh-TW" sz="2400" dirty="0">
                <a:solidFill>
                  <a:schemeClr val="tx2"/>
                </a:solidFill>
              </a:rPr>
              <a:t>電子商務的另一種應用</a:t>
            </a:r>
            <a:r>
              <a:rPr kumimoji="1" lang="zh-TW" altLang="en-US" sz="2400" dirty="0">
                <a:solidFill>
                  <a:schemeClr val="tx2"/>
                </a:solidFill>
              </a:rPr>
              <a:t>。</a:t>
            </a:r>
            <a:endParaRPr kumimoji="1" lang="en-US" altLang="zh-TW" sz="24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477059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23528" y="356400"/>
            <a:ext cx="8496943" cy="1144800"/>
          </a:xfrm>
        </p:spPr>
        <p:txBody>
          <a:bodyPr anchor="b" anchorCtr="0">
            <a:noAutofit/>
          </a:bodyPr>
          <a:lstStyle/>
          <a:p>
            <a:pPr lvl="1" algn="ctr" rtl="0" fontAlgn="base">
              <a:spcBef>
                <a:spcPct val="0"/>
              </a:spcBef>
              <a:spcAft>
                <a:spcPct val="0"/>
              </a:spcAft>
            </a:pPr>
            <a:r>
              <a:rPr kumimoji="1" lang="zh-TW" altLang="en-US" sz="4000" kern="1200" cap="all" dirty="0" smtClean="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t>台灣</a:t>
            </a:r>
            <a:r>
              <a:rPr kumimoji="1" lang="zh-TW" altLang="en-US" sz="4000" kern="1200" cap="all" dirty="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t>經貿網</a:t>
            </a:r>
            <a:r>
              <a:rPr kumimoji="1" lang="en-US" altLang="zh-TW" sz="4000" kern="1200" cap="all" dirty="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t/>
            </a:r>
            <a:br>
              <a:rPr kumimoji="1" lang="en-US" altLang="zh-TW" sz="4000" kern="1200" cap="all" dirty="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br>
            <a:r>
              <a:rPr lang="zh-TW" altLang="en-US" sz="3200" dirty="0" smtClean="0">
                <a:solidFill>
                  <a:schemeClr val="tx2"/>
                </a:solidFill>
                <a:latin typeface="Times New Roman" panose="02020603050405020304" pitchFamily="18" charset="0"/>
                <a:cs typeface="Times New Roman" panose="02020603050405020304" pitchFamily="18" charset="0"/>
              </a:rPr>
              <a:t>（</a:t>
            </a:r>
            <a:r>
              <a:rPr lang="en-US" altLang="zh-TW" sz="3200" dirty="0" smtClean="0">
                <a:solidFill>
                  <a:schemeClr val="tx2"/>
                </a:solidFill>
                <a:latin typeface="Times New Roman" panose="02020603050405020304" pitchFamily="18" charset="0"/>
                <a:cs typeface="Times New Roman" panose="02020603050405020304" pitchFamily="18" charset="0"/>
              </a:rPr>
              <a:t>http://www.taiwantrade.com.tw/CH</a:t>
            </a:r>
            <a:r>
              <a:rPr lang="zh-TW" altLang="en-US" sz="3200" dirty="0" smtClean="0">
                <a:solidFill>
                  <a:schemeClr val="tx2"/>
                </a:solidFill>
                <a:latin typeface="Times New Roman" panose="02020603050405020304" pitchFamily="18" charset="0"/>
                <a:cs typeface="Times New Roman" panose="02020603050405020304" pitchFamily="18" charset="0"/>
              </a:rPr>
              <a:t>）</a:t>
            </a:r>
            <a:endParaRPr kumimoji="1" lang="zh-TW" altLang="en-US" sz="1400" dirty="0">
              <a:solidFill>
                <a:schemeClr val="tx2"/>
              </a:solidFill>
              <a:latin typeface="Times New Roman" panose="02020603050405020304" pitchFamily="18" charset="0"/>
              <a:cs typeface="Times New Roman" panose="02020603050405020304" pitchFamily="18" charset="0"/>
            </a:endParaRPr>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整合</a:t>
            </a:r>
            <a:r>
              <a:rPr lang="zh-TW" altLang="zh-TW" sz="3200" dirty="0">
                <a:solidFill>
                  <a:schemeClr val="tx2"/>
                </a:solidFill>
              </a:rPr>
              <a:t>國內外商情，以雜誌、電子報、對外展覽及拓銷團等方式提供臺灣企業的商機刊登及交換，並整理成商機</a:t>
            </a:r>
            <a:r>
              <a:rPr lang="zh-TW" altLang="zh-TW" sz="3200" dirty="0" smtClean="0">
                <a:solidFill>
                  <a:schemeClr val="tx2"/>
                </a:solidFill>
              </a:rPr>
              <a:t>資料庫</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為了協助廠商搶攻線上交易藍海商機，於</a:t>
            </a:r>
            <a:r>
              <a:rPr lang="en-US" altLang="zh-TW" sz="3200" dirty="0">
                <a:solidFill>
                  <a:schemeClr val="tx2"/>
                </a:solidFill>
              </a:rPr>
              <a:t>2012</a:t>
            </a:r>
            <a:r>
              <a:rPr lang="zh-TW" altLang="zh-TW" sz="3200" dirty="0">
                <a:solidFill>
                  <a:schemeClr val="tx2"/>
                </a:solidFill>
              </a:rPr>
              <a:t>年</a:t>
            </a:r>
            <a:r>
              <a:rPr lang="en-US" altLang="zh-TW" sz="3200" dirty="0">
                <a:solidFill>
                  <a:schemeClr val="tx2"/>
                </a:solidFill>
              </a:rPr>
              <a:t>10</a:t>
            </a:r>
            <a:r>
              <a:rPr lang="zh-TW" altLang="zh-TW" sz="3200" dirty="0">
                <a:solidFill>
                  <a:schemeClr val="tx2"/>
                </a:solidFill>
              </a:rPr>
              <a:t>月全新</a:t>
            </a:r>
            <a:r>
              <a:rPr lang="zh-TW" altLang="zh-TW" sz="3200" dirty="0" smtClean="0">
                <a:solidFill>
                  <a:schemeClr val="tx2"/>
                </a:solidFill>
              </a:rPr>
              <a:t>打造</a:t>
            </a:r>
            <a:r>
              <a:rPr lang="en-US" altLang="zh-TW" sz="3200" dirty="0" smtClean="0">
                <a:solidFill>
                  <a:schemeClr val="tx2"/>
                </a:solidFill>
              </a:rPr>
              <a:t>B2B2C</a:t>
            </a:r>
            <a:r>
              <a:rPr lang="zh-TW" altLang="zh-TW" sz="3200" dirty="0" smtClean="0">
                <a:solidFill>
                  <a:schemeClr val="tx2"/>
                </a:solidFill>
              </a:rPr>
              <a:t>線</a:t>
            </a:r>
            <a:r>
              <a:rPr lang="zh-TW" altLang="zh-TW" sz="3200" dirty="0">
                <a:solidFill>
                  <a:schemeClr val="tx2"/>
                </a:solidFill>
              </a:rPr>
              <a:t>上交易商城</a:t>
            </a:r>
            <a:r>
              <a:rPr lang="en-US" altLang="zh-TW" sz="3200" dirty="0">
                <a:solidFill>
                  <a:schemeClr val="tx2"/>
                </a:solidFill>
              </a:rPr>
              <a:t>-</a:t>
            </a:r>
            <a:r>
              <a:rPr lang="zh-TW" altLang="zh-TW" sz="3200" dirty="0">
                <a:solidFill>
                  <a:schemeClr val="tx2"/>
                </a:solidFill>
              </a:rPr>
              <a:t>易成</a:t>
            </a:r>
            <a:r>
              <a:rPr lang="zh-TW" altLang="zh-TW" sz="3200" dirty="0" smtClean="0">
                <a:solidFill>
                  <a:schemeClr val="tx2"/>
                </a:solidFill>
              </a:rPr>
              <a:t>網</a:t>
            </a:r>
            <a:r>
              <a:rPr lang="zh-TW" altLang="en-US" sz="3200" dirty="0" smtClean="0">
                <a:solidFill>
                  <a:schemeClr val="tx2"/>
                </a:solidFill>
              </a:rPr>
              <a:t>（</a:t>
            </a:r>
            <a:r>
              <a:rPr lang="en-US" altLang="zh-TW" sz="3200" dirty="0" err="1" smtClean="0">
                <a:solidFill>
                  <a:schemeClr val="tx2"/>
                </a:solidFill>
              </a:rPr>
              <a:t>iDealEZ</a:t>
            </a:r>
            <a:r>
              <a:rPr lang="zh-TW" altLang="en-US" sz="3200" dirty="0" smtClean="0">
                <a:solidFill>
                  <a:schemeClr val="tx2"/>
                </a:solidFill>
              </a:rPr>
              <a:t>）</a:t>
            </a:r>
            <a:r>
              <a:rPr lang="zh-TW" altLang="zh-TW" sz="3200" dirty="0" smtClean="0">
                <a:solidFill>
                  <a:schemeClr val="tx2"/>
                </a:solidFill>
              </a:rPr>
              <a:t>，</a:t>
            </a:r>
            <a:r>
              <a:rPr lang="zh-TW" altLang="zh-TW" sz="3200" dirty="0">
                <a:solidFill>
                  <a:schemeClr val="tx2"/>
                </a:solidFill>
              </a:rPr>
              <a:t>利用雙網行銷，拓銷到全球市場</a:t>
            </a:r>
            <a:r>
              <a:rPr lang="zh-TW" altLang="en-US" sz="3200" dirty="0">
                <a:solidFill>
                  <a:schemeClr val="tx2"/>
                </a:solidFill>
              </a:rPr>
              <a:t>。</a:t>
            </a:r>
            <a:endParaRPr lang="zh-TW" altLang="zh-TW" sz="3200" dirty="0">
              <a:solidFill>
                <a:schemeClr val="tx2"/>
              </a:solidFill>
            </a:endParaRPr>
          </a:p>
        </p:txBody>
      </p:sp>
      <p:pic>
        <p:nvPicPr>
          <p:cNvPr id="7170" name="Picture 2" descr="C:\Users\NO38\Desktop\書籍\IM111電子商務\IM111ppt\小圖\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717" y="5418760"/>
            <a:ext cx="2856731" cy="89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142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企業對消費者</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95000"/>
              </a:lnSpc>
              <a:spcBef>
                <a:spcPts val="400"/>
              </a:spcBef>
              <a:buClr>
                <a:schemeClr val="tx2"/>
              </a:buClr>
            </a:pPr>
            <a:r>
              <a:rPr lang="zh-TW" altLang="zh-TW" sz="3200" dirty="0" smtClean="0">
                <a:solidFill>
                  <a:schemeClr val="tx2"/>
                </a:solidFill>
              </a:rPr>
              <a:t>電子商務</a:t>
            </a:r>
            <a:r>
              <a:rPr lang="zh-TW" altLang="zh-TW" sz="3200" dirty="0">
                <a:solidFill>
                  <a:schemeClr val="tx2"/>
                </a:solidFill>
              </a:rPr>
              <a:t>應用，依交易對象</a:t>
            </a:r>
            <a:r>
              <a:rPr lang="zh-TW" altLang="en-US" sz="3200" dirty="0">
                <a:solidFill>
                  <a:schemeClr val="tx2"/>
                </a:solidFill>
              </a:rPr>
              <a:t>區分</a:t>
            </a:r>
            <a:r>
              <a:rPr lang="en-US" altLang="zh-TW" sz="3200" dirty="0" smtClean="0">
                <a:solidFill>
                  <a:schemeClr val="tx2"/>
                </a:solidFill>
              </a:rPr>
              <a:t>(2)</a:t>
            </a:r>
            <a:r>
              <a:rPr lang="zh-TW" altLang="zh-TW" sz="3200" dirty="0" smtClean="0">
                <a:solidFill>
                  <a:schemeClr val="tx2"/>
                </a:solidFill>
              </a:rPr>
              <a:t>企業對</a:t>
            </a:r>
            <a:r>
              <a:rPr lang="zh-TW" altLang="zh-TW" sz="3200" dirty="0">
                <a:solidFill>
                  <a:schemeClr val="tx2"/>
                </a:solidFill>
              </a:rPr>
              <a:t>消費者</a:t>
            </a:r>
            <a:r>
              <a:rPr lang="zh-TW" altLang="en-US" sz="3200" dirty="0" smtClean="0">
                <a:solidFill>
                  <a:schemeClr val="tx2"/>
                </a:solidFill>
              </a:rPr>
              <a:t>（</a:t>
            </a:r>
            <a:r>
              <a:rPr lang="en-US" altLang="zh-TW" sz="3200" dirty="0" smtClean="0">
                <a:solidFill>
                  <a:schemeClr val="tx2"/>
                </a:solidFill>
              </a:rPr>
              <a:t>Business </a:t>
            </a:r>
            <a:r>
              <a:rPr lang="en-US" altLang="zh-TW" sz="3200" dirty="0">
                <a:solidFill>
                  <a:schemeClr val="tx2"/>
                </a:solidFill>
              </a:rPr>
              <a:t>to Consumer, </a:t>
            </a:r>
            <a:r>
              <a:rPr lang="en-US" altLang="zh-TW" sz="3200" dirty="0" smtClean="0">
                <a:solidFill>
                  <a:schemeClr val="tx2"/>
                </a:solidFill>
              </a:rPr>
              <a:t>B2C</a:t>
            </a:r>
            <a:r>
              <a:rPr lang="zh-TW" altLang="en-US" sz="3200" dirty="0" smtClean="0">
                <a:solidFill>
                  <a:schemeClr val="tx2"/>
                </a:solidFill>
              </a:rPr>
              <a:t>） </a:t>
            </a:r>
            <a:endParaRPr lang="en-US" altLang="zh-TW" sz="3200" dirty="0">
              <a:solidFill>
                <a:schemeClr val="tx2"/>
              </a:solidFill>
            </a:endParaRPr>
          </a:p>
          <a:p>
            <a:pPr marL="720000" lvl="1" indent="-342900" algn="just" fontAlgn="base">
              <a:lnSpc>
                <a:spcPct val="95000"/>
              </a:lnSpc>
              <a:spcBef>
                <a:spcPts val="400"/>
              </a:spcBef>
              <a:buClr>
                <a:schemeClr val="tx2"/>
              </a:buClr>
              <a:buFont typeface="Times New Roman" panose="02020603050405020304" pitchFamily="18" charset="0"/>
              <a:buChar char="−"/>
            </a:pPr>
            <a:r>
              <a:rPr kumimoji="1" lang="en-US" altLang="zh-TW" sz="2800" dirty="0" smtClean="0">
                <a:solidFill>
                  <a:schemeClr val="tx2"/>
                </a:solidFill>
              </a:rPr>
              <a:t>B2C</a:t>
            </a:r>
            <a:r>
              <a:rPr kumimoji="1" lang="zh-TW" altLang="en-US" sz="2800" dirty="0">
                <a:solidFill>
                  <a:schemeClr val="tx2"/>
                </a:solidFill>
              </a:rPr>
              <a:t>，</a:t>
            </a:r>
            <a:r>
              <a:rPr kumimoji="1" lang="zh-TW" altLang="zh-TW" sz="2800" dirty="0">
                <a:solidFill>
                  <a:schemeClr val="tx2"/>
                </a:solidFill>
              </a:rPr>
              <a:t>係指企業透過網路直接與消費者進行商品交易或服務提供</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95000"/>
              </a:lnSpc>
              <a:spcBef>
                <a:spcPts val="400"/>
              </a:spcBef>
              <a:buClr>
                <a:schemeClr val="tx2"/>
              </a:buClr>
              <a:buFont typeface="Times New Roman" panose="02020603050405020304" pitchFamily="18" charset="0"/>
              <a:buChar char="−"/>
            </a:pPr>
            <a:r>
              <a:rPr kumimoji="1" lang="en-US" altLang="zh-TW" sz="2800" dirty="0">
                <a:solidFill>
                  <a:schemeClr val="tx2"/>
                </a:solidFill>
              </a:rPr>
              <a:t>B2C</a:t>
            </a:r>
            <a:r>
              <a:rPr kumimoji="1" lang="zh-TW" altLang="zh-TW" sz="2800" dirty="0">
                <a:solidFill>
                  <a:schemeClr val="tx2"/>
                </a:solidFill>
              </a:rPr>
              <a:t>電子商務之應用領域十分</a:t>
            </a:r>
            <a:r>
              <a:rPr kumimoji="1" lang="zh-TW" altLang="zh-TW" sz="2800" dirty="0" smtClean="0">
                <a:solidFill>
                  <a:schemeClr val="tx2"/>
                </a:solidFill>
              </a:rPr>
              <a:t>廣泛</a:t>
            </a:r>
            <a:endParaRPr kumimoji="1" lang="en-US" altLang="zh-TW" sz="2800" dirty="0" smtClean="0">
              <a:solidFill>
                <a:schemeClr val="tx2"/>
              </a:solidFill>
            </a:endParaRPr>
          </a:p>
          <a:p>
            <a:pPr marL="1177200" lvl="3" indent="-342900" algn="just" fontAlgn="base">
              <a:lnSpc>
                <a:spcPct val="95000"/>
              </a:lnSpc>
              <a:spcBef>
                <a:spcPts val="400"/>
              </a:spcBef>
              <a:buClr>
                <a:schemeClr val="tx2"/>
              </a:buClr>
              <a:buFont typeface="Wingdings" panose="05000000000000000000" pitchFamily="2" charset="2"/>
              <a:buChar char="Ø"/>
            </a:pPr>
            <a:r>
              <a:rPr kumimoji="1" lang="zh-TW" altLang="zh-TW" sz="2400" dirty="0">
                <a:solidFill>
                  <a:schemeClr val="tx2"/>
                </a:solidFill>
              </a:rPr>
              <a:t>包括</a:t>
            </a:r>
            <a:r>
              <a:rPr kumimoji="1" lang="zh-TW" altLang="zh-TW" sz="2400" dirty="0" smtClean="0">
                <a:solidFill>
                  <a:schemeClr val="tx2"/>
                </a:solidFill>
              </a:rPr>
              <a:t>廣告</a:t>
            </a:r>
            <a:r>
              <a:rPr kumimoji="1" lang="zh-TW" altLang="en-US" sz="2400" dirty="0" smtClean="0">
                <a:solidFill>
                  <a:schemeClr val="tx2"/>
                </a:solidFill>
              </a:rPr>
              <a:t>（</a:t>
            </a:r>
            <a:r>
              <a:rPr kumimoji="1" lang="en-US" altLang="zh-TW" sz="2400" dirty="0" smtClean="0">
                <a:solidFill>
                  <a:schemeClr val="tx2"/>
                </a:solidFill>
              </a:rPr>
              <a:t>Advertising</a:t>
            </a:r>
            <a:r>
              <a:rPr kumimoji="1" lang="zh-TW" altLang="en-US" sz="2400" dirty="0" smtClean="0">
                <a:solidFill>
                  <a:schemeClr val="tx2"/>
                </a:solidFill>
              </a:rPr>
              <a:t>）</a:t>
            </a:r>
            <a:r>
              <a:rPr kumimoji="1" lang="zh-TW" altLang="zh-TW" sz="2400" dirty="0" smtClean="0">
                <a:solidFill>
                  <a:schemeClr val="tx2"/>
                </a:solidFill>
              </a:rPr>
              <a:t>、出版</a:t>
            </a:r>
            <a:r>
              <a:rPr kumimoji="1" lang="zh-TW" altLang="en-US" sz="2400" dirty="0" smtClean="0">
                <a:solidFill>
                  <a:schemeClr val="tx2"/>
                </a:solidFill>
              </a:rPr>
              <a:t>（</a:t>
            </a:r>
            <a:r>
              <a:rPr kumimoji="1" lang="en-US" altLang="zh-TW" sz="2400" dirty="0" smtClean="0">
                <a:solidFill>
                  <a:schemeClr val="tx2"/>
                </a:solidFill>
              </a:rPr>
              <a:t>Publishing</a:t>
            </a:r>
            <a:r>
              <a:rPr kumimoji="1" lang="zh-TW" altLang="en-US" sz="2400" dirty="0" smtClean="0">
                <a:solidFill>
                  <a:schemeClr val="tx2"/>
                </a:solidFill>
              </a:rPr>
              <a:t>）</a:t>
            </a:r>
            <a:r>
              <a:rPr kumimoji="1" lang="zh-TW" altLang="zh-TW" sz="2400" dirty="0" smtClean="0">
                <a:solidFill>
                  <a:schemeClr val="tx2"/>
                </a:solidFill>
              </a:rPr>
              <a:t>、銀行</a:t>
            </a:r>
            <a:r>
              <a:rPr kumimoji="1" lang="zh-TW" altLang="en-US" sz="2400" dirty="0" smtClean="0">
                <a:solidFill>
                  <a:schemeClr val="tx2"/>
                </a:solidFill>
              </a:rPr>
              <a:t>（</a:t>
            </a:r>
            <a:r>
              <a:rPr kumimoji="1" lang="en-US" altLang="zh-TW" sz="2400" dirty="0" smtClean="0">
                <a:solidFill>
                  <a:schemeClr val="tx2"/>
                </a:solidFill>
              </a:rPr>
              <a:t>Banking</a:t>
            </a:r>
            <a:r>
              <a:rPr kumimoji="1" lang="zh-TW" altLang="en-US" sz="2400" dirty="0" smtClean="0">
                <a:solidFill>
                  <a:schemeClr val="tx2"/>
                </a:solidFill>
              </a:rPr>
              <a:t>）</a:t>
            </a:r>
            <a:r>
              <a:rPr kumimoji="1" lang="zh-TW" altLang="zh-TW" sz="2400" dirty="0" smtClean="0">
                <a:solidFill>
                  <a:schemeClr val="tx2"/>
                </a:solidFill>
              </a:rPr>
              <a:t>、</a:t>
            </a:r>
            <a:r>
              <a:rPr kumimoji="1" lang="zh-TW" altLang="zh-TW" sz="2400" dirty="0">
                <a:solidFill>
                  <a:schemeClr val="tx2"/>
                </a:solidFill>
              </a:rPr>
              <a:t>個人</a:t>
            </a:r>
            <a:r>
              <a:rPr kumimoji="1" lang="zh-TW" altLang="zh-TW" sz="2400" dirty="0" smtClean="0">
                <a:solidFill>
                  <a:schemeClr val="tx2"/>
                </a:solidFill>
              </a:rPr>
              <a:t>理財</a:t>
            </a:r>
            <a:r>
              <a:rPr kumimoji="1" lang="zh-TW" altLang="en-US" sz="2400" dirty="0" smtClean="0">
                <a:solidFill>
                  <a:schemeClr val="tx2"/>
                </a:solidFill>
              </a:rPr>
              <a:t>（</a:t>
            </a:r>
            <a:r>
              <a:rPr kumimoji="1" lang="en-US" altLang="zh-TW" sz="2400" dirty="0" smtClean="0">
                <a:solidFill>
                  <a:schemeClr val="tx2"/>
                </a:solidFill>
              </a:rPr>
              <a:t>Personal Finance</a:t>
            </a:r>
            <a:r>
              <a:rPr kumimoji="1" lang="zh-TW" altLang="en-US" sz="2400" dirty="0" smtClean="0">
                <a:solidFill>
                  <a:schemeClr val="tx2"/>
                </a:solidFill>
              </a:rPr>
              <a:t>）</a:t>
            </a:r>
            <a:r>
              <a:rPr kumimoji="1" lang="zh-TW" altLang="zh-TW" sz="2400" dirty="0" smtClean="0">
                <a:solidFill>
                  <a:schemeClr val="tx2"/>
                </a:solidFill>
              </a:rPr>
              <a:t>、拍賣</a:t>
            </a:r>
            <a:r>
              <a:rPr kumimoji="1" lang="zh-TW" altLang="en-US" sz="2400" dirty="0" smtClean="0">
                <a:solidFill>
                  <a:schemeClr val="tx2"/>
                </a:solidFill>
              </a:rPr>
              <a:t>（</a:t>
            </a:r>
            <a:r>
              <a:rPr kumimoji="1" lang="en-US" altLang="zh-TW" sz="2400" dirty="0" smtClean="0">
                <a:solidFill>
                  <a:schemeClr val="tx2"/>
                </a:solidFill>
              </a:rPr>
              <a:t>Auctions</a:t>
            </a:r>
            <a:r>
              <a:rPr kumimoji="1" lang="zh-TW" altLang="en-US" sz="2400" dirty="0" smtClean="0">
                <a:solidFill>
                  <a:schemeClr val="tx2"/>
                </a:solidFill>
              </a:rPr>
              <a:t>）</a:t>
            </a:r>
            <a:r>
              <a:rPr kumimoji="1" lang="zh-TW" altLang="zh-TW" sz="2400" dirty="0" smtClean="0">
                <a:solidFill>
                  <a:schemeClr val="tx2"/>
                </a:solidFill>
              </a:rPr>
              <a:t>、競標</a:t>
            </a:r>
            <a:r>
              <a:rPr kumimoji="1" lang="zh-TW" altLang="en-US" sz="2400" dirty="0" smtClean="0">
                <a:solidFill>
                  <a:schemeClr val="tx2"/>
                </a:solidFill>
              </a:rPr>
              <a:t>（</a:t>
            </a:r>
            <a:r>
              <a:rPr kumimoji="1" lang="en-US" altLang="zh-TW" sz="2400" dirty="0" smtClean="0">
                <a:solidFill>
                  <a:schemeClr val="tx2"/>
                </a:solidFill>
              </a:rPr>
              <a:t>Bidding</a:t>
            </a:r>
            <a:r>
              <a:rPr kumimoji="1" lang="zh-TW" altLang="en-US" sz="2400" dirty="0" smtClean="0">
                <a:solidFill>
                  <a:schemeClr val="tx2"/>
                </a:solidFill>
              </a:rPr>
              <a:t>）</a:t>
            </a:r>
            <a:r>
              <a:rPr kumimoji="1" lang="zh-TW" altLang="zh-TW" sz="2400" dirty="0" smtClean="0">
                <a:solidFill>
                  <a:schemeClr val="tx2"/>
                </a:solidFill>
              </a:rPr>
              <a:t>等</a:t>
            </a:r>
            <a:r>
              <a:rPr kumimoji="1" lang="zh-TW" altLang="en-US" sz="2400" dirty="0">
                <a:solidFill>
                  <a:schemeClr val="tx2"/>
                </a:solidFill>
              </a:rPr>
              <a:t>。</a:t>
            </a:r>
            <a:endParaRPr kumimoji="1" lang="en-US" altLang="zh-TW" sz="2400" dirty="0">
              <a:solidFill>
                <a:schemeClr val="tx2"/>
              </a:solidFill>
            </a:endParaRPr>
          </a:p>
          <a:p>
            <a:pPr marL="720000" lvl="1" indent="-342900" algn="just" fontAlgn="base">
              <a:lnSpc>
                <a:spcPct val="95000"/>
              </a:lnSpc>
              <a:spcBef>
                <a:spcPts val="400"/>
              </a:spcBef>
              <a:buClr>
                <a:schemeClr val="tx2"/>
              </a:buClr>
              <a:buFont typeface="Times New Roman" panose="02020603050405020304" pitchFamily="18" charset="0"/>
              <a:buChar char="−"/>
            </a:pPr>
            <a:r>
              <a:rPr kumimoji="1" lang="en-US" altLang="zh-TW" sz="2800" dirty="0">
                <a:solidFill>
                  <a:schemeClr val="tx2"/>
                </a:solidFill>
              </a:rPr>
              <a:t>B2C</a:t>
            </a:r>
            <a:r>
              <a:rPr kumimoji="1" lang="zh-TW" altLang="zh-TW" sz="2800" dirty="0">
                <a:solidFill>
                  <a:schemeClr val="tx2"/>
                </a:solidFill>
              </a:rPr>
              <a:t>電子商務的商店型態可分為自行生產銷售</a:t>
            </a:r>
            <a:r>
              <a:rPr kumimoji="1" lang="zh-TW" altLang="en-US" sz="2800" dirty="0">
                <a:solidFill>
                  <a:schemeClr val="tx2"/>
                </a:solidFill>
              </a:rPr>
              <a:t>（</a:t>
            </a:r>
            <a:r>
              <a:rPr kumimoji="1" lang="zh-TW" altLang="zh-TW" sz="2800" dirty="0">
                <a:solidFill>
                  <a:schemeClr val="tx2"/>
                </a:solidFill>
              </a:rPr>
              <a:t>例如美國</a:t>
            </a:r>
            <a:r>
              <a:rPr kumimoji="1" lang="en-US" altLang="zh-TW" sz="2800" dirty="0">
                <a:solidFill>
                  <a:schemeClr val="tx2"/>
                </a:solidFill>
              </a:rPr>
              <a:t>GAP</a:t>
            </a:r>
            <a:r>
              <a:rPr kumimoji="1" lang="zh-TW" altLang="zh-TW" sz="2800" dirty="0">
                <a:solidFill>
                  <a:schemeClr val="tx2"/>
                </a:solidFill>
              </a:rPr>
              <a:t>服飾、城邦出版社</a:t>
            </a:r>
            <a:r>
              <a:rPr kumimoji="1" lang="zh-TW" altLang="en-US" sz="2800" dirty="0">
                <a:solidFill>
                  <a:schemeClr val="tx2"/>
                </a:solidFill>
              </a:rPr>
              <a:t>）</a:t>
            </a:r>
            <a:r>
              <a:rPr kumimoji="1" lang="zh-TW" altLang="zh-TW" sz="2800" dirty="0">
                <a:solidFill>
                  <a:schemeClr val="tx2"/>
                </a:solidFill>
              </a:rPr>
              <a:t>、網路經銷商或零售商</a:t>
            </a:r>
            <a:r>
              <a:rPr kumimoji="1" lang="zh-TW" altLang="en-US" sz="2800" dirty="0">
                <a:solidFill>
                  <a:schemeClr val="tx2"/>
                </a:solidFill>
              </a:rPr>
              <a:t>（</a:t>
            </a:r>
            <a:r>
              <a:rPr kumimoji="1" lang="zh-TW" altLang="zh-TW" sz="2800" dirty="0">
                <a:solidFill>
                  <a:schemeClr val="tx2"/>
                </a:solidFill>
              </a:rPr>
              <a:t>例如</a:t>
            </a:r>
            <a:r>
              <a:rPr kumimoji="1" lang="en-US" altLang="zh-TW" sz="2800" dirty="0">
                <a:solidFill>
                  <a:schemeClr val="tx2"/>
                </a:solidFill>
              </a:rPr>
              <a:t>Amazon</a:t>
            </a:r>
            <a:r>
              <a:rPr kumimoji="1" lang="zh-TW" altLang="zh-TW" sz="2800" dirty="0">
                <a:solidFill>
                  <a:schemeClr val="tx2"/>
                </a:solidFill>
              </a:rPr>
              <a:t>、博客來網路書店</a:t>
            </a:r>
            <a:r>
              <a:rPr kumimoji="1" lang="zh-TW" altLang="en-US" sz="2800" dirty="0">
                <a:solidFill>
                  <a:schemeClr val="tx2"/>
                </a:solidFill>
              </a:rPr>
              <a:t>）</a:t>
            </a:r>
            <a:r>
              <a:rPr kumimoji="1" lang="zh-TW" altLang="zh-TW" sz="2800" dirty="0">
                <a:solidFill>
                  <a:schemeClr val="tx2"/>
                </a:solidFill>
              </a:rPr>
              <a:t>等</a:t>
            </a:r>
            <a:r>
              <a:rPr kumimoji="1" lang="zh-TW" altLang="en-US" sz="2800" dirty="0" smtClean="0">
                <a:solidFill>
                  <a:schemeClr val="tx2"/>
                </a:solidFill>
              </a:rPr>
              <a:t>。</a:t>
            </a:r>
            <a:endParaRPr kumimoji="1" lang="en-US" altLang="zh-TW" sz="28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68224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23528" y="356400"/>
            <a:ext cx="8496943" cy="1144800"/>
          </a:xfrm>
        </p:spPr>
        <p:txBody>
          <a:bodyPr anchor="b" anchorCtr="0">
            <a:noAutofit/>
          </a:bodyPr>
          <a:lstStyle/>
          <a:p>
            <a:pPr lvl="1" algn="ctr" rtl="0" fontAlgn="base">
              <a:spcBef>
                <a:spcPct val="0"/>
              </a:spcBef>
              <a:spcAft>
                <a:spcPct val="0"/>
              </a:spcAft>
            </a:pPr>
            <a:r>
              <a:rPr kumimoji="1" lang="zh-TW" altLang="zh-TW" sz="4000" kern="1200" cap="all" dirty="0" smtClean="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t>博</a:t>
            </a:r>
            <a:r>
              <a:rPr kumimoji="1" lang="zh-TW" altLang="zh-TW" sz="4000" kern="1200" cap="all" dirty="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t>客來網路書</a:t>
            </a:r>
            <a:r>
              <a:rPr kumimoji="1" lang="zh-TW" altLang="en-US" sz="4000" kern="1200" cap="all" dirty="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t>店</a:t>
            </a:r>
            <a:r>
              <a:rPr lang="zh-TW" altLang="en-US" sz="3200" dirty="0" smtClean="0">
                <a:solidFill>
                  <a:schemeClr val="tx2"/>
                </a:solidFill>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http://www.books.com.tw/</a:t>
            </a:r>
            <a:r>
              <a:rPr lang="zh-TW" altLang="en-US" sz="3200" dirty="0" smtClean="0">
                <a:solidFill>
                  <a:schemeClr val="tx2"/>
                </a:solidFill>
                <a:latin typeface="Times New Roman" panose="02020603050405020304" pitchFamily="18" charset="0"/>
                <a:cs typeface="Times New Roman" panose="02020603050405020304" pitchFamily="18" charset="0"/>
              </a:rPr>
              <a:t>）</a:t>
            </a:r>
            <a:endParaRPr kumimoji="1" lang="zh-TW" altLang="en-US" sz="1400" dirty="0">
              <a:solidFill>
                <a:schemeClr val="tx2"/>
              </a:solidFill>
              <a:latin typeface="Times New Roman" panose="02020603050405020304" pitchFamily="18" charset="0"/>
              <a:cs typeface="Times New Roman" panose="02020603050405020304" pitchFamily="18" charset="0"/>
            </a:endParaRPr>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85000"/>
              </a:lnSpc>
              <a:spcBef>
                <a:spcPts val="0"/>
              </a:spcBef>
              <a:buClr>
                <a:schemeClr val="tx2"/>
              </a:buClr>
            </a:pPr>
            <a:r>
              <a:rPr lang="zh-TW" altLang="zh-TW" sz="3200" dirty="0" smtClean="0">
                <a:solidFill>
                  <a:schemeClr val="tx2"/>
                </a:solidFill>
              </a:rPr>
              <a:t>成立</a:t>
            </a:r>
            <a:r>
              <a:rPr lang="zh-TW" altLang="zh-TW" sz="3200" dirty="0">
                <a:solidFill>
                  <a:schemeClr val="tx2"/>
                </a:solidFill>
              </a:rPr>
              <a:t>於</a:t>
            </a:r>
            <a:r>
              <a:rPr lang="en-US" altLang="zh-TW" sz="3200" dirty="0">
                <a:solidFill>
                  <a:schemeClr val="tx2"/>
                </a:solidFill>
              </a:rPr>
              <a:t>1996</a:t>
            </a:r>
            <a:r>
              <a:rPr lang="zh-TW" altLang="zh-TW" sz="3200" dirty="0">
                <a:solidFill>
                  <a:schemeClr val="tx2"/>
                </a:solidFill>
              </a:rPr>
              <a:t>年</a:t>
            </a:r>
            <a:r>
              <a:rPr lang="en-US" altLang="zh-TW" sz="3200" dirty="0">
                <a:solidFill>
                  <a:schemeClr val="tx2"/>
                </a:solidFill>
              </a:rPr>
              <a:t>8</a:t>
            </a:r>
            <a:r>
              <a:rPr lang="zh-TW" altLang="zh-TW" sz="3200" dirty="0">
                <a:solidFill>
                  <a:schemeClr val="tx2"/>
                </a:solidFill>
              </a:rPr>
              <a:t>月正式上市營運</a:t>
            </a:r>
            <a:r>
              <a:rPr lang="zh-TW" altLang="en-US" sz="3200" dirty="0">
                <a:solidFill>
                  <a:schemeClr val="tx2"/>
                </a:solidFill>
              </a:rPr>
              <a:t>。</a:t>
            </a:r>
            <a:endParaRPr lang="en-US" altLang="zh-TW" sz="3200" dirty="0">
              <a:solidFill>
                <a:schemeClr val="tx2"/>
              </a:solidFill>
            </a:endParaRPr>
          </a:p>
          <a:p>
            <a:pPr marL="274320" lvl="1" algn="just">
              <a:lnSpc>
                <a:spcPct val="85000"/>
              </a:lnSpc>
              <a:spcBef>
                <a:spcPts val="0"/>
              </a:spcBef>
              <a:buClr>
                <a:schemeClr val="tx2"/>
              </a:buClr>
            </a:pPr>
            <a:r>
              <a:rPr lang="en-US" altLang="zh-TW" sz="3200" dirty="0" smtClean="0">
                <a:solidFill>
                  <a:schemeClr val="tx2"/>
                </a:solidFill>
              </a:rPr>
              <a:t>2000</a:t>
            </a:r>
            <a:r>
              <a:rPr lang="zh-TW" altLang="zh-TW" sz="3200" dirty="0" smtClean="0">
                <a:solidFill>
                  <a:schemeClr val="tx2"/>
                </a:solidFill>
              </a:rPr>
              <a:t>年</a:t>
            </a:r>
            <a:r>
              <a:rPr lang="zh-TW" altLang="zh-TW" sz="3200" dirty="0">
                <a:solidFill>
                  <a:schemeClr val="tx2"/>
                </a:solidFill>
              </a:rPr>
              <a:t>更進一步探索通路上的虛實整合，與</a:t>
            </a:r>
            <a:r>
              <a:rPr lang="en-US" altLang="zh-TW" sz="3200" dirty="0">
                <a:solidFill>
                  <a:schemeClr val="tx2"/>
                </a:solidFill>
              </a:rPr>
              <a:t>7-ELEVEN</a:t>
            </a:r>
            <a:r>
              <a:rPr lang="zh-TW" altLang="zh-TW" sz="3200" dirty="0">
                <a:solidFill>
                  <a:schemeClr val="tx2"/>
                </a:solidFill>
              </a:rPr>
              <a:t>合作「到店取貨付款」的物流服務</a:t>
            </a:r>
            <a:r>
              <a:rPr lang="zh-TW" altLang="en-US" sz="3200" dirty="0">
                <a:solidFill>
                  <a:schemeClr val="tx2"/>
                </a:solidFill>
              </a:rPr>
              <a:t>。</a:t>
            </a:r>
            <a:endParaRPr lang="en-US" altLang="zh-TW" sz="3200" dirty="0">
              <a:solidFill>
                <a:schemeClr val="tx2"/>
              </a:solidFill>
            </a:endParaRPr>
          </a:p>
          <a:p>
            <a:pPr marL="274320" lvl="1" algn="just">
              <a:lnSpc>
                <a:spcPct val="85000"/>
              </a:lnSpc>
              <a:spcBef>
                <a:spcPts val="0"/>
              </a:spcBef>
              <a:buClr>
                <a:schemeClr val="tx2"/>
              </a:buClr>
            </a:pPr>
            <a:r>
              <a:rPr lang="en-US" altLang="zh-TW" sz="3200" dirty="0">
                <a:solidFill>
                  <a:schemeClr val="tx2"/>
                </a:solidFill>
              </a:rPr>
              <a:t>2001</a:t>
            </a:r>
            <a:r>
              <a:rPr lang="zh-TW" altLang="zh-TW" sz="3200" dirty="0">
                <a:solidFill>
                  <a:schemeClr val="tx2"/>
                </a:solidFill>
              </a:rPr>
              <a:t>年</a:t>
            </a:r>
            <a:r>
              <a:rPr lang="en-US" altLang="zh-TW" sz="3200" dirty="0">
                <a:solidFill>
                  <a:schemeClr val="tx2"/>
                </a:solidFill>
              </a:rPr>
              <a:t>7-ELEVEN</a:t>
            </a:r>
            <a:r>
              <a:rPr lang="zh-TW" altLang="zh-TW" sz="3200" dirty="0">
                <a:solidFill>
                  <a:schemeClr val="tx2"/>
                </a:solidFill>
              </a:rPr>
              <a:t>洞見網路書店未來商機無限，投資博客</a:t>
            </a:r>
            <a:r>
              <a:rPr lang="zh-TW" altLang="zh-TW" sz="3200" dirty="0" smtClean="0">
                <a:solidFill>
                  <a:schemeClr val="tx2"/>
                </a:solidFill>
              </a:rPr>
              <a:t>來</a:t>
            </a:r>
            <a:r>
              <a:rPr lang="en-US" altLang="zh-TW" sz="3200" dirty="0" smtClean="0">
                <a:solidFill>
                  <a:schemeClr val="tx2"/>
                </a:solidFill>
              </a:rPr>
              <a:t>50%</a:t>
            </a:r>
            <a:r>
              <a:rPr lang="zh-TW" altLang="zh-TW" sz="3200" dirty="0" smtClean="0">
                <a:solidFill>
                  <a:schemeClr val="tx2"/>
                </a:solidFill>
              </a:rPr>
              <a:t>的</a:t>
            </a:r>
            <a:r>
              <a:rPr lang="zh-TW" altLang="zh-TW" sz="3200" dirty="0">
                <a:solidFill>
                  <a:schemeClr val="tx2"/>
                </a:solidFill>
              </a:rPr>
              <a:t>股份，展示兩者結合的規模經濟</a:t>
            </a:r>
            <a:r>
              <a:rPr lang="zh-TW" altLang="en-US" sz="3200" dirty="0">
                <a:solidFill>
                  <a:schemeClr val="tx2"/>
                </a:solidFill>
              </a:rPr>
              <a:t>。</a:t>
            </a:r>
            <a:endParaRPr lang="en-US" altLang="zh-TW" sz="3200" dirty="0">
              <a:solidFill>
                <a:schemeClr val="tx2"/>
              </a:solidFill>
            </a:endParaRPr>
          </a:p>
          <a:p>
            <a:pPr marL="274320" lvl="1" algn="just">
              <a:lnSpc>
                <a:spcPct val="85000"/>
              </a:lnSpc>
              <a:spcBef>
                <a:spcPts val="0"/>
              </a:spcBef>
              <a:buClr>
                <a:schemeClr val="tx2"/>
              </a:buClr>
            </a:pPr>
            <a:r>
              <a:rPr lang="en-US" altLang="zh-TW" sz="3200" dirty="0">
                <a:solidFill>
                  <a:schemeClr val="tx2"/>
                </a:solidFill>
              </a:rPr>
              <a:t>2008</a:t>
            </a:r>
            <a:r>
              <a:rPr lang="zh-TW" altLang="zh-TW" sz="3200" dirty="0">
                <a:solidFill>
                  <a:schemeClr val="tx2"/>
                </a:solidFill>
              </a:rPr>
              <a:t>年與</a:t>
            </a:r>
            <a:r>
              <a:rPr lang="en-US" altLang="zh-TW" sz="3200" dirty="0">
                <a:solidFill>
                  <a:schemeClr val="tx2"/>
                </a:solidFill>
              </a:rPr>
              <a:t>7-ELEVEN</a:t>
            </a:r>
            <a:r>
              <a:rPr lang="zh-TW" altLang="zh-TW" sz="3200" dirty="0">
                <a:solidFill>
                  <a:schemeClr val="tx2"/>
                </a:solidFill>
              </a:rPr>
              <a:t>合作「</a:t>
            </a:r>
            <a:r>
              <a:rPr lang="en-US" altLang="zh-TW" sz="3200" dirty="0">
                <a:solidFill>
                  <a:schemeClr val="tx2"/>
                </a:solidFill>
              </a:rPr>
              <a:t>24</a:t>
            </a:r>
            <a:r>
              <a:rPr lang="zh-TW" altLang="zh-TW" sz="3200" dirty="0">
                <a:solidFill>
                  <a:schemeClr val="tx2"/>
                </a:solidFill>
              </a:rPr>
              <a:t>小時隔日取貨、全年無休」</a:t>
            </a:r>
            <a:r>
              <a:rPr lang="zh-TW" altLang="en-US" sz="3200" dirty="0">
                <a:solidFill>
                  <a:schemeClr val="tx2"/>
                </a:solidFill>
              </a:rPr>
              <a:t>。</a:t>
            </a:r>
            <a:endParaRPr lang="en-US" altLang="zh-TW" sz="3200" dirty="0">
              <a:solidFill>
                <a:schemeClr val="tx2"/>
              </a:solidFill>
            </a:endParaRPr>
          </a:p>
          <a:p>
            <a:pPr marL="274320" lvl="1" algn="just">
              <a:lnSpc>
                <a:spcPct val="85000"/>
              </a:lnSpc>
              <a:spcBef>
                <a:spcPts val="0"/>
              </a:spcBef>
              <a:buClr>
                <a:schemeClr val="tx2"/>
              </a:buClr>
            </a:pPr>
            <a:r>
              <a:rPr lang="en-US" altLang="zh-TW" sz="3200" dirty="0">
                <a:solidFill>
                  <a:schemeClr val="tx2"/>
                </a:solidFill>
              </a:rPr>
              <a:t>2011</a:t>
            </a:r>
            <a:r>
              <a:rPr lang="zh-TW" altLang="zh-TW" sz="3200" dirty="0">
                <a:solidFill>
                  <a:schemeClr val="tx2"/>
                </a:solidFill>
              </a:rPr>
              <a:t>年推出「行動博客來」手機購物服務，並榮獲數位時代</a:t>
            </a:r>
            <a:r>
              <a:rPr lang="en-US" altLang="zh-TW" sz="3200" dirty="0">
                <a:solidFill>
                  <a:schemeClr val="tx2"/>
                </a:solidFill>
              </a:rPr>
              <a:t>2011</a:t>
            </a:r>
            <a:r>
              <a:rPr lang="zh-TW" altLang="zh-TW" sz="3200" dirty="0">
                <a:solidFill>
                  <a:schemeClr val="tx2"/>
                </a:solidFill>
              </a:rPr>
              <a:t>台灣電子商務</a:t>
            </a:r>
            <a:r>
              <a:rPr lang="en-US" altLang="zh-TW" sz="3200" dirty="0">
                <a:solidFill>
                  <a:schemeClr val="tx2"/>
                </a:solidFill>
              </a:rPr>
              <a:t>TOP 50</a:t>
            </a:r>
            <a:r>
              <a:rPr lang="zh-TW" altLang="zh-TW" sz="3200" dirty="0">
                <a:solidFill>
                  <a:schemeClr val="tx2"/>
                </a:solidFill>
              </a:rPr>
              <a:t>強第一名</a:t>
            </a:r>
            <a:r>
              <a:rPr lang="zh-TW" altLang="en-US" sz="3200" dirty="0">
                <a:solidFill>
                  <a:schemeClr val="tx2"/>
                </a:solidFill>
              </a:rPr>
              <a:t>。</a:t>
            </a:r>
            <a:endParaRPr lang="en-US" altLang="zh-TW" sz="3200" dirty="0">
              <a:solidFill>
                <a:schemeClr val="tx2"/>
              </a:solidFill>
            </a:endParaRPr>
          </a:p>
        </p:txBody>
      </p:sp>
    </p:spTree>
    <p:extLst>
      <p:ext uri="{BB962C8B-B14F-4D97-AF65-F5344CB8AC3E}">
        <p14:creationId xmlns:p14="http://schemas.microsoft.com/office/powerpoint/2010/main" val="3021637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dirty="0" smtClean="0"/>
              <a:t>摘要</a:t>
            </a:r>
            <a:endParaRPr lang="zh-TW" altLang="en-US" sz="400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sz="3200" dirty="0">
                <a:solidFill>
                  <a:schemeClr val="tx2"/>
                </a:solidFill>
              </a:rPr>
              <a:t>2</a:t>
            </a:r>
            <a:r>
              <a:rPr kumimoji="1" lang="en-US" altLang="zh-TW" sz="3200" dirty="0" smtClean="0">
                <a:solidFill>
                  <a:schemeClr val="tx2"/>
                </a:solidFill>
              </a:rPr>
              <a:t>.1</a:t>
            </a:r>
            <a:r>
              <a:rPr kumimoji="1" lang="zh-TW" altLang="en-US" sz="3200" dirty="0" smtClean="0">
                <a:solidFill>
                  <a:schemeClr val="tx2"/>
                </a:solidFill>
              </a:rPr>
              <a:t> </a:t>
            </a:r>
            <a:r>
              <a:rPr kumimoji="1" lang="zh-TW" altLang="en-US" sz="3200" dirty="0">
                <a:solidFill>
                  <a:schemeClr val="tx2"/>
                </a:solidFill>
              </a:rPr>
              <a:t>導論</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2.2</a:t>
            </a:r>
            <a:r>
              <a:rPr kumimoji="1" lang="zh-TW" altLang="en-US" sz="3200" dirty="0" smtClean="0">
                <a:solidFill>
                  <a:schemeClr val="tx2"/>
                </a:solidFill>
              </a:rPr>
              <a:t> </a:t>
            </a:r>
            <a:r>
              <a:rPr kumimoji="1" lang="zh-TW" altLang="en-US" sz="3200" dirty="0">
                <a:solidFill>
                  <a:schemeClr val="tx2"/>
                </a:solidFill>
              </a:rPr>
              <a:t>電子商務的應用型態</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2.3</a:t>
            </a:r>
            <a:r>
              <a:rPr kumimoji="1" lang="zh-TW" altLang="en-US" sz="3200" dirty="0" smtClean="0">
                <a:solidFill>
                  <a:schemeClr val="tx2"/>
                </a:solidFill>
              </a:rPr>
              <a:t> 電子商務平台的經營策略</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en-US" altLang="zh-TW" sz="3200" dirty="0" smtClean="0">
                <a:solidFill>
                  <a:schemeClr val="tx2"/>
                </a:solidFill>
              </a:rPr>
              <a:t>2.4</a:t>
            </a:r>
            <a:r>
              <a:rPr kumimoji="1" lang="zh-TW" altLang="en-US" sz="3200" dirty="0" smtClean="0">
                <a:solidFill>
                  <a:schemeClr val="tx2"/>
                </a:solidFill>
              </a:rPr>
              <a:t> 摘要與結論</a:t>
            </a:r>
            <a:endParaRPr kumimoji="1" lang="en-US" altLang="zh-TW" sz="3200" dirty="0">
              <a:solidFill>
                <a:schemeClr val="tx2"/>
              </a:solidFill>
            </a:endParaRPr>
          </a:p>
        </p:txBody>
      </p:sp>
    </p:spTree>
    <p:extLst>
      <p:ext uri="{BB962C8B-B14F-4D97-AF65-F5344CB8AC3E}">
        <p14:creationId xmlns:p14="http://schemas.microsoft.com/office/powerpoint/2010/main" val="2978559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企業對消費者</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電子商務</a:t>
            </a:r>
            <a:r>
              <a:rPr lang="zh-TW" altLang="zh-TW" sz="3200" dirty="0">
                <a:solidFill>
                  <a:schemeClr val="tx2"/>
                </a:solidFill>
              </a:rPr>
              <a:t>應用，依交易對象</a:t>
            </a:r>
            <a:r>
              <a:rPr lang="zh-TW" altLang="en-US" sz="3200" dirty="0">
                <a:solidFill>
                  <a:schemeClr val="tx2"/>
                </a:solidFill>
              </a:rPr>
              <a:t>區分</a:t>
            </a:r>
            <a:r>
              <a:rPr lang="en-US" altLang="zh-TW" sz="3200" dirty="0" smtClean="0">
                <a:solidFill>
                  <a:schemeClr val="tx2"/>
                </a:solidFill>
              </a:rPr>
              <a:t>(2)</a:t>
            </a:r>
            <a:r>
              <a:rPr lang="zh-TW" altLang="zh-TW" sz="3200" dirty="0" smtClean="0">
                <a:solidFill>
                  <a:schemeClr val="tx2"/>
                </a:solidFill>
              </a:rPr>
              <a:t>企業對</a:t>
            </a:r>
            <a:r>
              <a:rPr lang="zh-TW" altLang="zh-TW" sz="3200" dirty="0">
                <a:solidFill>
                  <a:schemeClr val="tx2"/>
                </a:solidFill>
              </a:rPr>
              <a:t>消費者</a:t>
            </a:r>
            <a:r>
              <a:rPr lang="zh-TW" altLang="en-US" sz="3200" dirty="0" smtClean="0">
                <a:solidFill>
                  <a:schemeClr val="tx2"/>
                </a:solidFill>
              </a:rPr>
              <a:t>（</a:t>
            </a:r>
            <a:r>
              <a:rPr lang="en-US" altLang="zh-TW" sz="3200" dirty="0" smtClean="0">
                <a:solidFill>
                  <a:schemeClr val="tx2"/>
                </a:solidFill>
              </a:rPr>
              <a:t>Business </a:t>
            </a:r>
            <a:r>
              <a:rPr lang="en-US" altLang="zh-TW" sz="3200" dirty="0">
                <a:solidFill>
                  <a:schemeClr val="tx2"/>
                </a:solidFill>
              </a:rPr>
              <a:t>to Consumer, </a:t>
            </a:r>
            <a:r>
              <a:rPr lang="en-US" altLang="zh-TW" sz="3200" dirty="0" smtClean="0">
                <a:solidFill>
                  <a:schemeClr val="tx2"/>
                </a:solidFill>
              </a:rPr>
              <a:t>B2C</a:t>
            </a:r>
            <a:r>
              <a:rPr lang="zh-TW" altLang="en-US" sz="3200" dirty="0" smtClean="0">
                <a:solidFill>
                  <a:schemeClr val="tx2"/>
                </a:solidFill>
              </a:rPr>
              <a:t>） </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B2C</a:t>
            </a:r>
            <a:r>
              <a:rPr kumimoji="1" lang="zh-TW" altLang="zh-TW" sz="2800" dirty="0">
                <a:solidFill>
                  <a:schemeClr val="tx2"/>
                </a:solidFill>
              </a:rPr>
              <a:t>所延伸出來的一個模式</a:t>
            </a:r>
            <a:r>
              <a:rPr kumimoji="1" lang="zh-TW" altLang="en-US" sz="2800" dirty="0">
                <a:solidFill>
                  <a:schemeClr val="tx2"/>
                </a:solidFill>
              </a:rPr>
              <a:t>→</a:t>
            </a:r>
            <a:r>
              <a:rPr kumimoji="1" lang="zh-TW" altLang="zh-TW" sz="2800" dirty="0">
                <a:solidFill>
                  <a:schemeClr val="tx2"/>
                </a:solidFill>
              </a:rPr>
              <a:t>網路到實體</a:t>
            </a:r>
            <a:r>
              <a:rPr kumimoji="1" lang="en-US" altLang="zh-TW" sz="2800" dirty="0">
                <a:solidFill>
                  <a:schemeClr val="tx2"/>
                </a:solidFill>
              </a:rPr>
              <a:t> </a:t>
            </a:r>
            <a:r>
              <a:rPr kumimoji="1" lang="zh-TW" altLang="en-US" sz="2800" dirty="0" smtClean="0">
                <a:solidFill>
                  <a:schemeClr val="tx2"/>
                </a:solidFill>
              </a:rPr>
              <a:t>（</a:t>
            </a:r>
            <a:r>
              <a:rPr kumimoji="1" lang="en-US" altLang="zh-TW" sz="2800" dirty="0" smtClean="0">
                <a:solidFill>
                  <a:schemeClr val="tx2"/>
                </a:solidFill>
              </a:rPr>
              <a:t>Online </a:t>
            </a:r>
            <a:r>
              <a:rPr kumimoji="1" lang="en-US" altLang="zh-TW" sz="2800" dirty="0">
                <a:solidFill>
                  <a:schemeClr val="tx2"/>
                </a:solidFill>
              </a:rPr>
              <a:t>to Offline, </a:t>
            </a:r>
            <a:r>
              <a:rPr kumimoji="1" lang="en-US" altLang="zh-TW" sz="2800" dirty="0" smtClean="0">
                <a:solidFill>
                  <a:schemeClr val="tx2"/>
                </a:solidFill>
              </a:rPr>
              <a:t>O2O</a:t>
            </a:r>
            <a:r>
              <a:rPr kumimoji="1" lang="zh-TW" altLang="en-US" sz="2800" dirty="0" smtClean="0">
                <a:solidFill>
                  <a:schemeClr val="tx2"/>
                </a:solidFill>
              </a:rPr>
              <a:t>）</a:t>
            </a:r>
            <a:r>
              <a:rPr kumimoji="1" lang="zh-TW" altLang="zh-TW" sz="2800" dirty="0" smtClean="0">
                <a:solidFill>
                  <a:schemeClr val="tx2"/>
                </a:solidFill>
              </a:rPr>
              <a:t>，</a:t>
            </a:r>
            <a:r>
              <a:rPr kumimoji="1" lang="zh-TW" altLang="zh-TW" sz="2800" dirty="0">
                <a:solidFill>
                  <a:schemeClr val="tx2"/>
                </a:solidFill>
              </a:rPr>
              <a:t>係指企業透過網路的虛擬方式，將消費者吸引到實體通路來消費</a:t>
            </a:r>
            <a:r>
              <a:rPr kumimoji="1" lang="zh-TW" altLang="en-US" sz="2800" dirty="0">
                <a:solidFill>
                  <a:schemeClr val="tx2"/>
                </a:solidFill>
              </a:rPr>
              <a:t>；</a:t>
            </a:r>
            <a:r>
              <a:rPr kumimoji="1" lang="zh-TW" altLang="zh-TW" sz="2800" dirty="0">
                <a:solidFill>
                  <a:schemeClr val="tx2"/>
                </a:solidFill>
              </a:rPr>
              <a:t>簡單地說，消費者是在網路上付費，在商店享受服務或取得商品。</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應用</a:t>
            </a:r>
            <a:r>
              <a:rPr kumimoji="1" lang="en-US" altLang="zh-TW" sz="2800" dirty="0">
                <a:solidFill>
                  <a:schemeClr val="tx2"/>
                </a:solidFill>
              </a:rPr>
              <a:t>O2O</a:t>
            </a:r>
            <a:r>
              <a:rPr kumimoji="1" lang="zh-TW" altLang="zh-TW" sz="2800" dirty="0">
                <a:solidFill>
                  <a:schemeClr val="tx2"/>
                </a:solidFill>
              </a:rPr>
              <a:t>之產業愈來愈多元，包括餐廳、美容診所、按摩</a:t>
            </a:r>
            <a:r>
              <a:rPr kumimoji="1" lang="en-US" altLang="zh-TW" sz="2800" dirty="0">
                <a:solidFill>
                  <a:schemeClr val="tx2"/>
                </a:solidFill>
              </a:rPr>
              <a:t>Spa</a:t>
            </a:r>
            <a:r>
              <a:rPr kumimoji="1" lang="zh-TW" altLang="zh-TW" sz="2800" dirty="0">
                <a:solidFill>
                  <a:schemeClr val="tx2"/>
                </a:solidFill>
              </a:rPr>
              <a:t>、酒吧、運動休閒等</a:t>
            </a:r>
            <a:r>
              <a:rPr kumimoji="1" lang="zh-TW" altLang="en-US" sz="2800" dirty="0">
                <a:solidFill>
                  <a:schemeClr val="tx2"/>
                </a:solidFill>
              </a:rPr>
              <a:t>。</a:t>
            </a:r>
            <a:endParaRPr kumimoji="1" lang="en-US" altLang="zh-TW" sz="2800" dirty="0">
              <a:solidFill>
                <a:schemeClr val="tx2"/>
              </a:solidFill>
            </a:endParaRP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zh-TW" sz="2400" dirty="0">
                <a:solidFill>
                  <a:schemeClr val="tx2"/>
                </a:solidFill>
              </a:rPr>
              <a:t>例如中國阿里巴巴集團在</a:t>
            </a:r>
            <a:r>
              <a:rPr kumimoji="1" lang="en-US" altLang="zh-TW" sz="2400" dirty="0">
                <a:solidFill>
                  <a:schemeClr val="tx2"/>
                </a:solidFill>
              </a:rPr>
              <a:t>2011</a:t>
            </a:r>
            <a:r>
              <a:rPr kumimoji="1" lang="zh-TW" altLang="zh-TW" sz="2400" dirty="0">
                <a:solidFill>
                  <a:schemeClr val="tx2"/>
                </a:solidFill>
              </a:rPr>
              <a:t>年於杭州實行</a:t>
            </a:r>
            <a:r>
              <a:rPr kumimoji="1" lang="en-US" altLang="zh-TW" sz="2400" dirty="0">
                <a:solidFill>
                  <a:schemeClr val="tx2"/>
                </a:solidFill>
              </a:rPr>
              <a:t>O2O</a:t>
            </a:r>
            <a:r>
              <a:rPr kumimoji="1" lang="zh-TW" altLang="zh-TW" sz="2400" dirty="0">
                <a:solidFill>
                  <a:schemeClr val="tx2"/>
                </a:solidFill>
              </a:rPr>
              <a:t>模式的淘寶口碑卡</a:t>
            </a:r>
            <a:r>
              <a:rPr kumimoji="1" lang="zh-TW" altLang="en-US" sz="2400" dirty="0">
                <a:solidFill>
                  <a:schemeClr val="tx2"/>
                </a:solidFill>
              </a:rPr>
              <a:t>。</a:t>
            </a:r>
            <a:endParaRPr kumimoji="1" lang="en-US" altLang="zh-TW" sz="24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068213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23528" y="356400"/>
            <a:ext cx="8496943" cy="1144800"/>
          </a:xfrm>
        </p:spPr>
        <p:txBody>
          <a:bodyPr anchor="b" anchorCtr="0">
            <a:noAutofit/>
          </a:bodyPr>
          <a:lstStyle/>
          <a:p>
            <a:pPr lvl="1" algn="ctr" rtl="0" fontAlgn="base">
              <a:spcBef>
                <a:spcPct val="0"/>
              </a:spcBef>
              <a:spcAft>
                <a:spcPct val="0"/>
              </a:spcAft>
            </a:pPr>
            <a:r>
              <a:rPr lang="en-US" altLang="zh-TW" sz="4000" dirty="0" smtClean="0">
                <a:latin typeface="Times New Roman" panose="02020603050405020304" pitchFamily="18" charset="0"/>
                <a:cs typeface="Times New Roman" panose="02020603050405020304" pitchFamily="18" charset="0"/>
              </a:rPr>
              <a:t>GROUPON</a:t>
            </a:r>
            <a:br>
              <a:rPr lang="en-US" altLang="zh-TW" sz="4000" dirty="0" smtClean="0">
                <a:latin typeface="Times New Roman" panose="02020603050405020304" pitchFamily="18" charset="0"/>
                <a:cs typeface="Times New Roman" panose="02020603050405020304" pitchFamily="18" charset="0"/>
              </a:rPr>
            </a:br>
            <a:r>
              <a:rPr lang="zh-TW" altLang="en-US" sz="3200" dirty="0" smtClean="0">
                <a:solidFill>
                  <a:schemeClr val="tx2"/>
                </a:solidFill>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http://www.groupon.com.tw</a:t>
            </a:r>
            <a:r>
              <a:rPr lang="en-US" altLang="zh-TW" sz="3200" dirty="0">
                <a:latin typeface="Times New Roman" panose="02020603050405020304" pitchFamily="18" charset="0"/>
                <a:cs typeface="Times New Roman" panose="02020603050405020304" pitchFamily="18" charset="0"/>
              </a:rPr>
              <a:t>/</a:t>
            </a:r>
            <a:r>
              <a:rPr lang="zh-TW" altLang="en-US" sz="3200" dirty="0" smtClean="0">
                <a:solidFill>
                  <a:schemeClr val="tx2"/>
                </a:solidFill>
                <a:latin typeface="Times New Roman" panose="02020603050405020304" pitchFamily="18" charset="0"/>
                <a:cs typeface="Times New Roman" panose="02020603050405020304" pitchFamily="18" charset="0"/>
              </a:rPr>
              <a:t>）</a:t>
            </a:r>
            <a:endParaRPr kumimoji="1" lang="zh-TW" altLang="en-US" sz="3200" dirty="0">
              <a:solidFill>
                <a:schemeClr val="tx2"/>
              </a:solidFill>
              <a:latin typeface="Times New Roman" panose="02020603050405020304" pitchFamily="18" charset="0"/>
              <a:cs typeface="Times New Roman" panose="02020603050405020304" pitchFamily="18" charset="0"/>
            </a:endParaRPr>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en-US" altLang="zh-TW" sz="3200" dirty="0" smtClean="0">
                <a:solidFill>
                  <a:schemeClr val="tx2"/>
                </a:solidFill>
              </a:rPr>
              <a:t>GROUPON</a:t>
            </a:r>
            <a:r>
              <a:rPr lang="zh-TW" altLang="zh-TW" sz="3200" dirty="0">
                <a:solidFill>
                  <a:schemeClr val="tx2"/>
                </a:solidFill>
              </a:rPr>
              <a:t>由</a:t>
            </a:r>
            <a:r>
              <a:rPr lang="en-US" altLang="zh-TW" sz="3200" dirty="0">
                <a:solidFill>
                  <a:schemeClr val="tx2"/>
                </a:solidFill>
              </a:rPr>
              <a:t>The Point</a:t>
            </a:r>
            <a:r>
              <a:rPr lang="zh-TW" altLang="zh-TW" sz="3200" dirty="0">
                <a:solidFill>
                  <a:schemeClr val="tx2"/>
                </a:solidFill>
              </a:rPr>
              <a:t>公司於</a:t>
            </a:r>
            <a:r>
              <a:rPr lang="en-US" altLang="zh-TW" sz="3200" dirty="0">
                <a:solidFill>
                  <a:schemeClr val="tx2"/>
                </a:solidFill>
              </a:rPr>
              <a:t>2008</a:t>
            </a:r>
            <a:r>
              <a:rPr lang="zh-TW" altLang="zh-TW" sz="3200" dirty="0">
                <a:solidFill>
                  <a:schemeClr val="tx2"/>
                </a:solidFill>
              </a:rPr>
              <a:t>年</a:t>
            </a:r>
            <a:r>
              <a:rPr lang="en-US" altLang="zh-TW" sz="3200" dirty="0">
                <a:solidFill>
                  <a:schemeClr val="tx2"/>
                </a:solidFill>
              </a:rPr>
              <a:t>11</a:t>
            </a:r>
            <a:r>
              <a:rPr lang="zh-TW" altLang="zh-TW" sz="3200" dirty="0">
                <a:solidFill>
                  <a:schemeClr val="tx2"/>
                </a:solidFill>
              </a:rPr>
              <a:t>月在美國芝加哥成立，一年半後</a:t>
            </a:r>
            <a:r>
              <a:rPr lang="en-US" altLang="zh-TW" sz="3200" dirty="0">
                <a:solidFill>
                  <a:schemeClr val="tx2"/>
                </a:solidFill>
              </a:rPr>
              <a:t>GROUPON</a:t>
            </a:r>
            <a:r>
              <a:rPr lang="zh-TW" altLang="zh-TW" sz="3200" dirty="0">
                <a:solidFill>
                  <a:schemeClr val="tx2"/>
                </a:solidFill>
              </a:rPr>
              <a:t>就創造出了</a:t>
            </a:r>
            <a:r>
              <a:rPr lang="en-US" altLang="zh-TW" sz="3200" dirty="0">
                <a:solidFill>
                  <a:schemeClr val="tx2"/>
                </a:solidFill>
              </a:rPr>
              <a:t>13.5</a:t>
            </a:r>
            <a:r>
              <a:rPr lang="zh-TW" altLang="zh-TW" sz="3200" dirty="0">
                <a:solidFill>
                  <a:schemeClr val="tx2"/>
                </a:solidFill>
              </a:rPr>
              <a:t>億美元的驚人收益。</a:t>
            </a:r>
            <a:endParaRPr lang="en-US" altLang="zh-TW" sz="32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2012</a:t>
            </a:r>
            <a:r>
              <a:rPr lang="zh-TW" altLang="zh-TW" sz="3200" dirty="0">
                <a:solidFill>
                  <a:schemeClr val="tx2"/>
                </a:solidFill>
              </a:rPr>
              <a:t>年全球</a:t>
            </a:r>
            <a:r>
              <a:rPr lang="en-US" altLang="zh-TW" sz="3200" dirty="0">
                <a:solidFill>
                  <a:schemeClr val="tx2"/>
                </a:solidFill>
              </a:rPr>
              <a:t>GROUPON</a:t>
            </a:r>
            <a:r>
              <a:rPr lang="zh-TW" altLang="zh-TW" sz="3200" dirty="0">
                <a:solidFill>
                  <a:schemeClr val="tx2"/>
                </a:solidFill>
              </a:rPr>
              <a:t>員工人數已經增加到</a:t>
            </a:r>
            <a:r>
              <a:rPr lang="en-US" altLang="zh-TW" sz="3200" dirty="0">
                <a:solidFill>
                  <a:schemeClr val="tx2"/>
                </a:solidFill>
              </a:rPr>
              <a:t>12,000</a:t>
            </a:r>
            <a:r>
              <a:rPr lang="zh-TW" altLang="zh-TW" sz="3200" dirty="0">
                <a:solidFill>
                  <a:schemeClr val="tx2"/>
                </a:solidFill>
              </a:rPr>
              <a:t>人，年營收</a:t>
            </a:r>
            <a:r>
              <a:rPr lang="en-US" altLang="zh-TW" sz="3200" dirty="0">
                <a:solidFill>
                  <a:schemeClr val="tx2"/>
                </a:solidFill>
              </a:rPr>
              <a:t>54</a:t>
            </a:r>
            <a:r>
              <a:rPr lang="zh-TW" altLang="zh-TW" sz="3200" dirty="0">
                <a:solidFill>
                  <a:schemeClr val="tx2"/>
                </a:solidFill>
              </a:rPr>
              <a:t>億美金創造了新的網路傳奇，是全球團購網站的鼻祖。</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全球海外分公司</a:t>
            </a:r>
            <a:r>
              <a:rPr lang="en-US" altLang="zh-TW" sz="3200" dirty="0">
                <a:solidFill>
                  <a:schemeClr val="tx2"/>
                </a:solidFill>
              </a:rPr>
              <a:t>2012</a:t>
            </a:r>
            <a:r>
              <a:rPr lang="zh-TW" altLang="zh-TW" sz="3200" dirty="0">
                <a:solidFill>
                  <a:schemeClr val="tx2"/>
                </a:solidFill>
              </a:rPr>
              <a:t>年總收益</a:t>
            </a:r>
            <a:r>
              <a:rPr lang="en-US" altLang="zh-TW" sz="3200" dirty="0">
                <a:solidFill>
                  <a:schemeClr val="tx2"/>
                </a:solidFill>
              </a:rPr>
              <a:t>2.85</a:t>
            </a:r>
            <a:r>
              <a:rPr lang="zh-TW" altLang="zh-TW" sz="3200" dirty="0">
                <a:solidFill>
                  <a:schemeClr val="tx2"/>
                </a:solidFill>
              </a:rPr>
              <a:t>億美元，海外員工佔總人數四分之三，而全球的</a:t>
            </a:r>
            <a:r>
              <a:rPr lang="en-US" altLang="zh-TW" sz="3200" dirty="0">
                <a:solidFill>
                  <a:schemeClr val="tx2"/>
                </a:solidFill>
              </a:rPr>
              <a:t>GROUPON</a:t>
            </a:r>
            <a:r>
              <a:rPr lang="zh-TW" altLang="zh-TW" sz="3200" dirty="0">
                <a:solidFill>
                  <a:schemeClr val="tx2"/>
                </a:solidFill>
              </a:rPr>
              <a:t>使用者更超過了</a:t>
            </a:r>
            <a:r>
              <a:rPr lang="en-US" altLang="zh-TW" sz="3200" dirty="0">
                <a:solidFill>
                  <a:schemeClr val="tx2"/>
                </a:solidFill>
              </a:rPr>
              <a:t>2</a:t>
            </a:r>
            <a:r>
              <a:rPr lang="zh-TW" altLang="zh-TW" sz="3200" dirty="0">
                <a:solidFill>
                  <a:schemeClr val="tx2"/>
                </a:solidFill>
              </a:rPr>
              <a:t>億人。</a:t>
            </a:r>
            <a:endParaRPr lang="en-US" altLang="zh-TW" sz="3200" dirty="0">
              <a:solidFill>
                <a:schemeClr val="tx2"/>
              </a:solidFill>
            </a:endParaRPr>
          </a:p>
        </p:txBody>
      </p:sp>
    </p:spTree>
    <p:extLst>
      <p:ext uri="{BB962C8B-B14F-4D97-AF65-F5344CB8AC3E}">
        <p14:creationId xmlns:p14="http://schemas.microsoft.com/office/powerpoint/2010/main" val="2292951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消費者對消費者</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電子商務</a:t>
            </a:r>
            <a:r>
              <a:rPr lang="zh-TW" altLang="zh-TW" sz="3200" dirty="0">
                <a:solidFill>
                  <a:schemeClr val="tx2"/>
                </a:solidFill>
              </a:rPr>
              <a:t>應用，依交易對象</a:t>
            </a:r>
            <a:r>
              <a:rPr lang="zh-TW" altLang="en-US" sz="3200" dirty="0">
                <a:solidFill>
                  <a:schemeClr val="tx2"/>
                </a:solidFill>
              </a:rPr>
              <a:t>區分</a:t>
            </a:r>
            <a:r>
              <a:rPr lang="en-US" altLang="zh-TW" sz="3200" dirty="0" smtClean="0">
                <a:solidFill>
                  <a:schemeClr val="tx2"/>
                </a:solidFill>
              </a:rPr>
              <a:t>(3)</a:t>
            </a:r>
            <a:r>
              <a:rPr lang="zh-TW" altLang="en-US" sz="3200" dirty="0" smtClean="0">
                <a:solidFill>
                  <a:schemeClr val="tx2"/>
                </a:solidFill>
              </a:rPr>
              <a:t>消費者</a:t>
            </a:r>
            <a:r>
              <a:rPr lang="zh-TW" altLang="zh-TW" sz="3200" dirty="0" smtClean="0">
                <a:solidFill>
                  <a:schemeClr val="tx2"/>
                </a:solidFill>
              </a:rPr>
              <a:t>對</a:t>
            </a:r>
            <a:r>
              <a:rPr lang="zh-TW" altLang="zh-TW" sz="3200" dirty="0">
                <a:solidFill>
                  <a:schemeClr val="tx2"/>
                </a:solidFill>
              </a:rPr>
              <a:t>消費者</a:t>
            </a:r>
            <a:r>
              <a:rPr lang="zh-TW" altLang="en-US" sz="3200" dirty="0" smtClean="0">
                <a:solidFill>
                  <a:schemeClr val="tx2"/>
                </a:solidFill>
              </a:rPr>
              <a:t>（</a:t>
            </a:r>
            <a:r>
              <a:rPr lang="en-US" altLang="zh-TW" sz="3200" dirty="0" smtClean="0">
                <a:solidFill>
                  <a:schemeClr val="tx2"/>
                </a:solidFill>
              </a:rPr>
              <a:t>Consumer </a:t>
            </a:r>
            <a:r>
              <a:rPr lang="en-US" altLang="zh-TW" sz="3200" dirty="0">
                <a:solidFill>
                  <a:schemeClr val="tx2"/>
                </a:solidFill>
              </a:rPr>
              <a:t>to Consumer, </a:t>
            </a:r>
            <a:r>
              <a:rPr lang="en-US" altLang="zh-TW" sz="3200" dirty="0" smtClean="0">
                <a:solidFill>
                  <a:schemeClr val="tx2"/>
                </a:solidFill>
              </a:rPr>
              <a:t>C2C</a:t>
            </a:r>
            <a:r>
              <a:rPr lang="zh-TW" altLang="en-US" sz="3200" dirty="0" smtClean="0">
                <a:solidFill>
                  <a:schemeClr val="tx2"/>
                </a:solidFill>
              </a:rPr>
              <a:t>） </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C2C</a:t>
            </a:r>
            <a:r>
              <a:rPr kumimoji="1" lang="zh-TW" altLang="en-US" sz="2800" dirty="0" smtClean="0">
                <a:solidFill>
                  <a:schemeClr val="tx2"/>
                </a:solidFill>
              </a:rPr>
              <a:t>，</a:t>
            </a:r>
            <a:r>
              <a:rPr kumimoji="1" lang="zh-TW" altLang="zh-TW" sz="2800" dirty="0">
                <a:solidFill>
                  <a:schemeClr val="tx2"/>
                </a:solidFill>
              </a:rPr>
              <a:t>係指買方與賣方均為消費者，彼此間透過網路互動所進行的電子交易行為</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a:solidFill>
                  <a:schemeClr val="tx2"/>
                </a:solidFill>
              </a:rPr>
              <a:t>C2C</a:t>
            </a:r>
            <a:r>
              <a:rPr kumimoji="1" lang="zh-TW" altLang="zh-TW" sz="2800" dirty="0">
                <a:solidFill>
                  <a:schemeClr val="tx2"/>
                </a:solidFill>
              </a:rPr>
              <a:t>網站經營者主要扮演交易仲介商的角色，提供一個方便、有效率的「交易機制」，負責買賣雙方資訊的匯集及信用評價等制度的建立，但不參與交易過程或物流的工作</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a:solidFill>
                  <a:schemeClr val="tx2"/>
                </a:solidFill>
              </a:rPr>
              <a:t>C2C</a:t>
            </a:r>
            <a:r>
              <a:rPr kumimoji="1" lang="zh-TW" altLang="zh-TW" sz="2800" dirty="0">
                <a:solidFill>
                  <a:schemeClr val="tx2"/>
                </a:solidFill>
              </a:rPr>
              <a:t>電子商務模式最典型的例子是網路拍賣</a:t>
            </a:r>
            <a:r>
              <a:rPr kumimoji="1" lang="zh-TW" altLang="en-US" sz="2800" dirty="0" smtClean="0">
                <a:solidFill>
                  <a:schemeClr val="tx2"/>
                </a:solidFill>
              </a:rPr>
              <a:t>。</a:t>
            </a:r>
            <a:endParaRPr kumimoji="1" lang="en-US" altLang="zh-TW" sz="28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818579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323528" y="356400"/>
            <a:ext cx="8496943" cy="1144800"/>
          </a:xfrm>
        </p:spPr>
        <p:txBody>
          <a:bodyPr anchor="b" anchorCtr="0">
            <a:noAutofit/>
          </a:bodyPr>
          <a:lstStyle/>
          <a:p>
            <a:pPr lvl="1" algn="ctr" rtl="0" fontAlgn="base">
              <a:spcBef>
                <a:spcPct val="0"/>
              </a:spcBef>
              <a:spcAft>
                <a:spcPct val="0"/>
              </a:spcAft>
            </a:pPr>
            <a:r>
              <a:rPr kumimoji="1" lang="zh-TW" altLang="zh-TW" sz="4000" kern="1200" cap="all" dirty="0" smtClean="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t>露天拍賣</a:t>
            </a:r>
            <a:r>
              <a:rPr kumimoji="1" lang="en-US" altLang="zh-TW" sz="4000" kern="1200" cap="all" dirty="0" smtClean="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t/>
            </a:r>
            <a:br>
              <a:rPr kumimoji="1" lang="en-US" altLang="zh-TW" sz="4000" kern="1200" cap="all" dirty="0" smtClean="0">
                <a:solidFill>
                  <a:schemeClr val="tx2"/>
                </a:solidFill>
                <a:latin typeface="Times New Roman" panose="02020603050405020304" pitchFamily="18" charset="0"/>
                <a:ea typeface="華康粗黑體" panose="020B0709000000000000" pitchFamily="49" charset="-120"/>
                <a:cs typeface="Times New Roman" panose="02020603050405020304" pitchFamily="18" charset="0"/>
              </a:rPr>
            </a:br>
            <a:r>
              <a:rPr lang="zh-TW" altLang="en-US" sz="3200" dirty="0" smtClean="0">
                <a:solidFill>
                  <a:schemeClr val="tx2"/>
                </a:solidFill>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http://www.</a:t>
            </a:r>
            <a:r>
              <a:rPr lang="en-US" altLang="zh-TW" sz="3200" dirty="0" smtClean="0">
                <a:solidFill>
                  <a:schemeClr val="tx2"/>
                </a:solidFill>
                <a:latin typeface="Times New Roman" panose="02020603050405020304" pitchFamily="18" charset="0"/>
                <a:cs typeface="Times New Roman" panose="02020603050405020304" pitchFamily="18" charset="0"/>
              </a:rPr>
              <a:t>ruten.com.tw</a:t>
            </a:r>
            <a:r>
              <a:rPr lang="en-US" altLang="zh-TW" sz="3200" dirty="0">
                <a:solidFill>
                  <a:schemeClr val="tx2"/>
                </a:solidFill>
                <a:latin typeface="Times New Roman" panose="02020603050405020304" pitchFamily="18" charset="0"/>
                <a:cs typeface="Times New Roman" panose="02020603050405020304" pitchFamily="18" charset="0"/>
              </a:rPr>
              <a:t>/</a:t>
            </a:r>
            <a:r>
              <a:rPr lang="zh-TW" altLang="en-US" sz="3200" dirty="0" smtClean="0">
                <a:solidFill>
                  <a:schemeClr val="tx2"/>
                </a:solidFill>
                <a:latin typeface="Times New Roman" panose="02020603050405020304" pitchFamily="18" charset="0"/>
                <a:cs typeface="Times New Roman" panose="02020603050405020304" pitchFamily="18" charset="0"/>
              </a:rPr>
              <a:t>）</a:t>
            </a:r>
            <a:endParaRPr kumimoji="1" lang="zh-TW" altLang="en-US" sz="3200" dirty="0">
              <a:solidFill>
                <a:schemeClr val="tx2"/>
              </a:solidFill>
              <a:latin typeface="Times New Roman" panose="02020603050405020304" pitchFamily="18" charset="0"/>
              <a:cs typeface="Times New Roman" panose="02020603050405020304" pitchFamily="18" charset="0"/>
            </a:endParaRPr>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en-US" altLang="zh-TW" sz="3200" dirty="0" smtClean="0">
                <a:solidFill>
                  <a:schemeClr val="tx2"/>
                </a:solidFill>
              </a:rPr>
              <a:t>2006</a:t>
            </a:r>
            <a:r>
              <a:rPr lang="zh-TW" altLang="zh-TW" sz="3200" dirty="0">
                <a:solidFill>
                  <a:schemeClr val="tx2"/>
                </a:solidFill>
              </a:rPr>
              <a:t>年</a:t>
            </a:r>
            <a:r>
              <a:rPr lang="en-US" altLang="zh-TW" sz="3200" dirty="0">
                <a:solidFill>
                  <a:schemeClr val="tx2"/>
                </a:solidFill>
              </a:rPr>
              <a:t>9</a:t>
            </a:r>
            <a:r>
              <a:rPr lang="zh-TW" altLang="zh-TW" sz="3200" dirty="0">
                <a:solidFill>
                  <a:schemeClr val="tx2"/>
                </a:solidFill>
              </a:rPr>
              <a:t>月</a:t>
            </a:r>
            <a:r>
              <a:rPr lang="zh-TW" altLang="en-US" sz="3200" dirty="0">
                <a:solidFill>
                  <a:schemeClr val="tx2"/>
                </a:solidFill>
              </a:rPr>
              <a:t>由</a:t>
            </a:r>
            <a:r>
              <a:rPr lang="en-US" altLang="zh-TW" sz="3200" dirty="0" err="1">
                <a:solidFill>
                  <a:schemeClr val="tx2"/>
                </a:solidFill>
              </a:rPr>
              <a:t>PChome</a:t>
            </a:r>
            <a:r>
              <a:rPr lang="en-US" altLang="zh-TW" sz="3200" dirty="0">
                <a:solidFill>
                  <a:schemeClr val="tx2"/>
                </a:solidFill>
              </a:rPr>
              <a:t> Online</a:t>
            </a:r>
            <a:r>
              <a:rPr lang="zh-TW" altLang="zh-TW" sz="3200" dirty="0">
                <a:solidFill>
                  <a:schemeClr val="tx2"/>
                </a:solidFill>
              </a:rPr>
              <a:t>與</a:t>
            </a:r>
            <a:r>
              <a:rPr lang="en-US" altLang="zh-TW" sz="3200" dirty="0">
                <a:solidFill>
                  <a:schemeClr val="tx2"/>
                </a:solidFill>
              </a:rPr>
              <a:t>eBay Inc.</a:t>
            </a:r>
            <a:r>
              <a:rPr lang="zh-TW" altLang="zh-TW" sz="3200" dirty="0">
                <a:solidFill>
                  <a:schemeClr val="tx2"/>
                </a:solidFill>
              </a:rPr>
              <a:t>公司於共同合資所成立的網路拍賣服務平台</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2010</a:t>
            </a:r>
            <a:r>
              <a:rPr lang="zh-TW" altLang="zh-TW" sz="3200" dirty="0">
                <a:solidFill>
                  <a:schemeClr val="tx2"/>
                </a:solidFill>
              </a:rPr>
              <a:t>年和</a:t>
            </a:r>
            <a:r>
              <a:rPr lang="en-US" altLang="zh-TW" sz="3200" dirty="0">
                <a:solidFill>
                  <a:schemeClr val="tx2"/>
                </a:solidFill>
              </a:rPr>
              <a:t>2011</a:t>
            </a:r>
            <a:r>
              <a:rPr lang="zh-TW" altLang="zh-TW" sz="3200" dirty="0">
                <a:solidFill>
                  <a:schemeClr val="tx2"/>
                </a:solidFill>
              </a:rPr>
              <a:t>年連續榮登台灣網站百強前十大，名列電子商務類第一名</a:t>
            </a:r>
            <a:r>
              <a:rPr lang="zh-TW" altLang="en-US" sz="3200" dirty="0">
                <a:solidFill>
                  <a:schemeClr val="tx2"/>
                </a:solidFill>
              </a:rPr>
              <a:t>。</a:t>
            </a:r>
            <a:endParaRPr lang="zh-TW" altLang="zh-TW" sz="32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2013</a:t>
            </a:r>
            <a:r>
              <a:rPr lang="zh-TW" altLang="zh-TW" sz="3200" dirty="0">
                <a:solidFill>
                  <a:schemeClr val="tx2"/>
                </a:solidFill>
              </a:rPr>
              <a:t>年</a:t>
            </a:r>
            <a:r>
              <a:rPr lang="en-US" altLang="zh-TW" sz="3200" dirty="0">
                <a:solidFill>
                  <a:schemeClr val="tx2"/>
                </a:solidFill>
              </a:rPr>
              <a:t>7</a:t>
            </a:r>
            <a:r>
              <a:rPr lang="zh-TW" altLang="zh-TW" sz="3200" dirty="0">
                <a:solidFill>
                  <a:schemeClr val="tx2"/>
                </a:solidFill>
              </a:rPr>
              <a:t>月為止，目前全站的商品物件數超過</a:t>
            </a:r>
            <a:r>
              <a:rPr lang="en-US" altLang="zh-TW" sz="3200" dirty="0">
                <a:solidFill>
                  <a:schemeClr val="tx2"/>
                </a:solidFill>
              </a:rPr>
              <a:t>4900</a:t>
            </a:r>
            <a:r>
              <a:rPr lang="zh-TW" altLang="zh-TW" sz="3200" dirty="0">
                <a:solidFill>
                  <a:schemeClr val="tx2"/>
                </a:solidFill>
              </a:rPr>
              <a:t>萬件。露天拍賣要為百萬中小企業與個人賣家，打造一個人人可以自由銷售、輕鬆購物的交易平台</a:t>
            </a:r>
            <a:r>
              <a:rPr lang="zh-TW" altLang="en-US" sz="3200" dirty="0">
                <a:solidFill>
                  <a:schemeClr val="tx2"/>
                </a:solidFill>
              </a:rPr>
              <a:t>。</a:t>
            </a:r>
            <a:endParaRPr lang="en-US" altLang="zh-TW" sz="3200" dirty="0">
              <a:solidFill>
                <a:schemeClr val="tx2"/>
              </a:solidFill>
            </a:endParaRPr>
          </a:p>
        </p:txBody>
      </p:sp>
    </p:spTree>
    <p:extLst>
      <p:ext uri="{BB962C8B-B14F-4D97-AF65-F5344CB8AC3E}">
        <p14:creationId xmlns:p14="http://schemas.microsoft.com/office/powerpoint/2010/main" val="3561129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消費者對企業</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363274" cy="5040000"/>
          </a:xfrm>
        </p:spPr>
        <p:txBody>
          <a:bodyPr>
            <a:noAutofit/>
          </a:bodyPr>
          <a:lstStyle/>
          <a:p>
            <a:pPr marL="274320" lvl="1" algn="just">
              <a:lnSpc>
                <a:spcPct val="95000"/>
              </a:lnSpc>
              <a:buClr>
                <a:schemeClr val="tx2"/>
              </a:buClr>
            </a:pPr>
            <a:r>
              <a:rPr lang="zh-TW" altLang="zh-TW" sz="3200" dirty="0" smtClean="0">
                <a:solidFill>
                  <a:schemeClr val="tx2"/>
                </a:solidFill>
              </a:rPr>
              <a:t>電子商務</a:t>
            </a:r>
            <a:r>
              <a:rPr lang="zh-TW" altLang="zh-TW" sz="3200" dirty="0">
                <a:solidFill>
                  <a:schemeClr val="tx2"/>
                </a:solidFill>
              </a:rPr>
              <a:t>應用，依交易對象</a:t>
            </a:r>
            <a:r>
              <a:rPr lang="zh-TW" altLang="en-US" sz="3200" dirty="0">
                <a:solidFill>
                  <a:schemeClr val="tx2"/>
                </a:solidFill>
              </a:rPr>
              <a:t>區分</a:t>
            </a:r>
            <a:r>
              <a:rPr lang="en-US" altLang="zh-TW" sz="3200" dirty="0" smtClean="0">
                <a:solidFill>
                  <a:schemeClr val="tx2"/>
                </a:solidFill>
              </a:rPr>
              <a:t>(4)</a:t>
            </a:r>
            <a:r>
              <a:rPr lang="zh-TW" altLang="en-US" sz="3200" dirty="0" smtClean="0">
                <a:solidFill>
                  <a:schemeClr val="tx2"/>
                </a:solidFill>
              </a:rPr>
              <a:t>消費者</a:t>
            </a:r>
            <a:r>
              <a:rPr lang="zh-TW" altLang="zh-TW" sz="3200" dirty="0" smtClean="0">
                <a:solidFill>
                  <a:schemeClr val="tx2"/>
                </a:solidFill>
              </a:rPr>
              <a:t>對</a:t>
            </a:r>
            <a:r>
              <a:rPr lang="zh-TW" altLang="en-US" sz="3200" dirty="0" smtClean="0">
                <a:solidFill>
                  <a:schemeClr val="tx2"/>
                </a:solidFill>
              </a:rPr>
              <a:t>企業（</a:t>
            </a:r>
            <a:r>
              <a:rPr lang="en-US" altLang="zh-TW" sz="3200" dirty="0" smtClean="0">
                <a:solidFill>
                  <a:schemeClr val="tx2"/>
                </a:solidFill>
              </a:rPr>
              <a:t>Consumer </a:t>
            </a:r>
            <a:r>
              <a:rPr lang="en-US" altLang="zh-TW" sz="3200" dirty="0">
                <a:solidFill>
                  <a:schemeClr val="tx2"/>
                </a:solidFill>
              </a:rPr>
              <a:t>to Business</a:t>
            </a:r>
            <a:r>
              <a:rPr lang="en-US" altLang="zh-TW" sz="3200" dirty="0" smtClean="0">
                <a:solidFill>
                  <a:schemeClr val="tx2"/>
                </a:solidFill>
              </a:rPr>
              <a:t>, C2B</a:t>
            </a:r>
            <a:r>
              <a:rPr lang="zh-TW" altLang="en-US" sz="3200" dirty="0" smtClean="0">
                <a:solidFill>
                  <a:schemeClr val="tx2"/>
                </a:solidFill>
              </a:rPr>
              <a:t>） </a:t>
            </a:r>
            <a:endParaRPr lang="en-US" altLang="zh-TW" sz="3200" dirty="0">
              <a:solidFill>
                <a:schemeClr val="tx2"/>
              </a:solidFill>
            </a:endParaRPr>
          </a:p>
          <a:p>
            <a:pPr marL="720000" lvl="1" indent="-342900" algn="just" fontAlgn="base">
              <a:lnSpc>
                <a:spcPct val="95000"/>
              </a:lnSpc>
              <a:buClr>
                <a:schemeClr val="tx2"/>
              </a:buClr>
              <a:buFont typeface="Times New Roman" panose="02020603050405020304" pitchFamily="18" charset="0"/>
              <a:buChar char="−"/>
            </a:pPr>
            <a:r>
              <a:rPr kumimoji="1" lang="en-US" altLang="zh-TW" sz="2800" dirty="0" smtClean="0">
                <a:solidFill>
                  <a:schemeClr val="tx2"/>
                </a:solidFill>
              </a:rPr>
              <a:t>C2B</a:t>
            </a:r>
            <a:r>
              <a:rPr kumimoji="1" lang="zh-TW" altLang="en-US" sz="2800" dirty="0" smtClean="0">
                <a:solidFill>
                  <a:schemeClr val="tx2"/>
                </a:solidFill>
              </a:rPr>
              <a:t>，</a:t>
            </a:r>
            <a:r>
              <a:rPr kumimoji="1" lang="zh-TW" altLang="zh-TW" sz="2800" dirty="0">
                <a:solidFill>
                  <a:schemeClr val="tx2"/>
                </a:solidFill>
              </a:rPr>
              <a:t>係指消費者群體與企業間在網路上的電子交易模式，該模式的特色在於交易發起的主導權由廠商轉移到消費者手中</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95000"/>
              </a:lnSpc>
              <a:buClr>
                <a:schemeClr val="tx2"/>
              </a:buClr>
              <a:buFont typeface="Times New Roman" panose="02020603050405020304" pitchFamily="18" charset="0"/>
              <a:buChar char="−"/>
            </a:pPr>
            <a:r>
              <a:rPr kumimoji="1" lang="zh-TW" altLang="zh-TW" sz="2800" dirty="0">
                <a:solidFill>
                  <a:schemeClr val="tx2"/>
                </a:solidFill>
              </a:rPr>
              <a:t>常見的</a:t>
            </a:r>
            <a:r>
              <a:rPr kumimoji="1" lang="en-US" altLang="zh-TW" sz="2800" dirty="0">
                <a:solidFill>
                  <a:schemeClr val="tx2"/>
                </a:solidFill>
              </a:rPr>
              <a:t>C2B</a:t>
            </a:r>
            <a:r>
              <a:rPr kumimoji="1" lang="zh-TW" altLang="zh-TW" sz="2800" dirty="0">
                <a:solidFill>
                  <a:schemeClr val="tx2"/>
                </a:solidFill>
              </a:rPr>
              <a:t>電子商務模式包括集體採購與整合式套餐服務</a:t>
            </a:r>
            <a:r>
              <a:rPr kumimoji="1" lang="zh-TW" altLang="en-US" sz="2800" dirty="0">
                <a:solidFill>
                  <a:schemeClr val="tx2"/>
                </a:solidFill>
              </a:rPr>
              <a:t>。</a:t>
            </a:r>
            <a:endParaRPr kumimoji="1" lang="en-US" altLang="zh-TW" sz="2800" dirty="0">
              <a:solidFill>
                <a:schemeClr val="tx2"/>
              </a:solidFill>
            </a:endParaRPr>
          </a:p>
          <a:p>
            <a:pPr marL="1177200" lvl="3" indent="-342900" algn="just" fontAlgn="base">
              <a:lnSpc>
                <a:spcPct val="95000"/>
              </a:lnSpc>
              <a:buClr>
                <a:schemeClr val="tx2"/>
              </a:buClr>
              <a:buFont typeface="Wingdings" panose="05000000000000000000" pitchFamily="2" charset="2"/>
              <a:buChar char="Ø"/>
            </a:pPr>
            <a:r>
              <a:rPr kumimoji="1" lang="zh-TW" altLang="zh-TW" sz="2400" dirty="0">
                <a:solidFill>
                  <a:schemeClr val="tx2"/>
                </a:solidFill>
              </a:rPr>
              <a:t>集體採購</a:t>
            </a:r>
            <a:r>
              <a:rPr kumimoji="1" lang="zh-TW" altLang="en-US" sz="2400" dirty="0">
                <a:solidFill>
                  <a:schemeClr val="tx2"/>
                </a:solidFill>
              </a:rPr>
              <a:t>（</a:t>
            </a:r>
            <a:r>
              <a:rPr kumimoji="1" lang="en-US" altLang="zh-TW" sz="2400" dirty="0">
                <a:solidFill>
                  <a:schemeClr val="tx2"/>
                </a:solidFill>
              </a:rPr>
              <a:t>Demand Aggregators</a:t>
            </a:r>
            <a:r>
              <a:rPr kumimoji="1" lang="zh-TW" altLang="en-US" sz="2400" dirty="0">
                <a:solidFill>
                  <a:schemeClr val="tx2"/>
                </a:solidFill>
              </a:rPr>
              <a:t>）</a:t>
            </a:r>
            <a:r>
              <a:rPr kumimoji="1" lang="zh-TW" altLang="zh-TW" sz="2400" dirty="0">
                <a:solidFill>
                  <a:schemeClr val="tx2"/>
                </a:solidFill>
              </a:rPr>
              <a:t>模式之價格會因集體購買而降低，其運作方式可參考愛合購網站之描述</a:t>
            </a:r>
            <a:r>
              <a:rPr kumimoji="1" lang="zh-TW" altLang="en-US" sz="2400" dirty="0">
                <a:solidFill>
                  <a:schemeClr val="tx2"/>
                </a:solidFill>
              </a:rPr>
              <a:t>。</a:t>
            </a:r>
            <a:endParaRPr kumimoji="1" lang="en-US" altLang="zh-TW" sz="2400" dirty="0">
              <a:solidFill>
                <a:schemeClr val="tx2"/>
              </a:solidFill>
            </a:endParaRPr>
          </a:p>
          <a:p>
            <a:pPr marL="1177200" lvl="3" indent="-342900" algn="just" fontAlgn="base">
              <a:lnSpc>
                <a:spcPct val="95000"/>
              </a:lnSpc>
              <a:buClr>
                <a:schemeClr val="tx2"/>
              </a:buClr>
              <a:buFont typeface="Wingdings" panose="05000000000000000000" pitchFamily="2" charset="2"/>
              <a:buChar char="Ø"/>
            </a:pPr>
            <a:r>
              <a:rPr kumimoji="1" lang="zh-TW" altLang="zh-TW" sz="2400" dirty="0" smtClean="0">
                <a:solidFill>
                  <a:schemeClr val="tx2"/>
                </a:solidFill>
              </a:rPr>
              <a:t>整合</a:t>
            </a:r>
            <a:r>
              <a:rPr kumimoji="1" lang="zh-TW" altLang="zh-TW" sz="2400" dirty="0">
                <a:solidFill>
                  <a:schemeClr val="tx2"/>
                </a:solidFill>
              </a:rPr>
              <a:t>式套餐服務</a:t>
            </a:r>
            <a:r>
              <a:rPr kumimoji="1" lang="zh-TW" altLang="en-US" sz="2400" dirty="0">
                <a:solidFill>
                  <a:schemeClr val="tx2"/>
                </a:solidFill>
              </a:rPr>
              <a:t>（</a:t>
            </a:r>
            <a:r>
              <a:rPr kumimoji="1" lang="en-US" altLang="zh-TW" sz="2400" dirty="0">
                <a:solidFill>
                  <a:schemeClr val="tx2"/>
                </a:solidFill>
              </a:rPr>
              <a:t>Supply Aggregators</a:t>
            </a:r>
            <a:r>
              <a:rPr kumimoji="1" lang="zh-TW" altLang="en-US" sz="2400" dirty="0">
                <a:solidFill>
                  <a:schemeClr val="tx2"/>
                </a:solidFill>
              </a:rPr>
              <a:t>）</a:t>
            </a:r>
            <a:r>
              <a:rPr kumimoji="1" lang="zh-TW" altLang="zh-TW" sz="2400" dirty="0">
                <a:solidFill>
                  <a:schemeClr val="tx2"/>
                </a:solidFill>
              </a:rPr>
              <a:t>模式是由一群廠商一起推出商品或服務</a:t>
            </a:r>
            <a:r>
              <a:rPr kumimoji="1" lang="zh-TW" altLang="en-US" sz="2400" dirty="0" smtClean="0">
                <a:solidFill>
                  <a:schemeClr val="tx2"/>
                </a:solidFill>
              </a:rPr>
              <a:t>。</a:t>
            </a:r>
            <a:endParaRPr kumimoji="1" lang="en-US" altLang="zh-TW" sz="24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981694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107504" y="356400"/>
            <a:ext cx="8928992" cy="1144800"/>
          </a:xfrm>
        </p:spPr>
        <p:txBody>
          <a:bodyPr anchor="b" anchorCtr="0">
            <a:noAutofit/>
          </a:bodyPr>
          <a:lstStyle/>
          <a:p>
            <a:pPr lvl="1" algn="ctr" rtl="0" fontAlgn="base">
              <a:spcBef>
                <a:spcPct val="0"/>
              </a:spcBef>
              <a:spcAft>
                <a:spcPct val="0"/>
              </a:spcAft>
            </a:pPr>
            <a:r>
              <a:rPr lang="en-US" altLang="zh-TW" sz="4000" dirty="0" smtClean="0">
                <a:latin typeface="Times New Roman" panose="02020603050405020304" pitchFamily="18" charset="0"/>
                <a:cs typeface="Times New Roman" panose="02020603050405020304" pitchFamily="18" charset="0"/>
              </a:rPr>
              <a:t>Priceline.com</a:t>
            </a:r>
            <a:r>
              <a:rPr lang="en-US" altLang="zh-TW" sz="4000" dirty="0">
                <a:latin typeface="Times New Roman" panose="02020603050405020304" pitchFamily="18" charset="0"/>
                <a:cs typeface="Times New Roman" panose="02020603050405020304" pitchFamily="18" charset="0"/>
              </a:rPr>
              <a:t/>
            </a:r>
            <a:br>
              <a:rPr lang="en-US" altLang="zh-TW" sz="4000" dirty="0">
                <a:latin typeface="Times New Roman" panose="02020603050405020304" pitchFamily="18" charset="0"/>
                <a:cs typeface="Times New Roman" panose="02020603050405020304" pitchFamily="18" charset="0"/>
              </a:rPr>
            </a:b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http</a:t>
            </a:r>
            <a:r>
              <a:rPr lang="en-US" altLang="zh-TW" sz="3200" dirty="0">
                <a:latin typeface="Times New Roman" panose="02020603050405020304" pitchFamily="18" charset="0"/>
                <a:cs typeface="Times New Roman" panose="02020603050405020304" pitchFamily="18" charset="0"/>
              </a:rPr>
              <a:t>://www.priceline.com./default.asp</a:t>
            </a:r>
            <a:r>
              <a:rPr lang="zh-TW" altLang="en-US" sz="3200" dirty="0">
                <a:latin typeface="Times New Roman" panose="02020603050405020304" pitchFamily="18" charset="0"/>
                <a:cs typeface="Times New Roman" panose="02020603050405020304" pitchFamily="18" charset="0"/>
              </a:rPr>
              <a:t>）</a:t>
            </a:r>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en-US" altLang="zh-TW" sz="3200" dirty="0" smtClean="0">
                <a:solidFill>
                  <a:schemeClr val="tx2"/>
                </a:solidFill>
              </a:rPr>
              <a:t>Priceline.com</a:t>
            </a:r>
            <a:r>
              <a:rPr lang="zh-TW" altLang="zh-TW" sz="3200" dirty="0" smtClean="0">
                <a:solidFill>
                  <a:schemeClr val="tx2"/>
                </a:solidFill>
              </a:rPr>
              <a:t>是</a:t>
            </a:r>
            <a:r>
              <a:rPr lang="en-US" altLang="zh-TW" sz="3200" dirty="0" smtClean="0">
                <a:solidFill>
                  <a:schemeClr val="tx2"/>
                </a:solidFill>
              </a:rPr>
              <a:t>C2B</a:t>
            </a:r>
            <a:r>
              <a:rPr lang="zh-TW" altLang="zh-TW" sz="3200" dirty="0" smtClean="0">
                <a:solidFill>
                  <a:schemeClr val="tx2"/>
                </a:solidFill>
              </a:rPr>
              <a:t>的</a:t>
            </a:r>
            <a:r>
              <a:rPr lang="zh-TW" altLang="zh-TW" sz="3200" dirty="0">
                <a:solidFill>
                  <a:schemeClr val="tx2"/>
                </a:solidFill>
              </a:rPr>
              <a:t>電子商務，該網站提供消費者可自行決定需求與訂價的服務</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en-US" altLang="zh-TW" sz="3200" dirty="0" smtClean="0">
                <a:solidFill>
                  <a:schemeClr val="tx2"/>
                </a:solidFill>
              </a:rPr>
              <a:t>Priceline.com</a:t>
            </a:r>
            <a:r>
              <a:rPr lang="zh-TW" altLang="zh-TW" sz="3200" dirty="0" smtClean="0">
                <a:solidFill>
                  <a:schemeClr val="tx2"/>
                </a:solidFill>
              </a:rPr>
              <a:t>是</a:t>
            </a:r>
            <a:r>
              <a:rPr lang="zh-TW" altLang="zh-TW" sz="3200" dirty="0">
                <a:solidFill>
                  <a:schemeClr val="tx2"/>
                </a:solidFill>
              </a:rPr>
              <a:t>第一個在亞洲地區推出「由你訂價」的網站，該網站每天都有數以千計未預訂的機位及飯店，消費者可彈性地挑選行程、機票及酒店，網站能依消費者之規劃，提供合適的機位及飯店以供選擇，讓消費者節省旅遊開支</a:t>
            </a:r>
            <a:r>
              <a:rPr lang="zh-TW" altLang="en-US" sz="3200" dirty="0">
                <a:solidFill>
                  <a:schemeClr val="tx2"/>
                </a:solidFill>
              </a:rPr>
              <a:t>。</a:t>
            </a:r>
            <a:endParaRPr lang="zh-TW" altLang="zh-TW" sz="3200" dirty="0">
              <a:solidFill>
                <a:schemeClr val="tx2"/>
              </a:solidFill>
            </a:endParaRPr>
          </a:p>
        </p:txBody>
      </p:sp>
    </p:spTree>
    <p:extLst>
      <p:ext uri="{BB962C8B-B14F-4D97-AF65-F5344CB8AC3E}">
        <p14:creationId xmlns:p14="http://schemas.microsoft.com/office/powerpoint/2010/main" val="3873867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消費者對企業</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電子商務</a:t>
            </a:r>
            <a:r>
              <a:rPr lang="zh-TW" altLang="zh-TW" sz="3200" dirty="0">
                <a:solidFill>
                  <a:schemeClr val="tx2"/>
                </a:solidFill>
              </a:rPr>
              <a:t>應用，依交易對象</a:t>
            </a:r>
            <a:r>
              <a:rPr lang="zh-TW" altLang="en-US" sz="3200" dirty="0">
                <a:solidFill>
                  <a:schemeClr val="tx2"/>
                </a:solidFill>
              </a:rPr>
              <a:t>區分</a:t>
            </a:r>
            <a:r>
              <a:rPr lang="en-US" altLang="zh-TW" sz="3200" dirty="0" smtClean="0">
                <a:solidFill>
                  <a:schemeClr val="tx2"/>
                </a:solidFill>
              </a:rPr>
              <a:t>(4)</a:t>
            </a:r>
            <a:r>
              <a:rPr lang="zh-TW" altLang="en-US" sz="3200" dirty="0" smtClean="0">
                <a:solidFill>
                  <a:schemeClr val="tx2"/>
                </a:solidFill>
              </a:rPr>
              <a:t>消費者</a:t>
            </a:r>
            <a:r>
              <a:rPr lang="zh-TW" altLang="zh-TW" sz="3200" dirty="0" smtClean="0">
                <a:solidFill>
                  <a:schemeClr val="tx2"/>
                </a:solidFill>
              </a:rPr>
              <a:t>對</a:t>
            </a:r>
            <a:r>
              <a:rPr lang="zh-TW" altLang="en-US" sz="3200" dirty="0" smtClean="0">
                <a:solidFill>
                  <a:schemeClr val="tx2"/>
                </a:solidFill>
              </a:rPr>
              <a:t>企業（</a:t>
            </a:r>
            <a:r>
              <a:rPr lang="en-US" altLang="zh-TW" sz="3200" dirty="0" smtClean="0">
                <a:solidFill>
                  <a:schemeClr val="tx2"/>
                </a:solidFill>
              </a:rPr>
              <a:t>Consumer </a:t>
            </a:r>
            <a:r>
              <a:rPr lang="en-US" altLang="zh-TW" sz="3200" dirty="0">
                <a:solidFill>
                  <a:schemeClr val="tx2"/>
                </a:solidFill>
              </a:rPr>
              <a:t>to Business</a:t>
            </a:r>
            <a:r>
              <a:rPr lang="en-US" altLang="zh-TW" sz="3200" dirty="0" smtClean="0">
                <a:solidFill>
                  <a:schemeClr val="tx2"/>
                </a:solidFill>
              </a:rPr>
              <a:t>, C2B</a:t>
            </a:r>
            <a:r>
              <a:rPr lang="zh-TW" altLang="en-US" sz="3200" dirty="0" smtClean="0">
                <a:solidFill>
                  <a:schemeClr val="tx2"/>
                </a:solidFill>
              </a:rPr>
              <a:t>） </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C2B</a:t>
            </a:r>
            <a:r>
              <a:rPr kumimoji="1" lang="zh-TW" altLang="zh-TW" sz="2800" dirty="0">
                <a:solidFill>
                  <a:schemeClr val="tx2"/>
                </a:solidFill>
              </a:rPr>
              <a:t>延伸出來另一個模式</a:t>
            </a:r>
            <a:r>
              <a:rPr kumimoji="1" lang="zh-TW" altLang="en-US" sz="2800" dirty="0">
                <a:solidFill>
                  <a:schemeClr val="tx2"/>
                </a:solidFill>
              </a:rPr>
              <a:t>→</a:t>
            </a:r>
            <a:r>
              <a:rPr kumimoji="1" lang="zh-TW" altLang="zh-TW" sz="2800" dirty="0">
                <a:solidFill>
                  <a:schemeClr val="tx2"/>
                </a:solidFill>
              </a:rPr>
              <a:t>線上團</a:t>
            </a:r>
            <a:r>
              <a:rPr kumimoji="1" lang="zh-TW" altLang="zh-TW" sz="2800" dirty="0" smtClean="0">
                <a:solidFill>
                  <a:schemeClr val="tx2"/>
                </a:solidFill>
              </a:rPr>
              <a:t>購</a:t>
            </a:r>
            <a:r>
              <a:rPr kumimoji="1" lang="zh-TW" altLang="en-US" sz="2800" dirty="0" smtClean="0">
                <a:solidFill>
                  <a:schemeClr val="tx2"/>
                </a:solidFill>
              </a:rPr>
              <a:t>（</a:t>
            </a:r>
            <a:r>
              <a:rPr kumimoji="1" lang="en-US" altLang="zh-TW" sz="2800" dirty="0" smtClean="0">
                <a:solidFill>
                  <a:schemeClr val="tx2"/>
                </a:solidFill>
              </a:rPr>
              <a:t>Online </a:t>
            </a:r>
            <a:r>
              <a:rPr kumimoji="1" lang="en-US" altLang="zh-TW" sz="2800" dirty="0">
                <a:solidFill>
                  <a:schemeClr val="tx2"/>
                </a:solidFill>
              </a:rPr>
              <a:t>Group </a:t>
            </a:r>
            <a:r>
              <a:rPr kumimoji="1" lang="en-US" altLang="zh-TW" sz="2800" dirty="0" smtClean="0">
                <a:solidFill>
                  <a:schemeClr val="tx2"/>
                </a:solidFill>
              </a:rPr>
              <a:t>Buying</a:t>
            </a:r>
            <a:r>
              <a:rPr kumimoji="1" lang="zh-TW" altLang="en-US" sz="2800" dirty="0" smtClean="0">
                <a:solidFill>
                  <a:schemeClr val="tx2"/>
                </a:solidFill>
              </a:rPr>
              <a:t>）。</a:t>
            </a:r>
            <a:endParaRPr kumimoji="1" lang="en-US" altLang="zh-TW" sz="2800" dirty="0">
              <a:solidFill>
                <a:schemeClr val="tx2"/>
              </a:solidFill>
            </a:endParaRP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zh-TW" sz="2400" dirty="0" smtClean="0">
                <a:solidFill>
                  <a:schemeClr val="tx2"/>
                </a:solidFill>
              </a:rPr>
              <a:t>係</a:t>
            </a:r>
            <a:r>
              <a:rPr kumimoji="1" lang="zh-TW" altLang="zh-TW" sz="2400" dirty="0">
                <a:solidFill>
                  <a:schemeClr val="tx2"/>
                </a:solidFill>
              </a:rPr>
              <a:t>指透過平台，不論地域的限制也能具有相同需求的消費者凝聚在一起，就算彼此相互不認識，也能利用團購的力量與店家議價，讓消費者以低價就能買到產品</a:t>
            </a:r>
            <a:r>
              <a:rPr kumimoji="1" lang="zh-TW" altLang="en-US" sz="2400" dirty="0">
                <a:solidFill>
                  <a:schemeClr val="tx2"/>
                </a:solidFill>
              </a:rPr>
              <a:t>。</a:t>
            </a:r>
            <a:endParaRPr kumimoji="1" lang="en-US" altLang="zh-TW" sz="2400" dirty="0">
              <a:solidFill>
                <a:schemeClr val="tx2"/>
              </a:solidFill>
            </a:endParaRPr>
          </a:p>
          <a:p>
            <a:pPr marL="1177200" lvl="3" indent="-342900" algn="just" fontAlgn="base">
              <a:lnSpc>
                <a:spcPct val="100000"/>
              </a:lnSpc>
              <a:spcBef>
                <a:spcPts val="768"/>
              </a:spcBef>
              <a:buClr>
                <a:schemeClr val="tx2"/>
              </a:buClr>
              <a:buFont typeface="Wingdings" panose="05000000000000000000" pitchFamily="2" charset="2"/>
              <a:buChar char="Ø"/>
            </a:pPr>
            <a:r>
              <a:rPr kumimoji="1" lang="zh-TW" altLang="en-US" sz="2400" dirty="0">
                <a:solidFill>
                  <a:schemeClr val="tx2"/>
                </a:solidFill>
              </a:rPr>
              <a:t>在</a:t>
            </a:r>
            <a:r>
              <a:rPr kumimoji="1" lang="zh-TW" altLang="zh-TW" sz="2400" dirty="0">
                <a:solidFill>
                  <a:schemeClr val="tx2"/>
                </a:solidFill>
              </a:rPr>
              <a:t>台灣，最早的團購社群莫過於</a:t>
            </a:r>
            <a:r>
              <a:rPr kumimoji="1" lang="en-US" altLang="zh-TW" sz="2400" dirty="0" smtClean="0">
                <a:solidFill>
                  <a:schemeClr val="tx2"/>
                </a:solidFill>
              </a:rPr>
              <a:t>PTT</a:t>
            </a:r>
            <a:r>
              <a:rPr kumimoji="1" lang="zh-TW" altLang="zh-TW" sz="2400" dirty="0" smtClean="0">
                <a:solidFill>
                  <a:schemeClr val="tx2"/>
                </a:solidFill>
              </a:rPr>
              <a:t>的</a:t>
            </a:r>
            <a:r>
              <a:rPr kumimoji="1" lang="zh-TW" altLang="zh-TW" sz="2400" dirty="0">
                <a:solidFill>
                  <a:schemeClr val="tx2"/>
                </a:solidFill>
              </a:rPr>
              <a:t>「合購版（</a:t>
            </a:r>
            <a:r>
              <a:rPr kumimoji="1" lang="en-US" altLang="zh-TW" sz="2400" dirty="0" err="1">
                <a:solidFill>
                  <a:schemeClr val="tx2"/>
                </a:solidFill>
              </a:rPr>
              <a:t>BuyTogether</a:t>
            </a:r>
            <a:r>
              <a:rPr kumimoji="1" lang="zh-TW" altLang="zh-TW" sz="2400" dirty="0">
                <a:solidFill>
                  <a:schemeClr val="tx2"/>
                </a:solidFill>
              </a:rPr>
              <a:t>）」，團購名目之多、地區區分之細，幾乎為現在所有台灣團購社群網站概念之肇始。</a:t>
            </a:r>
            <a:endParaRPr kumimoji="1" lang="en-US" altLang="zh-TW" sz="24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914056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200" y="356400"/>
            <a:ext cx="8229600" cy="1144800"/>
          </a:xfrm>
        </p:spPr>
        <p:txBody>
          <a:bodyPr anchor="b" anchorCtr="0">
            <a:noAutofit/>
          </a:bodyPr>
          <a:lstStyle/>
          <a:p>
            <a:pPr lvl="1" algn="ctr" rtl="0" fontAlgn="base">
              <a:spcBef>
                <a:spcPct val="0"/>
              </a:spcBef>
              <a:spcAft>
                <a:spcPct val="0"/>
              </a:spcAft>
            </a:pPr>
            <a:r>
              <a:rPr lang="en-US" altLang="zh-TW" sz="4000" dirty="0" err="1" smtClean="0">
                <a:latin typeface="Times New Roman" panose="02020603050405020304" pitchFamily="18" charset="0"/>
                <a:cs typeface="Times New Roman" panose="02020603050405020304" pitchFamily="18" charset="0"/>
              </a:rPr>
              <a:t>ihergo</a:t>
            </a:r>
            <a:r>
              <a:rPr lang="en-US" altLang="zh-TW" sz="4000" dirty="0">
                <a:latin typeface="Times New Roman" panose="02020603050405020304" pitchFamily="18" charset="0"/>
                <a:cs typeface="Times New Roman" panose="02020603050405020304" pitchFamily="18" charset="0"/>
              </a:rPr>
              <a:t/>
            </a:r>
            <a:br>
              <a:rPr lang="en-US" altLang="zh-TW" sz="4000" dirty="0">
                <a:latin typeface="Times New Roman" panose="02020603050405020304" pitchFamily="18" charset="0"/>
                <a:cs typeface="Times New Roman" panose="02020603050405020304" pitchFamily="18" charset="0"/>
              </a:rPr>
            </a:br>
            <a:r>
              <a:rPr lang="zh-TW" altLang="en-US" sz="3200" dirty="0" smtClean="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http</a:t>
            </a:r>
            <a:r>
              <a:rPr lang="en-US" altLang="zh-TW" sz="3200" dirty="0">
                <a:latin typeface="Times New Roman" panose="02020603050405020304" pitchFamily="18" charset="0"/>
                <a:cs typeface="Times New Roman" panose="02020603050405020304" pitchFamily="18" charset="0"/>
              </a:rPr>
              <a:t>://</a:t>
            </a:r>
            <a:r>
              <a:rPr lang="en-US" altLang="zh-TW" sz="3200" dirty="0" smtClean="0">
                <a:latin typeface="Times New Roman" panose="02020603050405020304" pitchFamily="18" charset="0"/>
                <a:cs typeface="Times New Roman" panose="02020603050405020304" pitchFamily="18" charset="0"/>
              </a:rPr>
              <a:t>www.ihergo.com./</a:t>
            </a:r>
            <a:r>
              <a:rPr lang="zh-TW" altLang="en-US" sz="3200" dirty="0" smtClean="0">
                <a:latin typeface="Times New Roman" panose="02020603050405020304" pitchFamily="18" charset="0"/>
                <a:cs typeface="Times New Roman" panose="02020603050405020304" pitchFamily="18" charset="0"/>
              </a:rPr>
              <a:t>）</a:t>
            </a:r>
            <a:endParaRPr lang="zh-TW" altLang="en-US" sz="3200" dirty="0">
              <a:latin typeface="Times New Roman" panose="02020603050405020304" pitchFamily="18" charset="0"/>
              <a:cs typeface="Times New Roman" panose="02020603050405020304" pitchFamily="18" charset="0"/>
            </a:endParaRPr>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en-US" altLang="zh-TW" sz="3200" dirty="0" err="1" smtClean="0">
                <a:solidFill>
                  <a:schemeClr val="tx2"/>
                </a:solidFill>
              </a:rPr>
              <a:t>ihergo</a:t>
            </a:r>
            <a:r>
              <a:rPr lang="zh-TW" altLang="zh-TW" sz="3200" dirty="0">
                <a:solidFill>
                  <a:schemeClr val="tx2"/>
                </a:solidFill>
              </a:rPr>
              <a:t>於</a:t>
            </a:r>
            <a:r>
              <a:rPr lang="en-US" altLang="zh-TW" sz="3200" dirty="0">
                <a:solidFill>
                  <a:schemeClr val="tx2"/>
                </a:solidFill>
              </a:rPr>
              <a:t>2007</a:t>
            </a:r>
            <a:r>
              <a:rPr lang="zh-TW" altLang="zh-TW" sz="3200" dirty="0">
                <a:solidFill>
                  <a:schemeClr val="tx2"/>
                </a:solidFill>
              </a:rPr>
              <a:t>年</a:t>
            </a:r>
            <a:r>
              <a:rPr lang="en-US" altLang="zh-TW" sz="3200" dirty="0">
                <a:solidFill>
                  <a:schemeClr val="tx2"/>
                </a:solidFill>
              </a:rPr>
              <a:t>3</a:t>
            </a:r>
            <a:r>
              <a:rPr lang="zh-TW" altLang="zh-TW" sz="3200" dirty="0">
                <a:solidFill>
                  <a:schemeClr val="tx2"/>
                </a:solidFill>
              </a:rPr>
              <a:t>月開始運作，由兩位</a:t>
            </a:r>
            <a:r>
              <a:rPr lang="en-US" altLang="zh-TW" sz="3200" dirty="0">
                <a:solidFill>
                  <a:schemeClr val="tx2"/>
                </a:solidFill>
              </a:rPr>
              <a:t>IBM</a:t>
            </a:r>
            <a:r>
              <a:rPr lang="zh-TW" altLang="zh-TW" sz="3200" dirty="0">
                <a:solidFill>
                  <a:schemeClr val="tx2"/>
                </a:solidFill>
              </a:rPr>
              <a:t>的工程師</a:t>
            </a:r>
            <a:r>
              <a:rPr lang="en-US" altLang="zh-TW" sz="3200" dirty="0">
                <a:solidFill>
                  <a:schemeClr val="tx2"/>
                </a:solidFill>
              </a:rPr>
              <a:t>──</a:t>
            </a:r>
            <a:r>
              <a:rPr lang="zh-TW" altLang="zh-TW" sz="3200" dirty="0">
                <a:solidFill>
                  <a:schemeClr val="tx2"/>
                </a:solidFill>
              </a:rPr>
              <a:t>現任總經理的劉謦豪和創辦人張國俊共同創立，是台灣第一個合購平台</a:t>
            </a:r>
            <a:r>
              <a:rPr lang="zh-TW" altLang="en-US" sz="3200" dirty="0">
                <a:solidFill>
                  <a:schemeClr val="tx2"/>
                </a:solidFill>
              </a:rPr>
              <a:t>。</a:t>
            </a:r>
            <a:endParaRPr lang="en-US" altLang="zh-TW" sz="32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2009</a:t>
            </a:r>
            <a:r>
              <a:rPr lang="zh-TW" altLang="zh-TW" sz="3200" dirty="0">
                <a:solidFill>
                  <a:schemeClr val="tx2"/>
                </a:solidFill>
              </a:rPr>
              <a:t>年初，所有工作皆由二位共同處理，至收入較穩定後，才增加第三位員工。</a:t>
            </a:r>
            <a:endParaRPr lang="en-US" altLang="zh-TW" sz="3200" dirty="0">
              <a:solidFill>
                <a:schemeClr val="tx2"/>
              </a:solidFill>
            </a:endParaRPr>
          </a:p>
          <a:p>
            <a:pPr marL="274320" lvl="1" algn="just">
              <a:lnSpc>
                <a:spcPct val="100000"/>
              </a:lnSpc>
              <a:spcBef>
                <a:spcPts val="768"/>
              </a:spcBef>
              <a:buClr>
                <a:schemeClr val="tx2"/>
              </a:buClr>
            </a:pPr>
            <a:r>
              <a:rPr lang="en-US" altLang="zh-TW" sz="3200" dirty="0">
                <a:solidFill>
                  <a:schemeClr val="tx2"/>
                </a:solidFill>
              </a:rPr>
              <a:t>2012</a:t>
            </a:r>
            <a:r>
              <a:rPr lang="zh-TW" altLang="zh-TW" sz="3200" dirty="0">
                <a:solidFill>
                  <a:schemeClr val="tx2"/>
                </a:solidFill>
              </a:rPr>
              <a:t>年合購金額為</a:t>
            </a:r>
            <a:r>
              <a:rPr lang="en-US" altLang="zh-TW" sz="3200" dirty="0">
                <a:solidFill>
                  <a:schemeClr val="tx2"/>
                </a:solidFill>
              </a:rPr>
              <a:t>10.58</a:t>
            </a:r>
            <a:r>
              <a:rPr lang="zh-TW" altLang="zh-TW" sz="3200" dirty="0">
                <a:solidFill>
                  <a:schemeClr val="tx2"/>
                </a:solidFill>
              </a:rPr>
              <a:t>億元，成團次數達</a:t>
            </a:r>
            <a:r>
              <a:rPr lang="en-US" altLang="zh-TW" sz="3200" dirty="0">
                <a:solidFill>
                  <a:schemeClr val="tx2"/>
                </a:solidFill>
              </a:rPr>
              <a:t>20</a:t>
            </a:r>
            <a:r>
              <a:rPr lang="zh-TW" altLang="zh-TW" sz="3200" dirty="0">
                <a:solidFill>
                  <a:schemeClr val="tx2"/>
                </a:solidFill>
              </a:rPr>
              <a:t>萬筆。</a:t>
            </a:r>
            <a:endParaRPr lang="en-US" altLang="zh-TW" sz="3200" dirty="0">
              <a:solidFill>
                <a:schemeClr val="tx2"/>
              </a:solidFill>
            </a:endParaRPr>
          </a:p>
          <a:p>
            <a:pPr marL="274320" lvl="1" algn="just">
              <a:lnSpc>
                <a:spcPct val="100000"/>
              </a:lnSpc>
              <a:spcBef>
                <a:spcPts val="768"/>
              </a:spcBef>
              <a:buClr>
                <a:schemeClr val="tx2"/>
              </a:buClr>
            </a:pPr>
            <a:r>
              <a:rPr lang="zh-TW" altLang="zh-TW" sz="3200" dirty="0">
                <a:solidFill>
                  <a:schemeClr val="tx2"/>
                </a:solidFill>
              </a:rPr>
              <a:t>截至</a:t>
            </a:r>
            <a:r>
              <a:rPr lang="en-US" altLang="zh-TW" sz="3200" dirty="0">
                <a:solidFill>
                  <a:schemeClr val="tx2"/>
                </a:solidFill>
              </a:rPr>
              <a:t>2013</a:t>
            </a:r>
            <a:r>
              <a:rPr lang="zh-TW" altLang="zh-TW" sz="3200" dirty="0">
                <a:solidFill>
                  <a:schemeClr val="tx2"/>
                </a:solidFill>
              </a:rPr>
              <a:t>年</a:t>
            </a:r>
            <a:r>
              <a:rPr lang="en-US" altLang="zh-TW" sz="3200" dirty="0">
                <a:solidFill>
                  <a:schemeClr val="tx2"/>
                </a:solidFill>
              </a:rPr>
              <a:t>8</a:t>
            </a:r>
            <a:r>
              <a:rPr lang="zh-TW" altLang="zh-TW" sz="3200" dirty="0">
                <a:solidFill>
                  <a:schemeClr val="tx2"/>
                </a:solidFill>
              </a:rPr>
              <a:t>月為止，會員人數高達</a:t>
            </a:r>
            <a:r>
              <a:rPr lang="en-US" altLang="zh-TW" sz="3200" dirty="0">
                <a:solidFill>
                  <a:schemeClr val="tx2"/>
                </a:solidFill>
              </a:rPr>
              <a:t>78</a:t>
            </a:r>
            <a:r>
              <a:rPr lang="zh-TW" altLang="zh-TW" sz="3200" dirty="0">
                <a:solidFill>
                  <a:schemeClr val="tx2"/>
                </a:solidFill>
              </a:rPr>
              <a:t>萬人次，目前員工人數有</a:t>
            </a:r>
            <a:r>
              <a:rPr lang="en-US" altLang="zh-TW" sz="3200" dirty="0">
                <a:solidFill>
                  <a:schemeClr val="tx2"/>
                </a:solidFill>
              </a:rPr>
              <a:t>23</a:t>
            </a:r>
            <a:r>
              <a:rPr lang="zh-TW" altLang="zh-TW" sz="3200" dirty="0">
                <a:solidFill>
                  <a:schemeClr val="tx2"/>
                </a:solidFill>
              </a:rPr>
              <a:t>人</a:t>
            </a:r>
            <a:r>
              <a:rPr lang="zh-TW" altLang="en-US" sz="3200" dirty="0" smtClean="0">
                <a:solidFill>
                  <a:schemeClr val="tx2"/>
                </a:solidFill>
              </a:rPr>
              <a:t>。</a:t>
            </a:r>
            <a:endParaRPr lang="en-US" altLang="zh-TW" sz="3200" dirty="0">
              <a:solidFill>
                <a:schemeClr val="tx2"/>
              </a:solidFill>
            </a:endParaRPr>
          </a:p>
        </p:txBody>
      </p:sp>
    </p:spTree>
    <p:extLst>
      <p:ext uri="{BB962C8B-B14F-4D97-AF65-F5344CB8AC3E}">
        <p14:creationId xmlns:p14="http://schemas.microsoft.com/office/powerpoint/2010/main" val="9035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依設備與技術發展之應用分類</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pic>
        <p:nvPicPr>
          <p:cNvPr id="11" name="Picture 2" descr="C:\Users\NO38\Desktop\書籍\IM111電子商務\低解析\圖02-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65" y="1484784"/>
            <a:ext cx="8089870" cy="491617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2" name="五邊形 11"/>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22369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網際網路商務</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400"/>
              </a:spcBef>
              <a:buClr>
                <a:schemeClr val="tx2"/>
              </a:buClr>
            </a:pPr>
            <a:r>
              <a:rPr lang="zh-TW" altLang="zh-TW" sz="3200" dirty="0" smtClean="0">
                <a:solidFill>
                  <a:schemeClr val="tx2"/>
                </a:solidFill>
              </a:rPr>
              <a:t>電子商務</a:t>
            </a:r>
            <a:r>
              <a:rPr lang="zh-TW" altLang="zh-TW" sz="3200" dirty="0">
                <a:solidFill>
                  <a:schemeClr val="tx2"/>
                </a:solidFill>
              </a:rPr>
              <a:t>應用，依不同設備與技術發展之應用</a:t>
            </a:r>
            <a:r>
              <a:rPr lang="zh-TW" altLang="en-US" sz="3200" dirty="0">
                <a:solidFill>
                  <a:schemeClr val="tx2"/>
                </a:solidFill>
              </a:rPr>
              <a:t>區分</a:t>
            </a:r>
            <a:r>
              <a:rPr lang="en-US" altLang="zh-TW" sz="3200" dirty="0">
                <a:solidFill>
                  <a:schemeClr val="tx2"/>
                </a:solidFill>
              </a:rPr>
              <a:t>(1</a:t>
            </a:r>
            <a:r>
              <a:rPr lang="en-US" altLang="zh-TW" sz="3200" dirty="0" smtClean="0">
                <a:solidFill>
                  <a:schemeClr val="tx2"/>
                </a:solidFill>
              </a:rPr>
              <a:t>)</a:t>
            </a:r>
            <a:r>
              <a:rPr lang="zh-TW" altLang="zh-TW" sz="3200" dirty="0" smtClean="0">
                <a:solidFill>
                  <a:schemeClr val="tx2"/>
                </a:solidFill>
              </a:rPr>
              <a:t>網際網路商務</a:t>
            </a:r>
            <a:r>
              <a:rPr lang="zh-TW" altLang="en-US" sz="3200" dirty="0" smtClean="0">
                <a:solidFill>
                  <a:schemeClr val="tx2"/>
                </a:solidFill>
              </a:rPr>
              <a:t>（</a:t>
            </a:r>
            <a:r>
              <a:rPr lang="en-US" altLang="zh-TW" sz="3200" dirty="0" smtClean="0">
                <a:solidFill>
                  <a:schemeClr val="tx2"/>
                </a:solidFill>
              </a:rPr>
              <a:t>Internet </a:t>
            </a:r>
            <a:r>
              <a:rPr lang="en-US" altLang="zh-TW" sz="3200" dirty="0">
                <a:solidFill>
                  <a:schemeClr val="tx2"/>
                </a:solidFill>
              </a:rPr>
              <a:t>Commerce, </a:t>
            </a:r>
            <a:r>
              <a:rPr lang="en-US" altLang="zh-TW" sz="3200" dirty="0" smtClean="0">
                <a:solidFill>
                  <a:schemeClr val="tx2"/>
                </a:solidFill>
              </a:rPr>
              <a:t>I-Commerce</a:t>
            </a:r>
            <a:r>
              <a:rPr lang="zh-TW" altLang="en-US" sz="3200" dirty="0" smtClean="0">
                <a:solidFill>
                  <a:schemeClr val="tx2"/>
                </a:solidFill>
              </a:rPr>
              <a:t>）</a:t>
            </a:r>
            <a:endParaRPr lang="en-US" altLang="zh-TW" sz="3200" dirty="0">
              <a:solidFill>
                <a:schemeClr val="tx2"/>
              </a:solidFill>
            </a:endParaRPr>
          </a:p>
          <a:p>
            <a:pPr marL="720000" lvl="1" indent="-342900" algn="just" fontAlgn="base">
              <a:lnSpc>
                <a:spcPct val="100000"/>
              </a:lnSpc>
              <a:spcBef>
                <a:spcPts val="400"/>
              </a:spcBef>
              <a:buClr>
                <a:schemeClr val="tx2"/>
              </a:buClr>
              <a:buFont typeface="Times New Roman" panose="02020603050405020304" pitchFamily="18" charset="0"/>
              <a:buChar char="−"/>
            </a:pPr>
            <a:r>
              <a:rPr kumimoji="1" lang="zh-TW" altLang="zh-TW" sz="2800" dirty="0">
                <a:solidFill>
                  <a:schemeClr val="tx2"/>
                </a:solidFill>
              </a:rPr>
              <a:t>電子商務應用的起源可追溯到</a:t>
            </a:r>
            <a:r>
              <a:rPr kumimoji="1" lang="en-US" altLang="zh-TW" sz="2800" dirty="0">
                <a:solidFill>
                  <a:schemeClr val="tx2"/>
                </a:solidFill>
              </a:rPr>
              <a:t>1970</a:t>
            </a:r>
            <a:r>
              <a:rPr kumimoji="1" lang="zh-TW" altLang="zh-TW" sz="2800" dirty="0">
                <a:solidFill>
                  <a:schemeClr val="tx2"/>
                </a:solidFill>
              </a:rPr>
              <a:t>年代初期，金融機構所使用的電子轉帳系統，後來電子資料</a:t>
            </a:r>
            <a:r>
              <a:rPr kumimoji="1" lang="zh-TW" altLang="zh-TW" sz="2800" dirty="0" smtClean="0">
                <a:solidFill>
                  <a:schemeClr val="tx2"/>
                </a:solidFill>
              </a:rPr>
              <a:t>交換</a:t>
            </a:r>
            <a:r>
              <a:rPr kumimoji="1" lang="zh-TW" altLang="en-US" sz="2800" dirty="0" smtClean="0">
                <a:solidFill>
                  <a:schemeClr val="tx2"/>
                </a:solidFill>
              </a:rPr>
              <a:t>（</a:t>
            </a:r>
            <a:r>
              <a:rPr kumimoji="1" lang="en-US" altLang="zh-TW" sz="2800" dirty="0" smtClean="0">
                <a:solidFill>
                  <a:schemeClr val="tx2"/>
                </a:solidFill>
              </a:rPr>
              <a:t>Electronic </a:t>
            </a:r>
            <a:r>
              <a:rPr kumimoji="1" lang="en-US" altLang="zh-TW" sz="2800" dirty="0">
                <a:solidFill>
                  <a:schemeClr val="tx2"/>
                </a:solidFill>
              </a:rPr>
              <a:t>Data Interchange, </a:t>
            </a:r>
            <a:r>
              <a:rPr kumimoji="1" lang="en-US" altLang="zh-TW" sz="2800" dirty="0" smtClean="0">
                <a:solidFill>
                  <a:schemeClr val="tx2"/>
                </a:solidFill>
              </a:rPr>
              <a:t>EDI</a:t>
            </a:r>
            <a:r>
              <a:rPr kumimoji="1" lang="zh-TW" altLang="en-US" sz="2800" dirty="0" smtClean="0">
                <a:solidFill>
                  <a:schemeClr val="tx2"/>
                </a:solidFill>
              </a:rPr>
              <a:t>）</a:t>
            </a:r>
            <a:r>
              <a:rPr kumimoji="1" lang="zh-TW" altLang="zh-TW" sz="2800" dirty="0" smtClean="0">
                <a:solidFill>
                  <a:schemeClr val="tx2"/>
                </a:solidFill>
              </a:rPr>
              <a:t>的</a:t>
            </a:r>
            <a:r>
              <a:rPr kumimoji="1" lang="zh-TW" altLang="zh-TW" sz="2800" dirty="0">
                <a:solidFill>
                  <a:schemeClr val="tx2"/>
                </a:solidFill>
              </a:rPr>
              <a:t>技術興起後，電子商務的應用範疇逐漸從金融交易擴展到企業間商業交易處理領域，例如訂貨、採購、通關等</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400"/>
              </a:spcBef>
              <a:buClr>
                <a:schemeClr val="tx2"/>
              </a:buClr>
              <a:buFont typeface="Times New Roman" panose="02020603050405020304" pitchFamily="18" charset="0"/>
              <a:buChar char="−"/>
            </a:pPr>
            <a:r>
              <a:rPr kumimoji="1" lang="zh-TW" altLang="zh-TW" sz="2800" dirty="0">
                <a:solidFill>
                  <a:schemeClr val="tx2"/>
                </a:solidFill>
              </a:rPr>
              <a:t>在第一階段（</a:t>
            </a:r>
            <a:r>
              <a:rPr kumimoji="1" lang="en-US" altLang="zh-TW" sz="2800" dirty="0">
                <a:solidFill>
                  <a:schemeClr val="tx2"/>
                </a:solidFill>
              </a:rPr>
              <a:t>1994</a:t>
            </a:r>
            <a:r>
              <a:rPr kumimoji="1" lang="zh-TW" altLang="zh-TW" sz="2800" dirty="0">
                <a:solidFill>
                  <a:schemeClr val="tx2"/>
                </a:solidFill>
              </a:rPr>
              <a:t>～</a:t>
            </a:r>
            <a:r>
              <a:rPr kumimoji="1" lang="en-US" altLang="zh-TW" sz="2800" dirty="0">
                <a:solidFill>
                  <a:schemeClr val="tx2"/>
                </a:solidFill>
              </a:rPr>
              <a:t>1997</a:t>
            </a:r>
            <a:r>
              <a:rPr kumimoji="1" lang="zh-TW" altLang="zh-TW" sz="2800" dirty="0">
                <a:solidFill>
                  <a:schemeClr val="tx2"/>
                </a:solidFill>
              </a:rPr>
              <a:t>年間）的電子商務應用是以靜態內容展示為基礎的網站應用</a:t>
            </a:r>
            <a:r>
              <a:rPr kumimoji="1" lang="zh-TW" altLang="en-US" sz="2800" dirty="0" smtClean="0">
                <a:solidFill>
                  <a:schemeClr val="tx2"/>
                </a:solidFill>
              </a:rPr>
              <a:t>。</a:t>
            </a:r>
            <a:endParaRPr kumimoji="1" lang="en-US" altLang="zh-TW" sz="28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81345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291264"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zh-TW" altLang="en-US" sz="3200" dirty="0">
                <a:solidFill>
                  <a:schemeClr val="tx2"/>
                </a:solidFill>
              </a:rPr>
              <a:t>何謂商業模式、商業模式的核心元素與元素間之關係。</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zh-TW" altLang="en-US" sz="3200" dirty="0">
                <a:solidFill>
                  <a:schemeClr val="tx2"/>
                </a:solidFill>
              </a:rPr>
              <a:t>電子商務的應用型態。</a:t>
            </a:r>
            <a:endParaRPr kumimoji="1" lang="en-US" altLang="zh-TW" sz="3200" dirty="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kumimoji="1" lang="zh-TW" altLang="en-US" sz="3200" dirty="0">
                <a:solidFill>
                  <a:schemeClr val="tx2"/>
                </a:solidFill>
              </a:rPr>
              <a:t>電子商務平台的經營策略。</a:t>
            </a:r>
            <a:endParaRPr kumimoji="1" lang="en-US" altLang="zh-TW" sz="3200" dirty="0">
              <a:solidFill>
                <a:schemeClr val="tx2"/>
              </a:solidFill>
            </a:endParaRPr>
          </a:p>
        </p:txBody>
      </p:sp>
    </p:spTree>
    <p:extLst>
      <p:ext uri="{BB962C8B-B14F-4D97-AF65-F5344CB8AC3E}">
        <p14:creationId xmlns:p14="http://schemas.microsoft.com/office/powerpoint/2010/main" val="2927262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網際網路商務</a:t>
            </a: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363274" cy="5040000"/>
          </a:xfrm>
        </p:spPr>
        <p:txBody>
          <a:bodyPr>
            <a:noAutofit/>
          </a:bodyPr>
          <a:lstStyle/>
          <a:p>
            <a:pPr marL="274320" lvl="1" algn="just">
              <a:spcBef>
                <a:spcPts val="0"/>
              </a:spcBef>
              <a:buClr>
                <a:schemeClr val="tx2"/>
              </a:buClr>
            </a:pPr>
            <a:r>
              <a:rPr lang="zh-TW" altLang="zh-TW" sz="3200" dirty="0" smtClean="0">
                <a:solidFill>
                  <a:schemeClr val="tx2"/>
                </a:solidFill>
              </a:rPr>
              <a:t>電子商務</a:t>
            </a:r>
            <a:r>
              <a:rPr lang="zh-TW" altLang="zh-TW" sz="3200" dirty="0">
                <a:solidFill>
                  <a:schemeClr val="tx2"/>
                </a:solidFill>
              </a:rPr>
              <a:t>應用，依不同設備與技術發展之應用</a:t>
            </a:r>
            <a:r>
              <a:rPr lang="zh-TW" altLang="en-US" sz="3200" dirty="0">
                <a:solidFill>
                  <a:schemeClr val="tx2"/>
                </a:solidFill>
              </a:rPr>
              <a:t>區分</a:t>
            </a:r>
            <a:r>
              <a:rPr lang="en-US" altLang="zh-TW" sz="3200" dirty="0">
                <a:solidFill>
                  <a:schemeClr val="tx2"/>
                </a:solidFill>
              </a:rPr>
              <a:t>(1</a:t>
            </a:r>
            <a:r>
              <a:rPr lang="en-US" altLang="zh-TW" sz="3200" dirty="0" smtClean="0">
                <a:solidFill>
                  <a:schemeClr val="tx2"/>
                </a:solidFill>
              </a:rPr>
              <a:t>)</a:t>
            </a:r>
            <a:r>
              <a:rPr lang="zh-TW" altLang="zh-TW" sz="3200" dirty="0" smtClean="0">
                <a:solidFill>
                  <a:schemeClr val="tx2"/>
                </a:solidFill>
              </a:rPr>
              <a:t>網際網路商務</a:t>
            </a:r>
            <a:r>
              <a:rPr lang="zh-TW" altLang="en-US" sz="3200" dirty="0" smtClean="0">
                <a:solidFill>
                  <a:schemeClr val="tx2"/>
                </a:solidFill>
              </a:rPr>
              <a:t>（</a:t>
            </a:r>
            <a:r>
              <a:rPr lang="en-US" altLang="zh-TW" sz="3200" dirty="0" smtClean="0">
                <a:solidFill>
                  <a:schemeClr val="tx2"/>
                </a:solidFill>
              </a:rPr>
              <a:t>Internet </a:t>
            </a:r>
            <a:r>
              <a:rPr lang="en-US" altLang="zh-TW" sz="3200" dirty="0">
                <a:solidFill>
                  <a:schemeClr val="tx2"/>
                </a:solidFill>
              </a:rPr>
              <a:t>Commerce, </a:t>
            </a:r>
            <a:r>
              <a:rPr lang="en-US" altLang="zh-TW" sz="3200" dirty="0" smtClean="0">
                <a:solidFill>
                  <a:schemeClr val="tx2"/>
                </a:solidFill>
              </a:rPr>
              <a:t>I-Commerce</a:t>
            </a:r>
            <a:r>
              <a:rPr lang="zh-TW" altLang="en-US" sz="3200" dirty="0" smtClean="0">
                <a:solidFill>
                  <a:schemeClr val="tx2"/>
                </a:solidFill>
              </a:rPr>
              <a:t>）</a:t>
            </a:r>
            <a:endParaRPr lang="en-US" altLang="zh-TW" sz="3200" dirty="0">
              <a:solidFill>
                <a:schemeClr val="tx2"/>
              </a:solidFill>
            </a:endParaRPr>
          </a:p>
          <a:p>
            <a:pPr marL="720000" lvl="1" indent="-342900" algn="just" fontAlgn="base">
              <a:spcBef>
                <a:spcPts val="0"/>
              </a:spcBef>
              <a:buClr>
                <a:schemeClr val="tx2"/>
              </a:buClr>
              <a:buFont typeface="Times New Roman" panose="02020603050405020304" pitchFamily="18" charset="0"/>
              <a:buChar char="−"/>
            </a:pPr>
            <a:r>
              <a:rPr kumimoji="1" lang="zh-TW" altLang="zh-TW" sz="2800" dirty="0" smtClean="0">
                <a:solidFill>
                  <a:schemeClr val="tx2"/>
                </a:solidFill>
              </a:rPr>
              <a:t>在</a:t>
            </a:r>
            <a:r>
              <a:rPr kumimoji="1" lang="zh-TW" altLang="zh-TW" sz="2800" dirty="0">
                <a:solidFill>
                  <a:schemeClr val="tx2"/>
                </a:solidFill>
              </a:rPr>
              <a:t>第二階段（</a:t>
            </a:r>
            <a:r>
              <a:rPr kumimoji="1" lang="en-US" altLang="zh-TW" sz="2800" dirty="0">
                <a:solidFill>
                  <a:schemeClr val="tx2"/>
                </a:solidFill>
              </a:rPr>
              <a:t>1997</a:t>
            </a:r>
            <a:r>
              <a:rPr kumimoji="1" lang="zh-TW" altLang="zh-TW" sz="2800" dirty="0">
                <a:solidFill>
                  <a:schemeClr val="tx2"/>
                </a:solidFill>
              </a:rPr>
              <a:t>～</a:t>
            </a:r>
            <a:r>
              <a:rPr kumimoji="1" lang="en-US" altLang="zh-TW" sz="2800" dirty="0">
                <a:solidFill>
                  <a:schemeClr val="tx2"/>
                </a:solidFill>
              </a:rPr>
              <a:t>2000</a:t>
            </a:r>
            <a:r>
              <a:rPr kumimoji="1" lang="zh-TW" altLang="zh-TW" sz="2800" dirty="0">
                <a:solidFill>
                  <a:schemeClr val="tx2"/>
                </a:solidFill>
              </a:rPr>
              <a:t>年間）的電子商務發展，除了將原有的資訊內容強化外，商業交易已可以透過企業網站或電子交易系統來執行</a:t>
            </a:r>
            <a:r>
              <a:rPr kumimoji="1" lang="zh-TW" altLang="zh-TW" sz="2800" dirty="0" smtClean="0">
                <a:solidFill>
                  <a:schemeClr val="tx2"/>
                </a:solidFill>
              </a:rPr>
              <a:t>。</a:t>
            </a:r>
            <a:endParaRPr kumimoji="1" lang="en-US" altLang="zh-TW" sz="2800" dirty="0" smtClean="0">
              <a:solidFill>
                <a:schemeClr val="tx2"/>
              </a:solidFill>
            </a:endParaRPr>
          </a:p>
          <a:p>
            <a:pPr marL="720000" lvl="1" indent="-342900" algn="just" fontAlgn="base">
              <a:spcBef>
                <a:spcPts val="0"/>
              </a:spcBef>
              <a:buClr>
                <a:schemeClr val="tx2"/>
              </a:buClr>
              <a:buFont typeface="Times New Roman" panose="02020603050405020304" pitchFamily="18" charset="0"/>
              <a:buChar char="−"/>
            </a:pPr>
            <a:r>
              <a:rPr kumimoji="1" lang="en-US" altLang="zh-TW" sz="2800" dirty="0" smtClean="0">
                <a:solidFill>
                  <a:schemeClr val="tx2"/>
                </a:solidFill>
              </a:rPr>
              <a:t>I-Commerce</a:t>
            </a:r>
            <a:r>
              <a:rPr kumimoji="1" lang="zh-TW" altLang="zh-TW" sz="2800" dirty="0" smtClean="0">
                <a:solidFill>
                  <a:schemeClr val="tx2"/>
                </a:solidFill>
              </a:rPr>
              <a:t>跨越</a:t>
            </a:r>
            <a:r>
              <a:rPr kumimoji="1" lang="zh-TW" altLang="zh-TW" sz="2800" dirty="0">
                <a:solidFill>
                  <a:schemeClr val="tx2"/>
                </a:solidFill>
              </a:rPr>
              <a:t>傳統實體交易時間與空間的限制，消費者也能透過網際網路接觸到全球各地的市場，使無遠弗屆與虛擬的交易活動成為可能。</a:t>
            </a:r>
            <a:endParaRPr kumimoji="1" lang="en-US" altLang="zh-TW" sz="2800" dirty="0">
              <a:solidFill>
                <a:schemeClr val="tx2"/>
              </a:solidFill>
            </a:endParaRPr>
          </a:p>
          <a:p>
            <a:pPr marL="1177200" lvl="3" indent="-342900" algn="just" fontAlgn="base">
              <a:spcBef>
                <a:spcPts val="0"/>
              </a:spcBef>
              <a:buClr>
                <a:schemeClr val="tx2"/>
              </a:buClr>
              <a:buFont typeface="Wingdings" panose="05000000000000000000" pitchFamily="2" charset="2"/>
              <a:buChar char="Ø"/>
            </a:pPr>
            <a:r>
              <a:rPr kumimoji="1" lang="zh-TW" altLang="zh-TW" sz="2400" dirty="0">
                <a:solidFill>
                  <a:schemeClr val="tx2"/>
                </a:solidFill>
              </a:rPr>
              <a:t>例如在台灣高雄的音樂創作家，可將其音樂作品發表於個人或知名影音網站上，提供給位於世界任何角落的喜好者下載欣賞</a:t>
            </a:r>
            <a:r>
              <a:rPr kumimoji="1" lang="zh-TW" altLang="zh-TW" sz="2400" dirty="0" smtClean="0">
                <a:solidFill>
                  <a:schemeClr val="tx2"/>
                </a:solidFill>
              </a:rPr>
              <a:t>。</a:t>
            </a:r>
            <a:endParaRPr kumimoji="1" lang="en-US" altLang="zh-TW" sz="24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526506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行動商務</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95000"/>
              </a:lnSpc>
              <a:spcBef>
                <a:spcPts val="768"/>
              </a:spcBef>
              <a:buClr>
                <a:schemeClr val="tx2"/>
              </a:buClr>
            </a:pPr>
            <a:r>
              <a:rPr lang="zh-TW" altLang="zh-TW" sz="3200" dirty="0" smtClean="0">
                <a:solidFill>
                  <a:schemeClr val="tx2"/>
                </a:solidFill>
              </a:rPr>
              <a:t>電子商務</a:t>
            </a:r>
            <a:r>
              <a:rPr lang="zh-TW" altLang="zh-TW" sz="3200" dirty="0">
                <a:solidFill>
                  <a:schemeClr val="tx2"/>
                </a:solidFill>
              </a:rPr>
              <a:t>應用，依不同設備與技術發展之應用</a:t>
            </a:r>
            <a:r>
              <a:rPr lang="zh-TW" altLang="en-US" sz="3200" dirty="0">
                <a:solidFill>
                  <a:schemeClr val="tx2"/>
                </a:solidFill>
              </a:rPr>
              <a:t>區分</a:t>
            </a:r>
            <a:r>
              <a:rPr lang="en-US" altLang="zh-TW" sz="3200" dirty="0" smtClean="0">
                <a:solidFill>
                  <a:schemeClr val="tx2"/>
                </a:solidFill>
              </a:rPr>
              <a:t>(2)</a:t>
            </a:r>
            <a:r>
              <a:rPr lang="zh-TW" altLang="en-US" sz="3200" dirty="0" smtClean="0">
                <a:solidFill>
                  <a:schemeClr val="tx2"/>
                </a:solidFill>
              </a:rPr>
              <a:t>行動</a:t>
            </a:r>
            <a:r>
              <a:rPr lang="zh-TW" altLang="zh-TW" sz="3200" dirty="0" smtClean="0">
                <a:solidFill>
                  <a:schemeClr val="tx2"/>
                </a:solidFill>
              </a:rPr>
              <a:t>商務</a:t>
            </a:r>
            <a:r>
              <a:rPr lang="zh-TW" altLang="en-US" sz="3200" dirty="0" smtClean="0">
                <a:solidFill>
                  <a:schemeClr val="tx2"/>
                </a:solidFill>
              </a:rPr>
              <a:t>（</a:t>
            </a:r>
            <a:r>
              <a:rPr lang="en-US" altLang="zh-TW" sz="3200" dirty="0" smtClean="0">
                <a:solidFill>
                  <a:schemeClr val="tx2"/>
                </a:solidFill>
              </a:rPr>
              <a:t>Mobile </a:t>
            </a:r>
            <a:r>
              <a:rPr lang="en-US" altLang="zh-TW" sz="3200" dirty="0">
                <a:solidFill>
                  <a:schemeClr val="tx2"/>
                </a:solidFill>
              </a:rPr>
              <a:t>Commerce, </a:t>
            </a:r>
            <a:r>
              <a:rPr lang="en-US" altLang="zh-TW" sz="3200" dirty="0" smtClean="0">
                <a:solidFill>
                  <a:schemeClr val="tx2"/>
                </a:solidFill>
              </a:rPr>
              <a:t>M-Commerce</a:t>
            </a:r>
            <a:r>
              <a:rPr lang="zh-TW" altLang="en-US" sz="3200" dirty="0" smtClean="0">
                <a:solidFill>
                  <a:schemeClr val="tx2"/>
                </a:solidFill>
              </a:rPr>
              <a:t>）</a:t>
            </a:r>
            <a:endParaRPr lang="en-US" altLang="zh-TW" sz="3200" dirty="0">
              <a:solidFill>
                <a:schemeClr val="tx2"/>
              </a:solidFill>
            </a:endParaRPr>
          </a:p>
          <a:p>
            <a:pPr marL="720000" lvl="1" indent="-342900" algn="just" fontAlgn="base">
              <a:lnSpc>
                <a:spcPct val="95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M-Commerce</a:t>
            </a:r>
            <a:r>
              <a:rPr kumimoji="1" lang="zh-TW" altLang="en-US" sz="2800" dirty="0" smtClean="0">
                <a:solidFill>
                  <a:schemeClr val="tx2"/>
                </a:solidFill>
              </a:rPr>
              <a:t>，</a:t>
            </a:r>
            <a:r>
              <a:rPr kumimoji="1" lang="zh-TW" altLang="zh-TW" sz="2800" dirty="0" smtClean="0">
                <a:solidFill>
                  <a:schemeClr val="tx2"/>
                </a:solidFill>
              </a:rPr>
              <a:t>係</a:t>
            </a:r>
            <a:r>
              <a:rPr kumimoji="1" lang="zh-TW" altLang="zh-TW" sz="2800" dirty="0">
                <a:solidFill>
                  <a:schemeClr val="tx2"/>
                </a:solidFill>
              </a:rPr>
              <a:t>指運用各種行動通訊設備與無線網路，支援買賣雙方間資訊分享、交易執行及關係維持等的商業交易活動。</a:t>
            </a:r>
            <a:endParaRPr kumimoji="1" lang="en-US" altLang="zh-TW" sz="2800" dirty="0">
              <a:solidFill>
                <a:schemeClr val="tx2"/>
              </a:solidFill>
            </a:endParaRPr>
          </a:p>
          <a:p>
            <a:pPr marL="720000" lvl="1" indent="-342900" algn="just" fontAlgn="base">
              <a:lnSpc>
                <a:spcPct val="95000"/>
              </a:lnSpc>
              <a:spcBef>
                <a:spcPts val="768"/>
              </a:spcBef>
              <a:buClr>
                <a:schemeClr val="tx2"/>
              </a:buClr>
              <a:buFont typeface="Times New Roman" panose="02020603050405020304" pitchFamily="18" charset="0"/>
              <a:buChar char="−"/>
            </a:pPr>
            <a:r>
              <a:rPr kumimoji="1" lang="zh-TW" altLang="zh-TW" sz="2800" dirty="0">
                <a:solidFill>
                  <a:schemeClr val="tx2"/>
                </a:solidFill>
              </a:rPr>
              <a:t>行動商務運用無線網路與行動設備上網，使用者可以在「任何時間</a:t>
            </a:r>
            <a:r>
              <a:rPr kumimoji="1" lang="zh-TW" altLang="zh-TW" sz="2800" dirty="0" smtClean="0">
                <a:solidFill>
                  <a:schemeClr val="tx2"/>
                </a:solidFill>
              </a:rPr>
              <a:t>」</a:t>
            </a:r>
            <a:r>
              <a:rPr kumimoji="1" lang="zh-TW" altLang="en-US" sz="2800" dirty="0" smtClean="0">
                <a:solidFill>
                  <a:schemeClr val="tx2"/>
                </a:solidFill>
              </a:rPr>
              <a:t>（</a:t>
            </a:r>
            <a:r>
              <a:rPr kumimoji="1" lang="en-US" altLang="zh-TW" sz="2800" dirty="0" smtClean="0">
                <a:solidFill>
                  <a:schemeClr val="tx2"/>
                </a:solidFill>
              </a:rPr>
              <a:t>Any Time</a:t>
            </a:r>
            <a:r>
              <a:rPr kumimoji="1" lang="zh-TW" altLang="en-US" sz="2800" dirty="0" smtClean="0">
                <a:solidFill>
                  <a:schemeClr val="tx2"/>
                </a:solidFill>
              </a:rPr>
              <a:t>）</a:t>
            </a:r>
            <a:r>
              <a:rPr kumimoji="1" lang="zh-TW" altLang="zh-TW" sz="2800" dirty="0" smtClean="0">
                <a:solidFill>
                  <a:schemeClr val="tx2"/>
                </a:solidFill>
              </a:rPr>
              <a:t>、「</a:t>
            </a:r>
            <a:r>
              <a:rPr kumimoji="1" lang="zh-TW" altLang="zh-TW" sz="2800" dirty="0">
                <a:solidFill>
                  <a:schemeClr val="tx2"/>
                </a:solidFill>
              </a:rPr>
              <a:t>任何地點</a:t>
            </a:r>
            <a:r>
              <a:rPr kumimoji="1" lang="zh-TW" altLang="zh-TW" sz="2800" dirty="0" smtClean="0">
                <a:solidFill>
                  <a:schemeClr val="tx2"/>
                </a:solidFill>
              </a:rPr>
              <a:t>」</a:t>
            </a:r>
            <a:r>
              <a:rPr kumimoji="1" lang="zh-TW" altLang="en-US" sz="2800" dirty="0" smtClean="0">
                <a:solidFill>
                  <a:schemeClr val="tx2"/>
                </a:solidFill>
              </a:rPr>
              <a:t>（</a:t>
            </a:r>
            <a:r>
              <a:rPr kumimoji="1" lang="en-US" altLang="zh-TW" sz="2800" dirty="0" smtClean="0">
                <a:solidFill>
                  <a:schemeClr val="tx2"/>
                </a:solidFill>
              </a:rPr>
              <a:t>Any Where</a:t>
            </a:r>
            <a:r>
              <a:rPr kumimoji="1" lang="zh-TW" altLang="en-US" sz="2800" dirty="0" smtClean="0">
                <a:solidFill>
                  <a:schemeClr val="tx2"/>
                </a:solidFill>
              </a:rPr>
              <a:t>）</a:t>
            </a:r>
            <a:r>
              <a:rPr kumimoji="1" lang="zh-TW" altLang="zh-TW" sz="2800" dirty="0" smtClean="0">
                <a:solidFill>
                  <a:schemeClr val="tx2"/>
                </a:solidFill>
              </a:rPr>
              <a:t>透過</a:t>
            </a:r>
            <a:r>
              <a:rPr kumimoji="1" lang="zh-TW" altLang="zh-TW" sz="2800" dirty="0">
                <a:solidFill>
                  <a:schemeClr val="tx2"/>
                </a:solidFill>
              </a:rPr>
              <a:t>無線網路進行交易</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95000"/>
              </a:lnSpc>
              <a:spcBef>
                <a:spcPts val="768"/>
              </a:spcBef>
              <a:buClr>
                <a:schemeClr val="tx2"/>
              </a:buClr>
              <a:buFont typeface="Times New Roman" panose="02020603050405020304" pitchFamily="18" charset="0"/>
              <a:buChar char="−"/>
            </a:pPr>
            <a:r>
              <a:rPr kumimoji="1" lang="zh-TW" altLang="zh-TW" sz="2800" dirty="0">
                <a:solidFill>
                  <a:schemeClr val="tx2"/>
                </a:solidFill>
              </a:rPr>
              <a:t>使用者透過手機上網購物、下載即時訊息與應用軟體等，都是行動商務典型的應用方式</a:t>
            </a:r>
            <a:r>
              <a:rPr kumimoji="1" lang="zh-TW" altLang="en-US" sz="2800" dirty="0" smtClean="0">
                <a:solidFill>
                  <a:schemeClr val="tx2"/>
                </a:solidFill>
              </a:rPr>
              <a:t>。</a:t>
            </a:r>
            <a:endParaRPr kumimoji="1" lang="en-US" altLang="zh-TW" sz="28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272853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行動商務</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電子商務</a:t>
            </a:r>
            <a:r>
              <a:rPr lang="zh-TW" altLang="zh-TW" sz="3200" dirty="0">
                <a:solidFill>
                  <a:schemeClr val="tx2"/>
                </a:solidFill>
              </a:rPr>
              <a:t>應用，依不同設備與技術發展之應用</a:t>
            </a:r>
            <a:r>
              <a:rPr lang="zh-TW" altLang="en-US" sz="3200" dirty="0">
                <a:solidFill>
                  <a:schemeClr val="tx2"/>
                </a:solidFill>
              </a:rPr>
              <a:t>區分</a:t>
            </a:r>
            <a:r>
              <a:rPr lang="en-US" altLang="zh-TW" sz="3200" dirty="0" smtClean="0">
                <a:solidFill>
                  <a:schemeClr val="tx2"/>
                </a:solidFill>
              </a:rPr>
              <a:t>(2)</a:t>
            </a:r>
            <a:r>
              <a:rPr lang="zh-TW" altLang="en-US" sz="3200" dirty="0" smtClean="0">
                <a:solidFill>
                  <a:schemeClr val="tx2"/>
                </a:solidFill>
              </a:rPr>
              <a:t>行動</a:t>
            </a:r>
            <a:r>
              <a:rPr lang="zh-TW" altLang="zh-TW" sz="3200" dirty="0" smtClean="0">
                <a:solidFill>
                  <a:schemeClr val="tx2"/>
                </a:solidFill>
              </a:rPr>
              <a:t>商務</a:t>
            </a:r>
            <a:r>
              <a:rPr lang="zh-TW" altLang="en-US" sz="3200" dirty="0" smtClean="0">
                <a:solidFill>
                  <a:schemeClr val="tx2"/>
                </a:solidFill>
              </a:rPr>
              <a:t>（</a:t>
            </a:r>
            <a:r>
              <a:rPr lang="en-US" altLang="zh-TW" sz="3200" dirty="0" smtClean="0">
                <a:solidFill>
                  <a:schemeClr val="tx2"/>
                </a:solidFill>
              </a:rPr>
              <a:t>Mobile </a:t>
            </a:r>
            <a:r>
              <a:rPr lang="en-US" altLang="zh-TW" sz="3200" dirty="0">
                <a:solidFill>
                  <a:schemeClr val="tx2"/>
                </a:solidFill>
              </a:rPr>
              <a:t>Commerce, </a:t>
            </a:r>
            <a:r>
              <a:rPr lang="en-US" altLang="zh-TW" sz="3200" dirty="0" smtClean="0">
                <a:solidFill>
                  <a:schemeClr val="tx2"/>
                </a:solidFill>
              </a:rPr>
              <a:t>M-Commerce</a:t>
            </a:r>
            <a:r>
              <a:rPr lang="zh-TW" altLang="en-US" sz="3200" dirty="0" smtClean="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smtClean="0">
                <a:solidFill>
                  <a:schemeClr val="tx2"/>
                </a:solidFill>
              </a:rPr>
              <a:t>行動</a:t>
            </a:r>
            <a:r>
              <a:rPr kumimoji="1" lang="zh-TW" altLang="zh-TW" sz="2800" dirty="0">
                <a:solidFill>
                  <a:schemeClr val="tx2"/>
                </a:solidFill>
              </a:rPr>
              <a:t>商務除了具有</a:t>
            </a:r>
            <a:r>
              <a:rPr kumimoji="1" lang="zh-TW" altLang="zh-TW" sz="2800" dirty="0" smtClean="0">
                <a:solidFill>
                  <a:schemeClr val="tx2"/>
                </a:solidFill>
              </a:rPr>
              <a:t>區域性</a:t>
            </a:r>
            <a:r>
              <a:rPr kumimoji="1" lang="zh-TW" altLang="en-US" sz="2800" dirty="0" smtClean="0">
                <a:solidFill>
                  <a:schemeClr val="tx2"/>
                </a:solidFill>
              </a:rPr>
              <a:t>（</a:t>
            </a:r>
            <a:r>
              <a:rPr kumimoji="1" lang="en-US" altLang="zh-TW" sz="2800" dirty="0" smtClean="0">
                <a:solidFill>
                  <a:schemeClr val="tx2"/>
                </a:solidFill>
              </a:rPr>
              <a:t>Localization</a:t>
            </a:r>
            <a:r>
              <a:rPr kumimoji="1" lang="zh-TW" altLang="en-US" sz="2800" dirty="0" smtClean="0">
                <a:solidFill>
                  <a:schemeClr val="tx2"/>
                </a:solidFill>
              </a:rPr>
              <a:t>）</a:t>
            </a:r>
            <a:r>
              <a:rPr kumimoji="1" lang="zh-TW" altLang="zh-TW" sz="2800" dirty="0" smtClean="0">
                <a:solidFill>
                  <a:schemeClr val="tx2"/>
                </a:solidFill>
              </a:rPr>
              <a:t>與個人化</a:t>
            </a:r>
            <a:r>
              <a:rPr kumimoji="1" lang="zh-TW" altLang="en-US" sz="2800" dirty="0" smtClean="0">
                <a:solidFill>
                  <a:schemeClr val="tx2"/>
                </a:solidFill>
              </a:rPr>
              <a:t>（</a:t>
            </a:r>
            <a:r>
              <a:rPr kumimoji="1" lang="en-US" altLang="zh-TW" sz="2800" dirty="0" smtClean="0">
                <a:solidFill>
                  <a:schemeClr val="tx2"/>
                </a:solidFill>
              </a:rPr>
              <a:t>Personalization</a:t>
            </a:r>
            <a:r>
              <a:rPr kumimoji="1" lang="zh-TW" altLang="en-US" sz="2800" dirty="0" smtClean="0">
                <a:solidFill>
                  <a:schemeClr val="tx2"/>
                </a:solidFill>
              </a:rPr>
              <a:t>）</a:t>
            </a:r>
            <a:r>
              <a:rPr kumimoji="1" lang="zh-TW" altLang="zh-TW" sz="2800" dirty="0" smtClean="0">
                <a:solidFill>
                  <a:schemeClr val="tx2"/>
                </a:solidFill>
              </a:rPr>
              <a:t>之</a:t>
            </a:r>
            <a:r>
              <a:rPr kumimoji="1" lang="zh-TW" altLang="zh-TW" sz="2800" dirty="0">
                <a:solidFill>
                  <a:schemeClr val="tx2"/>
                </a:solidFill>
              </a:rPr>
              <a:t>特性外，行動設備的可攜帶性，使服務提供者可透過</a:t>
            </a:r>
            <a:r>
              <a:rPr kumimoji="1" lang="en-US" altLang="zh-TW" sz="2800" dirty="0">
                <a:solidFill>
                  <a:schemeClr val="tx2"/>
                </a:solidFill>
              </a:rPr>
              <a:t>GPS</a:t>
            </a:r>
            <a:r>
              <a:rPr kumimoji="1" lang="zh-TW" altLang="zh-TW" sz="2800" dirty="0">
                <a:solidFill>
                  <a:schemeClr val="tx2"/>
                </a:solidFill>
              </a:rPr>
              <a:t>或其他科技，精準地找出客戶所在之位置、存取與分析該客戶之相關資訊，進而對其運用適當的</a:t>
            </a:r>
            <a:r>
              <a:rPr kumimoji="1" lang="zh-TW" altLang="zh-TW" sz="2800" dirty="0" smtClean="0">
                <a:solidFill>
                  <a:schemeClr val="tx2"/>
                </a:solidFill>
              </a:rPr>
              <a:t>通路</a:t>
            </a:r>
            <a:r>
              <a:rPr kumimoji="1" lang="zh-TW" altLang="en-US" sz="2800" dirty="0" smtClean="0">
                <a:solidFill>
                  <a:schemeClr val="tx2"/>
                </a:solidFill>
              </a:rPr>
              <a:t>（</a:t>
            </a:r>
            <a:r>
              <a:rPr kumimoji="1" lang="zh-TW" altLang="zh-TW" sz="2800" dirty="0" smtClean="0">
                <a:solidFill>
                  <a:schemeClr val="tx2"/>
                </a:solidFill>
              </a:rPr>
              <a:t>例如</a:t>
            </a:r>
            <a:r>
              <a:rPr kumimoji="1" lang="zh-TW" altLang="zh-TW" sz="2800" dirty="0">
                <a:solidFill>
                  <a:schemeClr val="tx2"/>
                </a:solidFill>
              </a:rPr>
              <a:t>社群</a:t>
            </a:r>
            <a:r>
              <a:rPr kumimoji="1" lang="zh-TW" altLang="zh-TW" sz="2800" dirty="0" smtClean="0">
                <a:solidFill>
                  <a:schemeClr val="tx2"/>
                </a:solidFill>
              </a:rPr>
              <a:t>媒體</a:t>
            </a:r>
            <a:r>
              <a:rPr kumimoji="1" lang="zh-TW" altLang="en-US" sz="2800" dirty="0" smtClean="0">
                <a:solidFill>
                  <a:schemeClr val="tx2"/>
                </a:solidFill>
              </a:rPr>
              <a:t>（</a:t>
            </a:r>
            <a:r>
              <a:rPr kumimoji="1" lang="en-US" altLang="zh-TW" sz="2800" dirty="0" smtClean="0">
                <a:solidFill>
                  <a:schemeClr val="tx2"/>
                </a:solidFill>
              </a:rPr>
              <a:t>Social Media</a:t>
            </a:r>
            <a:r>
              <a:rPr kumimoji="1" lang="zh-TW" altLang="en-US" sz="2800" dirty="0" smtClean="0">
                <a:solidFill>
                  <a:schemeClr val="tx2"/>
                </a:solidFill>
              </a:rPr>
              <a:t>））</a:t>
            </a:r>
            <a:r>
              <a:rPr kumimoji="1" lang="zh-TW" altLang="zh-TW" sz="2800" dirty="0" smtClean="0">
                <a:solidFill>
                  <a:schemeClr val="tx2"/>
                </a:solidFill>
              </a:rPr>
              <a:t>進行</a:t>
            </a:r>
            <a:r>
              <a:rPr kumimoji="1" lang="zh-TW" altLang="zh-TW" sz="2800" dirty="0">
                <a:solidFill>
                  <a:schemeClr val="tx2"/>
                </a:solidFill>
              </a:rPr>
              <a:t>個人化之行銷或服務</a:t>
            </a:r>
            <a:r>
              <a:rPr kumimoji="1" lang="zh-TW" altLang="en-US" sz="2800" dirty="0" smtClean="0">
                <a:solidFill>
                  <a:schemeClr val="tx2"/>
                </a:solidFill>
              </a:rPr>
              <a:t>。</a:t>
            </a:r>
            <a:endParaRPr kumimoji="1" lang="en-US" altLang="zh-TW" sz="28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7900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行動商務</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電子商務</a:t>
            </a:r>
            <a:r>
              <a:rPr lang="zh-TW" altLang="zh-TW" sz="3200" dirty="0">
                <a:solidFill>
                  <a:schemeClr val="tx2"/>
                </a:solidFill>
              </a:rPr>
              <a:t>應用，依不同設備與技術發展之應用</a:t>
            </a:r>
            <a:r>
              <a:rPr lang="zh-TW" altLang="en-US" sz="3200" dirty="0">
                <a:solidFill>
                  <a:schemeClr val="tx2"/>
                </a:solidFill>
              </a:rPr>
              <a:t>區分</a:t>
            </a:r>
            <a:r>
              <a:rPr lang="en-US" altLang="zh-TW" sz="3200" dirty="0" smtClean="0">
                <a:solidFill>
                  <a:schemeClr val="tx2"/>
                </a:solidFill>
              </a:rPr>
              <a:t>(2)</a:t>
            </a:r>
            <a:r>
              <a:rPr lang="zh-TW" altLang="en-US" sz="3200" dirty="0" smtClean="0">
                <a:solidFill>
                  <a:schemeClr val="tx2"/>
                </a:solidFill>
              </a:rPr>
              <a:t>行動</a:t>
            </a:r>
            <a:r>
              <a:rPr lang="zh-TW" altLang="zh-TW" sz="3200" dirty="0" smtClean="0">
                <a:solidFill>
                  <a:schemeClr val="tx2"/>
                </a:solidFill>
              </a:rPr>
              <a:t>商務</a:t>
            </a:r>
            <a:r>
              <a:rPr lang="zh-TW" altLang="en-US" sz="3200" dirty="0" smtClean="0">
                <a:solidFill>
                  <a:schemeClr val="tx2"/>
                </a:solidFill>
              </a:rPr>
              <a:t>（</a:t>
            </a:r>
            <a:r>
              <a:rPr lang="en-US" altLang="zh-TW" sz="3200" dirty="0" smtClean="0">
                <a:solidFill>
                  <a:schemeClr val="tx2"/>
                </a:solidFill>
              </a:rPr>
              <a:t>Mobile </a:t>
            </a:r>
            <a:r>
              <a:rPr lang="en-US" altLang="zh-TW" sz="3200" dirty="0">
                <a:solidFill>
                  <a:schemeClr val="tx2"/>
                </a:solidFill>
              </a:rPr>
              <a:t>Commerce, </a:t>
            </a:r>
            <a:r>
              <a:rPr lang="en-US" altLang="zh-TW" sz="3200" dirty="0" smtClean="0">
                <a:solidFill>
                  <a:schemeClr val="tx2"/>
                </a:solidFill>
              </a:rPr>
              <a:t>M-Commerce</a:t>
            </a:r>
            <a:r>
              <a:rPr lang="zh-TW" altLang="en-US" sz="3200" dirty="0" smtClean="0">
                <a:solidFill>
                  <a:schemeClr val="tx2"/>
                </a:solidFill>
              </a:rPr>
              <a:t>）</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smtClean="0">
                <a:solidFill>
                  <a:schemeClr val="tx2"/>
                </a:solidFill>
              </a:rPr>
              <a:t>在</a:t>
            </a:r>
            <a:r>
              <a:rPr kumimoji="1" lang="en-US" altLang="zh-TW" sz="2800" dirty="0">
                <a:solidFill>
                  <a:schemeClr val="tx2"/>
                </a:solidFill>
              </a:rPr>
              <a:t>2011</a:t>
            </a:r>
            <a:r>
              <a:rPr kumimoji="1" lang="zh-TW" altLang="zh-TW" sz="2800" dirty="0">
                <a:solidFill>
                  <a:schemeClr val="tx2"/>
                </a:solidFill>
              </a:rPr>
              <a:t>年超過</a:t>
            </a:r>
            <a:r>
              <a:rPr kumimoji="1" lang="en-US" altLang="zh-TW" sz="2800" dirty="0">
                <a:solidFill>
                  <a:schemeClr val="tx2"/>
                </a:solidFill>
              </a:rPr>
              <a:t>4</a:t>
            </a:r>
            <a:r>
              <a:rPr kumimoji="1" lang="zh-TW" altLang="zh-TW" sz="2800" dirty="0">
                <a:solidFill>
                  <a:schemeClr val="tx2"/>
                </a:solidFill>
              </a:rPr>
              <a:t>億</a:t>
            </a:r>
            <a:r>
              <a:rPr kumimoji="1" lang="en-US" altLang="zh-TW" sz="2800" dirty="0">
                <a:solidFill>
                  <a:schemeClr val="tx2"/>
                </a:solidFill>
              </a:rPr>
              <a:t>2</a:t>
            </a:r>
            <a:r>
              <a:rPr kumimoji="1" lang="zh-TW" altLang="zh-TW" sz="2800" dirty="0">
                <a:solidFill>
                  <a:schemeClr val="tx2"/>
                </a:solidFill>
              </a:rPr>
              <a:t>仟</a:t>
            </a:r>
            <a:r>
              <a:rPr kumimoji="1" lang="en-US" altLang="zh-TW" sz="2800" dirty="0">
                <a:solidFill>
                  <a:schemeClr val="tx2"/>
                </a:solidFill>
              </a:rPr>
              <a:t>5</a:t>
            </a:r>
            <a:r>
              <a:rPr kumimoji="1" lang="zh-TW" altLang="zh-TW" sz="2800" dirty="0">
                <a:solidFill>
                  <a:schemeClr val="tx2"/>
                </a:solidFill>
              </a:rPr>
              <a:t>百萬人次透過行動電話</a:t>
            </a:r>
            <a:r>
              <a:rPr kumimoji="1" lang="zh-TW" altLang="zh-TW" sz="2800" dirty="0" smtClean="0">
                <a:solidFill>
                  <a:schemeClr val="tx2"/>
                </a:solidFill>
              </a:rPr>
              <a:t>進入</a:t>
            </a:r>
            <a:r>
              <a:rPr kumimoji="1" lang="en-US" altLang="zh-TW" sz="2800" dirty="0">
                <a:solidFill>
                  <a:schemeClr val="tx2"/>
                </a:solidFill>
              </a:rPr>
              <a:t>F</a:t>
            </a:r>
            <a:r>
              <a:rPr kumimoji="1" lang="en-US" altLang="zh-TW" sz="2800" dirty="0" smtClean="0">
                <a:solidFill>
                  <a:schemeClr val="tx2"/>
                </a:solidFill>
              </a:rPr>
              <a:t>acebook</a:t>
            </a:r>
            <a:r>
              <a:rPr kumimoji="1" lang="zh-TW" altLang="zh-TW" sz="2800" dirty="0">
                <a:solidFill>
                  <a:schemeClr val="tx2"/>
                </a:solidFill>
              </a:rPr>
              <a:t>，未來不可低估行動商務的社會化，各種形式的社群</a:t>
            </a:r>
            <a:r>
              <a:rPr kumimoji="1" lang="zh-TW" altLang="zh-TW" sz="2800" dirty="0" smtClean="0">
                <a:solidFill>
                  <a:schemeClr val="tx2"/>
                </a:solidFill>
              </a:rPr>
              <a:t>媒體</a:t>
            </a:r>
            <a:r>
              <a:rPr kumimoji="1" lang="zh-TW" altLang="en-US" sz="2800" dirty="0">
                <a:solidFill>
                  <a:schemeClr val="tx2"/>
                </a:solidFill>
              </a:rPr>
              <a:t>（</a:t>
            </a:r>
            <a:r>
              <a:rPr kumimoji="1" lang="zh-TW" altLang="zh-TW" sz="2800" dirty="0" smtClean="0">
                <a:solidFill>
                  <a:schemeClr val="tx2"/>
                </a:solidFill>
              </a:rPr>
              <a:t>例如</a:t>
            </a:r>
            <a:r>
              <a:rPr kumimoji="1" lang="zh-TW" altLang="zh-TW" sz="2800" dirty="0">
                <a:solidFill>
                  <a:schemeClr val="tx2"/>
                </a:solidFill>
              </a:rPr>
              <a:t>社群網路平台、微博</a:t>
            </a:r>
            <a:r>
              <a:rPr kumimoji="1" lang="zh-TW" altLang="zh-TW" sz="2800" dirty="0" smtClean="0">
                <a:solidFill>
                  <a:schemeClr val="tx2"/>
                </a:solidFill>
              </a:rPr>
              <a:t>等</a:t>
            </a:r>
            <a:r>
              <a:rPr kumimoji="1" lang="zh-TW" altLang="en-US" sz="2800" dirty="0">
                <a:solidFill>
                  <a:schemeClr val="tx2"/>
                </a:solidFill>
              </a:rPr>
              <a:t>）</a:t>
            </a:r>
            <a:r>
              <a:rPr kumimoji="1" lang="zh-TW" altLang="zh-TW" sz="2800" dirty="0" smtClean="0">
                <a:solidFill>
                  <a:schemeClr val="tx2"/>
                </a:solidFill>
              </a:rPr>
              <a:t>，</a:t>
            </a:r>
            <a:r>
              <a:rPr kumimoji="1" lang="zh-TW" altLang="zh-TW" sz="2800" dirty="0">
                <a:solidFill>
                  <a:schemeClr val="tx2"/>
                </a:solidFill>
              </a:rPr>
              <a:t>行動商務和社群</a:t>
            </a:r>
            <a:r>
              <a:rPr kumimoji="1" lang="zh-TW" altLang="zh-TW" sz="2800" dirty="0" smtClean="0">
                <a:solidFill>
                  <a:schemeClr val="tx2"/>
                </a:solidFill>
              </a:rPr>
              <a:t>商務</a:t>
            </a:r>
            <a:r>
              <a:rPr kumimoji="1" lang="zh-TW" altLang="en-US" sz="2800" dirty="0" smtClean="0">
                <a:solidFill>
                  <a:schemeClr val="tx2"/>
                </a:solidFill>
              </a:rPr>
              <a:t>（</a:t>
            </a:r>
            <a:r>
              <a:rPr kumimoji="1" lang="en-US" altLang="zh-TW" sz="2800" dirty="0" smtClean="0">
                <a:solidFill>
                  <a:schemeClr val="tx2"/>
                </a:solidFill>
              </a:rPr>
              <a:t>Social Commerce</a:t>
            </a:r>
            <a:r>
              <a:rPr kumimoji="1" lang="zh-TW" altLang="en-US" sz="2800" dirty="0">
                <a:solidFill>
                  <a:schemeClr val="tx2"/>
                </a:solidFill>
              </a:rPr>
              <a:t>）</a:t>
            </a:r>
            <a:r>
              <a:rPr kumimoji="1" lang="zh-TW" altLang="zh-TW" sz="2800" dirty="0" smtClean="0">
                <a:solidFill>
                  <a:schemeClr val="tx2"/>
                </a:solidFill>
              </a:rPr>
              <a:t>會</a:t>
            </a:r>
            <a:r>
              <a:rPr kumimoji="1" lang="zh-TW" altLang="zh-TW" sz="2800" dirty="0">
                <a:solidFill>
                  <a:schemeClr val="tx2"/>
                </a:solidFill>
              </a:rPr>
              <a:t>被連結在起，創造新的互動、知識、業務、</a:t>
            </a:r>
            <a:r>
              <a:rPr kumimoji="1" lang="zh-TW" altLang="zh-TW" sz="2800" dirty="0" smtClean="0">
                <a:solidFill>
                  <a:schemeClr val="tx2"/>
                </a:solidFill>
              </a:rPr>
              <a:t>服務等</a:t>
            </a:r>
            <a:r>
              <a:rPr kumimoji="1" lang="zh-TW" altLang="en-US" sz="2800" dirty="0" smtClean="0">
                <a:solidFill>
                  <a:schemeClr val="tx2"/>
                </a:solidFill>
              </a:rPr>
              <a:t>（</a:t>
            </a:r>
            <a:r>
              <a:rPr kumimoji="1" lang="en-US" altLang="zh-TW" sz="2800" dirty="0" err="1" smtClean="0">
                <a:solidFill>
                  <a:schemeClr val="tx2"/>
                </a:solidFill>
              </a:rPr>
              <a:t>Kourouthanassis</a:t>
            </a:r>
            <a:r>
              <a:rPr kumimoji="1" lang="en-US" altLang="zh-TW" sz="2800" dirty="0" smtClean="0">
                <a:solidFill>
                  <a:schemeClr val="tx2"/>
                </a:solidFill>
              </a:rPr>
              <a:t> </a:t>
            </a:r>
            <a:r>
              <a:rPr kumimoji="1" lang="en-US" altLang="zh-TW" sz="2800" dirty="0">
                <a:solidFill>
                  <a:schemeClr val="tx2"/>
                </a:solidFill>
              </a:rPr>
              <a:t>&amp; </a:t>
            </a:r>
            <a:r>
              <a:rPr kumimoji="1" lang="en-US" altLang="zh-TW" sz="2800" dirty="0" err="1">
                <a:solidFill>
                  <a:schemeClr val="tx2"/>
                </a:solidFill>
              </a:rPr>
              <a:t>Giaglis</a:t>
            </a:r>
            <a:r>
              <a:rPr kumimoji="1" lang="en-US" altLang="zh-TW" sz="2800" dirty="0">
                <a:solidFill>
                  <a:schemeClr val="tx2"/>
                </a:solidFill>
              </a:rPr>
              <a:t>, </a:t>
            </a:r>
            <a:r>
              <a:rPr kumimoji="1" lang="en-US" altLang="zh-TW" sz="2800" dirty="0" smtClean="0">
                <a:solidFill>
                  <a:schemeClr val="tx2"/>
                </a:solidFill>
              </a:rPr>
              <a:t>2012</a:t>
            </a:r>
            <a:r>
              <a:rPr kumimoji="1" lang="zh-TW" altLang="en-US" sz="2800" dirty="0">
                <a:solidFill>
                  <a:schemeClr val="tx2"/>
                </a:solidFill>
              </a:rPr>
              <a:t>）</a:t>
            </a:r>
            <a:r>
              <a:rPr kumimoji="1" lang="zh-TW" altLang="zh-TW" sz="2800" dirty="0" smtClean="0">
                <a:solidFill>
                  <a:schemeClr val="tx2"/>
                </a:solidFill>
              </a:rPr>
              <a:t>。</a:t>
            </a:r>
            <a:endParaRPr kumimoji="1" lang="zh-TW" altLang="zh-TW" sz="28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41105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lang="zh-TW" altLang="zh-TW" dirty="0">
                <a:solidFill>
                  <a:schemeClr val="tx2"/>
                </a:solidFill>
              </a:rPr>
              <a:t>無所不在</a:t>
            </a:r>
            <a:r>
              <a:rPr kumimoji="1" lang="zh-TW" altLang="en-US" dirty="0" smtClean="0">
                <a:solidFill>
                  <a:schemeClr val="tx2"/>
                </a:solidFill>
              </a:rPr>
              <a:t>商務</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a:lnSpc>
                <a:spcPct val="91000"/>
              </a:lnSpc>
              <a:spcBef>
                <a:spcPts val="768"/>
              </a:spcBef>
              <a:buClr>
                <a:schemeClr val="tx2"/>
              </a:buClr>
            </a:pPr>
            <a:r>
              <a:rPr lang="zh-TW" altLang="zh-TW" sz="3200" dirty="0" smtClean="0">
                <a:solidFill>
                  <a:schemeClr val="tx2"/>
                </a:solidFill>
              </a:rPr>
              <a:t>電子商務</a:t>
            </a:r>
            <a:r>
              <a:rPr lang="zh-TW" altLang="zh-TW" sz="3200" dirty="0">
                <a:solidFill>
                  <a:schemeClr val="tx2"/>
                </a:solidFill>
              </a:rPr>
              <a:t>應用，依不同設備與技術發展之應用</a:t>
            </a:r>
            <a:r>
              <a:rPr lang="zh-TW" altLang="en-US" sz="3200" dirty="0">
                <a:solidFill>
                  <a:schemeClr val="tx2"/>
                </a:solidFill>
              </a:rPr>
              <a:t>區分</a:t>
            </a:r>
            <a:r>
              <a:rPr lang="en-US" altLang="zh-TW" sz="3200" dirty="0" smtClean="0">
                <a:solidFill>
                  <a:schemeClr val="tx2"/>
                </a:solidFill>
              </a:rPr>
              <a:t>(</a:t>
            </a:r>
            <a:r>
              <a:rPr lang="en-US" altLang="zh-TW" sz="3200" dirty="0">
                <a:solidFill>
                  <a:schemeClr val="tx2"/>
                </a:solidFill>
              </a:rPr>
              <a:t>3</a:t>
            </a:r>
            <a:r>
              <a:rPr lang="en-US" altLang="zh-TW" sz="3200" dirty="0" smtClean="0">
                <a:solidFill>
                  <a:schemeClr val="tx2"/>
                </a:solidFill>
              </a:rPr>
              <a:t>)</a:t>
            </a:r>
            <a:r>
              <a:rPr lang="zh-TW" altLang="zh-TW" sz="3200" dirty="0">
                <a:solidFill>
                  <a:schemeClr val="tx2"/>
                </a:solidFill>
              </a:rPr>
              <a:t>無所不在</a:t>
            </a:r>
            <a:r>
              <a:rPr lang="zh-TW" altLang="zh-TW" sz="3200" dirty="0" smtClean="0">
                <a:solidFill>
                  <a:schemeClr val="tx2"/>
                </a:solidFill>
              </a:rPr>
              <a:t>商務</a:t>
            </a:r>
            <a:r>
              <a:rPr lang="zh-TW" altLang="en-US" sz="3200" dirty="0" smtClean="0">
                <a:solidFill>
                  <a:schemeClr val="tx2"/>
                </a:solidFill>
              </a:rPr>
              <a:t>（</a:t>
            </a:r>
            <a:r>
              <a:rPr lang="en-US" altLang="zh-TW" sz="3200" dirty="0" smtClean="0">
                <a:solidFill>
                  <a:schemeClr val="tx2"/>
                </a:solidFill>
              </a:rPr>
              <a:t>Ubiquitous </a:t>
            </a:r>
            <a:r>
              <a:rPr lang="en-US" altLang="zh-TW" sz="3200" dirty="0">
                <a:solidFill>
                  <a:schemeClr val="tx2"/>
                </a:solidFill>
              </a:rPr>
              <a:t>Commerce, </a:t>
            </a:r>
            <a:r>
              <a:rPr lang="en-US" altLang="zh-TW" sz="3200" dirty="0" smtClean="0">
                <a:solidFill>
                  <a:schemeClr val="tx2"/>
                </a:solidFill>
              </a:rPr>
              <a:t>U-Commerce</a:t>
            </a:r>
            <a:r>
              <a:rPr lang="zh-TW" altLang="en-US" sz="3200" dirty="0" smtClean="0">
                <a:solidFill>
                  <a:schemeClr val="tx2"/>
                </a:solidFill>
              </a:rPr>
              <a:t>）</a:t>
            </a:r>
            <a:endParaRPr lang="en-US" altLang="zh-TW" sz="3200" dirty="0">
              <a:solidFill>
                <a:schemeClr val="tx2"/>
              </a:solidFill>
            </a:endParaRPr>
          </a:p>
          <a:p>
            <a:pPr marL="720000" lvl="1" indent="-342900" algn="just" fontAlgn="base">
              <a:lnSpc>
                <a:spcPct val="91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Xerox</a:t>
            </a:r>
            <a:r>
              <a:rPr kumimoji="1" lang="zh-TW" altLang="zh-TW" sz="2800" dirty="0">
                <a:solidFill>
                  <a:schemeClr val="tx2"/>
                </a:solidFill>
              </a:rPr>
              <a:t>實驗室的電腦科學家</a:t>
            </a:r>
            <a:r>
              <a:rPr kumimoji="1" lang="en-US" altLang="zh-TW" sz="2800" dirty="0">
                <a:solidFill>
                  <a:schemeClr val="tx2"/>
                </a:solidFill>
              </a:rPr>
              <a:t>Mark </a:t>
            </a:r>
            <a:r>
              <a:rPr kumimoji="1" lang="en-US" altLang="zh-TW" sz="2800" dirty="0" smtClean="0">
                <a:solidFill>
                  <a:schemeClr val="tx2"/>
                </a:solidFill>
              </a:rPr>
              <a:t>Weiser</a:t>
            </a:r>
            <a:r>
              <a:rPr kumimoji="1" lang="zh-TW" altLang="zh-TW" sz="2800" dirty="0" smtClean="0">
                <a:solidFill>
                  <a:schemeClr val="tx2"/>
                </a:solidFill>
              </a:rPr>
              <a:t>於</a:t>
            </a:r>
            <a:r>
              <a:rPr kumimoji="1" lang="en-US" altLang="zh-TW" sz="2800" dirty="0">
                <a:solidFill>
                  <a:schemeClr val="tx2"/>
                </a:solidFill>
              </a:rPr>
              <a:t>1991</a:t>
            </a:r>
            <a:r>
              <a:rPr kumimoji="1" lang="zh-TW" altLang="zh-TW" sz="2800" dirty="0">
                <a:solidFill>
                  <a:schemeClr val="tx2"/>
                </a:solidFill>
              </a:rPr>
              <a:t>年提出無所不在運算</a:t>
            </a:r>
            <a:r>
              <a:rPr kumimoji="1" lang="zh-TW" altLang="zh-TW" sz="2800" dirty="0" smtClean="0">
                <a:solidFill>
                  <a:schemeClr val="tx2"/>
                </a:solidFill>
              </a:rPr>
              <a:t>技術</a:t>
            </a:r>
            <a:r>
              <a:rPr kumimoji="1" lang="zh-TW" altLang="en-US" sz="2800" dirty="0" smtClean="0">
                <a:solidFill>
                  <a:schemeClr val="tx2"/>
                </a:solidFill>
              </a:rPr>
              <a:t>（</a:t>
            </a:r>
            <a:r>
              <a:rPr kumimoji="1" lang="en-US" altLang="zh-TW" sz="2800" dirty="0" smtClean="0">
                <a:solidFill>
                  <a:schemeClr val="tx2"/>
                </a:solidFill>
              </a:rPr>
              <a:t>Ubiquitous </a:t>
            </a:r>
            <a:r>
              <a:rPr kumimoji="1" lang="en-US" altLang="zh-TW" sz="2800" dirty="0">
                <a:solidFill>
                  <a:schemeClr val="tx2"/>
                </a:solidFill>
              </a:rPr>
              <a:t>Computing, </a:t>
            </a:r>
            <a:r>
              <a:rPr kumimoji="1" lang="en-US" altLang="zh-TW" sz="2800" dirty="0" smtClean="0">
                <a:solidFill>
                  <a:schemeClr val="tx2"/>
                </a:solidFill>
              </a:rPr>
              <a:t>U-Computing</a:t>
            </a:r>
            <a:r>
              <a:rPr kumimoji="1" lang="zh-TW" altLang="en-US" sz="2800" dirty="0" smtClean="0">
                <a:solidFill>
                  <a:schemeClr val="tx2"/>
                </a:solidFill>
              </a:rPr>
              <a:t>）</a:t>
            </a:r>
            <a:r>
              <a:rPr kumimoji="1" lang="zh-TW" altLang="zh-TW" sz="2800" dirty="0" smtClean="0">
                <a:solidFill>
                  <a:schemeClr val="tx2"/>
                </a:solidFill>
              </a:rPr>
              <a:t>概</a:t>
            </a:r>
            <a:r>
              <a:rPr kumimoji="1" lang="zh-TW" altLang="zh-TW" sz="2800" dirty="0">
                <a:solidFill>
                  <a:schemeClr val="tx2"/>
                </a:solidFill>
              </a:rPr>
              <a:t>念，強調與周遭環境融為一體的運算，而電腦實體則從人們的視線裡消失，電腦會被嵌入在各式各樣的設備中，以隱藏的形式存在，與人類的生活緊密結合在一起。</a:t>
            </a:r>
            <a:endParaRPr kumimoji="1" lang="en-US" altLang="zh-TW" sz="2800" dirty="0">
              <a:solidFill>
                <a:schemeClr val="tx2"/>
              </a:solidFill>
            </a:endParaRPr>
          </a:p>
          <a:p>
            <a:pPr marL="720000" lvl="1" indent="-342900" algn="just" fontAlgn="base">
              <a:lnSpc>
                <a:spcPct val="91000"/>
              </a:lnSpc>
              <a:spcBef>
                <a:spcPts val="768"/>
              </a:spcBef>
              <a:buClr>
                <a:schemeClr val="tx2"/>
              </a:buClr>
              <a:buFont typeface="Times New Roman" panose="02020603050405020304" pitchFamily="18" charset="0"/>
              <a:buChar char="−"/>
            </a:pPr>
            <a:r>
              <a:rPr kumimoji="1" lang="zh-TW" altLang="zh-TW" sz="2800" dirty="0">
                <a:solidFill>
                  <a:schemeClr val="tx2"/>
                </a:solidFill>
              </a:rPr>
              <a:t>在這種無所不在運算技術下，人們能夠在任何時間、任何地點、以任何方式進行資訊的獲取與處</a:t>
            </a:r>
            <a:r>
              <a:rPr kumimoji="1" lang="zh-TW" altLang="zh-TW" sz="2800" dirty="0" smtClean="0">
                <a:solidFill>
                  <a:schemeClr val="tx2"/>
                </a:solidFill>
              </a:rPr>
              <a:t>理</a:t>
            </a:r>
            <a:r>
              <a:rPr kumimoji="1" lang="zh-TW" altLang="en-US" sz="2800" dirty="0" smtClean="0">
                <a:solidFill>
                  <a:schemeClr val="tx2"/>
                </a:solidFill>
              </a:rPr>
              <a:t>（</a:t>
            </a:r>
            <a:r>
              <a:rPr kumimoji="1" lang="en-US" altLang="zh-TW" sz="2800" dirty="0" smtClean="0">
                <a:solidFill>
                  <a:schemeClr val="tx2"/>
                </a:solidFill>
              </a:rPr>
              <a:t>Franco </a:t>
            </a:r>
            <a:r>
              <a:rPr kumimoji="1" lang="en-US" altLang="zh-TW" sz="2800" dirty="0">
                <a:solidFill>
                  <a:schemeClr val="tx2"/>
                </a:solidFill>
              </a:rPr>
              <a:t>et al., </a:t>
            </a:r>
            <a:r>
              <a:rPr kumimoji="1" lang="en-US" altLang="zh-TW" sz="2800" dirty="0" smtClean="0">
                <a:solidFill>
                  <a:schemeClr val="tx2"/>
                </a:solidFill>
              </a:rPr>
              <a:t>2011</a:t>
            </a:r>
            <a:r>
              <a:rPr kumimoji="1" lang="zh-TW" altLang="en-US" sz="2800" dirty="0" smtClean="0">
                <a:solidFill>
                  <a:schemeClr val="tx2"/>
                </a:solidFill>
              </a:rPr>
              <a:t>）</a:t>
            </a:r>
            <a:r>
              <a:rPr kumimoji="1" lang="zh-TW" altLang="zh-TW" sz="2800" dirty="0" smtClean="0">
                <a:solidFill>
                  <a:schemeClr val="tx2"/>
                </a:solidFill>
              </a:rPr>
              <a:t>。</a:t>
            </a:r>
            <a:endParaRPr kumimoji="1" lang="zh-TW" altLang="zh-TW" sz="28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63943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lang="zh-TW" altLang="zh-TW" dirty="0">
                <a:solidFill>
                  <a:schemeClr val="tx2"/>
                </a:solidFill>
              </a:rPr>
              <a:t>無所不在</a:t>
            </a:r>
            <a:r>
              <a:rPr kumimoji="1" lang="zh-TW" altLang="en-US" dirty="0" smtClean="0">
                <a:solidFill>
                  <a:schemeClr val="tx2"/>
                </a:solidFill>
              </a:rPr>
              <a:t>商務</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85000"/>
              </a:lnSpc>
              <a:spcBef>
                <a:spcPts val="700"/>
              </a:spcBef>
              <a:buClr>
                <a:schemeClr val="tx2"/>
              </a:buClr>
            </a:pPr>
            <a:r>
              <a:rPr lang="zh-TW" altLang="zh-TW" sz="3200" dirty="0" smtClean="0">
                <a:solidFill>
                  <a:schemeClr val="tx2"/>
                </a:solidFill>
              </a:rPr>
              <a:t>電子商務</a:t>
            </a:r>
            <a:r>
              <a:rPr lang="zh-TW" altLang="zh-TW" sz="3200" dirty="0">
                <a:solidFill>
                  <a:schemeClr val="tx2"/>
                </a:solidFill>
              </a:rPr>
              <a:t>應用，依不同設備與技術發展之應用</a:t>
            </a:r>
            <a:r>
              <a:rPr lang="zh-TW" altLang="en-US" sz="3200" dirty="0">
                <a:solidFill>
                  <a:schemeClr val="tx2"/>
                </a:solidFill>
              </a:rPr>
              <a:t>區分</a:t>
            </a:r>
            <a:r>
              <a:rPr lang="en-US" altLang="zh-TW" sz="3200" dirty="0" smtClean="0">
                <a:solidFill>
                  <a:schemeClr val="tx2"/>
                </a:solidFill>
              </a:rPr>
              <a:t>(</a:t>
            </a:r>
            <a:r>
              <a:rPr lang="en-US" altLang="zh-TW" sz="3200" dirty="0">
                <a:solidFill>
                  <a:schemeClr val="tx2"/>
                </a:solidFill>
              </a:rPr>
              <a:t>3</a:t>
            </a:r>
            <a:r>
              <a:rPr lang="en-US" altLang="zh-TW" sz="3200" dirty="0" smtClean="0">
                <a:solidFill>
                  <a:schemeClr val="tx2"/>
                </a:solidFill>
              </a:rPr>
              <a:t>)</a:t>
            </a:r>
            <a:r>
              <a:rPr lang="zh-TW" altLang="zh-TW" sz="3200" dirty="0">
                <a:solidFill>
                  <a:schemeClr val="tx2"/>
                </a:solidFill>
              </a:rPr>
              <a:t>無所不在</a:t>
            </a:r>
            <a:r>
              <a:rPr lang="zh-TW" altLang="zh-TW" sz="3200" dirty="0" smtClean="0">
                <a:solidFill>
                  <a:schemeClr val="tx2"/>
                </a:solidFill>
              </a:rPr>
              <a:t>商務</a:t>
            </a:r>
            <a:r>
              <a:rPr lang="zh-TW" altLang="en-US" sz="3200" dirty="0" smtClean="0">
                <a:solidFill>
                  <a:schemeClr val="tx2"/>
                </a:solidFill>
              </a:rPr>
              <a:t>（</a:t>
            </a:r>
            <a:r>
              <a:rPr lang="en-US" altLang="zh-TW" sz="3200" dirty="0" smtClean="0">
                <a:solidFill>
                  <a:schemeClr val="tx2"/>
                </a:solidFill>
              </a:rPr>
              <a:t>Ubiquitous </a:t>
            </a:r>
            <a:r>
              <a:rPr lang="en-US" altLang="zh-TW" sz="3200" dirty="0">
                <a:solidFill>
                  <a:schemeClr val="tx2"/>
                </a:solidFill>
              </a:rPr>
              <a:t>Commerce, </a:t>
            </a:r>
            <a:r>
              <a:rPr lang="en-US" altLang="zh-TW" sz="3200" dirty="0" smtClean="0">
                <a:solidFill>
                  <a:schemeClr val="tx2"/>
                </a:solidFill>
              </a:rPr>
              <a:t>U-Commerce</a:t>
            </a:r>
            <a:r>
              <a:rPr lang="zh-TW" altLang="en-US" sz="3200" dirty="0" smtClean="0">
                <a:solidFill>
                  <a:schemeClr val="tx2"/>
                </a:solidFill>
              </a:rPr>
              <a:t>）</a:t>
            </a:r>
            <a:endParaRPr lang="en-US" altLang="zh-TW" sz="3200" dirty="0">
              <a:solidFill>
                <a:schemeClr val="tx2"/>
              </a:solidFill>
            </a:endParaRPr>
          </a:p>
          <a:p>
            <a:pPr marL="720000" lvl="1" indent="-342900" algn="just" fontAlgn="base">
              <a:lnSpc>
                <a:spcPct val="85000"/>
              </a:lnSpc>
              <a:spcBef>
                <a:spcPts val="700"/>
              </a:spcBef>
              <a:buClr>
                <a:schemeClr val="tx2"/>
              </a:buClr>
              <a:buFont typeface="Times New Roman" panose="02020603050405020304" pitchFamily="18" charset="0"/>
              <a:buChar char="−"/>
            </a:pPr>
            <a:r>
              <a:rPr kumimoji="1" lang="en-US" altLang="zh-TW" sz="2800" dirty="0" smtClean="0">
                <a:solidFill>
                  <a:schemeClr val="tx2"/>
                </a:solidFill>
              </a:rPr>
              <a:t>U-Commerce</a:t>
            </a:r>
            <a:r>
              <a:rPr kumimoji="1" lang="zh-TW" altLang="zh-TW" sz="2800" dirty="0" smtClean="0">
                <a:solidFill>
                  <a:schemeClr val="tx2"/>
                </a:solidFill>
              </a:rPr>
              <a:t>，係</a:t>
            </a:r>
            <a:r>
              <a:rPr kumimoji="1" lang="zh-TW" altLang="zh-TW" sz="2800" dirty="0">
                <a:solidFill>
                  <a:schemeClr val="tx2"/>
                </a:solidFill>
              </a:rPr>
              <a:t>指以無所不在運算技術為基礎，匯集有線與無線的網路設備與資訊資源，建立一種整合實體與虛擬的市場，其是一種持續地、無隙縫的串流，包含通訊、內容及服務，並在使用者、企業、供應商以及系統間進行資訊、交易、娛樂及財務等商業交易活動之商務模式。</a:t>
            </a:r>
            <a:endParaRPr kumimoji="1" lang="en-US" altLang="zh-TW" sz="2800" dirty="0">
              <a:solidFill>
                <a:schemeClr val="tx2"/>
              </a:solidFill>
            </a:endParaRPr>
          </a:p>
          <a:p>
            <a:pPr marL="720000" lvl="1" indent="-342900" algn="just" fontAlgn="base">
              <a:lnSpc>
                <a:spcPct val="85000"/>
              </a:lnSpc>
              <a:spcBef>
                <a:spcPts val="700"/>
              </a:spcBef>
              <a:buClr>
                <a:schemeClr val="tx2"/>
              </a:buClr>
              <a:buFont typeface="Times New Roman" panose="02020603050405020304" pitchFamily="18" charset="0"/>
              <a:buChar char="−"/>
            </a:pPr>
            <a:r>
              <a:rPr kumimoji="1" lang="zh-TW" altLang="zh-TW" sz="2800" dirty="0">
                <a:solidFill>
                  <a:schemeClr val="tx2"/>
                </a:solidFill>
              </a:rPr>
              <a:t>行動商務具有地點察覺與被動服務提供的特性，無所不在商務更強調結合情境感知促進</a:t>
            </a:r>
            <a:r>
              <a:rPr kumimoji="1" lang="en-US" altLang="zh-TW" sz="2800" dirty="0">
                <a:solidFill>
                  <a:schemeClr val="tx2"/>
                </a:solidFill>
              </a:rPr>
              <a:t> </a:t>
            </a:r>
            <a:r>
              <a:rPr kumimoji="1" lang="zh-TW" altLang="en-US" sz="2800" dirty="0" smtClean="0">
                <a:solidFill>
                  <a:schemeClr val="tx2"/>
                </a:solidFill>
              </a:rPr>
              <a:t>（</a:t>
            </a:r>
            <a:r>
              <a:rPr kumimoji="1" lang="en-US" altLang="zh-TW" sz="2800" dirty="0" smtClean="0">
                <a:solidFill>
                  <a:schemeClr val="tx2"/>
                </a:solidFill>
              </a:rPr>
              <a:t>Context-Aware Facilitation</a:t>
            </a:r>
            <a:r>
              <a:rPr kumimoji="1" lang="zh-TW" altLang="en-US" sz="2800" dirty="0" smtClean="0">
                <a:solidFill>
                  <a:schemeClr val="tx2"/>
                </a:solidFill>
              </a:rPr>
              <a:t>）</a:t>
            </a:r>
            <a:r>
              <a:rPr kumimoji="1" lang="zh-TW" altLang="zh-TW" sz="2800" dirty="0" smtClean="0">
                <a:solidFill>
                  <a:schemeClr val="tx2"/>
                </a:solidFill>
              </a:rPr>
              <a:t>與</a:t>
            </a:r>
            <a:r>
              <a:rPr kumimoji="1" lang="zh-TW" altLang="zh-TW" sz="2800" dirty="0">
                <a:solidFill>
                  <a:schemeClr val="tx2"/>
                </a:solidFill>
              </a:rPr>
              <a:t>社會互動</a:t>
            </a:r>
            <a:r>
              <a:rPr kumimoji="1" lang="en-US" altLang="zh-TW" sz="2800" dirty="0">
                <a:solidFill>
                  <a:schemeClr val="tx2"/>
                </a:solidFill>
              </a:rPr>
              <a:t> </a:t>
            </a:r>
            <a:r>
              <a:rPr kumimoji="1" lang="zh-TW" altLang="en-US" sz="2800" dirty="0" smtClean="0">
                <a:solidFill>
                  <a:schemeClr val="tx2"/>
                </a:solidFill>
              </a:rPr>
              <a:t>（</a:t>
            </a:r>
            <a:r>
              <a:rPr kumimoji="1" lang="en-US" altLang="zh-TW" sz="2800" dirty="0" smtClean="0">
                <a:solidFill>
                  <a:schemeClr val="tx2"/>
                </a:solidFill>
              </a:rPr>
              <a:t>Social Interactions</a:t>
            </a:r>
            <a:r>
              <a:rPr kumimoji="1" lang="zh-TW" altLang="en-US" sz="2800" dirty="0" smtClean="0">
                <a:solidFill>
                  <a:schemeClr val="tx2"/>
                </a:solidFill>
              </a:rPr>
              <a:t>）</a:t>
            </a:r>
            <a:r>
              <a:rPr kumimoji="1" lang="zh-TW" altLang="zh-TW" sz="2800" dirty="0" smtClean="0">
                <a:solidFill>
                  <a:schemeClr val="tx2"/>
                </a:solidFill>
              </a:rPr>
              <a:t>。</a:t>
            </a:r>
            <a:endParaRPr kumimoji="1" lang="en-US" altLang="zh-TW" sz="28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024039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lang="zh-TW" altLang="zh-TW" dirty="0">
                <a:solidFill>
                  <a:schemeClr val="tx2"/>
                </a:solidFill>
              </a:rPr>
              <a:t>無所不在</a:t>
            </a:r>
            <a:r>
              <a:rPr kumimoji="1" lang="zh-TW" altLang="en-US" dirty="0" smtClean="0">
                <a:solidFill>
                  <a:schemeClr val="tx2"/>
                </a:solidFill>
              </a:rPr>
              <a:t>商務</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98000"/>
              </a:lnSpc>
              <a:spcBef>
                <a:spcPts val="700"/>
              </a:spcBef>
              <a:buClr>
                <a:schemeClr val="tx2"/>
              </a:buClr>
            </a:pPr>
            <a:r>
              <a:rPr lang="zh-TW" altLang="zh-TW" sz="3200" dirty="0" smtClean="0">
                <a:solidFill>
                  <a:schemeClr val="tx2"/>
                </a:solidFill>
              </a:rPr>
              <a:t>電子商務</a:t>
            </a:r>
            <a:r>
              <a:rPr lang="zh-TW" altLang="zh-TW" sz="3200" dirty="0">
                <a:solidFill>
                  <a:schemeClr val="tx2"/>
                </a:solidFill>
              </a:rPr>
              <a:t>應用，依不同設備與技術發展之應用</a:t>
            </a:r>
            <a:r>
              <a:rPr lang="zh-TW" altLang="en-US" sz="3200" dirty="0">
                <a:solidFill>
                  <a:schemeClr val="tx2"/>
                </a:solidFill>
              </a:rPr>
              <a:t>區分</a:t>
            </a:r>
            <a:r>
              <a:rPr lang="en-US" altLang="zh-TW" sz="3200" dirty="0" smtClean="0">
                <a:solidFill>
                  <a:schemeClr val="tx2"/>
                </a:solidFill>
              </a:rPr>
              <a:t>(</a:t>
            </a:r>
            <a:r>
              <a:rPr lang="en-US" altLang="zh-TW" sz="3200" dirty="0">
                <a:solidFill>
                  <a:schemeClr val="tx2"/>
                </a:solidFill>
              </a:rPr>
              <a:t>3</a:t>
            </a:r>
            <a:r>
              <a:rPr lang="en-US" altLang="zh-TW" sz="3200" dirty="0" smtClean="0">
                <a:solidFill>
                  <a:schemeClr val="tx2"/>
                </a:solidFill>
              </a:rPr>
              <a:t>)</a:t>
            </a:r>
            <a:r>
              <a:rPr lang="zh-TW" altLang="zh-TW" sz="3200" dirty="0">
                <a:solidFill>
                  <a:schemeClr val="tx2"/>
                </a:solidFill>
              </a:rPr>
              <a:t>無所不在</a:t>
            </a:r>
            <a:r>
              <a:rPr lang="zh-TW" altLang="zh-TW" sz="3200" dirty="0" smtClean="0">
                <a:solidFill>
                  <a:schemeClr val="tx2"/>
                </a:solidFill>
              </a:rPr>
              <a:t>商務</a:t>
            </a:r>
            <a:r>
              <a:rPr lang="zh-TW" altLang="en-US" sz="3200" dirty="0" smtClean="0">
                <a:solidFill>
                  <a:schemeClr val="tx2"/>
                </a:solidFill>
              </a:rPr>
              <a:t>（</a:t>
            </a:r>
            <a:r>
              <a:rPr lang="en-US" altLang="zh-TW" sz="3200" dirty="0" smtClean="0">
                <a:solidFill>
                  <a:schemeClr val="tx2"/>
                </a:solidFill>
              </a:rPr>
              <a:t>Ubiquitous </a:t>
            </a:r>
            <a:r>
              <a:rPr lang="en-US" altLang="zh-TW" sz="3200" dirty="0">
                <a:solidFill>
                  <a:schemeClr val="tx2"/>
                </a:solidFill>
              </a:rPr>
              <a:t>Commerce, </a:t>
            </a:r>
            <a:r>
              <a:rPr lang="en-US" altLang="zh-TW" sz="3200" dirty="0" smtClean="0">
                <a:solidFill>
                  <a:schemeClr val="tx2"/>
                </a:solidFill>
              </a:rPr>
              <a:t>U-Commerce</a:t>
            </a:r>
            <a:r>
              <a:rPr lang="zh-TW" altLang="en-US" sz="3200" dirty="0" smtClean="0">
                <a:solidFill>
                  <a:schemeClr val="tx2"/>
                </a:solidFill>
              </a:rPr>
              <a:t>）</a:t>
            </a:r>
            <a:endParaRPr lang="en-US" altLang="zh-TW" sz="3200" dirty="0">
              <a:solidFill>
                <a:schemeClr val="tx2"/>
              </a:solidFill>
            </a:endParaRPr>
          </a:p>
          <a:p>
            <a:pPr marL="720000" lvl="1" indent="-342900" algn="just" fontAlgn="base">
              <a:lnSpc>
                <a:spcPct val="98000"/>
              </a:lnSpc>
              <a:spcBef>
                <a:spcPts val="700"/>
              </a:spcBef>
              <a:buClr>
                <a:schemeClr val="tx2"/>
              </a:buClr>
              <a:buFont typeface="Times New Roman" panose="02020603050405020304" pitchFamily="18" charset="0"/>
              <a:buChar char="−"/>
            </a:pPr>
            <a:r>
              <a:rPr kumimoji="1" lang="zh-TW" altLang="zh-TW" sz="2800" dirty="0" smtClean="0">
                <a:solidFill>
                  <a:schemeClr val="tx2"/>
                </a:solidFill>
              </a:rPr>
              <a:t>主動</a:t>
            </a:r>
            <a:r>
              <a:rPr kumimoji="1" lang="zh-TW" altLang="zh-TW" sz="2800" dirty="0">
                <a:solidFill>
                  <a:schemeClr val="tx2"/>
                </a:solidFill>
              </a:rPr>
              <a:t>提供使用者在「任何時間」、「任何地點」使用「任何設備</a:t>
            </a:r>
            <a:r>
              <a:rPr kumimoji="1" lang="zh-TW" altLang="zh-TW" sz="2800" dirty="0" smtClean="0">
                <a:solidFill>
                  <a:schemeClr val="tx2"/>
                </a:solidFill>
              </a:rPr>
              <a:t>」</a:t>
            </a:r>
            <a:r>
              <a:rPr kumimoji="1" lang="zh-TW" altLang="en-US" sz="2800" dirty="0" smtClean="0">
                <a:solidFill>
                  <a:schemeClr val="tx2"/>
                </a:solidFill>
              </a:rPr>
              <a:t>（</a:t>
            </a:r>
            <a:r>
              <a:rPr kumimoji="1" lang="en-US" altLang="zh-TW" sz="2800" dirty="0" smtClean="0">
                <a:solidFill>
                  <a:schemeClr val="tx2"/>
                </a:solidFill>
              </a:rPr>
              <a:t>Any Device</a:t>
            </a:r>
            <a:r>
              <a:rPr kumimoji="1" lang="zh-TW" altLang="en-US" sz="2800" dirty="0" smtClean="0">
                <a:solidFill>
                  <a:schemeClr val="tx2"/>
                </a:solidFill>
              </a:rPr>
              <a:t>）</a:t>
            </a:r>
            <a:r>
              <a:rPr kumimoji="1" lang="zh-TW" altLang="zh-TW" sz="2800" dirty="0" smtClean="0">
                <a:solidFill>
                  <a:schemeClr val="tx2"/>
                </a:solidFill>
              </a:rPr>
              <a:t>，</a:t>
            </a:r>
            <a:r>
              <a:rPr kumimoji="1" lang="zh-TW" altLang="zh-TW" sz="2800" dirty="0">
                <a:solidFill>
                  <a:schemeClr val="tx2"/>
                </a:solidFill>
              </a:rPr>
              <a:t>進行「任何服務</a:t>
            </a:r>
            <a:r>
              <a:rPr kumimoji="1" lang="zh-TW" altLang="zh-TW" sz="2800" dirty="0" smtClean="0">
                <a:solidFill>
                  <a:schemeClr val="tx2"/>
                </a:solidFill>
              </a:rPr>
              <a:t>」</a:t>
            </a:r>
            <a:r>
              <a:rPr kumimoji="1" lang="zh-TW" altLang="en-US" sz="2800" dirty="0" smtClean="0">
                <a:solidFill>
                  <a:schemeClr val="tx2"/>
                </a:solidFill>
              </a:rPr>
              <a:t>（</a:t>
            </a:r>
            <a:r>
              <a:rPr kumimoji="1" lang="en-US" altLang="zh-TW" sz="2800" dirty="0" smtClean="0">
                <a:solidFill>
                  <a:schemeClr val="tx2"/>
                </a:solidFill>
              </a:rPr>
              <a:t>Any Service</a:t>
            </a:r>
            <a:r>
              <a:rPr kumimoji="1" lang="zh-TW" altLang="en-US" sz="2800" dirty="0" smtClean="0">
                <a:solidFill>
                  <a:schemeClr val="tx2"/>
                </a:solidFill>
              </a:rPr>
              <a:t>）</a:t>
            </a:r>
            <a:r>
              <a:rPr kumimoji="1" lang="zh-TW" altLang="zh-TW" sz="2800" dirty="0" smtClean="0">
                <a:solidFill>
                  <a:schemeClr val="tx2"/>
                </a:solidFill>
              </a:rPr>
              <a:t>以及</a:t>
            </a:r>
            <a:r>
              <a:rPr kumimoji="1" lang="zh-TW" altLang="zh-TW" sz="2800" dirty="0">
                <a:solidFill>
                  <a:schemeClr val="tx2"/>
                </a:solidFill>
              </a:rPr>
              <a:t>「全面安全</a:t>
            </a:r>
            <a:r>
              <a:rPr kumimoji="1" lang="zh-TW" altLang="zh-TW" sz="2800" dirty="0" smtClean="0">
                <a:solidFill>
                  <a:schemeClr val="tx2"/>
                </a:solidFill>
              </a:rPr>
              <a:t>」</a:t>
            </a:r>
            <a:r>
              <a:rPr kumimoji="1" lang="zh-TW" altLang="en-US" sz="2800" dirty="0" smtClean="0">
                <a:solidFill>
                  <a:schemeClr val="tx2"/>
                </a:solidFill>
              </a:rPr>
              <a:t>（</a:t>
            </a:r>
            <a:r>
              <a:rPr kumimoji="1" lang="en-US" altLang="zh-TW" sz="2800" dirty="0" smtClean="0">
                <a:solidFill>
                  <a:schemeClr val="tx2"/>
                </a:solidFill>
              </a:rPr>
              <a:t>All Security</a:t>
            </a:r>
            <a:r>
              <a:rPr kumimoji="1" lang="zh-TW" altLang="en-US" sz="2800" dirty="0" smtClean="0">
                <a:solidFill>
                  <a:schemeClr val="tx2"/>
                </a:solidFill>
              </a:rPr>
              <a:t>）</a:t>
            </a:r>
            <a:r>
              <a:rPr kumimoji="1" lang="zh-TW" altLang="zh-TW" sz="2800" dirty="0" smtClean="0">
                <a:solidFill>
                  <a:schemeClr val="tx2"/>
                </a:solidFill>
              </a:rPr>
              <a:t>的</a:t>
            </a:r>
            <a:r>
              <a:rPr kumimoji="1" lang="zh-TW" altLang="zh-TW" sz="2800" dirty="0">
                <a:solidFill>
                  <a:schemeClr val="tx2"/>
                </a:solidFill>
              </a:rPr>
              <a:t>交易，便是</a:t>
            </a:r>
            <a:r>
              <a:rPr kumimoji="1" lang="en-US" altLang="zh-TW" sz="2800" dirty="0">
                <a:solidFill>
                  <a:schemeClr val="tx2"/>
                </a:solidFill>
              </a:rPr>
              <a:t>U-Commerce</a:t>
            </a:r>
            <a:r>
              <a:rPr kumimoji="1" lang="zh-TW" altLang="zh-TW" sz="2800" dirty="0">
                <a:solidFill>
                  <a:schemeClr val="tx2"/>
                </a:solidFill>
              </a:rPr>
              <a:t>最大的特色</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98000"/>
              </a:lnSpc>
              <a:spcBef>
                <a:spcPts val="700"/>
              </a:spcBef>
              <a:buClr>
                <a:schemeClr val="tx2"/>
              </a:buClr>
              <a:buFont typeface="Times New Roman" panose="02020603050405020304" pitchFamily="18" charset="0"/>
              <a:buChar char="−"/>
            </a:pPr>
            <a:r>
              <a:rPr kumimoji="1" lang="zh-TW" altLang="zh-TW" sz="2800" dirty="0">
                <a:solidFill>
                  <a:schemeClr val="tx2"/>
                </a:solidFill>
              </a:rPr>
              <a:t>在</a:t>
            </a:r>
            <a:r>
              <a:rPr kumimoji="1" lang="en-US" altLang="zh-TW" sz="2800" dirty="0">
                <a:solidFill>
                  <a:schemeClr val="tx2"/>
                </a:solidFill>
              </a:rPr>
              <a:t>U-Commerce</a:t>
            </a:r>
            <a:r>
              <a:rPr kumimoji="1" lang="zh-TW" altLang="zh-TW" sz="2800" dirty="0">
                <a:solidFill>
                  <a:schemeClr val="tx2"/>
                </a:solidFill>
              </a:rPr>
              <a:t>環境中，商店可以透過智慧型情境察覺技術來掌握特定客戶的需求，並提供個人化的商品推薦。</a:t>
            </a:r>
            <a:endParaRPr kumimoji="1" lang="en-US" altLang="zh-TW" sz="2800" dirty="0">
              <a:solidFill>
                <a:schemeClr val="tx2"/>
              </a:solidFill>
            </a:endParaRPr>
          </a:p>
        </p:txBody>
      </p:sp>
      <p:grpSp>
        <p:nvGrpSpPr>
          <p:cNvPr id="10" name="群組 9"/>
          <p:cNvGrpSpPr/>
          <p:nvPr/>
        </p:nvGrpSpPr>
        <p:grpSpPr>
          <a:xfrm rot="-5400000">
            <a:off x="2314294" y="-2298352"/>
            <a:ext cx="468001" cy="5082024"/>
            <a:chOff x="-37325" y="1189"/>
            <a:chExt cx="432004" cy="3150547"/>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435065" y="1041381"/>
              <a:ext cx="1227480"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2.2 </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電子商務的應用型態</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6" y="190683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6" y="254517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9813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電子商務平台的經營</a:t>
            </a:r>
            <a:r>
              <a:rPr kumimoji="1" lang="zh-TW" altLang="en-US" dirty="0" smtClean="0">
                <a:solidFill>
                  <a:schemeClr val="tx2"/>
                </a:solidFill>
              </a:rPr>
              <a:t>策略</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spcBef>
                <a:spcPts val="300"/>
              </a:spcBef>
              <a:buClr>
                <a:schemeClr val="tx2"/>
              </a:buClr>
            </a:pPr>
            <a:r>
              <a:rPr lang="zh-TW" altLang="zh-TW" sz="3200" dirty="0" smtClean="0">
                <a:solidFill>
                  <a:schemeClr val="tx2"/>
                </a:solidFill>
              </a:rPr>
              <a:t>資訊科技</a:t>
            </a:r>
            <a:r>
              <a:rPr lang="zh-TW" altLang="zh-TW" sz="3200" dirty="0">
                <a:solidFill>
                  <a:schemeClr val="tx2"/>
                </a:solidFill>
              </a:rPr>
              <a:t>徹底改變消費者行為，網路社群與線上通路展現前所未有的方便、資訊與價格優勢，電子商務進入全新的局面。</a:t>
            </a:r>
            <a:endParaRPr lang="en-US" altLang="zh-TW" sz="3200" dirty="0">
              <a:solidFill>
                <a:schemeClr val="tx2"/>
              </a:solidFill>
            </a:endParaRPr>
          </a:p>
          <a:p>
            <a:pPr marL="274320" lvl="1" algn="just">
              <a:spcBef>
                <a:spcPts val="300"/>
              </a:spcBef>
              <a:buClr>
                <a:schemeClr val="tx2"/>
              </a:buClr>
            </a:pPr>
            <a:r>
              <a:rPr lang="zh-TW" altLang="zh-TW" sz="3200" dirty="0">
                <a:solidFill>
                  <a:schemeClr val="tx2"/>
                </a:solidFill>
              </a:rPr>
              <a:t>掌握社群是電子商務成功的關鍵因素之一</a:t>
            </a:r>
            <a:r>
              <a:rPr lang="zh-TW" altLang="en-US" sz="3200" dirty="0">
                <a:solidFill>
                  <a:schemeClr val="tx2"/>
                </a:solidFill>
              </a:rPr>
              <a:t>。</a:t>
            </a:r>
            <a:endParaRPr lang="en-US" altLang="zh-TW" sz="3200" dirty="0">
              <a:solidFill>
                <a:schemeClr val="tx2"/>
              </a:solidFill>
            </a:endParaRPr>
          </a:p>
          <a:p>
            <a:pPr marL="274320" lvl="1" algn="just">
              <a:spcBef>
                <a:spcPts val="300"/>
              </a:spcBef>
              <a:buClr>
                <a:schemeClr val="tx2"/>
              </a:buClr>
            </a:pPr>
            <a:r>
              <a:rPr lang="zh-TW" altLang="zh-TW" sz="3200" dirty="0">
                <a:solidFill>
                  <a:schemeClr val="tx2"/>
                </a:solidFill>
              </a:rPr>
              <a:t>社群</a:t>
            </a:r>
            <a:r>
              <a:rPr lang="zh-TW" altLang="zh-TW" sz="3200" dirty="0" smtClean="0">
                <a:solidFill>
                  <a:schemeClr val="tx2"/>
                </a:solidFill>
              </a:rPr>
              <a:t>媒體</a:t>
            </a:r>
            <a:r>
              <a:rPr lang="zh-TW" altLang="en-US" sz="3200" dirty="0" smtClean="0">
                <a:solidFill>
                  <a:schemeClr val="tx2"/>
                </a:solidFill>
              </a:rPr>
              <a:t>（</a:t>
            </a:r>
            <a:r>
              <a:rPr lang="en-US" altLang="zh-TW" sz="3200" dirty="0" smtClean="0">
                <a:solidFill>
                  <a:schemeClr val="tx2"/>
                </a:solidFill>
              </a:rPr>
              <a:t>Social Media</a:t>
            </a:r>
            <a:r>
              <a:rPr lang="zh-TW" altLang="en-US" sz="3200" dirty="0" smtClean="0">
                <a:solidFill>
                  <a:schemeClr val="tx2"/>
                </a:solidFill>
              </a:rPr>
              <a:t>）</a:t>
            </a:r>
            <a:r>
              <a:rPr lang="zh-TW" altLang="zh-TW" sz="3200" dirty="0" smtClean="0">
                <a:solidFill>
                  <a:schemeClr val="tx2"/>
                </a:solidFill>
              </a:rPr>
              <a:t>著重</a:t>
            </a:r>
            <a:r>
              <a:rPr lang="zh-TW" altLang="zh-TW" sz="3200" dirty="0">
                <a:solidFill>
                  <a:schemeClr val="tx2"/>
                </a:solidFill>
              </a:rPr>
              <a:t>體驗、分享與互動</a:t>
            </a:r>
            <a:r>
              <a:rPr lang="zh-TW" altLang="en-US" sz="3200" dirty="0">
                <a:solidFill>
                  <a:schemeClr val="tx2"/>
                </a:solidFill>
              </a:rPr>
              <a:t>。</a:t>
            </a:r>
            <a:endParaRPr lang="en-US" altLang="zh-TW" sz="3200" dirty="0">
              <a:solidFill>
                <a:schemeClr val="tx2"/>
              </a:solidFill>
            </a:endParaRPr>
          </a:p>
          <a:p>
            <a:pPr marL="274320" lvl="1" algn="just">
              <a:spcBef>
                <a:spcPts val="300"/>
              </a:spcBef>
              <a:buClr>
                <a:schemeClr val="tx2"/>
              </a:buClr>
            </a:pPr>
            <a:r>
              <a:rPr lang="zh-TW" altLang="zh-TW" sz="3200" dirty="0">
                <a:solidFill>
                  <a:schemeClr val="tx2"/>
                </a:solidFill>
              </a:rPr>
              <a:t>利用社群網站上用戶彼此分享資訊的行為，所衍生出來的商機都屬於社群</a:t>
            </a:r>
            <a:r>
              <a:rPr lang="zh-TW" altLang="zh-TW" sz="3200" dirty="0" smtClean="0">
                <a:solidFill>
                  <a:schemeClr val="tx2"/>
                </a:solidFill>
              </a:rPr>
              <a:t>商務</a:t>
            </a:r>
            <a:r>
              <a:rPr lang="zh-TW" altLang="en-US" sz="3200" dirty="0" smtClean="0">
                <a:solidFill>
                  <a:schemeClr val="tx2"/>
                </a:solidFill>
              </a:rPr>
              <a:t>（</a:t>
            </a:r>
            <a:r>
              <a:rPr lang="en-US" altLang="zh-TW" sz="3200" dirty="0" smtClean="0">
                <a:solidFill>
                  <a:schemeClr val="tx2"/>
                </a:solidFill>
              </a:rPr>
              <a:t>Social Commerce</a:t>
            </a:r>
            <a:r>
              <a:rPr lang="zh-TW" altLang="en-US" sz="3200" dirty="0" smtClean="0">
                <a:solidFill>
                  <a:schemeClr val="tx2"/>
                </a:solidFill>
              </a:rPr>
              <a:t>）。</a:t>
            </a:r>
            <a:endParaRPr lang="en-US" altLang="zh-TW" sz="3200" dirty="0" smtClean="0">
              <a:solidFill>
                <a:schemeClr val="tx2"/>
              </a:solidFill>
            </a:endParaRPr>
          </a:p>
          <a:p>
            <a:pPr marL="274320" lvl="1" algn="just">
              <a:spcBef>
                <a:spcPts val="300"/>
              </a:spcBef>
              <a:buClr>
                <a:schemeClr val="tx2"/>
              </a:buClr>
            </a:pPr>
            <a:r>
              <a:rPr lang="zh-TW" altLang="en-US" sz="3200" dirty="0">
                <a:solidFill>
                  <a:schemeClr val="tx2"/>
                </a:solidFill>
              </a:rPr>
              <a:t>企業</a:t>
            </a:r>
            <a:r>
              <a:rPr lang="zh-TW" altLang="zh-TW" sz="3200" dirty="0">
                <a:solidFill>
                  <a:schemeClr val="tx2"/>
                </a:solidFill>
              </a:rPr>
              <a:t>運用不同性質的社群媒體工具在社群中互動以尋求資訊，即可促成社群平台電商化</a:t>
            </a:r>
            <a:r>
              <a:rPr lang="zh-TW" altLang="en-US" sz="3200" dirty="0" smtClean="0">
                <a:solidFill>
                  <a:schemeClr val="tx2"/>
                </a:solidFill>
              </a:rPr>
              <a:t>。</a:t>
            </a:r>
            <a:endParaRPr lang="en-US" altLang="zh-TW" sz="32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135912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電子商務平台的經營</a:t>
            </a:r>
            <a:r>
              <a:rPr kumimoji="1" lang="zh-TW" altLang="en-US" dirty="0" smtClean="0">
                <a:solidFill>
                  <a:schemeClr val="tx2"/>
                </a:solidFill>
              </a:rPr>
              <a:t>策略</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社</a:t>
            </a:r>
            <a:r>
              <a:rPr lang="zh-TW" altLang="zh-TW" sz="3200" dirty="0">
                <a:solidFill>
                  <a:schemeClr val="tx2"/>
                </a:solidFill>
              </a:rPr>
              <a:t>群的方式更容易達到分眾化、專業化的效果，專注於這些較小市場的經營者可以更容易的找到目標客戶</a:t>
            </a:r>
            <a:r>
              <a:rPr lang="zh-TW" altLang="en-US" sz="3200" dirty="0">
                <a:solidFill>
                  <a:schemeClr val="tx2"/>
                </a:solidFill>
              </a:rPr>
              <a:t>。</a:t>
            </a:r>
            <a:endParaRPr lang="en-US" altLang="zh-TW" sz="3200" dirty="0">
              <a:solidFill>
                <a:schemeClr val="tx2"/>
              </a:solidFill>
            </a:endParaRPr>
          </a:p>
          <a:p>
            <a:pPr marL="720000" lvl="1" indent="-342900" algn="just" fontAlgn="base">
              <a:lnSpc>
                <a:spcPct val="85000"/>
              </a:lnSpc>
              <a:spcBef>
                <a:spcPts val="700"/>
              </a:spcBef>
              <a:buClr>
                <a:schemeClr val="tx2"/>
              </a:buClr>
              <a:buFont typeface="Times New Roman" panose="02020603050405020304" pitchFamily="18" charset="0"/>
              <a:buChar char="−"/>
            </a:pPr>
            <a:r>
              <a:rPr kumimoji="1" lang="zh-TW" altLang="zh-TW" sz="2800" dirty="0">
                <a:solidFill>
                  <a:schemeClr val="tx2"/>
                </a:solidFill>
              </a:rPr>
              <a:t>例如</a:t>
            </a:r>
            <a:r>
              <a:rPr kumimoji="1" lang="en-US" altLang="zh-TW" sz="2800" dirty="0">
                <a:solidFill>
                  <a:schemeClr val="tx2"/>
                </a:solidFill>
              </a:rPr>
              <a:t>P&amp;G</a:t>
            </a:r>
            <a:r>
              <a:rPr kumimoji="1" lang="zh-TW" altLang="zh-TW" sz="2800" dirty="0">
                <a:solidFill>
                  <a:schemeClr val="tx2"/>
                </a:solidFill>
              </a:rPr>
              <a:t>將</a:t>
            </a:r>
            <a:r>
              <a:rPr kumimoji="1" lang="zh-TW" altLang="zh-TW" sz="2800" dirty="0" smtClean="0">
                <a:solidFill>
                  <a:schemeClr val="tx2"/>
                </a:solidFill>
              </a:rPr>
              <a:t>購物</a:t>
            </a:r>
            <a:r>
              <a:rPr kumimoji="1" lang="zh-TW" altLang="en-US" sz="2800" dirty="0" smtClean="0">
                <a:solidFill>
                  <a:schemeClr val="tx2"/>
                </a:solidFill>
              </a:rPr>
              <a:t>（</a:t>
            </a:r>
            <a:r>
              <a:rPr kumimoji="1" lang="en-US" altLang="zh-TW" sz="2800" dirty="0" smtClean="0">
                <a:solidFill>
                  <a:schemeClr val="tx2"/>
                </a:solidFill>
              </a:rPr>
              <a:t>Shopping</a:t>
            </a:r>
            <a:r>
              <a:rPr kumimoji="1" lang="zh-TW" altLang="en-US" sz="2800" dirty="0" smtClean="0">
                <a:solidFill>
                  <a:schemeClr val="tx2"/>
                </a:solidFill>
              </a:rPr>
              <a:t>）</a:t>
            </a:r>
            <a:r>
              <a:rPr kumimoji="1" lang="zh-TW" altLang="zh-TW" sz="2800" dirty="0" smtClean="0">
                <a:solidFill>
                  <a:schemeClr val="tx2"/>
                </a:solidFill>
              </a:rPr>
              <a:t>、購買</a:t>
            </a:r>
            <a:r>
              <a:rPr kumimoji="1" lang="zh-TW" altLang="en-US" sz="2800" dirty="0">
                <a:solidFill>
                  <a:schemeClr val="tx2"/>
                </a:solidFill>
              </a:rPr>
              <a:t>（</a:t>
            </a:r>
            <a:r>
              <a:rPr kumimoji="1" lang="en-US" altLang="zh-TW" sz="2800" dirty="0" smtClean="0">
                <a:solidFill>
                  <a:schemeClr val="tx2"/>
                </a:solidFill>
              </a:rPr>
              <a:t>Buying</a:t>
            </a:r>
            <a:r>
              <a:rPr kumimoji="1" lang="zh-TW" altLang="en-US" sz="2800" dirty="0" smtClean="0">
                <a:solidFill>
                  <a:schemeClr val="tx2"/>
                </a:solidFill>
              </a:rPr>
              <a:t>）</a:t>
            </a:r>
            <a:r>
              <a:rPr kumimoji="1" lang="zh-TW" altLang="zh-TW" sz="2800" dirty="0" smtClean="0">
                <a:solidFill>
                  <a:schemeClr val="tx2"/>
                </a:solidFill>
              </a:rPr>
              <a:t>和學習</a:t>
            </a:r>
            <a:r>
              <a:rPr kumimoji="1" lang="zh-TW" altLang="en-US" sz="2800" dirty="0" smtClean="0">
                <a:solidFill>
                  <a:schemeClr val="tx2"/>
                </a:solidFill>
              </a:rPr>
              <a:t>（</a:t>
            </a:r>
            <a:r>
              <a:rPr kumimoji="1" lang="en-US" altLang="zh-TW" sz="2800" dirty="0" smtClean="0">
                <a:solidFill>
                  <a:schemeClr val="tx2"/>
                </a:solidFill>
              </a:rPr>
              <a:t>Learning</a:t>
            </a:r>
            <a:r>
              <a:rPr kumimoji="1" lang="zh-TW" altLang="en-US" sz="2800" dirty="0" smtClean="0">
                <a:solidFill>
                  <a:schemeClr val="tx2"/>
                </a:solidFill>
              </a:rPr>
              <a:t>）</a:t>
            </a:r>
            <a:r>
              <a:rPr kumimoji="1" lang="zh-TW" altLang="zh-TW" sz="2800" dirty="0" smtClean="0">
                <a:solidFill>
                  <a:schemeClr val="tx2"/>
                </a:solidFill>
              </a:rPr>
              <a:t>的</a:t>
            </a:r>
            <a:r>
              <a:rPr kumimoji="1" lang="zh-TW" altLang="zh-TW" sz="2800" dirty="0">
                <a:solidFill>
                  <a:schemeClr val="tx2"/>
                </a:solidFill>
              </a:rPr>
              <a:t>經驗整合到行動設備</a:t>
            </a:r>
            <a:r>
              <a:rPr kumimoji="1" lang="zh-TW" altLang="zh-TW" sz="2800" dirty="0" smtClean="0">
                <a:solidFill>
                  <a:schemeClr val="tx2"/>
                </a:solidFill>
              </a:rPr>
              <a:t>上</a:t>
            </a:r>
            <a:r>
              <a:rPr kumimoji="1" lang="zh-TW" altLang="en-US" sz="2800" dirty="0" smtClean="0">
                <a:solidFill>
                  <a:schemeClr val="tx2"/>
                </a:solidFill>
              </a:rPr>
              <a:t>，</a:t>
            </a:r>
            <a:r>
              <a:rPr kumimoji="1" lang="zh-TW" altLang="zh-TW" sz="2800" dirty="0" smtClean="0">
                <a:solidFill>
                  <a:schemeClr val="tx2"/>
                </a:solidFill>
              </a:rPr>
              <a:t>他們</a:t>
            </a:r>
            <a:r>
              <a:rPr kumimoji="1" lang="zh-TW" altLang="zh-TW" sz="2800" dirty="0">
                <a:solidFill>
                  <a:schemeClr val="tx2"/>
                </a:solidFill>
              </a:rPr>
              <a:t>觀察到有很多消費者在購物的同時，也利用行動設備找尋產品數據、分享數據等</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85000"/>
              </a:lnSpc>
              <a:spcBef>
                <a:spcPts val="700"/>
              </a:spcBef>
              <a:buClr>
                <a:schemeClr val="tx2"/>
              </a:buClr>
              <a:buFont typeface="Times New Roman" panose="02020603050405020304" pitchFamily="18" charset="0"/>
              <a:buChar char="−"/>
            </a:pPr>
            <a:r>
              <a:rPr kumimoji="1" lang="en-US" altLang="zh-TW" sz="2800" dirty="0">
                <a:solidFill>
                  <a:schemeClr val="tx2"/>
                </a:solidFill>
              </a:rPr>
              <a:t>P&amp;G</a:t>
            </a:r>
            <a:r>
              <a:rPr kumimoji="1" lang="zh-TW" altLang="zh-TW" sz="2800" dirty="0">
                <a:solidFill>
                  <a:schemeClr val="tx2"/>
                </a:solidFill>
              </a:rPr>
              <a:t>開發許多以品牌為主的</a:t>
            </a:r>
            <a:r>
              <a:rPr kumimoji="1" lang="en-US" altLang="zh-TW" sz="2800" dirty="0">
                <a:solidFill>
                  <a:schemeClr val="tx2"/>
                </a:solidFill>
              </a:rPr>
              <a:t>Apps</a:t>
            </a:r>
            <a:r>
              <a:rPr kumimoji="1" lang="zh-TW" altLang="zh-TW" sz="2800" dirty="0">
                <a:solidFill>
                  <a:schemeClr val="tx2"/>
                </a:solidFill>
              </a:rPr>
              <a:t>，包含讓父母記錄自己孩子成長的「</a:t>
            </a:r>
            <a:r>
              <a:rPr kumimoji="1" lang="en-US" altLang="zh-TW" sz="2800" dirty="0">
                <a:solidFill>
                  <a:schemeClr val="tx2"/>
                </a:solidFill>
              </a:rPr>
              <a:t>My Baby Registry by Pampers</a:t>
            </a:r>
            <a:r>
              <a:rPr kumimoji="1" lang="zh-TW" altLang="zh-TW" sz="2800" dirty="0">
                <a:solidFill>
                  <a:schemeClr val="tx2"/>
                </a:solidFill>
              </a:rPr>
              <a:t>」</a:t>
            </a:r>
            <a:r>
              <a:rPr kumimoji="1" lang="en-US" altLang="zh-TW" sz="2800" dirty="0">
                <a:solidFill>
                  <a:schemeClr val="tx2"/>
                </a:solidFill>
              </a:rPr>
              <a:t>App</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85000"/>
              </a:lnSpc>
              <a:spcBef>
                <a:spcPts val="700"/>
              </a:spcBef>
              <a:buClr>
                <a:schemeClr val="tx2"/>
              </a:buClr>
              <a:buFont typeface="Times New Roman" panose="02020603050405020304" pitchFamily="18" charset="0"/>
              <a:buChar char="−"/>
            </a:pPr>
            <a:r>
              <a:rPr kumimoji="1" lang="en-US" altLang="zh-TW" sz="2800" dirty="0">
                <a:solidFill>
                  <a:schemeClr val="tx2"/>
                </a:solidFill>
              </a:rPr>
              <a:t>P&amp;G</a:t>
            </a:r>
            <a:r>
              <a:rPr kumimoji="1" lang="zh-TW" altLang="zh-TW" sz="2800" dirty="0">
                <a:solidFill>
                  <a:schemeClr val="tx2"/>
                </a:solidFill>
              </a:rPr>
              <a:t>對於社群的想法，可以用這句話來表達「我們並不創立社群，而是對現有社群加值」</a:t>
            </a:r>
            <a:r>
              <a:rPr kumimoji="1" lang="zh-TW" altLang="en-US" sz="2800" dirty="0" smtClean="0">
                <a:solidFill>
                  <a:schemeClr val="tx2"/>
                </a:solidFill>
              </a:rPr>
              <a:t>。</a:t>
            </a:r>
            <a:endParaRPr lang="zh-TW" altLang="en-US" sz="32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82338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電子商務平台的經營</a:t>
            </a:r>
            <a:r>
              <a:rPr kumimoji="1" lang="zh-TW" altLang="en-US" dirty="0" smtClean="0">
                <a:solidFill>
                  <a:schemeClr val="tx2"/>
                </a:solidFill>
              </a:rPr>
              <a:t>策略</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en-US" altLang="zh-TW" sz="3200" dirty="0" err="1" smtClean="0">
                <a:solidFill>
                  <a:schemeClr val="tx2"/>
                </a:solidFill>
              </a:rPr>
              <a:t>Piskorski</a:t>
            </a:r>
            <a:r>
              <a:rPr lang="zh-TW" altLang="en-US" sz="3200" dirty="0" smtClean="0">
                <a:solidFill>
                  <a:schemeClr val="tx2"/>
                </a:solidFill>
              </a:rPr>
              <a:t>（</a:t>
            </a:r>
            <a:r>
              <a:rPr lang="en-US" altLang="zh-TW" sz="3200" dirty="0" smtClean="0">
                <a:solidFill>
                  <a:schemeClr val="tx2"/>
                </a:solidFill>
              </a:rPr>
              <a:t>2011</a:t>
            </a:r>
            <a:r>
              <a:rPr lang="zh-TW" altLang="en-US" sz="3200" dirty="0" smtClean="0">
                <a:solidFill>
                  <a:schemeClr val="tx2"/>
                </a:solidFill>
              </a:rPr>
              <a:t>）</a:t>
            </a:r>
            <a:r>
              <a:rPr lang="zh-TW" altLang="zh-TW" sz="3200" dirty="0" smtClean="0">
                <a:solidFill>
                  <a:schemeClr val="tx2"/>
                </a:solidFill>
              </a:rPr>
              <a:t>研究指出，在社群平台上蓬勃發展的企業，不只是一味的進行廣告與行銷，企業還需要幫忙消費者建立人際關係。</a:t>
            </a:r>
            <a:endParaRPr lang="en-US" altLang="zh-TW" sz="3200" dirty="0" smtClean="0">
              <a:solidFill>
                <a:schemeClr val="tx2"/>
              </a:solidFill>
            </a:endParaRPr>
          </a:p>
          <a:p>
            <a:pPr marL="274320" lvl="1" algn="just">
              <a:lnSpc>
                <a:spcPct val="100000"/>
              </a:lnSpc>
              <a:spcBef>
                <a:spcPts val="768"/>
              </a:spcBef>
              <a:buClr>
                <a:schemeClr val="tx2"/>
              </a:buClr>
            </a:pPr>
            <a:r>
              <a:rPr lang="zh-TW" altLang="zh-TW" sz="3200" dirty="0" smtClean="0">
                <a:solidFill>
                  <a:schemeClr val="tx2"/>
                </a:solidFill>
              </a:rPr>
              <a:t>成功</a:t>
            </a:r>
            <a:r>
              <a:rPr lang="zh-TW" altLang="zh-TW" sz="3200" dirty="0">
                <a:solidFill>
                  <a:schemeClr val="tx2"/>
                </a:solidFill>
              </a:rPr>
              <a:t>的網路社群策略需具備三個</a:t>
            </a:r>
            <a:r>
              <a:rPr lang="zh-TW" altLang="zh-TW" sz="3200" dirty="0" smtClean="0">
                <a:solidFill>
                  <a:schemeClr val="tx2"/>
                </a:solidFill>
              </a:rPr>
              <a:t>要素</a:t>
            </a:r>
            <a:r>
              <a:rPr lang="en-US" altLang="zh-TW" sz="3200" dirty="0">
                <a:solidFill>
                  <a:schemeClr val="tx2"/>
                </a:solidFill>
              </a:rPr>
              <a:t>(1)</a:t>
            </a:r>
            <a:r>
              <a:rPr lang="zh-TW" altLang="zh-TW" sz="3200" dirty="0">
                <a:solidFill>
                  <a:schemeClr val="tx2"/>
                </a:solidFill>
              </a:rPr>
              <a:t>如果人們免費為企業做事的話，企業就</a:t>
            </a:r>
            <a:r>
              <a:rPr lang="zh-TW" altLang="zh-TW" sz="3200" dirty="0" smtClean="0">
                <a:solidFill>
                  <a:schemeClr val="tx2"/>
                </a:solidFill>
              </a:rPr>
              <a:t>能</a:t>
            </a:r>
            <a:r>
              <a:rPr lang="en-US" altLang="zh-TW" sz="3200" dirty="0" smtClean="0">
                <a:solidFill>
                  <a:schemeClr val="tx2"/>
                </a:solidFill>
              </a:rPr>
              <a:t>(</a:t>
            </a:r>
            <a:r>
              <a:rPr lang="en-US" altLang="zh-TW" sz="3200" dirty="0">
                <a:solidFill>
                  <a:schemeClr val="tx2"/>
                </a:solidFill>
              </a:rPr>
              <a:t>2)</a:t>
            </a:r>
            <a:r>
              <a:rPr lang="zh-TW" altLang="zh-TW" sz="3200" dirty="0">
                <a:solidFill>
                  <a:schemeClr val="tx2"/>
                </a:solidFill>
              </a:rPr>
              <a:t>藉由幫人們建立或加強關係，</a:t>
            </a:r>
            <a:r>
              <a:rPr lang="en-US" altLang="zh-TW" sz="3200" dirty="0">
                <a:solidFill>
                  <a:schemeClr val="tx2"/>
                </a:solidFill>
              </a:rPr>
              <a:t>(3)</a:t>
            </a:r>
            <a:r>
              <a:rPr lang="zh-TW" altLang="zh-TW" sz="3200" dirty="0">
                <a:solidFill>
                  <a:schemeClr val="tx2"/>
                </a:solidFill>
              </a:rPr>
              <a:t>來降低成本或提高顧客的付款意願</a:t>
            </a:r>
            <a:r>
              <a:rPr lang="zh-TW" altLang="zh-TW" sz="3200" dirty="0" smtClean="0">
                <a:solidFill>
                  <a:schemeClr val="tx2"/>
                </a:solidFill>
              </a:rPr>
              <a:t>。</a:t>
            </a:r>
            <a:endParaRPr lang="en-US" altLang="zh-TW" sz="32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8194" name="Picture 2" descr="C:\Users\NO38\Desktop\書籍\IM111電子商務\IM111ppt\小圖\VisEra_About_Us_Executives.jpg"/>
          <p:cNvPicPr>
            <a:picLocks noChangeAspect="1" noChangeArrowheads="1"/>
          </p:cNvPicPr>
          <p:nvPr/>
        </p:nvPicPr>
        <p:blipFill rotWithShape="1">
          <a:blip r:embed="rId3">
            <a:extLst>
              <a:ext uri="{28A0092B-C50C-407E-A947-70E740481C1C}">
                <a14:useLocalDpi xmlns:a14="http://schemas.microsoft.com/office/drawing/2010/main" val="0"/>
              </a:ext>
            </a:extLst>
          </a:blip>
          <a:srcRect l="2045" t="6451" r="8839" b="8449"/>
          <a:stretch/>
        </p:blipFill>
        <p:spPr bwMode="auto">
          <a:xfrm>
            <a:off x="6443251" y="4957911"/>
            <a:ext cx="2214205" cy="142341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2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oAutofit/>
          </a:bodyPr>
          <a:lstStyle/>
          <a:p>
            <a:pPr algn="ctr" fontAlgn="base">
              <a:lnSpc>
                <a:spcPct val="100000"/>
              </a:lnSpc>
              <a:spcAft>
                <a:spcPct val="0"/>
              </a:spcAft>
            </a:pPr>
            <a:r>
              <a:rPr kumimoji="1" lang="en-US" altLang="zh-TW" cap="none" dirty="0" smtClean="0">
                <a:solidFill>
                  <a:schemeClr val="tx2"/>
                </a:solidFill>
              </a:rPr>
              <a:t>Apple iPhone</a:t>
            </a:r>
            <a:r>
              <a:rPr kumimoji="1" lang="zh-TW" altLang="zh-TW" cap="none" dirty="0" smtClean="0">
                <a:solidFill>
                  <a:schemeClr val="tx2"/>
                </a:solidFill>
              </a:rPr>
              <a:t>的商業模式</a:t>
            </a:r>
            <a:endParaRPr kumimoji="1" lang="zh-TW" altLang="en-US" cap="none"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algn="just">
              <a:lnSpc>
                <a:spcPct val="100000"/>
              </a:lnSpc>
              <a:spcBef>
                <a:spcPts val="768"/>
              </a:spcBef>
            </a:pPr>
            <a:r>
              <a:rPr lang="zh-TW" altLang="zh-TW" sz="3200" dirty="0" smtClean="0">
                <a:solidFill>
                  <a:schemeClr val="tx2"/>
                </a:solidFill>
              </a:rPr>
              <a:t>蘋果股份有限公司</a:t>
            </a:r>
            <a:r>
              <a:rPr lang="zh-TW" altLang="en-US" sz="3200" dirty="0" smtClean="0">
                <a:solidFill>
                  <a:schemeClr val="tx2"/>
                </a:solidFill>
              </a:rPr>
              <a:t>（</a:t>
            </a:r>
            <a:r>
              <a:rPr lang="en-US" altLang="zh-TW" sz="3200" dirty="0" smtClean="0">
                <a:solidFill>
                  <a:schemeClr val="tx2"/>
                </a:solidFill>
              </a:rPr>
              <a:t>APPLE INC.</a:t>
            </a:r>
            <a:r>
              <a:rPr lang="zh-TW" altLang="zh-TW" sz="3200" dirty="0" smtClean="0">
                <a:solidFill>
                  <a:schemeClr val="tx2"/>
                </a:solidFill>
              </a:rPr>
              <a:t>，以下簡稱</a:t>
            </a:r>
            <a:r>
              <a:rPr lang="en-US" altLang="zh-TW" sz="3200" dirty="0" smtClean="0">
                <a:solidFill>
                  <a:schemeClr val="tx2"/>
                </a:solidFill>
              </a:rPr>
              <a:t>Apple</a:t>
            </a:r>
            <a:r>
              <a:rPr lang="zh-TW" altLang="en-US" sz="3200" dirty="0" smtClean="0">
                <a:solidFill>
                  <a:schemeClr val="tx2"/>
                </a:solidFill>
              </a:rPr>
              <a:t>）</a:t>
            </a:r>
            <a:r>
              <a:rPr lang="zh-TW" altLang="zh-TW" sz="3200" dirty="0" smtClean="0">
                <a:solidFill>
                  <a:schemeClr val="tx2"/>
                </a:solidFill>
              </a:rPr>
              <a:t>，原名為蘋果電腦</a:t>
            </a:r>
            <a:r>
              <a:rPr lang="zh-TW" altLang="en-US" sz="3200" dirty="0" smtClean="0">
                <a:solidFill>
                  <a:schemeClr val="tx2"/>
                </a:solidFill>
              </a:rPr>
              <a:t>（</a:t>
            </a:r>
            <a:r>
              <a:rPr lang="en-US" altLang="zh-TW" sz="3200" dirty="0" smtClean="0">
                <a:solidFill>
                  <a:schemeClr val="tx2"/>
                </a:solidFill>
              </a:rPr>
              <a:t>APPLE Computer</a:t>
            </a:r>
            <a:r>
              <a:rPr lang="zh-TW" altLang="en-US" sz="3200" dirty="0" smtClean="0">
                <a:solidFill>
                  <a:schemeClr val="tx2"/>
                </a:solidFill>
              </a:rPr>
              <a:t>）</a:t>
            </a:r>
            <a:r>
              <a:rPr lang="zh-TW" altLang="zh-TW" sz="3200" dirty="0" smtClean="0">
                <a:solidFill>
                  <a:schemeClr val="tx2"/>
                </a:solidFill>
              </a:rPr>
              <a:t>，由</a:t>
            </a:r>
            <a:r>
              <a:rPr lang="en-US" altLang="zh-TW" sz="3200" dirty="0" smtClean="0">
                <a:solidFill>
                  <a:schemeClr val="tx2"/>
                </a:solidFill>
              </a:rPr>
              <a:t>Steve Jobs</a:t>
            </a:r>
            <a:r>
              <a:rPr lang="zh-TW" altLang="zh-TW" sz="3200" dirty="0" smtClean="0">
                <a:solidFill>
                  <a:schemeClr val="tx2"/>
                </a:solidFill>
              </a:rPr>
              <a:t>、</a:t>
            </a:r>
            <a:r>
              <a:rPr lang="en-US" altLang="zh-TW" sz="3200" dirty="0" smtClean="0">
                <a:solidFill>
                  <a:schemeClr val="tx2"/>
                </a:solidFill>
              </a:rPr>
              <a:t>Stephen Wozniak</a:t>
            </a:r>
            <a:r>
              <a:rPr lang="zh-TW" altLang="zh-TW" sz="3200" dirty="0" smtClean="0">
                <a:solidFill>
                  <a:schemeClr val="tx2"/>
                </a:solidFill>
              </a:rPr>
              <a:t>和</a:t>
            </a:r>
            <a:r>
              <a:rPr lang="en-US" altLang="zh-TW" sz="3200" dirty="0" smtClean="0">
                <a:solidFill>
                  <a:schemeClr val="tx2"/>
                </a:solidFill>
              </a:rPr>
              <a:t>Ronald Wayne</a:t>
            </a:r>
            <a:r>
              <a:rPr lang="zh-TW" altLang="zh-TW" sz="3200" dirty="0" smtClean="0">
                <a:solidFill>
                  <a:schemeClr val="tx2"/>
                </a:solidFill>
              </a:rPr>
              <a:t>於</a:t>
            </a:r>
            <a:r>
              <a:rPr lang="en-US" altLang="zh-TW" sz="3200" dirty="0" smtClean="0">
                <a:solidFill>
                  <a:schemeClr val="tx2"/>
                </a:solidFill>
              </a:rPr>
              <a:t>1976</a:t>
            </a:r>
            <a:r>
              <a:rPr lang="zh-TW" altLang="zh-TW" sz="3200" dirty="0" smtClean="0">
                <a:solidFill>
                  <a:schemeClr val="tx2"/>
                </a:solidFill>
              </a:rPr>
              <a:t>年創立</a:t>
            </a:r>
            <a:r>
              <a:rPr lang="zh-TW" altLang="en-US" sz="3200" dirty="0" smtClean="0">
                <a:solidFill>
                  <a:schemeClr val="tx2"/>
                </a:solidFill>
              </a:rPr>
              <a:t>。</a:t>
            </a:r>
            <a:endParaRPr lang="en-US" altLang="zh-TW" sz="3200" dirty="0" smtClean="0">
              <a:solidFill>
                <a:schemeClr val="tx2"/>
              </a:solidFill>
            </a:endParaRPr>
          </a:p>
          <a:p>
            <a:pPr algn="just">
              <a:lnSpc>
                <a:spcPct val="100000"/>
              </a:lnSpc>
              <a:spcBef>
                <a:spcPts val="768"/>
              </a:spcBef>
            </a:pPr>
            <a:r>
              <a:rPr lang="zh-TW" altLang="zh-TW" sz="3200" dirty="0" smtClean="0">
                <a:solidFill>
                  <a:schemeClr val="tx2"/>
                </a:solidFill>
              </a:rPr>
              <a:t>組織文化乃以</a:t>
            </a:r>
            <a:r>
              <a:rPr lang="en-US" altLang="zh-TW" sz="3200" dirty="0" smtClean="0">
                <a:solidFill>
                  <a:schemeClr val="tx2"/>
                </a:solidFill>
              </a:rPr>
              <a:t>1996</a:t>
            </a:r>
            <a:r>
              <a:rPr lang="zh-TW" altLang="zh-TW" sz="3200" dirty="0" smtClean="0">
                <a:solidFill>
                  <a:schemeClr val="tx2"/>
                </a:solidFill>
              </a:rPr>
              <a:t>年</a:t>
            </a:r>
            <a:r>
              <a:rPr lang="en-US" altLang="zh-TW" sz="3200" dirty="0" smtClean="0">
                <a:solidFill>
                  <a:schemeClr val="tx2"/>
                </a:solidFill>
              </a:rPr>
              <a:t>Steve Jobs</a:t>
            </a:r>
            <a:r>
              <a:rPr lang="zh-TW" altLang="zh-TW" sz="3200" dirty="0" smtClean="0">
                <a:solidFill>
                  <a:schemeClr val="tx2"/>
                </a:solidFill>
              </a:rPr>
              <a:t>重歸</a:t>
            </a:r>
            <a:r>
              <a:rPr lang="en-US" altLang="zh-TW" sz="3200" dirty="0" smtClean="0">
                <a:solidFill>
                  <a:schemeClr val="tx2"/>
                </a:solidFill>
              </a:rPr>
              <a:t>Apple</a:t>
            </a:r>
            <a:r>
              <a:rPr lang="zh-TW" altLang="zh-TW" sz="3200" dirty="0" smtClean="0">
                <a:solidFill>
                  <a:schemeClr val="tx2"/>
                </a:solidFill>
              </a:rPr>
              <a:t>後所推行的「</a:t>
            </a:r>
            <a:r>
              <a:rPr lang="en-US" altLang="zh-TW" sz="3200" dirty="0" smtClean="0">
                <a:solidFill>
                  <a:schemeClr val="tx2"/>
                </a:solidFill>
              </a:rPr>
              <a:t>Think Different</a:t>
            </a:r>
            <a:r>
              <a:rPr lang="zh-TW" altLang="zh-TW" sz="3200" dirty="0" smtClean="0">
                <a:solidFill>
                  <a:schemeClr val="tx2"/>
                </a:solidFill>
              </a:rPr>
              <a:t>」為核心</a:t>
            </a:r>
            <a:r>
              <a:rPr lang="zh-TW" altLang="en-US" sz="3200" dirty="0">
                <a:solidFill>
                  <a:schemeClr val="tx2"/>
                </a:solidFill>
              </a:rPr>
              <a:t>。</a:t>
            </a:r>
            <a:endParaRPr lang="en-US" altLang="zh-TW" sz="3200" dirty="0" smtClean="0">
              <a:solidFill>
                <a:schemeClr val="tx2"/>
              </a:solidFill>
            </a:endParaRPr>
          </a:p>
          <a:p>
            <a:pPr algn="just">
              <a:lnSpc>
                <a:spcPct val="100000"/>
              </a:lnSpc>
              <a:spcBef>
                <a:spcPts val="768"/>
              </a:spcBef>
            </a:pPr>
            <a:r>
              <a:rPr lang="zh-TW" altLang="zh-TW" sz="3200" dirty="0" smtClean="0">
                <a:solidFill>
                  <a:schemeClr val="tx2"/>
                </a:solidFill>
              </a:rPr>
              <a:t>目標客群鎖定為欲使用智慧型手機的使用者</a:t>
            </a:r>
            <a:r>
              <a:rPr lang="zh-TW" altLang="en-US" sz="3200" dirty="0" smtClean="0">
                <a:solidFill>
                  <a:schemeClr val="tx2"/>
                </a:solidFill>
              </a:rPr>
              <a:t>。</a:t>
            </a:r>
            <a:endParaRPr lang="en-US" altLang="zh-TW" sz="3200" dirty="0" smtClean="0">
              <a:solidFill>
                <a:schemeClr val="tx2"/>
              </a:solidFill>
            </a:endParaRPr>
          </a:p>
        </p:txBody>
      </p:sp>
    </p:spTree>
    <p:extLst>
      <p:ext uri="{BB962C8B-B14F-4D97-AF65-F5344CB8AC3E}">
        <p14:creationId xmlns:p14="http://schemas.microsoft.com/office/powerpoint/2010/main" val="2961142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電子商務平台的經營</a:t>
            </a:r>
            <a:r>
              <a:rPr kumimoji="1" lang="zh-TW" altLang="en-US" dirty="0" smtClean="0">
                <a:solidFill>
                  <a:schemeClr val="tx2"/>
                </a:solidFill>
              </a:rPr>
              <a:t>策略</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根據</a:t>
            </a:r>
            <a:r>
              <a:rPr lang="zh-TW" altLang="zh-TW" sz="3200" dirty="0">
                <a:solidFill>
                  <a:schemeClr val="tx2"/>
                </a:solidFill>
              </a:rPr>
              <a:t>這三個要素，可產生四個企業可追求的成功社群策略：</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幫人們彼此結識以降低成本</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幫人們彼此結識以提高他們的付款意願</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幫人們加強關係以降低成本</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幫人們加強關係以提高他們的付款意願</a:t>
            </a:r>
            <a:endParaRPr kumimoji="1" lang="zh-TW" altLang="en-US" sz="28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9218" name="Picture 2" descr="C:\Users\NO38\Desktop\書籍\IM111電子商務\IM111ppt\小圖\images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731" y="4862355"/>
            <a:ext cx="2232248" cy="153209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273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a:solidFill>
                  <a:schemeClr val="tx2"/>
                </a:solidFill>
              </a:rPr>
              <a:t>電子商務平台的經營</a:t>
            </a:r>
            <a:r>
              <a:rPr kumimoji="1" lang="zh-TW" altLang="en-US" dirty="0" smtClean="0">
                <a:solidFill>
                  <a:schemeClr val="tx2"/>
                </a:solidFill>
              </a:rPr>
              <a:t>策略</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pic>
        <p:nvPicPr>
          <p:cNvPr id="11" name="Picture 2" descr="C:\Users\NO38\Desktop\書籍\IM111電子商務\低解析\圖02-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30" y="1700808"/>
            <a:ext cx="8293539" cy="452302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2" name="五邊形 11"/>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98655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zh-TW" dirty="0">
                <a:solidFill>
                  <a:schemeClr val="tx2"/>
                </a:solidFill>
              </a:rPr>
              <a:t>策略</a:t>
            </a:r>
            <a:r>
              <a:rPr kumimoji="1" lang="en-US" altLang="zh-TW" dirty="0">
                <a:solidFill>
                  <a:schemeClr val="tx2"/>
                </a:solidFill>
              </a:rPr>
              <a:t>A</a:t>
            </a:r>
            <a:r>
              <a:rPr kumimoji="1" lang="zh-TW" altLang="zh-TW" dirty="0">
                <a:solidFill>
                  <a:schemeClr val="tx2"/>
                </a:solidFill>
              </a:rPr>
              <a:t>：降低成本並強化</a:t>
            </a:r>
            <a:r>
              <a:rPr kumimoji="1" lang="zh-TW" altLang="zh-TW" dirty="0" smtClean="0">
                <a:solidFill>
                  <a:schemeClr val="tx2"/>
                </a:solidFill>
              </a:rPr>
              <a:t>關係</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95000"/>
              </a:lnSpc>
              <a:spcBef>
                <a:spcPts val="500"/>
              </a:spcBef>
              <a:buClr>
                <a:schemeClr val="tx2"/>
              </a:buClr>
            </a:pPr>
            <a:r>
              <a:rPr lang="zh-TW" altLang="zh-TW" sz="3200" dirty="0" smtClean="0">
                <a:solidFill>
                  <a:schemeClr val="tx2"/>
                </a:solidFill>
              </a:rPr>
              <a:t>讓</a:t>
            </a:r>
            <a:r>
              <a:rPr lang="zh-TW" altLang="zh-TW" sz="3200" dirty="0">
                <a:solidFill>
                  <a:schemeClr val="tx2"/>
                </a:solidFill>
              </a:rPr>
              <a:t>消費者一個藉口重新聯繫友人</a:t>
            </a:r>
            <a:r>
              <a:rPr lang="zh-TW" altLang="en-US" sz="3200" dirty="0">
                <a:solidFill>
                  <a:schemeClr val="tx2"/>
                </a:solidFill>
              </a:rPr>
              <a:t>。</a:t>
            </a:r>
            <a:endParaRPr lang="zh-TW" altLang="zh-TW" sz="3200" dirty="0">
              <a:solidFill>
                <a:schemeClr val="tx2"/>
              </a:solidFill>
            </a:endParaRPr>
          </a:p>
          <a:p>
            <a:pPr marL="274320" lvl="1" algn="just">
              <a:lnSpc>
                <a:spcPct val="95000"/>
              </a:lnSpc>
              <a:spcBef>
                <a:spcPts val="500"/>
              </a:spcBef>
              <a:buClr>
                <a:schemeClr val="tx2"/>
              </a:buClr>
            </a:pPr>
            <a:r>
              <a:rPr lang="zh-TW" altLang="zh-TW" sz="3200" dirty="0">
                <a:solidFill>
                  <a:schemeClr val="tx2"/>
                </a:solidFill>
              </a:rPr>
              <a:t>作法：邀請友人一起購物，若二人在同一個時間在同一零售店一起購物，會產生額外的紅利績點。</a:t>
            </a:r>
            <a:endParaRPr lang="en-US" altLang="zh-TW" sz="3200" dirty="0">
              <a:solidFill>
                <a:schemeClr val="tx2"/>
              </a:solidFill>
            </a:endParaRPr>
          </a:p>
          <a:p>
            <a:pPr marL="274320" lvl="1">
              <a:lnSpc>
                <a:spcPct val="95000"/>
              </a:lnSpc>
              <a:spcBef>
                <a:spcPts val="500"/>
              </a:spcBef>
              <a:buClr>
                <a:schemeClr val="tx2"/>
              </a:buClr>
            </a:pPr>
            <a:r>
              <a:rPr lang="zh-TW" altLang="zh-TW" sz="3200" dirty="0">
                <a:solidFill>
                  <a:schemeClr val="tx2"/>
                </a:solidFill>
              </a:rPr>
              <a:t>案例說明：評論網站</a:t>
            </a:r>
            <a:r>
              <a:rPr lang="en-US" altLang="zh-TW" sz="3200" dirty="0">
                <a:solidFill>
                  <a:schemeClr val="tx2"/>
                </a:solidFill>
              </a:rPr>
              <a:t>Yelp </a:t>
            </a:r>
            <a:r>
              <a:rPr lang="zh-TW" altLang="en-US" sz="3200" dirty="0" smtClean="0">
                <a:solidFill>
                  <a:schemeClr val="tx2"/>
                </a:solidFill>
              </a:rPr>
              <a:t>（</a:t>
            </a:r>
            <a:r>
              <a:rPr lang="en-US" altLang="zh-TW" sz="3200" dirty="0" smtClean="0">
                <a:solidFill>
                  <a:schemeClr val="tx2"/>
                </a:solidFill>
              </a:rPr>
              <a:t>http</a:t>
            </a:r>
            <a:r>
              <a:rPr lang="en-US" altLang="zh-TW" sz="3200" dirty="0">
                <a:solidFill>
                  <a:schemeClr val="tx2"/>
                </a:solidFill>
              </a:rPr>
              <a:t>://www.yelp.com</a:t>
            </a:r>
            <a:r>
              <a:rPr lang="en-US" altLang="zh-TW" sz="3200" dirty="0" smtClean="0">
                <a:solidFill>
                  <a:schemeClr val="tx2"/>
                </a:solidFill>
              </a:rPr>
              <a:t>/</a:t>
            </a:r>
            <a:r>
              <a:rPr lang="zh-TW" altLang="en-US" sz="3200" dirty="0" smtClean="0">
                <a:solidFill>
                  <a:schemeClr val="tx2"/>
                </a:solidFill>
              </a:rPr>
              <a:t>）</a:t>
            </a:r>
            <a:endParaRPr lang="en-US" altLang="zh-TW" sz="3200" dirty="0">
              <a:solidFill>
                <a:schemeClr val="tx2"/>
              </a:solidFill>
            </a:endParaRPr>
          </a:p>
          <a:p>
            <a:pPr marL="720000" lvl="1" indent="-342900" algn="just" fontAlgn="base">
              <a:lnSpc>
                <a:spcPct val="95000"/>
              </a:lnSpc>
              <a:spcBef>
                <a:spcPts val="500"/>
              </a:spcBef>
              <a:buClr>
                <a:schemeClr val="tx2"/>
              </a:buClr>
              <a:buFont typeface="Times New Roman" panose="02020603050405020304" pitchFamily="18" charset="0"/>
              <a:buChar char="−"/>
            </a:pPr>
            <a:r>
              <a:rPr kumimoji="1" lang="zh-TW" altLang="zh-TW" sz="2800" dirty="0">
                <a:solidFill>
                  <a:schemeClr val="tx2"/>
                </a:solidFill>
              </a:rPr>
              <a:t>網站內容的類別從餐廳、居家服務、藝文活動到醫療等領域，網站內容包括消費者對店家的評論、照片等，網友們可以很容易地透過網站找到相關的生活資訊，因此能吸引消費者根據該網站評論決定是否購買，降低購買成本</a:t>
            </a:r>
            <a:r>
              <a:rPr kumimoji="1" lang="zh-TW" altLang="zh-TW" sz="2800" dirty="0" smtClean="0">
                <a:solidFill>
                  <a:schemeClr val="tx2"/>
                </a:solidFill>
              </a:rPr>
              <a:t>。</a:t>
            </a:r>
            <a:endParaRPr kumimoji="1" lang="en-US" altLang="zh-TW" sz="28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84676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xEl>
                                              <p:pRg st="3" end="3"/>
                                            </p:txEl>
                                          </p:spTgt>
                                        </p:tgtEl>
                                        <p:attrNameLst>
                                          <p:attrName>style.visibility</p:attrName>
                                        </p:attrNameLst>
                                      </p:cBhvr>
                                      <p:to>
                                        <p:strVal val="visible"/>
                                      </p:to>
                                    </p:set>
                                    <p:animEffect transition="in" filter="fade">
                                      <p:cBhvr>
                                        <p:cTn id="20"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zh-TW" dirty="0">
                <a:solidFill>
                  <a:schemeClr val="tx2"/>
                </a:solidFill>
              </a:rPr>
              <a:t>策略</a:t>
            </a:r>
            <a:r>
              <a:rPr kumimoji="1" lang="en-US" altLang="zh-TW" dirty="0">
                <a:solidFill>
                  <a:schemeClr val="tx2"/>
                </a:solidFill>
              </a:rPr>
              <a:t>A</a:t>
            </a:r>
            <a:r>
              <a:rPr kumimoji="1" lang="zh-TW" altLang="zh-TW" dirty="0">
                <a:solidFill>
                  <a:schemeClr val="tx2"/>
                </a:solidFill>
              </a:rPr>
              <a:t>：降低成本並強化</a:t>
            </a:r>
            <a:r>
              <a:rPr kumimoji="1" lang="zh-TW" altLang="zh-TW" dirty="0" smtClean="0">
                <a:solidFill>
                  <a:schemeClr val="tx2"/>
                </a:solidFill>
              </a:rPr>
              <a:t>關係</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nSpc>
                <a:spcPct val="100000"/>
              </a:lnSpc>
              <a:spcBef>
                <a:spcPts val="768"/>
              </a:spcBef>
              <a:buClr>
                <a:schemeClr val="tx2"/>
              </a:buClr>
            </a:pPr>
            <a:r>
              <a:rPr lang="zh-TW" altLang="zh-TW" sz="3200" dirty="0" smtClean="0">
                <a:solidFill>
                  <a:schemeClr val="tx2"/>
                </a:solidFill>
              </a:rPr>
              <a:t>案例</a:t>
            </a:r>
            <a:r>
              <a:rPr lang="zh-TW" altLang="zh-TW" sz="3200" dirty="0">
                <a:solidFill>
                  <a:schemeClr val="tx2"/>
                </a:solidFill>
              </a:rPr>
              <a:t>說明：雲端硬碟平台</a:t>
            </a:r>
            <a:r>
              <a:rPr lang="en-US" altLang="zh-TW" sz="3200" dirty="0">
                <a:solidFill>
                  <a:schemeClr val="tx2"/>
                </a:solidFill>
              </a:rPr>
              <a:t>Copy </a:t>
            </a:r>
            <a:r>
              <a:rPr lang="zh-TW" altLang="en-US" sz="3200" dirty="0" smtClean="0">
                <a:solidFill>
                  <a:schemeClr val="tx2"/>
                </a:solidFill>
              </a:rPr>
              <a:t>（</a:t>
            </a:r>
            <a:r>
              <a:rPr lang="en-US" altLang="zh-TW" sz="3200" dirty="0" smtClean="0">
                <a:solidFill>
                  <a:schemeClr val="tx2"/>
                </a:solidFill>
              </a:rPr>
              <a:t>https</a:t>
            </a:r>
            <a:r>
              <a:rPr lang="en-US" altLang="zh-TW" sz="3200" dirty="0">
                <a:solidFill>
                  <a:schemeClr val="tx2"/>
                </a:solidFill>
              </a:rPr>
              <a:t>://</a:t>
            </a:r>
            <a:r>
              <a:rPr lang="en-US" altLang="zh-TW" sz="3200" dirty="0" smtClean="0">
                <a:solidFill>
                  <a:schemeClr val="tx2"/>
                </a:solidFill>
              </a:rPr>
              <a:t>www1.copy.com/home/</a:t>
            </a:r>
            <a:r>
              <a:rPr lang="zh-TW" altLang="en-US" sz="3200" dirty="0" smtClean="0">
                <a:solidFill>
                  <a:schemeClr val="tx2"/>
                </a:solidFill>
              </a:rPr>
              <a:t>）</a:t>
            </a:r>
            <a:endParaRPr lang="en-US" altLang="zh-TW" sz="3200" dirty="0" smtClean="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一款功能類似</a:t>
            </a:r>
            <a:r>
              <a:rPr kumimoji="1" lang="en-US" altLang="zh-TW" sz="2800" dirty="0">
                <a:solidFill>
                  <a:schemeClr val="tx2"/>
                </a:solidFill>
              </a:rPr>
              <a:t>Dropbox</a:t>
            </a:r>
            <a:r>
              <a:rPr kumimoji="1" lang="zh-TW" altLang="zh-TW" sz="2800" dirty="0">
                <a:solidFill>
                  <a:schemeClr val="tx2"/>
                </a:solidFill>
              </a:rPr>
              <a:t>和</a:t>
            </a:r>
            <a:r>
              <a:rPr kumimoji="1" lang="en-US" altLang="zh-TW" sz="2800" dirty="0" err="1" smtClean="0">
                <a:solidFill>
                  <a:schemeClr val="tx2"/>
                </a:solidFill>
              </a:rPr>
              <a:t>Google雲端硬碟</a:t>
            </a:r>
            <a:r>
              <a:rPr kumimoji="1" lang="zh-TW" altLang="zh-TW" sz="2800" dirty="0">
                <a:solidFill>
                  <a:schemeClr val="tx2"/>
                </a:solidFill>
              </a:rPr>
              <a:t>的免費、跨平台、方便又好用的資料同步網路空間，提供</a:t>
            </a:r>
            <a:r>
              <a:rPr kumimoji="1" lang="en-US" altLang="zh-TW" sz="2800" dirty="0">
                <a:solidFill>
                  <a:schemeClr val="tx2"/>
                </a:solidFill>
              </a:rPr>
              <a:t>10GB</a:t>
            </a:r>
            <a:r>
              <a:rPr kumimoji="1" lang="zh-TW" altLang="zh-TW" sz="2800" dirty="0">
                <a:solidFill>
                  <a:schemeClr val="tx2"/>
                </a:solidFill>
              </a:rPr>
              <a:t>的免費空間。在</a:t>
            </a:r>
            <a:r>
              <a:rPr kumimoji="1" lang="en-US" altLang="zh-TW" sz="2800" dirty="0">
                <a:solidFill>
                  <a:schemeClr val="tx2"/>
                </a:solidFill>
              </a:rPr>
              <a:t>2013</a:t>
            </a:r>
            <a:r>
              <a:rPr kumimoji="1" lang="zh-TW" altLang="zh-TW" sz="2800" dirty="0">
                <a:solidFill>
                  <a:schemeClr val="tx2"/>
                </a:solidFill>
              </a:rPr>
              <a:t>年為了推廣服務，推出在活動期間內推薦朋友註冊帳號，就贈送推薦人與被推薦人</a:t>
            </a:r>
            <a:r>
              <a:rPr kumimoji="1" lang="en-US" altLang="zh-TW" sz="2800" dirty="0">
                <a:solidFill>
                  <a:schemeClr val="tx2"/>
                </a:solidFill>
              </a:rPr>
              <a:t>5GB</a:t>
            </a:r>
            <a:r>
              <a:rPr kumimoji="1" lang="zh-TW" altLang="zh-TW" sz="2800" dirty="0">
                <a:solidFill>
                  <a:schemeClr val="tx2"/>
                </a:solidFill>
              </a:rPr>
              <a:t>免費空間</a:t>
            </a:r>
            <a:r>
              <a:rPr kumimoji="1" lang="zh-TW" altLang="en-US" sz="2800" dirty="0">
                <a:solidFill>
                  <a:schemeClr val="tx2"/>
                </a:solidFill>
              </a:rPr>
              <a:t>。</a:t>
            </a:r>
            <a:endParaRPr kumimoji="1" lang="zh-TW" altLang="zh-TW" sz="28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42" name="Picture 2" descr="C:\Users\NO38\Desktop\書籍\IM111電子商務\IM111ppt\小圖\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4581128"/>
            <a:ext cx="1809124" cy="181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78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zh-TW" dirty="0" smtClean="0">
                <a:solidFill>
                  <a:schemeClr val="tx2"/>
                </a:solidFill>
              </a:rPr>
              <a:t>策略</a:t>
            </a:r>
            <a:r>
              <a:rPr kumimoji="1" lang="en-US" altLang="zh-TW" dirty="0" smtClean="0">
                <a:solidFill>
                  <a:schemeClr val="tx2"/>
                </a:solidFill>
              </a:rPr>
              <a:t>B</a:t>
            </a:r>
            <a:r>
              <a:rPr kumimoji="1" lang="zh-TW" altLang="zh-TW" dirty="0" smtClean="0">
                <a:solidFill>
                  <a:schemeClr val="tx2"/>
                </a:solidFill>
              </a:rPr>
              <a:t>：降低成本並</a:t>
            </a:r>
            <a:r>
              <a:rPr kumimoji="1" lang="zh-TW" altLang="en-US" dirty="0" smtClean="0">
                <a:solidFill>
                  <a:schemeClr val="tx2"/>
                </a:solidFill>
              </a:rPr>
              <a:t>建立</a:t>
            </a:r>
            <a:r>
              <a:rPr kumimoji="1" lang="zh-TW" altLang="zh-TW" dirty="0" smtClean="0">
                <a:solidFill>
                  <a:schemeClr val="tx2"/>
                </a:solidFill>
              </a:rPr>
              <a:t>關係</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送禮</a:t>
            </a:r>
            <a:r>
              <a:rPr lang="zh-TW" altLang="zh-TW" sz="3200" dirty="0">
                <a:solidFill>
                  <a:schemeClr val="tx2"/>
                </a:solidFill>
              </a:rPr>
              <a:t>方案，如果消費者要求，</a:t>
            </a:r>
            <a:r>
              <a:rPr lang="en-US" altLang="zh-TW" sz="3200" dirty="0" err="1">
                <a:solidFill>
                  <a:schemeClr val="tx2"/>
                </a:solidFill>
              </a:rPr>
              <a:t>Xcard</a:t>
            </a:r>
            <a:r>
              <a:rPr lang="zh-TW" altLang="zh-TW" sz="3200" dirty="0">
                <a:solidFill>
                  <a:schemeClr val="tx2"/>
                </a:solidFill>
              </a:rPr>
              <a:t>將檢視另一名會員購買的物品或購買地點，並根據他們的購物資料，推薦合適的禮物。</a:t>
            </a:r>
          </a:p>
          <a:p>
            <a:pPr marL="274320" lvl="1" algn="just">
              <a:lnSpc>
                <a:spcPct val="100000"/>
              </a:lnSpc>
              <a:spcBef>
                <a:spcPts val="768"/>
              </a:spcBef>
              <a:buClr>
                <a:schemeClr val="tx2"/>
              </a:buClr>
            </a:pPr>
            <a:r>
              <a:rPr lang="zh-TW" altLang="zh-TW" sz="3200" dirty="0">
                <a:solidFill>
                  <a:schemeClr val="tx2"/>
                </a:solidFill>
              </a:rPr>
              <a:t>作法：給予會員誘因，要多多去使用</a:t>
            </a:r>
            <a:r>
              <a:rPr lang="en-US" altLang="zh-TW" sz="3200" dirty="0" err="1">
                <a:solidFill>
                  <a:schemeClr val="tx2"/>
                </a:solidFill>
              </a:rPr>
              <a:t>Xcard</a:t>
            </a:r>
            <a:r>
              <a:rPr lang="zh-TW" altLang="zh-TW" sz="3200" dirty="0">
                <a:solidFill>
                  <a:schemeClr val="tx2"/>
                </a:solidFill>
              </a:rPr>
              <a:t>，建立一個準確的購物記錄，以便朋友可以得到合宜的建議</a:t>
            </a:r>
            <a:r>
              <a:rPr lang="zh-TW" altLang="zh-TW" sz="3200" dirty="0" smtClean="0">
                <a:solidFill>
                  <a:schemeClr val="tx2"/>
                </a:solidFill>
              </a:rPr>
              <a:t>。</a:t>
            </a:r>
            <a:endParaRPr lang="en-US" altLang="zh-TW" sz="3200" dirty="0">
              <a:solidFill>
                <a:schemeClr val="tx2"/>
              </a:solidFill>
            </a:endParaRPr>
          </a:p>
        </p:txBody>
      </p:sp>
      <p:grpSp>
        <p:nvGrpSpPr>
          <p:cNvPr id="11" name="群組 10"/>
          <p:cNvGrpSpPr/>
          <p:nvPr/>
        </p:nvGrpSpPr>
        <p:grpSpPr>
          <a:xfrm rot="-5400000">
            <a:off x="2518872" y="-2502939"/>
            <a:ext cx="468001" cy="5491180"/>
            <a:chOff x="-37325" y="1189"/>
            <a:chExt cx="432004" cy="3404198"/>
          </a:xfrm>
          <a:solidFill>
            <a:schemeClr val="bg1"/>
          </a:solidFill>
          <a:effectLst/>
        </p:grpSpPr>
        <p:sp>
          <p:nvSpPr>
            <p:cNvPr id="12" name="五邊形 11"/>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IM111ppt\小圖\20119910187090521.jpg"/>
          <p:cNvPicPr>
            <a:picLocks noChangeAspect="1" noChangeArrowheads="1"/>
          </p:cNvPicPr>
          <p:nvPr/>
        </p:nvPicPr>
        <p:blipFill rotWithShape="1">
          <a:blip r:embed="rId3">
            <a:extLst>
              <a:ext uri="{28A0092B-C50C-407E-A947-70E740481C1C}">
                <a14:useLocalDpi xmlns:a14="http://schemas.microsoft.com/office/drawing/2010/main" val="0"/>
              </a:ext>
            </a:extLst>
          </a:blip>
          <a:srcRect r="9119"/>
          <a:stretch/>
        </p:blipFill>
        <p:spPr bwMode="auto">
          <a:xfrm>
            <a:off x="6444208" y="4581128"/>
            <a:ext cx="2130559" cy="175824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483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zh-TW" dirty="0" smtClean="0">
                <a:solidFill>
                  <a:schemeClr val="tx2"/>
                </a:solidFill>
              </a:rPr>
              <a:t>策略</a:t>
            </a:r>
            <a:r>
              <a:rPr kumimoji="1" lang="en-US" altLang="zh-TW" dirty="0" smtClean="0">
                <a:solidFill>
                  <a:schemeClr val="tx2"/>
                </a:solidFill>
              </a:rPr>
              <a:t>B</a:t>
            </a:r>
            <a:r>
              <a:rPr kumimoji="1" lang="zh-TW" altLang="zh-TW" dirty="0" smtClean="0">
                <a:solidFill>
                  <a:schemeClr val="tx2"/>
                </a:solidFill>
              </a:rPr>
              <a:t>：降低成本並</a:t>
            </a:r>
            <a:r>
              <a:rPr kumimoji="1" lang="zh-TW" altLang="en-US" dirty="0" smtClean="0">
                <a:solidFill>
                  <a:schemeClr val="tx2"/>
                </a:solidFill>
              </a:rPr>
              <a:t>建立</a:t>
            </a:r>
            <a:r>
              <a:rPr kumimoji="1" lang="zh-TW" altLang="zh-TW" dirty="0" smtClean="0">
                <a:solidFill>
                  <a:schemeClr val="tx2"/>
                </a:solidFill>
              </a:rPr>
              <a:t>關係</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a:lnSpc>
                <a:spcPct val="100000"/>
              </a:lnSpc>
              <a:spcBef>
                <a:spcPts val="768"/>
              </a:spcBef>
              <a:buClr>
                <a:schemeClr val="tx2"/>
              </a:buClr>
            </a:pPr>
            <a:r>
              <a:rPr lang="zh-TW" altLang="zh-TW" sz="3200" dirty="0" smtClean="0">
                <a:solidFill>
                  <a:schemeClr val="tx2"/>
                </a:solidFill>
              </a:rPr>
              <a:t>案例</a:t>
            </a:r>
            <a:r>
              <a:rPr lang="zh-TW" altLang="zh-TW" sz="3200" dirty="0">
                <a:solidFill>
                  <a:schemeClr val="tx2"/>
                </a:solidFill>
              </a:rPr>
              <a:t>說明</a:t>
            </a:r>
            <a:r>
              <a:rPr lang="zh-TW" altLang="zh-TW" sz="3200" dirty="0" smtClean="0">
                <a:solidFill>
                  <a:schemeClr val="tx2"/>
                </a:solidFill>
              </a:rPr>
              <a:t>：</a:t>
            </a:r>
            <a:r>
              <a:rPr lang="en-US" altLang="zh-TW" sz="3200" dirty="0" smtClean="0">
                <a:solidFill>
                  <a:schemeClr val="tx2"/>
                </a:solidFill>
              </a:rPr>
              <a:t>Facebook</a:t>
            </a:r>
            <a:r>
              <a:rPr lang="zh-TW" altLang="zh-TW" sz="3200" dirty="0">
                <a:solidFill>
                  <a:schemeClr val="tx2"/>
                </a:solidFill>
              </a:rPr>
              <a:t>新遊戲</a:t>
            </a:r>
            <a:r>
              <a:rPr lang="en-US" altLang="zh-TW" sz="3200" dirty="0">
                <a:solidFill>
                  <a:schemeClr val="tx2"/>
                </a:solidFill>
              </a:rPr>
              <a:t>Candy Crush Saga</a:t>
            </a: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每次遊戲會提供五顆</a:t>
            </a:r>
            <a:r>
              <a:rPr kumimoji="1" lang="en-US" altLang="zh-TW" sz="2800" dirty="0" err="1">
                <a:solidFill>
                  <a:schemeClr val="tx2"/>
                </a:solidFill>
              </a:rPr>
              <a:t>愛心</a:t>
            </a:r>
            <a:r>
              <a:rPr kumimoji="1" lang="zh-TW" altLang="zh-TW" sz="2800" dirty="0">
                <a:solidFill>
                  <a:schemeClr val="tx2"/>
                </a:solidFill>
              </a:rPr>
              <a:t>，每失敗一次就會扣一顆，要等</a:t>
            </a:r>
            <a:r>
              <a:rPr kumimoji="1" lang="en-US" altLang="zh-TW" sz="2800" dirty="0">
                <a:solidFill>
                  <a:schemeClr val="tx2"/>
                </a:solidFill>
              </a:rPr>
              <a:t>30</a:t>
            </a:r>
            <a:r>
              <a:rPr kumimoji="1" lang="zh-TW" altLang="zh-TW" sz="2800" dirty="0">
                <a:solidFill>
                  <a:schemeClr val="tx2"/>
                </a:solidFill>
              </a:rPr>
              <a:t>分鐘才會補回一顆，也可以</a:t>
            </a:r>
            <a:r>
              <a:rPr kumimoji="1" lang="zh-TW" altLang="zh-TW" sz="2800" dirty="0" smtClean="0">
                <a:solidFill>
                  <a:schemeClr val="tx2"/>
                </a:solidFill>
              </a:rPr>
              <a:t>請求</a:t>
            </a:r>
            <a:r>
              <a:rPr kumimoji="1" lang="en-US" altLang="zh-TW" sz="2800" dirty="0" smtClean="0">
                <a:solidFill>
                  <a:schemeClr val="tx2"/>
                </a:solidFill>
              </a:rPr>
              <a:t>Facebook</a:t>
            </a:r>
            <a:r>
              <a:rPr kumimoji="1" lang="zh-TW" altLang="zh-TW" sz="2800" dirty="0">
                <a:solidFill>
                  <a:schemeClr val="tx2"/>
                </a:solidFill>
              </a:rPr>
              <a:t>好友回贈愛心或付錢購買。遊戲中，有些關卡須收費，但也可請三</a:t>
            </a:r>
            <a:r>
              <a:rPr kumimoji="1" lang="zh-TW" altLang="zh-TW" sz="2800" dirty="0" smtClean="0">
                <a:solidFill>
                  <a:schemeClr val="tx2"/>
                </a:solidFill>
              </a:rPr>
              <a:t>名</a:t>
            </a:r>
            <a:r>
              <a:rPr kumimoji="1" lang="en-US" altLang="zh-TW" sz="2800" dirty="0" smtClean="0">
                <a:solidFill>
                  <a:schemeClr val="tx2"/>
                </a:solidFill>
              </a:rPr>
              <a:t>Facebook</a:t>
            </a:r>
            <a:r>
              <a:rPr kumimoji="1" lang="zh-TW" altLang="zh-TW" sz="2800" dirty="0">
                <a:solidFill>
                  <a:schemeClr val="tx2"/>
                </a:solidFill>
              </a:rPr>
              <a:t>好友協助解鎖，亦可與朋友分享過關情況，用戶會鼓勵其他人加入或重返遊戲。</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a:solidFill>
                  <a:schemeClr val="tx2"/>
                </a:solidFill>
              </a:rPr>
              <a:t>Candy Crush Saga</a:t>
            </a:r>
            <a:r>
              <a:rPr kumimoji="1" lang="zh-TW" altLang="zh-TW" sz="2800" dirty="0">
                <a:solidFill>
                  <a:schemeClr val="tx2"/>
                </a:solidFill>
              </a:rPr>
              <a:t>的社群策略是，如果用戶邀請朋友重返遊戲，就能藉由讓人們與朋友重新聯繫，降低得到與留住顧客的成本</a:t>
            </a:r>
            <a:r>
              <a:rPr kumimoji="1" lang="zh-TW" altLang="zh-TW" sz="2800" dirty="0" smtClean="0">
                <a:solidFill>
                  <a:schemeClr val="tx2"/>
                </a:solidFill>
              </a:rPr>
              <a:t>。</a:t>
            </a:r>
            <a:endParaRPr kumimoji="1" lang="zh-TW" altLang="zh-TW" sz="28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733739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lnSpc>
                <a:spcPct val="100000"/>
              </a:lnSpc>
              <a:spcBef>
                <a:spcPts val="1200"/>
              </a:spcBef>
            </a:pPr>
            <a:r>
              <a:rPr kumimoji="1" lang="zh-TW" altLang="zh-TW" dirty="0" smtClean="0">
                <a:solidFill>
                  <a:schemeClr val="tx2"/>
                </a:solidFill>
              </a:rPr>
              <a:t>策略</a:t>
            </a:r>
            <a:r>
              <a:rPr kumimoji="1" lang="en-US" altLang="zh-TW" dirty="0">
                <a:solidFill>
                  <a:schemeClr val="tx2"/>
                </a:solidFill>
              </a:rPr>
              <a:t>C</a:t>
            </a:r>
            <a:r>
              <a:rPr kumimoji="1" lang="zh-TW" altLang="zh-TW" dirty="0">
                <a:solidFill>
                  <a:schemeClr val="tx2"/>
                </a:solidFill>
              </a:rPr>
              <a:t>：提高付款意願並建立關係</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zh-TW" sz="3200" dirty="0" smtClean="0">
                <a:solidFill>
                  <a:schemeClr val="tx2"/>
                </a:solidFill>
              </a:rPr>
              <a:t>連結</a:t>
            </a:r>
            <a:r>
              <a:rPr lang="zh-TW" altLang="zh-TW" sz="3200" dirty="0">
                <a:solidFill>
                  <a:schemeClr val="tx2"/>
                </a:solidFill>
              </a:rPr>
              <a:t>持有</a:t>
            </a:r>
            <a:r>
              <a:rPr lang="en-US" altLang="zh-TW" sz="3200" dirty="0" err="1">
                <a:solidFill>
                  <a:schemeClr val="tx2"/>
                </a:solidFill>
              </a:rPr>
              <a:t>Xcard</a:t>
            </a:r>
            <a:r>
              <a:rPr lang="zh-TW" altLang="zh-TW" sz="3200" dirty="0">
                <a:solidFill>
                  <a:schemeClr val="tx2"/>
                </a:solidFill>
              </a:rPr>
              <a:t>高檔簽帳卡的女性主管，這些顧客經常出差，很少有機會和她們類似的朋友往來。</a:t>
            </a:r>
            <a:endParaRPr lang="en-US" altLang="zh-TW" sz="3200" dirty="0">
              <a:solidFill>
                <a:schemeClr val="tx2"/>
              </a:solidFill>
            </a:endParaRPr>
          </a:p>
          <a:p>
            <a:pPr marL="274320" lvl="1" algn="just" fontAlgn="base">
              <a:lnSpc>
                <a:spcPct val="100000"/>
              </a:lnSpc>
              <a:spcBef>
                <a:spcPts val="768"/>
              </a:spcBef>
              <a:buClr>
                <a:schemeClr val="tx2"/>
              </a:buClr>
            </a:pPr>
            <a:r>
              <a:rPr lang="zh-TW" altLang="zh-TW" sz="3200" dirty="0">
                <a:solidFill>
                  <a:schemeClr val="tx2"/>
                </a:solidFill>
              </a:rPr>
              <a:t>作法：</a:t>
            </a:r>
            <a:r>
              <a:rPr lang="en-US" altLang="zh-TW" sz="3200" dirty="0" err="1">
                <a:solidFill>
                  <a:schemeClr val="tx2"/>
                </a:solidFill>
              </a:rPr>
              <a:t>Xcard</a:t>
            </a:r>
            <a:r>
              <a:rPr lang="zh-TW" altLang="zh-TW" sz="3200" dirty="0">
                <a:solidFill>
                  <a:schemeClr val="tx2"/>
                </a:solidFill>
              </a:rPr>
              <a:t>團隊設計在各大城市的高檔飯店，舉辦只有受邀者才能參加的活動，讓這些持卡者在出差時，可以齊聚一堂</a:t>
            </a:r>
            <a:r>
              <a:rPr lang="zh-TW" altLang="zh-TW" sz="3200" dirty="0" smtClean="0">
                <a:solidFill>
                  <a:schemeClr val="tx2"/>
                </a:solidFill>
              </a:rPr>
              <a:t>。</a:t>
            </a:r>
            <a:endParaRPr lang="en-US" altLang="zh-TW" sz="32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制卡.jpg"/>
          <p:cNvPicPr>
            <a:picLocks noChangeAspect="1" noChangeArrowheads="1"/>
          </p:cNvPicPr>
          <p:nvPr/>
        </p:nvPicPr>
        <p:blipFill rotWithShape="1">
          <a:blip r:embed="rId3">
            <a:extLst>
              <a:ext uri="{28A0092B-C50C-407E-A947-70E740481C1C}">
                <a14:useLocalDpi xmlns:a14="http://schemas.microsoft.com/office/drawing/2010/main" val="0"/>
              </a:ext>
            </a:extLst>
          </a:blip>
          <a:srcRect l="3612" t="3316" r="3867" b="13545"/>
          <a:stretch/>
        </p:blipFill>
        <p:spPr bwMode="auto">
          <a:xfrm>
            <a:off x="509812" y="4917634"/>
            <a:ext cx="3008572" cy="147789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737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lnSpc>
                <a:spcPct val="100000"/>
              </a:lnSpc>
              <a:spcBef>
                <a:spcPts val="1200"/>
              </a:spcBef>
            </a:pPr>
            <a:r>
              <a:rPr kumimoji="1" lang="zh-TW" altLang="zh-TW" dirty="0" smtClean="0">
                <a:solidFill>
                  <a:schemeClr val="tx2"/>
                </a:solidFill>
              </a:rPr>
              <a:t>策略</a:t>
            </a:r>
            <a:r>
              <a:rPr kumimoji="1" lang="en-US" altLang="zh-TW" dirty="0">
                <a:solidFill>
                  <a:schemeClr val="tx2"/>
                </a:solidFill>
              </a:rPr>
              <a:t>C</a:t>
            </a:r>
            <a:r>
              <a:rPr kumimoji="1" lang="zh-TW" altLang="zh-TW" dirty="0">
                <a:solidFill>
                  <a:schemeClr val="tx2"/>
                </a:solidFill>
              </a:rPr>
              <a:t>：提高付款意願並建立關係</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zh-TW" sz="3200" dirty="0" smtClean="0">
                <a:solidFill>
                  <a:schemeClr val="tx2"/>
                </a:solidFill>
              </a:rPr>
              <a:t>案例</a:t>
            </a:r>
            <a:r>
              <a:rPr lang="zh-TW" altLang="zh-TW" sz="3200" dirty="0">
                <a:solidFill>
                  <a:schemeClr val="tx2"/>
                </a:solidFill>
              </a:rPr>
              <a:t>說明：美國運通公司</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舉辦一場小型企業的管理，並推出</a:t>
            </a:r>
            <a:r>
              <a:rPr kumimoji="1" lang="en-US" altLang="zh-TW" sz="2800" dirty="0">
                <a:solidFill>
                  <a:schemeClr val="tx2"/>
                </a:solidFill>
              </a:rPr>
              <a:t>OPEN</a:t>
            </a:r>
            <a:r>
              <a:rPr kumimoji="1" lang="zh-TW" altLang="zh-TW" sz="2800" dirty="0">
                <a:solidFill>
                  <a:schemeClr val="tx2"/>
                </a:solidFill>
              </a:rPr>
              <a:t>論壇的網路平台，此平台一個月吸引了超過一百萬人次造訪。</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持卡人透過論壇內容彼此聯繫，建立友誼關係，亦即日後繼續舉辦此相關活動，可以減少顧客流失。</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美國運通的社群策略是，如果他們繼續持有信用卡，美國運通就能透過幫專業人士認識與他們類似的人，提高持卡人付款的意願</a:t>
            </a:r>
            <a:r>
              <a:rPr kumimoji="1" lang="zh-TW" altLang="zh-TW" sz="2800" dirty="0" smtClean="0">
                <a:solidFill>
                  <a:schemeClr val="tx2"/>
                </a:solidFill>
              </a:rPr>
              <a:t>。</a:t>
            </a:r>
            <a:endParaRPr kumimoji="1" lang="zh-TW" altLang="zh-TW" sz="28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333366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lnSpc>
                <a:spcPct val="100000"/>
              </a:lnSpc>
              <a:spcBef>
                <a:spcPts val="1200"/>
              </a:spcBef>
            </a:pPr>
            <a:r>
              <a:rPr kumimoji="1" lang="zh-TW" altLang="zh-TW" dirty="0">
                <a:solidFill>
                  <a:schemeClr val="tx2"/>
                </a:solidFill>
              </a:rPr>
              <a:t>策略</a:t>
            </a:r>
            <a:r>
              <a:rPr kumimoji="1" lang="en-US" altLang="zh-TW" dirty="0">
                <a:solidFill>
                  <a:schemeClr val="tx2"/>
                </a:solidFill>
              </a:rPr>
              <a:t>D</a:t>
            </a:r>
            <a:r>
              <a:rPr kumimoji="1" lang="zh-TW" altLang="zh-TW" dirty="0">
                <a:solidFill>
                  <a:schemeClr val="tx2"/>
                </a:solidFill>
              </a:rPr>
              <a:t>：提高付款意願並強化</a:t>
            </a:r>
            <a:r>
              <a:rPr kumimoji="1" lang="zh-TW" altLang="zh-TW" dirty="0" smtClean="0">
                <a:solidFill>
                  <a:schemeClr val="tx2"/>
                </a:solidFill>
              </a:rPr>
              <a:t>關係</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zh-TW" sz="3200" dirty="0" smtClean="0">
                <a:solidFill>
                  <a:schemeClr val="tx2"/>
                </a:solidFill>
              </a:rPr>
              <a:t>幫助</a:t>
            </a:r>
            <a:r>
              <a:rPr lang="zh-TW" altLang="zh-TW" sz="3200" dirty="0">
                <a:solidFill>
                  <a:schemeClr val="tx2"/>
                </a:solidFill>
              </a:rPr>
              <a:t>有幼兒的母親互動學習</a:t>
            </a:r>
            <a:r>
              <a:rPr lang="zh-TW" altLang="en-US" sz="3200" dirty="0" smtClean="0">
                <a:solidFill>
                  <a:schemeClr val="tx2"/>
                </a:solidFill>
              </a:rPr>
              <a:t>。</a:t>
            </a:r>
            <a:endParaRPr lang="en-US" altLang="zh-TW" sz="3200" dirty="0" smtClean="0">
              <a:solidFill>
                <a:schemeClr val="tx2"/>
              </a:solidFill>
            </a:endParaRPr>
          </a:p>
          <a:p>
            <a:pPr marL="274320" lvl="1" algn="just" fontAlgn="base">
              <a:lnSpc>
                <a:spcPct val="100000"/>
              </a:lnSpc>
              <a:spcBef>
                <a:spcPts val="768"/>
              </a:spcBef>
              <a:buClr>
                <a:schemeClr val="tx2"/>
              </a:buClr>
            </a:pPr>
            <a:r>
              <a:rPr lang="zh-TW" altLang="zh-TW" sz="3200" dirty="0" smtClean="0">
                <a:solidFill>
                  <a:schemeClr val="tx2"/>
                </a:solidFill>
              </a:rPr>
              <a:t>作法</a:t>
            </a:r>
            <a:r>
              <a:rPr lang="zh-TW" altLang="zh-TW" sz="3200" dirty="0">
                <a:solidFill>
                  <a:schemeClr val="tx2"/>
                </a:solidFill>
              </a:rPr>
              <a:t>：讓媽媽們登入一個專門的社群平台，搜尋曾購買某一產品的其他持卡媽媽，並聯繫到她們。只有那些同意讓別人搜尋自己的媽媽，以及繼續使用這張卡片購物的媽媽，才能獲准搜尋</a:t>
            </a:r>
            <a:r>
              <a:rPr lang="zh-TW" altLang="zh-TW" sz="3200" dirty="0" smtClean="0">
                <a:solidFill>
                  <a:schemeClr val="tx2"/>
                </a:solidFill>
              </a:rPr>
              <a:t>。</a:t>
            </a:r>
            <a:endParaRPr lang="en-US" altLang="zh-TW" sz="32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314" name="Picture 2" descr="C:\Users\NO38\Desktop\書籍\IM111電子商務\IM111ppt\小圖\4bcd9b6e17c8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279" t="9422" r="14518" b="7100"/>
          <a:stretch/>
        </p:blipFill>
        <p:spPr bwMode="auto">
          <a:xfrm>
            <a:off x="6732240" y="4437112"/>
            <a:ext cx="1672297" cy="188133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30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lnSpc>
                <a:spcPct val="100000"/>
              </a:lnSpc>
              <a:spcBef>
                <a:spcPts val="1200"/>
              </a:spcBef>
            </a:pPr>
            <a:r>
              <a:rPr kumimoji="1" lang="zh-TW" altLang="zh-TW" dirty="0">
                <a:solidFill>
                  <a:schemeClr val="tx2"/>
                </a:solidFill>
              </a:rPr>
              <a:t>策略</a:t>
            </a:r>
            <a:r>
              <a:rPr kumimoji="1" lang="en-US" altLang="zh-TW" dirty="0">
                <a:solidFill>
                  <a:schemeClr val="tx2"/>
                </a:solidFill>
              </a:rPr>
              <a:t>D</a:t>
            </a:r>
            <a:r>
              <a:rPr kumimoji="1" lang="zh-TW" altLang="zh-TW" dirty="0">
                <a:solidFill>
                  <a:schemeClr val="tx2"/>
                </a:solidFill>
              </a:rPr>
              <a:t>：提高付款意願並強化</a:t>
            </a:r>
            <a:r>
              <a:rPr kumimoji="1" lang="zh-TW" altLang="zh-TW" dirty="0" smtClean="0">
                <a:solidFill>
                  <a:schemeClr val="tx2"/>
                </a:solidFill>
              </a:rPr>
              <a:t>關係</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solidFill>
                  <a:schemeClr val="tx2"/>
                </a:solidFill>
              </a:rPr>
              <a:t>案例</a:t>
            </a:r>
            <a:r>
              <a:rPr lang="zh-TW" altLang="en-US" sz="3200" dirty="0">
                <a:solidFill>
                  <a:schemeClr val="tx2"/>
                </a:solidFill>
              </a:rPr>
              <a:t>說明：</a:t>
            </a:r>
            <a:r>
              <a:rPr lang="en-US" altLang="zh-TW" sz="3200" dirty="0">
                <a:solidFill>
                  <a:schemeClr val="tx2"/>
                </a:solidFill>
              </a:rPr>
              <a:t>eBay</a:t>
            </a:r>
            <a:r>
              <a:rPr lang="zh-TW" altLang="en-US" sz="3200" dirty="0">
                <a:solidFill>
                  <a:schemeClr val="tx2"/>
                </a:solidFill>
              </a:rPr>
              <a:t>的</a:t>
            </a:r>
            <a:r>
              <a:rPr lang="zh-TW" altLang="zh-TW" sz="3200" dirty="0">
                <a:solidFill>
                  <a:schemeClr val="tx2"/>
                </a:solidFill>
              </a:rPr>
              <a:t>揪團</a:t>
            </a:r>
            <a:r>
              <a:rPr lang="zh-TW" altLang="zh-TW" sz="3200" dirty="0" smtClean="0">
                <a:solidFill>
                  <a:schemeClr val="tx2"/>
                </a:solidFill>
              </a:rPr>
              <a:t>贈禮</a:t>
            </a:r>
            <a:r>
              <a:rPr lang="zh-TW" altLang="en-US" sz="3200" dirty="0" smtClean="0">
                <a:solidFill>
                  <a:schemeClr val="tx2"/>
                </a:solidFill>
              </a:rPr>
              <a:t>（</a:t>
            </a:r>
            <a:r>
              <a:rPr lang="en-US" altLang="zh-TW" sz="3200" dirty="0" smtClean="0">
                <a:solidFill>
                  <a:schemeClr val="tx2"/>
                </a:solidFill>
              </a:rPr>
              <a:t>Group Gifts</a:t>
            </a:r>
            <a:r>
              <a:rPr lang="zh-TW" altLang="en-US" sz="3200" dirty="0" smtClean="0">
                <a:solidFill>
                  <a:schemeClr val="tx2"/>
                </a:solidFill>
              </a:rPr>
              <a:t>）</a:t>
            </a:r>
            <a:r>
              <a:rPr lang="zh-TW" altLang="zh-TW" sz="3200" dirty="0" smtClean="0">
                <a:solidFill>
                  <a:schemeClr val="tx2"/>
                </a:solidFill>
              </a:rPr>
              <a:t>網路</a:t>
            </a:r>
            <a:r>
              <a:rPr lang="zh-TW" altLang="zh-TW" sz="3200" dirty="0">
                <a:solidFill>
                  <a:schemeClr val="tx2"/>
                </a:solidFill>
              </a:rPr>
              <a:t>應用軟體</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a:solidFill>
                  <a:schemeClr val="tx2"/>
                </a:solidFill>
              </a:rPr>
              <a:t>讓人們集資為朋友買禮物的活動；發起人登錄到</a:t>
            </a:r>
            <a:r>
              <a:rPr kumimoji="1" lang="en-US" altLang="zh-TW" sz="2800" dirty="0">
                <a:solidFill>
                  <a:schemeClr val="tx2"/>
                </a:solidFill>
              </a:rPr>
              <a:t>eBay</a:t>
            </a:r>
            <a:r>
              <a:rPr kumimoji="1" lang="zh-TW" altLang="zh-TW" sz="2800" dirty="0">
                <a:solidFill>
                  <a:schemeClr val="tx2"/>
                </a:solidFill>
              </a:rPr>
              <a:t>並指名一位禮物收受者</a:t>
            </a:r>
            <a:r>
              <a:rPr kumimoji="1" lang="zh-TW" altLang="en-US" sz="2800" dirty="0">
                <a:solidFill>
                  <a:schemeClr val="tx2"/>
                </a:solidFill>
              </a:rPr>
              <a:t>，或</a:t>
            </a:r>
            <a:r>
              <a:rPr kumimoji="1" lang="zh-TW" altLang="zh-TW" sz="2800" dirty="0" smtClean="0">
                <a:solidFill>
                  <a:schemeClr val="tx2"/>
                </a:solidFill>
              </a:rPr>
              <a:t>從</a:t>
            </a:r>
            <a:r>
              <a:rPr kumimoji="1" lang="en-US" altLang="zh-TW" sz="2800" dirty="0" smtClean="0">
                <a:solidFill>
                  <a:schemeClr val="tx2"/>
                </a:solidFill>
              </a:rPr>
              <a:t>Facebook</a:t>
            </a:r>
            <a:r>
              <a:rPr kumimoji="1" lang="zh-TW" altLang="zh-TW" sz="2800" dirty="0">
                <a:solidFill>
                  <a:schemeClr val="tx2"/>
                </a:solidFill>
              </a:rPr>
              <a:t>的朋友名單中選取一名。選擇禮物</a:t>
            </a:r>
            <a:r>
              <a:rPr kumimoji="1" lang="zh-TW" altLang="en-US" sz="2800" dirty="0">
                <a:solidFill>
                  <a:schemeClr val="tx2"/>
                </a:solidFill>
              </a:rPr>
              <a:t>後</a:t>
            </a:r>
            <a:r>
              <a:rPr kumimoji="1" lang="zh-TW" altLang="zh-TW" sz="2800" dirty="0">
                <a:solidFill>
                  <a:schemeClr val="tx2"/>
                </a:solidFill>
              </a:rPr>
              <a:t>，</a:t>
            </a:r>
            <a:r>
              <a:rPr kumimoji="1" lang="zh-TW" altLang="en-US" sz="2800" dirty="0">
                <a:solidFill>
                  <a:schemeClr val="tx2"/>
                </a:solidFill>
              </a:rPr>
              <a:t>會</a:t>
            </a:r>
            <a:r>
              <a:rPr kumimoji="1" lang="zh-TW" altLang="zh-TW" sz="2800" dirty="0">
                <a:solidFill>
                  <a:schemeClr val="tx2"/>
                </a:solidFill>
              </a:rPr>
              <a:t>在他</a:t>
            </a:r>
            <a:r>
              <a:rPr kumimoji="1" lang="zh-TW" altLang="zh-TW" sz="2800" dirty="0" smtClean="0">
                <a:solidFill>
                  <a:schemeClr val="tx2"/>
                </a:solidFill>
              </a:rPr>
              <a:t>的</a:t>
            </a:r>
            <a:r>
              <a:rPr kumimoji="1" lang="en-US" altLang="zh-TW" sz="2800" dirty="0" smtClean="0">
                <a:solidFill>
                  <a:schemeClr val="tx2"/>
                </a:solidFill>
              </a:rPr>
              <a:t>Facebook</a:t>
            </a:r>
            <a:r>
              <a:rPr kumimoji="1" lang="zh-TW" altLang="zh-TW" sz="2800" dirty="0">
                <a:solidFill>
                  <a:schemeClr val="tx2"/>
                </a:solidFill>
              </a:rPr>
              <a:t>頁面上貼文，請求朋友做出貢獻。</a:t>
            </a:r>
            <a:endParaRPr kumimoji="1" lang="en-US" altLang="zh-TW" sz="28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zh-TW" altLang="zh-TW" sz="2800" dirty="0" smtClean="0">
                <a:solidFill>
                  <a:schemeClr val="tx2"/>
                </a:solidFill>
              </a:rPr>
              <a:t>這個</a:t>
            </a:r>
            <a:r>
              <a:rPr kumimoji="1" lang="zh-TW" altLang="zh-TW" sz="2800" dirty="0">
                <a:solidFill>
                  <a:schemeClr val="tx2"/>
                </a:solidFill>
              </a:rPr>
              <a:t>邀請包含一個連接到</a:t>
            </a:r>
            <a:r>
              <a:rPr kumimoji="1" lang="en-US" altLang="zh-TW" sz="2800" dirty="0">
                <a:solidFill>
                  <a:schemeClr val="tx2"/>
                </a:solidFill>
              </a:rPr>
              <a:t>eBay</a:t>
            </a:r>
            <a:r>
              <a:rPr kumimoji="1" lang="zh-TW" altLang="zh-TW" sz="2800" dirty="0">
                <a:solidFill>
                  <a:schemeClr val="tx2"/>
                </a:solidFill>
              </a:rPr>
              <a:t>禮品頁面，參與者可捐獻款項，並寫一張小卡片給收禮人；當捐款達到禮品的價格時，</a:t>
            </a:r>
            <a:r>
              <a:rPr kumimoji="1" lang="en-US" altLang="zh-TW" sz="2800" dirty="0">
                <a:solidFill>
                  <a:schemeClr val="tx2"/>
                </a:solidFill>
              </a:rPr>
              <a:t>eBay</a:t>
            </a:r>
            <a:r>
              <a:rPr kumimoji="1" lang="zh-TW" altLang="zh-TW" sz="2800" dirty="0">
                <a:solidFill>
                  <a:schemeClr val="tx2"/>
                </a:solidFill>
              </a:rPr>
              <a:t>就送出禮品及祝福者的小卡片給收禮人</a:t>
            </a:r>
            <a:r>
              <a:rPr kumimoji="1" lang="zh-TW" altLang="zh-TW" sz="2800" dirty="0" smtClean="0">
                <a:solidFill>
                  <a:schemeClr val="tx2"/>
                </a:solidFill>
              </a:rPr>
              <a:t>。</a:t>
            </a:r>
            <a:endParaRPr kumimoji="1" lang="en-US" altLang="zh-TW" sz="28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880955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algn="just">
              <a:lnSpc>
                <a:spcPct val="100000"/>
              </a:lnSpc>
              <a:spcBef>
                <a:spcPts val="768"/>
              </a:spcBef>
            </a:pPr>
            <a:r>
              <a:rPr lang="zh-TW" altLang="zh-TW" sz="3200" dirty="0" smtClean="0">
                <a:solidFill>
                  <a:schemeClr val="tx2"/>
                </a:solidFill>
              </a:rPr>
              <a:t>產品的銷售上除了軟硬體外，亦架設一個</a:t>
            </a:r>
            <a:r>
              <a:rPr lang="en-US" altLang="zh-TW" sz="3200" dirty="0" smtClean="0">
                <a:solidFill>
                  <a:schemeClr val="tx2"/>
                </a:solidFill>
              </a:rPr>
              <a:t>iTunes</a:t>
            </a:r>
            <a:r>
              <a:rPr lang="zh-TW" altLang="zh-TW" sz="3200" dirty="0" smtClean="0">
                <a:solidFill>
                  <a:schemeClr val="tx2"/>
                </a:solidFill>
              </a:rPr>
              <a:t>的服務平台，提供使用者下載數位內容及應用程式等軟體的平台</a:t>
            </a:r>
            <a:r>
              <a:rPr lang="zh-TW" altLang="en-US" sz="3200" dirty="0">
                <a:solidFill>
                  <a:schemeClr val="tx2"/>
                </a:solidFill>
              </a:rPr>
              <a:t>。</a:t>
            </a:r>
            <a:endParaRPr lang="en-US" altLang="zh-TW" sz="3200" dirty="0" smtClean="0">
              <a:solidFill>
                <a:schemeClr val="tx2"/>
              </a:solidFill>
            </a:endParaRPr>
          </a:p>
          <a:p>
            <a:pPr algn="just">
              <a:lnSpc>
                <a:spcPct val="100000"/>
              </a:lnSpc>
              <a:spcBef>
                <a:spcPts val="768"/>
              </a:spcBef>
            </a:pPr>
            <a:r>
              <a:rPr lang="zh-TW" altLang="zh-TW" sz="3200" dirty="0" smtClean="0">
                <a:solidFill>
                  <a:schemeClr val="tx2"/>
                </a:solidFill>
              </a:rPr>
              <a:t>其價值創造邏輯上，希望透過硬體、軟體及服務的結合，改變傳統音樂播放器和唱片等產業的經營方式</a:t>
            </a:r>
            <a:r>
              <a:rPr lang="zh-TW" altLang="en-US" sz="3200" dirty="0">
                <a:solidFill>
                  <a:schemeClr val="tx2"/>
                </a:solidFill>
              </a:rPr>
              <a:t>。</a:t>
            </a:r>
            <a:endParaRPr lang="en-US" altLang="zh-TW" sz="3200" dirty="0" smtClean="0">
              <a:solidFill>
                <a:schemeClr val="tx2"/>
              </a:solidFill>
            </a:endParaRPr>
          </a:p>
          <a:p>
            <a:pPr algn="just">
              <a:lnSpc>
                <a:spcPct val="100000"/>
              </a:lnSpc>
              <a:spcBef>
                <a:spcPts val="768"/>
              </a:spcBef>
            </a:pPr>
            <a:r>
              <a:rPr lang="zh-TW" altLang="zh-TW" sz="3200" dirty="0" smtClean="0">
                <a:solidFill>
                  <a:schemeClr val="tx2"/>
                </a:solidFill>
              </a:rPr>
              <a:t>產品的命名開頭加上「</a:t>
            </a:r>
            <a:r>
              <a:rPr lang="en-US" altLang="zh-TW" sz="3200" dirty="0" err="1" smtClean="0">
                <a:solidFill>
                  <a:schemeClr val="tx2"/>
                </a:solidFill>
              </a:rPr>
              <a:t>i</a:t>
            </a:r>
            <a:r>
              <a:rPr lang="zh-TW" altLang="zh-TW" sz="3200" dirty="0" smtClean="0">
                <a:solidFill>
                  <a:schemeClr val="tx2"/>
                </a:solidFill>
              </a:rPr>
              <a:t>」，以期突顯「自我」的涵義。</a:t>
            </a:r>
            <a:endParaRPr lang="zh-TW" altLang="en-US" sz="3200" dirty="0">
              <a:solidFill>
                <a:schemeClr val="tx2"/>
              </a:solidFill>
            </a:endParaRPr>
          </a:p>
        </p:txBody>
      </p:sp>
      <p:sp>
        <p:nvSpPr>
          <p:cNvPr id="6" name="標題 3"/>
          <p:cNvSpPr>
            <a:spLocks noGrp="1"/>
          </p:cNvSpPr>
          <p:nvPr>
            <p:ph type="title"/>
          </p:nvPr>
        </p:nvSpPr>
        <p:spPr>
          <a:xfrm>
            <a:off x="457199" y="356400"/>
            <a:ext cx="8229600" cy="1144800"/>
          </a:xfrm>
        </p:spPr>
        <p:txBody>
          <a:bodyPr anchor="ctr">
            <a:noAutofit/>
          </a:bodyPr>
          <a:lstStyle/>
          <a:p>
            <a:pPr algn="ctr" fontAlgn="base">
              <a:lnSpc>
                <a:spcPct val="100000"/>
              </a:lnSpc>
              <a:spcAft>
                <a:spcPct val="0"/>
              </a:spcAft>
            </a:pPr>
            <a:r>
              <a:rPr kumimoji="1" lang="en-US" altLang="zh-TW" cap="none" dirty="0" smtClean="0">
                <a:solidFill>
                  <a:schemeClr val="tx2"/>
                </a:solidFill>
              </a:rPr>
              <a:t>Apple iPhone</a:t>
            </a:r>
            <a:r>
              <a:rPr kumimoji="1" lang="zh-TW" altLang="zh-TW" cap="none" dirty="0" smtClean="0">
                <a:solidFill>
                  <a:schemeClr val="tx2"/>
                </a:solidFill>
              </a:rPr>
              <a:t>的商業模式</a:t>
            </a:r>
            <a:endParaRPr kumimoji="1" lang="zh-TW" altLang="en-US" cap="none" dirty="0">
              <a:solidFill>
                <a:schemeClr val="tx2"/>
              </a:solidFill>
            </a:endParaRPr>
          </a:p>
        </p:txBody>
      </p:sp>
    </p:spTree>
    <p:extLst>
      <p:ext uri="{BB962C8B-B14F-4D97-AF65-F5344CB8AC3E}">
        <p14:creationId xmlns:p14="http://schemas.microsoft.com/office/powerpoint/2010/main" val="976443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lnSpc>
                <a:spcPct val="100000"/>
              </a:lnSpc>
              <a:spcBef>
                <a:spcPts val="1200"/>
              </a:spcBef>
            </a:pPr>
            <a:r>
              <a:rPr kumimoji="1" lang="zh-TW" altLang="zh-TW" dirty="0">
                <a:solidFill>
                  <a:schemeClr val="tx2"/>
                </a:solidFill>
              </a:rPr>
              <a:t>策略</a:t>
            </a:r>
            <a:r>
              <a:rPr kumimoji="1" lang="en-US" altLang="zh-TW" dirty="0">
                <a:solidFill>
                  <a:schemeClr val="tx2"/>
                </a:solidFill>
              </a:rPr>
              <a:t>D</a:t>
            </a:r>
            <a:r>
              <a:rPr kumimoji="1" lang="zh-TW" altLang="zh-TW" dirty="0">
                <a:solidFill>
                  <a:schemeClr val="tx2"/>
                </a:solidFill>
              </a:rPr>
              <a:t>：提高付款意願並強化</a:t>
            </a:r>
            <a:r>
              <a:rPr kumimoji="1" lang="zh-TW" altLang="zh-TW" dirty="0" smtClean="0">
                <a:solidFill>
                  <a:schemeClr val="tx2"/>
                </a:solidFill>
              </a:rPr>
              <a:t>關係</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en-US" sz="3200" dirty="0" smtClean="0">
                <a:solidFill>
                  <a:schemeClr val="tx2"/>
                </a:solidFill>
              </a:rPr>
              <a:t>案例</a:t>
            </a:r>
            <a:r>
              <a:rPr lang="zh-TW" altLang="en-US" sz="3200" dirty="0">
                <a:solidFill>
                  <a:schemeClr val="tx2"/>
                </a:solidFill>
              </a:rPr>
              <a:t>說明：</a:t>
            </a:r>
            <a:r>
              <a:rPr lang="en-US" altLang="zh-TW" sz="3200" dirty="0">
                <a:solidFill>
                  <a:schemeClr val="tx2"/>
                </a:solidFill>
              </a:rPr>
              <a:t>eBay</a:t>
            </a:r>
            <a:r>
              <a:rPr lang="zh-TW" altLang="en-US" sz="3200" dirty="0">
                <a:solidFill>
                  <a:schemeClr val="tx2"/>
                </a:solidFill>
              </a:rPr>
              <a:t>的</a:t>
            </a:r>
            <a:r>
              <a:rPr lang="zh-TW" altLang="zh-TW" sz="3200" dirty="0">
                <a:solidFill>
                  <a:schemeClr val="tx2"/>
                </a:solidFill>
              </a:rPr>
              <a:t>揪團</a:t>
            </a:r>
            <a:r>
              <a:rPr lang="zh-TW" altLang="zh-TW" sz="3200" dirty="0" smtClean="0">
                <a:solidFill>
                  <a:schemeClr val="tx2"/>
                </a:solidFill>
              </a:rPr>
              <a:t>贈禮</a:t>
            </a:r>
            <a:r>
              <a:rPr lang="zh-TW" altLang="en-US" sz="3200" dirty="0" smtClean="0">
                <a:solidFill>
                  <a:schemeClr val="tx2"/>
                </a:solidFill>
              </a:rPr>
              <a:t>（</a:t>
            </a:r>
            <a:r>
              <a:rPr lang="en-US" altLang="zh-TW" sz="3200" dirty="0" smtClean="0">
                <a:solidFill>
                  <a:schemeClr val="tx2"/>
                </a:solidFill>
              </a:rPr>
              <a:t>Group Gifts</a:t>
            </a:r>
            <a:r>
              <a:rPr lang="zh-TW" altLang="en-US" sz="3200" dirty="0" smtClean="0">
                <a:solidFill>
                  <a:schemeClr val="tx2"/>
                </a:solidFill>
              </a:rPr>
              <a:t>）</a:t>
            </a:r>
            <a:r>
              <a:rPr lang="zh-TW" altLang="zh-TW" sz="3200" dirty="0" smtClean="0">
                <a:solidFill>
                  <a:schemeClr val="tx2"/>
                </a:solidFill>
              </a:rPr>
              <a:t>網路</a:t>
            </a:r>
            <a:r>
              <a:rPr lang="zh-TW" altLang="zh-TW" sz="3200" dirty="0">
                <a:solidFill>
                  <a:schemeClr val="tx2"/>
                </a:solidFill>
              </a:rPr>
              <a:t>應用軟體</a:t>
            </a:r>
            <a:endParaRPr lang="en-US" altLang="zh-TW" sz="3200" dirty="0">
              <a:solidFill>
                <a:schemeClr val="tx2"/>
              </a:solidFill>
            </a:endParaRPr>
          </a:p>
          <a:p>
            <a:pPr marL="720000" lvl="1" indent="-342900" algn="just" fontAlgn="base">
              <a:lnSpc>
                <a:spcPct val="100000"/>
              </a:lnSpc>
              <a:spcBef>
                <a:spcPts val="768"/>
              </a:spcBef>
              <a:buClr>
                <a:schemeClr val="tx2"/>
              </a:buClr>
              <a:buFont typeface="Times New Roman" panose="02020603050405020304" pitchFamily="18" charset="0"/>
              <a:buChar char="−"/>
            </a:pPr>
            <a:r>
              <a:rPr kumimoji="1" lang="en-US" altLang="zh-TW" sz="2800" dirty="0" smtClean="0">
                <a:solidFill>
                  <a:schemeClr val="tx2"/>
                </a:solidFill>
              </a:rPr>
              <a:t>eBay</a:t>
            </a:r>
            <a:r>
              <a:rPr kumimoji="1" lang="zh-TW" altLang="zh-TW" sz="2800" dirty="0">
                <a:solidFill>
                  <a:schemeClr val="tx2"/>
                </a:solidFill>
              </a:rPr>
              <a:t>的社群策略是，如果他們要求朋友從</a:t>
            </a:r>
            <a:r>
              <a:rPr kumimoji="1" lang="en-US" altLang="zh-TW" sz="2800" dirty="0">
                <a:solidFill>
                  <a:schemeClr val="tx2"/>
                </a:solidFill>
              </a:rPr>
              <a:t>eBay</a:t>
            </a:r>
            <a:r>
              <a:rPr kumimoji="1" lang="zh-TW" altLang="zh-TW" sz="2800" dirty="0">
                <a:solidFill>
                  <a:schemeClr val="tx2"/>
                </a:solidFill>
              </a:rPr>
              <a:t>購買商品的話，就能透過送禮，使人們鞏固友誼，來提高人們的付款意願</a:t>
            </a:r>
            <a:r>
              <a:rPr kumimoji="1" lang="zh-TW" altLang="zh-TW" sz="2800" dirty="0" smtClean="0">
                <a:solidFill>
                  <a:schemeClr val="tx2"/>
                </a:solidFill>
              </a:rPr>
              <a:t>。</a:t>
            </a:r>
            <a:endParaRPr kumimoji="1" lang="en-US" altLang="zh-TW" sz="2800" dirty="0" smtClean="0">
              <a:solidFill>
                <a:schemeClr val="tx2"/>
              </a:solidFill>
            </a:endParaRPr>
          </a:p>
          <a:p>
            <a:pPr marL="274320" lvl="1" algn="just" fontAlgn="base">
              <a:lnSpc>
                <a:spcPct val="100000"/>
              </a:lnSpc>
              <a:spcBef>
                <a:spcPts val="768"/>
              </a:spcBef>
              <a:buClr>
                <a:schemeClr val="tx2"/>
              </a:buClr>
            </a:pPr>
            <a:r>
              <a:rPr lang="zh-TW" altLang="zh-TW" sz="3200" dirty="0">
                <a:solidFill>
                  <a:schemeClr val="tx2"/>
                </a:solidFill>
              </a:rPr>
              <a:t>大部分企業專注於滿足消費者經濟需求，而不是社群需求；因此，社群策略的制定需要企業在策略發展方面做根本的變革。</a:t>
            </a:r>
            <a:endParaRPr lang="en-US" altLang="zh-TW" sz="3200" dirty="0">
              <a:solidFill>
                <a:schemeClr val="tx2"/>
              </a:solidFill>
            </a:endParaRPr>
          </a:p>
          <a:p>
            <a:pPr marL="274320" lvl="1" algn="just" fontAlgn="base">
              <a:lnSpc>
                <a:spcPct val="100000"/>
              </a:lnSpc>
              <a:spcBef>
                <a:spcPts val="768"/>
              </a:spcBef>
              <a:buClr>
                <a:schemeClr val="tx2"/>
              </a:buClr>
            </a:pPr>
            <a:r>
              <a:rPr lang="zh-TW" altLang="zh-TW" sz="3200" dirty="0">
                <a:solidFill>
                  <a:schemeClr val="tx2"/>
                </a:solidFill>
              </a:rPr>
              <a:t>企業需依循著環境變遷、企業文化、企業目標等，採取合適的策略</a:t>
            </a:r>
            <a:r>
              <a:rPr lang="zh-TW" altLang="zh-TW" sz="3200" dirty="0" smtClean="0">
                <a:solidFill>
                  <a:schemeClr val="tx2"/>
                </a:solidFill>
              </a:rPr>
              <a:t>。</a:t>
            </a:r>
            <a:endParaRPr lang="en-US" altLang="zh-TW" sz="32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999766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xEl>
                                              <p:pRg st="3" end="3"/>
                                            </p:txEl>
                                          </p:spTgt>
                                        </p:tgtEl>
                                        <p:attrNameLst>
                                          <p:attrName>style.visibility</p:attrName>
                                        </p:attrNameLst>
                                      </p:cBhvr>
                                      <p:to>
                                        <p:strVal val="visible"/>
                                      </p:to>
                                    </p:set>
                                    <p:animEffect transition="in" filter="fade">
                                      <p:cBhvr>
                                        <p:cTn id="20"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lnSpc>
                <a:spcPct val="100000"/>
              </a:lnSpc>
              <a:spcBef>
                <a:spcPts val="1200"/>
              </a:spcBef>
            </a:pPr>
            <a:r>
              <a:rPr kumimoji="1" lang="zh-TW" altLang="zh-TW" dirty="0">
                <a:solidFill>
                  <a:schemeClr val="tx2"/>
                </a:solidFill>
              </a:rPr>
              <a:t>策略</a:t>
            </a:r>
            <a:r>
              <a:rPr kumimoji="1" lang="en-US" altLang="zh-TW" dirty="0">
                <a:solidFill>
                  <a:schemeClr val="tx2"/>
                </a:solidFill>
              </a:rPr>
              <a:t>D</a:t>
            </a:r>
            <a:r>
              <a:rPr kumimoji="1" lang="zh-TW" altLang="zh-TW" dirty="0">
                <a:solidFill>
                  <a:schemeClr val="tx2"/>
                </a:solidFill>
              </a:rPr>
              <a:t>：提高付款意願並強化</a:t>
            </a:r>
            <a:r>
              <a:rPr kumimoji="1" lang="zh-TW" altLang="zh-TW" dirty="0" smtClean="0">
                <a:solidFill>
                  <a:schemeClr val="tx2"/>
                </a:solidFill>
              </a:rPr>
              <a:t>關係</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zh-TW" sz="3200" dirty="0" smtClean="0">
                <a:solidFill>
                  <a:schemeClr val="tx2"/>
                </a:solidFill>
              </a:rPr>
              <a:t>社</a:t>
            </a:r>
            <a:r>
              <a:rPr lang="zh-TW" altLang="zh-TW" sz="3200" dirty="0">
                <a:solidFill>
                  <a:schemeClr val="tx2"/>
                </a:solidFill>
              </a:rPr>
              <a:t>群策略是否有效，企業必須審視其社群策略是否與企業目標一致；企業若能持續讓策略應因環境變化，將會比其他企業更具有競爭力</a:t>
            </a:r>
            <a:r>
              <a:rPr lang="zh-TW" altLang="zh-TW" sz="3200" dirty="0" smtClean="0">
                <a:solidFill>
                  <a:schemeClr val="tx2"/>
                </a:solidFill>
              </a:rPr>
              <a:t>。</a:t>
            </a:r>
            <a:endParaRPr lang="zh-TW" altLang="zh-TW" sz="3200" dirty="0">
              <a:solidFill>
                <a:schemeClr val="tx2"/>
              </a:solidFill>
            </a:endParaRPr>
          </a:p>
        </p:txBody>
      </p:sp>
      <p:grpSp>
        <p:nvGrpSpPr>
          <p:cNvPr id="10" name="群組 9"/>
          <p:cNvGrpSpPr/>
          <p:nvPr/>
        </p:nvGrpSpPr>
        <p:grpSpPr>
          <a:xfrm rot="-5400000">
            <a:off x="2518872" y="-2502939"/>
            <a:ext cx="468001" cy="5491180"/>
            <a:chOff x="-37325" y="1189"/>
            <a:chExt cx="432004" cy="3404198"/>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568972" y="1800256"/>
              <a:ext cx="149529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電子商務平台的經營策略</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7" y="27988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4338" name="Picture 2" descr="C:\Users\NO38\Desktop\書籍\IM111電子商務\IM111ppt\小圖\目标-22213547.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501" t="5005" r="16603" b="17672"/>
          <a:stretch/>
        </p:blipFill>
        <p:spPr bwMode="auto">
          <a:xfrm>
            <a:off x="755576" y="3866970"/>
            <a:ext cx="2745945" cy="2369733"/>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302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lnSpc>
                <a:spcPct val="100000"/>
              </a:lnSpc>
              <a:spcBef>
                <a:spcPts val="1200"/>
              </a:spcBef>
            </a:pPr>
            <a:r>
              <a:rPr kumimoji="1" lang="zh-TW" altLang="en-US" dirty="0" smtClean="0">
                <a:solidFill>
                  <a:schemeClr val="tx2"/>
                </a:solidFill>
              </a:rPr>
              <a:t>摘要與結論</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marL="274320" lvl="1" algn="just" fontAlgn="base">
              <a:lnSpc>
                <a:spcPct val="100000"/>
              </a:lnSpc>
              <a:spcBef>
                <a:spcPts val="768"/>
              </a:spcBef>
              <a:buClr>
                <a:schemeClr val="tx2"/>
              </a:buClr>
            </a:pPr>
            <a:r>
              <a:rPr lang="zh-TW" altLang="zh-TW" sz="3200" dirty="0" smtClean="0">
                <a:solidFill>
                  <a:schemeClr val="tx2"/>
                </a:solidFill>
              </a:rPr>
              <a:t>電子商務</a:t>
            </a:r>
            <a:r>
              <a:rPr lang="zh-TW" altLang="zh-TW" sz="3200" dirty="0">
                <a:solidFill>
                  <a:schemeClr val="tx2"/>
                </a:solidFill>
              </a:rPr>
              <a:t>已改變傳統的買賣雙方面對面的交易方式，亦打破原有營運模式；透過網際網路使企業面對整個世界，為使用者提供每週</a:t>
            </a:r>
            <a:r>
              <a:rPr lang="en-US" altLang="zh-TW" sz="3200" dirty="0">
                <a:solidFill>
                  <a:schemeClr val="tx2"/>
                </a:solidFill>
              </a:rPr>
              <a:t>7</a:t>
            </a:r>
            <a:r>
              <a:rPr lang="zh-TW" altLang="zh-TW" sz="3200" dirty="0">
                <a:solidFill>
                  <a:schemeClr val="tx2"/>
                </a:solidFill>
              </a:rPr>
              <a:t>天，每天</a:t>
            </a:r>
            <a:r>
              <a:rPr lang="en-US" altLang="zh-TW" sz="3200" dirty="0">
                <a:solidFill>
                  <a:schemeClr val="tx2"/>
                </a:solidFill>
              </a:rPr>
              <a:t>24</a:t>
            </a:r>
            <a:r>
              <a:rPr lang="zh-TW" altLang="zh-TW" sz="3200" dirty="0">
                <a:solidFill>
                  <a:schemeClr val="tx2"/>
                </a:solidFill>
              </a:rPr>
              <a:t>小時的全天候服務，也創造新的應用與商機。</a:t>
            </a:r>
            <a:endParaRPr lang="en-US" altLang="zh-TW" sz="3200" dirty="0">
              <a:solidFill>
                <a:schemeClr val="tx2"/>
              </a:solidFill>
            </a:endParaRPr>
          </a:p>
          <a:p>
            <a:pPr marL="274320" lvl="1" algn="just" fontAlgn="base">
              <a:lnSpc>
                <a:spcPct val="100000"/>
              </a:lnSpc>
              <a:spcBef>
                <a:spcPts val="768"/>
              </a:spcBef>
              <a:buClr>
                <a:schemeClr val="tx2"/>
              </a:buClr>
            </a:pPr>
            <a:r>
              <a:rPr lang="zh-TW" altLang="zh-TW" sz="3200" dirty="0">
                <a:solidFill>
                  <a:schemeClr val="tx2"/>
                </a:solidFill>
              </a:rPr>
              <a:t>社群媒體和社群平台提供商家更多機會去接觸到客戶們更私人的領域，使能更貼近消費者的需求，並將實體和虛擬整合在一起</a:t>
            </a:r>
            <a:r>
              <a:rPr lang="zh-TW" altLang="zh-TW" sz="3200" dirty="0" smtClean="0">
                <a:solidFill>
                  <a:schemeClr val="tx2"/>
                </a:solidFill>
              </a:rPr>
              <a:t>。</a:t>
            </a:r>
            <a:endParaRPr lang="zh-TW" altLang="zh-TW" sz="3200" dirty="0">
              <a:solidFill>
                <a:schemeClr val="tx2"/>
              </a:solidFill>
            </a:endParaRPr>
          </a:p>
        </p:txBody>
      </p:sp>
      <p:grpSp>
        <p:nvGrpSpPr>
          <p:cNvPr id="10" name="群組 9"/>
          <p:cNvGrpSpPr/>
          <p:nvPr/>
        </p:nvGrpSpPr>
        <p:grpSpPr>
          <a:xfrm rot="-5400000">
            <a:off x="2390998" y="-2375077"/>
            <a:ext cx="468001" cy="5235431"/>
            <a:chOff x="-37325" y="1189"/>
            <a:chExt cx="432004" cy="3245654"/>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90861" y="2361308"/>
              <a:ext cx="133907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772994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lnSpc>
                <a:spcPct val="100000"/>
              </a:lnSpc>
              <a:spcBef>
                <a:spcPts val="1200"/>
              </a:spcBef>
            </a:pPr>
            <a:r>
              <a:rPr kumimoji="1" lang="zh-TW" altLang="en-US" dirty="0" smtClean="0">
                <a:solidFill>
                  <a:schemeClr val="tx2"/>
                </a:solidFill>
              </a:rPr>
              <a:t>摘要與結論</a:t>
            </a:r>
            <a:endParaRPr kumimoji="1" lang="en-US" altLang="zh-TW"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marL="274320" lvl="1" algn="just" fontAlgn="base">
              <a:lnSpc>
                <a:spcPct val="100000"/>
              </a:lnSpc>
              <a:spcBef>
                <a:spcPts val="768"/>
              </a:spcBef>
              <a:buClr>
                <a:schemeClr val="tx2"/>
              </a:buClr>
            </a:pPr>
            <a:r>
              <a:rPr lang="zh-TW" altLang="zh-TW" sz="3200" dirty="0" smtClean="0">
                <a:solidFill>
                  <a:schemeClr val="tx2"/>
                </a:solidFill>
              </a:rPr>
              <a:t>在</a:t>
            </a:r>
            <a:r>
              <a:rPr lang="zh-TW" altLang="zh-TW" sz="3200" dirty="0">
                <a:solidFill>
                  <a:schemeClr val="tx2"/>
                </a:solidFill>
              </a:rPr>
              <a:t>社群媒體中重要的是瞭解人的注意力、對話內容與趨勢，因為這些人與對話（例如客戶間、企業間的自由對話）的流量，會決定人的（需求）流動方向。因此，執行社群媒體前，企業必須先進行調查研究、</a:t>
            </a:r>
            <a:r>
              <a:rPr lang="zh-TW" altLang="zh-TW" sz="3200" dirty="0" smtClean="0">
                <a:solidFill>
                  <a:schemeClr val="tx2"/>
                </a:solidFill>
              </a:rPr>
              <a:t>觀察及</a:t>
            </a:r>
            <a:r>
              <a:rPr lang="zh-TW" altLang="zh-TW" sz="3200" dirty="0">
                <a:solidFill>
                  <a:schemeClr val="tx2"/>
                </a:solidFill>
              </a:rPr>
              <a:t>聆聽，並透過有效的社群和傳統工具去發現、聆聽</a:t>
            </a:r>
            <a:r>
              <a:rPr lang="zh-TW" altLang="zh-TW" sz="3200" dirty="0" smtClean="0">
                <a:solidFill>
                  <a:schemeClr val="tx2"/>
                </a:solidFill>
              </a:rPr>
              <a:t>、</a:t>
            </a:r>
            <a:r>
              <a:rPr lang="zh-TW" altLang="en-US" sz="3200" dirty="0" smtClean="0">
                <a:solidFill>
                  <a:schemeClr val="tx2"/>
                </a:solidFill>
              </a:rPr>
              <a:t>了解</a:t>
            </a:r>
            <a:r>
              <a:rPr lang="zh-TW" altLang="zh-TW" sz="3200" dirty="0" smtClean="0">
                <a:solidFill>
                  <a:schemeClr val="tx2"/>
                </a:solidFill>
              </a:rPr>
              <a:t>客戶</a:t>
            </a:r>
            <a:r>
              <a:rPr lang="zh-TW" altLang="zh-TW" sz="3200" dirty="0">
                <a:solidFill>
                  <a:schemeClr val="tx2"/>
                </a:solidFill>
              </a:rPr>
              <a:t>，並直接與他們互動；最後，再將獲得的情報與洞察來主導組織的互動策略</a:t>
            </a:r>
            <a:r>
              <a:rPr lang="zh-TW" altLang="en-US" sz="3200" dirty="0" smtClean="0">
                <a:solidFill>
                  <a:schemeClr val="tx2"/>
                </a:solidFill>
              </a:rPr>
              <a:t>。</a:t>
            </a:r>
            <a:endParaRPr lang="en-US" altLang="zh-TW" sz="3200" dirty="0">
              <a:solidFill>
                <a:schemeClr val="tx2"/>
              </a:solidFill>
            </a:endParaRPr>
          </a:p>
        </p:txBody>
      </p:sp>
      <p:grpSp>
        <p:nvGrpSpPr>
          <p:cNvPr id="10" name="群組 9"/>
          <p:cNvGrpSpPr/>
          <p:nvPr/>
        </p:nvGrpSpPr>
        <p:grpSpPr>
          <a:xfrm rot="-5400000">
            <a:off x="2390998" y="-2375077"/>
            <a:ext cx="468001" cy="5235431"/>
            <a:chOff x="-37325" y="1189"/>
            <a:chExt cx="432004" cy="3245654"/>
          </a:xfrm>
          <a:solidFill>
            <a:schemeClr val="bg1"/>
          </a:solidFill>
          <a:effectLst/>
        </p:grpSpPr>
        <p:sp>
          <p:nvSpPr>
            <p:cNvPr id="11" name="五邊形 10"/>
            <p:cNvSpPr/>
            <p:nvPr/>
          </p:nvSpPr>
          <p:spPr>
            <a:xfrm rot="5400000">
              <a:off x="-211883"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7" y="818203"/>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7" y="1443171"/>
              <a:ext cx="781123"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490861" y="2361308"/>
              <a:ext cx="133907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2.4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002014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algn="just">
              <a:lnSpc>
                <a:spcPct val="100000"/>
              </a:lnSpc>
              <a:spcBef>
                <a:spcPts val="768"/>
              </a:spcBef>
            </a:pPr>
            <a:r>
              <a:rPr lang="zh-TW" altLang="en-US" sz="3200" dirty="0" smtClean="0">
                <a:solidFill>
                  <a:schemeClr val="tx2"/>
                </a:solidFill>
              </a:rPr>
              <a:t>價值活動</a:t>
            </a:r>
            <a:endParaRPr lang="en-US" altLang="zh-TW" sz="3200" dirty="0" smtClean="0">
              <a:solidFill>
                <a:schemeClr val="tx2"/>
              </a:solidFill>
            </a:endParaRPr>
          </a:p>
        </p:txBody>
      </p:sp>
      <p:pic>
        <p:nvPicPr>
          <p:cNvPr id="5" name="Picture 2" descr="C:\Users\NO38\Desktop\書籍\IM111電子商務\低解析\圖0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637" y="2106352"/>
            <a:ext cx="5782726" cy="4425024"/>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3"/>
          <p:cNvSpPr>
            <a:spLocks noGrp="1"/>
          </p:cNvSpPr>
          <p:nvPr>
            <p:ph type="title"/>
          </p:nvPr>
        </p:nvSpPr>
        <p:spPr>
          <a:xfrm>
            <a:off x="457199" y="356400"/>
            <a:ext cx="8229600" cy="1144800"/>
          </a:xfrm>
        </p:spPr>
        <p:txBody>
          <a:bodyPr anchor="ctr">
            <a:noAutofit/>
          </a:bodyPr>
          <a:lstStyle/>
          <a:p>
            <a:pPr algn="ctr" fontAlgn="base">
              <a:lnSpc>
                <a:spcPct val="100000"/>
              </a:lnSpc>
              <a:spcAft>
                <a:spcPct val="0"/>
              </a:spcAft>
            </a:pPr>
            <a:r>
              <a:rPr kumimoji="1" lang="en-US" altLang="zh-TW" cap="none" dirty="0" smtClean="0">
                <a:solidFill>
                  <a:schemeClr val="tx2"/>
                </a:solidFill>
              </a:rPr>
              <a:t>Apple iPhone</a:t>
            </a:r>
            <a:r>
              <a:rPr kumimoji="1" lang="zh-TW" altLang="zh-TW" cap="none" dirty="0" smtClean="0">
                <a:solidFill>
                  <a:schemeClr val="tx2"/>
                </a:solidFill>
              </a:rPr>
              <a:t>的商業模式</a:t>
            </a:r>
            <a:endParaRPr kumimoji="1" lang="zh-TW" altLang="en-US" cap="none" dirty="0">
              <a:solidFill>
                <a:schemeClr val="tx2"/>
              </a:solidFill>
            </a:endParaRPr>
          </a:p>
        </p:txBody>
      </p:sp>
    </p:spTree>
    <p:extLst>
      <p:ext uri="{BB962C8B-B14F-4D97-AF65-F5344CB8AC3E}">
        <p14:creationId xmlns:p14="http://schemas.microsoft.com/office/powerpoint/2010/main" val="2111660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19258" cy="5040000"/>
          </a:xfrm>
        </p:spPr>
        <p:txBody>
          <a:bodyPr>
            <a:noAutofit/>
          </a:bodyPr>
          <a:lstStyle/>
          <a:p>
            <a:pPr algn="just">
              <a:lnSpc>
                <a:spcPct val="100000"/>
              </a:lnSpc>
              <a:spcBef>
                <a:spcPts val="768"/>
              </a:spcBef>
            </a:pPr>
            <a:r>
              <a:rPr lang="zh-TW" altLang="zh-TW" sz="3200" dirty="0" smtClean="0">
                <a:solidFill>
                  <a:schemeClr val="tx2"/>
                </a:solidFill>
              </a:rPr>
              <a:t>在</a:t>
            </a:r>
            <a:r>
              <a:rPr lang="zh-TW" altLang="zh-TW" sz="3200" dirty="0">
                <a:solidFill>
                  <a:schemeClr val="tx2"/>
                </a:solidFill>
              </a:rPr>
              <a:t>銷售軟體上採取封閉式商業模式的主要原因包括：</a:t>
            </a:r>
            <a:endParaRPr lang="en-US" altLang="zh-TW" sz="3200" dirty="0">
              <a:solidFill>
                <a:schemeClr val="tx2"/>
              </a:solidFill>
            </a:endParaRPr>
          </a:p>
          <a:p>
            <a:pPr marL="720000" lvl="1" indent="-342900" algn="just" fontAlgn="base">
              <a:lnSpc>
                <a:spcPct val="100000"/>
              </a:lnSpc>
              <a:spcBef>
                <a:spcPts val="768"/>
              </a:spcBef>
              <a:buFont typeface="Times New Roman" panose="02020603050405020304" pitchFamily="18" charset="0"/>
              <a:buChar char="−"/>
            </a:pPr>
            <a:r>
              <a:rPr kumimoji="1" lang="zh-TW" altLang="zh-TW" sz="2800" dirty="0">
                <a:solidFill>
                  <a:schemeClr val="tx2"/>
                </a:solidFill>
              </a:rPr>
              <a:t>維繫每個應用程式的開發品質與開發類型，以阻擋潛在競爭對手之競爭</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Font typeface="Times New Roman" panose="02020603050405020304" pitchFamily="18" charset="0"/>
              <a:buChar char="−"/>
            </a:pPr>
            <a:r>
              <a:rPr kumimoji="1" lang="zh-TW" altLang="zh-TW" sz="2800" dirty="0">
                <a:solidFill>
                  <a:schemeClr val="tx2"/>
                </a:solidFill>
              </a:rPr>
              <a:t>結合軟硬之應用，擴大</a:t>
            </a:r>
            <a:r>
              <a:rPr kumimoji="1" lang="en-US" altLang="zh-TW" sz="2800" dirty="0">
                <a:solidFill>
                  <a:schemeClr val="tx2"/>
                </a:solidFill>
              </a:rPr>
              <a:t>iOS</a:t>
            </a:r>
            <a:r>
              <a:rPr kumimoji="1" lang="zh-TW" altLang="zh-TW" sz="2800" dirty="0">
                <a:solidFill>
                  <a:schemeClr val="tx2"/>
                </a:solidFill>
              </a:rPr>
              <a:t>的硬體優勢</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Font typeface="Times New Roman" panose="02020603050405020304" pitchFamily="18" charset="0"/>
              <a:buChar char="−"/>
            </a:pPr>
            <a:r>
              <a:rPr kumimoji="1" lang="zh-TW" altLang="zh-TW" sz="2800" dirty="0">
                <a:solidFill>
                  <a:schemeClr val="tx2"/>
                </a:solidFill>
              </a:rPr>
              <a:t>每一代產品的螢幕解析度與硬體規格單純，可以讓開發者專注在應用程式的開發上</a:t>
            </a:r>
            <a:r>
              <a:rPr kumimoji="1" lang="zh-TW" altLang="en-US" sz="2800" dirty="0">
                <a:solidFill>
                  <a:schemeClr val="tx2"/>
                </a:solidFill>
              </a:rPr>
              <a:t>。</a:t>
            </a:r>
            <a:endParaRPr kumimoji="1" lang="en-US" altLang="zh-TW" sz="2800" dirty="0">
              <a:solidFill>
                <a:schemeClr val="tx2"/>
              </a:solidFill>
            </a:endParaRPr>
          </a:p>
          <a:p>
            <a:pPr marL="720000" lvl="1" indent="-342900" algn="just" fontAlgn="base">
              <a:lnSpc>
                <a:spcPct val="100000"/>
              </a:lnSpc>
              <a:spcBef>
                <a:spcPts val="768"/>
              </a:spcBef>
              <a:buFont typeface="Times New Roman" panose="02020603050405020304" pitchFamily="18" charset="0"/>
              <a:buChar char="−"/>
            </a:pPr>
            <a:r>
              <a:rPr kumimoji="1" lang="zh-TW" altLang="en-US" sz="2800" dirty="0" smtClean="0">
                <a:solidFill>
                  <a:schemeClr val="tx2"/>
                </a:solidFill>
              </a:rPr>
              <a:t>了解</a:t>
            </a:r>
            <a:r>
              <a:rPr kumimoji="1" lang="zh-TW" altLang="zh-TW" sz="2800" dirty="0" smtClean="0">
                <a:solidFill>
                  <a:schemeClr val="tx2"/>
                </a:solidFill>
              </a:rPr>
              <a:t>使用者</a:t>
            </a:r>
            <a:r>
              <a:rPr kumimoji="1" lang="zh-TW" altLang="zh-TW" sz="2800" dirty="0">
                <a:solidFill>
                  <a:schemeClr val="tx2"/>
                </a:solidFill>
              </a:rPr>
              <a:t>的需求與購買行為，並進一步提供較優質的售後服務。</a:t>
            </a:r>
            <a:endParaRPr kumimoji="1" lang="zh-TW" altLang="en-US" sz="2800" dirty="0">
              <a:solidFill>
                <a:schemeClr val="tx2"/>
              </a:solidFill>
            </a:endParaRPr>
          </a:p>
        </p:txBody>
      </p:sp>
      <p:sp>
        <p:nvSpPr>
          <p:cNvPr id="6" name="標題 3"/>
          <p:cNvSpPr>
            <a:spLocks noGrp="1"/>
          </p:cNvSpPr>
          <p:nvPr>
            <p:ph type="title"/>
          </p:nvPr>
        </p:nvSpPr>
        <p:spPr>
          <a:xfrm>
            <a:off x="457199" y="356400"/>
            <a:ext cx="8229600" cy="1144800"/>
          </a:xfrm>
        </p:spPr>
        <p:txBody>
          <a:bodyPr anchor="ctr">
            <a:noAutofit/>
          </a:bodyPr>
          <a:lstStyle/>
          <a:p>
            <a:pPr algn="ctr" fontAlgn="base">
              <a:lnSpc>
                <a:spcPct val="100000"/>
              </a:lnSpc>
              <a:spcAft>
                <a:spcPct val="0"/>
              </a:spcAft>
            </a:pPr>
            <a:r>
              <a:rPr kumimoji="1" lang="en-US" altLang="zh-TW" cap="none" dirty="0" smtClean="0">
                <a:solidFill>
                  <a:schemeClr val="tx2"/>
                </a:solidFill>
              </a:rPr>
              <a:t>Apple iPhone</a:t>
            </a:r>
            <a:r>
              <a:rPr kumimoji="1" lang="zh-TW" altLang="zh-TW" cap="none" dirty="0" smtClean="0">
                <a:solidFill>
                  <a:schemeClr val="tx2"/>
                </a:solidFill>
              </a:rPr>
              <a:t>的商業模式</a:t>
            </a:r>
            <a:endParaRPr kumimoji="1" lang="zh-TW" altLang="en-US" cap="none" dirty="0">
              <a:solidFill>
                <a:schemeClr val="tx2"/>
              </a:solidFill>
            </a:endParaRPr>
          </a:p>
        </p:txBody>
      </p:sp>
    </p:spTree>
    <p:extLst>
      <p:ext uri="{BB962C8B-B14F-4D97-AF65-F5344CB8AC3E}">
        <p14:creationId xmlns:p14="http://schemas.microsoft.com/office/powerpoint/2010/main" val="90914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algn="just">
              <a:lnSpc>
                <a:spcPct val="100000"/>
              </a:lnSpc>
              <a:spcBef>
                <a:spcPts val="768"/>
              </a:spcBef>
            </a:pPr>
            <a:r>
              <a:rPr lang="zh-TW" altLang="zh-TW" sz="3200" dirty="0" smtClean="0">
                <a:solidFill>
                  <a:schemeClr val="tx2"/>
                </a:solidFill>
              </a:rPr>
              <a:t>收入</a:t>
            </a:r>
            <a:r>
              <a:rPr lang="zh-TW" altLang="zh-TW" sz="3200" dirty="0">
                <a:solidFill>
                  <a:schemeClr val="tx2"/>
                </a:solidFill>
              </a:rPr>
              <a:t>結構：</a:t>
            </a:r>
            <a:endParaRPr lang="en-US" altLang="zh-TW" sz="3200" dirty="0">
              <a:solidFill>
                <a:schemeClr val="tx2"/>
              </a:solidFill>
            </a:endParaRPr>
          </a:p>
          <a:p>
            <a:pPr marL="720000" lvl="1" indent="-342900" algn="just" fontAlgn="base">
              <a:lnSpc>
                <a:spcPct val="100000"/>
              </a:lnSpc>
              <a:spcBef>
                <a:spcPts val="768"/>
              </a:spcBef>
              <a:buFont typeface="Times New Roman" panose="02020603050405020304" pitchFamily="18" charset="0"/>
              <a:buChar char="−"/>
            </a:pPr>
            <a:r>
              <a:rPr kumimoji="1" lang="zh-TW" altLang="zh-TW" sz="2800" dirty="0">
                <a:solidFill>
                  <a:schemeClr val="tx2"/>
                </a:solidFill>
              </a:rPr>
              <a:t>銷售產品的營收</a:t>
            </a:r>
            <a:endParaRPr kumimoji="1" lang="en-US" altLang="zh-TW" sz="2800" dirty="0">
              <a:solidFill>
                <a:schemeClr val="tx2"/>
              </a:solidFill>
            </a:endParaRPr>
          </a:p>
          <a:p>
            <a:pPr marL="720000" lvl="1" indent="-342900" algn="just" fontAlgn="base">
              <a:lnSpc>
                <a:spcPct val="100000"/>
              </a:lnSpc>
              <a:spcBef>
                <a:spcPts val="768"/>
              </a:spcBef>
              <a:buFont typeface="Times New Roman" panose="02020603050405020304" pitchFamily="18" charset="0"/>
              <a:buChar char="−"/>
            </a:pPr>
            <a:r>
              <a:rPr kumimoji="1" lang="zh-TW" altLang="zh-TW" sz="2800" dirty="0">
                <a:solidFill>
                  <a:schemeClr val="tx2"/>
                </a:solidFill>
              </a:rPr>
              <a:t>使用者從</a:t>
            </a:r>
            <a:r>
              <a:rPr kumimoji="1" lang="en-US" altLang="zh-TW" sz="2800" dirty="0">
                <a:solidFill>
                  <a:schemeClr val="tx2"/>
                </a:solidFill>
              </a:rPr>
              <a:t>iTunes</a:t>
            </a:r>
            <a:r>
              <a:rPr kumimoji="1" lang="zh-TW" altLang="zh-TW" sz="2800" dirty="0">
                <a:solidFill>
                  <a:schemeClr val="tx2"/>
                </a:solidFill>
              </a:rPr>
              <a:t>購買應用程式或數位內容的營收</a:t>
            </a:r>
            <a:endParaRPr kumimoji="1" lang="en-US" altLang="zh-TW" sz="2800" dirty="0">
              <a:solidFill>
                <a:schemeClr val="tx2"/>
              </a:solidFill>
            </a:endParaRPr>
          </a:p>
          <a:p>
            <a:pPr marL="720000" lvl="1" indent="-342900" algn="just" fontAlgn="base">
              <a:lnSpc>
                <a:spcPct val="100000"/>
              </a:lnSpc>
              <a:spcBef>
                <a:spcPts val="768"/>
              </a:spcBef>
              <a:buFont typeface="Times New Roman" panose="02020603050405020304" pitchFamily="18" charset="0"/>
              <a:buChar char="−"/>
            </a:pPr>
            <a:r>
              <a:rPr kumimoji="1" lang="zh-TW" altLang="zh-TW" sz="2800" dirty="0">
                <a:solidFill>
                  <a:schemeClr val="tx2"/>
                </a:solidFill>
              </a:rPr>
              <a:t>開發者的登錄費</a:t>
            </a:r>
            <a:endParaRPr kumimoji="1" lang="en-US" altLang="zh-TW" sz="2800" dirty="0">
              <a:solidFill>
                <a:schemeClr val="tx2"/>
              </a:solidFill>
            </a:endParaRPr>
          </a:p>
          <a:p>
            <a:pPr marL="720000" lvl="1" indent="-342900" algn="just" fontAlgn="base">
              <a:lnSpc>
                <a:spcPct val="100000"/>
              </a:lnSpc>
              <a:spcBef>
                <a:spcPts val="768"/>
              </a:spcBef>
              <a:buFont typeface="Times New Roman" panose="02020603050405020304" pitchFamily="18" charset="0"/>
              <a:buChar char="−"/>
            </a:pPr>
            <a:r>
              <a:rPr kumimoji="1" lang="zh-TW" altLang="zh-TW" sz="2800" dirty="0">
                <a:solidFill>
                  <a:schemeClr val="tx2"/>
                </a:solidFill>
              </a:rPr>
              <a:t>行動通訊業者合作的簽約金</a:t>
            </a:r>
            <a:endParaRPr kumimoji="1" lang="zh-TW" altLang="en-US" sz="2800" dirty="0">
              <a:solidFill>
                <a:schemeClr val="tx2"/>
              </a:solidFill>
            </a:endParaRPr>
          </a:p>
        </p:txBody>
      </p:sp>
      <p:sp>
        <p:nvSpPr>
          <p:cNvPr id="6" name="標題 3"/>
          <p:cNvSpPr>
            <a:spLocks noGrp="1"/>
          </p:cNvSpPr>
          <p:nvPr>
            <p:ph type="title"/>
          </p:nvPr>
        </p:nvSpPr>
        <p:spPr>
          <a:xfrm>
            <a:off x="457199" y="356400"/>
            <a:ext cx="8229600" cy="1144800"/>
          </a:xfrm>
        </p:spPr>
        <p:txBody>
          <a:bodyPr anchor="ctr">
            <a:noAutofit/>
          </a:bodyPr>
          <a:lstStyle/>
          <a:p>
            <a:pPr algn="ctr" fontAlgn="base">
              <a:lnSpc>
                <a:spcPct val="100000"/>
              </a:lnSpc>
              <a:spcAft>
                <a:spcPct val="0"/>
              </a:spcAft>
            </a:pPr>
            <a:r>
              <a:rPr kumimoji="1" lang="en-US" altLang="zh-TW" cap="none" dirty="0" smtClean="0">
                <a:solidFill>
                  <a:schemeClr val="tx2"/>
                </a:solidFill>
              </a:rPr>
              <a:t>Apple iPhone</a:t>
            </a:r>
            <a:r>
              <a:rPr kumimoji="1" lang="zh-TW" altLang="zh-TW" cap="none" dirty="0" smtClean="0">
                <a:solidFill>
                  <a:schemeClr val="tx2"/>
                </a:solidFill>
              </a:rPr>
              <a:t>的商業模式</a:t>
            </a:r>
            <a:endParaRPr kumimoji="1" lang="zh-TW" altLang="en-US" cap="none" dirty="0">
              <a:solidFill>
                <a:schemeClr val="tx2"/>
              </a:solidFill>
            </a:endParaRPr>
          </a:p>
        </p:txBody>
      </p:sp>
      <p:pic>
        <p:nvPicPr>
          <p:cNvPr id="1026" name="Picture 2" descr="C:\Users\NO38\Desktop\書籍\IM111電子商務\IM111ppt\小圖\iTunes.software-mirrors.co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544" y="4715328"/>
            <a:ext cx="2836912" cy="171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064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57199" y="356400"/>
            <a:ext cx="8229600" cy="1144800"/>
          </a:xfrm>
        </p:spPr>
        <p:txBody>
          <a:bodyPr anchor="ctr" anchorCtr="0">
            <a:noAutofit/>
          </a:bodyPr>
          <a:lstStyle/>
          <a:p>
            <a:pPr algn="ctr" fontAlgn="base">
              <a:spcAft>
                <a:spcPct val="0"/>
              </a:spcAft>
            </a:pPr>
            <a:r>
              <a:rPr kumimoji="1" lang="zh-TW" altLang="en-US" dirty="0" smtClean="0">
                <a:solidFill>
                  <a:schemeClr val="tx2"/>
                </a:solidFill>
              </a:rPr>
              <a:t>導論</a:t>
            </a:r>
            <a:endParaRPr kumimoji="1" lang="zh-TW" altLang="en-US" dirty="0">
              <a:solidFill>
                <a:schemeClr val="tx2"/>
              </a:solidFill>
            </a:endParaRPr>
          </a:p>
        </p:txBody>
      </p:sp>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22" name="內容版面配置區 21"/>
          <p:cNvSpPr>
            <a:spLocks noGrp="1"/>
          </p:cNvSpPr>
          <p:nvPr>
            <p:ph idx="1"/>
          </p:nvPr>
        </p:nvSpPr>
        <p:spPr>
          <a:xfrm>
            <a:off x="457198" y="1483200"/>
            <a:ext cx="8291266" cy="5040000"/>
          </a:xfrm>
        </p:spPr>
        <p:txBody>
          <a:bodyPr>
            <a:noAutofit/>
          </a:bodyPr>
          <a:lstStyle/>
          <a:p>
            <a:pPr algn="just">
              <a:lnSpc>
                <a:spcPct val="95000"/>
              </a:lnSpc>
              <a:spcBef>
                <a:spcPts val="200"/>
              </a:spcBef>
            </a:pPr>
            <a:r>
              <a:rPr lang="zh-TW" altLang="zh-TW" sz="3200" dirty="0" smtClean="0">
                <a:solidFill>
                  <a:schemeClr val="tx2"/>
                </a:solidFill>
              </a:rPr>
              <a:t>商業模式</a:t>
            </a:r>
            <a:r>
              <a:rPr lang="zh-TW" altLang="en-US" sz="3200" dirty="0" smtClean="0">
                <a:solidFill>
                  <a:schemeClr val="tx2"/>
                </a:solidFill>
              </a:rPr>
              <a:t>（</a:t>
            </a:r>
            <a:r>
              <a:rPr lang="en-US" altLang="zh-TW" sz="3200" dirty="0" smtClean="0">
                <a:solidFill>
                  <a:schemeClr val="tx2"/>
                </a:solidFill>
              </a:rPr>
              <a:t>Business </a:t>
            </a:r>
            <a:r>
              <a:rPr lang="en-US" altLang="zh-TW" sz="3200" dirty="0">
                <a:solidFill>
                  <a:schemeClr val="tx2"/>
                </a:solidFill>
              </a:rPr>
              <a:t>Model, </a:t>
            </a:r>
            <a:r>
              <a:rPr lang="en-US" altLang="zh-TW" sz="3200" dirty="0" smtClean="0">
                <a:solidFill>
                  <a:schemeClr val="tx2"/>
                </a:solidFill>
              </a:rPr>
              <a:t>BM</a:t>
            </a:r>
            <a:r>
              <a:rPr lang="zh-TW" altLang="en-US" sz="3200" dirty="0" smtClean="0">
                <a:solidFill>
                  <a:schemeClr val="tx2"/>
                </a:solidFill>
              </a:rPr>
              <a:t>）</a:t>
            </a:r>
            <a:r>
              <a:rPr lang="zh-TW" altLang="zh-TW" sz="3200" dirty="0" smtClean="0">
                <a:solidFill>
                  <a:schemeClr val="tx2"/>
                </a:solidFill>
              </a:rPr>
              <a:t>係</a:t>
            </a:r>
            <a:r>
              <a:rPr lang="zh-TW" altLang="zh-TW" sz="3200" dirty="0">
                <a:solidFill>
                  <a:schemeClr val="tx2"/>
                </a:solidFill>
              </a:rPr>
              <a:t>指企業如何建立並使用資源，以提供具有價值的產品或服務給客戶，並藉此獲取利潤與創造企業價值的商業經營方法。</a:t>
            </a:r>
            <a:endParaRPr lang="en-US" altLang="zh-TW" sz="3200" dirty="0">
              <a:solidFill>
                <a:schemeClr val="tx2"/>
              </a:solidFill>
            </a:endParaRPr>
          </a:p>
          <a:p>
            <a:pPr algn="just">
              <a:lnSpc>
                <a:spcPct val="95000"/>
              </a:lnSpc>
              <a:spcBef>
                <a:spcPts val="200"/>
              </a:spcBef>
            </a:pPr>
            <a:r>
              <a:rPr lang="en-US" altLang="zh-TW" sz="3200" dirty="0">
                <a:solidFill>
                  <a:schemeClr val="tx2"/>
                </a:solidFill>
              </a:rPr>
              <a:t>Al-</a:t>
            </a:r>
            <a:r>
              <a:rPr lang="en-US" altLang="zh-TW" sz="3200" dirty="0" err="1">
                <a:solidFill>
                  <a:schemeClr val="tx2"/>
                </a:solidFill>
              </a:rPr>
              <a:t>Debei</a:t>
            </a:r>
            <a:r>
              <a:rPr lang="en-US" altLang="zh-TW" sz="3200" dirty="0">
                <a:solidFill>
                  <a:schemeClr val="tx2"/>
                </a:solidFill>
              </a:rPr>
              <a:t> and </a:t>
            </a:r>
            <a:r>
              <a:rPr lang="en-US" altLang="zh-TW" sz="3200" dirty="0" err="1" smtClean="0">
                <a:solidFill>
                  <a:schemeClr val="tx2"/>
                </a:solidFill>
              </a:rPr>
              <a:t>Avison</a:t>
            </a:r>
            <a:r>
              <a:rPr lang="zh-TW" altLang="en-US" sz="3200" dirty="0" smtClean="0">
                <a:solidFill>
                  <a:schemeClr val="tx2"/>
                </a:solidFill>
              </a:rPr>
              <a:t>（</a:t>
            </a:r>
            <a:r>
              <a:rPr lang="en-US" altLang="zh-TW" sz="3200" dirty="0" smtClean="0">
                <a:solidFill>
                  <a:schemeClr val="tx2"/>
                </a:solidFill>
              </a:rPr>
              <a:t>2010</a:t>
            </a:r>
            <a:r>
              <a:rPr lang="zh-TW" altLang="en-US" sz="3200" dirty="0" smtClean="0">
                <a:solidFill>
                  <a:schemeClr val="tx2"/>
                </a:solidFill>
              </a:rPr>
              <a:t>）</a:t>
            </a:r>
            <a:r>
              <a:rPr lang="zh-TW" altLang="zh-TW" sz="3200" dirty="0" smtClean="0">
                <a:solidFill>
                  <a:schemeClr val="tx2"/>
                </a:solidFill>
              </a:rPr>
              <a:t>針對</a:t>
            </a:r>
            <a:r>
              <a:rPr lang="zh-TW" altLang="zh-TW" sz="3200" dirty="0">
                <a:solidFill>
                  <a:schemeClr val="tx2"/>
                </a:solidFill>
              </a:rPr>
              <a:t>過去許多學者對商業模式的描述與構面，提出四個完整的構面來建構商業模式</a:t>
            </a:r>
            <a:r>
              <a:rPr lang="zh-TW" altLang="en-US" sz="3200" dirty="0">
                <a:solidFill>
                  <a:schemeClr val="tx2"/>
                </a:solidFill>
              </a:rPr>
              <a:t>。</a:t>
            </a:r>
            <a:endParaRPr lang="en-US" altLang="zh-TW" sz="3200" dirty="0">
              <a:solidFill>
                <a:schemeClr val="tx2"/>
              </a:solidFill>
            </a:endParaRPr>
          </a:p>
          <a:p>
            <a:pPr marL="720000" lvl="1" indent="-360000" fontAlgn="base">
              <a:lnSpc>
                <a:spcPct val="95000"/>
              </a:lnSpc>
              <a:spcBef>
                <a:spcPts val="200"/>
              </a:spcBef>
              <a:buClr>
                <a:schemeClr val="tx2"/>
              </a:buClr>
              <a:buFont typeface="+mj-lt"/>
              <a:buAutoNum type="arabicPeriod"/>
            </a:pPr>
            <a:r>
              <a:rPr kumimoji="1" lang="zh-TW" altLang="zh-TW" sz="2800" dirty="0">
                <a:solidFill>
                  <a:schemeClr val="tx2"/>
                </a:solidFill>
              </a:rPr>
              <a:t>價值主張</a:t>
            </a:r>
            <a:endParaRPr kumimoji="1" lang="en-US" altLang="zh-TW" sz="2800" dirty="0">
              <a:solidFill>
                <a:schemeClr val="tx2"/>
              </a:solidFill>
            </a:endParaRPr>
          </a:p>
          <a:p>
            <a:pPr marL="720000" lvl="1" indent="-360000" fontAlgn="base">
              <a:lnSpc>
                <a:spcPct val="95000"/>
              </a:lnSpc>
              <a:spcBef>
                <a:spcPts val="200"/>
              </a:spcBef>
              <a:buClr>
                <a:schemeClr val="tx2"/>
              </a:buClr>
              <a:buFont typeface="+mj-lt"/>
              <a:buAutoNum type="arabicPeriod"/>
            </a:pPr>
            <a:r>
              <a:rPr kumimoji="1" lang="zh-TW" altLang="zh-TW" sz="2800" dirty="0">
                <a:solidFill>
                  <a:schemeClr val="tx2"/>
                </a:solidFill>
              </a:rPr>
              <a:t>價值組態</a:t>
            </a:r>
            <a:endParaRPr kumimoji="1" lang="en-US" altLang="zh-TW" sz="2800" dirty="0">
              <a:solidFill>
                <a:schemeClr val="tx2"/>
              </a:solidFill>
            </a:endParaRPr>
          </a:p>
          <a:p>
            <a:pPr marL="720000" lvl="1" indent="-360000" fontAlgn="base">
              <a:lnSpc>
                <a:spcPct val="95000"/>
              </a:lnSpc>
              <a:spcBef>
                <a:spcPts val="200"/>
              </a:spcBef>
              <a:buClr>
                <a:schemeClr val="tx2"/>
              </a:buClr>
              <a:buFont typeface="+mj-lt"/>
              <a:buAutoNum type="arabicPeriod"/>
            </a:pPr>
            <a:r>
              <a:rPr kumimoji="1" lang="zh-TW" altLang="zh-TW" sz="2800" dirty="0">
                <a:solidFill>
                  <a:schemeClr val="tx2"/>
                </a:solidFill>
              </a:rPr>
              <a:t>價值結構</a:t>
            </a:r>
            <a:endParaRPr kumimoji="1" lang="en-US" altLang="zh-TW" sz="2800" dirty="0">
              <a:solidFill>
                <a:schemeClr val="tx2"/>
              </a:solidFill>
            </a:endParaRPr>
          </a:p>
          <a:p>
            <a:pPr marL="720000" lvl="1" indent="-360000" fontAlgn="base">
              <a:lnSpc>
                <a:spcPct val="95000"/>
              </a:lnSpc>
              <a:spcBef>
                <a:spcPts val="200"/>
              </a:spcBef>
              <a:buClr>
                <a:schemeClr val="tx2"/>
              </a:buClr>
              <a:buFont typeface="+mj-lt"/>
              <a:buAutoNum type="arabicPeriod"/>
            </a:pPr>
            <a:r>
              <a:rPr kumimoji="1" lang="zh-TW" altLang="zh-TW" sz="2800" dirty="0">
                <a:solidFill>
                  <a:schemeClr val="tx2"/>
                </a:solidFill>
              </a:rPr>
              <a:t>價值財務</a:t>
            </a:r>
            <a:endParaRPr kumimoji="1" lang="en-US" altLang="zh-TW" sz="2800" dirty="0">
              <a:solidFill>
                <a:schemeClr val="tx2"/>
              </a:solidFill>
            </a:endParaRPr>
          </a:p>
        </p:txBody>
      </p:sp>
      <p:grpSp>
        <p:nvGrpSpPr>
          <p:cNvPr id="10" name="群組 9"/>
          <p:cNvGrpSpPr/>
          <p:nvPr/>
        </p:nvGrpSpPr>
        <p:grpSpPr>
          <a:xfrm rot="-5400000">
            <a:off x="2063889" y="-2047944"/>
            <a:ext cx="467999" cy="4581211"/>
            <a:chOff x="-37322" y="1189"/>
            <a:chExt cx="432002" cy="2840073"/>
          </a:xfrm>
          <a:solidFill>
            <a:schemeClr val="bg1"/>
          </a:solidFill>
          <a:effectLst/>
        </p:grpSpPr>
        <p:sp>
          <p:nvSpPr>
            <p:cNvPr id="11" name="五邊形 10"/>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2.1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導論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3" name="＞形箭號 12"/>
            <p:cNvSpPr/>
            <p:nvPr/>
          </p:nvSpPr>
          <p:spPr>
            <a:xfrm rot="5400000">
              <a:off x="-211884" y="159635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2.4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050" name="Picture 2" descr="C:\Users\NO38\Desktop\書籍\IM111電子商務\IM111ppt\小圖\Setting-up-a-small-business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4797152"/>
            <a:ext cx="2206553" cy="165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365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xEl>
                                              <p:pRg st="3" end="3"/>
                                            </p:txEl>
                                          </p:spTgt>
                                        </p:tgtEl>
                                        <p:attrNameLst>
                                          <p:attrName>style.visibility</p:attrName>
                                        </p:attrNameLst>
                                      </p:cBhvr>
                                      <p:to>
                                        <p:strVal val="visible"/>
                                      </p:to>
                                    </p:set>
                                    <p:animEffect transition="in" filter="fade">
                                      <p:cBhvr>
                                        <p:cTn id="18" dur="500"/>
                                        <p:tgtEl>
                                          <p:spTgt spid="2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fade">
                                      <p:cBhvr>
                                        <p:cTn id="21" dur="500"/>
                                        <p:tgtEl>
                                          <p:spTgt spid="2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fade">
                                      <p:cBhvr>
                                        <p:cTn id="24"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4835</Words>
  <Application>Microsoft Office PowerPoint</Application>
  <PresentationFormat>如螢幕大小 (4:3)</PresentationFormat>
  <Paragraphs>439</Paragraphs>
  <Slides>53</Slides>
  <Notes>52</Notes>
  <HiddenSlides>0</HiddenSlides>
  <MMClips>0</MMClips>
  <ScaleCrop>false</ScaleCrop>
  <HeadingPairs>
    <vt:vector size="4" baseType="variant">
      <vt:variant>
        <vt:lpstr>佈景主題</vt:lpstr>
      </vt:variant>
      <vt:variant>
        <vt:i4>1</vt:i4>
      </vt:variant>
      <vt:variant>
        <vt:lpstr>投影片標題</vt:lpstr>
      </vt:variant>
      <vt:variant>
        <vt:i4>53</vt:i4>
      </vt:variant>
    </vt:vector>
  </HeadingPairs>
  <TitlesOfParts>
    <vt:vector size="54" baseType="lpstr">
      <vt:lpstr>Continental_Asia_16x9</vt:lpstr>
      <vt:lpstr>第2章 電子商務模式 與策略</vt:lpstr>
      <vt:lpstr>摘要</vt:lpstr>
      <vt:lpstr>學習目標</vt:lpstr>
      <vt:lpstr>Apple iPhone的商業模式</vt:lpstr>
      <vt:lpstr>Apple iPhone的商業模式</vt:lpstr>
      <vt:lpstr>Apple iPhone的商業模式</vt:lpstr>
      <vt:lpstr>Apple iPhone的商業模式</vt:lpstr>
      <vt:lpstr>Apple iPhone的商業模式</vt:lpstr>
      <vt:lpstr>導論</vt:lpstr>
      <vt:lpstr>導論</vt:lpstr>
      <vt:lpstr>導論</vt:lpstr>
      <vt:lpstr>導論</vt:lpstr>
      <vt:lpstr>導論</vt:lpstr>
      <vt:lpstr>導論</vt:lpstr>
      <vt:lpstr>電子商務的應用型態</vt:lpstr>
      <vt:lpstr>企業對企業</vt:lpstr>
      <vt:lpstr>台灣經貿網 （http://www.taiwantrade.com.tw/CH）</vt:lpstr>
      <vt:lpstr>企業對消費者</vt:lpstr>
      <vt:lpstr>博客來網路書店（http://www.books.com.tw/）</vt:lpstr>
      <vt:lpstr>企業對消費者</vt:lpstr>
      <vt:lpstr>GROUPON （http://www.groupon.com.tw/）</vt:lpstr>
      <vt:lpstr>消費者對消費者</vt:lpstr>
      <vt:lpstr>露天拍賣 （http://www.ruten.com.tw/）</vt:lpstr>
      <vt:lpstr>消費者對企業</vt:lpstr>
      <vt:lpstr>Priceline.com （http://www.priceline.com./default.asp）</vt:lpstr>
      <vt:lpstr>消費者對企業</vt:lpstr>
      <vt:lpstr>ihergo （http://www.ihergo.com./）</vt:lpstr>
      <vt:lpstr>依設備與技術發展之應用分類</vt:lpstr>
      <vt:lpstr>網際網路商務</vt:lpstr>
      <vt:lpstr>網際網路商務</vt:lpstr>
      <vt:lpstr>行動商務</vt:lpstr>
      <vt:lpstr>行動商務</vt:lpstr>
      <vt:lpstr>行動商務</vt:lpstr>
      <vt:lpstr>無所不在商務</vt:lpstr>
      <vt:lpstr>無所不在商務</vt:lpstr>
      <vt:lpstr>無所不在商務</vt:lpstr>
      <vt:lpstr>電子商務平台的經營策略</vt:lpstr>
      <vt:lpstr>電子商務平台的經營策略</vt:lpstr>
      <vt:lpstr>電子商務平台的經營策略</vt:lpstr>
      <vt:lpstr>電子商務平台的經營策略</vt:lpstr>
      <vt:lpstr>電子商務平台的經營策略</vt:lpstr>
      <vt:lpstr>策略A：降低成本並強化關係</vt:lpstr>
      <vt:lpstr>策略A：降低成本並強化關係</vt:lpstr>
      <vt:lpstr>策略B：降低成本並建立關係</vt:lpstr>
      <vt:lpstr>策略B：降低成本並建立關係</vt:lpstr>
      <vt:lpstr>策略C：提高付款意願並建立關係</vt:lpstr>
      <vt:lpstr>策略C：提高付款意願並建立關係</vt:lpstr>
      <vt:lpstr>策略D：提高付款意願並強化關係</vt:lpstr>
      <vt:lpstr>策略D：提高付款意願並強化關係</vt:lpstr>
      <vt:lpstr>策略D：提高付款意願並強化關係</vt:lpstr>
      <vt:lpstr>策略D：提高付款意願並強化關係</vt:lpstr>
      <vt:lpstr>摘要與結論</vt:lpstr>
      <vt:lpstr>摘要與結論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2014-07-15T05:47:03Z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