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8"/>
  </p:notesMasterIdLst>
  <p:handoutMasterIdLst>
    <p:handoutMasterId r:id="rId39"/>
  </p:handoutMasterIdLst>
  <p:sldIdLst>
    <p:sldId id="340" r:id="rId3"/>
    <p:sldId id="290" r:id="rId4"/>
    <p:sldId id="393" r:id="rId5"/>
    <p:sldId id="341" r:id="rId6"/>
    <p:sldId id="394" r:id="rId7"/>
    <p:sldId id="395" r:id="rId8"/>
    <p:sldId id="347"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5" autoAdjust="0"/>
    <p:restoredTop sz="96429" autoAdjust="0"/>
  </p:normalViewPr>
  <p:slideViewPr>
    <p:cSldViewPr>
      <p:cViewPr>
        <p:scale>
          <a:sx n="70" d="100"/>
          <a:sy n="70" d="100"/>
        </p:scale>
        <p:origin x="-1362" y="-66"/>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sorterViewPr>
    <p:cViewPr>
      <p:scale>
        <a:sx n="66" d="100"/>
        <a:sy n="66" d="100"/>
      </p:scale>
      <p:origin x="0" y="2430"/>
    </p:cViewPr>
  </p:sorter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pPr/>
              <a:t>7/15/2014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pPr/>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rPr lang="zh-TW" altLang="en-US"/>
              <a:pPr/>
              <a:t>2014/7/15</a:t>
            </a:fld>
            <a:endParaRPr lang="zh-TW"/>
          </a:p>
        </p:txBody>
      </p:sp>
      <p:sp>
        <p:nvSpPr>
          <p:cNvPr id="4" name="投影片圖像版面配置區 3"/>
          <p:cNvSpPr>
            <a:spLocks noGrp="1" noRot="1" noChangeAspect="1"/>
          </p:cNvSpPr>
          <p:nvPr>
            <p:ph type="sldImg" idx="2"/>
          </p:nvPr>
        </p:nvSpPr>
        <p:spPr>
          <a:xfrm>
            <a:off x="901700" y="741363"/>
            <a:ext cx="4932363"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rPr/>
              <a:pPr/>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1"/>
            <a:ext cx="7317105" cy="3048001"/>
          </a:xfrm>
        </p:spPr>
        <p:txBody>
          <a:bodyPr>
            <a:normAutofit/>
          </a:bodyPr>
          <a:lstStyle>
            <a:lvl1pPr latinLnBrk="0">
              <a:defRPr lang="zh-TW" sz="4400">
                <a:latin typeface="Microsoft JhengHei" pitchFamily="34" charset="-120"/>
                <a:ea typeface="Microsoft JhengHei" pitchFamily="34" charset="-120"/>
              </a:defRPr>
            </a:lvl1pPr>
          </a:lstStyle>
          <a:p>
            <a:r>
              <a:rPr lang="zh-TW" altLang="en-US" dirty="0" smtClean="0"/>
              <a:t>按一下以編輯母片標題樣式</a:t>
            </a:r>
            <a:endParaRPr lang="zh-TW" dirty="0"/>
          </a:p>
        </p:txBody>
      </p:sp>
      <p:sp>
        <p:nvSpPr>
          <p:cNvPr id="3" name="副標題 2"/>
          <p:cNvSpPr>
            <a:spLocks noGrp="1"/>
          </p:cNvSpPr>
          <p:nvPr>
            <p:ph type="subTitle" idx="1"/>
          </p:nvPr>
        </p:nvSpPr>
        <p:spPr>
          <a:xfrm>
            <a:off x="913448" y="5029200"/>
            <a:ext cx="5887984" cy="1143000"/>
          </a:xfr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dirty="0" smtClean="0"/>
              <a:t>按一下以編輯母片副標題樣式</a:t>
            </a:r>
            <a:endParaRPr lang="zh-TW"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3"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3953EAC3-97C7-4725-B3D3-3992AB7F8C57}" type="datetime1">
              <a:rPr lang="zh-TW" altLang="en-US" smtClean="0"/>
              <a:pPr/>
              <a:t>2014/7/15</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2"/>
            <a:ext cx="7317105" cy="2362199"/>
          </a:xfr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3"/>
            <a:ext cx="5891332"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1"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9" y="1828801"/>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9" y="2743202"/>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1"/>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2"/>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pPr/>
              <a:t>2014/7/15</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pPr/>
              <a:t>2014/7/15</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pPr/>
              <a:t>2014/7/15</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 y="0"/>
            <a:ext cx="3886021"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7" y="685800"/>
            <a:ext cx="4230202"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 y="0"/>
            <a:ext cx="3886021"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1"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pPr/>
              <a:t>2014/7/15</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80"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74320" indent="-228600" algn="l" defTabSz="914400" rtl="0" eaLnBrk="1" latinLnBrk="0" hangingPunct="1">
        <a:lnSpc>
          <a:spcPct val="90000"/>
        </a:lnSpc>
        <a:spcBef>
          <a:spcPts val="1800"/>
        </a:spcBef>
        <a:buClr>
          <a:schemeClr val="tx2"/>
        </a:buClr>
        <a:buSzPct val="80000"/>
        <a:buFont typeface="Arial" pitchFamily="34" charset="0"/>
        <a:buChar char="•"/>
        <a:defRPr lang="zh-TW" sz="24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502920" indent="-228600" algn="l" defTabSz="914400" rtl="0" eaLnBrk="1" latinLnBrk="0" hangingPunct="1">
        <a:lnSpc>
          <a:spcPct val="90000"/>
        </a:lnSpc>
        <a:spcBef>
          <a:spcPts val="600"/>
        </a:spcBef>
        <a:buClr>
          <a:schemeClr val="tx2"/>
        </a:buClr>
        <a:buSzPct val="80000"/>
        <a:buFont typeface="Arial" pitchFamily="34" charset="0"/>
        <a:buChar char="•"/>
        <a:defRPr lang="zh-TW" sz="20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731520" indent="-228600" algn="l" defTabSz="914400" rtl="0" eaLnBrk="1" latinLnBrk="0" hangingPunct="1">
        <a:lnSpc>
          <a:spcPct val="90000"/>
        </a:lnSpc>
        <a:spcBef>
          <a:spcPts val="600"/>
        </a:spcBef>
        <a:buClr>
          <a:schemeClr val="tx2"/>
        </a:buClr>
        <a:buSzPct val="80000"/>
        <a:buFont typeface="Arial" pitchFamily="34" charset="0"/>
        <a:buChar char="•"/>
        <a:defRPr lang="zh-TW" sz="18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960120" indent="-228600" algn="l" defTabSz="914400" rtl="0" eaLnBrk="1" latinLnBrk="0" hangingPunct="1">
        <a:lnSpc>
          <a:spcPct val="90000"/>
        </a:lnSpc>
        <a:spcBef>
          <a:spcPts val="600"/>
        </a:spcBef>
        <a:buClr>
          <a:schemeClr val="tx2"/>
        </a:buClr>
        <a:buSzPct val="80000"/>
        <a:buFont typeface="Arial" pitchFamily="34" charset="0"/>
        <a:buChar char="•"/>
        <a:defRPr lang="zh-TW" sz="16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1188720" indent="-228600" algn="l" defTabSz="914400" rtl="0" eaLnBrk="1" latinLnBrk="0" hangingPunct="1">
        <a:lnSpc>
          <a:spcPct val="90000"/>
        </a:lnSpc>
        <a:spcBef>
          <a:spcPts val="600"/>
        </a:spcBef>
        <a:buClr>
          <a:schemeClr val="tx2"/>
        </a:buClr>
        <a:buSzPct val="80000"/>
        <a:buFont typeface="Arial" pitchFamily="34" charset="0"/>
        <a:buChar char="•"/>
        <a:defRPr lang="zh-TW" sz="16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ctrTitle"/>
          </p:nvPr>
        </p:nvSpPr>
        <p:spPr>
          <a:xfrm>
            <a:off x="4582133" y="2276872"/>
            <a:ext cx="4553897" cy="2016224"/>
          </a:xfrm>
        </p:spPr>
        <p:txBody>
          <a:bodyPr>
            <a:noAutofit/>
          </a:bodyPr>
          <a:lstStyle/>
          <a:p>
            <a:pPr algn="ctr"/>
            <a:r>
              <a:rPr lang="zh-TW" altLang="en-US" dirty="0" smtClean="0">
                <a:latin typeface="華康粗黑體" pitchFamily="49" charset="-120"/>
                <a:ea typeface="華康粗黑體" pitchFamily="49" charset="-120"/>
                <a:cs typeface="Arial" charset="0"/>
              </a:rPr>
              <a:t>第</a:t>
            </a:r>
            <a:r>
              <a:rPr lang="en-US" altLang="zh-TW" dirty="0" smtClean="0">
                <a:latin typeface="Arial" panose="020B0604020202020204" pitchFamily="34" charset="0"/>
                <a:ea typeface="華康粗黑體" pitchFamily="49" charset="-120"/>
                <a:cs typeface="Arial" panose="020B0604020202020204" pitchFamily="34" charset="0"/>
              </a:rPr>
              <a:t>3</a:t>
            </a:r>
            <a:r>
              <a:rPr lang="zh-TW" altLang="en-US" dirty="0" smtClean="0">
                <a:latin typeface="華康粗黑體" pitchFamily="49" charset="-120"/>
                <a:ea typeface="華康粗黑體" pitchFamily="49" charset="-120"/>
                <a:cs typeface="Arial" charset="0"/>
              </a:rPr>
              <a:t>章</a:t>
            </a:r>
            <a:r>
              <a:rPr lang="en-US" altLang="zh-TW" dirty="0" smtClean="0">
                <a:latin typeface="華康粗黑體" pitchFamily="49" charset="-120"/>
                <a:ea typeface="華康粗黑體" pitchFamily="49" charset="-120"/>
                <a:cs typeface="Arial" charset="0"/>
              </a:rPr>
              <a:t/>
            </a:r>
            <a:br>
              <a:rPr lang="en-US" altLang="zh-TW" dirty="0" smtClean="0">
                <a:latin typeface="華康粗黑體" pitchFamily="49" charset="-120"/>
                <a:ea typeface="華康粗黑體" pitchFamily="49" charset="-120"/>
                <a:cs typeface="Arial" charset="0"/>
              </a:rPr>
            </a:br>
            <a:r>
              <a:rPr lang="zh-TW" altLang="en-US" dirty="0" smtClean="0">
                <a:latin typeface="華康粗黑體" pitchFamily="49" charset="-120"/>
                <a:ea typeface="華康粗黑體" pitchFamily="49" charset="-120"/>
                <a:cs typeface="Arial" charset="0"/>
              </a:rPr>
              <a:t>電子商務之基礎環境</a:t>
            </a:r>
            <a:endParaRPr lang="zh-TW" altLang="en-US" dirty="0">
              <a:latin typeface="華康粗黑體" pitchFamily="49" charset="-120"/>
              <a:ea typeface="華康粗黑體" pitchFamily="49" charset="-120"/>
              <a:cs typeface="Arial" charset="0"/>
            </a:endParaRPr>
          </a:p>
        </p:txBody>
      </p:sp>
      <p:sp>
        <p:nvSpPr>
          <p:cNvPr id="9"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10" name="直線接點 9"/>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7"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26671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封包交換</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a:solidFill>
                  <a:schemeClr val="tx2"/>
                </a:solidFill>
              </a:rPr>
              <a:t>一般電話的電路交換（</a:t>
            </a:r>
            <a:r>
              <a:rPr lang="en-US" altLang="zh-TW" sz="3200" dirty="0">
                <a:solidFill>
                  <a:schemeClr val="tx2"/>
                </a:solidFill>
              </a:rPr>
              <a:t>Circuit Switching</a:t>
            </a:r>
            <a:r>
              <a:rPr lang="zh-TW" altLang="en-US"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一次就將一個訊息傳送到接收端，使得整個通話時間內，這條線路就被佔用著，直到通話</a:t>
            </a:r>
            <a:r>
              <a:rPr kumimoji="1" lang="zh-TW" altLang="zh-TW" sz="2800" dirty="0" smtClean="0">
                <a:solidFill>
                  <a:schemeClr val="tx2"/>
                </a:solidFill>
              </a:rPr>
              <a:t>結束</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通訊線路的使用效率</a:t>
            </a:r>
            <a:r>
              <a:rPr kumimoji="1" lang="zh-TW" altLang="zh-TW" sz="2800" dirty="0" smtClean="0">
                <a:solidFill>
                  <a:schemeClr val="tx2"/>
                </a:solidFill>
              </a:rPr>
              <a:t>低</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網際網路的封包交換</a:t>
            </a:r>
            <a:r>
              <a:rPr lang="zh-TW" altLang="en-US" sz="3200" dirty="0">
                <a:solidFill>
                  <a:schemeClr val="tx2"/>
                </a:solidFill>
              </a:rPr>
              <a:t>（</a:t>
            </a:r>
            <a:r>
              <a:rPr lang="en-US" altLang="zh-TW" sz="3200" dirty="0">
                <a:solidFill>
                  <a:schemeClr val="tx2"/>
                </a:solidFill>
              </a:rPr>
              <a:t>Packet Switching</a:t>
            </a:r>
            <a:r>
              <a:rPr lang="zh-TW" altLang="en-US"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將訊息分割成好幾個小小的封</a:t>
            </a:r>
            <a:r>
              <a:rPr kumimoji="1" lang="zh-TW" altLang="zh-TW" sz="2800" dirty="0" smtClean="0">
                <a:solidFill>
                  <a:schemeClr val="tx2"/>
                </a:solidFill>
              </a:rPr>
              <a:t>包</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封包可透過任何可用的通訊網路送達同一個接收端，再依據封包順序重新組合成原來的</a:t>
            </a:r>
            <a:r>
              <a:rPr kumimoji="1" lang="zh-TW" altLang="zh-TW" sz="2800" dirty="0" smtClean="0">
                <a:solidFill>
                  <a:schemeClr val="tx2"/>
                </a:solidFill>
              </a:rPr>
              <a:t>訊息</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高度提升傳輸的</a:t>
            </a:r>
            <a:r>
              <a:rPr kumimoji="1" lang="zh-TW" altLang="zh-TW" sz="2800" dirty="0" smtClean="0">
                <a:solidFill>
                  <a:schemeClr val="tx2"/>
                </a:solidFill>
              </a:rPr>
              <a:t>效率</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pPr>
            <a:endParaRPr lang="en-US" altLang="zh-TW" sz="3200" dirty="0">
              <a:solidFill>
                <a:schemeClr val="tx2"/>
              </a:solidFill>
            </a:endParaRPr>
          </a:p>
        </p:txBody>
      </p:sp>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69913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封包交換</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026" name="Picture 2" descr="C:\Users\NO38\Desktop\書籍\IM111電子商務\低解析\圖0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169" y="1230740"/>
            <a:ext cx="6059661" cy="527893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18430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en-US" altLang="zh-TW" dirty="0" smtClean="0">
                <a:solidFill>
                  <a:schemeClr val="tx2"/>
                </a:solidFill>
              </a:rPr>
              <a:t>TCP/IP</a:t>
            </a:r>
            <a:r>
              <a:rPr kumimoji="1" lang="zh-TW" altLang="en-US" dirty="0" smtClean="0">
                <a:solidFill>
                  <a:schemeClr val="tx2"/>
                </a:solidFill>
              </a:rPr>
              <a:t> 通訊協定</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a:solidFill>
                  <a:schemeClr val="tx2"/>
                </a:solidFill>
              </a:rPr>
              <a:t>應用層（</a:t>
            </a:r>
            <a:r>
              <a:rPr lang="en-US" altLang="zh-TW" sz="3200" dirty="0">
                <a:solidFill>
                  <a:schemeClr val="tx2"/>
                </a:solidFill>
              </a:rPr>
              <a:t>Application Layer</a:t>
            </a:r>
            <a:r>
              <a:rPr lang="zh-TW" altLang="zh-TW"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使使用者端（</a:t>
            </a:r>
            <a:r>
              <a:rPr kumimoji="1" lang="en-US" altLang="zh-TW" sz="2800" dirty="0">
                <a:solidFill>
                  <a:schemeClr val="tx2"/>
                </a:solidFill>
              </a:rPr>
              <a:t>Client</a:t>
            </a:r>
            <a:r>
              <a:rPr kumimoji="1" lang="zh-TW" altLang="zh-TW" sz="2800" dirty="0">
                <a:solidFill>
                  <a:schemeClr val="tx2"/>
                </a:solidFill>
              </a:rPr>
              <a:t>）應用程式得以和其他層級</a:t>
            </a:r>
            <a:r>
              <a:rPr kumimoji="1" lang="zh-TW" altLang="zh-TW" sz="2800" dirty="0" smtClean="0">
                <a:solidFill>
                  <a:schemeClr val="tx2"/>
                </a:solidFill>
              </a:rPr>
              <a:t>交談</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sz="2800" dirty="0">
                <a:solidFill>
                  <a:schemeClr val="tx2"/>
                </a:solidFill>
              </a:rPr>
              <a:t>負責</a:t>
            </a:r>
            <a:r>
              <a:rPr kumimoji="1" lang="zh-TW" altLang="zh-TW" sz="2800" dirty="0">
                <a:solidFill>
                  <a:schemeClr val="tx2"/>
                </a:solidFill>
              </a:rPr>
              <a:t>制訂資料交換的</a:t>
            </a:r>
            <a:r>
              <a:rPr kumimoji="1" lang="zh-TW" altLang="zh-TW" sz="2800" dirty="0" smtClean="0">
                <a:solidFill>
                  <a:schemeClr val="tx2"/>
                </a:solidFill>
              </a:rPr>
              <a:t>協定</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傳輸層（</a:t>
            </a:r>
            <a:r>
              <a:rPr lang="en-US" altLang="zh-TW" sz="3200" dirty="0">
                <a:solidFill>
                  <a:schemeClr val="tx2"/>
                </a:solidFill>
              </a:rPr>
              <a:t>Transport Layer</a:t>
            </a:r>
            <a:r>
              <a:rPr lang="zh-TW" altLang="zh-TW"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提供應用層需要的通訊及封包</a:t>
            </a:r>
            <a:r>
              <a:rPr kumimoji="1" lang="zh-TW" altLang="zh-TW" sz="2800" dirty="0" smtClean="0">
                <a:solidFill>
                  <a:schemeClr val="tx2"/>
                </a:solidFill>
              </a:rPr>
              <a:t>服務</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TCP</a:t>
            </a:r>
            <a:r>
              <a:rPr kumimoji="1" lang="zh-TW" altLang="zh-TW" sz="2800" dirty="0">
                <a:solidFill>
                  <a:schemeClr val="tx2"/>
                </a:solidFill>
              </a:rPr>
              <a:t>是最主要的協定</a:t>
            </a:r>
            <a:r>
              <a:rPr kumimoji="1" lang="zh-TW" altLang="en-US" sz="2800" dirty="0">
                <a:solidFill>
                  <a:schemeClr val="tx2"/>
                </a:solidFill>
              </a:rPr>
              <a:t>，</a:t>
            </a:r>
            <a:r>
              <a:rPr kumimoji="1" lang="zh-TW" altLang="zh-TW" sz="2800" dirty="0">
                <a:solidFill>
                  <a:schemeClr val="tx2"/>
                </a:solidFill>
              </a:rPr>
              <a:t>定義如何將訊息正確無誤地送抵目的端</a:t>
            </a:r>
            <a:r>
              <a:rPr kumimoji="1" lang="zh-TW" altLang="zh-TW" sz="2800" dirty="0" smtClean="0">
                <a:solidFill>
                  <a:schemeClr val="tx2"/>
                </a:solidFill>
              </a:rPr>
              <a:t>主機</a:t>
            </a:r>
            <a:r>
              <a:rPr kumimoji="1" lang="zh-TW" altLang="en-US" sz="2800" dirty="0">
                <a:solidFill>
                  <a:schemeClr val="tx2"/>
                </a:solidFill>
              </a:rPr>
              <a:t>。</a:t>
            </a:r>
            <a:endParaRPr kumimoji="1" lang="en-US" altLang="zh-TW" sz="2800" dirty="0">
              <a:solidFill>
                <a:schemeClr val="tx2"/>
              </a:solidFill>
            </a:endParaRPr>
          </a:p>
        </p:txBody>
      </p:sp>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944472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en-US" altLang="zh-TW" dirty="0" smtClean="0">
                <a:solidFill>
                  <a:schemeClr val="tx2"/>
                </a:solidFill>
              </a:rPr>
              <a:t>TCP/IP</a:t>
            </a:r>
            <a:r>
              <a:rPr kumimoji="1" lang="zh-TW" altLang="en-US" dirty="0" smtClean="0">
                <a:solidFill>
                  <a:schemeClr val="tx2"/>
                </a:solidFill>
              </a:rPr>
              <a:t> 通訊協定</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a:solidFill>
                  <a:schemeClr val="tx2"/>
                </a:solidFill>
              </a:rPr>
              <a:t>網際層（</a:t>
            </a:r>
            <a:r>
              <a:rPr lang="en-US" altLang="zh-TW" sz="3200" dirty="0">
                <a:solidFill>
                  <a:schemeClr val="tx2"/>
                </a:solidFill>
              </a:rPr>
              <a:t>Internet Layer</a:t>
            </a:r>
            <a:r>
              <a:rPr lang="zh-TW" altLang="zh-TW"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負責決定傳送位</a:t>
            </a:r>
            <a:r>
              <a:rPr kumimoji="1" lang="zh-TW" altLang="zh-TW" sz="2800" dirty="0" smtClean="0">
                <a:solidFill>
                  <a:schemeClr val="tx2"/>
                </a:solidFill>
              </a:rPr>
              <a:t>址</a:t>
            </a:r>
            <a:r>
              <a:rPr kumimoji="1" lang="zh-TW" altLang="en-US" sz="2800" dirty="0" smtClean="0">
                <a:solidFill>
                  <a:schemeClr val="tx2"/>
                </a:solidFill>
              </a:rPr>
              <a:t>及</a:t>
            </a:r>
            <a:r>
              <a:rPr kumimoji="1" lang="zh-TW" altLang="zh-TW" sz="2800" dirty="0" smtClean="0">
                <a:solidFill>
                  <a:schemeClr val="tx2"/>
                </a:solidFill>
              </a:rPr>
              <a:t>路線</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IP</a:t>
            </a:r>
            <a:r>
              <a:rPr kumimoji="1" lang="zh-TW" altLang="zh-TW" sz="2800" dirty="0">
                <a:solidFill>
                  <a:schemeClr val="tx2"/>
                </a:solidFill>
              </a:rPr>
              <a:t>是該層最主要的協定</a:t>
            </a:r>
            <a:r>
              <a:rPr kumimoji="1" lang="zh-TW" altLang="en-US" sz="2800" dirty="0">
                <a:solidFill>
                  <a:schemeClr val="tx2"/>
                </a:solidFill>
              </a:rPr>
              <a:t>，</a:t>
            </a:r>
            <a:r>
              <a:rPr kumimoji="1" lang="zh-TW" altLang="zh-TW" sz="2800" dirty="0">
                <a:solidFill>
                  <a:schemeClr val="tx2"/>
                </a:solidFill>
              </a:rPr>
              <a:t>定義網際網路上每一台主機的</a:t>
            </a:r>
            <a:r>
              <a:rPr kumimoji="1" lang="zh-TW" altLang="zh-TW" sz="2800" dirty="0" smtClean="0">
                <a:solidFill>
                  <a:schemeClr val="tx2"/>
                </a:solidFill>
              </a:rPr>
              <a:t>位址格式</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實體網路存取層（</a:t>
            </a:r>
            <a:r>
              <a:rPr lang="en-US" altLang="zh-TW" sz="3200" dirty="0">
                <a:solidFill>
                  <a:schemeClr val="tx2"/>
                </a:solidFill>
              </a:rPr>
              <a:t>Network Access Layer</a:t>
            </a:r>
            <a:r>
              <a:rPr lang="zh-TW" altLang="zh-TW"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負責實質網路媒體的管理</a:t>
            </a:r>
            <a:r>
              <a:rPr kumimoji="1" lang="zh-TW" altLang="zh-TW" sz="2800" dirty="0" smtClean="0">
                <a:solidFill>
                  <a:schemeClr val="tx2"/>
                </a:solidFill>
              </a:rPr>
              <a:t>協定</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定義如何在各種不同的實體網路中遞送及接收封</a:t>
            </a:r>
            <a:r>
              <a:rPr kumimoji="1" lang="zh-TW" altLang="zh-TW" sz="2800" dirty="0" smtClean="0">
                <a:solidFill>
                  <a:schemeClr val="tx2"/>
                </a:solidFill>
              </a:rPr>
              <a:t>包</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endParaRPr kumimoji="1" lang="en-US" altLang="zh-TW" sz="2800"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413290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en-US" altLang="zh-TW" dirty="0">
                <a:solidFill>
                  <a:schemeClr val="tx2"/>
                </a:solidFill>
              </a:rPr>
              <a:t>TCP/IP</a:t>
            </a:r>
            <a:r>
              <a:rPr kumimoji="1" lang="zh-TW" altLang="en-US" dirty="0">
                <a:solidFill>
                  <a:schemeClr val="tx2"/>
                </a:solidFill>
              </a:rPr>
              <a:t> 通訊協定</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1" name="Picture 2" descr="C:\Users\NO38\Desktop\書籍\IM111電子商務\低解析\圖03-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733" y="1383456"/>
            <a:ext cx="6694534" cy="513514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群組 19"/>
          <p:cNvGrpSpPr/>
          <p:nvPr/>
        </p:nvGrpSpPr>
        <p:grpSpPr>
          <a:xfrm rot="-5400000">
            <a:off x="2808744" y="-2792800"/>
            <a:ext cx="468001" cy="6070920"/>
            <a:chOff x="-37325" y="1189"/>
            <a:chExt cx="432004" cy="3763602"/>
          </a:xfrm>
          <a:solidFill>
            <a:schemeClr val="bg1"/>
          </a:solidFill>
          <a:effectLst/>
        </p:grpSpPr>
        <p:sp>
          <p:nvSpPr>
            <p:cNvPr id="21" name="五邊形 2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29093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主從式運算</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spcAft>
                <a:spcPts val="600"/>
              </a:spcAft>
              <a:buClr>
                <a:schemeClr val="tx2"/>
              </a:buClr>
            </a:pPr>
            <a:r>
              <a:rPr lang="zh-TW" altLang="zh-TW" sz="3200" dirty="0">
                <a:solidFill>
                  <a:schemeClr val="tx2"/>
                </a:solidFill>
              </a:rPr>
              <a:t>將各種不同終端使用者端的各種電腦設施（個人電腦、筆電、手機等等）經由網路連結到一或多個伺服器</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spcAft>
                <a:spcPts val="600"/>
              </a:spcAft>
              <a:buClr>
                <a:schemeClr val="tx2"/>
              </a:buClr>
            </a:pPr>
            <a:r>
              <a:rPr lang="zh-TW" altLang="zh-TW" sz="3200" dirty="0">
                <a:solidFill>
                  <a:schemeClr val="tx2"/>
                </a:solidFill>
              </a:rPr>
              <a:t>最重要的是這些終端使用者的電腦因具有強大的運算能力，可以分擔很多重要的運算及資料儲存，伺服器只負責共享的應用程式及資料等</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spcAft>
                <a:spcPts val="600"/>
              </a:spcAft>
              <a:buClr>
                <a:schemeClr val="tx2"/>
              </a:buClr>
            </a:pPr>
            <a:r>
              <a:rPr lang="zh-TW" altLang="en-US" sz="3200" dirty="0">
                <a:solidFill>
                  <a:schemeClr val="tx2"/>
                </a:solidFill>
              </a:rPr>
              <a:t>藉由</a:t>
            </a:r>
            <a:r>
              <a:rPr lang="zh-TW" altLang="zh-TW" sz="3200" dirty="0">
                <a:solidFill>
                  <a:schemeClr val="tx2"/>
                </a:solidFill>
              </a:rPr>
              <a:t>分散運算的負擔，以提升運算效率</a:t>
            </a:r>
            <a:r>
              <a:rPr lang="zh-TW" altLang="en-US" sz="3200" dirty="0">
                <a:solidFill>
                  <a:schemeClr val="tx2"/>
                </a:solidFill>
              </a:rPr>
              <a:t>。</a:t>
            </a:r>
            <a:endParaRPr lang="en-US" altLang="zh-TW" sz="3200" dirty="0">
              <a:solidFill>
                <a:schemeClr val="tx2"/>
              </a:solidFill>
            </a:endParaRPr>
          </a:p>
        </p:txBody>
      </p:sp>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191938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網際網路</a:t>
            </a:r>
            <a:r>
              <a:rPr kumimoji="1" lang="zh-TW" altLang="zh-TW" dirty="0">
                <a:solidFill>
                  <a:schemeClr val="tx2"/>
                </a:solidFill>
              </a:rPr>
              <a:t>資源</a:t>
            </a:r>
            <a:r>
              <a:rPr kumimoji="1" lang="zh-TW" altLang="en-US" dirty="0">
                <a:solidFill>
                  <a:schemeClr val="tx2"/>
                </a:solidFill>
              </a:rPr>
              <a:t>特色</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a:solidFill>
                  <a:schemeClr val="tx2"/>
                </a:solidFill>
              </a:rPr>
              <a:t>無時空限制的全球連線</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多媒體的資料形式</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豐富的資訊資源</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超連結文件</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迅速、便捷、容易使用</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互動性、使用者導向</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具有運算之功能</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成本優勢－邊際成本很低</a:t>
            </a:r>
            <a:endParaRPr lang="en-US" altLang="zh-TW" sz="3200" dirty="0">
              <a:solidFill>
                <a:schemeClr val="tx2"/>
              </a:solidFill>
            </a:endParaRPr>
          </a:p>
        </p:txBody>
      </p:sp>
      <p:grpSp>
        <p:nvGrpSpPr>
          <p:cNvPr id="20" name="群組 19"/>
          <p:cNvGrpSpPr/>
          <p:nvPr/>
        </p:nvGrpSpPr>
        <p:grpSpPr>
          <a:xfrm rot="-5400000">
            <a:off x="2808744" y="-2792800"/>
            <a:ext cx="468001" cy="6070920"/>
            <a:chOff x="-37325" y="1189"/>
            <a:chExt cx="432004" cy="3763602"/>
          </a:xfrm>
          <a:solidFill>
            <a:schemeClr val="bg1"/>
          </a:solidFill>
          <a:effectLst/>
        </p:grpSpPr>
        <p:sp>
          <p:nvSpPr>
            <p:cNvPr id="21" name="五邊形 2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6" name="＞形箭號 25"/>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281747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500"/>
                                        <p:tgtEl>
                                          <p:spTgt spid="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xEl>
                                              <p:pRg st="7" end="7"/>
                                            </p:txEl>
                                          </p:spTgt>
                                        </p:tgtEl>
                                        <p:attrNameLst>
                                          <p:attrName>style.visibility</p:attrName>
                                        </p:attrNameLst>
                                      </p:cBhvr>
                                      <p:to>
                                        <p:strVal val="visible"/>
                                      </p:to>
                                    </p:set>
                                    <p:animEffect transition="in" filter="fade">
                                      <p:cBhvr>
                                        <p:cTn id="42"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100000"/>
              </a:lnSpc>
            </a:pPr>
            <a:r>
              <a:rPr kumimoji="1" lang="zh-TW" altLang="zh-TW" cap="none" dirty="0" smtClean="0">
                <a:solidFill>
                  <a:schemeClr val="tx2"/>
                </a:solidFill>
              </a:rPr>
              <a:t>美國</a:t>
            </a:r>
            <a:r>
              <a:rPr kumimoji="1" lang="zh-TW" altLang="zh-TW" cap="none" dirty="0">
                <a:solidFill>
                  <a:schemeClr val="tx2"/>
                </a:solidFill>
              </a:rPr>
              <a:t>第二大書店</a:t>
            </a:r>
            <a:r>
              <a:rPr kumimoji="1" lang="en-US" altLang="zh-TW" cap="none" dirty="0">
                <a:solidFill>
                  <a:schemeClr val="tx2"/>
                </a:solidFill>
              </a:rPr>
              <a:t>Borders</a:t>
            </a:r>
            <a:r>
              <a:rPr kumimoji="1" lang="zh-TW" altLang="zh-TW" cap="none" dirty="0">
                <a:solidFill>
                  <a:schemeClr val="tx2"/>
                </a:solidFill>
              </a:rPr>
              <a:t>宣布破產</a:t>
            </a:r>
            <a:endParaRPr kumimoji="1" lang="en-US" altLang="zh-TW" cap="none"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5000"/>
              </a:lnSpc>
              <a:spcBef>
                <a:spcPts val="768"/>
              </a:spcBef>
              <a:buClr>
                <a:schemeClr val="tx2"/>
              </a:buClr>
            </a:pPr>
            <a:r>
              <a:rPr lang="zh-TW" altLang="zh-TW" sz="3200" dirty="0">
                <a:solidFill>
                  <a:schemeClr val="tx2"/>
                </a:solidFill>
              </a:rPr>
              <a:t>曾經是美國傳統第二大書店</a:t>
            </a:r>
            <a:r>
              <a:rPr lang="zh-TW" altLang="en-US" sz="3200" dirty="0">
                <a:solidFill>
                  <a:schemeClr val="tx2"/>
                </a:solidFill>
              </a:rPr>
              <a:t>。</a:t>
            </a:r>
            <a:endParaRPr lang="en-US" altLang="zh-TW" sz="3200" dirty="0">
              <a:solidFill>
                <a:schemeClr val="tx2"/>
              </a:solidFill>
            </a:endParaRPr>
          </a:p>
          <a:p>
            <a:pPr marL="274320" lvl="1" algn="just">
              <a:lnSpc>
                <a:spcPct val="95000"/>
              </a:lnSpc>
              <a:spcBef>
                <a:spcPts val="768"/>
              </a:spcBef>
              <a:buClr>
                <a:schemeClr val="tx2"/>
              </a:buClr>
            </a:pPr>
            <a:r>
              <a:rPr lang="en-US" altLang="zh-TW" sz="3200" dirty="0">
                <a:solidFill>
                  <a:schemeClr val="tx2"/>
                </a:solidFill>
              </a:rPr>
              <a:t>1971</a:t>
            </a:r>
            <a:r>
              <a:rPr lang="zh-TW" altLang="zh-TW" sz="3200" dirty="0">
                <a:solidFill>
                  <a:schemeClr val="tx2"/>
                </a:solidFill>
              </a:rPr>
              <a:t>年</a:t>
            </a:r>
            <a:r>
              <a:rPr lang="zh-TW" altLang="en-US" sz="3200" dirty="0">
                <a:solidFill>
                  <a:schemeClr val="tx2"/>
                </a:solidFill>
              </a:rPr>
              <a:t>創立，</a:t>
            </a:r>
            <a:r>
              <a:rPr lang="en-US" altLang="zh-TW" sz="3200" dirty="0">
                <a:solidFill>
                  <a:schemeClr val="tx2"/>
                </a:solidFill>
              </a:rPr>
              <a:t>2011</a:t>
            </a:r>
            <a:r>
              <a:rPr lang="zh-TW" altLang="zh-TW" sz="3200" dirty="0">
                <a:solidFill>
                  <a:schemeClr val="tx2"/>
                </a:solidFill>
              </a:rPr>
              <a:t>年</a:t>
            </a:r>
            <a:r>
              <a:rPr lang="en-US" altLang="zh-TW" sz="3200" dirty="0">
                <a:solidFill>
                  <a:schemeClr val="tx2"/>
                </a:solidFill>
              </a:rPr>
              <a:t>2</a:t>
            </a:r>
            <a:r>
              <a:rPr lang="zh-TW" altLang="zh-TW" sz="3200" dirty="0">
                <a:solidFill>
                  <a:schemeClr val="tx2"/>
                </a:solidFill>
              </a:rPr>
              <a:t>月申請破產保護，</a:t>
            </a:r>
            <a:r>
              <a:rPr lang="en-US" altLang="zh-TW" sz="3200" dirty="0">
                <a:solidFill>
                  <a:schemeClr val="tx2"/>
                </a:solidFill>
              </a:rPr>
              <a:t>2011</a:t>
            </a:r>
            <a:r>
              <a:rPr lang="zh-TW" altLang="zh-TW" sz="3200" dirty="0">
                <a:solidFill>
                  <a:schemeClr val="tx2"/>
                </a:solidFill>
              </a:rPr>
              <a:t>年</a:t>
            </a:r>
            <a:r>
              <a:rPr lang="en-US" altLang="zh-TW" sz="3200" dirty="0">
                <a:solidFill>
                  <a:schemeClr val="tx2"/>
                </a:solidFill>
              </a:rPr>
              <a:t>7</a:t>
            </a:r>
            <a:r>
              <a:rPr lang="zh-TW" altLang="zh-TW" sz="3200" dirty="0">
                <a:solidFill>
                  <a:schemeClr val="tx2"/>
                </a:solidFill>
              </a:rPr>
              <a:t>月正式關閉</a:t>
            </a:r>
            <a:r>
              <a:rPr lang="zh-TW" altLang="en-US" sz="3200" dirty="0">
                <a:solidFill>
                  <a:schemeClr val="tx2"/>
                </a:solidFill>
              </a:rPr>
              <a:t>。</a:t>
            </a:r>
            <a:endParaRPr lang="en-US" altLang="zh-TW" sz="3200" dirty="0">
              <a:solidFill>
                <a:schemeClr val="tx2"/>
              </a:solidFill>
            </a:endParaRPr>
          </a:p>
          <a:p>
            <a:pPr marL="274320" lvl="1" algn="just">
              <a:lnSpc>
                <a:spcPct val="95000"/>
              </a:lnSpc>
              <a:spcBef>
                <a:spcPts val="768"/>
              </a:spcBef>
              <a:buClr>
                <a:schemeClr val="tx2"/>
              </a:buClr>
            </a:pPr>
            <a:r>
              <a:rPr lang="zh-TW" altLang="en-US" sz="3200" dirty="0">
                <a:solidFill>
                  <a:schemeClr val="tx2"/>
                </a:solidFill>
              </a:rPr>
              <a:t>失敗原因</a:t>
            </a:r>
            <a:endParaRPr lang="en-US" altLang="zh-TW" sz="3200" dirty="0">
              <a:solidFill>
                <a:schemeClr val="tx2"/>
              </a:solidFill>
            </a:endParaRPr>
          </a:p>
          <a:p>
            <a:pPr marL="720000" lvl="1" indent="-342900" algn="just" fontAlgn="base">
              <a:lnSpc>
                <a:spcPct val="95000"/>
              </a:lnSpc>
              <a:spcBef>
                <a:spcPts val="768"/>
              </a:spcBef>
              <a:buClr>
                <a:schemeClr val="tx2"/>
              </a:buClr>
              <a:buFont typeface="Times New Roman" panose="02020603050405020304" pitchFamily="18" charset="0"/>
              <a:buChar char="−"/>
            </a:pPr>
            <a:r>
              <a:rPr kumimoji="1" lang="en-US" altLang="zh-TW" sz="2800" dirty="0">
                <a:solidFill>
                  <a:schemeClr val="tx2"/>
                </a:solidFill>
              </a:rPr>
              <a:t>2001</a:t>
            </a:r>
            <a:r>
              <a:rPr kumimoji="1" lang="zh-TW" altLang="zh-TW" sz="2800" dirty="0">
                <a:solidFill>
                  <a:schemeClr val="tx2"/>
                </a:solidFill>
              </a:rPr>
              <a:t>年網路泡沫化</a:t>
            </a:r>
            <a:r>
              <a:rPr kumimoji="1" lang="zh-TW" altLang="en-US" sz="2800" dirty="0">
                <a:solidFill>
                  <a:schemeClr val="tx2"/>
                </a:solidFill>
              </a:rPr>
              <a:t>，</a:t>
            </a:r>
            <a:r>
              <a:rPr kumimoji="1" lang="zh-TW" altLang="zh-TW" sz="2800" dirty="0">
                <a:solidFill>
                  <a:schemeClr val="tx2"/>
                </a:solidFill>
              </a:rPr>
              <a:t>在電子書及網路購物日益盛行的情況下</a:t>
            </a:r>
            <a:r>
              <a:rPr kumimoji="1" lang="zh-TW" altLang="en-US" sz="2800" dirty="0">
                <a:solidFill>
                  <a:schemeClr val="tx2"/>
                </a:solidFill>
              </a:rPr>
              <a:t>，</a:t>
            </a:r>
            <a:r>
              <a:rPr kumimoji="1" lang="en-US" altLang="zh-TW" sz="2800" dirty="0">
                <a:solidFill>
                  <a:schemeClr val="tx2"/>
                </a:solidFill>
              </a:rPr>
              <a:t>Borders</a:t>
            </a:r>
            <a:r>
              <a:rPr kumimoji="1" lang="zh-TW" altLang="zh-TW" sz="2800" dirty="0">
                <a:solidFill>
                  <a:schemeClr val="tx2"/>
                </a:solidFill>
              </a:rPr>
              <a:t>將當時虧本的網路業務外包給亞馬遜書店，當時看起來是節省了很多精力及經營成本，</a:t>
            </a:r>
            <a:r>
              <a:rPr kumimoji="1" lang="zh-TW" altLang="en-US" sz="2800" dirty="0">
                <a:solidFill>
                  <a:schemeClr val="tx2"/>
                </a:solidFill>
              </a:rPr>
              <a:t>但也</a:t>
            </a:r>
            <a:r>
              <a:rPr kumimoji="1" lang="zh-TW" altLang="zh-TW" sz="2800" dirty="0">
                <a:solidFill>
                  <a:schemeClr val="tx2"/>
                </a:solidFill>
              </a:rPr>
              <a:t>因為亞馬遜藉</a:t>
            </a:r>
            <a:r>
              <a:rPr kumimoji="1" lang="zh-TW" altLang="en-US" sz="2800" dirty="0">
                <a:solidFill>
                  <a:schemeClr val="tx2"/>
                </a:solidFill>
              </a:rPr>
              <a:t>此</a:t>
            </a:r>
            <a:r>
              <a:rPr kumimoji="1" lang="zh-TW" altLang="zh-TW" sz="2800" dirty="0">
                <a:solidFill>
                  <a:schemeClr val="tx2"/>
                </a:solidFill>
              </a:rPr>
              <a:t>經驗累積，開始提供</a:t>
            </a:r>
            <a:r>
              <a:rPr kumimoji="1" lang="en-US" altLang="zh-TW" sz="2800" dirty="0">
                <a:solidFill>
                  <a:schemeClr val="tx2"/>
                </a:solidFill>
              </a:rPr>
              <a:t>Borders</a:t>
            </a:r>
            <a:r>
              <a:rPr kumimoji="1" lang="zh-TW" altLang="zh-TW" sz="2800" dirty="0">
                <a:solidFill>
                  <a:schemeClr val="tx2"/>
                </a:solidFill>
              </a:rPr>
              <a:t>的顧客比傳統書店更貼心的個人化服務，也發展了電子書閱讀器</a:t>
            </a:r>
            <a:r>
              <a:rPr kumimoji="1" lang="en-US" altLang="zh-TW" sz="2800" dirty="0">
                <a:solidFill>
                  <a:schemeClr val="tx2"/>
                </a:solidFill>
              </a:rPr>
              <a:t>Kindle</a:t>
            </a:r>
            <a:r>
              <a:rPr kumimoji="1" lang="zh-TW" altLang="zh-TW" sz="2800" dirty="0">
                <a:solidFill>
                  <a:schemeClr val="tx2"/>
                </a:solidFill>
              </a:rPr>
              <a:t>平板電腦，使得顧客逐漸地轉向</a:t>
            </a:r>
            <a:r>
              <a:rPr kumimoji="1" lang="en-US" altLang="zh-TW" sz="2800" dirty="0">
                <a:solidFill>
                  <a:schemeClr val="tx2"/>
                </a:solidFill>
              </a:rPr>
              <a:t>Amazon</a:t>
            </a:r>
            <a:r>
              <a:rPr kumimoji="1" lang="zh-TW" altLang="zh-TW" sz="2800" dirty="0" smtClean="0">
                <a:solidFill>
                  <a:schemeClr val="tx2"/>
                </a:solidFill>
              </a:rPr>
              <a:t>消費</a:t>
            </a:r>
            <a:r>
              <a:rPr kumimoji="1" lang="zh-TW" altLang="en-US" sz="2800" dirty="0">
                <a:solidFill>
                  <a:schemeClr val="tx2"/>
                </a:solidFill>
              </a:rPr>
              <a:t>。</a:t>
            </a:r>
            <a:endParaRPr kumimoji="1" lang="en-US" altLang="zh-TW" sz="2800" dirty="0">
              <a:solidFill>
                <a:schemeClr val="tx2"/>
              </a:solidFill>
            </a:endParaRPr>
          </a:p>
        </p:txBody>
      </p:sp>
    </p:spTree>
    <p:extLst>
      <p:ext uri="{BB962C8B-B14F-4D97-AF65-F5344CB8AC3E}">
        <p14:creationId xmlns:p14="http://schemas.microsoft.com/office/powerpoint/2010/main" val="3829272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fade">
                                      <p:cBhvr>
                                        <p:cTn id="20"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smtClean="0">
                <a:solidFill>
                  <a:schemeClr val="tx2"/>
                </a:solidFill>
              </a:rPr>
              <a:t>失敗</a:t>
            </a:r>
            <a:r>
              <a:rPr lang="zh-TW" altLang="en-US" sz="3200" dirty="0">
                <a:solidFill>
                  <a:schemeClr val="tx2"/>
                </a:solidFill>
              </a:rPr>
              <a:t>原因</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smtClean="0">
                <a:solidFill>
                  <a:schemeClr val="tx2"/>
                </a:solidFill>
              </a:rPr>
              <a:t>隨著</a:t>
            </a:r>
            <a:r>
              <a:rPr kumimoji="1" lang="zh-TW" altLang="zh-TW" sz="2800" dirty="0">
                <a:solidFill>
                  <a:schemeClr val="tx2"/>
                </a:solidFill>
              </a:rPr>
              <a:t>網路購物及電子書的盛行，</a:t>
            </a:r>
            <a:r>
              <a:rPr kumimoji="1" lang="en-US" altLang="zh-TW" sz="2800" dirty="0">
                <a:solidFill>
                  <a:schemeClr val="tx2"/>
                </a:solidFill>
              </a:rPr>
              <a:t>Borders</a:t>
            </a:r>
            <a:r>
              <a:rPr kumimoji="1" lang="zh-TW" altLang="zh-TW" sz="2800" dirty="0">
                <a:solidFill>
                  <a:schemeClr val="tx2"/>
                </a:solidFill>
              </a:rPr>
              <a:t>雖在</a:t>
            </a:r>
            <a:r>
              <a:rPr kumimoji="1" lang="en-US" altLang="zh-TW" sz="2800" dirty="0">
                <a:solidFill>
                  <a:schemeClr val="tx2"/>
                </a:solidFill>
              </a:rPr>
              <a:t>2007</a:t>
            </a:r>
            <a:r>
              <a:rPr kumimoji="1" lang="zh-TW" altLang="zh-TW" sz="2800" dirty="0">
                <a:solidFill>
                  <a:schemeClr val="tx2"/>
                </a:solidFill>
              </a:rPr>
              <a:t>年</a:t>
            </a:r>
            <a:r>
              <a:rPr kumimoji="1" lang="en-US" altLang="zh-TW" sz="2800" dirty="0">
                <a:solidFill>
                  <a:schemeClr val="tx2"/>
                </a:solidFill>
              </a:rPr>
              <a:t>3</a:t>
            </a:r>
            <a:r>
              <a:rPr kumimoji="1" lang="zh-TW" altLang="zh-TW" sz="2800" dirty="0">
                <a:solidFill>
                  <a:schemeClr val="tx2"/>
                </a:solidFill>
              </a:rPr>
              <a:t>月宣布結束其與亞馬遜結盟，也努力嘗試多項策略，但已因經營方式和網路世代落差太大</a:t>
            </a:r>
            <a:r>
              <a:rPr kumimoji="1" lang="zh-TW" altLang="en-US" sz="2800" dirty="0">
                <a:solidFill>
                  <a:schemeClr val="tx2"/>
                </a:solidFill>
              </a:rPr>
              <a:t>，而以失敗</a:t>
            </a:r>
            <a:r>
              <a:rPr kumimoji="1" lang="zh-TW" altLang="en-US" sz="2800" dirty="0" smtClean="0">
                <a:solidFill>
                  <a:schemeClr val="tx2"/>
                </a:solidFill>
              </a:rPr>
              <a:t>收尾。</a:t>
            </a:r>
            <a:endParaRPr kumimoji="1" lang="en-US" altLang="zh-TW" sz="2800" dirty="0">
              <a:solidFill>
                <a:schemeClr val="tx2"/>
              </a:solidFill>
            </a:endParaRPr>
          </a:p>
        </p:txBody>
      </p:sp>
      <p:sp>
        <p:nvSpPr>
          <p:cNvPr id="19" name="標題 3"/>
          <p:cNvSpPr>
            <a:spLocks noGrp="1"/>
          </p:cNvSpPr>
          <p:nvPr>
            <p:ph type="title"/>
          </p:nvPr>
        </p:nvSpPr>
        <p:spPr>
          <a:xfrm>
            <a:off x="457199" y="356400"/>
            <a:ext cx="8229600" cy="1144800"/>
          </a:xfrm>
        </p:spPr>
        <p:txBody>
          <a:bodyPr anchor="ctr" anchorCtr="0">
            <a:noAutofit/>
          </a:bodyPr>
          <a:lstStyle/>
          <a:p>
            <a:pPr algn="ctr">
              <a:lnSpc>
                <a:spcPct val="100000"/>
              </a:lnSpc>
            </a:pPr>
            <a:r>
              <a:rPr kumimoji="1" lang="zh-TW" altLang="zh-TW" cap="none" dirty="0" smtClean="0">
                <a:solidFill>
                  <a:schemeClr val="tx2"/>
                </a:solidFill>
              </a:rPr>
              <a:t>美國</a:t>
            </a:r>
            <a:r>
              <a:rPr kumimoji="1" lang="zh-TW" altLang="zh-TW" cap="none" dirty="0">
                <a:solidFill>
                  <a:schemeClr val="tx2"/>
                </a:solidFill>
              </a:rPr>
              <a:t>第二大書店</a:t>
            </a:r>
            <a:r>
              <a:rPr kumimoji="1" lang="en-US" altLang="zh-TW" cap="none" dirty="0">
                <a:solidFill>
                  <a:schemeClr val="tx2"/>
                </a:solidFill>
              </a:rPr>
              <a:t>Borders</a:t>
            </a:r>
            <a:r>
              <a:rPr kumimoji="1" lang="zh-TW" altLang="zh-TW" cap="none" dirty="0">
                <a:solidFill>
                  <a:schemeClr val="tx2"/>
                </a:solidFill>
              </a:rPr>
              <a:t>宣布破產</a:t>
            </a:r>
            <a:endParaRPr kumimoji="1" lang="en-US" altLang="zh-TW" cap="none" dirty="0">
              <a:solidFill>
                <a:schemeClr val="tx2"/>
              </a:solidFill>
            </a:endParaRPr>
          </a:p>
        </p:txBody>
      </p:sp>
    </p:spTree>
    <p:extLst>
      <p:ext uri="{BB962C8B-B14F-4D97-AF65-F5344CB8AC3E}">
        <p14:creationId xmlns:p14="http://schemas.microsoft.com/office/powerpoint/2010/main" val="300144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發展</a:t>
            </a:r>
            <a:r>
              <a:rPr kumimoji="1" lang="zh-TW" altLang="en-US" dirty="0">
                <a:solidFill>
                  <a:schemeClr val="tx2"/>
                </a:solidFill>
              </a:rPr>
              <a:t>電子商務的大環境架構</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3074" name="Picture 2" descr="C:\Users\NO38\Desktop\書籍\IM111電子商務\低解析\圖03-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04" y="1359768"/>
            <a:ext cx="7128792" cy="510756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群組 19"/>
          <p:cNvGrpSpPr/>
          <p:nvPr/>
        </p:nvGrpSpPr>
        <p:grpSpPr>
          <a:xfrm rot="-5400000">
            <a:off x="3013980" y="-2998040"/>
            <a:ext cx="468001" cy="6481392"/>
            <a:chOff x="-37325" y="1189"/>
            <a:chExt cx="432004" cy="4018069"/>
          </a:xfrm>
          <a:solidFill>
            <a:schemeClr val="bg1"/>
          </a:solidFill>
          <a:effectLst/>
        </p:grpSpPr>
        <p:sp>
          <p:nvSpPr>
            <p:cNvPr id="21" name="五邊形 2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865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dirty="0" smtClean="0"/>
              <a:t>摘要</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3.1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a:solidFill>
                  <a:schemeClr val="tx2"/>
                </a:solidFill>
              </a:rPr>
              <a:t>3</a:t>
            </a:r>
            <a:r>
              <a:rPr kumimoji="1" lang="en-US" altLang="zh-TW" sz="3200" dirty="0" smtClean="0">
                <a:solidFill>
                  <a:schemeClr val="tx2"/>
                </a:solidFill>
              </a:rPr>
              <a:t>.2</a:t>
            </a:r>
            <a:r>
              <a:rPr kumimoji="1" lang="zh-TW" altLang="en-US" sz="3200" dirty="0" smtClean="0">
                <a:solidFill>
                  <a:schemeClr val="tx2"/>
                </a:solidFill>
              </a:rPr>
              <a:t> 網際網路的特質</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a:solidFill>
                  <a:schemeClr val="tx2"/>
                </a:solidFill>
              </a:rPr>
              <a:t>3</a:t>
            </a:r>
            <a:r>
              <a:rPr kumimoji="1" lang="en-US" altLang="zh-TW" sz="3200" dirty="0" smtClean="0">
                <a:solidFill>
                  <a:schemeClr val="tx2"/>
                </a:solidFill>
              </a:rPr>
              <a:t>.3</a:t>
            </a:r>
            <a:r>
              <a:rPr kumimoji="1" lang="zh-TW" altLang="en-US" sz="3200" dirty="0" smtClean="0">
                <a:solidFill>
                  <a:schemeClr val="tx2"/>
                </a:solidFill>
              </a:rPr>
              <a:t> 發展電子商務的大環境架構</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3.4</a:t>
            </a:r>
            <a:r>
              <a:rPr kumimoji="1" lang="zh-TW" altLang="en-US" sz="3200" dirty="0" smtClean="0">
                <a:solidFill>
                  <a:schemeClr val="tx2"/>
                </a:solidFill>
              </a:rPr>
              <a:t> 新近的電子商務相關技術發展</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3.5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2978559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實體</a:t>
            </a:r>
            <a:r>
              <a:rPr kumimoji="1" lang="zh-TW" altLang="zh-TW" dirty="0">
                <a:solidFill>
                  <a:schemeClr val="tx2"/>
                </a:solidFill>
              </a:rPr>
              <a:t>通訊網路基礎架構</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1" name="Picture 3" descr="C:\Users\NO38\Desktop\書籍\IM111電子商務\低解析\圖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647" y="1346516"/>
            <a:ext cx="6574706" cy="510743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013980" y="-2998040"/>
            <a:ext cx="468001" cy="6481392"/>
            <a:chOff x="-37325" y="1189"/>
            <a:chExt cx="432004" cy="4018069"/>
          </a:xfrm>
          <a:solidFill>
            <a:schemeClr val="bg1"/>
          </a:solidFill>
          <a:effectLst/>
        </p:grpSpPr>
        <p:sp>
          <p:nvSpPr>
            <p:cNvPr id="15" name="五邊形 14"/>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28018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多媒體</a:t>
            </a:r>
            <a:r>
              <a:rPr kumimoji="1" lang="zh-TW" altLang="zh-TW" dirty="0">
                <a:solidFill>
                  <a:schemeClr val="tx2"/>
                </a:solidFill>
              </a:rPr>
              <a:t>及網路出版技術基礎架構</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en-US" altLang="zh-TW" sz="3200" dirty="0" smtClean="0">
                <a:solidFill>
                  <a:schemeClr val="tx2"/>
                </a:solidFill>
              </a:rPr>
              <a:t>Acrobat </a:t>
            </a:r>
            <a:r>
              <a:rPr lang="en-US" altLang="zh-TW" sz="3200" dirty="0">
                <a:solidFill>
                  <a:schemeClr val="tx2"/>
                </a:solidFill>
              </a:rPr>
              <a:t>Reader</a:t>
            </a:r>
          </a:p>
          <a:p>
            <a:pPr marL="274320" lvl="1" algn="just">
              <a:lnSpc>
                <a:spcPct val="100000"/>
              </a:lnSpc>
              <a:spcBef>
                <a:spcPts val="768"/>
              </a:spcBef>
              <a:buClr>
                <a:schemeClr val="tx2"/>
              </a:buClr>
            </a:pPr>
            <a:r>
              <a:rPr lang="en-US" altLang="zh-TW" sz="3200" dirty="0">
                <a:solidFill>
                  <a:schemeClr val="tx2"/>
                </a:solidFill>
              </a:rPr>
              <a:t>Flash Player</a:t>
            </a:r>
          </a:p>
          <a:p>
            <a:pPr marL="274320" lvl="1" algn="just">
              <a:lnSpc>
                <a:spcPct val="100000"/>
              </a:lnSpc>
              <a:spcBef>
                <a:spcPts val="768"/>
              </a:spcBef>
              <a:buClr>
                <a:schemeClr val="tx2"/>
              </a:buClr>
            </a:pPr>
            <a:r>
              <a:rPr lang="en-US" altLang="zh-TW" sz="3200" dirty="0">
                <a:solidFill>
                  <a:schemeClr val="tx2"/>
                </a:solidFill>
              </a:rPr>
              <a:t>YouTube</a:t>
            </a:r>
          </a:p>
          <a:p>
            <a:pPr marL="274320" lvl="1" algn="just">
              <a:lnSpc>
                <a:spcPct val="100000"/>
              </a:lnSpc>
              <a:spcBef>
                <a:spcPts val="768"/>
              </a:spcBef>
              <a:buClr>
                <a:schemeClr val="tx2"/>
              </a:buClr>
            </a:pPr>
            <a:r>
              <a:rPr lang="en-US" altLang="zh-TW" sz="3200" dirty="0">
                <a:solidFill>
                  <a:schemeClr val="tx2"/>
                </a:solidFill>
              </a:rPr>
              <a:t>Java</a:t>
            </a:r>
          </a:p>
          <a:p>
            <a:pPr marL="274320" lvl="1" algn="just">
              <a:lnSpc>
                <a:spcPct val="100000"/>
              </a:lnSpc>
              <a:spcBef>
                <a:spcPts val="768"/>
              </a:spcBef>
              <a:buClr>
                <a:schemeClr val="tx2"/>
              </a:buClr>
            </a:pPr>
            <a:r>
              <a:rPr lang="en-US" altLang="zh-TW" sz="3200" dirty="0">
                <a:solidFill>
                  <a:schemeClr val="tx2"/>
                </a:solidFill>
              </a:rPr>
              <a:t>WWW</a:t>
            </a: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20091215tu-adobe-acrobat-reader-300x3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656" y="3717032"/>
            <a:ext cx="252028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23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訊息傳送及資訊散播基礎架構</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讓各種不同形式的內容能在遍布世界各地的網路中暢行無阻</a:t>
            </a:r>
            <a:r>
              <a:rPr lang="zh-TW" altLang="en-US" sz="3200" dirty="0" smtClean="0">
                <a:solidFill>
                  <a:schemeClr val="tx2"/>
                </a:solidFill>
              </a:rPr>
              <a:t>。</a:t>
            </a:r>
            <a:endParaRPr lang="en-US" altLang="zh-TW" sz="3200"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E-Mail</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Ftp</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Telnet</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Http</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Instant Messenger</a:t>
            </a:r>
            <a:endParaRPr kumimoji="1" lang="zh-TW" altLang="en-US" sz="28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iStock_000018477154X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162331"/>
            <a:ext cx="2455158" cy="210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77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共通</a:t>
            </a:r>
            <a:r>
              <a:rPr kumimoji="1" lang="zh-TW" altLang="zh-TW" dirty="0">
                <a:solidFill>
                  <a:schemeClr val="tx2"/>
                </a:solidFill>
              </a:rPr>
              <a:t>性的商業服務基礎架構</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buClr>
                <a:schemeClr val="tx2"/>
              </a:buClr>
            </a:pPr>
            <a:r>
              <a:rPr lang="zh-TW" altLang="en-US" sz="3200" dirty="0" smtClean="0">
                <a:solidFill>
                  <a:schemeClr val="tx2"/>
                </a:solidFill>
              </a:rPr>
              <a:t>任何</a:t>
            </a:r>
            <a:r>
              <a:rPr lang="zh-TW" altLang="en-US" sz="3200" dirty="0">
                <a:solidFill>
                  <a:schemeClr val="tx2"/>
                </a:solidFill>
              </a:rPr>
              <a:t>交易皆需要的共通性功能，如型錄、搜尋、付款、認證、授權、物流等，唯有這些共通性的商業基本服務設施發展完整，才能促進電子商務的蓬勃</a:t>
            </a:r>
            <a:r>
              <a:rPr lang="zh-TW" altLang="en-US" sz="3200" dirty="0" smtClean="0">
                <a:solidFill>
                  <a:schemeClr val="tx2"/>
                </a:solidFill>
              </a:rPr>
              <a:t>發展。</a:t>
            </a:r>
            <a:endParaRPr lang="en-US" altLang="zh-TW" sz="32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電子型錄</a:t>
            </a:r>
            <a:endParaRPr kumimoji="1" lang="en-US" altLang="zh-TW" sz="28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搜尋引擎</a:t>
            </a:r>
            <a:endParaRPr kumimoji="1" lang="en-US" altLang="zh-TW" sz="28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線上付款工具</a:t>
            </a:r>
            <a:endParaRPr kumimoji="1" lang="en-US" altLang="zh-TW" sz="28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認證</a:t>
            </a:r>
            <a:endParaRPr kumimoji="1" lang="en-US" altLang="zh-TW" sz="28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授權</a:t>
            </a:r>
            <a:endParaRPr kumimoji="1" lang="en-US" altLang="zh-TW" sz="28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物流</a:t>
            </a:r>
            <a:endParaRPr kumimoji="1" lang="zh-TW" altLang="en-US" sz="28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ID-10060735.jpg"/>
          <p:cNvPicPr>
            <a:picLocks noChangeAspect="1" noChangeArrowheads="1"/>
          </p:cNvPicPr>
          <p:nvPr/>
        </p:nvPicPr>
        <p:blipFill rotWithShape="1">
          <a:blip r:embed="rId3">
            <a:extLst>
              <a:ext uri="{28A0092B-C50C-407E-A947-70E740481C1C}">
                <a14:useLocalDpi xmlns:a14="http://schemas.microsoft.com/office/drawing/2010/main" val="0"/>
              </a:ext>
            </a:extLst>
          </a:blip>
          <a:srcRect t="21901" b="20592"/>
          <a:stretch/>
        </p:blipFill>
        <p:spPr bwMode="auto">
          <a:xfrm>
            <a:off x="4848315" y="4653136"/>
            <a:ext cx="3810000" cy="16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224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電子商務</a:t>
            </a:r>
            <a:r>
              <a:rPr kumimoji="1" lang="zh-TW" altLang="zh-TW" dirty="0">
                <a:solidFill>
                  <a:schemeClr val="tx2"/>
                </a:solidFill>
              </a:rPr>
              <a:t>應用層</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500"/>
              </a:spcBef>
              <a:buClr>
                <a:schemeClr val="tx2"/>
              </a:buClr>
            </a:pPr>
            <a:r>
              <a:rPr lang="zh-TW" altLang="zh-TW" sz="3200" dirty="0" smtClean="0">
                <a:solidFill>
                  <a:schemeClr val="tx2"/>
                </a:solidFill>
              </a:rPr>
              <a:t>各個</a:t>
            </a:r>
            <a:r>
              <a:rPr lang="zh-TW" altLang="zh-TW" sz="3200" dirty="0">
                <a:solidFill>
                  <a:schemeClr val="tx2"/>
                </a:solidFill>
              </a:rPr>
              <a:t>企業真正需要各顯神通的兵家競爭之地</a:t>
            </a:r>
            <a:endParaRPr lang="en-US" altLang="zh-TW" sz="3200" dirty="0">
              <a:solidFill>
                <a:schemeClr val="tx2"/>
              </a:solidFill>
            </a:endParaRPr>
          </a:p>
          <a:p>
            <a:pPr marL="274320" lvl="1" algn="just">
              <a:lnSpc>
                <a:spcPct val="100000"/>
              </a:lnSpc>
              <a:spcBef>
                <a:spcPts val="500"/>
              </a:spcBef>
              <a:buClr>
                <a:schemeClr val="tx2"/>
              </a:buClr>
            </a:pPr>
            <a:r>
              <a:rPr lang="zh-TW" altLang="zh-TW" sz="3200" dirty="0">
                <a:solidFill>
                  <a:schemeClr val="tx2"/>
                </a:solidFill>
              </a:rPr>
              <a:t>電子商務模式</a:t>
            </a:r>
            <a:endParaRPr lang="en-US" altLang="zh-TW" sz="32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企業對消費者（</a:t>
            </a:r>
            <a:r>
              <a:rPr kumimoji="1" lang="en-US" altLang="zh-TW" sz="2800" dirty="0">
                <a:solidFill>
                  <a:schemeClr val="tx2"/>
                </a:solidFill>
              </a:rPr>
              <a:t>B2C</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企業對企業（</a:t>
            </a:r>
            <a:r>
              <a:rPr kumimoji="1" lang="en-US" altLang="zh-TW" sz="2800" dirty="0">
                <a:solidFill>
                  <a:schemeClr val="tx2"/>
                </a:solidFill>
              </a:rPr>
              <a:t>B2B</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消費者對消費者（</a:t>
            </a:r>
            <a:r>
              <a:rPr kumimoji="1" lang="en-US" altLang="zh-TW" sz="2800" dirty="0">
                <a:solidFill>
                  <a:schemeClr val="tx2"/>
                </a:solidFill>
              </a:rPr>
              <a:t>C2C</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協同商務（</a:t>
            </a:r>
            <a:r>
              <a:rPr kumimoji="1" lang="en-US" altLang="zh-TW" sz="2800" dirty="0">
                <a:solidFill>
                  <a:schemeClr val="tx2"/>
                </a:solidFill>
              </a:rPr>
              <a:t>C-Commerce</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社群商務（</a:t>
            </a:r>
            <a:r>
              <a:rPr kumimoji="1" lang="en-US" altLang="zh-TW" sz="2800" dirty="0">
                <a:solidFill>
                  <a:schemeClr val="tx2"/>
                </a:solidFill>
              </a:rPr>
              <a:t>S-Commerce</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行動商務（</a:t>
            </a:r>
            <a:r>
              <a:rPr kumimoji="1" lang="en-US" altLang="zh-TW" sz="2800" dirty="0">
                <a:solidFill>
                  <a:schemeClr val="tx2"/>
                </a:solidFill>
              </a:rPr>
              <a:t>M-Commerce</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數位學習（</a:t>
            </a:r>
            <a:r>
              <a:rPr kumimoji="1" lang="en-US" altLang="zh-TW" sz="2800" dirty="0">
                <a:solidFill>
                  <a:schemeClr val="tx2"/>
                </a:solidFill>
              </a:rPr>
              <a:t>E-Learning</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500"/>
              </a:spcBef>
              <a:buClr>
                <a:schemeClr val="tx2"/>
              </a:buClr>
              <a:buFont typeface="Times New Roman" panose="02020603050405020304" pitchFamily="18" charset="0"/>
              <a:buChar char="−"/>
            </a:pPr>
            <a:r>
              <a:rPr kumimoji="1" lang="zh-TW" altLang="zh-TW" sz="2800" dirty="0">
                <a:solidFill>
                  <a:schemeClr val="tx2"/>
                </a:solidFill>
              </a:rPr>
              <a:t>電子化政府（</a:t>
            </a:r>
            <a:r>
              <a:rPr kumimoji="1" lang="en-US" altLang="zh-TW" sz="2800" dirty="0">
                <a:solidFill>
                  <a:schemeClr val="tx2"/>
                </a:solidFill>
              </a:rPr>
              <a:t>E-Government</a:t>
            </a:r>
            <a:r>
              <a:rPr kumimoji="1" lang="zh-TW" altLang="zh-TW" sz="2800" dirty="0" smtClean="0">
                <a:solidFill>
                  <a:schemeClr val="tx2"/>
                </a:solidFill>
              </a:rPr>
              <a:t>）</a:t>
            </a:r>
            <a:endParaRPr kumimoji="1" lang="en-US" altLang="zh-TW" sz="28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agile2.jpg"/>
          <p:cNvPicPr>
            <a:picLocks noChangeAspect="1" noChangeArrowheads="1"/>
          </p:cNvPicPr>
          <p:nvPr/>
        </p:nvPicPr>
        <p:blipFill rotWithShape="1">
          <a:blip r:embed="rId3">
            <a:extLst>
              <a:ext uri="{28A0092B-C50C-407E-A947-70E740481C1C}">
                <a14:useLocalDpi xmlns:a14="http://schemas.microsoft.com/office/drawing/2010/main" val="0"/>
              </a:ext>
            </a:extLst>
          </a:blip>
          <a:srcRect l="6198" t="5797" r="4321" b="9488"/>
          <a:stretch/>
        </p:blipFill>
        <p:spPr bwMode="auto">
          <a:xfrm>
            <a:off x="5564724" y="3881197"/>
            <a:ext cx="3096611" cy="219875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960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xEl>
                                              <p:pRg st="7" end="7"/>
                                            </p:txEl>
                                          </p:spTgt>
                                        </p:tgtEl>
                                        <p:attrNameLst>
                                          <p:attrName>style.visibility</p:attrName>
                                        </p:attrNameLst>
                                      </p:cBhvr>
                                      <p:to>
                                        <p:strVal val="visible"/>
                                      </p:to>
                                    </p:set>
                                    <p:animEffect transition="in" filter="fade">
                                      <p:cBhvr>
                                        <p:cTn id="30" dur="500"/>
                                        <p:tgtEl>
                                          <p:spTgt spid="2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xEl>
                                              <p:pRg st="8" end="8"/>
                                            </p:txEl>
                                          </p:spTgt>
                                        </p:tgtEl>
                                        <p:attrNameLst>
                                          <p:attrName>style.visibility</p:attrName>
                                        </p:attrNameLst>
                                      </p:cBhvr>
                                      <p:to>
                                        <p:strVal val="visible"/>
                                      </p:to>
                                    </p:set>
                                    <p:animEffect transition="in" filter="fade">
                                      <p:cBhvr>
                                        <p:cTn id="33" dur="500"/>
                                        <p:tgtEl>
                                          <p:spTgt spid="2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xEl>
                                              <p:pRg st="9" end="9"/>
                                            </p:txEl>
                                          </p:spTgt>
                                        </p:tgtEl>
                                        <p:attrNameLst>
                                          <p:attrName>style.visibility</p:attrName>
                                        </p:attrNameLst>
                                      </p:cBhvr>
                                      <p:to>
                                        <p:strVal val="visible"/>
                                      </p:to>
                                    </p:set>
                                    <p:animEffect transition="in" filter="fade">
                                      <p:cBhvr>
                                        <p:cTn id="36"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電子商務</a:t>
            </a:r>
            <a:r>
              <a:rPr kumimoji="1" lang="zh-TW" altLang="zh-TW" dirty="0">
                <a:solidFill>
                  <a:schemeClr val="tx2"/>
                </a:solidFill>
              </a:rPr>
              <a:t>應用層</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商務</a:t>
            </a:r>
            <a:r>
              <a:rPr lang="zh-TW" altLang="zh-TW" sz="3200" dirty="0">
                <a:solidFill>
                  <a:schemeClr val="tx2"/>
                </a:solidFill>
              </a:rPr>
              <a:t>應用軟體</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企業資源規劃（</a:t>
            </a:r>
            <a:r>
              <a:rPr kumimoji="1" lang="en-US" altLang="zh-TW" sz="2800" dirty="0">
                <a:solidFill>
                  <a:schemeClr val="tx2"/>
                </a:solidFill>
              </a:rPr>
              <a:t>Enterprise Resource Planning, ERP</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顧客關係管理（</a:t>
            </a:r>
            <a:r>
              <a:rPr kumimoji="1" lang="en-US" altLang="zh-TW" sz="2800" dirty="0">
                <a:solidFill>
                  <a:schemeClr val="tx2"/>
                </a:solidFill>
              </a:rPr>
              <a:t>Customer Relationship Management, CRM</a:t>
            </a:r>
            <a:r>
              <a:rPr kumimoji="1" lang="zh-TW" altLang="zh-TW"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供應鏈管理（</a:t>
            </a:r>
            <a:r>
              <a:rPr kumimoji="1" lang="en-US" altLang="zh-TW" sz="2800" dirty="0">
                <a:solidFill>
                  <a:schemeClr val="tx2"/>
                </a:solidFill>
              </a:rPr>
              <a:t>Supply Chain Management, SCM</a:t>
            </a:r>
            <a:r>
              <a:rPr kumimoji="1" lang="zh-TW" altLang="zh-TW" sz="2800" dirty="0">
                <a:solidFill>
                  <a:schemeClr val="tx2"/>
                </a:solidFill>
              </a:rPr>
              <a:t>）</a:t>
            </a:r>
            <a:endParaRPr kumimoji="1" lang="zh-TW" altLang="en-US" sz="28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IM111ppt\小圖\images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17" y="4653136"/>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835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電子商務</a:t>
            </a:r>
            <a:r>
              <a:rPr kumimoji="1" lang="zh-TW" altLang="zh-TW" dirty="0">
                <a:solidFill>
                  <a:schemeClr val="tx2"/>
                </a:solidFill>
              </a:rPr>
              <a:t>發展相關標準</a:t>
            </a:r>
            <a:r>
              <a:rPr kumimoji="1" lang="zh-TW" altLang="zh-TW" dirty="0" smtClean="0">
                <a:solidFill>
                  <a:schemeClr val="tx2"/>
                </a:solidFill>
              </a:rPr>
              <a:t>設定</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spcAft>
                <a:spcPts val="600"/>
              </a:spcAft>
              <a:buClr>
                <a:schemeClr val="tx2"/>
              </a:buClr>
            </a:pPr>
            <a:r>
              <a:rPr lang="zh-TW" altLang="zh-TW" sz="3200" dirty="0" smtClean="0">
                <a:solidFill>
                  <a:schemeClr val="tx2"/>
                </a:solidFill>
              </a:rPr>
              <a:t>促進</a:t>
            </a:r>
            <a:r>
              <a:rPr lang="zh-TW" altLang="zh-TW" sz="3200" dirty="0">
                <a:solidFill>
                  <a:schemeClr val="tx2"/>
                </a:solidFill>
              </a:rPr>
              <a:t>每個層級內各種不同軟硬體間的互通，因而能夠促進電子商務的發展</a:t>
            </a:r>
            <a:endParaRPr lang="en-US" altLang="zh-TW" sz="3200" dirty="0">
              <a:solidFill>
                <a:schemeClr val="tx2"/>
              </a:solidFill>
            </a:endParaRPr>
          </a:p>
          <a:p>
            <a:pPr marL="274320" lvl="1" algn="just">
              <a:lnSpc>
                <a:spcPct val="100000"/>
              </a:lnSpc>
              <a:spcBef>
                <a:spcPts val="768"/>
              </a:spcBef>
              <a:spcAft>
                <a:spcPts val="600"/>
              </a:spcAft>
              <a:buClr>
                <a:schemeClr val="tx2"/>
              </a:buClr>
            </a:pPr>
            <a:r>
              <a:rPr lang="zh-TW" altLang="en-US" sz="3200" dirty="0">
                <a:solidFill>
                  <a:schemeClr val="tx2"/>
                </a:solidFill>
              </a:rPr>
              <a:t>唯一的標準容易形成壟斷，存在一個以上的標準，讓使用者得以選擇，並激發彼此間的競爭，不斷地改善功能與服務</a:t>
            </a:r>
            <a:r>
              <a:rPr lang="zh-TW" altLang="en-US" sz="3200" dirty="0" smtClean="0">
                <a:solidFill>
                  <a:schemeClr val="tx2"/>
                </a:solidFill>
              </a:rPr>
              <a:t>。</a:t>
            </a:r>
            <a:endParaRPr lang="en-US" altLang="zh-TW" sz="32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IM111ppt\小圖\Google-Cir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519" y="4391608"/>
            <a:ext cx="2189132" cy="199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75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spcAft>
                <a:spcPts val="600"/>
              </a:spcAft>
            </a:pPr>
            <a:r>
              <a:rPr kumimoji="1" lang="zh-TW" altLang="zh-TW" dirty="0" smtClean="0">
                <a:solidFill>
                  <a:schemeClr val="tx2"/>
                </a:solidFill>
              </a:rPr>
              <a:t>電子商務</a:t>
            </a:r>
            <a:r>
              <a:rPr kumimoji="1" lang="zh-TW" altLang="zh-TW" dirty="0">
                <a:solidFill>
                  <a:schemeClr val="tx2"/>
                </a:solidFill>
              </a:rPr>
              <a:t>發展相關政策與法律措施</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8000"/>
              </a:lnSpc>
              <a:buClr>
                <a:schemeClr val="tx2"/>
              </a:buClr>
            </a:pPr>
            <a:r>
              <a:rPr lang="zh-TW" altLang="zh-TW" sz="3200" dirty="0" smtClean="0">
                <a:solidFill>
                  <a:schemeClr val="tx2"/>
                </a:solidFill>
              </a:rPr>
              <a:t>促進</a:t>
            </a:r>
            <a:r>
              <a:rPr lang="zh-TW" altLang="zh-TW" sz="3200" dirty="0">
                <a:solidFill>
                  <a:schemeClr val="tx2"/>
                </a:solidFill>
              </a:rPr>
              <a:t>產業的發展，並保護消費者及業者的權益</a:t>
            </a:r>
            <a:endParaRPr lang="en-US" altLang="zh-TW" sz="3200" dirty="0">
              <a:solidFill>
                <a:schemeClr val="tx2"/>
              </a:solidFill>
            </a:endParaRPr>
          </a:p>
          <a:p>
            <a:pPr marL="274320" lvl="1" algn="just">
              <a:lnSpc>
                <a:spcPct val="98000"/>
              </a:lnSpc>
              <a:buClr>
                <a:schemeClr val="tx2"/>
              </a:buClr>
            </a:pPr>
            <a:r>
              <a:rPr lang="zh-TW" altLang="zh-TW" sz="3200" dirty="0">
                <a:solidFill>
                  <a:schemeClr val="tx2"/>
                </a:solidFill>
              </a:rPr>
              <a:t>個人資料保護法</a:t>
            </a:r>
            <a:r>
              <a:rPr lang="zh-TW" altLang="en-US" sz="3200" dirty="0">
                <a:solidFill>
                  <a:schemeClr val="tx2"/>
                </a:solidFill>
              </a:rPr>
              <a:t>，</a:t>
            </a:r>
            <a:r>
              <a:rPr lang="zh-TW" altLang="zh-TW" sz="3200" dirty="0">
                <a:solidFill>
                  <a:schemeClr val="tx2"/>
                </a:solidFill>
              </a:rPr>
              <a:t>讓一般大眾得以放心地上網瀏覽與購物</a:t>
            </a:r>
            <a:endParaRPr lang="en-US" altLang="zh-TW" sz="3200" dirty="0">
              <a:solidFill>
                <a:schemeClr val="tx2"/>
              </a:solidFill>
            </a:endParaRPr>
          </a:p>
          <a:p>
            <a:pPr marL="274320" lvl="1" algn="just">
              <a:lnSpc>
                <a:spcPct val="98000"/>
              </a:lnSpc>
              <a:buClr>
                <a:schemeClr val="tx2"/>
              </a:buClr>
            </a:pPr>
            <a:r>
              <a:rPr lang="zh-TW" altLang="zh-TW" sz="3200" dirty="0">
                <a:solidFill>
                  <a:schemeClr val="tx2"/>
                </a:solidFill>
              </a:rPr>
              <a:t>消費者保護法於</a:t>
            </a:r>
            <a:r>
              <a:rPr lang="en-US" altLang="zh-TW" sz="3200" dirty="0">
                <a:solidFill>
                  <a:schemeClr val="tx2"/>
                </a:solidFill>
              </a:rPr>
              <a:t>2003</a:t>
            </a:r>
            <a:r>
              <a:rPr lang="zh-TW" altLang="zh-TW" sz="3200" dirty="0">
                <a:solidFill>
                  <a:schemeClr val="tx2"/>
                </a:solidFill>
              </a:rPr>
              <a:t>年增列網路購物相關規定，以保護日益普遍的網路購物，並減少糾紛</a:t>
            </a:r>
            <a:endParaRPr lang="en-US" altLang="zh-TW" sz="3200" dirty="0">
              <a:solidFill>
                <a:schemeClr val="tx2"/>
              </a:solidFill>
            </a:endParaRPr>
          </a:p>
          <a:p>
            <a:pPr marL="274320" lvl="1" algn="just">
              <a:lnSpc>
                <a:spcPct val="98000"/>
              </a:lnSpc>
              <a:buClr>
                <a:schemeClr val="tx2"/>
              </a:buClr>
            </a:pPr>
            <a:r>
              <a:rPr lang="zh-TW" altLang="zh-TW" sz="3200" dirty="0">
                <a:solidFill>
                  <a:schemeClr val="tx2"/>
                </a:solidFill>
              </a:rPr>
              <a:t>電信產業的開放或保護政策影響到電信廠商與消費者的利益，因而影響到電子商務的</a:t>
            </a:r>
            <a:r>
              <a:rPr lang="zh-TW" altLang="zh-TW" sz="3200" dirty="0" smtClean="0">
                <a:solidFill>
                  <a:schemeClr val="tx2"/>
                </a:solidFill>
              </a:rPr>
              <a:t>發展</a:t>
            </a:r>
            <a:endParaRPr lang="en-US" altLang="zh-TW" sz="3200" dirty="0">
              <a:solidFill>
                <a:schemeClr val="tx2"/>
              </a:solidFill>
            </a:endParaRPr>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8008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spcAft>
                <a:spcPts val="600"/>
              </a:spcAft>
            </a:pPr>
            <a:r>
              <a:rPr kumimoji="1" lang="zh-TW" altLang="zh-TW" dirty="0" smtClean="0">
                <a:solidFill>
                  <a:schemeClr val="tx2"/>
                </a:solidFill>
              </a:rPr>
              <a:t>電子商務</a:t>
            </a:r>
            <a:r>
              <a:rPr kumimoji="1" lang="zh-TW" altLang="zh-TW" dirty="0">
                <a:solidFill>
                  <a:schemeClr val="tx2"/>
                </a:solidFill>
              </a:rPr>
              <a:t>發展相關政策與法律措施</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政府</a:t>
            </a:r>
            <a:r>
              <a:rPr lang="zh-TW" altLang="zh-TW" sz="3200" dirty="0">
                <a:solidFill>
                  <a:schemeClr val="tx2"/>
                </a:solidFill>
              </a:rPr>
              <a:t>規定所有的採購案都需上網，因而帶動電子商務的發展</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政府規定報稅開始全面無紙化，提升民眾的上網能力</a:t>
            </a:r>
            <a:endParaRPr lang="zh-TW" altLang="en-US" sz="3200" dirty="0">
              <a:solidFill>
                <a:schemeClr val="tx2"/>
              </a:solidFill>
            </a:endParaRPr>
          </a:p>
          <a:p>
            <a:pPr>
              <a:lnSpc>
                <a:spcPct val="100000"/>
              </a:lnSpc>
              <a:spcBef>
                <a:spcPts val="768"/>
              </a:spcBef>
            </a:pPr>
            <a:endParaRPr lang="en-US" altLang="zh-TW" dirty="0"/>
          </a:p>
        </p:txBody>
      </p:sp>
      <p:grpSp>
        <p:nvGrpSpPr>
          <p:cNvPr id="12" name="群組 11"/>
          <p:cNvGrpSpPr/>
          <p:nvPr/>
        </p:nvGrpSpPr>
        <p:grpSpPr>
          <a:xfrm rot="-5400000">
            <a:off x="3013980" y="-2998040"/>
            <a:ext cx="468001" cy="6481392"/>
            <a:chOff x="-37325" y="1189"/>
            <a:chExt cx="432004" cy="4018069"/>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557813" y="1789100"/>
              <a:ext cx="147297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發展電子</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的大環境架構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27741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4126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images (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47" y="4437112"/>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688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zh-TW" dirty="0" smtClean="0">
                <a:solidFill>
                  <a:schemeClr val="tx2"/>
                </a:solidFill>
              </a:rPr>
              <a:t>社</a:t>
            </a:r>
            <a:r>
              <a:rPr kumimoji="1" lang="zh-TW" altLang="zh-TW" dirty="0">
                <a:solidFill>
                  <a:schemeClr val="tx2"/>
                </a:solidFill>
              </a:rPr>
              <a:t>群軟體</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smtClean="0">
                <a:solidFill>
                  <a:schemeClr val="tx2"/>
                </a:solidFill>
              </a:rPr>
              <a:t>使用者</a:t>
            </a:r>
            <a:r>
              <a:rPr lang="zh-TW" altLang="zh-TW" sz="3200" dirty="0">
                <a:solidFill>
                  <a:schemeClr val="tx2"/>
                </a:solidFill>
              </a:rPr>
              <a:t>分享各種生活經驗</a:t>
            </a:r>
            <a:r>
              <a:rPr lang="zh-TW" altLang="en-US" sz="3200" dirty="0">
                <a:solidFill>
                  <a:schemeClr val="tx2"/>
                </a:solidFill>
              </a:rPr>
              <a:t>、</a:t>
            </a:r>
            <a:r>
              <a:rPr lang="zh-TW" altLang="zh-TW" sz="3200" dirty="0">
                <a:solidFill>
                  <a:schemeClr val="tx2"/>
                </a:solidFill>
              </a:rPr>
              <a:t>購物經驗，</a:t>
            </a:r>
            <a:r>
              <a:rPr lang="zh-TW" altLang="en-US" sz="3200" dirty="0">
                <a:solidFill>
                  <a:schemeClr val="tx2"/>
                </a:solidFill>
              </a:rPr>
              <a:t>逐漸形成</a:t>
            </a:r>
            <a:r>
              <a:rPr lang="zh-TW" altLang="zh-TW" sz="3200" dirty="0">
                <a:solidFill>
                  <a:schemeClr val="tx2"/>
                </a:solidFill>
              </a:rPr>
              <a:t>口碑行銷</a:t>
            </a:r>
            <a:r>
              <a:rPr lang="zh-TW" altLang="en-US" sz="3200" dirty="0">
                <a:solidFill>
                  <a:schemeClr val="tx2"/>
                </a:solidFill>
              </a:rPr>
              <a:t>的重要媒介，也逐漸成為交易</a:t>
            </a:r>
            <a:r>
              <a:rPr lang="zh-TW" altLang="en-US" sz="3200" dirty="0" smtClean="0">
                <a:solidFill>
                  <a:schemeClr val="tx2"/>
                </a:solidFill>
              </a:rPr>
              <a:t>平台。</a:t>
            </a:r>
            <a:endParaRPr lang="en-US" altLang="zh-TW" dirty="0"/>
          </a:p>
          <a:p>
            <a:pPr>
              <a:lnSpc>
                <a:spcPct val="100000"/>
              </a:lnSpc>
              <a:spcBef>
                <a:spcPts val="768"/>
              </a:spcBef>
            </a:pPr>
            <a:endParaRPr lang="zh-TW" altLang="en-US" dirty="0"/>
          </a:p>
          <a:p>
            <a:pPr>
              <a:lnSpc>
                <a:spcPct val="100000"/>
              </a:lnSpc>
              <a:spcBef>
                <a:spcPts val="768"/>
              </a:spcBef>
            </a:pPr>
            <a:endParaRPr lang="en-US" altLang="zh-TW" dirty="0"/>
          </a:p>
        </p:txBody>
      </p:sp>
      <p:grpSp>
        <p:nvGrpSpPr>
          <p:cNvPr id="12" name="群組 11"/>
          <p:cNvGrpSpPr/>
          <p:nvPr/>
        </p:nvGrpSpPr>
        <p:grpSpPr>
          <a:xfrm rot="-5400000">
            <a:off x="3151885" y="-3135950"/>
            <a:ext cx="468002" cy="6757205"/>
            <a:chOff x="-37326" y="1189"/>
            <a:chExt cx="432005" cy="4189056"/>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635926" y="2512171"/>
              <a:ext cx="162920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新近的電子商務相關技術發展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58368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1.png"/>
          <p:cNvPicPr>
            <a:picLocks noChangeAspect="1" noChangeArrowheads="1"/>
          </p:cNvPicPr>
          <p:nvPr/>
        </p:nvPicPr>
        <p:blipFill rotWithShape="1">
          <a:blip r:embed="rId3">
            <a:extLst>
              <a:ext uri="{28A0092B-C50C-407E-A947-70E740481C1C}">
                <a14:useLocalDpi xmlns:a14="http://schemas.microsoft.com/office/drawing/2010/main" val="0"/>
              </a:ext>
            </a:extLst>
          </a:blip>
          <a:srcRect t="23199"/>
          <a:stretch/>
        </p:blipFill>
        <p:spPr bwMode="auto">
          <a:xfrm>
            <a:off x="1664494" y="3573016"/>
            <a:ext cx="5815012" cy="262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89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sz="3200" dirty="0" smtClean="0">
                <a:solidFill>
                  <a:schemeClr val="tx2"/>
                </a:solidFill>
              </a:rPr>
              <a:t>網際網路的演化與主要的運作概念。</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促進電子商務發展的基礎設施</a:t>
            </a:r>
            <a:r>
              <a:rPr kumimoji="1" lang="zh-TW" altLang="en-US" sz="3200" dirty="0" smtClean="0">
                <a:solidFill>
                  <a:schemeClr val="tx2"/>
                </a:solidFill>
              </a:rPr>
              <a:t>。</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新近</a:t>
            </a:r>
            <a:r>
              <a:rPr kumimoji="1" lang="zh-TW" altLang="en-US" sz="3200" dirty="0" smtClean="0">
                <a:solidFill>
                  <a:schemeClr val="tx2"/>
                </a:solidFill>
              </a:rPr>
              <a:t>的電子商務相關技術發展。</a:t>
            </a:r>
            <a:endParaRPr kumimoji="1" lang="en-US" altLang="zh-TW" sz="3200" dirty="0">
              <a:solidFill>
                <a:schemeClr val="tx2"/>
              </a:solidFill>
            </a:endParaRPr>
          </a:p>
        </p:txBody>
      </p:sp>
    </p:spTree>
    <p:extLst>
      <p:ext uri="{BB962C8B-B14F-4D97-AF65-F5344CB8AC3E}">
        <p14:creationId xmlns:p14="http://schemas.microsoft.com/office/powerpoint/2010/main" val="3786875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雲端</a:t>
            </a:r>
            <a:r>
              <a:rPr kumimoji="1" lang="zh-TW" altLang="en-US" dirty="0">
                <a:solidFill>
                  <a:schemeClr val="tx2"/>
                </a:solidFill>
              </a:rPr>
              <a:t>運算</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企業</a:t>
            </a:r>
            <a:r>
              <a:rPr lang="zh-TW" altLang="zh-TW" sz="3200" dirty="0">
                <a:solidFill>
                  <a:schemeClr val="tx2"/>
                </a:solidFill>
              </a:rPr>
              <a:t>或是個人透過網際網路</a:t>
            </a:r>
            <a:r>
              <a:rPr lang="zh-TW" altLang="en-US" sz="3200" dirty="0">
                <a:solidFill>
                  <a:schemeClr val="tx2"/>
                </a:solidFill>
              </a:rPr>
              <a:t>購買或租賃想要的</a:t>
            </a:r>
            <a:r>
              <a:rPr lang="zh-TW" altLang="zh-TW" sz="3200" dirty="0">
                <a:solidFill>
                  <a:schemeClr val="tx2"/>
                </a:solidFill>
              </a:rPr>
              <a:t>運算能力</a:t>
            </a:r>
            <a:r>
              <a:rPr lang="zh-TW" altLang="en-US" sz="3200" dirty="0">
                <a:solidFill>
                  <a:schemeClr val="tx2"/>
                </a:solidFill>
              </a:rPr>
              <a:t>、</a:t>
            </a:r>
            <a:r>
              <a:rPr lang="zh-TW" altLang="zh-TW" sz="3200" dirty="0">
                <a:solidFill>
                  <a:schemeClr val="tx2"/>
                </a:solidFill>
              </a:rPr>
              <a:t>應用程式</a:t>
            </a:r>
            <a:r>
              <a:rPr lang="zh-TW" altLang="en-US" sz="3200" dirty="0">
                <a:solidFill>
                  <a:schemeClr val="tx2"/>
                </a:solidFill>
              </a:rPr>
              <a:t>、資訊平台等各種資訊服務，</a:t>
            </a:r>
            <a:r>
              <a:rPr lang="zh-TW" altLang="zh-TW" sz="3200" dirty="0">
                <a:solidFill>
                  <a:schemeClr val="tx2"/>
                </a:solidFill>
              </a:rPr>
              <a:t>得以較低的成本、更方便、更快速地依自己的需求取得想要的</a:t>
            </a:r>
            <a:r>
              <a:rPr lang="zh-TW" altLang="zh-TW" sz="3200" dirty="0" smtClean="0">
                <a:solidFill>
                  <a:schemeClr val="tx2"/>
                </a:solidFill>
              </a:rPr>
              <a:t>服務</a:t>
            </a:r>
            <a:r>
              <a:rPr lang="zh-TW" altLang="en-US" sz="3200" dirty="0" smtClean="0">
                <a:solidFill>
                  <a:schemeClr val="tx2"/>
                </a:solidFill>
              </a:rPr>
              <a:t>。</a:t>
            </a:r>
            <a:endParaRPr lang="en-US" altLang="zh-TW" sz="3200" dirty="0">
              <a:solidFill>
                <a:schemeClr val="tx2"/>
              </a:solidFill>
            </a:endParaRPr>
          </a:p>
          <a:p>
            <a:pPr>
              <a:lnSpc>
                <a:spcPct val="100000"/>
              </a:lnSpc>
              <a:spcBef>
                <a:spcPts val="768"/>
              </a:spcBef>
            </a:pPr>
            <a:endParaRPr lang="zh-TW" altLang="en-US" dirty="0"/>
          </a:p>
          <a:p>
            <a:pPr>
              <a:lnSpc>
                <a:spcPct val="100000"/>
              </a:lnSpc>
              <a:spcBef>
                <a:spcPts val="768"/>
              </a:spcBef>
            </a:pPr>
            <a:endParaRPr lang="en-US" altLang="zh-TW" dirty="0"/>
          </a:p>
        </p:txBody>
      </p:sp>
      <p:grpSp>
        <p:nvGrpSpPr>
          <p:cNvPr id="12" name="群組 11"/>
          <p:cNvGrpSpPr/>
          <p:nvPr/>
        </p:nvGrpSpPr>
        <p:grpSpPr>
          <a:xfrm rot="-5400000">
            <a:off x="3151885" y="-3135950"/>
            <a:ext cx="468002" cy="6757205"/>
            <a:chOff x="-37326" y="1189"/>
            <a:chExt cx="432005" cy="4189056"/>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635926" y="2512171"/>
              <a:ext cx="162920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新近的電子商務相關技術發展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58368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ibm_smartcloud.png"/>
          <p:cNvPicPr>
            <a:picLocks noChangeAspect="1" noChangeArrowheads="1"/>
          </p:cNvPicPr>
          <p:nvPr/>
        </p:nvPicPr>
        <p:blipFill rotWithShape="1">
          <a:blip r:embed="rId3">
            <a:extLst>
              <a:ext uri="{28A0092B-C50C-407E-A947-70E740481C1C}">
                <a14:useLocalDpi xmlns:a14="http://schemas.microsoft.com/office/drawing/2010/main" val="0"/>
              </a:ext>
            </a:extLst>
          </a:blip>
          <a:srcRect t="6252" b="6703"/>
          <a:stretch/>
        </p:blipFill>
        <p:spPr bwMode="auto">
          <a:xfrm>
            <a:off x="2793008" y="3948474"/>
            <a:ext cx="3557984" cy="236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41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行動</a:t>
            </a:r>
            <a:r>
              <a:rPr kumimoji="1" lang="en-US" altLang="zh-TW" dirty="0" smtClean="0">
                <a:solidFill>
                  <a:schemeClr val="tx2"/>
                </a:solidFill>
              </a:rPr>
              <a:t>A</a:t>
            </a:r>
            <a:r>
              <a:rPr kumimoji="1" lang="en-US" altLang="zh-TW" cap="none" dirty="0" smtClean="0">
                <a:solidFill>
                  <a:schemeClr val="tx2"/>
                </a:solidFill>
              </a:rPr>
              <a:t>pp</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smtClean="0">
                <a:solidFill>
                  <a:schemeClr val="tx2"/>
                </a:solidFill>
              </a:rPr>
              <a:t>透過行動</a:t>
            </a:r>
            <a:r>
              <a:rPr lang="en-US" altLang="zh-TW" sz="3200" dirty="0" smtClean="0">
                <a:solidFill>
                  <a:schemeClr val="tx2"/>
                </a:solidFill>
              </a:rPr>
              <a:t>App</a:t>
            </a:r>
            <a:r>
              <a:rPr lang="zh-TW" altLang="en-US" sz="3200" dirty="0" smtClean="0">
                <a:solidFill>
                  <a:schemeClr val="tx2"/>
                </a:solidFill>
              </a:rPr>
              <a:t>可以</a:t>
            </a:r>
            <a:r>
              <a:rPr lang="zh-TW" altLang="en-US" sz="3200" dirty="0">
                <a:solidFill>
                  <a:schemeClr val="tx2"/>
                </a:solidFill>
              </a:rPr>
              <a:t>隨時隨地上網，逐漸成了最普遍的上網工具，帶動了行動商務。</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兩大體系</a:t>
            </a:r>
            <a:r>
              <a:rPr lang="zh-TW" altLang="en-US" sz="3200" dirty="0">
                <a:solidFill>
                  <a:schemeClr val="tx2"/>
                </a:solidFill>
              </a:rPr>
              <a:t>：</a:t>
            </a:r>
            <a:r>
              <a:rPr lang="en-US" altLang="zh-TW" sz="3200" dirty="0">
                <a:solidFill>
                  <a:schemeClr val="tx2"/>
                </a:solidFill>
              </a:rPr>
              <a:t>App Store</a:t>
            </a:r>
            <a:r>
              <a:rPr lang="zh-TW" altLang="en-US" sz="3200" dirty="0">
                <a:solidFill>
                  <a:schemeClr val="tx2"/>
                </a:solidFill>
              </a:rPr>
              <a:t>、</a:t>
            </a:r>
            <a:r>
              <a:rPr lang="en-US" altLang="zh-TW" sz="3200" dirty="0">
                <a:solidFill>
                  <a:schemeClr val="tx2"/>
                </a:solidFill>
              </a:rPr>
              <a:t>Google </a:t>
            </a:r>
            <a:r>
              <a:rPr lang="en-US" altLang="zh-TW" sz="3200" dirty="0" smtClean="0">
                <a:solidFill>
                  <a:schemeClr val="tx2"/>
                </a:solidFill>
              </a:rPr>
              <a:t>Play</a:t>
            </a:r>
            <a:r>
              <a:rPr lang="zh-TW" altLang="en-US" sz="3200" dirty="0">
                <a:solidFill>
                  <a:schemeClr val="tx2"/>
                </a:solidFill>
              </a:rPr>
              <a:t> 。</a:t>
            </a:r>
            <a:endParaRPr lang="en-US" altLang="zh-TW" sz="3200" dirty="0">
              <a:solidFill>
                <a:schemeClr val="tx2"/>
              </a:solidFill>
            </a:endParaRPr>
          </a:p>
          <a:p>
            <a:pPr lvl="1">
              <a:lnSpc>
                <a:spcPct val="100000"/>
              </a:lnSpc>
              <a:spcBef>
                <a:spcPts val="768"/>
              </a:spcBef>
            </a:pPr>
            <a:endParaRPr lang="en-US" altLang="zh-TW" dirty="0"/>
          </a:p>
          <a:p>
            <a:pPr>
              <a:lnSpc>
                <a:spcPct val="100000"/>
              </a:lnSpc>
              <a:spcBef>
                <a:spcPts val="768"/>
              </a:spcBef>
            </a:pPr>
            <a:endParaRPr lang="zh-TW" altLang="en-US" dirty="0"/>
          </a:p>
          <a:p>
            <a:pPr>
              <a:lnSpc>
                <a:spcPct val="100000"/>
              </a:lnSpc>
              <a:spcBef>
                <a:spcPts val="768"/>
              </a:spcBef>
            </a:pPr>
            <a:endParaRPr lang="en-US" altLang="zh-TW" dirty="0"/>
          </a:p>
        </p:txBody>
      </p:sp>
      <p:grpSp>
        <p:nvGrpSpPr>
          <p:cNvPr id="12" name="群組 11"/>
          <p:cNvGrpSpPr/>
          <p:nvPr/>
        </p:nvGrpSpPr>
        <p:grpSpPr>
          <a:xfrm rot="-5400000">
            <a:off x="3151885" y="-3135950"/>
            <a:ext cx="468002" cy="6757205"/>
            <a:chOff x="-37326" y="1189"/>
            <a:chExt cx="432005" cy="4189056"/>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635926" y="2512171"/>
              <a:ext cx="162920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新近的電子商務相關技術發展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58368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S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56" y="3501008"/>
            <a:ext cx="4188687" cy="28124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100000"/>
              </a:lnSpc>
              <a:spcAft>
                <a:spcPts val="600"/>
              </a:spcAft>
            </a:pPr>
            <a:r>
              <a:rPr kumimoji="1" lang="zh-TW" altLang="en-US" dirty="0" smtClean="0">
                <a:solidFill>
                  <a:schemeClr val="tx2"/>
                </a:solidFill>
              </a:rPr>
              <a:t>巨</a:t>
            </a:r>
            <a:r>
              <a:rPr kumimoji="1" lang="zh-TW" altLang="en-US" dirty="0">
                <a:solidFill>
                  <a:schemeClr val="tx2"/>
                </a:solidFill>
              </a:rPr>
              <a:t>量資料分析</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所有</a:t>
            </a:r>
            <a:r>
              <a:rPr lang="zh-TW" altLang="zh-TW" sz="3200" dirty="0">
                <a:solidFill>
                  <a:schemeClr val="tx2"/>
                </a:solidFill>
              </a:rPr>
              <a:t>在網路上發生過的行為</a:t>
            </a:r>
            <a:r>
              <a:rPr lang="zh-TW" altLang="en-US" sz="3200" dirty="0">
                <a:solidFill>
                  <a:schemeClr val="tx2"/>
                </a:solidFill>
              </a:rPr>
              <a:t>（數位足跡）均可被</a:t>
            </a:r>
            <a:r>
              <a:rPr lang="zh-TW" altLang="zh-TW" sz="3200" dirty="0">
                <a:solidFill>
                  <a:schemeClr val="tx2"/>
                </a:solidFill>
              </a:rPr>
              <a:t>記錄，</a:t>
            </a:r>
            <a:r>
              <a:rPr lang="zh-TW" altLang="en-US" sz="3200" dirty="0">
                <a:solidFill>
                  <a:schemeClr val="tx2"/>
                </a:solidFill>
              </a:rPr>
              <a:t>形成</a:t>
            </a:r>
            <a:r>
              <a:rPr lang="zh-TW" altLang="zh-TW" sz="3200" dirty="0">
                <a:solidFill>
                  <a:schemeClr val="tx2"/>
                </a:solidFill>
              </a:rPr>
              <a:t>巨量資料（</a:t>
            </a:r>
            <a:r>
              <a:rPr lang="en-US" altLang="zh-TW" sz="3200" dirty="0">
                <a:solidFill>
                  <a:schemeClr val="tx2"/>
                </a:solidFill>
              </a:rPr>
              <a:t>Big Data</a:t>
            </a:r>
            <a:r>
              <a:rPr lang="zh-TW" altLang="zh-TW" sz="3200" dirty="0">
                <a:solidFill>
                  <a:schemeClr val="tx2"/>
                </a:solidFill>
              </a:rPr>
              <a:t>）</a:t>
            </a:r>
            <a:r>
              <a:rPr lang="zh-TW" altLang="en-US" sz="3200" dirty="0">
                <a:solidFill>
                  <a:schemeClr val="tx2"/>
                </a:solidFill>
              </a:rPr>
              <a:t>，</a:t>
            </a:r>
            <a:r>
              <a:rPr lang="zh-TW" altLang="zh-TW" sz="3200" dirty="0">
                <a:solidFill>
                  <a:schemeClr val="tx2"/>
                </a:solidFill>
              </a:rPr>
              <a:t>成為挖掘企業智慧（</a:t>
            </a:r>
            <a:r>
              <a:rPr lang="en-US" altLang="zh-TW" sz="3200" dirty="0">
                <a:solidFill>
                  <a:schemeClr val="tx2"/>
                </a:solidFill>
              </a:rPr>
              <a:t>Business Intelligence</a:t>
            </a:r>
            <a:r>
              <a:rPr lang="zh-TW" altLang="zh-TW" sz="3200" dirty="0">
                <a:solidFill>
                  <a:schemeClr val="tx2"/>
                </a:solidFill>
              </a:rPr>
              <a:t>）的主要</a:t>
            </a:r>
            <a:r>
              <a:rPr lang="zh-TW" altLang="zh-TW" sz="3200" dirty="0" smtClean="0">
                <a:solidFill>
                  <a:schemeClr val="tx2"/>
                </a:solidFill>
              </a:rPr>
              <a:t>寶庫</a:t>
            </a:r>
            <a:r>
              <a:rPr lang="zh-TW" altLang="en-US" sz="3200" dirty="0" smtClean="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資料的</a:t>
            </a:r>
            <a:r>
              <a:rPr lang="zh-TW" altLang="en-US" sz="3200" dirty="0">
                <a:solidFill>
                  <a:schemeClr val="tx2"/>
                </a:solidFill>
              </a:rPr>
              <a:t>形式</a:t>
            </a:r>
            <a:r>
              <a:rPr lang="zh-TW" altLang="zh-TW" sz="3200" dirty="0">
                <a:solidFill>
                  <a:schemeClr val="tx2"/>
                </a:solidFill>
              </a:rPr>
              <a:t>非常多元化（</a:t>
            </a:r>
            <a:r>
              <a:rPr lang="en-US" altLang="zh-TW" sz="3200" dirty="0">
                <a:solidFill>
                  <a:schemeClr val="tx2"/>
                </a:solidFill>
              </a:rPr>
              <a:t>Variety</a:t>
            </a:r>
            <a:r>
              <a:rPr lang="zh-TW" altLang="zh-TW" sz="3200" dirty="0">
                <a:solidFill>
                  <a:schemeClr val="tx2"/>
                </a:solidFill>
              </a:rPr>
              <a:t>）</a:t>
            </a:r>
            <a:r>
              <a:rPr lang="zh-TW" altLang="en-US" sz="3200" dirty="0">
                <a:solidFill>
                  <a:schemeClr val="tx2"/>
                </a:solidFill>
              </a:rPr>
              <a:t>、</a:t>
            </a:r>
            <a:r>
              <a:rPr lang="zh-TW" altLang="zh-TW" sz="3200" dirty="0">
                <a:solidFill>
                  <a:schemeClr val="tx2"/>
                </a:solidFill>
              </a:rPr>
              <a:t>數量龐大（</a:t>
            </a:r>
            <a:r>
              <a:rPr lang="en-US" altLang="zh-TW" sz="3200" dirty="0">
                <a:solidFill>
                  <a:schemeClr val="tx2"/>
                </a:solidFill>
              </a:rPr>
              <a:t>Volume</a:t>
            </a:r>
            <a:r>
              <a:rPr lang="zh-TW" altLang="zh-TW" sz="3200" dirty="0">
                <a:solidFill>
                  <a:schemeClr val="tx2"/>
                </a:solidFill>
              </a:rPr>
              <a:t>）</a:t>
            </a:r>
            <a:r>
              <a:rPr lang="zh-TW" altLang="en-US" sz="3200" dirty="0">
                <a:solidFill>
                  <a:schemeClr val="tx2"/>
                </a:solidFill>
              </a:rPr>
              <a:t>、成長</a:t>
            </a:r>
            <a:r>
              <a:rPr lang="zh-TW" altLang="zh-TW" sz="3200" dirty="0">
                <a:solidFill>
                  <a:schemeClr val="tx2"/>
                </a:solidFill>
              </a:rPr>
              <a:t>快</a:t>
            </a:r>
            <a:r>
              <a:rPr lang="zh-TW" altLang="en-US" sz="3200" dirty="0">
                <a:solidFill>
                  <a:schemeClr val="tx2"/>
                </a:solidFill>
              </a:rPr>
              <a:t>速</a:t>
            </a:r>
            <a:r>
              <a:rPr lang="zh-TW" altLang="en-US" sz="3200" dirty="0" smtClean="0">
                <a:solidFill>
                  <a:schemeClr val="tx2"/>
                </a:solidFill>
              </a:rPr>
              <a:t>（</a:t>
            </a:r>
            <a:r>
              <a:rPr lang="en-US" altLang="zh-TW" sz="3200" dirty="0" smtClean="0">
                <a:solidFill>
                  <a:schemeClr val="tx2"/>
                </a:solidFill>
              </a:rPr>
              <a:t>Velocity</a:t>
            </a:r>
            <a:r>
              <a:rPr lang="zh-TW" altLang="zh-TW" sz="3200" dirty="0">
                <a:solidFill>
                  <a:schemeClr val="tx2"/>
                </a:solidFill>
              </a:rPr>
              <a:t>）</a:t>
            </a:r>
            <a:r>
              <a:rPr lang="zh-TW" altLang="en-US" sz="3200" dirty="0">
                <a:solidFill>
                  <a:schemeClr val="tx2"/>
                </a:solidFill>
              </a:rPr>
              <a:t>，需要</a:t>
            </a:r>
            <a:r>
              <a:rPr lang="zh-TW" altLang="zh-TW" sz="3200" dirty="0">
                <a:solidFill>
                  <a:schemeClr val="tx2"/>
                </a:solidFill>
              </a:rPr>
              <a:t>很多新的分析運算方法，也需結合不同領域的人員，才知道該分析些什麼、分析結果意義為何，進而變成可應用的</a:t>
            </a:r>
            <a:r>
              <a:rPr lang="zh-TW" altLang="zh-TW" sz="3200" dirty="0" smtClean="0">
                <a:solidFill>
                  <a:schemeClr val="tx2"/>
                </a:solidFill>
              </a:rPr>
              <a:t>知識</a:t>
            </a:r>
            <a:r>
              <a:rPr lang="zh-TW" altLang="en-US" sz="3200" dirty="0" smtClean="0">
                <a:solidFill>
                  <a:schemeClr val="tx2"/>
                </a:solidFill>
              </a:rPr>
              <a:t>。</a:t>
            </a:r>
            <a:endParaRPr lang="en-US" altLang="zh-TW" sz="3200" dirty="0">
              <a:solidFill>
                <a:schemeClr val="tx2"/>
              </a:solidFill>
            </a:endParaRPr>
          </a:p>
        </p:txBody>
      </p:sp>
      <p:grpSp>
        <p:nvGrpSpPr>
          <p:cNvPr id="12" name="群組 11"/>
          <p:cNvGrpSpPr/>
          <p:nvPr/>
        </p:nvGrpSpPr>
        <p:grpSpPr>
          <a:xfrm rot="-5400000">
            <a:off x="3151885" y="-3135950"/>
            <a:ext cx="468002" cy="6757205"/>
            <a:chOff x="-37326" y="1189"/>
            <a:chExt cx="432005" cy="4189056"/>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635926" y="2512171"/>
              <a:ext cx="162920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新近的電子商務相關技術發展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58368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83027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110000"/>
              </a:lnSpc>
              <a:spcAft>
                <a:spcPts val="600"/>
              </a:spcAft>
            </a:pPr>
            <a:r>
              <a:rPr kumimoji="1" lang="en-US" altLang="zh-TW" dirty="0" smtClean="0">
                <a:solidFill>
                  <a:schemeClr val="tx2"/>
                </a:solidFill>
              </a:rPr>
              <a:t>3D</a:t>
            </a:r>
            <a:r>
              <a:rPr kumimoji="1" lang="zh-TW" altLang="en-US" dirty="0">
                <a:solidFill>
                  <a:schemeClr val="tx2"/>
                </a:solidFill>
              </a:rPr>
              <a:t>印刷</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就是</a:t>
            </a:r>
            <a:r>
              <a:rPr lang="zh-TW" altLang="zh-TW" sz="3200" dirty="0">
                <a:solidFill>
                  <a:schemeClr val="tx2"/>
                </a:solidFill>
              </a:rPr>
              <a:t>數位、智能製造，與材料科學的結合。不同於一般平面的列印，</a:t>
            </a:r>
            <a:r>
              <a:rPr lang="en-US" altLang="zh-TW" sz="3200" dirty="0">
                <a:solidFill>
                  <a:schemeClr val="tx2"/>
                </a:solidFill>
              </a:rPr>
              <a:t>3D</a:t>
            </a:r>
            <a:r>
              <a:rPr lang="zh-TW" altLang="zh-TW" sz="3200" dirty="0">
                <a:solidFill>
                  <a:schemeClr val="tx2"/>
                </a:solidFill>
              </a:rPr>
              <a:t>列印利用</a:t>
            </a:r>
            <a:r>
              <a:rPr lang="en-US" altLang="zh-TW" sz="3200" dirty="0">
                <a:solidFill>
                  <a:schemeClr val="tx2"/>
                </a:solidFill>
              </a:rPr>
              <a:t>XYZ</a:t>
            </a:r>
            <a:r>
              <a:rPr lang="zh-TW" altLang="zh-TW" sz="3200" dirty="0">
                <a:solidFill>
                  <a:schemeClr val="tx2"/>
                </a:solidFill>
              </a:rPr>
              <a:t>三軸立體噴出物件，就像砌磚塊般，一層一層堆砌出來，這種方式稱為「加法製造」（</a:t>
            </a:r>
            <a:r>
              <a:rPr lang="en-US" altLang="zh-TW" sz="3200" dirty="0">
                <a:solidFill>
                  <a:schemeClr val="tx2"/>
                </a:solidFill>
              </a:rPr>
              <a:t>Additive Manufacturing</a:t>
            </a:r>
            <a:r>
              <a:rPr lang="zh-TW" altLang="zh-TW" sz="3200" dirty="0">
                <a:solidFill>
                  <a:schemeClr val="tx2"/>
                </a:solidFill>
              </a:rPr>
              <a:t>），有別於傳統類似「刻圖章」削切的減法製造方式會留下多餘的材料，它的優點是不浪費材料，用不完的材料可立即回收。」</a:t>
            </a:r>
            <a:endParaRPr lang="en-US" altLang="zh-TW" sz="3200" dirty="0">
              <a:solidFill>
                <a:schemeClr val="tx2"/>
              </a:solidFill>
            </a:endParaRPr>
          </a:p>
          <a:p>
            <a:pPr marL="274320" lvl="1" algn="just">
              <a:lnSpc>
                <a:spcPct val="100000"/>
              </a:lnSpc>
              <a:spcBef>
                <a:spcPts val="768"/>
              </a:spcBef>
              <a:buClr>
                <a:schemeClr val="tx2"/>
              </a:buClr>
            </a:pPr>
            <a:r>
              <a:rPr lang="zh-TW" altLang="en-US" sz="3200" dirty="0">
                <a:solidFill>
                  <a:schemeClr val="tx2"/>
                </a:solidFill>
              </a:rPr>
              <a:t>可能</a:t>
            </a:r>
            <a:r>
              <a:rPr lang="zh-TW" altLang="zh-TW" sz="3200" dirty="0">
                <a:solidFill>
                  <a:schemeClr val="tx2"/>
                </a:solidFill>
              </a:rPr>
              <a:t>取代傳統的生產線</a:t>
            </a:r>
            <a:r>
              <a:rPr lang="zh-TW" altLang="en-US" sz="3200" dirty="0">
                <a:solidFill>
                  <a:schemeClr val="tx2"/>
                </a:solidFill>
              </a:rPr>
              <a:t>，進而</a:t>
            </a:r>
            <a:r>
              <a:rPr lang="zh-TW" altLang="zh-TW" sz="3200" dirty="0">
                <a:solidFill>
                  <a:schemeClr val="tx2"/>
                </a:solidFill>
              </a:rPr>
              <a:t>影響供應鏈、物流及倉儲的</a:t>
            </a:r>
            <a:r>
              <a:rPr lang="zh-TW" altLang="zh-TW" sz="3200" dirty="0" smtClean="0">
                <a:solidFill>
                  <a:schemeClr val="tx2"/>
                </a:solidFill>
              </a:rPr>
              <a:t>生態</a:t>
            </a:r>
            <a:r>
              <a:rPr lang="zh-TW" altLang="en-US" sz="3200" dirty="0" smtClean="0">
                <a:solidFill>
                  <a:schemeClr val="tx2"/>
                </a:solidFill>
              </a:rPr>
              <a:t>。</a:t>
            </a:r>
            <a:endParaRPr lang="en-US" altLang="zh-TW" sz="3200" dirty="0">
              <a:solidFill>
                <a:schemeClr val="tx2"/>
              </a:solidFill>
            </a:endParaRPr>
          </a:p>
        </p:txBody>
      </p:sp>
      <p:grpSp>
        <p:nvGrpSpPr>
          <p:cNvPr id="12" name="群組 11"/>
          <p:cNvGrpSpPr/>
          <p:nvPr/>
        </p:nvGrpSpPr>
        <p:grpSpPr>
          <a:xfrm rot="-5400000">
            <a:off x="3151885" y="-3135950"/>
            <a:ext cx="468002" cy="6757205"/>
            <a:chOff x="-37326" y="1189"/>
            <a:chExt cx="432005" cy="4189056"/>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635926" y="2512171"/>
              <a:ext cx="162920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新近的電子商務相關技術發展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358368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669780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100000"/>
              </a:lnSpc>
            </a:pPr>
            <a:r>
              <a:rPr kumimoji="1" lang="zh-TW" altLang="en-US" dirty="0" smtClean="0">
                <a:solidFill>
                  <a:schemeClr val="tx2"/>
                </a:solidFill>
              </a:rPr>
              <a:t>巨</a:t>
            </a:r>
            <a:r>
              <a:rPr kumimoji="1" lang="zh-TW" altLang="en-US" dirty="0">
                <a:solidFill>
                  <a:schemeClr val="tx2"/>
                </a:solidFill>
              </a:rPr>
              <a:t>量資料內蘊藏著無數的企業智慧</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8000"/>
              </a:lnSpc>
              <a:buClr>
                <a:schemeClr val="tx2"/>
              </a:buClr>
            </a:pPr>
            <a:r>
              <a:rPr lang="zh-TW" altLang="zh-TW" sz="3200" dirty="0" smtClean="0">
                <a:solidFill>
                  <a:schemeClr val="tx2"/>
                </a:solidFill>
              </a:rPr>
              <a:t>透過</a:t>
            </a:r>
            <a:r>
              <a:rPr lang="zh-TW" altLang="zh-TW" sz="3200" dirty="0">
                <a:solidFill>
                  <a:schemeClr val="tx2"/>
                </a:solidFill>
              </a:rPr>
              <a:t>企業內外資料的連結，才能真正了解顧客的</a:t>
            </a:r>
            <a:r>
              <a:rPr lang="zh-TW" altLang="zh-TW" sz="3200" dirty="0" smtClean="0">
                <a:solidFill>
                  <a:schemeClr val="tx2"/>
                </a:solidFill>
              </a:rPr>
              <a:t>喜好</a:t>
            </a:r>
            <a:r>
              <a:rPr lang="zh-TW" altLang="en-US" sz="3200" dirty="0" smtClean="0">
                <a:solidFill>
                  <a:schemeClr val="tx2"/>
                </a:solidFill>
              </a:rPr>
              <a:t>及</a:t>
            </a:r>
            <a:r>
              <a:rPr lang="zh-TW" altLang="zh-TW" sz="3200" dirty="0" smtClean="0">
                <a:solidFill>
                  <a:schemeClr val="tx2"/>
                </a:solidFill>
              </a:rPr>
              <a:t>習性</a:t>
            </a:r>
            <a:r>
              <a:rPr lang="zh-TW" altLang="en-US" sz="3200" dirty="0" smtClean="0">
                <a:solidFill>
                  <a:schemeClr val="tx2"/>
                </a:solidFill>
              </a:rPr>
              <a:t>。</a:t>
            </a:r>
            <a:endParaRPr lang="en-US" altLang="zh-TW" sz="3200" dirty="0">
              <a:solidFill>
                <a:schemeClr val="tx2"/>
              </a:solidFill>
            </a:endParaRPr>
          </a:p>
          <a:p>
            <a:pPr marL="274320" lvl="1" algn="just">
              <a:lnSpc>
                <a:spcPct val="98000"/>
              </a:lnSpc>
              <a:buClr>
                <a:schemeClr val="tx2"/>
              </a:buClr>
            </a:pPr>
            <a:r>
              <a:rPr lang="zh-TW" altLang="zh-TW" sz="3200" dirty="0">
                <a:solidFill>
                  <a:schemeClr val="tx2"/>
                </a:solidFill>
              </a:rPr>
              <a:t>當代企業重要的課題</a:t>
            </a:r>
            <a:r>
              <a:rPr lang="zh-TW" altLang="en-US" sz="3200" dirty="0">
                <a:solidFill>
                  <a:schemeClr val="tx2"/>
                </a:solidFill>
              </a:rPr>
              <a:t>：</a:t>
            </a:r>
            <a:r>
              <a:rPr lang="zh-TW" altLang="zh-TW" sz="3200" dirty="0">
                <a:solidFill>
                  <a:schemeClr val="tx2"/>
                </a:solidFill>
              </a:rPr>
              <a:t>如何從龐大、快速</a:t>
            </a:r>
            <a:r>
              <a:rPr lang="zh-TW" altLang="zh-TW" sz="3200" dirty="0" smtClean="0">
                <a:solidFill>
                  <a:schemeClr val="tx2"/>
                </a:solidFill>
              </a:rPr>
              <a:t>成長</a:t>
            </a:r>
            <a:r>
              <a:rPr lang="zh-TW" altLang="en-US" sz="3200" dirty="0">
                <a:solidFill>
                  <a:schemeClr val="tx2"/>
                </a:solidFill>
              </a:rPr>
              <a:t>及</a:t>
            </a:r>
            <a:r>
              <a:rPr lang="zh-TW" altLang="zh-TW" sz="3200" dirty="0" smtClean="0">
                <a:solidFill>
                  <a:schemeClr val="tx2"/>
                </a:solidFill>
              </a:rPr>
              <a:t>格式</a:t>
            </a:r>
            <a:r>
              <a:rPr lang="zh-TW" altLang="zh-TW" sz="3200" dirty="0">
                <a:solidFill>
                  <a:schemeClr val="tx2"/>
                </a:solidFill>
              </a:rPr>
              <a:t>又很多元的資</a:t>
            </a:r>
            <a:r>
              <a:rPr lang="zh-TW" altLang="en-US" sz="3200" dirty="0">
                <a:solidFill>
                  <a:schemeClr val="tx2"/>
                </a:solidFill>
              </a:rPr>
              <a:t>料</a:t>
            </a:r>
            <a:r>
              <a:rPr lang="zh-TW" altLang="zh-TW" sz="3200" dirty="0">
                <a:solidFill>
                  <a:schemeClr val="tx2"/>
                </a:solidFill>
              </a:rPr>
              <a:t>中挖掘企業</a:t>
            </a:r>
            <a:r>
              <a:rPr lang="zh-TW" altLang="zh-TW" sz="3200" dirty="0" smtClean="0">
                <a:solidFill>
                  <a:schemeClr val="tx2"/>
                </a:solidFill>
              </a:rPr>
              <a:t>智慧</a:t>
            </a:r>
            <a:r>
              <a:rPr lang="zh-TW" altLang="en-US" sz="3200" dirty="0">
                <a:solidFill>
                  <a:schemeClr val="tx2"/>
                </a:solidFill>
              </a:rPr>
              <a:t>。</a:t>
            </a:r>
            <a:endParaRPr lang="en-US" altLang="zh-TW" sz="3200" dirty="0">
              <a:solidFill>
                <a:schemeClr val="tx2"/>
              </a:solidFill>
            </a:endParaRPr>
          </a:p>
          <a:p>
            <a:pPr marL="274320" lvl="1" algn="just">
              <a:lnSpc>
                <a:spcPct val="98000"/>
              </a:lnSpc>
              <a:buClr>
                <a:schemeClr val="tx2"/>
              </a:buClr>
            </a:pPr>
            <a:r>
              <a:rPr lang="en-US" altLang="zh-TW" sz="3200" dirty="0">
                <a:solidFill>
                  <a:schemeClr val="tx2"/>
                </a:solidFill>
              </a:rPr>
              <a:t>Amazon</a:t>
            </a:r>
            <a:r>
              <a:rPr lang="zh-TW" altLang="zh-TW" sz="3200" dirty="0">
                <a:solidFill>
                  <a:schemeClr val="tx2"/>
                </a:solidFill>
              </a:rPr>
              <a:t>結合資料庫內結構性的資料及各個應用系統的非結構化或半結構化的電腦</a:t>
            </a:r>
            <a:r>
              <a:rPr lang="zh-TW" altLang="zh-TW" sz="3200" dirty="0" smtClean="0">
                <a:solidFill>
                  <a:schemeClr val="tx2"/>
                </a:solidFill>
              </a:rPr>
              <a:t>記錄</a:t>
            </a:r>
            <a:r>
              <a:rPr lang="zh-TW" altLang="en-US" sz="3200" dirty="0" smtClean="0">
                <a:solidFill>
                  <a:schemeClr val="tx2"/>
                </a:solidFill>
              </a:rPr>
              <a:t>等，</a:t>
            </a:r>
            <a:r>
              <a:rPr lang="zh-TW" altLang="en-US" sz="3200" dirty="0">
                <a:solidFill>
                  <a:schemeClr val="tx2"/>
                </a:solidFill>
              </a:rPr>
              <a:t>甚至包含社群網站等第三方資料，</a:t>
            </a:r>
            <a:r>
              <a:rPr lang="zh-TW" altLang="zh-TW" sz="3200" dirty="0">
                <a:solidFill>
                  <a:schemeClr val="tx2"/>
                </a:solidFill>
              </a:rPr>
              <a:t>努力從龐大的資料中觀察消費者行為、改善作業品質及</a:t>
            </a:r>
            <a:r>
              <a:rPr lang="zh-TW" altLang="zh-TW" sz="3200" dirty="0" smtClean="0">
                <a:solidFill>
                  <a:schemeClr val="tx2"/>
                </a:solidFill>
              </a:rPr>
              <a:t>成本</a:t>
            </a:r>
            <a:r>
              <a:rPr lang="zh-TW" altLang="en-US" sz="3200" dirty="0">
                <a:solidFill>
                  <a:schemeClr val="tx2"/>
                </a:solidFill>
              </a:rPr>
              <a:t>及</a:t>
            </a:r>
            <a:r>
              <a:rPr lang="zh-TW" altLang="zh-TW" sz="3200" dirty="0" smtClean="0">
                <a:solidFill>
                  <a:schemeClr val="tx2"/>
                </a:solidFill>
              </a:rPr>
              <a:t>找出</a:t>
            </a:r>
            <a:r>
              <a:rPr lang="zh-TW" altLang="zh-TW" sz="3200" dirty="0">
                <a:solidFill>
                  <a:schemeClr val="tx2"/>
                </a:solidFill>
              </a:rPr>
              <a:t>具創意的產品</a:t>
            </a:r>
            <a:r>
              <a:rPr lang="zh-TW" altLang="zh-TW" sz="3200" dirty="0" smtClean="0">
                <a:solidFill>
                  <a:schemeClr val="tx2"/>
                </a:solidFill>
              </a:rPr>
              <a:t>特色</a:t>
            </a:r>
            <a:r>
              <a:rPr lang="zh-TW" altLang="en-US" sz="3200" dirty="0" smtClean="0">
                <a:solidFill>
                  <a:schemeClr val="tx2"/>
                </a:solidFill>
              </a:rPr>
              <a:t>等。</a:t>
            </a:r>
            <a:endParaRPr lang="en-US" altLang="zh-TW" sz="3200" dirty="0">
              <a:solidFill>
                <a:schemeClr val="tx2"/>
              </a:solidFill>
            </a:endParaRPr>
          </a:p>
          <a:p>
            <a:pPr marL="274320" lvl="1" algn="just">
              <a:lnSpc>
                <a:spcPct val="98000"/>
              </a:lnSpc>
              <a:buClr>
                <a:schemeClr val="tx2"/>
              </a:buClr>
            </a:pPr>
            <a:r>
              <a:rPr lang="zh-TW" altLang="en-US" sz="3200" dirty="0">
                <a:solidFill>
                  <a:schemeClr val="tx2"/>
                </a:solidFill>
              </a:rPr>
              <a:t>其它應用：</a:t>
            </a:r>
            <a:r>
              <a:rPr lang="zh-TW" altLang="zh-TW" sz="3200" dirty="0">
                <a:solidFill>
                  <a:schemeClr val="tx2"/>
                </a:solidFill>
              </a:rPr>
              <a:t>財經服務公司</a:t>
            </a:r>
            <a:r>
              <a:rPr lang="zh-TW" altLang="en-US" sz="3200" dirty="0">
                <a:solidFill>
                  <a:schemeClr val="tx2"/>
                </a:solidFill>
              </a:rPr>
              <a:t>、</a:t>
            </a:r>
            <a:r>
              <a:rPr lang="zh-TW" altLang="zh-TW" sz="3200" dirty="0">
                <a:solidFill>
                  <a:schemeClr val="tx2"/>
                </a:solidFill>
              </a:rPr>
              <a:t>健康照護</a:t>
            </a:r>
            <a:r>
              <a:rPr lang="zh-TW" altLang="zh-TW" sz="3200" dirty="0" smtClean="0">
                <a:solidFill>
                  <a:schemeClr val="tx2"/>
                </a:solidFill>
              </a:rPr>
              <a:t>公司</a:t>
            </a:r>
            <a:r>
              <a:rPr lang="zh-TW" altLang="en-US" sz="3200" dirty="0" smtClean="0">
                <a:solidFill>
                  <a:schemeClr val="tx2"/>
                </a:solidFill>
              </a:rPr>
              <a:t>。</a:t>
            </a:r>
            <a:endParaRPr lang="en-US" altLang="zh-TW" sz="3200" dirty="0">
              <a:solidFill>
                <a:schemeClr val="tx2"/>
              </a:solidFill>
            </a:endParaRPr>
          </a:p>
        </p:txBody>
      </p:sp>
    </p:spTree>
    <p:extLst>
      <p:ext uri="{BB962C8B-B14F-4D97-AF65-F5344CB8AC3E}">
        <p14:creationId xmlns:p14="http://schemas.microsoft.com/office/powerpoint/2010/main" val="1515476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100000"/>
              </a:lnSpc>
            </a:pPr>
            <a:r>
              <a:rPr kumimoji="1" lang="zh-TW" altLang="zh-TW" dirty="0" smtClean="0">
                <a:solidFill>
                  <a:schemeClr val="tx2"/>
                </a:solidFill>
              </a:rPr>
              <a:t>摘要</a:t>
            </a:r>
            <a:r>
              <a:rPr kumimoji="1" lang="zh-TW" altLang="zh-TW" dirty="0">
                <a:solidFill>
                  <a:schemeClr val="tx2"/>
                </a:solidFill>
              </a:rPr>
              <a:t>與結論</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spcBef>
                <a:spcPts val="500"/>
              </a:spcBef>
              <a:buClr>
                <a:schemeClr val="tx2"/>
              </a:buClr>
            </a:pPr>
            <a:r>
              <a:rPr lang="zh-TW" altLang="zh-TW" sz="3200" dirty="0" smtClean="0">
                <a:solidFill>
                  <a:schemeClr val="tx2"/>
                </a:solidFill>
              </a:rPr>
              <a:t>網際網路</a:t>
            </a:r>
            <a:r>
              <a:rPr lang="zh-TW" altLang="zh-TW" sz="3200" dirty="0">
                <a:solidFill>
                  <a:schemeClr val="tx2"/>
                </a:solidFill>
              </a:rPr>
              <a:t>的三大基本運作概念：</a:t>
            </a:r>
            <a:r>
              <a:rPr lang="en-US" altLang="zh-TW" sz="3200" dirty="0">
                <a:solidFill>
                  <a:schemeClr val="tx2"/>
                </a:solidFill>
              </a:rPr>
              <a:t>TCP/IP</a:t>
            </a:r>
            <a:r>
              <a:rPr lang="zh-TW" altLang="zh-TW" sz="3200" dirty="0">
                <a:solidFill>
                  <a:schemeClr val="tx2"/>
                </a:solidFill>
              </a:rPr>
              <a:t>通訊協定、封包交換及主從式</a:t>
            </a:r>
            <a:r>
              <a:rPr lang="zh-TW" altLang="zh-TW" sz="3200" dirty="0" smtClean="0">
                <a:solidFill>
                  <a:schemeClr val="tx2"/>
                </a:solidFill>
              </a:rPr>
              <a:t>運算</a:t>
            </a:r>
            <a:r>
              <a:rPr lang="zh-TW" altLang="en-US" sz="3200" dirty="0" smtClean="0">
                <a:solidFill>
                  <a:schemeClr val="tx2"/>
                </a:solidFill>
              </a:rPr>
              <a:t>。</a:t>
            </a:r>
            <a:endParaRPr lang="en-US" altLang="zh-TW" sz="3200" dirty="0">
              <a:solidFill>
                <a:schemeClr val="tx2"/>
              </a:solidFill>
            </a:endParaRPr>
          </a:p>
          <a:p>
            <a:pPr marL="274320" lvl="1" algn="just">
              <a:spcBef>
                <a:spcPts val="500"/>
              </a:spcBef>
              <a:buClr>
                <a:schemeClr val="tx2"/>
              </a:buClr>
            </a:pPr>
            <a:r>
              <a:rPr lang="zh-TW" altLang="zh-TW" sz="3200" dirty="0">
                <a:solidFill>
                  <a:schemeClr val="tx2"/>
                </a:solidFill>
              </a:rPr>
              <a:t>促進電子商務發展的六大基礎架構</a:t>
            </a:r>
            <a:r>
              <a:rPr lang="zh-TW" altLang="en-US" sz="3200" dirty="0">
                <a:solidFill>
                  <a:schemeClr val="tx2"/>
                </a:solidFill>
              </a:rPr>
              <a:t>：</a:t>
            </a:r>
            <a:r>
              <a:rPr lang="zh-TW" altLang="zh-TW" sz="3200" dirty="0">
                <a:solidFill>
                  <a:schemeClr val="tx2"/>
                </a:solidFill>
              </a:rPr>
              <a:t>實體網路、網路出版、訊息傳送與資訊</a:t>
            </a:r>
            <a:r>
              <a:rPr lang="zh-TW" altLang="zh-TW" sz="3200" dirty="0" smtClean="0">
                <a:solidFill>
                  <a:schemeClr val="tx2"/>
                </a:solidFill>
              </a:rPr>
              <a:t>傳播</a:t>
            </a:r>
            <a:r>
              <a:rPr lang="zh-TW" altLang="en-US" sz="3200" dirty="0">
                <a:solidFill>
                  <a:schemeClr val="tx2"/>
                </a:solidFill>
              </a:rPr>
              <a:t>、</a:t>
            </a:r>
            <a:r>
              <a:rPr lang="zh-TW" altLang="zh-TW" sz="3200" dirty="0" smtClean="0">
                <a:solidFill>
                  <a:schemeClr val="tx2"/>
                </a:solidFill>
              </a:rPr>
              <a:t>共通</a:t>
            </a:r>
            <a:r>
              <a:rPr lang="zh-TW" altLang="zh-TW" sz="3200" dirty="0">
                <a:solidFill>
                  <a:schemeClr val="tx2"/>
                </a:solidFill>
              </a:rPr>
              <a:t>性的商業服務</a:t>
            </a:r>
            <a:r>
              <a:rPr lang="zh-TW" altLang="zh-TW" sz="3200" dirty="0" smtClean="0">
                <a:solidFill>
                  <a:schemeClr val="tx2"/>
                </a:solidFill>
              </a:rPr>
              <a:t>設施</a:t>
            </a:r>
            <a:r>
              <a:rPr lang="zh-TW" altLang="en-US" sz="3200" dirty="0">
                <a:solidFill>
                  <a:schemeClr val="tx2"/>
                </a:solidFill>
              </a:rPr>
              <a:t>、</a:t>
            </a:r>
            <a:r>
              <a:rPr lang="zh-TW" altLang="zh-TW" sz="3200" dirty="0" smtClean="0">
                <a:solidFill>
                  <a:schemeClr val="tx2"/>
                </a:solidFill>
              </a:rPr>
              <a:t>各種</a:t>
            </a:r>
            <a:r>
              <a:rPr lang="zh-TW" altLang="zh-TW" sz="3200" dirty="0">
                <a:solidFill>
                  <a:schemeClr val="tx2"/>
                </a:solidFill>
              </a:rPr>
              <a:t>技術標準及相關的法令</a:t>
            </a:r>
            <a:r>
              <a:rPr lang="zh-TW" altLang="zh-TW" sz="3200" dirty="0" smtClean="0">
                <a:solidFill>
                  <a:schemeClr val="tx2"/>
                </a:solidFill>
              </a:rPr>
              <a:t>措施</a:t>
            </a:r>
            <a:r>
              <a:rPr lang="zh-TW" altLang="en-US" sz="3200" dirty="0">
                <a:solidFill>
                  <a:schemeClr val="tx2"/>
                </a:solidFill>
              </a:rPr>
              <a:t>。</a:t>
            </a:r>
            <a:endParaRPr lang="zh-TW" altLang="zh-TW" sz="3200" dirty="0">
              <a:solidFill>
                <a:schemeClr val="tx2"/>
              </a:solidFill>
            </a:endParaRPr>
          </a:p>
          <a:p>
            <a:pPr marL="274320" lvl="1" algn="just">
              <a:spcBef>
                <a:spcPts val="500"/>
              </a:spcBef>
              <a:buClr>
                <a:schemeClr val="tx2"/>
              </a:buClr>
            </a:pPr>
            <a:r>
              <a:rPr lang="zh-TW" altLang="zh-TW" sz="3200" dirty="0">
                <a:solidFill>
                  <a:schemeClr val="tx2"/>
                </a:solidFill>
              </a:rPr>
              <a:t>對照</a:t>
            </a:r>
            <a:r>
              <a:rPr lang="en-US" altLang="zh-TW" sz="3200" dirty="0">
                <a:solidFill>
                  <a:schemeClr val="tx2"/>
                </a:solidFill>
              </a:rPr>
              <a:t>UPS</a:t>
            </a:r>
            <a:r>
              <a:rPr lang="zh-TW" altLang="zh-TW" sz="3200" dirty="0">
                <a:solidFill>
                  <a:schemeClr val="tx2"/>
                </a:solidFill>
              </a:rPr>
              <a:t>和</a:t>
            </a:r>
            <a:r>
              <a:rPr lang="en-US" altLang="zh-TW" sz="3200" dirty="0">
                <a:solidFill>
                  <a:schemeClr val="tx2"/>
                </a:solidFill>
              </a:rPr>
              <a:t>Borders</a:t>
            </a:r>
            <a:r>
              <a:rPr lang="zh-TW" altLang="zh-TW" sz="3200" dirty="0">
                <a:solidFill>
                  <a:schemeClr val="tx2"/>
                </a:solidFill>
              </a:rPr>
              <a:t>的案例，看到企業能否掌握資訊科技的發展與應用趨勢是決定勝負的</a:t>
            </a:r>
            <a:r>
              <a:rPr lang="zh-TW" altLang="zh-TW" sz="3200" dirty="0" smtClean="0">
                <a:solidFill>
                  <a:schemeClr val="tx2"/>
                </a:solidFill>
              </a:rPr>
              <a:t>關鍵</a:t>
            </a:r>
            <a:r>
              <a:rPr lang="zh-TW" altLang="en-US" sz="3200" dirty="0">
                <a:solidFill>
                  <a:schemeClr val="tx2"/>
                </a:solidFill>
              </a:rPr>
              <a:t>。</a:t>
            </a:r>
            <a:endParaRPr lang="en-US" altLang="zh-TW" sz="3200" dirty="0">
              <a:solidFill>
                <a:schemeClr val="tx2"/>
              </a:solidFill>
            </a:endParaRPr>
          </a:p>
          <a:p>
            <a:pPr marL="274320" lvl="1" algn="just">
              <a:spcBef>
                <a:spcPts val="500"/>
              </a:spcBef>
              <a:buClr>
                <a:schemeClr val="tx2"/>
              </a:buClr>
            </a:pPr>
            <a:r>
              <a:rPr lang="zh-TW" altLang="zh-TW" sz="3200" dirty="0">
                <a:solidFill>
                  <a:schemeClr val="tx2"/>
                </a:solidFill>
              </a:rPr>
              <a:t>經營企業必須隨時掌握資訊科技的變化及如何善用這些資訊科技在企業的</a:t>
            </a:r>
            <a:r>
              <a:rPr lang="zh-TW" altLang="zh-TW" sz="3200" dirty="0" smtClean="0">
                <a:solidFill>
                  <a:schemeClr val="tx2"/>
                </a:solidFill>
              </a:rPr>
              <a:t>應用</a:t>
            </a:r>
            <a:r>
              <a:rPr lang="zh-TW" altLang="en-US" sz="3200" dirty="0">
                <a:solidFill>
                  <a:schemeClr val="tx2"/>
                </a:solidFill>
              </a:rPr>
              <a:t>。</a:t>
            </a:r>
          </a:p>
        </p:txBody>
      </p:sp>
      <p:grpSp>
        <p:nvGrpSpPr>
          <p:cNvPr id="12" name="群組 11"/>
          <p:cNvGrpSpPr/>
          <p:nvPr/>
        </p:nvGrpSpPr>
        <p:grpSpPr>
          <a:xfrm rot="-5400000">
            <a:off x="2912984" y="-2897062"/>
            <a:ext cx="468002" cy="6279400"/>
            <a:chOff x="-37326" y="1189"/>
            <a:chExt cx="432005" cy="3892850"/>
          </a:xfrm>
          <a:solidFill>
            <a:schemeClr val="bg1"/>
          </a:solidFill>
          <a:effectLst/>
        </p:grpSpPr>
        <p:sp>
          <p:nvSpPr>
            <p:cNvPr id="19" name="五邊形 18"/>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7" y="81820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7" y="144317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8" y="208813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490861" y="3008504"/>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21263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dirty="0" smtClean="0">
                <a:solidFill>
                  <a:schemeClr val="tx2"/>
                </a:solidFill>
              </a:rPr>
              <a:t>跟著</a:t>
            </a:r>
            <a:r>
              <a:rPr kumimoji="1" lang="zh-TW" altLang="en-US" dirty="0">
                <a:solidFill>
                  <a:schemeClr val="tx2"/>
                </a:solidFill>
              </a:rPr>
              <a:t>科技向前走的</a:t>
            </a:r>
            <a:r>
              <a:rPr kumimoji="1" lang="en-US" altLang="zh-TW" dirty="0">
                <a:solidFill>
                  <a:schemeClr val="tx2"/>
                </a:solidFill>
              </a:rPr>
              <a:t>UPS</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en-US" altLang="zh-TW" sz="3200" dirty="0">
                <a:solidFill>
                  <a:schemeClr val="tx2"/>
                </a:solidFill>
              </a:rPr>
              <a:t>UPS</a:t>
            </a:r>
            <a:r>
              <a:rPr lang="zh-TW" altLang="en-US" sz="3200" dirty="0">
                <a:solidFill>
                  <a:schemeClr val="tx2"/>
                </a:solidFill>
              </a:rPr>
              <a:t>為</a:t>
            </a:r>
            <a:r>
              <a:rPr lang="zh-TW" altLang="zh-TW" sz="3200" dirty="0">
                <a:solidFill>
                  <a:schemeClr val="tx2"/>
                </a:solidFill>
              </a:rPr>
              <a:t>全世界最大的全球性快遞公司</a:t>
            </a:r>
            <a:r>
              <a:rPr lang="zh-TW" altLang="en-US" sz="3200" dirty="0">
                <a:solidFill>
                  <a:schemeClr val="tx2"/>
                </a:solidFill>
              </a:rPr>
              <a:t>，</a:t>
            </a:r>
            <a:r>
              <a:rPr lang="zh-TW" altLang="zh-TW" sz="3200" dirty="0">
                <a:solidFill>
                  <a:schemeClr val="tx2"/>
                </a:solidFill>
              </a:rPr>
              <a:t>除了運輸工具的擴張外，最大的投資是如何管理龐大又複雜的運送業務</a:t>
            </a:r>
            <a:r>
              <a:rPr lang="zh-TW" altLang="en-US" sz="3200" dirty="0">
                <a:solidFill>
                  <a:schemeClr val="tx2"/>
                </a:solidFill>
              </a:rPr>
              <a:t>，以達到</a:t>
            </a:r>
            <a:r>
              <a:rPr lang="zh-TW" altLang="zh-TW" sz="3200" dirty="0">
                <a:solidFill>
                  <a:schemeClr val="tx2"/>
                </a:solidFill>
              </a:rPr>
              <a:t>「最好的服務、最低的費用」</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UPS</a:t>
            </a:r>
            <a:r>
              <a:rPr lang="zh-TW" altLang="zh-TW" sz="3200" dirty="0">
                <a:solidFill>
                  <a:schemeClr val="tx2"/>
                </a:solidFill>
              </a:rPr>
              <a:t>採用的技術範圍甚廣，從小型手提式裝置，到特別設計的包裹遞送車輛，到全球電腦及通訊系統</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1992</a:t>
            </a:r>
            <a:r>
              <a:rPr lang="zh-TW" altLang="zh-TW" sz="3200" dirty="0">
                <a:solidFill>
                  <a:schemeClr val="tx2"/>
                </a:solidFill>
              </a:rPr>
              <a:t>年，開始利用</a:t>
            </a:r>
            <a:r>
              <a:rPr lang="en-US" altLang="zh-TW" sz="3200" dirty="0" err="1">
                <a:solidFill>
                  <a:schemeClr val="tx2"/>
                </a:solidFill>
              </a:rPr>
              <a:t>UPSnet</a:t>
            </a:r>
            <a:r>
              <a:rPr lang="zh-TW" altLang="zh-TW" sz="3200" dirty="0">
                <a:solidFill>
                  <a:schemeClr val="tx2"/>
                </a:solidFill>
              </a:rPr>
              <a:t>全球電子資料通訊網絡追蹤所有地面包裹</a:t>
            </a:r>
            <a:r>
              <a:rPr lang="zh-TW" altLang="en-US" sz="3200" dirty="0">
                <a:solidFill>
                  <a:schemeClr val="tx2"/>
                </a:solidFill>
              </a:rPr>
              <a:t>。</a:t>
            </a:r>
            <a:endParaRPr lang="en-US" altLang="zh-TW" sz="3200" dirty="0">
              <a:solidFill>
                <a:schemeClr val="tx2"/>
              </a:solidFill>
            </a:endParaRPr>
          </a:p>
        </p:txBody>
      </p:sp>
      <p:pic>
        <p:nvPicPr>
          <p:cNvPr id="6" name="Picture 2" descr="https://www.woothemes.com/wp-content/uploads/woocommerce_uploads/2013/01/ups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5" y="2"/>
            <a:ext cx="996254" cy="158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42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en-US" altLang="zh-TW" sz="3200" dirty="0">
                <a:solidFill>
                  <a:schemeClr val="tx2"/>
                </a:solidFill>
              </a:rPr>
              <a:t>1994</a:t>
            </a:r>
            <a:r>
              <a:rPr lang="zh-TW" altLang="zh-TW" sz="3200" dirty="0">
                <a:solidFill>
                  <a:schemeClr val="tx2"/>
                </a:solidFill>
              </a:rPr>
              <a:t>年，</a:t>
            </a:r>
            <a:r>
              <a:rPr lang="en-US" altLang="zh-TW" sz="3200" dirty="0">
                <a:solidFill>
                  <a:schemeClr val="tx2"/>
                </a:solidFill>
              </a:rPr>
              <a:t>UPS.com</a:t>
            </a:r>
            <a:r>
              <a:rPr lang="zh-TW" altLang="zh-TW" sz="3200" dirty="0">
                <a:solidFill>
                  <a:schemeClr val="tx2"/>
                </a:solidFill>
              </a:rPr>
              <a:t>正式上路</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1995</a:t>
            </a:r>
            <a:r>
              <a:rPr lang="zh-TW" altLang="en-US" sz="3200" dirty="0">
                <a:solidFill>
                  <a:schemeClr val="tx2"/>
                </a:solidFill>
              </a:rPr>
              <a:t>年，</a:t>
            </a:r>
            <a:r>
              <a:rPr lang="zh-TW" altLang="zh-TW" sz="3200" dirty="0">
                <a:solidFill>
                  <a:schemeClr val="tx2"/>
                </a:solidFill>
              </a:rPr>
              <a:t>增加網站功能，可使客戶追蹤運送中的包裹</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zh-TW" altLang="en-US" sz="3200" dirty="0">
                <a:solidFill>
                  <a:schemeClr val="tx2"/>
                </a:solidFill>
              </a:rPr>
              <a:t>開發</a:t>
            </a:r>
            <a:r>
              <a:rPr lang="zh-TW" altLang="zh-TW" sz="3200" dirty="0">
                <a:solidFill>
                  <a:schemeClr val="tx2"/>
                </a:solidFill>
              </a:rPr>
              <a:t>手提式「運送訊息收集器」</a:t>
            </a:r>
            <a:r>
              <a:rPr lang="zh-TW" altLang="en-US" sz="3200" dirty="0">
                <a:solidFill>
                  <a:schemeClr val="tx2"/>
                </a:solidFill>
              </a:rPr>
              <a:t>（</a:t>
            </a:r>
            <a:r>
              <a:rPr lang="en-US" altLang="zh-TW" sz="3200" dirty="0">
                <a:solidFill>
                  <a:schemeClr val="tx2"/>
                </a:solidFill>
              </a:rPr>
              <a:t>DIAD</a:t>
            </a:r>
            <a:r>
              <a:rPr lang="zh-TW" altLang="en-US"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每一位</a:t>
            </a:r>
            <a:r>
              <a:rPr kumimoji="1" lang="en-US" altLang="zh-TW" sz="2800" dirty="0">
                <a:solidFill>
                  <a:schemeClr val="tx2"/>
                </a:solidFill>
              </a:rPr>
              <a:t>UPS</a:t>
            </a:r>
            <a:r>
              <a:rPr kumimoji="1" lang="zh-TW" altLang="zh-TW" sz="2800" dirty="0">
                <a:solidFill>
                  <a:schemeClr val="tx2"/>
                </a:solidFill>
              </a:rPr>
              <a:t>運務員的必備物品</a:t>
            </a:r>
            <a:r>
              <a:rPr kumimoji="1" lang="zh-TW" altLang="en-US" sz="2800" dirty="0">
                <a:solidFill>
                  <a:schemeClr val="tx2"/>
                </a:solidFill>
              </a:rPr>
              <a:t>，</a:t>
            </a:r>
            <a:r>
              <a:rPr kumimoji="1" lang="zh-TW" altLang="zh-TW" sz="2800" dirty="0">
                <a:solidFill>
                  <a:schemeClr val="tx2"/>
                </a:solidFill>
              </a:rPr>
              <a:t>可用來立即記錄</a:t>
            </a:r>
            <a:r>
              <a:rPr kumimoji="1" lang="zh-TW" altLang="zh-TW" sz="2800" dirty="0" smtClean="0">
                <a:solidFill>
                  <a:schemeClr val="tx2"/>
                </a:solidFill>
              </a:rPr>
              <a:t>和</a:t>
            </a:r>
            <a:r>
              <a:rPr kumimoji="1" lang="zh-TW" altLang="en-US" sz="2800" dirty="0">
                <a:solidFill>
                  <a:schemeClr val="tx2"/>
                </a:solidFill>
              </a:rPr>
              <a:t>上傳</a:t>
            </a:r>
            <a:r>
              <a:rPr kumimoji="1" lang="zh-TW" altLang="zh-TW" sz="2800" dirty="0" smtClean="0">
                <a:solidFill>
                  <a:schemeClr val="tx2"/>
                </a:solidFill>
              </a:rPr>
              <a:t>郵遞</a:t>
            </a:r>
            <a:r>
              <a:rPr kumimoji="1" lang="zh-TW" altLang="zh-TW" sz="2800" dirty="0">
                <a:solidFill>
                  <a:schemeClr val="tx2"/>
                </a:solidFill>
              </a:rPr>
              <a:t>資訊至</a:t>
            </a:r>
            <a:r>
              <a:rPr kumimoji="1" lang="en-US" altLang="zh-TW" sz="2800" dirty="0">
                <a:solidFill>
                  <a:schemeClr val="tx2"/>
                </a:solidFill>
              </a:rPr>
              <a:t>UPS</a:t>
            </a:r>
            <a:r>
              <a:rPr kumimoji="1" lang="zh-TW" altLang="zh-TW" sz="2800" dirty="0">
                <a:solidFill>
                  <a:schemeClr val="tx2"/>
                </a:solidFill>
              </a:rPr>
              <a:t>網路，包括收件人簽名的數位</a:t>
            </a:r>
            <a:r>
              <a:rPr kumimoji="1" lang="zh-TW" altLang="zh-TW" sz="2800" dirty="0" smtClean="0">
                <a:solidFill>
                  <a:schemeClr val="tx2"/>
                </a:solidFill>
              </a:rPr>
              <a:t>圖片，提供</a:t>
            </a:r>
            <a:r>
              <a:rPr kumimoji="1" lang="zh-TW" altLang="zh-TW" sz="2800" dirty="0">
                <a:solidFill>
                  <a:schemeClr val="tx2"/>
                </a:solidFill>
              </a:rPr>
              <a:t>客戶有關其貨物的即時</a:t>
            </a:r>
            <a:r>
              <a:rPr kumimoji="1" lang="zh-TW" altLang="zh-TW" sz="2800" dirty="0" smtClean="0">
                <a:solidFill>
                  <a:schemeClr val="tx2"/>
                </a:solidFill>
              </a:rPr>
              <a:t>資訊</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使運務員與其總公司保持聯絡</a:t>
            </a:r>
            <a:r>
              <a:rPr kumimoji="1" lang="zh-TW" altLang="zh-TW" sz="2800" dirty="0" smtClean="0">
                <a:solidFill>
                  <a:schemeClr val="tx2"/>
                </a:solidFill>
              </a:rPr>
              <a:t>，</a:t>
            </a:r>
            <a:r>
              <a:rPr kumimoji="1" lang="zh-TW" altLang="en-US" sz="2800" dirty="0" smtClean="0">
                <a:solidFill>
                  <a:schemeClr val="tx2"/>
                </a:solidFill>
              </a:rPr>
              <a:t>即時</a:t>
            </a:r>
            <a:r>
              <a:rPr kumimoji="1" lang="zh-TW" altLang="zh-TW" sz="2800" dirty="0" smtClean="0">
                <a:solidFill>
                  <a:schemeClr val="tx2"/>
                </a:solidFill>
              </a:rPr>
              <a:t>了解</a:t>
            </a:r>
            <a:r>
              <a:rPr kumimoji="1" lang="zh-TW" altLang="zh-TW" sz="2800" dirty="0">
                <a:solidFill>
                  <a:schemeClr val="tx2"/>
                </a:solidFill>
              </a:rPr>
              <a:t>取件時間的變化、交通路線</a:t>
            </a:r>
            <a:r>
              <a:rPr kumimoji="1" lang="zh-TW" altLang="en-US" sz="2800" dirty="0">
                <a:solidFill>
                  <a:schemeClr val="tx2"/>
                </a:solidFill>
              </a:rPr>
              <a:t>更新</a:t>
            </a:r>
            <a:r>
              <a:rPr kumimoji="1" lang="zh-TW" altLang="zh-TW" sz="2800" dirty="0">
                <a:solidFill>
                  <a:schemeClr val="tx2"/>
                </a:solidFill>
              </a:rPr>
              <a:t>和其他重要</a:t>
            </a:r>
            <a:r>
              <a:rPr kumimoji="1" lang="zh-TW" altLang="zh-TW" sz="2800" dirty="0" smtClean="0">
                <a:solidFill>
                  <a:schemeClr val="tx2"/>
                </a:solidFill>
              </a:rPr>
              <a:t>訊息</a:t>
            </a:r>
            <a:r>
              <a:rPr kumimoji="1" lang="zh-TW" altLang="en-US" sz="2800" dirty="0">
                <a:solidFill>
                  <a:schemeClr val="tx2"/>
                </a:solidFill>
              </a:rPr>
              <a:t>。</a:t>
            </a:r>
            <a:endParaRPr kumimoji="1" lang="en-US" altLang="zh-TW" sz="2800" dirty="0">
              <a:solidFill>
                <a:schemeClr val="tx2"/>
              </a:solidFill>
            </a:endParaRPr>
          </a:p>
        </p:txBody>
      </p:sp>
      <p:pic>
        <p:nvPicPr>
          <p:cNvPr id="6" name="Picture 2" descr="https://www.woothemes.com/wp-content/uploads/woocommerce_uploads/2013/01/ups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5" y="2"/>
            <a:ext cx="996254" cy="1583376"/>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dirty="0" smtClean="0">
                <a:solidFill>
                  <a:schemeClr val="tx2"/>
                </a:solidFill>
              </a:rPr>
              <a:t>跟著</a:t>
            </a:r>
            <a:r>
              <a:rPr kumimoji="1" lang="zh-TW" altLang="en-US" dirty="0">
                <a:solidFill>
                  <a:schemeClr val="tx2"/>
                </a:solidFill>
              </a:rPr>
              <a:t>科技向前走的</a:t>
            </a:r>
            <a:r>
              <a:rPr kumimoji="1" lang="en-US" altLang="zh-TW" dirty="0">
                <a:solidFill>
                  <a:schemeClr val="tx2"/>
                </a:solidFill>
              </a:rPr>
              <a:t>UPS</a:t>
            </a:r>
            <a:endParaRPr kumimoji="1" lang="zh-TW" altLang="en-US" dirty="0">
              <a:solidFill>
                <a:schemeClr val="tx2"/>
              </a:solidFill>
            </a:endParaRPr>
          </a:p>
        </p:txBody>
      </p:sp>
    </p:spTree>
    <p:extLst>
      <p:ext uri="{BB962C8B-B14F-4D97-AF65-F5344CB8AC3E}">
        <p14:creationId xmlns:p14="http://schemas.microsoft.com/office/powerpoint/2010/main" val="111771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fade">
                                      <p:cBhvr>
                                        <p:cTn id="20" dur="500"/>
                                        <p:tgtEl>
                                          <p:spTgt spid="2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animEffect transition="in" filter="fade">
                                      <p:cBhvr>
                                        <p:cTn id="23"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en-US" sz="3200" dirty="0">
                <a:solidFill>
                  <a:schemeClr val="tx2"/>
                </a:solidFill>
              </a:rPr>
              <a:t>開發</a:t>
            </a:r>
            <a:r>
              <a:rPr lang="zh-TW" altLang="zh-TW" sz="3200" dirty="0">
                <a:solidFill>
                  <a:schemeClr val="tx2"/>
                </a:solidFill>
              </a:rPr>
              <a:t>應用程式</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讓大客戶如</a:t>
            </a:r>
            <a:r>
              <a:rPr kumimoji="1" lang="en-US" altLang="zh-TW" sz="2800" dirty="0">
                <a:solidFill>
                  <a:schemeClr val="tx2"/>
                </a:solidFill>
              </a:rPr>
              <a:t>Cisco Systems</a:t>
            </a:r>
            <a:r>
              <a:rPr kumimoji="1" lang="zh-TW" altLang="zh-TW" sz="2800" dirty="0">
                <a:solidFill>
                  <a:schemeClr val="tx2"/>
                </a:solidFill>
              </a:rPr>
              <a:t>可直接安裝在自己公司的系統</a:t>
            </a:r>
            <a:r>
              <a:rPr kumimoji="1" lang="zh-TW" altLang="zh-TW" sz="2800" dirty="0" smtClean="0">
                <a:solidFill>
                  <a:schemeClr val="tx2"/>
                </a:solidFill>
              </a:rPr>
              <a:t>內</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2009</a:t>
            </a:r>
            <a:r>
              <a:rPr lang="zh-TW" altLang="zh-TW" sz="3200" dirty="0">
                <a:solidFill>
                  <a:schemeClr val="tx2"/>
                </a:solidFill>
              </a:rPr>
              <a:t>年</a:t>
            </a:r>
            <a:r>
              <a:rPr lang="en-US" altLang="zh-TW" sz="3200" dirty="0">
                <a:solidFill>
                  <a:schemeClr val="tx2"/>
                </a:solidFill>
              </a:rPr>
              <a:t>UPS</a:t>
            </a:r>
            <a:r>
              <a:rPr lang="zh-TW" altLang="zh-TW" sz="3200" dirty="0">
                <a:solidFill>
                  <a:schemeClr val="tx2"/>
                </a:solidFill>
              </a:rPr>
              <a:t>推出售後訂單管理系統</a:t>
            </a:r>
            <a:r>
              <a:rPr lang="zh-TW" altLang="en-US" sz="3200" dirty="0">
                <a:solidFill>
                  <a:schemeClr val="tx2"/>
                </a:solidFill>
              </a:rPr>
              <a:t>（</a:t>
            </a:r>
            <a:r>
              <a:rPr lang="en-US" altLang="zh-TW" sz="3200" dirty="0">
                <a:solidFill>
                  <a:schemeClr val="tx2"/>
                </a:solidFill>
              </a:rPr>
              <a:t>OMS</a:t>
            </a:r>
            <a:r>
              <a:rPr lang="zh-TW" altLang="en-US" sz="3200" dirty="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針對具有關鍵性零件需求服務的廠商提供全球性的服務及存貨</a:t>
            </a:r>
            <a:r>
              <a:rPr kumimoji="1" lang="zh-TW" altLang="zh-TW" sz="2800" dirty="0" smtClean="0">
                <a:solidFill>
                  <a:schemeClr val="tx2"/>
                </a:solidFill>
              </a:rPr>
              <a:t>管理</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使很多高科技電子業、醫療設備及航空產業</a:t>
            </a:r>
            <a:r>
              <a:rPr kumimoji="1" lang="zh-TW" altLang="en-US" sz="2800" dirty="0">
                <a:solidFill>
                  <a:schemeClr val="tx2"/>
                </a:solidFill>
              </a:rPr>
              <a:t>能</a:t>
            </a:r>
            <a:r>
              <a:rPr kumimoji="1" lang="zh-TW" altLang="zh-TW" sz="2800" dirty="0">
                <a:solidFill>
                  <a:schemeClr val="tx2"/>
                </a:solidFill>
              </a:rPr>
              <a:t>經由網站快速地檢視關鍵性零件的存貨、線上下單、決定最佳路線與追蹤訂單等，系統也會隨時主動地通知客戶運送的各個重要</a:t>
            </a:r>
            <a:r>
              <a:rPr kumimoji="1" lang="zh-TW" altLang="zh-TW" sz="2800" dirty="0" smtClean="0">
                <a:solidFill>
                  <a:schemeClr val="tx2"/>
                </a:solidFill>
              </a:rPr>
              <a:t>進展</a:t>
            </a:r>
            <a:r>
              <a:rPr kumimoji="1" lang="zh-TW" altLang="en-US" sz="2800" dirty="0" smtClean="0">
                <a:solidFill>
                  <a:schemeClr val="tx2"/>
                </a:solidFill>
              </a:rPr>
              <a:t>。</a:t>
            </a:r>
            <a:endParaRPr kumimoji="1" lang="en-US" altLang="zh-TW" sz="2800" dirty="0">
              <a:solidFill>
                <a:schemeClr val="tx2"/>
              </a:solidFill>
            </a:endParaRPr>
          </a:p>
        </p:txBody>
      </p:sp>
      <p:pic>
        <p:nvPicPr>
          <p:cNvPr id="6" name="Picture 2" descr="https://www.woothemes.com/wp-content/uploads/woocommerce_uploads/2013/01/ups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5" y="2"/>
            <a:ext cx="996254" cy="1583376"/>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dirty="0" smtClean="0">
                <a:solidFill>
                  <a:schemeClr val="tx2"/>
                </a:solidFill>
              </a:rPr>
              <a:t>跟著</a:t>
            </a:r>
            <a:r>
              <a:rPr kumimoji="1" lang="zh-TW" altLang="en-US" dirty="0">
                <a:solidFill>
                  <a:schemeClr val="tx2"/>
                </a:solidFill>
              </a:rPr>
              <a:t>科技向前走的</a:t>
            </a:r>
            <a:r>
              <a:rPr kumimoji="1" lang="en-US" altLang="zh-TW" dirty="0">
                <a:solidFill>
                  <a:schemeClr val="tx2"/>
                </a:solidFill>
              </a:rPr>
              <a:t>UPS</a:t>
            </a:r>
            <a:endParaRPr kumimoji="1" lang="zh-TW" altLang="en-US" dirty="0">
              <a:solidFill>
                <a:schemeClr val="tx2"/>
              </a:solidFill>
            </a:endParaRPr>
          </a:p>
        </p:txBody>
      </p:sp>
    </p:spTree>
    <p:extLst>
      <p:ext uri="{BB962C8B-B14F-4D97-AF65-F5344CB8AC3E}">
        <p14:creationId xmlns:p14="http://schemas.microsoft.com/office/powerpoint/2010/main" val="55021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a:solidFill>
                  <a:schemeClr val="tx2"/>
                </a:solidFill>
              </a:rPr>
              <a:t>電子商務的發展與成長</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1993</a:t>
            </a:r>
            <a:r>
              <a:rPr kumimoji="1" lang="zh-TW" altLang="zh-TW" sz="2800" dirty="0">
                <a:solidFill>
                  <a:schemeClr val="tx2"/>
                </a:solidFill>
              </a:rPr>
              <a:t>年美國柯林頓總統宣布「國家資訊基礎建設行動綱領</a:t>
            </a:r>
            <a:r>
              <a:rPr kumimoji="1" lang="zh-TW" altLang="zh-TW" sz="2800" dirty="0" smtClean="0">
                <a:solidFill>
                  <a:schemeClr val="tx2"/>
                </a:solidFill>
              </a:rPr>
              <a:t>」</a:t>
            </a:r>
            <a:r>
              <a:rPr kumimoji="1" lang="zh-TW" altLang="en-US" sz="2800" dirty="0" smtClean="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2000</a:t>
            </a:r>
            <a:r>
              <a:rPr kumimoji="1" lang="zh-TW" altLang="zh-TW" sz="2800" dirty="0">
                <a:solidFill>
                  <a:schemeClr val="tx2"/>
                </a:solidFill>
              </a:rPr>
              <a:t>年網路泡沫化</a:t>
            </a:r>
            <a:r>
              <a:rPr kumimoji="1" lang="zh-TW" altLang="en-US" sz="2800" dirty="0">
                <a:solidFill>
                  <a:schemeClr val="tx2"/>
                </a:solidFill>
              </a:rPr>
              <a:t>階段過後，電子商務發展已經成了一條不歸</a:t>
            </a:r>
            <a:r>
              <a:rPr kumimoji="1" lang="zh-TW" altLang="en-US" sz="2800" dirty="0" smtClean="0">
                <a:solidFill>
                  <a:schemeClr val="tx2"/>
                </a:solidFill>
              </a:rPr>
              <a:t>路</a:t>
            </a:r>
            <a:r>
              <a:rPr kumimoji="1" lang="zh-TW" altLang="en-US" sz="2800" dirty="0">
                <a:solidFill>
                  <a:schemeClr val="tx2"/>
                </a:solidFill>
              </a:rPr>
              <a:t>。</a:t>
            </a:r>
            <a:endParaRPr kumimoji="1" lang="en-US" altLang="zh-TW" sz="28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資訊科技與經營管理二者是一個相互刺激成長的關係</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資訊科技帶來管理上的許多</a:t>
            </a:r>
            <a:r>
              <a:rPr kumimoji="1" lang="zh-TW" altLang="zh-TW" sz="2800" dirty="0" smtClean="0">
                <a:solidFill>
                  <a:schemeClr val="tx2"/>
                </a:solidFill>
              </a:rPr>
              <a:t>應用</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管理的需求與創新策略常引導資訊科技的</a:t>
            </a:r>
            <a:r>
              <a:rPr kumimoji="1" lang="zh-TW" altLang="zh-TW" sz="2800" dirty="0" smtClean="0">
                <a:solidFill>
                  <a:schemeClr val="tx2"/>
                </a:solidFill>
              </a:rPr>
              <a:t>發展</a:t>
            </a:r>
            <a:r>
              <a:rPr kumimoji="1" lang="zh-TW" altLang="en-US" sz="2800" dirty="0">
                <a:solidFill>
                  <a:schemeClr val="tx2"/>
                </a:solidFill>
              </a:rPr>
              <a:t>。</a:t>
            </a:r>
            <a:endParaRPr kumimoji="1" lang="en-US" altLang="zh-TW" sz="2800" dirty="0">
              <a:solidFill>
                <a:schemeClr val="tx2"/>
              </a:solidFill>
            </a:endParaRP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06365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a:solidFill>
                  <a:schemeClr val="tx2"/>
                </a:solidFill>
              </a:rPr>
              <a:t>電子商務的快速發展</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梅特卡夫法則（</a:t>
            </a:r>
            <a:r>
              <a:rPr kumimoji="1" lang="en-US" altLang="zh-TW" sz="2800" dirty="0">
                <a:solidFill>
                  <a:schemeClr val="tx2"/>
                </a:solidFill>
              </a:rPr>
              <a:t>Metcalfe’s Law</a:t>
            </a:r>
            <a:r>
              <a:rPr kumimoji="1" lang="zh-TW" altLang="zh-TW" sz="2800" dirty="0">
                <a:solidFill>
                  <a:schemeClr val="tx2"/>
                </a:solidFill>
              </a:rPr>
              <a:t>）</a:t>
            </a:r>
            <a:endParaRPr kumimoji="1" lang="en-US" altLang="zh-TW" sz="2800" dirty="0">
              <a:solidFill>
                <a:schemeClr val="tx2"/>
              </a:solidFill>
            </a:endParaRP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zh-TW" sz="2400" dirty="0">
                <a:solidFill>
                  <a:schemeClr val="tx2"/>
                </a:solidFill>
              </a:rPr>
              <a:t>網路用戶數愈多，網路的價值成長的速度就更</a:t>
            </a:r>
            <a:r>
              <a:rPr kumimoji="1" lang="zh-TW" altLang="zh-TW" sz="2400" dirty="0" smtClean="0">
                <a:solidFill>
                  <a:schemeClr val="tx2"/>
                </a:solidFill>
              </a:rPr>
              <a:t>快</a:t>
            </a:r>
            <a:r>
              <a:rPr kumimoji="1" lang="zh-TW" altLang="en-US" sz="2400" dirty="0">
                <a:solidFill>
                  <a:schemeClr val="tx2"/>
                </a:solidFill>
              </a:rPr>
              <a:t>。</a:t>
            </a:r>
            <a:endParaRPr kumimoji="1" lang="en-US" altLang="zh-TW" sz="24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摩爾定律（</a:t>
            </a:r>
            <a:r>
              <a:rPr kumimoji="1" lang="en-US" altLang="zh-TW" sz="2800" dirty="0">
                <a:solidFill>
                  <a:schemeClr val="tx2"/>
                </a:solidFill>
              </a:rPr>
              <a:t>Moore’s Law</a:t>
            </a:r>
            <a:r>
              <a:rPr kumimoji="1" lang="zh-TW" altLang="zh-TW" sz="2800" dirty="0">
                <a:solidFill>
                  <a:schemeClr val="tx2"/>
                </a:solidFill>
              </a:rPr>
              <a:t>）</a:t>
            </a:r>
            <a:endParaRPr kumimoji="1" lang="en-US" altLang="zh-TW" sz="2800" dirty="0">
              <a:solidFill>
                <a:schemeClr val="tx2"/>
              </a:solidFill>
            </a:endParaRP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zh-TW" sz="2400" dirty="0">
                <a:solidFill>
                  <a:schemeClr val="tx2"/>
                </a:solidFill>
              </a:rPr>
              <a:t>電腦的運算能力每</a:t>
            </a:r>
            <a:r>
              <a:rPr kumimoji="1" lang="en-US" altLang="zh-TW" sz="2400" dirty="0">
                <a:solidFill>
                  <a:schemeClr val="tx2"/>
                </a:solidFill>
              </a:rPr>
              <a:t>18</a:t>
            </a:r>
            <a:r>
              <a:rPr kumimoji="1" lang="zh-TW" altLang="zh-TW" sz="2400" dirty="0">
                <a:solidFill>
                  <a:schemeClr val="tx2"/>
                </a:solidFill>
              </a:rPr>
              <a:t>個月</a:t>
            </a:r>
            <a:r>
              <a:rPr kumimoji="1" lang="zh-TW" altLang="en-US" sz="2400" dirty="0">
                <a:solidFill>
                  <a:schemeClr val="tx2"/>
                </a:solidFill>
              </a:rPr>
              <a:t>就</a:t>
            </a:r>
            <a:r>
              <a:rPr kumimoji="1" lang="zh-TW" altLang="zh-TW" sz="2400" dirty="0">
                <a:solidFill>
                  <a:schemeClr val="tx2"/>
                </a:solidFill>
              </a:rPr>
              <a:t>成長一倍、運算成本每</a:t>
            </a:r>
            <a:r>
              <a:rPr kumimoji="1" lang="en-US" altLang="zh-TW" sz="2400" dirty="0">
                <a:solidFill>
                  <a:schemeClr val="tx2"/>
                </a:solidFill>
              </a:rPr>
              <a:t>18</a:t>
            </a:r>
            <a:r>
              <a:rPr kumimoji="1" lang="zh-TW" altLang="zh-TW" sz="2400" dirty="0">
                <a:solidFill>
                  <a:schemeClr val="tx2"/>
                </a:solidFill>
              </a:rPr>
              <a:t>個月就</a:t>
            </a:r>
            <a:r>
              <a:rPr kumimoji="1" lang="zh-TW" altLang="zh-TW" sz="2400" dirty="0" smtClean="0">
                <a:solidFill>
                  <a:schemeClr val="tx2"/>
                </a:solidFill>
              </a:rPr>
              <a:t>減半</a:t>
            </a:r>
            <a:r>
              <a:rPr kumimoji="1" lang="zh-TW" altLang="en-US" sz="2400" dirty="0" smtClean="0">
                <a:solidFill>
                  <a:schemeClr val="tx2"/>
                </a:solidFill>
              </a:rPr>
              <a:t>。</a:t>
            </a:r>
            <a:endParaRPr kumimoji="1" lang="zh-TW" altLang="en-US" sz="2400" dirty="0">
              <a:solidFill>
                <a:schemeClr val="tx2"/>
              </a:solidFill>
            </a:endParaRP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images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720" y="4698978"/>
            <a:ext cx="2031093" cy="162649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89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網際網路</a:t>
            </a:r>
            <a:r>
              <a:rPr kumimoji="1" lang="zh-TW" altLang="en-US" dirty="0">
                <a:solidFill>
                  <a:schemeClr val="tx2"/>
                </a:solidFill>
              </a:rPr>
              <a:t>基本運作</a:t>
            </a:r>
            <a:r>
              <a:rPr kumimoji="1" lang="zh-TW" altLang="en-US" dirty="0" smtClean="0">
                <a:solidFill>
                  <a:schemeClr val="tx2"/>
                </a:solidFill>
              </a:rPr>
              <a:t>概念</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a:solidFill>
                  <a:schemeClr val="tx2"/>
                </a:solidFill>
              </a:rPr>
              <a:t>封包交換</a:t>
            </a:r>
            <a:r>
              <a:rPr lang="zh-TW" altLang="zh-TW" sz="3200" dirty="0">
                <a:solidFill>
                  <a:schemeClr val="tx2"/>
                </a:solidFill>
              </a:rPr>
              <a:t>（</a:t>
            </a:r>
            <a:r>
              <a:rPr lang="en-US" altLang="zh-TW" sz="3200" dirty="0">
                <a:solidFill>
                  <a:schemeClr val="tx2"/>
                </a:solidFill>
              </a:rPr>
              <a:t>Packet Switching</a:t>
            </a:r>
            <a:r>
              <a:rPr lang="zh-TW" altLang="zh-TW"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TCP/IP</a:t>
            </a:r>
            <a:r>
              <a:rPr lang="zh-TW" altLang="en-US" sz="3200" dirty="0">
                <a:solidFill>
                  <a:schemeClr val="tx2"/>
                </a:solidFill>
              </a:rPr>
              <a:t>通訊協定</a:t>
            </a:r>
            <a:r>
              <a:rPr lang="zh-TW" altLang="zh-TW" sz="3200" dirty="0">
                <a:solidFill>
                  <a:schemeClr val="tx2"/>
                </a:solidFill>
              </a:rPr>
              <a:t>（</a:t>
            </a:r>
            <a:r>
              <a:rPr lang="en-US" altLang="zh-TW" sz="3200" dirty="0">
                <a:solidFill>
                  <a:schemeClr val="tx2"/>
                </a:solidFill>
              </a:rPr>
              <a:t>Transmission Control Protocol/Internet Protocol</a:t>
            </a:r>
            <a:r>
              <a:rPr lang="zh-TW" altLang="zh-TW"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zh-TW" altLang="en-US" sz="3200" dirty="0">
                <a:solidFill>
                  <a:schemeClr val="tx2"/>
                </a:solidFill>
              </a:rPr>
              <a:t>主從式運算</a:t>
            </a:r>
            <a:r>
              <a:rPr lang="zh-TW" altLang="zh-TW" sz="3200" dirty="0">
                <a:solidFill>
                  <a:schemeClr val="tx2"/>
                </a:solidFill>
              </a:rPr>
              <a:t>（</a:t>
            </a:r>
            <a:r>
              <a:rPr lang="en-US" altLang="zh-TW" sz="3200" dirty="0">
                <a:solidFill>
                  <a:schemeClr val="tx2"/>
                </a:solidFill>
              </a:rPr>
              <a:t>Client/Server Computing</a:t>
            </a:r>
            <a:r>
              <a:rPr lang="zh-TW" altLang="zh-TW" sz="3200" dirty="0">
                <a:solidFill>
                  <a:schemeClr val="tx2"/>
                </a:solidFill>
              </a:rPr>
              <a:t>）</a:t>
            </a:r>
            <a:endParaRPr lang="zh-TW" altLang="en-US" sz="3200" dirty="0">
              <a:solidFill>
                <a:schemeClr val="tx2"/>
              </a:solidFill>
            </a:endParaRPr>
          </a:p>
        </p:txBody>
      </p:sp>
      <p:pic>
        <p:nvPicPr>
          <p:cNvPr id="2050" name="Picture 2" descr="C:\Users\NO38\Desktop\書籍\IM111電子商務\IM111ppt\小圖\033e5f6e-77b5-4781-8a92-0f11485278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960" y="4018316"/>
            <a:ext cx="3175860" cy="23818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群組 18"/>
          <p:cNvGrpSpPr/>
          <p:nvPr/>
        </p:nvGrpSpPr>
        <p:grpSpPr>
          <a:xfrm rot="-5400000">
            <a:off x="2808744" y="-2792800"/>
            <a:ext cx="468001" cy="6070920"/>
            <a:chOff x="-37325" y="1189"/>
            <a:chExt cx="432004" cy="3763602"/>
          </a:xfrm>
          <a:solidFill>
            <a:schemeClr val="bg1"/>
          </a:solidFill>
          <a:effectLst/>
        </p:grpSpPr>
        <p:sp>
          <p:nvSpPr>
            <p:cNvPr id="20" name="五邊形 19"/>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23906" y="1030220"/>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3.2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網際網路的特質</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18813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51971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315822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191268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2238</Words>
  <Application>Microsoft Office PowerPoint</Application>
  <PresentationFormat>如螢幕大小 (4:3)</PresentationFormat>
  <Paragraphs>329</Paragraphs>
  <Slides>35</Slides>
  <Notes>34</Notes>
  <HiddenSlides>0</HiddenSlides>
  <MMClips>0</MMClips>
  <ScaleCrop>false</ScaleCrop>
  <HeadingPairs>
    <vt:vector size="4" baseType="variant">
      <vt:variant>
        <vt:lpstr>佈景主題</vt:lpstr>
      </vt:variant>
      <vt:variant>
        <vt:i4>1</vt:i4>
      </vt:variant>
      <vt:variant>
        <vt:lpstr>投影片標題</vt:lpstr>
      </vt:variant>
      <vt:variant>
        <vt:i4>35</vt:i4>
      </vt:variant>
    </vt:vector>
  </HeadingPairs>
  <TitlesOfParts>
    <vt:vector size="36" baseType="lpstr">
      <vt:lpstr>Continental_Asia_16x9</vt:lpstr>
      <vt:lpstr>第3章 電子商務之基礎環境</vt:lpstr>
      <vt:lpstr>摘要</vt:lpstr>
      <vt:lpstr>學習目標</vt:lpstr>
      <vt:lpstr>跟著科技向前走的UPS</vt:lpstr>
      <vt:lpstr>跟著科技向前走的UPS</vt:lpstr>
      <vt:lpstr>跟著科技向前走的UPS</vt:lpstr>
      <vt:lpstr>導論</vt:lpstr>
      <vt:lpstr>導論</vt:lpstr>
      <vt:lpstr>網際網路基本運作概念</vt:lpstr>
      <vt:lpstr>封包交換</vt:lpstr>
      <vt:lpstr>封包交換</vt:lpstr>
      <vt:lpstr>TCP/IP 通訊協定</vt:lpstr>
      <vt:lpstr>TCP/IP 通訊協定</vt:lpstr>
      <vt:lpstr>TCP/IP 通訊協定</vt:lpstr>
      <vt:lpstr>主從式運算</vt:lpstr>
      <vt:lpstr>網際網路資源特色</vt:lpstr>
      <vt:lpstr>美國第二大書店Borders宣布破產</vt:lpstr>
      <vt:lpstr>美國第二大書店Borders宣布破產</vt:lpstr>
      <vt:lpstr>發展電子商務的大環境架構</vt:lpstr>
      <vt:lpstr>實體通訊網路基礎架構</vt:lpstr>
      <vt:lpstr>多媒體及網路出版技術基礎架構</vt:lpstr>
      <vt:lpstr>訊息傳送及資訊散播基礎架構</vt:lpstr>
      <vt:lpstr>共通性的商業服務基礎架構</vt:lpstr>
      <vt:lpstr>電子商務應用層</vt:lpstr>
      <vt:lpstr>電子商務應用層</vt:lpstr>
      <vt:lpstr>電子商務發展相關標準設定</vt:lpstr>
      <vt:lpstr>電子商務發展相關政策與法律措施</vt:lpstr>
      <vt:lpstr>電子商務發展相關政策與法律措施</vt:lpstr>
      <vt:lpstr>社群軟體</vt:lpstr>
      <vt:lpstr>雲端運算</vt:lpstr>
      <vt:lpstr>行動App</vt:lpstr>
      <vt:lpstr>巨量資料分析</vt:lpstr>
      <vt:lpstr>3D印刷</vt:lpstr>
      <vt:lpstr>巨量資料內蘊藏著無數的企業智慧</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2014-07-15T05:47:27Z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