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9"/>
  </p:notesMasterIdLst>
  <p:handoutMasterIdLst>
    <p:handoutMasterId r:id="rId40"/>
  </p:handoutMasterIdLst>
  <p:sldIdLst>
    <p:sldId id="312" r:id="rId3"/>
    <p:sldId id="339" r:id="rId4"/>
    <p:sldId id="340" r:id="rId5"/>
    <p:sldId id="375" r:id="rId6"/>
    <p:sldId id="376" r:id="rId7"/>
    <p:sldId id="341" r:id="rId8"/>
    <p:sldId id="342" r:id="rId9"/>
    <p:sldId id="343" r:id="rId10"/>
    <p:sldId id="344" r:id="rId11"/>
    <p:sldId id="345" r:id="rId12"/>
    <p:sldId id="373" r:id="rId13"/>
    <p:sldId id="347" r:id="rId14"/>
    <p:sldId id="348" r:id="rId15"/>
    <p:sldId id="349" r:id="rId16"/>
    <p:sldId id="350" r:id="rId17"/>
    <p:sldId id="351" r:id="rId18"/>
    <p:sldId id="352" r:id="rId19"/>
    <p:sldId id="353" r:id="rId20"/>
    <p:sldId id="374" r:id="rId21"/>
    <p:sldId id="354" r:id="rId22"/>
    <p:sldId id="355" r:id="rId23"/>
    <p:sldId id="356" r:id="rId24"/>
    <p:sldId id="357" r:id="rId25"/>
    <p:sldId id="358" r:id="rId26"/>
    <p:sldId id="359" r:id="rId27"/>
    <p:sldId id="360" r:id="rId28"/>
    <p:sldId id="368" r:id="rId29"/>
    <p:sldId id="369" r:id="rId30"/>
    <p:sldId id="370" r:id="rId31"/>
    <p:sldId id="361" r:id="rId32"/>
    <p:sldId id="362" r:id="rId33"/>
    <p:sldId id="363" r:id="rId34"/>
    <p:sldId id="364" r:id="rId35"/>
    <p:sldId id="365" r:id="rId36"/>
    <p:sldId id="371" r:id="rId37"/>
    <p:sldId id="372" r:id="rId38"/>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orient="horz" pos="1008" userDrawn="1">
          <p15:clr>
            <a:srgbClr val="A4A3A4"/>
          </p15:clr>
        </p15:guide>
        <p15:guide id="3" orient="horz" pos="1152" userDrawn="1">
          <p15:clr>
            <a:srgbClr val="A4A3A4"/>
          </p15:clr>
        </p15:guide>
        <p15:guide id="4" orient="horz" pos="3888" userDrawn="1">
          <p15:clr>
            <a:srgbClr val="A4A3A4"/>
          </p15:clr>
        </p15:guide>
        <p15:guide id="5" orient="horz" pos="3072" userDrawn="1">
          <p15:clr>
            <a:srgbClr val="A4A3A4"/>
          </p15:clr>
        </p15:guide>
        <p15:guide id="6" orient="horz" pos="432" userDrawn="1">
          <p15:clr>
            <a:srgbClr val="A4A3A4"/>
          </p15:clr>
        </p15:guide>
        <p15:guide id="7" orient="horz" pos="3648" userDrawn="1">
          <p15:clr>
            <a:srgbClr val="A4A3A4"/>
          </p15:clr>
        </p15:guide>
        <p15:guide id="8" pos="2880" userDrawn="1">
          <p15:clr>
            <a:srgbClr val="A4A3A4"/>
          </p15:clr>
        </p15:guide>
        <p15:guide id="9" pos="575" userDrawn="1">
          <p15:clr>
            <a:srgbClr val="A4A3A4"/>
          </p15:clr>
        </p15:guide>
        <p15:guide id="10" pos="5185" userDrawn="1">
          <p15:clr>
            <a:srgbClr val="A4A3A4"/>
          </p15:clr>
        </p15:guide>
        <p15:guide id="11" pos="4284" userDrawn="1">
          <p15:clr>
            <a:srgbClr val="A4A3A4"/>
          </p15:clr>
        </p15:guide>
        <p15:guide id="12" pos="5437" userDrawn="1">
          <p15:clr>
            <a:srgbClr val="A4A3A4"/>
          </p15:clr>
        </p15:guide>
        <p15:guide id="13" pos="2772" userDrawn="1">
          <p15:clr>
            <a:srgbClr val="A4A3A4"/>
          </p15:clr>
        </p15:guide>
        <p15:guide id="14" pos="323" userDrawn="1">
          <p15:clr>
            <a:srgbClr val="A4A3A4"/>
          </p15:clr>
        </p15:guide>
        <p15:guide id="15" pos="2160" userDrawn="1">
          <p15:clr>
            <a:srgbClr val="A4A3A4"/>
          </p15:clr>
        </p15:guide>
      </p15:sldGuideLst>
    </p:ext>
    <p:ext uri="{2D200454-40CA-4A62-9FC3-DE9A4176ACB9}">
      <p15:notesGuideLst xmlns:p15="http://schemas.microsoft.com/office/powerpoint/2012/main" xmlns="">
        <p15:guide id="1" orient="horz" pos="3109"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23" autoAdjust="0"/>
    <p:restoredTop sz="96429" autoAdjust="0"/>
  </p:normalViewPr>
  <p:slideViewPr>
    <p:cSldViewPr>
      <p:cViewPr varScale="1">
        <p:scale>
          <a:sx n="68" d="100"/>
          <a:sy n="68" d="100"/>
        </p:scale>
        <p:origin x="-1470" y="-108"/>
      </p:cViewPr>
      <p:guideLst>
        <p:guide orient="horz" pos="2160"/>
        <p:guide orient="horz" pos="1008"/>
        <p:guide orient="horz" pos="1152"/>
        <p:guide orient="horz" pos="3888"/>
        <p:guide orient="horz" pos="3072"/>
        <p:guide orient="horz" pos="432"/>
        <p:guide orient="horz" pos="3648"/>
        <p:guide pos="2880"/>
        <p:guide pos="575"/>
        <p:guide pos="5185"/>
        <p:guide pos="4284"/>
        <p:guide pos="5437"/>
        <p:guide pos="2772"/>
        <p:guide pos="323"/>
        <p:guide pos="2160"/>
      </p:guideLst>
    </p:cSldViewPr>
  </p:slideViewPr>
  <p:notesTextViewPr>
    <p:cViewPr>
      <p:scale>
        <a:sx n="1" d="1"/>
        <a:sy n="1" d="1"/>
      </p:scale>
      <p:origin x="0" y="0"/>
    </p:cViewPr>
  </p:notesTextViewPr>
  <p:notesViewPr>
    <p:cSldViewPr>
      <p:cViewPr varScale="1">
        <p:scale>
          <a:sx n="68" d="100"/>
          <a:sy n="68" d="100"/>
        </p:scale>
        <p:origin x="-1962" y="-108"/>
      </p:cViewPr>
      <p:guideLst>
        <p:guide orient="horz" pos="3109"/>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sz="quarter"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128FCA9C-FF92-4024-BDEC-A6D3B663DC09}" type="datetimeFigureOut">
              <a:rPr lang="en-US" altLang="zh-TW"/>
              <a:t>7/24/2014</a:t>
            </a:fld>
            <a:endParaRPr lang="zh-TW"/>
          </a:p>
        </p:txBody>
      </p:sp>
      <p:sp>
        <p:nvSpPr>
          <p:cNvPr id="4" name="頁尾版面配置區 3"/>
          <p:cNvSpPr>
            <a:spLocks noGrp="1"/>
          </p:cNvSpPr>
          <p:nvPr>
            <p:ph type="ftr" sz="quarter" idx="2"/>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5" name="投影片編號版面配置區 4"/>
          <p:cNvSpPr>
            <a:spLocks noGrp="1"/>
          </p:cNvSpPr>
          <p:nvPr>
            <p:ph type="sldNum" sz="quarter" idx="3"/>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A446DCAE-1661-43FF-8A44-43DAFDC1FD90}" type="slidenum">
              <a:rPr lang="zh-TW"/>
              <a:t>‹#›</a:t>
            </a:fld>
            <a:endParaRPr lang="zh-TW"/>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772AB877-E7B1-4681-847E-D0918612832B}" type="datetimeFigureOut">
              <a:t>2014/7/24</a:t>
            </a:fld>
            <a:endParaRPr lang="zh-TW"/>
          </a:p>
        </p:txBody>
      </p:sp>
      <p:sp>
        <p:nvSpPr>
          <p:cNvPr id="4" name="投影片圖像版面配置區 3"/>
          <p:cNvSpPr>
            <a:spLocks noGrp="1" noRot="1" noChangeAspect="1"/>
          </p:cNvSpPr>
          <p:nvPr>
            <p:ph type="sldImg" idx="2"/>
          </p:nvPr>
        </p:nvSpPr>
        <p:spPr>
          <a:xfrm>
            <a:off x="900113" y="741363"/>
            <a:ext cx="4935537" cy="3700462"/>
          </a:xfrm>
          <a:prstGeom prst="rect">
            <a:avLst/>
          </a:prstGeom>
          <a:noFill/>
          <a:ln w="12700">
            <a:solidFill>
              <a:prstClr val="black"/>
            </a:solidFill>
          </a:ln>
        </p:spPr>
        <p:txBody>
          <a:bodyPr vert="horz" lIns="96653" tIns="48326" rIns="96653" bIns="48326" rtlCol="0" anchor="ctr"/>
          <a:lstStyle/>
          <a:p>
            <a:endParaRPr lang="zh-TW"/>
          </a:p>
        </p:txBody>
      </p:sp>
      <p:sp>
        <p:nvSpPr>
          <p:cNvPr id="5" name="備忘稿版面配置區 4"/>
          <p:cNvSpPr>
            <a:spLocks noGrp="1"/>
          </p:cNvSpPr>
          <p:nvPr>
            <p:ph type="body" sz="quarter" idx="3"/>
          </p:nvPr>
        </p:nvSpPr>
        <p:spPr>
          <a:xfrm>
            <a:off x="673577" y="4688007"/>
            <a:ext cx="5388610" cy="4441270"/>
          </a:xfrm>
          <a:prstGeom prst="rect">
            <a:avLst/>
          </a:prstGeom>
        </p:spPr>
        <p:txBody>
          <a:bodyPr vert="horz" lIns="96653" tIns="48326" rIns="96653" bIns="48326"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7" name="投影片編號版面配置區 6"/>
          <p:cNvSpPr>
            <a:spLocks noGrp="1"/>
          </p:cNvSpPr>
          <p:nvPr>
            <p:ph type="sldNum" sz="quarter" idx="5"/>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69C971FF-EF28-4195-A575-329446EFAA55}" type="slidenum">
              <a:t>‹#›</a:t>
            </a:fld>
            <a:endParaRPr lang="zh-TW"/>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lumMod val="50000"/>
          </a:schemeClr>
        </a:solidFill>
        <a:latin typeface="+mn-lt"/>
        <a:ea typeface="+mn-ea"/>
        <a:cs typeface="+mn-cs"/>
      </a:defRPr>
    </a:lvl1pPr>
    <a:lvl2pPr marL="457200" algn="l" defTabSz="914400" rtl="0" eaLnBrk="1" latinLnBrk="0" hangingPunct="1">
      <a:defRPr lang="zh-TW" sz="1200" kern="1200">
        <a:solidFill>
          <a:schemeClr val="tx1">
            <a:lumMod val="50000"/>
          </a:schemeClr>
        </a:solidFill>
        <a:latin typeface="+mn-lt"/>
        <a:ea typeface="+mn-ea"/>
        <a:cs typeface="+mn-cs"/>
      </a:defRPr>
    </a:lvl2pPr>
    <a:lvl3pPr marL="914400" algn="l" defTabSz="914400" rtl="0" eaLnBrk="1" latinLnBrk="0" hangingPunct="1">
      <a:defRPr lang="zh-TW" sz="1200" kern="1200">
        <a:solidFill>
          <a:schemeClr val="tx1">
            <a:lumMod val="50000"/>
          </a:schemeClr>
        </a:solidFill>
        <a:latin typeface="+mn-lt"/>
        <a:ea typeface="+mn-ea"/>
        <a:cs typeface="+mn-cs"/>
      </a:defRPr>
    </a:lvl3pPr>
    <a:lvl4pPr marL="1371600" algn="l" defTabSz="914400" rtl="0" eaLnBrk="1" latinLnBrk="0" hangingPunct="1">
      <a:defRPr lang="zh-TW" sz="1200" kern="1200">
        <a:solidFill>
          <a:schemeClr val="tx1">
            <a:lumMod val="50000"/>
          </a:schemeClr>
        </a:solidFill>
        <a:latin typeface="+mn-lt"/>
        <a:ea typeface="+mn-ea"/>
        <a:cs typeface="+mn-cs"/>
      </a:defRPr>
    </a:lvl4pPr>
    <a:lvl5pPr marL="1828800" algn="l" defTabSz="914400" rtl="0" eaLnBrk="1" latinLnBrk="0" hangingPunct="1">
      <a:defRPr lang="zh-TW" sz="1200" kern="1200">
        <a:solidFill>
          <a:schemeClr val="tx1">
            <a:lumMod val="50000"/>
          </a:schemeClr>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59138" y="515938"/>
            <a:ext cx="3429000" cy="2571750"/>
          </a:xfrm>
        </p:spPr>
      </p:sp>
      <p:sp>
        <p:nvSpPr>
          <p:cNvPr id="3" name="备注占位符 2"/>
          <p:cNvSpPr>
            <a:spLocks noGrp="1"/>
          </p:cNvSpPr>
          <p:nvPr>
            <p:ph type="body" idx="1"/>
          </p:nvPr>
        </p:nvSpPr>
        <p:spPr/>
        <p:txBody>
          <a:bodyPr/>
          <a:lstStyle/>
          <a:p>
            <a:endParaRPr lang="zh-TW" altLang="en-US" noProof="0" dirty="0">
              <a:latin typeface="Microsoft JhengHei" pitchFamily="34" charset="-120"/>
              <a:ea typeface="Microsoft JhengHei" pitchFamily="34" charset="-120"/>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2885192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11</a:t>
            </a:fld>
            <a:endParaRPr lang="zh-TW"/>
          </a:p>
        </p:txBody>
      </p:sp>
    </p:spTree>
    <p:extLst>
      <p:ext uri="{BB962C8B-B14F-4D97-AF65-F5344CB8AC3E}">
        <p14:creationId xmlns:p14="http://schemas.microsoft.com/office/powerpoint/2010/main" val="3663117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913448" y="1828800"/>
            <a:ext cx="7317105" cy="3048001"/>
          </a:xfrm>
        </p:spPr>
        <p:txBody>
          <a:bodyPr>
            <a:normAutofit/>
          </a:bodyPr>
          <a:lstStyle>
            <a:lvl1pPr latinLnBrk="0">
              <a:defRPr lang="zh-TW" sz="4400">
                <a:latin typeface="華康粗黑體" panose="020B0709000000000000" pitchFamily="49" charset="-120"/>
                <a:ea typeface="華康粗黑體" panose="020B0709000000000000" pitchFamily="49" charset="-120"/>
              </a:defRPr>
            </a:lvl1pPr>
          </a:lstStyle>
          <a:p>
            <a:r>
              <a:rPr lang="zh-TW" altLang="en-US" dirty="0" smtClean="0"/>
              <a:t>按一下以編輯母片標題樣式</a:t>
            </a:r>
            <a:endParaRPr lang="zh-TW" dirty="0"/>
          </a:p>
        </p:txBody>
      </p:sp>
      <p:sp>
        <p:nvSpPr>
          <p:cNvPr id="3" name="副標題 2"/>
          <p:cNvSpPr>
            <a:spLocks noGrp="1"/>
          </p:cNvSpPr>
          <p:nvPr>
            <p:ph type="subTitle" idx="1"/>
          </p:nvPr>
        </p:nvSpPr>
        <p:spPr>
          <a:xfrm>
            <a:off x="913449" y="5029200"/>
            <a:ext cx="5887983" cy="1143000"/>
          </a:xfrm>
        </p:spPr>
        <p:txBody>
          <a:bodyPr>
            <a:normAutofit/>
          </a:bodyPr>
          <a:lstStyle>
            <a:lvl1pPr marL="0" indent="0" algn="l" latinLnBrk="0">
              <a:spcBef>
                <a:spcPts val="0"/>
              </a:spcBef>
              <a:buNone/>
              <a:defRPr lang="zh-TW" sz="2000">
                <a:solidFill>
                  <a:schemeClr val="tx1"/>
                </a:solidFill>
                <a:latin typeface="Microsoft JhengHei" pitchFamily="34" charset="-120"/>
                <a:ea typeface="Microsoft JhengHei" pitchFamily="34" charset="-120"/>
              </a:defRPr>
            </a:lvl1pPr>
            <a:lvl2pPr marL="457200" indent="0" algn="ctr" latinLnBrk="0">
              <a:buNone/>
              <a:defRPr lang="zh-TW">
                <a:solidFill>
                  <a:schemeClr val="tx1">
                    <a:tint val="75000"/>
                  </a:schemeClr>
                </a:solidFill>
              </a:defRPr>
            </a:lvl2pPr>
            <a:lvl3pPr marL="914400" indent="0" algn="ctr" latinLnBrk="0">
              <a:buNone/>
              <a:defRPr lang="zh-TW">
                <a:solidFill>
                  <a:schemeClr val="tx1">
                    <a:tint val="75000"/>
                  </a:schemeClr>
                </a:solidFill>
              </a:defRPr>
            </a:lvl3pPr>
            <a:lvl4pPr marL="1371600" indent="0" algn="ctr" latinLnBrk="0">
              <a:buNone/>
              <a:defRPr lang="zh-TW">
                <a:solidFill>
                  <a:schemeClr val="tx1">
                    <a:tint val="75000"/>
                  </a:schemeClr>
                </a:solidFill>
              </a:defRPr>
            </a:lvl4pPr>
            <a:lvl5pPr marL="1828800" indent="0" algn="ctr" latinLnBrk="0">
              <a:buNone/>
              <a:defRPr lang="zh-TW">
                <a:solidFill>
                  <a:schemeClr val="tx1">
                    <a:tint val="75000"/>
                  </a:schemeClr>
                </a:solidFill>
              </a:defRPr>
            </a:lvl5pPr>
            <a:lvl6pPr marL="2286000" indent="0" algn="ctr" latinLnBrk="0">
              <a:buNone/>
              <a:defRPr lang="zh-TW">
                <a:solidFill>
                  <a:schemeClr val="tx1">
                    <a:tint val="75000"/>
                  </a:schemeClr>
                </a:solidFill>
              </a:defRPr>
            </a:lvl6pPr>
            <a:lvl7pPr marL="2743200" indent="0" algn="ctr" latinLnBrk="0">
              <a:buNone/>
              <a:defRPr lang="zh-TW">
                <a:solidFill>
                  <a:schemeClr val="tx1">
                    <a:tint val="75000"/>
                  </a:schemeClr>
                </a:solidFill>
              </a:defRPr>
            </a:lvl7pPr>
            <a:lvl8pPr marL="3200400" indent="0" algn="ctr" latinLnBrk="0">
              <a:buNone/>
              <a:defRPr lang="zh-TW">
                <a:solidFill>
                  <a:schemeClr val="tx1">
                    <a:tint val="75000"/>
                  </a:schemeClr>
                </a:solidFill>
              </a:defRPr>
            </a:lvl8pPr>
            <a:lvl9pPr marL="3657600" indent="0" algn="ctr" latinLnBrk="0">
              <a:buNone/>
              <a:defRPr lang="zh-TW">
                <a:solidFill>
                  <a:schemeClr val="tx1">
                    <a:tint val="75000"/>
                  </a:schemeClr>
                </a:solidFill>
              </a:defRPr>
            </a:lvl9pPr>
          </a:lstStyle>
          <a:p>
            <a:r>
              <a:rPr lang="zh-TW" altLang="en-US" dirty="0" smtClean="0"/>
              <a:t>按一下以編輯母片副標題樣式</a:t>
            </a:r>
            <a:endParaRPr lang="zh-TW" dirty="0"/>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baseline="0"/>
            </a:lvl7pPr>
            <a:lvl8pPr latinLnBrk="0">
              <a:defRPr lang="zh-TW" baseline="0"/>
            </a:lvl8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87B81FA-44B8-457E-967D-51929A66E705}" type="datetime1">
              <a:rPr lang="zh-TW" altLang="en-US" smtClean="0"/>
              <a:t>2014/7/24</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685800"/>
            <a:ext cx="1601153"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913448" y="685800"/>
            <a:ext cx="5563552" cy="5486400"/>
          </a:xfrm>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D90B631-AB21-4BB7-9FDD-04E76951C885}" type="datetime1">
              <a:rPr lang="zh-TW" altLang="en-US" smtClean="0"/>
              <a:t>2014/7/24</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idx="1"/>
          </p:nvPr>
        </p:nvSpPr>
        <p:spPr/>
        <p:txBody>
          <a:bodyPr/>
          <a:lstStyle>
            <a:lvl5pPr latinLnBrk="0">
              <a:defRPr lang="zh-TW"/>
            </a:lvl5pPr>
            <a:lvl6pPr latinLnBrk="0">
              <a:defRPr lang="zh-TW"/>
            </a:lvl6pPr>
            <a:lvl7pPr latinLnBrk="0">
              <a:defRPr lang="zh-TW" baseline="0"/>
            </a:lvl7pPr>
            <a:lvl8pPr latinLnBrk="0">
              <a:defRPr lang="zh-TW" baseline="0"/>
            </a:lvl8pPr>
            <a:lvl9pPr latinLnBrk="0">
              <a:defRPr lang="zh-TW" baseline="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dirty="0"/>
          </a:p>
        </p:txBody>
      </p:sp>
      <p:sp>
        <p:nvSpPr>
          <p:cNvPr id="4" name="日期版面配置區 3"/>
          <p:cNvSpPr>
            <a:spLocks noGrp="1"/>
          </p:cNvSpPr>
          <p:nvPr>
            <p:ph type="dt" sz="half" idx="10"/>
          </p:nvPr>
        </p:nvSpPr>
        <p:spPr/>
        <p:txBody>
          <a:bodyPr/>
          <a:lstStyle/>
          <a:p>
            <a:fld id="{3953EAC3-97C7-4725-B3D3-3992AB7F8C57}" type="datetime1">
              <a:rPr lang="zh-TW" altLang="en-US" smtClean="0"/>
              <a:t>2014/7/24</a:t>
            </a:fld>
            <a:endParaRPr lang="zh-TW"/>
          </a:p>
        </p:txBody>
      </p:sp>
      <p:sp>
        <p:nvSpPr>
          <p:cNvPr id="5" name="頁尾版面配置區 4"/>
          <p:cNvSpPr>
            <a:spLocks noGrp="1"/>
          </p:cNvSpPr>
          <p:nvPr>
            <p:ph type="ftr" sz="quarter" idx="11"/>
          </p:nvPr>
        </p:nvSpPr>
        <p:spPr/>
        <p:txBody>
          <a:bodyPr/>
          <a:lstStyle>
            <a:lvl1pPr>
              <a:defRPr sz="1400">
                <a:latin typeface="標楷體" panose="03000509000000000000" pitchFamily="65" charset="-120"/>
                <a:ea typeface="標楷體" panose="03000509000000000000" pitchFamily="65"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TW" altLang="en-US" dirty="0"/>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13449" y="3429001"/>
            <a:ext cx="7317105" cy="2362199"/>
          </a:xfrm>
        </p:spPr>
        <p:txBody>
          <a:bodyPr anchor="b">
            <a:normAutofit/>
          </a:bodyPr>
          <a:lstStyle>
            <a:lvl1pPr algn="l" latinLnBrk="0">
              <a:defRPr lang="zh-TW" sz="4400" b="0" cap="all"/>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910100" y="685802"/>
            <a:ext cx="5891331" cy="1142999"/>
          </a:xfrm>
        </p:spPr>
        <p:txBody>
          <a:bodyPr anchor="t"/>
          <a:lstStyle>
            <a:lvl1pPr marL="0" indent="0" latinLnBrk="0">
              <a:spcBef>
                <a:spcPts val="0"/>
              </a:spcBef>
              <a:buNone/>
              <a:defRPr lang="zh-TW" sz="2000">
                <a:solidFill>
                  <a:schemeClr val="tx1"/>
                </a:solidFill>
              </a:defRPr>
            </a:lvl1pPr>
            <a:lvl2pPr marL="457200" indent="0" latinLnBrk="0">
              <a:buNone/>
              <a:defRPr lang="zh-TW" sz="1800">
                <a:solidFill>
                  <a:schemeClr val="tx1">
                    <a:tint val="75000"/>
                  </a:schemeClr>
                </a:solidFill>
              </a:defRPr>
            </a:lvl2pPr>
            <a:lvl3pPr marL="914400" indent="0" latinLnBrk="0">
              <a:buNone/>
              <a:defRPr lang="zh-TW" sz="1600">
                <a:solidFill>
                  <a:schemeClr val="tx1">
                    <a:tint val="75000"/>
                  </a:schemeClr>
                </a:solidFill>
              </a:defRPr>
            </a:lvl3pPr>
            <a:lvl4pPr marL="1371600" indent="0" latinLnBrk="0">
              <a:buNone/>
              <a:defRPr lang="zh-TW" sz="1400">
                <a:solidFill>
                  <a:schemeClr val="tx1">
                    <a:tint val="75000"/>
                  </a:schemeClr>
                </a:solidFill>
              </a:defRPr>
            </a:lvl4pPr>
            <a:lvl5pPr marL="1828800" indent="0" latinLnBrk="0">
              <a:buNone/>
              <a:defRPr lang="zh-TW" sz="1400">
                <a:solidFill>
                  <a:schemeClr val="tx1">
                    <a:tint val="75000"/>
                  </a:schemeClr>
                </a:solidFill>
              </a:defRPr>
            </a:lvl5pPr>
            <a:lvl6pPr marL="2286000" indent="0" latinLnBrk="0">
              <a:buNone/>
              <a:defRPr lang="zh-TW" sz="1400">
                <a:solidFill>
                  <a:schemeClr val="tx1">
                    <a:tint val="75000"/>
                  </a:schemeClr>
                </a:solidFill>
              </a:defRPr>
            </a:lvl6pPr>
            <a:lvl7pPr marL="2743200" indent="0" latinLnBrk="0">
              <a:buNone/>
              <a:defRPr lang="zh-TW" sz="1400">
                <a:solidFill>
                  <a:schemeClr val="tx1">
                    <a:tint val="75000"/>
                  </a:schemeClr>
                </a:solidFill>
              </a:defRPr>
            </a:lvl7pPr>
            <a:lvl8pPr marL="3200400" indent="0" latinLnBrk="0">
              <a:buNone/>
              <a:defRPr lang="zh-TW" sz="1400">
                <a:solidFill>
                  <a:schemeClr val="tx1">
                    <a:tint val="75000"/>
                  </a:schemeClr>
                </a:solidFill>
              </a:defRPr>
            </a:lvl8pPr>
            <a:lvl9pPr marL="3657600" indent="0" latinLnBrk="0">
              <a:buNone/>
              <a:defRPr lang="zh-TW"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EDA9793-4C84-42C6-B34F-CDE7C7D45B4E}" type="datetime1">
              <a:rPr lang="zh-TW" altLang="en-US" smtClean="0"/>
              <a:t>2014/7/24</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sz="half" idx="1"/>
          </p:nvPr>
        </p:nvSpPr>
        <p:spPr>
          <a:xfrm>
            <a:off x="925200" y="1828800"/>
            <a:ext cx="3532470" cy="4343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baseline="0"/>
            </a:lvl7pPr>
            <a:lvl8pPr latinLnBrk="0">
              <a:defRPr lang="zh-TW" sz="1600" baseline="0"/>
            </a:lvl8pPr>
            <a:lvl9pPr latinLnBrk="0">
              <a:defRPr lang="zh-TW" sz="16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內容版面配置區 3"/>
          <p:cNvSpPr>
            <a:spLocks noGrp="1"/>
          </p:cNvSpPr>
          <p:nvPr>
            <p:ph sz="half" idx="2"/>
          </p:nvPr>
        </p:nvSpPr>
        <p:spPr>
          <a:xfrm>
            <a:off x="4698083" y="1828800"/>
            <a:ext cx="3532470" cy="4343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991BB105-274F-4444-8BF2-55F8EE1680EE}" type="datetime1">
              <a:rPr lang="zh-TW" altLang="en-US" smtClean="0"/>
              <a:t>2014/7/24</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p:spPr>
        <p:txBody>
          <a:bodyPr/>
          <a:lstStyle>
            <a:lvl1pPr latinLnBrk="0">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913448" y="1828800"/>
            <a:ext cx="3532790" cy="838201"/>
          </a:xfrm>
        </p:spPr>
        <p:txBody>
          <a:bodyPr anchor="ctr"/>
          <a:lstStyle>
            <a:lvl1pPr marL="0" indent="0" latinLnBrk="0">
              <a:spcBef>
                <a:spcPts val="0"/>
              </a:spcBef>
              <a:buNone/>
              <a:defRPr lang="zh-TW" sz="2400" b="0" cap="all" baseline="0">
                <a:solidFill>
                  <a:schemeClr val="tx1">
                    <a:lumMod val="50000"/>
                  </a:schemeClr>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913448" y="2743201"/>
            <a:ext cx="3532790" cy="3428999"/>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文字版面配置區 4"/>
          <p:cNvSpPr>
            <a:spLocks noGrp="1"/>
          </p:cNvSpPr>
          <p:nvPr>
            <p:ph type="body" sz="quarter" idx="3"/>
          </p:nvPr>
        </p:nvSpPr>
        <p:spPr>
          <a:xfrm>
            <a:off x="4697764" y="1828800"/>
            <a:ext cx="3532790" cy="838201"/>
          </a:xfrm>
        </p:spPr>
        <p:txBody>
          <a:bodyPr anchor="ctr"/>
          <a:lstStyle>
            <a:lvl1pPr marL="0" indent="0" latinLnBrk="0">
              <a:spcBef>
                <a:spcPts val="0"/>
              </a:spcBef>
              <a:buNone/>
              <a:defRPr lang="zh-TW" sz="2400" b="0" cap="all" baseline="0">
                <a:solidFill>
                  <a:schemeClr val="tx1">
                    <a:lumMod val="50000"/>
                  </a:schemeClr>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97764" y="2743201"/>
            <a:ext cx="3532790" cy="3428999"/>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baseline="0"/>
            </a:lvl8pPr>
            <a:lvl9pPr latinLnBrk="0">
              <a:defRPr lang="zh-TW" sz="14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fld id="{F5C075F8-F7A6-4217-8869-D1E064334B48}" type="datetime1">
              <a:rPr lang="zh-TW" altLang="en-US" smtClean="0"/>
              <a:t>2014/7/24</a:t>
            </a:fld>
            <a:endParaRPr lang="zh-TW"/>
          </a:p>
        </p:txBody>
      </p:sp>
      <p:sp>
        <p:nvSpPr>
          <p:cNvPr id="8" name="頁尾版面配置區 7"/>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9" name="投影片編號版面配置區 8"/>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fld id="{600F8AAC-9D35-46D9-88BA-98BBE42AC0AA}" type="datetime1">
              <a:rPr lang="zh-TW" altLang="en-US" smtClean="0"/>
              <a:t>2014/7/24</a:t>
            </a:fld>
            <a:endParaRPr lang="zh-TW"/>
          </a:p>
        </p:txBody>
      </p:sp>
      <p:sp>
        <p:nvSpPr>
          <p:cNvPr id="4" name="頁尾版面配置區 3"/>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5" name="投影片編號版面配置區 4"/>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9516B6E-209E-4E2B-88DC-0A9DFCC55EBF}" type="datetime1">
              <a:rPr lang="zh-TW" altLang="en-US" smtClean="0"/>
              <a:t>2014/7/24</a:t>
            </a:fld>
            <a:endParaRPr lang="zh-TW"/>
          </a:p>
        </p:txBody>
      </p:sp>
      <p:sp>
        <p:nvSpPr>
          <p:cNvPr id="3" name="頁尾版面配置區 2"/>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4" name="投影片編號版面配置區 3"/>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800"/>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4000" b="0"/>
            </a:lvl1pPr>
          </a:lstStyle>
          <a:p>
            <a:r>
              <a:rPr lang="zh-TW" altLang="en-US" smtClean="0"/>
              <a:t>按一下以編輯母片標題樣式</a:t>
            </a:r>
            <a:endParaRPr lang="zh-TW"/>
          </a:p>
        </p:txBody>
      </p:sp>
      <p:sp>
        <p:nvSpPr>
          <p:cNvPr id="3" name="內容版面配置區 2"/>
          <p:cNvSpPr>
            <a:spLocks noGrp="1"/>
          </p:cNvSpPr>
          <p:nvPr>
            <p:ph idx="1"/>
          </p:nvPr>
        </p:nvSpPr>
        <p:spPr>
          <a:xfrm>
            <a:off x="4400506" y="685800"/>
            <a:ext cx="4230202" cy="5486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8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F47D735-55BD-43E5-BF0E-1C5810D82164}" type="datetime1">
              <a:rPr lang="zh-TW" altLang="en-US" smtClean="0"/>
              <a:t>2014/7/24</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800"/>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4000" b="0"/>
            </a:lvl1pPr>
          </a:lstStyle>
          <a:p>
            <a:r>
              <a:rPr lang="zh-TW" altLang="en-US" smtClean="0"/>
              <a:t>按一下以編輯母片標題樣式</a:t>
            </a:r>
            <a:endParaRPr lang="zh-TW"/>
          </a:p>
        </p:txBody>
      </p:sp>
      <p:sp>
        <p:nvSpPr>
          <p:cNvPr id="3" name="圖片版面配置區 2"/>
          <p:cNvSpPr>
            <a:spLocks noGrp="1"/>
          </p:cNvSpPr>
          <p:nvPr>
            <p:ph type="pic" idx="1"/>
          </p:nvPr>
        </p:nvSpPr>
        <p:spPr>
          <a:xfrm>
            <a:off x="4400506" y="685800"/>
            <a:ext cx="4230202"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TW" sz="2400"/>
            </a:lvl1pPr>
            <a:lvl2pPr marL="457200" indent="0" latinLnBrk="0">
              <a:buNone/>
              <a:defRPr lang="zh-TW" sz="2800"/>
            </a:lvl2pPr>
            <a:lvl3pPr marL="914400" indent="0" latinLnBrk="0">
              <a:buNone/>
              <a:defRPr lang="zh-TW" sz="2400"/>
            </a:lvl3pPr>
            <a:lvl4pPr marL="1371600" indent="0" latinLnBrk="0">
              <a:buNone/>
              <a:defRPr lang="zh-TW" sz="2000"/>
            </a:lvl4pPr>
            <a:lvl5pPr marL="1828800" indent="0" latinLnBrk="0">
              <a:buNone/>
              <a:defRPr lang="zh-TW" sz="2000"/>
            </a:lvl5pPr>
            <a:lvl6pPr marL="2286000" indent="0" latinLnBrk="0">
              <a:buNone/>
              <a:defRPr lang="zh-TW" sz="2000"/>
            </a:lvl6pPr>
            <a:lvl7pPr marL="2743200" indent="0" latinLnBrk="0">
              <a:buNone/>
              <a:defRPr lang="zh-TW" sz="2000"/>
            </a:lvl7pPr>
            <a:lvl8pPr marL="3200400" indent="0" latinLnBrk="0">
              <a:buNone/>
              <a:defRPr lang="zh-TW" sz="2000"/>
            </a:lvl8pPr>
            <a:lvl9pPr marL="3657600" indent="0" latinLnBrk="0">
              <a:buNone/>
              <a:defRPr lang="zh-TW" sz="20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8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72D198C-7912-41E4-92C4-0E9E79925ADC}" type="datetime1">
              <a:rPr lang="zh-TW" altLang="en-US" smtClean="0"/>
              <a:t>2014/7/24</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913449" y="274638"/>
            <a:ext cx="7317105" cy="1325562"/>
          </a:xfrm>
          <a:prstGeom prst="rect">
            <a:avLst/>
          </a:prstGeom>
        </p:spPr>
        <p:txBody>
          <a:bodyPr vert="horz" lIns="91440" tIns="45720" rIns="91440" bIns="45720" rtlCol="0" anchor="b">
            <a:normAutofit/>
          </a:bodyPr>
          <a:lstStyle/>
          <a:p>
            <a:pPr lvl="0"/>
            <a:r>
              <a:rPr lang="zh-TW"/>
              <a:t>按一下以編輯母片標題樣式</a:t>
            </a:r>
          </a:p>
        </p:txBody>
      </p:sp>
      <p:sp>
        <p:nvSpPr>
          <p:cNvPr id="3" name="文字版面配置區 2"/>
          <p:cNvSpPr>
            <a:spLocks noGrp="1"/>
          </p:cNvSpPr>
          <p:nvPr>
            <p:ph type="body" idx="1"/>
          </p:nvPr>
        </p:nvSpPr>
        <p:spPr>
          <a:xfrm>
            <a:off x="913449" y="1828800"/>
            <a:ext cx="7317105" cy="4343400"/>
          </a:xfrm>
          <a:prstGeom prst="rect">
            <a:avLst/>
          </a:prstGeom>
        </p:spPr>
        <p:txBody>
          <a:bodyPr vert="horz" lIns="91440" tIns="45720" rIns="91440" bIns="45720" rtlCol="0">
            <a:normAutofit/>
          </a:bodyPr>
          <a:lstStyle/>
          <a:p>
            <a:pPr lvl="0"/>
            <a:r>
              <a:rPr lang="zh-TW" dirty="0"/>
              <a:t>按一下以編輯母片文字樣式</a:t>
            </a:r>
          </a:p>
          <a:p>
            <a:pPr lvl="1"/>
            <a:r>
              <a:rPr lang="zh-TW" dirty="0"/>
              <a:t>第二層</a:t>
            </a:r>
          </a:p>
          <a:p>
            <a:pPr lvl="2"/>
            <a:r>
              <a:rPr lang="zh-TW" dirty="0"/>
              <a:t>第三層</a:t>
            </a:r>
          </a:p>
          <a:p>
            <a:pPr lvl="3"/>
            <a:r>
              <a:rPr lang="zh-TW" dirty="0"/>
              <a:t>第四層</a:t>
            </a:r>
          </a:p>
          <a:p>
            <a:pPr lvl="4"/>
            <a:r>
              <a:rPr lang="zh-TW" dirty="0"/>
              <a:t>第五層</a:t>
            </a:r>
          </a:p>
        </p:txBody>
      </p:sp>
      <p:sp>
        <p:nvSpPr>
          <p:cNvPr id="4" name="日期版面配置區 3"/>
          <p:cNvSpPr>
            <a:spLocks noGrp="1"/>
          </p:cNvSpPr>
          <p:nvPr>
            <p:ph type="dt" sz="half" idx="2"/>
          </p:nvPr>
        </p:nvSpPr>
        <p:spPr>
          <a:xfrm>
            <a:off x="6115452" y="6448427"/>
            <a:ext cx="1047467" cy="180974"/>
          </a:xfrm>
          <a:prstGeom prst="rect">
            <a:avLst/>
          </a:prstGeom>
        </p:spPr>
        <p:txBody>
          <a:bodyPr vert="horz" lIns="91440" tIns="45720" rIns="91440" bIns="45720" rtlCol="0" anchor="ctr"/>
          <a:lstStyle>
            <a:lvl1pPr algn="r" latinLnBrk="0">
              <a:defRPr lang="zh-TW" sz="1000">
                <a:solidFill>
                  <a:schemeClr val="tx1"/>
                </a:solidFill>
                <a:latin typeface="Microsoft JhengHei" pitchFamily="34" charset="-120"/>
                <a:ea typeface="Microsoft JhengHei" pitchFamily="34" charset="-120"/>
              </a:defRPr>
            </a:lvl1pPr>
          </a:lstStyle>
          <a:p>
            <a:fld id="{A311AFD9-3919-4091-B3EC-D4B98923168B}" type="datetime1">
              <a:rPr lang="zh-TW" altLang="en-US" smtClean="0"/>
              <a:t>2014/7/24</a:t>
            </a:fld>
            <a:endParaRPr lang="en-US" altLang="zh-CN"/>
          </a:p>
        </p:txBody>
      </p:sp>
      <p:sp>
        <p:nvSpPr>
          <p:cNvPr id="5" name="頁尾版面配置區 4"/>
          <p:cNvSpPr>
            <a:spLocks noGrp="1"/>
          </p:cNvSpPr>
          <p:nvPr>
            <p:ph type="ftr" sz="quarter" idx="3"/>
          </p:nvPr>
        </p:nvSpPr>
        <p:spPr>
          <a:xfrm>
            <a:off x="906863" y="6448427"/>
            <a:ext cx="4979929" cy="180974"/>
          </a:xfrm>
          <a:prstGeom prst="rect">
            <a:avLst/>
          </a:prstGeom>
        </p:spPr>
        <p:txBody>
          <a:bodyPr vert="horz" lIns="91440" tIns="45720" rIns="91440" bIns="45720" rtlCol="0" anchor="ctr"/>
          <a:lstStyle>
            <a:lvl1pPr algn="l" latinLnBrk="0">
              <a:defRPr lang="zh-TW" sz="1000" cap="all" baseline="0">
                <a:solidFill>
                  <a:schemeClr val="tx1"/>
                </a:solidFill>
                <a:latin typeface="Microsoft JhengHei" pitchFamily="34" charset="-120"/>
                <a:ea typeface="Microsoft JhengHei" pitchFamily="34"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CN" altLang="en-US"/>
          </a:p>
        </p:txBody>
      </p:sp>
      <p:sp>
        <p:nvSpPr>
          <p:cNvPr id="6" name="投影片編號版面配置區 5"/>
          <p:cNvSpPr>
            <a:spLocks noGrp="1"/>
          </p:cNvSpPr>
          <p:nvPr>
            <p:ph type="sldNum" sz="quarter" idx="4"/>
          </p:nvPr>
        </p:nvSpPr>
        <p:spPr>
          <a:xfrm>
            <a:off x="7373079" y="6448427"/>
            <a:ext cx="857474" cy="180974"/>
          </a:xfrm>
          <a:prstGeom prst="rect">
            <a:avLst/>
          </a:prstGeom>
        </p:spPr>
        <p:txBody>
          <a:bodyPr vert="horz" lIns="91440" tIns="45720" rIns="91440" bIns="45720" rtlCol="0" anchor="ctr"/>
          <a:lstStyle>
            <a:lvl1pPr algn="r" latinLnBrk="0">
              <a:defRPr lang="zh-TW" sz="1000">
                <a:solidFill>
                  <a:schemeClr val="tx1"/>
                </a:solidFill>
                <a:latin typeface="Microsoft JhengHei" pitchFamily="34" charset="-120"/>
                <a:ea typeface="Microsoft JhengHei" pitchFamily="34" charset="-120"/>
              </a:defRPr>
            </a:lvl1pPr>
          </a:lstStyle>
          <a:p>
            <a:fld id="{F36C87F6-986D-49E6-AF40-1B3A1EE8064D}" type="slidenum">
              <a:rPr lang="en-US" altLang="zh-CN" smtClean="0"/>
              <a:pPr/>
              <a:t>‹#›</a:t>
            </a:fld>
            <a:endParaRPr lang="en-US" alt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lang="zh-TW" sz="4000" b="0" kern="1200" cap="all" baseline="0">
          <a:solidFill>
            <a:schemeClr val="tx1">
              <a:lumMod val="50000"/>
            </a:schemeClr>
          </a:solidFill>
          <a:latin typeface="Times New Roman" panose="02020603050405020304" pitchFamily="18" charset="0"/>
          <a:ea typeface="華康粗黑體" panose="020B0709000000000000" pitchFamily="49" charset="-120"/>
          <a:cs typeface="Times New Roman" panose="02020603050405020304" pitchFamily="18" charset="0"/>
        </a:defRPr>
      </a:lvl1pPr>
    </p:titleStyle>
    <p:bodyStyle>
      <a:lvl1pPr marL="274320" indent="-228600" algn="l" defTabSz="914400" rtl="0" eaLnBrk="1" latinLnBrk="0" hangingPunct="1">
        <a:lnSpc>
          <a:spcPct val="100000"/>
        </a:lnSpc>
        <a:spcBef>
          <a:spcPts val="768"/>
        </a:spcBef>
        <a:buClr>
          <a:schemeClr val="tx2"/>
        </a:buClr>
        <a:buSzPct val="80000"/>
        <a:buFont typeface="Arial" pitchFamily="34" charset="0"/>
        <a:buChar char="•"/>
        <a:defRPr lang="zh-TW" sz="32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1pPr>
      <a:lvl2pPr marL="502920" indent="-228600" algn="l" defTabSz="914400" rtl="0" eaLnBrk="1" latinLnBrk="0" hangingPunct="1">
        <a:lnSpc>
          <a:spcPct val="100000"/>
        </a:lnSpc>
        <a:spcBef>
          <a:spcPts val="768"/>
        </a:spcBef>
        <a:buClr>
          <a:schemeClr val="tx2"/>
        </a:buClr>
        <a:buSzPct val="80000"/>
        <a:buFont typeface="Arial" pitchFamily="34" charset="0"/>
        <a:buChar char="•"/>
        <a:defRPr lang="zh-TW" sz="28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2pPr>
      <a:lvl3pPr marL="731520" indent="-228600" algn="l" defTabSz="914400" rtl="0" eaLnBrk="1" latinLnBrk="0" hangingPunct="1">
        <a:lnSpc>
          <a:spcPct val="100000"/>
        </a:lnSpc>
        <a:spcBef>
          <a:spcPts val="768"/>
        </a:spcBef>
        <a:buClr>
          <a:schemeClr val="tx2"/>
        </a:buClr>
        <a:buSzPct val="80000"/>
        <a:buFont typeface="Arial" pitchFamily="34" charset="0"/>
        <a:buChar char="•"/>
        <a:defRPr lang="zh-TW" sz="24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3pPr>
      <a:lvl4pPr marL="960120" indent="-228600" algn="l" defTabSz="914400" rtl="0" eaLnBrk="1" latinLnBrk="0" hangingPunct="1">
        <a:lnSpc>
          <a:spcPct val="100000"/>
        </a:lnSpc>
        <a:spcBef>
          <a:spcPts val="768"/>
        </a:spcBef>
        <a:buClr>
          <a:schemeClr val="tx2"/>
        </a:buClr>
        <a:buSzPct val="80000"/>
        <a:buFont typeface="Arial" pitchFamily="34" charset="0"/>
        <a:buChar char="•"/>
        <a:defRPr lang="zh-TW" sz="20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4pPr>
      <a:lvl5pPr marL="1188720" indent="-228600" algn="l" defTabSz="914400" rtl="0" eaLnBrk="1" latinLnBrk="0" hangingPunct="1">
        <a:lnSpc>
          <a:spcPct val="100000"/>
        </a:lnSpc>
        <a:spcBef>
          <a:spcPts val="768"/>
        </a:spcBef>
        <a:buClr>
          <a:schemeClr val="tx2"/>
        </a:buClr>
        <a:buSzPct val="80000"/>
        <a:buFont typeface="Arial" pitchFamily="34" charset="0"/>
        <a:buChar char="•"/>
        <a:defRPr lang="zh-TW" sz="18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5pPr>
      <a:lvl6pPr marL="14173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TW" sz="1600" kern="1200" baseline="0">
          <a:solidFill>
            <a:schemeClr val="tx1"/>
          </a:solidFill>
          <a:latin typeface="+mn-lt"/>
          <a:ea typeface="+mn-ea"/>
          <a:cs typeface="+mn-cs"/>
        </a:defRPr>
      </a:lvl9pPr>
    </p:bodyStyle>
    <p:other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標題 1"/>
          <p:cNvSpPr txBox="1">
            <a:spLocks/>
          </p:cNvSpPr>
          <p:nvPr/>
        </p:nvSpPr>
        <p:spPr>
          <a:xfrm>
            <a:off x="4582133" y="2276872"/>
            <a:ext cx="4553897" cy="2016224"/>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lang="zh-TW" sz="4400" b="1" kern="1200" cap="all" baseline="0">
                <a:solidFill>
                  <a:schemeClr val="tx1">
                    <a:lumMod val="50000"/>
                  </a:schemeClr>
                </a:solidFill>
                <a:latin typeface="Microsoft JhengHei" pitchFamily="34" charset="-120"/>
                <a:ea typeface="Microsoft JhengHei" pitchFamily="34" charset="-120"/>
                <a:cs typeface="+mj-cs"/>
              </a:defRPr>
            </a:lvl1pPr>
          </a:lstStyle>
          <a:p>
            <a:pPr algn="ctr"/>
            <a:r>
              <a:rPr lang="zh-TW" altLang="en-US" b="0" dirty="0" smtClean="0">
                <a:latin typeface="華康粗黑體" pitchFamily="49" charset="-120"/>
                <a:ea typeface="華康粗黑體" pitchFamily="49" charset="-120"/>
                <a:cs typeface="Arial" charset="0"/>
              </a:rPr>
              <a:t>第</a:t>
            </a:r>
            <a:r>
              <a:rPr lang="en-US" altLang="zh-TW" b="0" dirty="0" smtClean="0">
                <a:latin typeface="Arial" panose="020B0604020202020204" pitchFamily="34" charset="0"/>
                <a:ea typeface="華康粗黑體" pitchFamily="49" charset="-120"/>
                <a:cs typeface="Arial" panose="020B0604020202020204" pitchFamily="34" charset="0"/>
              </a:rPr>
              <a:t>5</a:t>
            </a:r>
            <a:r>
              <a:rPr lang="zh-TW" altLang="en-US" b="0" dirty="0" smtClean="0">
                <a:latin typeface="華康粗黑體" pitchFamily="49" charset="-120"/>
                <a:ea typeface="華康粗黑體" pitchFamily="49" charset="-120"/>
                <a:cs typeface="Arial" charset="0"/>
              </a:rPr>
              <a:t>章</a:t>
            </a:r>
            <a:br>
              <a:rPr lang="zh-TW" altLang="en-US" b="0" dirty="0" smtClean="0">
                <a:latin typeface="華康粗黑體" pitchFamily="49" charset="-120"/>
                <a:ea typeface="華康粗黑體" pitchFamily="49" charset="-120"/>
                <a:cs typeface="Arial" charset="0"/>
              </a:rPr>
            </a:br>
            <a:r>
              <a:rPr lang="zh-TW" altLang="en-US" b="0" dirty="0" smtClean="0">
                <a:latin typeface="華康粗黑體" pitchFamily="49" charset="-120"/>
                <a:ea typeface="華康粗黑體" pitchFamily="49" charset="-120"/>
                <a:cs typeface="Arial" charset="0"/>
              </a:rPr>
              <a:t>電子付款與交易安全</a:t>
            </a:r>
            <a:endParaRPr lang="zh-TW" altLang="en-US" b="0" dirty="0">
              <a:latin typeface="華康粗黑體" pitchFamily="49" charset="-120"/>
              <a:ea typeface="華康粗黑體" pitchFamily="49" charset="-120"/>
              <a:cs typeface="Arial" charset="0"/>
            </a:endParaRPr>
          </a:p>
        </p:txBody>
      </p:sp>
      <p:sp>
        <p:nvSpPr>
          <p:cNvPr id="6" name="Rectangle 3"/>
          <p:cNvSpPr txBox="1">
            <a:spLocks noChangeArrowheads="1"/>
          </p:cNvSpPr>
          <p:nvPr/>
        </p:nvSpPr>
        <p:spPr bwMode="auto">
          <a:xfrm>
            <a:off x="4228109" y="5013176"/>
            <a:ext cx="283021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eaLnBrk="1" hangingPunct="1"/>
            <a:r>
              <a:rPr lang="zh-TW" altLang="en-US" kern="0" dirty="0" smtClean="0">
                <a:solidFill>
                  <a:schemeClr val="tx2"/>
                </a:solidFill>
                <a:latin typeface="華康粗明體" panose="02020709000000000000" pitchFamily="49" charset="-120"/>
                <a:ea typeface="華康粗明體" panose="02020709000000000000" pitchFamily="49" charset="-120"/>
              </a:rPr>
              <a:t>授課教師：</a:t>
            </a:r>
            <a:endParaRPr lang="zh-TW" altLang="zh-TW" kern="0" dirty="0" smtClean="0">
              <a:solidFill>
                <a:schemeClr val="tx2"/>
              </a:solidFill>
              <a:latin typeface="華康粗明體" panose="02020709000000000000" pitchFamily="49" charset="-120"/>
              <a:ea typeface="華康粗明體" panose="02020709000000000000" pitchFamily="49" charset="-120"/>
            </a:endParaRPr>
          </a:p>
        </p:txBody>
      </p:sp>
      <p:cxnSp>
        <p:nvCxnSpPr>
          <p:cNvPr id="7" name="直線接點 6"/>
          <p:cNvCxnSpPr/>
          <p:nvPr/>
        </p:nvCxnSpPr>
        <p:spPr>
          <a:xfrm>
            <a:off x="6721723" y="5475140"/>
            <a:ext cx="2414307" cy="0"/>
          </a:xfrm>
          <a:prstGeom prst="line">
            <a:avLst/>
          </a:prstGeom>
        </p:spPr>
        <p:style>
          <a:lnRef idx="1">
            <a:schemeClr val="dk1"/>
          </a:lnRef>
          <a:fillRef idx="0">
            <a:schemeClr val="dk1"/>
          </a:fillRef>
          <a:effectRef idx="0">
            <a:schemeClr val="dk1"/>
          </a:effectRef>
          <a:fontRef idx="minor">
            <a:schemeClr val="tx1"/>
          </a:fontRef>
        </p:style>
      </p:cxnSp>
      <p:sp>
        <p:nvSpPr>
          <p:cNvPr id="9" name="Rectangle 5"/>
          <p:cNvSpPr>
            <a:spLocks noChangeArrowheads="1"/>
          </p:cNvSpPr>
          <p:nvPr/>
        </p:nvSpPr>
        <p:spPr bwMode="auto">
          <a:xfrm>
            <a:off x="2267744" y="6263977"/>
            <a:ext cx="435560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zh-TW" altLang="en-US" sz="1200" dirty="0" smtClean="0">
                <a:solidFill>
                  <a:schemeClr val="bg1"/>
                </a:solidFill>
                <a:latin typeface="新細明體" charset="-120"/>
              </a:rPr>
              <a:t>電子商務：數位</a:t>
            </a:r>
            <a:r>
              <a:rPr lang="zh-TW" altLang="en-US" sz="1200" dirty="0">
                <a:solidFill>
                  <a:schemeClr val="bg1"/>
                </a:solidFill>
                <a:latin typeface="新細明體" charset="-120"/>
              </a:rPr>
              <a:t>時代商</a:t>
            </a:r>
            <a:r>
              <a:rPr lang="zh-TW" altLang="en-US" sz="1200" dirty="0" smtClean="0">
                <a:solidFill>
                  <a:schemeClr val="bg1"/>
                </a:solidFill>
                <a:latin typeface="新細明體" charset="-120"/>
              </a:rPr>
              <a:t>機</a:t>
            </a:r>
            <a:r>
              <a:rPr lang="en-US" altLang="zh-TW" sz="1200" dirty="0" smtClean="0">
                <a:solidFill>
                  <a:schemeClr val="bg1"/>
                </a:solidFill>
              </a:rPr>
              <a:t>‧</a:t>
            </a:r>
            <a:r>
              <a:rPr lang="zh-TW" altLang="en-US" sz="1200" dirty="0" smtClean="0">
                <a:solidFill>
                  <a:schemeClr val="bg1"/>
                </a:solidFill>
                <a:latin typeface="新細明體" charset="-120"/>
              </a:rPr>
              <a:t>梁</a:t>
            </a:r>
            <a:r>
              <a:rPr lang="zh-TW" altLang="en-US" sz="1200" dirty="0">
                <a:solidFill>
                  <a:schemeClr val="bg1"/>
                </a:solidFill>
                <a:latin typeface="新細明體" charset="-120"/>
              </a:rPr>
              <a:t>定</a:t>
            </a:r>
            <a:r>
              <a:rPr lang="zh-TW" altLang="en-US" sz="1200" dirty="0" smtClean="0">
                <a:solidFill>
                  <a:schemeClr val="bg1"/>
                </a:solidFill>
                <a:latin typeface="新細明體" charset="-120"/>
              </a:rPr>
              <a:t>澎總編輯</a:t>
            </a:r>
            <a:r>
              <a:rPr lang="en-US" altLang="zh-TW" sz="1200" dirty="0" smtClean="0">
                <a:solidFill>
                  <a:schemeClr val="bg1"/>
                </a:solidFill>
              </a:rPr>
              <a:t>‧</a:t>
            </a:r>
            <a:r>
              <a:rPr lang="zh-TW" altLang="en-US" sz="1200" dirty="0">
                <a:solidFill>
                  <a:schemeClr val="bg1"/>
                </a:solidFill>
                <a:latin typeface="新細明體" charset="-120"/>
              </a:rPr>
              <a:t>前程</a:t>
            </a:r>
            <a:r>
              <a:rPr lang="zh-TW" altLang="en-US" sz="1200" dirty="0" smtClean="0">
                <a:solidFill>
                  <a:schemeClr val="bg1"/>
                </a:solidFill>
                <a:latin typeface="新細明體" charset="-120"/>
              </a:rPr>
              <a:t>文化 出版</a:t>
            </a:r>
            <a:endParaRPr lang="zh-TW" altLang="en-US" dirty="0">
              <a:solidFill>
                <a:schemeClr val="bg1"/>
              </a:solidFill>
            </a:endParaRPr>
          </a:p>
        </p:txBody>
      </p:sp>
    </p:spTree>
    <p:extLst>
      <p:ext uri="{BB962C8B-B14F-4D97-AF65-F5344CB8AC3E}">
        <p14:creationId xmlns:p14="http://schemas.microsoft.com/office/powerpoint/2010/main" val="338378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電子交易的特性</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smtClean="0"/>
              <a:t>在</a:t>
            </a:r>
            <a:r>
              <a:rPr lang="zh-TW" altLang="en-US" sz="3200" dirty="0"/>
              <a:t>電子交易隨著電子信息和網路技術的發展而産生的一種新型的網路交易形式，共有七大特色</a:t>
            </a:r>
            <a:r>
              <a:rPr lang="zh-TW" altLang="en-US" sz="3200" dirty="0" smtClean="0"/>
              <a:t>：</a:t>
            </a:r>
            <a:endParaRPr lang="zh-TW" altLang="en-US" sz="3200" dirty="0"/>
          </a:p>
        </p:txBody>
      </p:sp>
      <p:grpSp>
        <p:nvGrpSpPr>
          <p:cNvPr id="19" name="群組 18"/>
          <p:cNvGrpSpPr/>
          <p:nvPr/>
        </p:nvGrpSpPr>
        <p:grpSpPr>
          <a:xfrm rot="-5400000">
            <a:off x="2719839" y="-2703897"/>
            <a:ext cx="468000" cy="5893109"/>
            <a:chOff x="-37323" y="1189"/>
            <a:chExt cx="432003" cy="3653370"/>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435063" y="907465"/>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電子交易</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17711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5" y="24094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5" y="304799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5122" name="Picture 2" descr="C:\Users\NO38\Desktop\書籍\IM111電子商務\低解析\圖05-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271" y="2971285"/>
            <a:ext cx="6183457" cy="354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764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marL="45720" lvl="1" indent="0" algn="ctr" fontAlgn="base">
              <a:lnSpc>
                <a:spcPct val="90000"/>
              </a:lnSpc>
              <a:spcBef>
                <a:spcPct val="0"/>
              </a:spcBef>
              <a:spcAft>
                <a:spcPct val="0"/>
              </a:spcAft>
            </a:pPr>
            <a:r>
              <a:rPr kumimoji="1" lang="zh-TW" altLang="en-US" sz="4000" cap="all" dirty="0" smtClean="0">
                <a:ea typeface="華康粗黑體" panose="020B0709000000000000" pitchFamily="49" charset="-120"/>
              </a:rPr>
              <a:t>現今電子交易機制之介紹及比較</a:t>
            </a:r>
            <a:endParaRPr kumimoji="1" lang="zh-TW" altLang="en-US" sz="4000" cap="all" dirty="0">
              <a:ea typeface="華康粗黑體" panose="020B0709000000000000" pitchFamily="49" charset="-120"/>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7" y="1483200"/>
            <a:ext cx="8288985" cy="5040000"/>
          </a:xfrm>
        </p:spPr>
        <p:txBody>
          <a:bodyPr>
            <a:noAutofit/>
          </a:bodyPr>
          <a:lstStyle/>
          <a:p>
            <a:pPr marL="274320" lvl="1" algn="just" fontAlgn="base">
              <a:buClr>
                <a:schemeClr val="tx2"/>
              </a:buClr>
            </a:pPr>
            <a:r>
              <a:rPr lang="zh-TW" altLang="en-US" sz="3200" dirty="0"/>
              <a:t>電子與傳統交易的差別是利用低交易成本和容易尋找買主與賣主的優勢，改變交易方式，附表簡單說明電子與傳統交易之差異</a:t>
            </a:r>
            <a:r>
              <a:rPr lang="zh-TW" altLang="en-US" sz="3200" dirty="0" smtClean="0"/>
              <a:t>：</a:t>
            </a:r>
            <a:endParaRPr lang="en-US" altLang="zh-TW" sz="3200" dirty="0" smtClean="0"/>
          </a:p>
          <a:p>
            <a:pPr marL="274320" lvl="1" algn="just" fontAlgn="base">
              <a:buClr>
                <a:schemeClr val="tx2"/>
              </a:buClr>
            </a:pPr>
            <a:endParaRPr lang="en-US" altLang="zh-TW" sz="3200" dirty="0" smtClean="0"/>
          </a:p>
          <a:p>
            <a:pPr marL="274320" lvl="1" algn="just" fontAlgn="base">
              <a:buClr>
                <a:schemeClr val="tx2"/>
              </a:buClr>
            </a:pPr>
            <a:endParaRPr lang="en-US" altLang="zh-TW" sz="3200" dirty="0"/>
          </a:p>
          <a:p>
            <a:pPr marL="274320" lvl="1" algn="just" fontAlgn="base">
              <a:buClr>
                <a:schemeClr val="tx2"/>
              </a:buClr>
            </a:pPr>
            <a:endParaRPr lang="en-US" altLang="zh-TW" sz="3200" dirty="0" smtClean="0"/>
          </a:p>
          <a:p>
            <a:pPr marL="274320" lvl="1" algn="just" fontAlgn="base">
              <a:buClr>
                <a:schemeClr val="tx2"/>
              </a:buClr>
            </a:pPr>
            <a:endParaRPr lang="en-US" altLang="zh-TW" sz="3200" dirty="0"/>
          </a:p>
          <a:p>
            <a:pPr marL="274320" lvl="1" algn="just" fontAlgn="base">
              <a:buClr>
                <a:schemeClr val="tx2"/>
              </a:buClr>
            </a:pPr>
            <a:r>
              <a:rPr lang="zh-TW" altLang="en-US" sz="3200" dirty="0" smtClean="0"/>
              <a:t>目前</a:t>
            </a:r>
            <a:r>
              <a:rPr lang="zh-TW" altLang="en-US" sz="3200" dirty="0"/>
              <a:t>在網際網路上應用的消費安全協定有</a:t>
            </a:r>
            <a:r>
              <a:rPr lang="en-US" altLang="zh-TW" sz="3200" dirty="0"/>
              <a:t>SSL</a:t>
            </a:r>
            <a:r>
              <a:rPr lang="zh-TW" altLang="en-US" sz="3200" dirty="0"/>
              <a:t>和</a:t>
            </a:r>
            <a:r>
              <a:rPr lang="en-US" altLang="zh-TW" sz="3200" dirty="0"/>
              <a:t>SET</a:t>
            </a:r>
            <a:r>
              <a:rPr lang="zh-TW" altLang="en-US" sz="3200" dirty="0"/>
              <a:t>。</a:t>
            </a:r>
            <a:endParaRPr lang="en-US" altLang="zh-TW" sz="3200" dirty="0"/>
          </a:p>
          <a:p>
            <a:pPr marL="274320" lvl="1" algn="just" fontAlgn="base">
              <a:buClr>
                <a:schemeClr val="tx2"/>
              </a:buClr>
            </a:pPr>
            <a:endParaRPr lang="en-US" altLang="zh-TW" sz="3200" dirty="0" smtClean="0"/>
          </a:p>
          <a:p>
            <a:pPr marL="274320" lvl="1" algn="just" fontAlgn="base">
              <a:buClr>
                <a:schemeClr val="tx2"/>
              </a:buClr>
            </a:pPr>
            <a:endParaRPr lang="zh-TW" altLang="en-US" sz="3200" dirty="0"/>
          </a:p>
        </p:txBody>
      </p:sp>
      <p:grpSp>
        <p:nvGrpSpPr>
          <p:cNvPr id="19" name="群組 18"/>
          <p:cNvGrpSpPr/>
          <p:nvPr/>
        </p:nvGrpSpPr>
        <p:grpSpPr>
          <a:xfrm rot="-5400000">
            <a:off x="2719839" y="-2703897"/>
            <a:ext cx="468000" cy="5893109"/>
            <a:chOff x="-37323" y="1189"/>
            <a:chExt cx="432003" cy="3653370"/>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435063" y="907465"/>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電子交易</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17711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5" y="24094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5" y="304799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Picture 2" descr="C:\Users\NO38\Desktop\書籍\IM111電子商務\低解析\表05-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693" y="2976196"/>
            <a:ext cx="8062614" cy="248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305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5" end="5"/>
                                            </p:txEl>
                                          </p:spTgt>
                                        </p:tgtEl>
                                        <p:attrNameLst>
                                          <p:attrName>style.visibility</p:attrName>
                                        </p:attrNameLst>
                                      </p:cBhvr>
                                      <p:to>
                                        <p:strVal val="visible"/>
                                      </p:to>
                                    </p:set>
                                    <p:animEffect transition="in" filter="fade">
                                      <p:cBhvr>
                                        <p:cTn id="12" dur="500"/>
                                        <p:tgtEl>
                                          <p:spTgt spid="22">
                                            <p:txEl>
                                              <p:pRg st="5" end="5"/>
                                            </p:txEl>
                                          </p:spTgt>
                                        </p:tgtEl>
                                      </p:cBhvr>
                                    </p:animEffect>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a:t>用公開金鑰和私密金鑰的機制，讓連線的兩方可以互相交換加密過的訊息。</a:t>
            </a:r>
          </a:p>
          <a:p>
            <a:pPr marL="274320" lvl="1" algn="just" fontAlgn="base">
              <a:buClr>
                <a:schemeClr val="tx2"/>
              </a:buClr>
            </a:pPr>
            <a:r>
              <a:rPr lang="zh-TW" altLang="en-US" sz="3200" dirty="0"/>
              <a:t>用可信任第三方認證機構方式，讓兩方能夠相互確認對方的資料，沒有假冒的風險。</a:t>
            </a:r>
          </a:p>
          <a:p>
            <a:pPr marL="274320" lvl="1" algn="just" fontAlgn="base">
              <a:buClr>
                <a:schemeClr val="tx2"/>
              </a:buClr>
            </a:pPr>
            <a:r>
              <a:rPr lang="en-US" altLang="zh-TW" sz="3200" dirty="0"/>
              <a:t>SSL</a:t>
            </a:r>
            <a:r>
              <a:rPr lang="zh-TW" altLang="en-US" sz="3200" dirty="0"/>
              <a:t>已經成為現今電子交易或是電子傳輸時的主要媒介</a:t>
            </a:r>
            <a:r>
              <a:rPr lang="zh-TW" altLang="en-US" sz="3200" dirty="0" smtClean="0"/>
              <a:t>。</a:t>
            </a:r>
            <a:endParaRPr lang="zh-TW" altLang="en-US" sz="3200" dirty="0"/>
          </a:p>
          <a:p>
            <a:pPr marL="274320" lvl="1" algn="just" fontAlgn="base">
              <a:buClr>
                <a:schemeClr val="tx2"/>
              </a:buClr>
            </a:pPr>
            <a:endParaRPr lang="zh-TW" altLang="en-US" sz="3200" dirty="0"/>
          </a:p>
        </p:txBody>
      </p:sp>
      <p:grpSp>
        <p:nvGrpSpPr>
          <p:cNvPr id="19" name="群組 18"/>
          <p:cNvGrpSpPr/>
          <p:nvPr/>
        </p:nvGrpSpPr>
        <p:grpSpPr>
          <a:xfrm rot="-5400000">
            <a:off x="2719839" y="-2703897"/>
            <a:ext cx="468000" cy="5893109"/>
            <a:chOff x="-37323" y="1189"/>
            <a:chExt cx="432003" cy="3653370"/>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435063" y="907465"/>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電子交易</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17711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5" y="24094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5" y="304799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7410" name="Picture 2" descr="C:\Users\NO38\Desktop\書籍\IM111電子商務\IM111ppt\小圖\images (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468" y="428370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5"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en-US" altLang="zh-TW" dirty="0"/>
              <a:t>SSL</a:t>
            </a:r>
            <a:r>
              <a:rPr kumimoji="1" lang="zh-TW" altLang="en-US" dirty="0"/>
              <a:t>（</a:t>
            </a:r>
            <a:r>
              <a:rPr kumimoji="1" lang="en-US" altLang="zh-TW" dirty="0"/>
              <a:t>Secure Socket Layer</a:t>
            </a:r>
            <a:r>
              <a:rPr kumimoji="1" lang="zh-TW" altLang="en-US" dirty="0"/>
              <a:t>）</a:t>
            </a:r>
            <a:endParaRPr kumimoji="1" lang="zh-TW" altLang="en-US" dirty="0">
              <a:solidFill>
                <a:schemeClr val="tx2"/>
              </a:solidFill>
            </a:endParaRPr>
          </a:p>
        </p:txBody>
      </p:sp>
    </p:spTree>
    <p:extLst>
      <p:ext uri="{BB962C8B-B14F-4D97-AF65-F5344CB8AC3E}">
        <p14:creationId xmlns:p14="http://schemas.microsoft.com/office/powerpoint/2010/main" val="3803187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en-US" altLang="zh-TW" dirty="0"/>
              <a:t>SSL</a:t>
            </a:r>
            <a:r>
              <a:rPr kumimoji="1" lang="zh-TW" altLang="en-US" dirty="0"/>
              <a:t>（</a:t>
            </a:r>
            <a:r>
              <a:rPr kumimoji="1" lang="en-US" altLang="zh-TW" dirty="0"/>
              <a:t>Secure Socket Layer</a:t>
            </a:r>
            <a:r>
              <a:rPr kumimoji="1" lang="zh-TW" altLang="en-US" dirty="0"/>
              <a:t>）</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9" name="群組 18"/>
          <p:cNvGrpSpPr/>
          <p:nvPr/>
        </p:nvGrpSpPr>
        <p:grpSpPr>
          <a:xfrm rot="-5400000">
            <a:off x="2719839" y="-2703897"/>
            <a:ext cx="468000" cy="5893109"/>
            <a:chOff x="-37323" y="1189"/>
            <a:chExt cx="432003" cy="3653370"/>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435063" y="907465"/>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電子交易</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17711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5" y="24094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5" y="304799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7170" name="Picture 2" descr="C:\Users\NO38\Desktop\書籍\IM111電子商務\低解析\圖05-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740" y="1412776"/>
            <a:ext cx="8348521" cy="506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454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23528" y="574568"/>
            <a:ext cx="8496944" cy="1144800"/>
          </a:xfrm>
        </p:spPr>
        <p:txBody>
          <a:bodyPr anchor="b" anchorCtr="0">
            <a:noAutofit/>
          </a:bodyPr>
          <a:lstStyle/>
          <a:p>
            <a:pPr marL="45720" lvl="1" indent="0" algn="ctr" fontAlgn="base">
              <a:lnSpc>
                <a:spcPct val="90000"/>
              </a:lnSpc>
              <a:spcBef>
                <a:spcPct val="0"/>
              </a:spcBef>
              <a:spcAft>
                <a:spcPct val="0"/>
              </a:spcAft>
            </a:pPr>
            <a:r>
              <a:rPr kumimoji="1" lang="en-US" altLang="zh-TW" sz="4000" cap="all" dirty="0" smtClean="0">
                <a:latin typeface="Times New Roman" panose="02020603050405020304" pitchFamily="18" charset="0"/>
                <a:ea typeface="華康粗黑體" panose="020B0709000000000000" pitchFamily="49" charset="-120"/>
                <a:cs typeface="Times New Roman" panose="02020603050405020304" pitchFamily="18" charset="0"/>
              </a:rPr>
              <a:t>SET</a:t>
            </a:r>
            <a:r>
              <a:rPr kumimoji="1" lang="zh-TW" altLang="en-US" sz="4000" cap="all" dirty="0" smtClean="0">
                <a:latin typeface="Times New Roman" panose="02020603050405020304" pitchFamily="18" charset="0"/>
                <a:ea typeface="華康粗黑體" panose="020B0709000000000000" pitchFamily="49" charset="-120"/>
                <a:cs typeface="Times New Roman" panose="02020603050405020304" pitchFamily="18" charset="0"/>
              </a:rPr>
              <a:t>（</a:t>
            </a:r>
            <a:r>
              <a:rPr kumimoji="1" lang="en-US" altLang="zh-TW" sz="4000" cap="all" dirty="0" smtClean="0">
                <a:latin typeface="Times New Roman" panose="02020603050405020304" pitchFamily="18" charset="0"/>
                <a:ea typeface="華康粗黑體" panose="020B0709000000000000" pitchFamily="49" charset="-120"/>
                <a:cs typeface="Times New Roman" panose="02020603050405020304" pitchFamily="18" charset="0"/>
              </a:rPr>
              <a:t>Secure Electronic</a:t>
            </a:r>
            <a:r>
              <a:rPr kumimoji="1" lang="zh-TW" altLang="en-US" sz="4000" cap="all" dirty="0" smtClean="0">
                <a:latin typeface="Times New Roman" panose="02020603050405020304" pitchFamily="18" charset="0"/>
                <a:ea typeface="華康粗黑體" panose="020B0709000000000000" pitchFamily="49" charset="-120"/>
                <a:cs typeface="Times New Roman" panose="02020603050405020304" pitchFamily="18" charset="0"/>
              </a:rPr>
              <a:t> </a:t>
            </a:r>
            <a:r>
              <a:rPr kumimoji="1" lang="en-US" altLang="zh-TW" sz="4000" cap="all" dirty="0" smtClean="0">
                <a:latin typeface="Times New Roman" panose="02020603050405020304" pitchFamily="18" charset="0"/>
                <a:ea typeface="華康粗黑體" panose="020B0709000000000000" pitchFamily="49" charset="-120"/>
                <a:cs typeface="Times New Roman" panose="02020603050405020304" pitchFamily="18" charset="0"/>
              </a:rPr>
              <a:t>Transaction</a:t>
            </a:r>
            <a:r>
              <a:rPr kumimoji="1" lang="zh-TW" altLang="en-US" sz="4000" cap="all" dirty="0" smtClean="0">
                <a:latin typeface="Times New Roman" panose="02020603050405020304" pitchFamily="18" charset="0"/>
                <a:ea typeface="華康粗黑體" panose="020B0709000000000000" pitchFamily="49" charset="-120"/>
                <a:cs typeface="Times New Roman" panose="02020603050405020304" pitchFamily="18" charset="0"/>
              </a:rPr>
              <a:t>）</a:t>
            </a:r>
            <a:endParaRPr kumimoji="1" lang="zh-TW" altLang="en-US" sz="4000" cap="all" dirty="0">
              <a:latin typeface="Times New Roman" panose="02020603050405020304" pitchFamily="18" charset="0"/>
              <a:ea typeface="華康粗黑體" panose="020B0709000000000000" pitchFamily="49" charset="-120"/>
              <a:cs typeface="Times New Roman" panose="02020603050405020304" pitchFamily="18" charset="0"/>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701368"/>
            <a:ext cx="8291266" cy="5040000"/>
          </a:xfrm>
        </p:spPr>
        <p:txBody>
          <a:bodyPr>
            <a:noAutofit/>
          </a:bodyPr>
          <a:lstStyle/>
          <a:p>
            <a:pPr marL="274320" lvl="1" algn="just" fontAlgn="base">
              <a:buClr>
                <a:schemeClr val="tx2"/>
              </a:buClr>
            </a:pPr>
            <a:r>
              <a:rPr lang="zh-TW" altLang="en-US" sz="3200" dirty="0"/>
              <a:t>「安全電子交易」是由其他組織所共同制訂的一套電子付款系統。與</a:t>
            </a:r>
            <a:r>
              <a:rPr lang="en-US" altLang="zh-TW" sz="3200" dirty="0"/>
              <a:t>SSL</a:t>
            </a:r>
            <a:r>
              <a:rPr lang="zh-TW" altLang="en-US" sz="3200" dirty="0"/>
              <a:t>不同的是雙方都必須要先跟發行認證的機構申請，獲得</a:t>
            </a:r>
            <a:r>
              <a:rPr lang="en-US" altLang="zh-TW" sz="3200" dirty="0"/>
              <a:t>SET</a:t>
            </a:r>
            <a:r>
              <a:rPr lang="zh-TW" altLang="en-US" sz="3200" dirty="0"/>
              <a:t>的電子軟體與認證後，才可以使用支援</a:t>
            </a:r>
            <a:r>
              <a:rPr lang="en-US" altLang="zh-TW" sz="3200" dirty="0"/>
              <a:t>SET</a:t>
            </a:r>
            <a:r>
              <a:rPr lang="zh-TW" altLang="en-US" sz="3200" dirty="0"/>
              <a:t>的軟體上網交易。</a:t>
            </a:r>
          </a:p>
        </p:txBody>
      </p:sp>
      <p:grpSp>
        <p:nvGrpSpPr>
          <p:cNvPr id="19" name="群組 18"/>
          <p:cNvGrpSpPr/>
          <p:nvPr/>
        </p:nvGrpSpPr>
        <p:grpSpPr>
          <a:xfrm rot="-5400000">
            <a:off x="2719839" y="-2703897"/>
            <a:ext cx="468000" cy="5893109"/>
            <a:chOff x="-37323" y="1189"/>
            <a:chExt cx="432003" cy="3653370"/>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435063" y="907465"/>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電子交易</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17711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5" y="24094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5" y="304799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9218" name="Picture 2" descr="C:\Users\NO38\Desktop\書籍\IM111電子商務\IM111ppt\小圖\google-wall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4369680"/>
            <a:ext cx="2881188" cy="2016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159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9" name="群組 18"/>
          <p:cNvGrpSpPr/>
          <p:nvPr/>
        </p:nvGrpSpPr>
        <p:grpSpPr>
          <a:xfrm rot="-5400000">
            <a:off x="2719839" y="-2703897"/>
            <a:ext cx="468000" cy="5893109"/>
            <a:chOff x="-37323" y="1189"/>
            <a:chExt cx="432003" cy="3653370"/>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435063" y="907465"/>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電子交易</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17711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5" y="24094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5" y="304799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8194" name="Picture 2" descr="C:\Users\NO38\Desktop\書籍\IM111電子商務\低解析\圖05-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329" y="1690057"/>
            <a:ext cx="7093343" cy="4803035"/>
          </a:xfrm>
          <a:prstGeom prst="rect">
            <a:avLst/>
          </a:prstGeom>
          <a:noFill/>
          <a:extLst>
            <a:ext uri="{909E8E84-426E-40DD-AFC4-6F175D3DCCD1}">
              <a14:hiddenFill xmlns:a14="http://schemas.microsoft.com/office/drawing/2010/main">
                <a:solidFill>
                  <a:srgbClr val="FFFFFF"/>
                </a:solidFill>
              </a14:hiddenFill>
            </a:ext>
          </a:extLst>
        </p:spPr>
      </p:pic>
      <p:sp>
        <p:nvSpPr>
          <p:cNvPr id="13" name="標題 3"/>
          <p:cNvSpPr>
            <a:spLocks noGrp="1"/>
          </p:cNvSpPr>
          <p:nvPr>
            <p:ph type="title"/>
          </p:nvPr>
        </p:nvSpPr>
        <p:spPr>
          <a:xfrm>
            <a:off x="323528" y="574568"/>
            <a:ext cx="8496944" cy="1144800"/>
          </a:xfrm>
        </p:spPr>
        <p:txBody>
          <a:bodyPr anchor="b" anchorCtr="0">
            <a:noAutofit/>
          </a:bodyPr>
          <a:lstStyle/>
          <a:p>
            <a:pPr marL="45720" lvl="1" indent="0" algn="ctr" fontAlgn="base">
              <a:lnSpc>
                <a:spcPct val="90000"/>
              </a:lnSpc>
              <a:spcBef>
                <a:spcPct val="0"/>
              </a:spcBef>
              <a:spcAft>
                <a:spcPct val="0"/>
              </a:spcAft>
            </a:pPr>
            <a:r>
              <a:rPr kumimoji="1" lang="en-US" altLang="zh-TW" sz="4000" cap="all" dirty="0" smtClean="0">
                <a:latin typeface="Times New Roman" panose="02020603050405020304" pitchFamily="18" charset="0"/>
                <a:ea typeface="華康粗黑體" panose="020B0709000000000000" pitchFamily="49" charset="-120"/>
                <a:cs typeface="Times New Roman" panose="02020603050405020304" pitchFamily="18" charset="0"/>
              </a:rPr>
              <a:t>SET</a:t>
            </a:r>
            <a:r>
              <a:rPr kumimoji="1" lang="zh-TW" altLang="en-US" sz="4000" cap="all" dirty="0" smtClean="0">
                <a:latin typeface="Times New Roman" panose="02020603050405020304" pitchFamily="18" charset="0"/>
                <a:ea typeface="華康粗黑體" panose="020B0709000000000000" pitchFamily="49" charset="-120"/>
                <a:cs typeface="Times New Roman" panose="02020603050405020304" pitchFamily="18" charset="0"/>
              </a:rPr>
              <a:t>（</a:t>
            </a:r>
            <a:r>
              <a:rPr kumimoji="1" lang="en-US" altLang="zh-TW" sz="4000" cap="all" dirty="0" smtClean="0">
                <a:latin typeface="Times New Roman" panose="02020603050405020304" pitchFamily="18" charset="0"/>
                <a:ea typeface="華康粗黑體" panose="020B0709000000000000" pitchFamily="49" charset="-120"/>
                <a:cs typeface="Times New Roman" panose="02020603050405020304" pitchFamily="18" charset="0"/>
              </a:rPr>
              <a:t>Secure Electronic</a:t>
            </a:r>
            <a:r>
              <a:rPr kumimoji="1" lang="zh-TW" altLang="en-US" sz="4000" cap="all" dirty="0" smtClean="0">
                <a:latin typeface="Times New Roman" panose="02020603050405020304" pitchFamily="18" charset="0"/>
                <a:ea typeface="華康粗黑體" panose="020B0709000000000000" pitchFamily="49" charset="-120"/>
                <a:cs typeface="Times New Roman" panose="02020603050405020304" pitchFamily="18" charset="0"/>
              </a:rPr>
              <a:t> </a:t>
            </a:r>
            <a:r>
              <a:rPr kumimoji="1" lang="en-US" altLang="zh-TW" sz="4000" cap="all" dirty="0" smtClean="0">
                <a:latin typeface="Times New Roman" panose="02020603050405020304" pitchFamily="18" charset="0"/>
                <a:ea typeface="華康粗黑體" panose="020B0709000000000000" pitchFamily="49" charset="-120"/>
                <a:cs typeface="Times New Roman" panose="02020603050405020304" pitchFamily="18" charset="0"/>
              </a:rPr>
              <a:t>Transaction</a:t>
            </a:r>
            <a:r>
              <a:rPr kumimoji="1" lang="zh-TW" altLang="en-US" sz="4000" cap="all" dirty="0" smtClean="0">
                <a:latin typeface="Times New Roman" panose="02020603050405020304" pitchFamily="18" charset="0"/>
                <a:ea typeface="華康粗黑體" panose="020B0709000000000000" pitchFamily="49" charset="-120"/>
                <a:cs typeface="Times New Roman" panose="02020603050405020304" pitchFamily="18" charset="0"/>
              </a:rPr>
              <a:t>）</a:t>
            </a:r>
            <a:endParaRPr kumimoji="1" lang="zh-TW" altLang="en-US" sz="4000" cap="all" dirty="0">
              <a:latin typeface="Times New Roman" panose="02020603050405020304" pitchFamily="18" charset="0"/>
              <a:ea typeface="華康粗黑體" panose="020B0709000000000000" pitchFamily="49" charset="-120"/>
              <a:cs typeface="Times New Roman" panose="02020603050405020304" pitchFamily="18" charset="0"/>
            </a:endParaRPr>
          </a:p>
        </p:txBody>
      </p:sp>
    </p:spTree>
    <p:extLst>
      <p:ext uri="{BB962C8B-B14F-4D97-AF65-F5344CB8AC3E}">
        <p14:creationId xmlns:p14="http://schemas.microsoft.com/office/powerpoint/2010/main" val="3838146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marL="45720" lvl="1" indent="0" algn="ctr" fontAlgn="base">
              <a:lnSpc>
                <a:spcPct val="90000"/>
              </a:lnSpc>
              <a:spcBef>
                <a:spcPct val="0"/>
              </a:spcBef>
              <a:spcAft>
                <a:spcPct val="0"/>
              </a:spcAft>
            </a:pPr>
            <a:r>
              <a:rPr kumimoji="1" lang="zh-TW" altLang="en-US" sz="4000" cap="all" dirty="0" smtClean="0">
                <a:ea typeface="華康粗黑體" panose="020B0709000000000000" pitchFamily="49" charset="-120"/>
              </a:rPr>
              <a:t>現今社會電子付款</a:t>
            </a:r>
            <a:endParaRPr kumimoji="1" lang="zh-TW" altLang="en-US" sz="4000" cap="all" dirty="0">
              <a:ea typeface="華康粗黑體" panose="020B0709000000000000" pitchFamily="49" charset="-120"/>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a:t>當人類文明跨入科技化時代後，貨幣也隨著電子化。例如：股票，這可以遠端操作對不同公司的投資。電子轉帳，可以快速地將錢轉給遠方的親戚朋友，甚至是買賣也可以用電子轉帳來付款。</a:t>
            </a:r>
          </a:p>
        </p:txBody>
      </p:sp>
      <p:grpSp>
        <p:nvGrpSpPr>
          <p:cNvPr id="19" name="群組 18"/>
          <p:cNvGrpSpPr/>
          <p:nvPr/>
        </p:nvGrpSpPr>
        <p:grpSpPr>
          <a:xfrm rot="-5400000">
            <a:off x="2667192" y="-2651250"/>
            <a:ext cx="468002" cy="5787816"/>
            <a:chOff x="-37325" y="1189"/>
            <a:chExt cx="432005" cy="3588095"/>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156091" y="62849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457383" y="1457252"/>
              <a:ext cx="1272115"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電子付款</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234420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298272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1266" name="Picture 2" descr="C:\Users\NO38\Desktop\書籍\IM111電子商務\IM111ppt\小圖\images (7).jpg"/>
          <p:cNvPicPr>
            <a:picLocks noChangeAspect="1" noChangeArrowheads="1"/>
          </p:cNvPicPr>
          <p:nvPr/>
        </p:nvPicPr>
        <p:blipFill rotWithShape="1">
          <a:blip r:embed="rId3">
            <a:extLst>
              <a:ext uri="{28A0092B-C50C-407E-A947-70E740481C1C}">
                <a14:useLocalDpi xmlns:a14="http://schemas.microsoft.com/office/drawing/2010/main" val="0"/>
              </a:ext>
            </a:extLst>
          </a:blip>
          <a:srcRect t="9577" b="9726"/>
          <a:stretch/>
        </p:blipFill>
        <p:spPr bwMode="auto">
          <a:xfrm>
            <a:off x="6588224" y="3933056"/>
            <a:ext cx="2049437" cy="2485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367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9" name="群組 18"/>
          <p:cNvGrpSpPr/>
          <p:nvPr/>
        </p:nvGrpSpPr>
        <p:grpSpPr>
          <a:xfrm rot="-5400000">
            <a:off x="2667192" y="-2651250"/>
            <a:ext cx="468002" cy="5787816"/>
            <a:chOff x="-37325" y="1189"/>
            <a:chExt cx="432005" cy="3588095"/>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156091" y="62849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457383" y="1457252"/>
              <a:ext cx="1272115"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電子付款</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234420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298272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Picture 2" descr="C:\Users\NO38\Desktop\書籍\IM111電子商務\低解析\圖05-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576" y="1916832"/>
            <a:ext cx="8316849" cy="3988693"/>
          </a:xfrm>
          <a:prstGeom prst="rect">
            <a:avLst/>
          </a:prstGeom>
          <a:noFill/>
          <a:extLst>
            <a:ext uri="{909E8E84-426E-40DD-AFC4-6F175D3DCCD1}">
              <a14:hiddenFill xmlns:a14="http://schemas.microsoft.com/office/drawing/2010/main">
                <a:solidFill>
                  <a:srgbClr val="FFFFFF"/>
                </a:solidFill>
              </a14:hiddenFill>
            </a:ext>
          </a:extLst>
        </p:spPr>
      </p:pic>
      <p:sp>
        <p:nvSpPr>
          <p:cNvPr id="15" name="標題 3"/>
          <p:cNvSpPr>
            <a:spLocks noGrp="1"/>
          </p:cNvSpPr>
          <p:nvPr>
            <p:ph type="title"/>
          </p:nvPr>
        </p:nvSpPr>
        <p:spPr>
          <a:xfrm>
            <a:off x="457199" y="356400"/>
            <a:ext cx="8229600" cy="1144800"/>
          </a:xfrm>
        </p:spPr>
        <p:txBody>
          <a:bodyPr anchor="ctr" anchorCtr="0">
            <a:noAutofit/>
          </a:bodyPr>
          <a:lstStyle/>
          <a:p>
            <a:pPr marL="45720" lvl="1" indent="0" algn="ctr" fontAlgn="base">
              <a:lnSpc>
                <a:spcPct val="90000"/>
              </a:lnSpc>
              <a:spcBef>
                <a:spcPct val="0"/>
              </a:spcBef>
              <a:spcAft>
                <a:spcPct val="0"/>
              </a:spcAft>
            </a:pPr>
            <a:r>
              <a:rPr kumimoji="1" lang="zh-TW" altLang="en-US" sz="4000" cap="all" dirty="0" smtClean="0">
                <a:ea typeface="華康粗黑體" panose="020B0709000000000000" pitchFamily="49" charset="-120"/>
              </a:rPr>
              <a:t>現今社會電子付款</a:t>
            </a:r>
            <a:endParaRPr kumimoji="1" lang="zh-TW" altLang="en-US" sz="4000" cap="all" dirty="0">
              <a:ea typeface="華康粗黑體" panose="020B0709000000000000" pitchFamily="49" charset="-120"/>
            </a:endParaRPr>
          </a:p>
        </p:txBody>
      </p:sp>
    </p:spTree>
    <p:extLst>
      <p:ext uri="{BB962C8B-B14F-4D97-AF65-F5344CB8AC3E}">
        <p14:creationId xmlns:p14="http://schemas.microsoft.com/office/powerpoint/2010/main" val="2943237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電子</a:t>
            </a:r>
            <a:r>
              <a:rPr kumimoji="1" lang="zh-TW" altLang="en-US" dirty="0">
                <a:solidFill>
                  <a:schemeClr val="tx2"/>
                </a:solidFill>
              </a:rPr>
              <a:t>付款的特色</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smtClean="0"/>
              <a:t>身份</a:t>
            </a:r>
            <a:r>
              <a:rPr lang="zh-TW" altLang="en-US" sz="3200" dirty="0"/>
              <a:t>鑑別性（</a:t>
            </a:r>
            <a:r>
              <a:rPr lang="en-US" altLang="zh-TW" sz="3200" dirty="0"/>
              <a:t>Authentication</a:t>
            </a:r>
            <a:r>
              <a:rPr lang="zh-TW" altLang="en-US" sz="3200" dirty="0"/>
              <a:t>）：主要是鑑別兩個來源，身份鑑別及資料鑑別。</a:t>
            </a:r>
          </a:p>
          <a:p>
            <a:pPr marL="274320" lvl="1" algn="just" fontAlgn="base">
              <a:buClr>
                <a:schemeClr val="tx2"/>
              </a:buClr>
            </a:pPr>
            <a:r>
              <a:rPr lang="zh-TW" altLang="en-US" sz="3200" dirty="0"/>
              <a:t>資料保密性（</a:t>
            </a:r>
            <a:r>
              <a:rPr lang="en-US" altLang="zh-TW" sz="3200" dirty="0"/>
              <a:t>Confidentiality</a:t>
            </a:r>
            <a:r>
              <a:rPr lang="zh-TW" altLang="en-US" sz="3200" dirty="0"/>
              <a:t>）：須確保資訊的機密，防止機密資訊洩漏給未經授權的使用者。</a:t>
            </a:r>
          </a:p>
          <a:p>
            <a:pPr marL="274320" lvl="1" algn="just" fontAlgn="base">
              <a:buClr>
                <a:schemeClr val="tx2"/>
              </a:buClr>
            </a:pPr>
            <a:r>
              <a:rPr lang="zh-TW" altLang="en-US" sz="3200" dirty="0"/>
              <a:t>資料完整性（</a:t>
            </a:r>
            <a:r>
              <a:rPr lang="en-US" altLang="zh-TW" sz="3200" dirty="0"/>
              <a:t>Integrity</a:t>
            </a:r>
            <a:r>
              <a:rPr lang="zh-TW" altLang="en-US" sz="3200" dirty="0"/>
              <a:t>）：必需要確保資料傳輸時，不會遭受篡改，以保證資料傳輸內容的完整性。 </a:t>
            </a:r>
          </a:p>
        </p:txBody>
      </p:sp>
      <p:grpSp>
        <p:nvGrpSpPr>
          <p:cNvPr id="19" name="群組 18"/>
          <p:cNvGrpSpPr/>
          <p:nvPr/>
        </p:nvGrpSpPr>
        <p:grpSpPr>
          <a:xfrm rot="-5400000">
            <a:off x="2667192" y="-2651250"/>
            <a:ext cx="468002" cy="5787816"/>
            <a:chOff x="-37325" y="1189"/>
            <a:chExt cx="432005" cy="3588095"/>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156091" y="62849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457383" y="1457252"/>
              <a:ext cx="1272115"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電子付款</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234420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298272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835909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電子</a:t>
            </a:r>
            <a:r>
              <a:rPr kumimoji="1" lang="zh-TW" altLang="en-US" dirty="0">
                <a:solidFill>
                  <a:schemeClr val="tx2"/>
                </a:solidFill>
              </a:rPr>
              <a:t>付款的特色</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smtClean="0"/>
              <a:t>不可</a:t>
            </a:r>
            <a:r>
              <a:rPr lang="zh-TW" altLang="en-US" sz="3200" dirty="0"/>
              <a:t>否認性（</a:t>
            </a:r>
            <a:r>
              <a:rPr lang="en-US" altLang="zh-TW" sz="3200" dirty="0"/>
              <a:t>Non-Repudiation</a:t>
            </a:r>
            <a:r>
              <a:rPr lang="zh-TW" altLang="en-US" sz="3200" dirty="0"/>
              <a:t>）：對於傳送方或接收方需留下記錄，傳送方不得否認其曾傳送某筆資料，而接收方亦無法否認其曾接收到某訊息。 </a:t>
            </a:r>
          </a:p>
        </p:txBody>
      </p:sp>
      <p:grpSp>
        <p:nvGrpSpPr>
          <p:cNvPr id="19" name="群組 18"/>
          <p:cNvGrpSpPr/>
          <p:nvPr/>
        </p:nvGrpSpPr>
        <p:grpSpPr>
          <a:xfrm rot="-5400000">
            <a:off x="2667192" y="-2651250"/>
            <a:ext cx="468002" cy="5787816"/>
            <a:chOff x="-37325" y="1189"/>
            <a:chExt cx="432005" cy="3588095"/>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156091" y="62849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457383" y="1457252"/>
              <a:ext cx="1272115"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電子付款</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6" y="234420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298272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8434" name="Picture 2" descr="C:\Users\NO38\Desktop\書籍\IM111電子商務\IM111ppt\小圖\emai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86460">
            <a:off x="5915335" y="3633396"/>
            <a:ext cx="23812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662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sz="4000" b="0" dirty="0" smtClean="0"/>
              <a:t>摘要</a:t>
            </a:r>
            <a:endParaRPr lang="zh-TW" altLang="en-US" sz="4000" b="0" dirty="0"/>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en-US" altLang="zh-TW" dirty="0"/>
              <a:t>5</a:t>
            </a:r>
            <a:r>
              <a:rPr kumimoji="1" lang="en-US" altLang="zh-TW" sz="3200" dirty="0" smtClean="0">
                <a:solidFill>
                  <a:schemeClr val="tx2"/>
                </a:solidFill>
              </a:rPr>
              <a:t>.1</a:t>
            </a:r>
            <a:r>
              <a:rPr kumimoji="1" lang="zh-TW" altLang="en-US" sz="3200" dirty="0" smtClean="0">
                <a:solidFill>
                  <a:schemeClr val="tx2"/>
                </a:solidFill>
              </a:rPr>
              <a:t> </a:t>
            </a:r>
            <a:r>
              <a:rPr kumimoji="1" lang="zh-TW" altLang="en-US" sz="3200" dirty="0">
                <a:solidFill>
                  <a:schemeClr val="tx2"/>
                </a:solidFill>
              </a:rPr>
              <a:t>導論</a:t>
            </a:r>
            <a:endParaRPr kumimoji="1" lang="en-US" altLang="zh-TW" sz="3200" dirty="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a:t>5</a:t>
            </a:r>
            <a:r>
              <a:rPr kumimoji="1" lang="en-US" altLang="zh-TW" sz="3200" dirty="0" smtClean="0">
                <a:solidFill>
                  <a:schemeClr val="tx2"/>
                </a:solidFill>
              </a:rPr>
              <a:t>.2</a:t>
            </a:r>
            <a:r>
              <a:rPr kumimoji="1" lang="zh-TW" altLang="en-US" sz="3200" dirty="0" smtClean="0">
                <a:solidFill>
                  <a:schemeClr val="tx2"/>
                </a:solidFill>
              </a:rPr>
              <a:t> 電子交易</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a:t>5</a:t>
            </a:r>
            <a:r>
              <a:rPr kumimoji="1" lang="en-US" altLang="zh-TW" sz="3200" dirty="0" smtClean="0">
                <a:solidFill>
                  <a:schemeClr val="tx2"/>
                </a:solidFill>
              </a:rPr>
              <a:t>.3</a:t>
            </a:r>
            <a:r>
              <a:rPr kumimoji="1" lang="zh-TW" altLang="en-US" sz="3200" dirty="0" smtClean="0">
                <a:solidFill>
                  <a:schemeClr val="tx2"/>
                </a:solidFill>
              </a:rPr>
              <a:t> 電子付款</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a:t>5</a:t>
            </a:r>
            <a:r>
              <a:rPr kumimoji="1" lang="en-US" altLang="zh-TW" sz="3200" dirty="0" smtClean="0">
                <a:solidFill>
                  <a:schemeClr val="tx2"/>
                </a:solidFill>
              </a:rPr>
              <a:t>.4</a:t>
            </a:r>
            <a:r>
              <a:rPr kumimoji="1" lang="zh-TW" altLang="en-US" sz="3200" dirty="0" smtClean="0">
                <a:solidFill>
                  <a:schemeClr val="tx2"/>
                </a:solidFill>
              </a:rPr>
              <a:t> 電子付款與交易的未來發展</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a:t>5</a:t>
            </a:r>
            <a:r>
              <a:rPr kumimoji="1" lang="en-US" altLang="zh-TW" sz="3200" dirty="0" smtClean="0">
                <a:solidFill>
                  <a:schemeClr val="tx2"/>
                </a:solidFill>
              </a:rPr>
              <a:t>.5</a:t>
            </a:r>
            <a:r>
              <a:rPr kumimoji="1" lang="zh-TW" altLang="en-US" sz="3200" dirty="0" smtClean="0">
                <a:solidFill>
                  <a:schemeClr val="tx2"/>
                </a:solidFill>
              </a:rPr>
              <a:t> 摘要</a:t>
            </a:r>
            <a:r>
              <a:rPr kumimoji="1" lang="zh-TW" altLang="en-US" sz="3200" dirty="0">
                <a:solidFill>
                  <a:schemeClr val="tx2"/>
                </a:solidFill>
              </a:rPr>
              <a:t>與</a:t>
            </a:r>
            <a:r>
              <a:rPr kumimoji="1" lang="zh-TW" altLang="en-US" sz="3200" dirty="0" smtClean="0">
                <a:solidFill>
                  <a:schemeClr val="tx2"/>
                </a:solidFill>
              </a:rPr>
              <a:t>結論</a:t>
            </a:r>
            <a:endParaRPr kumimoji="1" lang="en-US" altLang="zh-TW" sz="3200" dirty="0">
              <a:solidFill>
                <a:schemeClr val="tx2"/>
              </a:solidFill>
            </a:endParaRPr>
          </a:p>
        </p:txBody>
      </p:sp>
    </p:spTree>
    <p:extLst>
      <p:ext uri="{BB962C8B-B14F-4D97-AF65-F5344CB8AC3E}">
        <p14:creationId xmlns:p14="http://schemas.microsoft.com/office/powerpoint/2010/main" val="2080357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電子付款的機會與未來</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smtClean="0"/>
              <a:t>新興</a:t>
            </a:r>
            <a:r>
              <a:rPr lang="zh-TW" altLang="en-US" sz="3200" dirty="0"/>
              <a:t>的電子付款</a:t>
            </a:r>
          </a:p>
          <a:p>
            <a:pPr marL="720000" lvl="1" indent="-342900" algn="just" fontAlgn="base">
              <a:buClr>
                <a:schemeClr val="tx2"/>
              </a:buClr>
              <a:buFont typeface="Times New Roman" panose="02020603050405020304" pitchFamily="18" charset="0"/>
              <a:buChar char="−"/>
            </a:pPr>
            <a:r>
              <a:rPr kumimoji="1" lang="en-US" altLang="zh-TW" dirty="0"/>
              <a:t>NFC</a:t>
            </a:r>
            <a:r>
              <a:rPr kumimoji="1" lang="zh-TW" altLang="en-US" dirty="0"/>
              <a:t>（</a:t>
            </a:r>
            <a:r>
              <a:rPr kumimoji="1" lang="en-US" altLang="zh-TW" dirty="0"/>
              <a:t>Near Field Communication</a:t>
            </a:r>
            <a:r>
              <a:rPr kumimoji="1" lang="zh-TW" altLang="en-US" dirty="0"/>
              <a:t>，近場通訊）一種短距離的高頻無線通訊技術，允許電子設備間進行非接觸式點對點的資料傳輸，在短距離內交換資料，應用於車票、門票、電子錢包等。而智慧手機越來越盛行，手機使用「</a:t>
            </a:r>
            <a:r>
              <a:rPr kumimoji="1" lang="en-US" altLang="zh-TW" dirty="0"/>
              <a:t>NFC</a:t>
            </a:r>
            <a:r>
              <a:rPr kumimoji="1" lang="zh-TW" altLang="en-US" dirty="0"/>
              <a:t>」可在手機與其他</a:t>
            </a:r>
            <a:r>
              <a:rPr kumimoji="1" lang="en-US" altLang="zh-TW" dirty="0"/>
              <a:t>NFC</a:t>
            </a:r>
            <a:r>
              <a:rPr kumimoji="1" lang="zh-TW" altLang="en-US" dirty="0"/>
              <a:t>裝置間傳輸資訊，不需再透過藍牙或傳訊軟體，將成為新穎的電子付款主流。</a:t>
            </a:r>
          </a:p>
        </p:txBody>
      </p:sp>
      <p:pic>
        <p:nvPicPr>
          <p:cNvPr id="11" name="圖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6256" y="5195212"/>
            <a:ext cx="1872208" cy="1258124"/>
          </a:xfrm>
          <a:prstGeom prst="rect">
            <a:avLst/>
          </a:prstGeom>
        </p:spPr>
      </p:pic>
    </p:spTree>
    <p:extLst>
      <p:ext uri="{BB962C8B-B14F-4D97-AF65-F5344CB8AC3E}">
        <p14:creationId xmlns:p14="http://schemas.microsoft.com/office/powerpoint/2010/main" val="223460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電子付款與交易的風險─信用卡盜刷</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spcBef>
                <a:spcPts val="700"/>
              </a:spcBef>
              <a:buClr>
                <a:schemeClr val="tx2"/>
              </a:buClr>
            </a:pPr>
            <a:r>
              <a:rPr lang="zh-TW" altLang="en-US" sz="3200" dirty="0" smtClean="0"/>
              <a:t>女</a:t>
            </a:r>
            <a:r>
              <a:rPr lang="zh-TW" altLang="en-US" sz="3200" dirty="0"/>
              <a:t>護士拿好友信用卡盜刷買名牌 竟鼓勵友人報警  </a:t>
            </a:r>
            <a:r>
              <a:rPr lang="zh-TW" altLang="en-US" sz="2000" dirty="0"/>
              <a:t>社會中心／台北報導</a:t>
            </a:r>
          </a:p>
          <a:p>
            <a:pPr marL="720000" lvl="1" indent="-342900" algn="just" fontAlgn="base">
              <a:spcBef>
                <a:spcPts val="700"/>
              </a:spcBef>
              <a:buClr>
                <a:schemeClr val="tx2"/>
              </a:buClr>
              <a:buFont typeface="Times New Roman" panose="02020603050405020304" pitchFamily="18" charset="0"/>
              <a:buChar char="−"/>
            </a:pPr>
            <a:r>
              <a:rPr kumimoji="1" lang="zh-TW" altLang="en-US" dirty="0" smtClean="0"/>
              <a:t>台北市</a:t>
            </a:r>
            <a:r>
              <a:rPr kumimoji="1" lang="zh-TW" altLang="en-US" dirty="0"/>
              <a:t>某診所一名擔任護士的謝姓女子，日前到許姓女性友人家過夜時，藉機竊取許女信用卡，並盜刷買名牌，但讓人傻眼的是事後她還鼓勵許女報警，警方訊後依竊盜、詐欺及偽造文書罪嫌，將謝女移送法辦。</a:t>
            </a:r>
          </a:p>
          <a:p>
            <a:pPr marL="720000" lvl="1" indent="-342900" algn="just" fontAlgn="base">
              <a:spcBef>
                <a:spcPts val="700"/>
              </a:spcBef>
              <a:buClr>
                <a:schemeClr val="tx2"/>
              </a:buClr>
              <a:buFont typeface="Times New Roman" panose="02020603050405020304" pitchFamily="18" charset="0"/>
              <a:buChar char="−"/>
            </a:pPr>
            <a:r>
              <a:rPr kumimoji="1" lang="zh-TW" altLang="en-US" dirty="0" smtClean="0"/>
              <a:t>警方</a:t>
            </a:r>
            <a:r>
              <a:rPr kumimoji="1" lang="zh-TW" altLang="en-US" dirty="0"/>
              <a:t>指出，謝女竊取許女信用卡和多張禮券，並盜刷</a:t>
            </a:r>
            <a:r>
              <a:rPr kumimoji="1" lang="en-US" altLang="zh-TW" dirty="0"/>
              <a:t>5</a:t>
            </a:r>
            <a:r>
              <a:rPr kumimoji="1" lang="zh-TW" altLang="en-US" dirty="0"/>
              <a:t>萬餘元，因謝女之前盜刷金額未破</a:t>
            </a:r>
            <a:r>
              <a:rPr kumimoji="1" lang="en-US" altLang="zh-TW" dirty="0"/>
              <a:t>5000</a:t>
            </a:r>
            <a:r>
              <a:rPr kumimoji="1" lang="zh-TW" altLang="en-US" dirty="0"/>
              <a:t>元，直到盜刷名牌風衣</a:t>
            </a:r>
            <a:r>
              <a:rPr kumimoji="1" lang="en-US" altLang="zh-TW" dirty="0"/>
              <a:t>4</a:t>
            </a:r>
            <a:r>
              <a:rPr kumimoji="1" lang="zh-TW" altLang="en-US" dirty="0"/>
              <a:t>萬</a:t>
            </a:r>
            <a:r>
              <a:rPr kumimoji="1" lang="en-US" altLang="zh-TW" dirty="0"/>
              <a:t>2000</a:t>
            </a:r>
            <a:r>
              <a:rPr kumimoji="1" lang="zh-TW" altLang="en-US" dirty="0"/>
              <a:t>元，發卡銀行以簡訊通知許女，她才驚覺信用卡遭竊</a:t>
            </a:r>
            <a:r>
              <a:rPr kumimoji="1" lang="zh-TW" altLang="en-US" dirty="0" smtClean="0"/>
              <a:t>。</a:t>
            </a:r>
            <a:endParaRPr kumimoji="1" lang="zh-TW" altLang="en-US" dirty="0"/>
          </a:p>
        </p:txBody>
      </p:sp>
    </p:spTree>
    <p:extLst>
      <p:ext uri="{BB962C8B-B14F-4D97-AF65-F5344CB8AC3E}">
        <p14:creationId xmlns:p14="http://schemas.microsoft.com/office/powerpoint/2010/main" val="2897871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電子付款與交易的風險─信用卡盜刷</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smtClean="0"/>
              <a:t>女</a:t>
            </a:r>
            <a:r>
              <a:rPr lang="zh-TW" altLang="en-US" sz="3200" dirty="0"/>
              <a:t>護士拿好友信用卡盜刷買名牌 竟鼓勵友人報警  </a:t>
            </a:r>
            <a:r>
              <a:rPr lang="zh-TW" altLang="en-US" sz="2000" dirty="0"/>
              <a:t>社會中心／台北報導</a:t>
            </a:r>
          </a:p>
          <a:p>
            <a:pPr marL="720000" lvl="1" indent="-342900" algn="just" fontAlgn="base">
              <a:buClr>
                <a:schemeClr val="tx2"/>
              </a:buClr>
              <a:buFont typeface="Times New Roman" panose="02020603050405020304" pitchFamily="18" charset="0"/>
              <a:buChar char="−"/>
            </a:pPr>
            <a:r>
              <a:rPr kumimoji="1" lang="zh-TW" altLang="en-US" dirty="0" smtClean="0"/>
              <a:t>許</a:t>
            </a:r>
            <a:r>
              <a:rPr kumimoji="1" lang="zh-TW" altLang="en-US" dirty="0"/>
              <a:t>女表示，事後用手機聊天軟體</a:t>
            </a:r>
            <a:r>
              <a:rPr kumimoji="1" lang="en-US" altLang="zh-TW" dirty="0"/>
              <a:t>LINE</a:t>
            </a:r>
            <a:r>
              <a:rPr kumimoji="1" lang="zh-TW" altLang="en-US" dirty="0"/>
              <a:t>向謝女抱怨此事，謝女還鼓勵她報警，經警方調查後發現，盜刷信用卡的嫌犯居然是謝女。</a:t>
            </a:r>
          </a:p>
          <a:p>
            <a:pPr marL="45720" indent="0" algn="r" latinLnBrk="1">
              <a:buNone/>
            </a:pPr>
            <a:r>
              <a:rPr lang="en-US" altLang="zh-TW" sz="2000" dirty="0"/>
              <a:t>(</a:t>
            </a:r>
            <a:r>
              <a:rPr lang="zh-TW" altLang="en-US" sz="2000" dirty="0"/>
              <a:t>摘自網路</a:t>
            </a:r>
            <a:r>
              <a:rPr lang="en-US" altLang="zh-TW" sz="2000" dirty="0"/>
              <a:t>—</a:t>
            </a:r>
            <a:r>
              <a:rPr lang="en-US" altLang="zh-TW" sz="2000" dirty="0" err="1"/>
              <a:t>NOWnews</a:t>
            </a:r>
            <a:r>
              <a:rPr lang="zh-TW" altLang="en-US" sz="2000" dirty="0"/>
              <a:t>今日新聞</a:t>
            </a:r>
            <a:r>
              <a:rPr lang="en-US" altLang="zh-TW" sz="2000" dirty="0"/>
              <a:t>[21</a:t>
            </a:r>
            <a:r>
              <a:rPr lang="en-US" altLang="zh-TW" sz="2000" dirty="0" smtClean="0"/>
              <a:t>])</a:t>
            </a:r>
          </a:p>
          <a:p>
            <a:pPr marL="274320" lvl="1" algn="just" fontAlgn="base">
              <a:buClr>
                <a:schemeClr val="tx2"/>
              </a:buClr>
            </a:pPr>
            <a:r>
              <a:rPr lang="zh-TW" altLang="en-US" sz="3200" dirty="0"/>
              <a:t>新聞分析：</a:t>
            </a:r>
          </a:p>
          <a:p>
            <a:pPr marL="720000" lvl="1" indent="-342900" algn="just" fontAlgn="base">
              <a:buClr>
                <a:schemeClr val="tx2"/>
              </a:buClr>
              <a:buFont typeface="Times New Roman" panose="02020603050405020304" pitchFamily="18" charset="0"/>
              <a:buChar char="−"/>
            </a:pPr>
            <a:r>
              <a:rPr kumimoji="1" lang="zh-TW" altLang="en-US" dirty="0"/>
              <a:t>信用卡盜刷事件可分為兩類：</a:t>
            </a:r>
          </a:p>
          <a:p>
            <a:pPr marL="1080000" lvl="1" indent="-252000" algn="just" fontAlgn="base">
              <a:buClr>
                <a:schemeClr val="tx2"/>
              </a:buClr>
              <a:buFont typeface="+mj-lt"/>
              <a:buAutoNum type="arabicPeriod"/>
            </a:pPr>
            <a:r>
              <a:rPr kumimoji="1" lang="zh-TW" altLang="en-US" sz="2400" dirty="0"/>
              <a:t>在實際在現實生活中消費購買用的。</a:t>
            </a:r>
          </a:p>
          <a:p>
            <a:pPr marL="1080000" lvl="1" indent="-252000" algn="just" fontAlgn="base">
              <a:buClr>
                <a:schemeClr val="tx2"/>
              </a:buClr>
              <a:buFont typeface="+mj-lt"/>
              <a:buAutoNum type="arabicPeriod"/>
            </a:pPr>
            <a:r>
              <a:rPr kumimoji="1" lang="zh-TW" altLang="en-US" sz="2400" dirty="0"/>
              <a:t>利用網路機制的漏洞實行盜刷。</a:t>
            </a:r>
          </a:p>
          <a:p>
            <a:pPr marL="45720" indent="0" algn="r" latinLnBrk="1">
              <a:buNone/>
            </a:pPr>
            <a:endParaRPr lang="zh-TW" altLang="en-US" sz="2000" dirty="0"/>
          </a:p>
        </p:txBody>
      </p:sp>
    </p:spTree>
    <p:extLst>
      <p:ext uri="{BB962C8B-B14F-4D97-AF65-F5344CB8AC3E}">
        <p14:creationId xmlns:p14="http://schemas.microsoft.com/office/powerpoint/2010/main" val="14491848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xEl>
                                              <p:pRg st="5" end="5"/>
                                            </p:txEl>
                                          </p:spTgt>
                                        </p:tgtEl>
                                        <p:attrNameLst>
                                          <p:attrName>style.visibility</p:attrName>
                                        </p:attrNameLst>
                                      </p:cBhvr>
                                      <p:to>
                                        <p:strVal val="visible"/>
                                      </p:to>
                                    </p:set>
                                    <p:animEffect transition="in" filter="fade">
                                      <p:cBhvr>
                                        <p:cTn id="24" dur="500"/>
                                        <p:tgtEl>
                                          <p:spTgt spid="2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電子付款與交易的風險─信用卡盜刷</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92000"/>
              </a:lnSpc>
              <a:buClr>
                <a:schemeClr val="tx2"/>
              </a:buClr>
            </a:pPr>
            <a:r>
              <a:rPr lang="zh-TW" altLang="en-US" sz="3200" dirty="0" smtClean="0"/>
              <a:t>新聞分析：</a:t>
            </a:r>
          </a:p>
          <a:p>
            <a:pPr marL="720000" lvl="1" indent="-342900" algn="just" fontAlgn="base">
              <a:lnSpc>
                <a:spcPct val="92000"/>
              </a:lnSpc>
              <a:buClr>
                <a:schemeClr val="tx2"/>
              </a:buClr>
              <a:buFont typeface="Times New Roman" panose="02020603050405020304" pitchFamily="18" charset="0"/>
              <a:buChar char="−"/>
            </a:pPr>
            <a:r>
              <a:rPr kumimoji="1" lang="zh-TW" altLang="en-US" dirty="0" smtClean="0"/>
              <a:t>網路</a:t>
            </a:r>
            <a:r>
              <a:rPr kumimoji="1" lang="zh-TW" altLang="en-US" dirty="0"/>
              <a:t>盜刷信用卡是目前較常見的，於網路上消費，通常需要卡號、信用卡到期日以及授權碼。而這些都是卡片上能看到的。因此，做好信用卡片的收藏管理很重要。另一種簡單的方法就是設置簡訊通知，現在很多銀行都有這種設置，如果金額太高，有些銀行會打電話做確認</a:t>
            </a:r>
            <a:r>
              <a:rPr kumimoji="1" lang="zh-TW" altLang="en-US" dirty="0" smtClean="0"/>
              <a:t>。</a:t>
            </a:r>
            <a:endParaRPr kumimoji="1" lang="en-US" altLang="zh-TW" dirty="0" smtClean="0"/>
          </a:p>
          <a:p>
            <a:pPr marL="720000" lvl="1" indent="-342900" algn="just" fontAlgn="base">
              <a:lnSpc>
                <a:spcPct val="92000"/>
              </a:lnSpc>
              <a:buClr>
                <a:schemeClr val="tx2"/>
              </a:buClr>
              <a:buFont typeface="Times New Roman" panose="02020603050405020304" pitchFamily="18" charset="0"/>
              <a:buChar char="−"/>
            </a:pPr>
            <a:r>
              <a:rPr kumimoji="1" lang="zh-TW" altLang="en-US" dirty="0"/>
              <a:t>近年來，信用卡有推出一項</a:t>
            </a:r>
            <a:r>
              <a:rPr kumimoji="1" lang="en-US" altLang="zh-TW" dirty="0"/>
              <a:t>3D</a:t>
            </a:r>
            <a:r>
              <a:rPr kumimoji="1" lang="zh-TW" altLang="en-US" dirty="0"/>
              <a:t>驗證服務，讓我們在網路上使用信用卡購物時，輸入一組自行設定的「專屬密碼」，來確定是持卡人在消費，如此就不需擔心別人偷記信用卡上的資料盜刷，是對於持卡人的財富安全保障</a:t>
            </a:r>
            <a:r>
              <a:rPr kumimoji="1" lang="zh-TW" altLang="en-US" dirty="0" smtClean="0"/>
              <a:t>。</a:t>
            </a:r>
            <a:endParaRPr kumimoji="1" lang="zh-TW" altLang="en-US" dirty="0"/>
          </a:p>
        </p:txBody>
      </p:sp>
    </p:spTree>
    <p:extLst>
      <p:ext uri="{BB962C8B-B14F-4D97-AF65-F5344CB8AC3E}">
        <p14:creationId xmlns:p14="http://schemas.microsoft.com/office/powerpoint/2010/main" val="3248577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不可追蹤式電子貨幣技術</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smtClean="0"/>
              <a:t>匿名</a:t>
            </a:r>
            <a:r>
              <a:rPr lang="zh-TW" altLang="en-US" sz="3200" dirty="0"/>
              <a:t>性：指在交易過程中，店家或銀行無法得知消費者的身份。</a:t>
            </a:r>
          </a:p>
          <a:p>
            <a:pPr marL="274320" lvl="1" algn="just" fontAlgn="base">
              <a:buClr>
                <a:schemeClr val="tx2"/>
              </a:buClr>
            </a:pPr>
            <a:r>
              <a:rPr lang="zh-TW" altLang="en-US" sz="3200" dirty="0"/>
              <a:t>不可追蹤性：是指無法從消費紀錄中去得知消費者的身份，或從消費者的身份去搜尋其消費紀錄。</a:t>
            </a:r>
          </a:p>
        </p:txBody>
      </p:sp>
      <p:grpSp>
        <p:nvGrpSpPr>
          <p:cNvPr id="19" name="群組 18"/>
          <p:cNvGrpSpPr/>
          <p:nvPr/>
        </p:nvGrpSpPr>
        <p:grpSpPr>
          <a:xfrm rot="-5400000">
            <a:off x="2667192" y="-2651250"/>
            <a:ext cx="468002" cy="5787816"/>
            <a:chOff x="-37325" y="1189"/>
            <a:chExt cx="432005" cy="3588095"/>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156091" y="62849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156093" y="1155962"/>
              <a:ext cx="669535"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524336" y="2051677"/>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電子付款與交易的未來發展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298272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grpSp>
        <p:nvGrpSpPr>
          <p:cNvPr id="11" name="群組 10"/>
          <p:cNvGrpSpPr/>
          <p:nvPr/>
        </p:nvGrpSpPr>
        <p:grpSpPr>
          <a:xfrm>
            <a:off x="3275856" y="3696256"/>
            <a:ext cx="2880320" cy="2676168"/>
            <a:chOff x="7534572" y="2595378"/>
            <a:chExt cx="3411056" cy="3169286"/>
          </a:xfrm>
        </p:grpSpPr>
        <p:grpSp>
          <p:nvGrpSpPr>
            <p:cNvPr id="12" name="群組 11"/>
            <p:cNvGrpSpPr/>
            <p:nvPr/>
          </p:nvGrpSpPr>
          <p:grpSpPr>
            <a:xfrm>
              <a:off x="7534572" y="2595378"/>
              <a:ext cx="3411056" cy="3169286"/>
              <a:chOff x="7534572" y="2595378"/>
              <a:chExt cx="3411056" cy="3169286"/>
            </a:xfrm>
          </p:grpSpPr>
          <p:pic>
            <p:nvPicPr>
              <p:cNvPr id="15" name="Picture 2" descr="C:\Users\aclab\AppData\Local\Microsoft\Windows\Temporary Internet Files\Content.IE5\WXU84E9Y\MC9004321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4572" y="3537688"/>
                <a:ext cx="1229003" cy="1220823"/>
              </a:xfrm>
              <a:prstGeom prst="rect">
                <a:avLst/>
              </a:prstGeom>
              <a:noFill/>
              <a:extLst>
                <a:ext uri="{909E8E84-426E-40DD-AFC4-6F175D3DCCD1}">
                  <a14:hiddenFill xmlns:a14="http://schemas.microsoft.com/office/drawing/2010/main">
                    <a:solidFill>
                      <a:srgbClr val="FFFFFF"/>
                    </a:solidFill>
                  </a14:hiddenFill>
                </a:ext>
              </a:extLst>
            </p:spPr>
          </p:pic>
          <p:pic>
            <p:nvPicPr>
              <p:cNvPr id="16" name="圖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9571" y="2595378"/>
                <a:ext cx="673409" cy="1006153"/>
              </a:xfrm>
              <a:prstGeom prst="rect">
                <a:avLst/>
              </a:prstGeom>
            </p:spPr>
          </p:pic>
          <p:pic>
            <p:nvPicPr>
              <p:cNvPr id="17" name="圖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616" y="3651982"/>
                <a:ext cx="673409" cy="1006153"/>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2219" y="4758511"/>
                <a:ext cx="673409" cy="1006153"/>
              </a:xfrm>
              <a:prstGeom prst="rect">
                <a:avLst/>
              </a:prstGeom>
            </p:spPr>
          </p:pic>
          <p:sp>
            <p:nvSpPr>
              <p:cNvPr id="26" name="文字方塊 25"/>
              <p:cNvSpPr txBox="1"/>
              <p:nvPr/>
            </p:nvSpPr>
            <p:spPr>
              <a:xfrm>
                <a:off x="10351481" y="3148284"/>
                <a:ext cx="412292" cy="424732"/>
              </a:xfrm>
              <a:prstGeom prst="rect">
                <a:avLst/>
              </a:prstGeom>
              <a:noFill/>
            </p:spPr>
            <p:txBody>
              <a:bodyPr wrap="none" rtlCol="0">
                <a:spAutoFit/>
              </a:bodyPr>
              <a:lstStyle/>
              <a:p>
                <a:pPr>
                  <a:lnSpc>
                    <a:spcPct val="90000"/>
                  </a:lnSpc>
                </a:pPr>
                <a:r>
                  <a:rPr lang="en-US" altLang="zh-TW" sz="2400" dirty="0">
                    <a:solidFill>
                      <a:srgbClr val="FF0000"/>
                    </a:solidFill>
                  </a:rPr>
                  <a:t>A</a:t>
                </a:r>
                <a:endParaRPr lang="zh-TW" altLang="en-US" sz="2400" dirty="0">
                  <a:solidFill>
                    <a:srgbClr val="FF0000"/>
                  </a:solidFill>
                </a:endParaRPr>
              </a:p>
            </p:txBody>
          </p:sp>
          <p:sp>
            <p:nvSpPr>
              <p:cNvPr id="27" name="文字方塊 26"/>
              <p:cNvSpPr txBox="1"/>
              <p:nvPr/>
            </p:nvSpPr>
            <p:spPr>
              <a:xfrm>
                <a:off x="10402777" y="4221088"/>
                <a:ext cx="360996" cy="424732"/>
              </a:xfrm>
              <a:prstGeom prst="rect">
                <a:avLst/>
              </a:prstGeom>
              <a:noFill/>
            </p:spPr>
            <p:txBody>
              <a:bodyPr wrap="none" rtlCol="0">
                <a:spAutoFit/>
              </a:bodyPr>
              <a:lstStyle/>
              <a:p>
                <a:pPr>
                  <a:lnSpc>
                    <a:spcPct val="90000"/>
                  </a:lnSpc>
                </a:pPr>
                <a:r>
                  <a:rPr lang="en-US" altLang="zh-TW" sz="2400" dirty="0">
                    <a:solidFill>
                      <a:schemeClr val="accent2">
                        <a:lumMod val="60000"/>
                        <a:lumOff val="40000"/>
                      </a:schemeClr>
                    </a:solidFill>
                  </a:rPr>
                  <a:t>B</a:t>
                </a:r>
                <a:endParaRPr lang="zh-TW" altLang="en-US" sz="2400" dirty="0">
                  <a:solidFill>
                    <a:schemeClr val="accent2">
                      <a:lumMod val="60000"/>
                      <a:lumOff val="40000"/>
                    </a:schemeClr>
                  </a:solidFill>
                </a:endParaRPr>
              </a:p>
            </p:txBody>
          </p:sp>
          <p:sp>
            <p:nvSpPr>
              <p:cNvPr id="28" name="文字方塊 27"/>
              <p:cNvSpPr txBox="1"/>
              <p:nvPr/>
            </p:nvSpPr>
            <p:spPr>
              <a:xfrm>
                <a:off x="10412206" y="5339932"/>
                <a:ext cx="434734" cy="424732"/>
              </a:xfrm>
              <a:prstGeom prst="rect">
                <a:avLst/>
              </a:prstGeom>
              <a:noFill/>
            </p:spPr>
            <p:txBody>
              <a:bodyPr wrap="none" rtlCol="0">
                <a:spAutoFit/>
              </a:bodyPr>
              <a:lstStyle/>
              <a:p>
                <a:pPr>
                  <a:lnSpc>
                    <a:spcPct val="90000"/>
                  </a:lnSpc>
                </a:pPr>
                <a:r>
                  <a:rPr lang="en-US" altLang="zh-TW" sz="2400" dirty="0">
                    <a:solidFill>
                      <a:schemeClr val="accent5">
                        <a:lumMod val="60000"/>
                        <a:lumOff val="40000"/>
                      </a:schemeClr>
                    </a:solidFill>
                  </a:rPr>
                  <a:t>C</a:t>
                </a:r>
                <a:endParaRPr lang="zh-TW" altLang="en-US" sz="2400" dirty="0">
                  <a:solidFill>
                    <a:schemeClr val="accent5">
                      <a:lumMod val="60000"/>
                      <a:lumOff val="40000"/>
                    </a:schemeClr>
                  </a:solidFill>
                </a:endParaRPr>
              </a:p>
            </p:txBody>
          </p:sp>
          <p:cxnSp>
            <p:nvCxnSpPr>
              <p:cNvPr id="29" name="直線接點 28"/>
              <p:cNvCxnSpPr/>
              <p:nvPr/>
            </p:nvCxnSpPr>
            <p:spPr>
              <a:xfrm flipV="1">
                <a:off x="8902724" y="3406912"/>
                <a:ext cx="1152128" cy="4901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8902724" y="4201415"/>
                <a:ext cx="11521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8902724" y="4497590"/>
                <a:ext cx="1152128" cy="4435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文字方塊 12"/>
            <p:cNvSpPr txBox="1"/>
            <p:nvPr/>
          </p:nvSpPr>
          <p:spPr>
            <a:xfrm>
              <a:off x="8870043" y="3501008"/>
              <a:ext cx="1256817" cy="1421928"/>
            </a:xfrm>
            <a:prstGeom prst="rect">
              <a:avLst/>
            </a:prstGeom>
            <a:noFill/>
          </p:spPr>
          <p:txBody>
            <a:bodyPr wrap="square" rtlCol="0">
              <a:spAutoFit/>
            </a:bodyPr>
            <a:lstStyle/>
            <a:p>
              <a:pPr>
                <a:lnSpc>
                  <a:spcPct val="90000"/>
                </a:lnSpc>
              </a:pPr>
              <a:r>
                <a:rPr lang="en-US" altLang="zh-TW" sz="9600" dirty="0">
                  <a:solidFill>
                    <a:srgbClr val="C00000"/>
                  </a:solidFill>
                  <a:latin typeface="新細明體"/>
                  <a:ea typeface="新細明體"/>
                </a:rPr>
                <a:t>？</a:t>
              </a:r>
              <a:endParaRPr lang="zh-TW" altLang="en-US" sz="9600" dirty="0">
                <a:solidFill>
                  <a:srgbClr val="C00000"/>
                </a:solidFill>
              </a:endParaRPr>
            </a:p>
          </p:txBody>
        </p:sp>
      </p:grpSp>
    </p:spTree>
    <p:extLst>
      <p:ext uri="{BB962C8B-B14F-4D97-AF65-F5344CB8AC3E}">
        <p14:creationId xmlns:p14="http://schemas.microsoft.com/office/powerpoint/2010/main" val="30860843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不可追蹤式電子貨幣技術</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smtClean="0"/>
              <a:t>悠</a:t>
            </a:r>
            <a:r>
              <a:rPr lang="zh-TW" altLang="en-US" sz="3200" dirty="0"/>
              <a:t>遊卡（以普通卡為例）可分為兩大類，無記名卡及可記名卡：</a:t>
            </a:r>
          </a:p>
          <a:p>
            <a:pPr marL="720000" lvl="1" indent="-342900" algn="just" fontAlgn="base">
              <a:buClr>
                <a:schemeClr val="tx2"/>
              </a:buClr>
              <a:buFont typeface="Times New Roman" panose="02020603050405020304" pitchFamily="18" charset="0"/>
              <a:buChar char="−"/>
            </a:pPr>
            <a:r>
              <a:rPr kumimoji="1" lang="zh-TW" altLang="en-US" dirty="0"/>
              <a:t>無記名卡：不可追蹤式電子貨幣技術，目前有第一代悠遊卡及</a:t>
            </a:r>
            <a:r>
              <a:rPr kumimoji="1" lang="en-US" altLang="zh-TW" dirty="0" err="1"/>
              <a:t>icash</a:t>
            </a:r>
            <a:r>
              <a:rPr kumimoji="1" lang="zh-TW" altLang="en-US" dirty="0"/>
              <a:t>悠遊卡。</a:t>
            </a:r>
          </a:p>
          <a:p>
            <a:pPr marL="720000" lvl="1" indent="-342900" algn="just" fontAlgn="base">
              <a:buClr>
                <a:schemeClr val="tx2"/>
              </a:buClr>
              <a:buFont typeface="Times New Roman" panose="02020603050405020304" pitchFamily="18" charset="0"/>
              <a:buChar char="−"/>
            </a:pPr>
            <a:r>
              <a:rPr kumimoji="1" lang="zh-TW" altLang="en-US" dirty="0"/>
              <a:t>可記名卡：目前第二代悠遊卡，為新一代悠遊卡。新的悠遊卡晶片容量較大，提供網路查詢交易紀錄服務（使用插卡式讀卡機）及網路申辦記名服務。</a:t>
            </a:r>
          </a:p>
        </p:txBody>
      </p:sp>
      <p:grpSp>
        <p:nvGrpSpPr>
          <p:cNvPr id="19" name="群組 18"/>
          <p:cNvGrpSpPr/>
          <p:nvPr/>
        </p:nvGrpSpPr>
        <p:grpSpPr>
          <a:xfrm rot="-5400000">
            <a:off x="2667192" y="-2651250"/>
            <a:ext cx="468002" cy="5787816"/>
            <a:chOff x="-37325" y="1189"/>
            <a:chExt cx="432005" cy="3588095"/>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156091" y="62849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156093" y="1155962"/>
              <a:ext cx="669535"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524336" y="2051677"/>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電子付款與交易的未來發展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298272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290" name="Picture 2" descr="C:\Users\NO38\Desktop\書籍\IM111電子商務\IM111ppt\小圖\04.jpg"/>
          <p:cNvPicPr>
            <a:picLocks noChangeAspect="1" noChangeArrowheads="1"/>
          </p:cNvPicPr>
          <p:nvPr/>
        </p:nvPicPr>
        <p:blipFill rotWithShape="1">
          <a:blip r:embed="rId3">
            <a:extLst>
              <a:ext uri="{28A0092B-C50C-407E-A947-70E740481C1C}">
                <a14:useLocalDpi xmlns:a14="http://schemas.microsoft.com/office/drawing/2010/main" val="0"/>
              </a:ext>
            </a:extLst>
          </a:blip>
          <a:srcRect l="26963" t="29425" r="26227" b="31154"/>
          <a:stretch/>
        </p:blipFill>
        <p:spPr bwMode="auto">
          <a:xfrm>
            <a:off x="6398705" y="4986377"/>
            <a:ext cx="2272218" cy="143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106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公平交易協定</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smtClean="0"/>
              <a:t>電子</a:t>
            </a:r>
            <a:r>
              <a:rPr lang="zh-TW" altLang="en-US" sz="3200" dirty="0"/>
              <a:t>交易須符合以下四種公平特性：</a:t>
            </a:r>
          </a:p>
          <a:p>
            <a:pPr marL="720000" lvl="1" indent="-342900" algn="just" fontAlgn="base">
              <a:buClr>
                <a:schemeClr val="tx2"/>
              </a:buClr>
              <a:buFont typeface="Times New Roman" panose="02020603050405020304" pitchFamily="18" charset="0"/>
              <a:buChar char="−"/>
            </a:pPr>
            <a:r>
              <a:rPr kumimoji="1" lang="zh-TW" altLang="en-US" dirty="0"/>
              <a:t>金錢原子</a:t>
            </a:r>
            <a:r>
              <a:rPr kumimoji="1" lang="zh-TW" altLang="en-US" dirty="0" smtClean="0"/>
              <a:t>性（</a:t>
            </a:r>
            <a:r>
              <a:rPr kumimoji="1" lang="en-US" altLang="zh-TW" dirty="0" smtClean="0"/>
              <a:t>Money Atomicity</a:t>
            </a:r>
            <a:r>
              <a:rPr kumimoji="1" lang="zh-TW" altLang="en-US" dirty="0" smtClean="0"/>
              <a:t>）：</a:t>
            </a:r>
            <a:r>
              <a:rPr kumimoji="1" lang="zh-TW" altLang="en-US" dirty="0"/>
              <a:t>金錢在交易時不會憑空地被創造出來，也不會無端減少。</a:t>
            </a:r>
          </a:p>
          <a:p>
            <a:pPr marL="720000" lvl="1" indent="-342900" algn="just" fontAlgn="base">
              <a:buClr>
                <a:schemeClr val="tx2"/>
              </a:buClr>
              <a:buFont typeface="Times New Roman" panose="02020603050405020304" pitchFamily="18" charset="0"/>
              <a:buChar char="−"/>
            </a:pPr>
            <a:r>
              <a:rPr kumimoji="1" lang="zh-TW" altLang="en-US" dirty="0"/>
              <a:t>貨品原子</a:t>
            </a:r>
            <a:r>
              <a:rPr kumimoji="1" lang="zh-TW" altLang="en-US" dirty="0" smtClean="0"/>
              <a:t>性（</a:t>
            </a:r>
            <a:r>
              <a:rPr kumimoji="1" lang="en-US" altLang="zh-TW" dirty="0" smtClean="0"/>
              <a:t>Goods Atomicity</a:t>
            </a:r>
            <a:r>
              <a:rPr kumimoji="1" lang="zh-TW" altLang="en-US" dirty="0" smtClean="0"/>
              <a:t>）：「</a:t>
            </a:r>
            <a:r>
              <a:rPr kumimoji="1" lang="zh-TW" altLang="en-US" dirty="0"/>
              <a:t>商家收到貨款」與「消費者收到商品」兩者必須同時成立或不成立。</a:t>
            </a:r>
          </a:p>
          <a:p>
            <a:pPr marL="720000" lvl="1" indent="-342900" algn="just" fontAlgn="base">
              <a:buClr>
                <a:schemeClr val="tx2"/>
              </a:buClr>
              <a:buFont typeface="Times New Roman" panose="02020603050405020304" pitchFamily="18" charset="0"/>
              <a:buChar char="−"/>
            </a:pPr>
            <a:r>
              <a:rPr kumimoji="1" lang="zh-TW" altLang="en-US" dirty="0"/>
              <a:t>有效接收</a:t>
            </a:r>
            <a:r>
              <a:rPr kumimoji="1" lang="zh-TW" altLang="en-US" dirty="0" smtClean="0"/>
              <a:t>性（</a:t>
            </a:r>
            <a:r>
              <a:rPr kumimoji="1" lang="en-US" altLang="zh-TW" dirty="0" smtClean="0"/>
              <a:t>Validated Receipt</a:t>
            </a:r>
            <a:r>
              <a:rPr kumimoji="1" lang="zh-TW" altLang="en-US" dirty="0" smtClean="0"/>
              <a:t>）：</a:t>
            </a:r>
            <a:r>
              <a:rPr kumimoji="1" lang="zh-TW" altLang="en-US" dirty="0"/>
              <a:t>消費者付款前，有驗證商品正確性的能力。</a:t>
            </a:r>
          </a:p>
          <a:p>
            <a:pPr marL="720000" lvl="1" indent="-342900" algn="just" fontAlgn="base">
              <a:buClr>
                <a:schemeClr val="tx2"/>
              </a:buClr>
              <a:buFont typeface="Times New Roman" panose="02020603050405020304" pitchFamily="18" charset="0"/>
              <a:buChar char="−"/>
            </a:pPr>
            <a:r>
              <a:rPr kumimoji="1" lang="zh-TW" altLang="en-US" dirty="0"/>
              <a:t>有效傳送</a:t>
            </a:r>
            <a:r>
              <a:rPr kumimoji="1" lang="zh-TW" altLang="en-US" dirty="0" smtClean="0"/>
              <a:t>性（</a:t>
            </a:r>
            <a:r>
              <a:rPr kumimoji="1" lang="en-US" altLang="zh-TW" dirty="0" smtClean="0"/>
              <a:t>Validated Sending</a:t>
            </a:r>
            <a:r>
              <a:rPr kumimoji="1" lang="zh-TW" altLang="en-US" dirty="0" smtClean="0"/>
              <a:t>）：</a:t>
            </a:r>
            <a:r>
              <a:rPr kumimoji="1" lang="zh-TW" altLang="en-US" dirty="0"/>
              <a:t>商家在發送商品前，擁有驗證貨款正確性的能力。</a:t>
            </a:r>
          </a:p>
        </p:txBody>
      </p:sp>
      <p:grpSp>
        <p:nvGrpSpPr>
          <p:cNvPr id="19" name="群組 18"/>
          <p:cNvGrpSpPr/>
          <p:nvPr/>
        </p:nvGrpSpPr>
        <p:grpSpPr>
          <a:xfrm rot="-5400000">
            <a:off x="2667192" y="-2651250"/>
            <a:ext cx="468002" cy="5787816"/>
            <a:chOff x="-37325" y="1189"/>
            <a:chExt cx="432005" cy="3588095"/>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156091" y="62849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156093" y="1155962"/>
              <a:ext cx="669535"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524336" y="2051677"/>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電子付款與交易的未來發展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298272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2294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新興的貨幣，不同的影響</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smtClean="0"/>
              <a:t>智慧卡</a:t>
            </a:r>
            <a:r>
              <a:rPr lang="zh-TW" altLang="en-US" sz="3200" dirty="0"/>
              <a:t>的推行，我們在購物上增添許多便利。自</a:t>
            </a:r>
            <a:r>
              <a:rPr lang="en-US" altLang="zh-TW" sz="3200" dirty="0"/>
              <a:t>2002</a:t>
            </a:r>
            <a:r>
              <a:rPr lang="zh-TW" altLang="en-US" sz="3200" dirty="0"/>
              <a:t>年起，使用於台北捷運上後，任何金錢交易的地方逐漸被悠遊卡滲入，我們慢慢的習慣有悠遊卡在身邊的生活方式。</a:t>
            </a:r>
          </a:p>
          <a:p>
            <a:pPr marL="274320" lvl="1" algn="just" fontAlgn="base">
              <a:buClr>
                <a:schemeClr val="tx2"/>
              </a:buClr>
            </a:pPr>
            <a:r>
              <a:rPr lang="zh-TW" altLang="en-US" sz="3200" dirty="0" smtClean="0"/>
              <a:t>事實上</a:t>
            </a:r>
            <a:r>
              <a:rPr lang="zh-TW" altLang="en-US" sz="3200" dirty="0"/>
              <a:t>，台北悠遊卡發行的過程並非一帆風順，數年前遭某科技公司的電腦工程師，以竄改卡片內存金額藉此獲利，甚至有台灣大學電機系鄭振牟教授在</a:t>
            </a:r>
            <a:r>
              <a:rPr lang="en-US" altLang="zh-TW" sz="3200" dirty="0"/>
              <a:t>2010</a:t>
            </a:r>
            <a:r>
              <a:rPr lang="zh-TW" altLang="en-US" sz="3200" dirty="0"/>
              <a:t>年駭客年會上提出了破解悠遊卡的方法</a:t>
            </a:r>
            <a:r>
              <a:rPr lang="zh-TW" altLang="en-US" sz="3200" dirty="0" smtClean="0"/>
              <a:t>。</a:t>
            </a:r>
            <a:endParaRPr lang="en-US" altLang="zh-TW" sz="3200" dirty="0" smtClean="0"/>
          </a:p>
        </p:txBody>
      </p:sp>
    </p:spTree>
    <p:extLst>
      <p:ext uri="{BB962C8B-B14F-4D97-AF65-F5344CB8AC3E}">
        <p14:creationId xmlns:p14="http://schemas.microsoft.com/office/powerpoint/2010/main" val="2199064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新興的貨幣，不同的影響</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smtClean="0"/>
              <a:t>科技</a:t>
            </a:r>
            <a:r>
              <a:rPr lang="zh-TW" altLang="en-US" sz="3200" dirty="0"/>
              <a:t>始終來自於人心，無生命的科技產品，若被有心人士操弄，將引入科技危機的洪流，勢必造成一大衝擊，如此才更激勵我們改進電子交易技術</a:t>
            </a:r>
            <a:r>
              <a:rPr lang="zh-TW" altLang="en-US" sz="3200" dirty="0" smtClean="0"/>
              <a:t>。</a:t>
            </a:r>
            <a:endParaRPr lang="en-US" altLang="zh-TW" sz="3200" dirty="0" smtClean="0"/>
          </a:p>
          <a:p>
            <a:pPr marL="274320" lvl="1" algn="just" fontAlgn="base">
              <a:buClr>
                <a:schemeClr val="tx2"/>
              </a:buClr>
            </a:pPr>
            <a:r>
              <a:rPr lang="zh-TW" altLang="en-US" sz="3200" dirty="0" smtClean="0"/>
              <a:t>此外</a:t>
            </a:r>
            <a:r>
              <a:rPr lang="zh-TW" altLang="en-US" sz="3200" dirty="0"/>
              <a:t>，對於使用者而言，須對悠遊卡負保管責任，儘管是有記名式的悠遊卡（如許多大專院校推行的學生證與大眾運輸的悠遊卡結合）仍需要使用者多留心，也應避免在悠遊卡上存入過多的金額，這些都是降低風險與損失的方式</a:t>
            </a:r>
            <a:r>
              <a:rPr lang="zh-TW" altLang="en-US" sz="3200" dirty="0" smtClean="0"/>
              <a:t>。</a:t>
            </a:r>
            <a:endParaRPr lang="zh-TW" altLang="en-US" sz="3200" dirty="0"/>
          </a:p>
        </p:txBody>
      </p:sp>
    </p:spTree>
    <p:extLst>
      <p:ext uri="{BB962C8B-B14F-4D97-AF65-F5344CB8AC3E}">
        <p14:creationId xmlns:p14="http://schemas.microsoft.com/office/powerpoint/2010/main" val="225306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新興的貨幣，不同的影響</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smtClean="0"/>
              <a:t>電子</a:t>
            </a:r>
            <a:r>
              <a:rPr lang="zh-TW" altLang="en-US" sz="3200" dirty="0"/>
              <a:t>交易系統已是被社會大眾認同的龐大金融系統之一，勿輕忽悠遊卡背後的影響性，電子交易之金融系統關係到整個經濟體系，不能因小而犯罪之，正視悠遊卡對於社會的影響性，讓便利的金融體系在我們生活當中有價值地呈現</a:t>
            </a:r>
            <a:r>
              <a:rPr lang="zh-TW" altLang="en-US" sz="3200" dirty="0" smtClean="0"/>
              <a:t>。</a:t>
            </a:r>
            <a:endParaRPr lang="zh-TW" altLang="en-US" sz="3200" dirty="0"/>
          </a:p>
        </p:txBody>
      </p:sp>
      <p:pic>
        <p:nvPicPr>
          <p:cNvPr id="15362" name="Picture 2" descr="C:\Users\NO38\Desktop\書籍\IM111電子商務\IM111ppt\小圖\images (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8459" y="4446588"/>
            <a:ext cx="2419350"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846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dirty="0"/>
              <a:t>學習目標</a:t>
            </a:r>
            <a:endParaRPr lang="zh-TW" altLang="en-US" sz="4000" dirty="0"/>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zh-TW" altLang="en-US" sz="3200" dirty="0" smtClean="0">
                <a:solidFill>
                  <a:schemeClr val="tx2"/>
                </a:solidFill>
              </a:rPr>
              <a:t>何謂電子交易與付款。</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zh-TW" altLang="en-US" dirty="0" smtClean="0"/>
              <a:t>了解電子交易風險及如何避免。</a:t>
            </a:r>
            <a:endParaRPr kumimoji="1" lang="en-US" altLang="zh-TW" dirty="0" smtClean="0"/>
          </a:p>
          <a:p>
            <a:pPr marL="342900" indent="-342900" algn="just" eaLnBrk="0" fontAlgn="base" hangingPunct="0">
              <a:lnSpc>
                <a:spcPct val="100000"/>
              </a:lnSpc>
              <a:spcBef>
                <a:spcPct val="20000"/>
              </a:spcBef>
              <a:spcAft>
                <a:spcPct val="0"/>
              </a:spcAft>
              <a:buFont typeface="Arial" charset="0"/>
              <a:buChar char="•"/>
            </a:pPr>
            <a:r>
              <a:rPr kumimoji="1" lang="zh-TW" altLang="en-US" sz="3200" dirty="0">
                <a:solidFill>
                  <a:schemeClr val="tx2"/>
                </a:solidFill>
              </a:rPr>
              <a:t>電子交易與電子付款之應用現況。</a:t>
            </a:r>
            <a:endParaRPr kumimoji="1" lang="en-US" altLang="zh-TW" sz="3200" dirty="0">
              <a:solidFill>
                <a:schemeClr val="tx2"/>
              </a:solidFill>
            </a:endParaRPr>
          </a:p>
        </p:txBody>
      </p:sp>
    </p:spTree>
    <p:extLst>
      <p:ext uri="{BB962C8B-B14F-4D97-AF65-F5344CB8AC3E}">
        <p14:creationId xmlns:p14="http://schemas.microsoft.com/office/powerpoint/2010/main" val="3161149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電子付款與交易的風險─無記名卡</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92000"/>
              </a:lnSpc>
              <a:buClr>
                <a:schemeClr val="tx2"/>
              </a:buClr>
            </a:pPr>
            <a:r>
              <a:rPr lang="zh-TW" altLang="en-US" sz="3200" dirty="0" smtClean="0"/>
              <a:t>撿</a:t>
            </a:r>
            <a:r>
              <a:rPr lang="zh-TW" altLang="en-US" sz="3200" dirty="0"/>
              <a:t>到</a:t>
            </a:r>
            <a:r>
              <a:rPr lang="en-US" altLang="zh-TW" sz="3200" dirty="0" err="1"/>
              <a:t>icash</a:t>
            </a:r>
            <a:r>
              <a:rPr lang="zh-TW" altLang="en-US" sz="3200" dirty="0"/>
              <a:t>卡佔為己有 吃上侵占、詐欺官司  </a:t>
            </a:r>
          </a:p>
          <a:p>
            <a:pPr marL="720000" lvl="1" indent="-342900" algn="just" fontAlgn="base">
              <a:lnSpc>
                <a:spcPct val="92000"/>
              </a:lnSpc>
              <a:buClr>
                <a:schemeClr val="tx2"/>
              </a:buClr>
              <a:buFont typeface="Times New Roman" panose="02020603050405020304" pitchFamily="18" charset="0"/>
              <a:buChar char="−"/>
            </a:pPr>
            <a:r>
              <a:rPr kumimoji="1" lang="zh-TW" altLang="en-US" dirty="0" smtClean="0"/>
              <a:t>一名</a:t>
            </a:r>
            <a:r>
              <a:rPr kumimoji="1" lang="zh-TW" altLang="en-US" dirty="0"/>
              <a:t>任職於花蓮某醫院的女護理師，在花蓮火車站搭車時，撿到一張</a:t>
            </a:r>
            <a:r>
              <a:rPr kumimoji="1" lang="en-US" altLang="zh-TW" dirty="0" err="1"/>
              <a:t>icash</a:t>
            </a:r>
            <a:r>
              <a:rPr kumimoji="1" lang="zh-TW" altLang="en-US" dirty="0"/>
              <a:t>卡，女護士將它佔為己有，還分別在新北市、花蓮縣盜刷儲值卡內的餘額現金共</a:t>
            </a:r>
            <a:r>
              <a:rPr kumimoji="1" lang="en-US" altLang="zh-TW" dirty="0"/>
              <a:t>162</a:t>
            </a:r>
            <a:r>
              <a:rPr kumimoji="1" lang="zh-TW" altLang="en-US" dirty="0"/>
              <a:t>元，經被害人向警方報案後，這名護士被警方循線查獲，依「侵佔遺失物罪」、「詐欺罪」移送法辦。</a:t>
            </a:r>
          </a:p>
          <a:p>
            <a:pPr marL="720000" lvl="1" indent="-342900" algn="just" fontAlgn="base">
              <a:lnSpc>
                <a:spcPct val="92000"/>
              </a:lnSpc>
              <a:buClr>
                <a:schemeClr val="tx2"/>
              </a:buClr>
              <a:buFont typeface="Times New Roman" panose="02020603050405020304" pitchFamily="18" charset="0"/>
              <a:buChar char="−"/>
            </a:pPr>
            <a:r>
              <a:rPr kumimoji="1" lang="en-US" altLang="zh-TW" dirty="0" err="1" smtClean="0"/>
              <a:t>icash</a:t>
            </a:r>
            <a:r>
              <a:rPr kumimoji="1" lang="zh-TW" altLang="en-US" dirty="0"/>
              <a:t>卡的所有人發現卡片遺失後，向苗栗縣警察局報案，苗栗警方通報花蓮警務段聯手調查，經過調閱監視錄影畫面後，發現這名女護士在月臺上撿到這張卡片，在便利商店試刷後得知還有餘額，便用其購買日常用品</a:t>
            </a:r>
            <a:r>
              <a:rPr kumimoji="1" lang="zh-TW" altLang="en-US" dirty="0" smtClean="0"/>
              <a:t>。</a:t>
            </a:r>
            <a:endParaRPr kumimoji="1" lang="zh-TW" altLang="en-US" dirty="0"/>
          </a:p>
        </p:txBody>
      </p:sp>
    </p:spTree>
    <p:extLst>
      <p:ext uri="{BB962C8B-B14F-4D97-AF65-F5344CB8AC3E}">
        <p14:creationId xmlns:p14="http://schemas.microsoft.com/office/powerpoint/2010/main" val="1809729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電子付款與交易的風險─無記名卡</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85000"/>
              </a:lnSpc>
              <a:spcBef>
                <a:spcPts val="600"/>
              </a:spcBef>
              <a:buClr>
                <a:schemeClr val="tx2"/>
              </a:buClr>
            </a:pPr>
            <a:r>
              <a:rPr lang="zh-TW" altLang="en-US" sz="3200" dirty="0" smtClean="0"/>
              <a:t>撿</a:t>
            </a:r>
            <a:r>
              <a:rPr lang="zh-TW" altLang="en-US" sz="3200" dirty="0"/>
              <a:t>到</a:t>
            </a:r>
            <a:r>
              <a:rPr lang="en-US" altLang="zh-TW" sz="3200" dirty="0" err="1"/>
              <a:t>icash</a:t>
            </a:r>
            <a:r>
              <a:rPr lang="zh-TW" altLang="en-US" sz="3200" dirty="0"/>
              <a:t>卡佔為己有 吃上侵占、詐欺官司  </a:t>
            </a:r>
          </a:p>
          <a:p>
            <a:pPr marL="720000" lvl="1" indent="-342900" algn="just" fontAlgn="base">
              <a:lnSpc>
                <a:spcPct val="85000"/>
              </a:lnSpc>
              <a:spcBef>
                <a:spcPts val="600"/>
              </a:spcBef>
              <a:buClr>
                <a:schemeClr val="tx2"/>
              </a:buClr>
              <a:buFont typeface="Times New Roman" panose="02020603050405020304" pitchFamily="18" charset="0"/>
              <a:buChar char="−"/>
            </a:pPr>
            <a:r>
              <a:rPr kumimoji="1" lang="zh-TW" altLang="en-US" dirty="0" smtClean="0"/>
              <a:t>警方</a:t>
            </a:r>
            <a:r>
              <a:rPr kumimoji="1" lang="zh-TW" altLang="en-US" dirty="0"/>
              <a:t>表示，雖然只是一張不起眼的儲值卡，裡面的餘額也不多，但是女護士已經觸犯「侵佔遺失物罪」，因為又盜刷餘額現金，因此又觸犯了「詐欺罪」。</a:t>
            </a:r>
          </a:p>
          <a:p>
            <a:pPr marL="45720" indent="0" algn="r">
              <a:lnSpc>
                <a:spcPct val="85000"/>
              </a:lnSpc>
              <a:spcBef>
                <a:spcPts val="600"/>
              </a:spcBef>
              <a:buNone/>
            </a:pPr>
            <a:r>
              <a:rPr lang="en-US" altLang="zh-TW" sz="2000" dirty="0"/>
              <a:t>(</a:t>
            </a:r>
            <a:r>
              <a:rPr lang="zh-TW" altLang="en-US" sz="2000" dirty="0"/>
              <a:t>摘自網路</a:t>
            </a:r>
            <a:r>
              <a:rPr lang="en-US" altLang="zh-TW" sz="2000" dirty="0"/>
              <a:t>—</a:t>
            </a:r>
            <a:r>
              <a:rPr lang="zh-TW" altLang="en-US" sz="2000" dirty="0"/>
              <a:t>雅虎新聞 中廣新聞網</a:t>
            </a:r>
            <a:r>
              <a:rPr lang="en-US" altLang="zh-TW" sz="2000" dirty="0"/>
              <a:t>[22</a:t>
            </a:r>
            <a:r>
              <a:rPr lang="en-US" altLang="zh-TW" sz="2000" dirty="0" smtClean="0"/>
              <a:t>])</a:t>
            </a:r>
          </a:p>
          <a:p>
            <a:pPr marL="274320" lvl="1" algn="just" fontAlgn="base">
              <a:lnSpc>
                <a:spcPct val="85000"/>
              </a:lnSpc>
              <a:spcBef>
                <a:spcPts val="600"/>
              </a:spcBef>
              <a:buClr>
                <a:schemeClr val="tx2"/>
              </a:buClr>
            </a:pPr>
            <a:r>
              <a:rPr lang="zh-TW" altLang="en-US" sz="3200" dirty="0"/>
              <a:t>新聞分析：</a:t>
            </a:r>
          </a:p>
          <a:p>
            <a:pPr marL="720000" lvl="1" indent="-342900" algn="just" fontAlgn="base">
              <a:lnSpc>
                <a:spcPct val="85000"/>
              </a:lnSpc>
              <a:spcBef>
                <a:spcPts val="600"/>
              </a:spcBef>
              <a:buClr>
                <a:schemeClr val="tx2"/>
              </a:buClr>
              <a:buFont typeface="Times New Roman" panose="02020603050405020304" pitchFamily="18" charset="0"/>
              <a:buChar char="−"/>
            </a:pPr>
            <a:r>
              <a:rPr kumimoji="1" lang="zh-TW" altLang="en-US" dirty="0"/>
              <a:t>根據此新聞的敘述：</a:t>
            </a:r>
          </a:p>
          <a:p>
            <a:pPr marL="1177200" lvl="3" indent="-342900" algn="just" fontAlgn="base">
              <a:lnSpc>
                <a:spcPct val="85000"/>
              </a:lnSpc>
              <a:spcBef>
                <a:spcPts val="600"/>
              </a:spcBef>
              <a:buClr>
                <a:schemeClr val="tx2"/>
              </a:buClr>
              <a:buFont typeface="Wingdings" panose="05000000000000000000" pitchFamily="2" charset="2"/>
              <a:buChar char="Ø"/>
            </a:pPr>
            <a:r>
              <a:rPr kumimoji="1" lang="en-US" altLang="zh-TW" sz="2400" dirty="0" err="1"/>
              <a:t>icash</a:t>
            </a:r>
            <a:r>
              <a:rPr kumimoji="1" lang="zh-TW" altLang="en-US" sz="2400" dirty="0"/>
              <a:t>卡屬無記名卡，若</a:t>
            </a:r>
            <a:r>
              <a:rPr kumimoji="1" lang="en-US" altLang="zh-TW" sz="2400" dirty="0" err="1"/>
              <a:t>icash</a:t>
            </a:r>
            <a:r>
              <a:rPr kumimoji="1" lang="zh-TW" altLang="en-US" sz="2400" dirty="0"/>
              <a:t>卡遺失時可能無法找回。</a:t>
            </a:r>
          </a:p>
          <a:p>
            <a:pPr marL="1177200" lvl="3" indent="-342900" algn="just" fontAlgn="base">
              <a:lnSpc>
                <a:spcPct val="85000"/>
              </a:lnSpc>
              <a:spcBef>
                <a:spcPts val="600"/>
              </a:spcBef>
              <a:buClr>
                <a:schemeClr val="tx2"/>
              </a:buClr>
              <a:buFont typeface="Wingdings" panose="05000000000000000000" pitchFamily="2" charset="2"/>
              <a:buChar char="Ø"/>
            </a:pPr>
            <a:r>
              <a:rPr kumimoji="1" lang="zh-TW" altLang="en-US" sz="2400" dirty="0"/>
              <a:t>若屬記名卡，</a:t>
            </a:r>
            <a:r>
              <a:rPr kumimoji="1" lang="en-US" altLang="zh-TW" sz="2400" dirty="0" err="1"/>
              <a:t>icash</a:t>
            </a:r>
            <a:r>
              <a:rPr kumimoji="1" lang="zh-TW" altLang="en-US" sz="2400" dirty="0"/>
              <a:t>卡持有人向警方報案後，警方可以向</a:t>
            </a:r>
            <a:r>
              <a:rPr kumimoji="1" lang="en-US" altLang="zh-TW" sz="2400" dirty="0" err="1"/>
              <a:t>icash</a:t>
            </a:r>
            <a:r>
              <a:rPr kumimoji="1" lang="zh-TW" altLang="en-US" sz="2400" dirty="0"/>
              <a:t>卡公司調閱消費紀錄，找出被誰撿走。</a:t>
            </a:r>
          </a:p>
          <a:p>
            <a:pPr marL="1177200" lvl="3" indent="-342900" algn="just" fontAlgn="base">
              <a:lnSpc>
                <a:spcPct val="85000"/>
              </a:lnSpc>
              <a:spcBef>
                <a:spcPts val="600"/>
              </a:spcBef>
              <a:buClr>
                <a:schemeClr val="tx2"/>
              </a:buClr>
              <a:buFont typeface="Wingdings" panose="05000000000000000000" pitchFamily="2" charset="2"/>
              <a:buChar char="Ø"/>
            </a:pPr>
            <a:r>
              <a:rPr kumimoji="1" lang="zh-TW" altLang="en-US" sz="2400" dirty="0"/>
              <a:t>從此新聞就可以很清楚的看出記名卡和無記名卡的優缺點</a:t>
            </a:r>
            <a:r>
              <a:rPr kumimoji="1" lang="zh-TW" altLang="en-US" sz="2400" dirty="0" smtClean="0"/>
              <a:t>。</a:t>
            </a:r>
            <a:endParaRPr kumimoji="1" lang="zh-TW" altLang="en-US" sz="2400" dirty="0"/>
          </a:p>
        </p:txBody>
      </p:sp>
    </p:spTree>
    <p:extLst>
      <p:ext uri="{BB962C8B-B14F-4D97-AF65-F5344CB8AC3E}">
        <p14:creationId xmlns:p14="http://schemas.microsoft.com/office/powerpoint/2010/main" val="1289796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xEl>
                                              <p:pRg st="5" end="5"/>
                                            </p:txEl>
                                          </p:spTgt>
                                        </p:tgtEl>
                                        <p:attrNameLst>
                                          <p:attrName>style.visibility</p:attrName>
                                        </p:attrNameLst>
                                      </p:cBhvr>
                                      <p:to>
                                        <p:strVal val="visible"/>
                                      </p:to>
                                    </p:set>
                                    <p:animEffect transition="in" filter="fade">
                                      <p:cBhvr>
                                        <p:cTn id="24" dur="500"/>
                                        <p:tgtEl>
                                          <p:spTgt spid="2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xEl>
                                              <p:pRg st="7" end="7"/>
                                            </p:txEl>
                                          </p:spTgt>
                                        </p:tgtEl>
                                        <p:attrNameLst>
                                          <p:attrName>style.visibility</p:attrName>
                                        </p:attrNameLst>
                                      </p:cBhvr>
                                      <p:to>
                                        <p:strVal val="visible"/>
                                      </p:to>
                                    </p:set>
                                    <p:animEffect transition="in" filter="fade">
                                      <p:cBhvr>
                                        <p:cTn id="30" dur="500"/>
                                        <p:tgtEl>
                                          <p:spTgt spid="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商品內容隱私保護機制</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smtClean="0"/>
              <a:t>消費者</a:t>
            </a:r>
            <a:r>
              <a:rPr lang="zh-TW" altLang="en-US" sz="3200" dirty="0"/>
              <a:t>在購買商品時，賣方有義務為消費者保密，對商品加以包裝，及對客戶資料的保護，以防範有心人士得知消費者所購買的商品或真實身份。對於電子商品或消費者的數位資料的部份我們也可以透過加密演算法來達到我們的目的。</a:t>
            </a:r>
          </a:p>
        </p:txBody>
      </p:sp>
      <p:grpSp>
        <p:nvGrpSpPr>
          <p:cNvPr id="19" name="群組 18"/>
          <p:cNvGrpSpPr/>
          <p:nvPr/>
        </p:nvGrpSpPr>
        <p:grpSpPr>
          <a:xfrm rot="-5400000">
            <a:off x="2667192" y="-2651250"/>
            <a:ext cx="468002" cy="5787816"/>
            <a:chOff x="-37325" y="1189"/>
            <a:chExt cx="432005" cy="3588095"/>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156091" y="62849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156093" y="1155962"/>
              <a:ext cx="669535"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524336" y="2051677"/>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電子付款與交易的未來發展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298272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4338" name="Picture 2" descr="C:\Users\NO38\Desktop\書籍\IM111電子商務\IM111ppt\小圖\下載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93" y="4645768"/>
            <a:ext cx="4500413" cy="1732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842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商品內容隱私保護機制</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9" name="群組 18"/>
          <p:cNvGrpSpPr/>
          <p:nvPr/>
        </p:nvGrpSpPr>
        <p:grpSpPr>
          <a:xfrm rot="-5400000">
            <a:off x="2667192" y="-2651250"/>
            <a:ext cx="468002" cy="5787816"/>
            <a:chOff x="-37325" y="1189"/>
            <a:chExt cx="432005" cy="3588095"/>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156091" y="62849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156093" y="1155962"/>
              <a:ext cx="669535"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524336" y="2051677"/>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電子付款與交易的未來發展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298272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1" name="Picture 2" descr="C:\Users\NO38\Desktop\書籍\IM111電子商務\低解析\圖05-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02" y="1314264"/>
            <a:ext cx="7534396" cy="5155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309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其他相關研究之介紹</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smtClean="0"/>
              <a:t>憑證</a:t>
            </a:r>
            <a:r>
              <a:rPr lang="zh-TW" altLang="en-US" sz="3200" dirty="0"/>
              <a:t>管理中心（</a:t>
            </a:r>
            <a:r>
              <a:rPr lang="en-US" altLang="zh-TW" sz="3200" dirty="0"/>
              <a:t>CA</a:t>
            </a:r>
            <a:r>
              <a:rPr lang="zh-TW" altLang="en-US" sz="3200" dirty="0"/>
              <a:t>）</a:t>
            </a:r>
          </a:p>
          <a:p>
            <a:pPr marL="720000" lvl="1" indent="-342900" algn="just" fontAlgn="base">
              <a:buClr>
                <a:schemeClr val="tx2"/>
              </a:buClr>
              <a:buFont typeface="Times New Roman" panose="02020603050405020304" pitchFamily="18" charset="0"/>
              <a:buChar char="−"/>
            </a:pPr>
            <a:r>
              <a:rPr kumimoji="1" lang="zh-TW" altLang="en-US" dirty="0"/>
              <a:t>公開金鑰密碼技術的運作是建立在「通訊雙方能夠正確地取得對方公開金鑰」的前提下，否則極有可能使訊息洩漏或收到偽造的訊息而沒察覺。必須由通訊雙方都信任的公正第三者經一定的程序，鑑別個體之身分與金鑰對後簽發憑證，證明該個體確實擁有與其所宣稱的公開金鑰相對應之私有金鑰的根據。此種憑證稱為公開金鑰憑證（</a:t>
            </a:r>
            <a:r>
              <a:rPr kumimoji="1" lang="en-US" altLang="zh-TW" dirty="0"/>
              <a:t>Public-Key Certificate</a:t>
            </a:r>
            <a:r>
              <a:rPr kumimoji="1" lang="zh-TW" altLang="en-US" dirty="0"/>
              <a:t>），簡稱憑證（</a:t>
            </a:r>
            <a:r>
              <a:rPr kumimoji="1" lang="en-US" altLang="zh-TW" dirty="0"/>
              <a:t>Certificate</a:t>
            </a:r>
            <a:r>
              <a:rPr kumimoji="1" lang="zh-TW" altLang="en-US" dirty="0"/>
              <a:t>），而簽發憑證的機構稱為憑證管理中心（</a:t>
            </a:r>
            <a:r>
              <a:rPr kumimoji="1" lang="en-US" altLang="zh-TW" dirty="0"/>
              <a:t>Certification Authority</a:t>
            </a:r>
            <a:r>
              <a:rPr kumimoji="1" lang="zh-TW" altLang="en-US" dirty="0"/>
              <a:t>，</a:t>
            </a:r>
            <a:r>
              <a:rPr kumimoji="1" lang="en-US" altLang="zh-TW" dirty="0"/>
              <a:t>CA</a:t>
            </a:r>
            <a:r>
              <a:rPr kumimoji="1" lang="zh-TW" altLang="en-US" dirty="0"/>
              <a:t>）。</a:t>
            </a:r>
          </a:p>
        </p:txBody>
      </p:sp>
      <p:grpSp>
        <p:nvGrpSpPr>
          <p:cNvPr id="19" name="群組 18"/>
          <p:cNvGrpSpPr/>
          <p:nvPr/>
        </p:nvGrpSpPr>
        <p:grpSpPr>
          <a:xfrm rot="-5400000">
            <a:off x="2667192" y="-2651250"/>
            <a:ext cx="468002" cy="5787816"/>
            <a:chOff x="-37325" y="1189"/>
            <a:chExt cx="432005" cy="3588095"/>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156091" y="62849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156093" y="1155962"/>
              <a:ext cx="669535"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524336" y="2051677"/>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電子付款與交易的未來發展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6" y="298272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344" y="1340768"/>
            <a:ext cx="4342905" cy="797677"/>
          </a:xfrm>
          <a:prstGeom prst="rect">
            <a:avLst/>
          </a:prstGeom>
          <a:effectLst>
            <a:softEdge rad="127000"/>
          </a:effectLst>
        </p:spPr>
      </p:pic>
    </p:spTree>
    <p:extLst>
      <p:ext uri="{BB962C8B-B14F-4D97-AF65-F5344CB8AC3E}">
        <p14:creationId xmlns:p14="http://schemas.microsoft.com/office/powerpoint/2010/main" val="3925476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2" presetClass="entr" presetSubtype="4"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摘要與結論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spcBef>
                <a:spcPts val="700"/>
              </a:spcBef>
              <a:buClr>
                <a:schemeClr val="tx2"/>
              </a:buClr>
            </a:pPr>
            <a:r>
              <a:rPr lang="zh-TW" altLang="en-US" sz="3200" dirty="0" smtClean="0"/>
              <a:t>電子</a:t>
            </a:r>
            <a:r>
              <a:rPr lang="zh-TW" altLang="en-US" sz="3200" dirty="0"/>
              <a:t>付款的原意為增加交易效率及便利性，然而，在享受便利的同時，新的風險也跟著出現，為安全性帶來不少隱憂：</a:t>
            </a:r>
          </a:p>
          <a:p>
            <a:pPr marL="720000" lvl="1" indent="-342900" algn="just" fontAlgn="base">
              <a:spcBef>
                <a:spcPts val="700"/>
              </a:spcBef>
              <a:buClr>
                <a:schemeClr val="tx2"/>
              </a:buClr>
              <a:buFont typeface="Times New Roman" panose="02020603050405020304" pitchFamily="18" charset="0"/>
              <a:buChar char="−"/>
            </a:pPr>
            <a:r>
              <a:rPr kumimoji="1" lang="zh-TW" altLang="en-US" dirty="0"/>
              <a:t>隱私問題</a:t>
            </a:r>
          </a:p>
          <a:p>
            <a:pPr marL="720000" lvl="1" indent="-342900" algn="just" fontAlgn="base">
              <a:spcBef>
                <a:spcPts val="700"/>
              </a:spcBef>
              <a:buClr>
                <a:schemeClr val="tx2"/>
              </a:buClr>
              <a:buFont typeface="Times New Roman" panose="02020603050405020304" pitchFamily="18" charset="0"/>
              <a:buChar char="−"/>
            </a:pPr>
            <a:r>
              <a:rPr kumimoji="1" lang="zh-TW" altLang="en-US" dirty="0"/>
              <a:t>系統設計不當</a:t>
            </a:r>
          </a:p>
          <a:p>
            <a:pPr marL="720000" lvl="1" indent="-342900" algn="just" fontAlgn="base">
              <a:spcBef>
                <a:spcPts val="700"/>
              </a:spcBef>
              <a:buClr>
                <a:schemeClr val="tx2"/>
              </a:buClr>
              <a:buFont typeface="Times New Roman" panose="02020603050405020304" pitchFamily="18" charset="0"/>
              <a:buChar char="−"/>
            </a:pPr>
            <a:r>
              <a:rPr kumimoji="1" lang="zh-TW" altLang="en-US" dirty="0"/>
              <a:t>遭惡意入侵</a:t>
            </a:r>
          </a:p>
          <a:p>
            <a:pPr marL="274320" lvl="1" algn="just" fontAlgn="base">
              <a:spcBef>
                <a:spcPts val="700"/>
              </a:spcBef>
              <a:buClr>
                <a:schemeClr val="tx2"/>
              </a:buClr>
            </a:pPr>
            <a:r>
              <a:rPr lang="zh-TW" altLang="en-US" sz="3200" dirty="0"/>
              <a:t>電子交易可以在任何一個地方進行，若是透過網際網路，更可隨時由全球各地進入交易網站。這特性使得電子交易暴露在高度的風險中</a:t>
            </a:r>
            <a:r>
              <a:rPr lang="zh-TW" altLang="en-US" sz="3200" dirty="0" smtClean="0"/>
              <a:t>。</a:t>
            </a:r>
            <a:endParaRPr lang="zh-TW" altLang="en-US" sz="3200" dirty="0"/>
          </a:p>
        </p:txBody>
      </p:sp>
      <p:grpSp>
        <p:nvGrpSpPr>
          <p:cNvPr id="19" name="群組 18"/>
          <p:cNvGrpSpPr/>
          <p:nvPr/>
        </p:nvGrpSpPr>
        <p:grpSpPr>
          <a:xfrm rot="-5400000">
            <a:off x="2647311" y="-2631372"/>
            <a:ext cx="468002" cy="5748057"/>
            <a:chOff x="-37325" y="1189"/>
            <a:chExt cx="432005" cy="3563447"/>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156091" y="62849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156093" y="1155962"/>
              <a:ext cx="669535"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156092" y="1683433"/>
              <a:ext cx="669535"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557573" y="2612387"/>
              <a:ext cx="147249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849816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摘要與結論</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smtClean="0"/>
              <a:t>不論</a:t>
            </a:r>
            <a:r>
              <a:rPr lang="zh-TW" altLang="en-US" sz="3200" dirty="0"/>
              <a:t>是消費者或是生產者，「安全」問題皆是他們採用電子交易時的最大顧慮，這樣的顧慮可能會阻礙電子付款的發展，進一步影響整體競爭力的提升。透過不斷改良進步的電子付款方式，建立良好的機制很重要。了解電子付款與交易的安全性與風險評估，做好管理，才是最佳的方式</a:t>
            </a:r>
            <a:r>
              <a:rPr lang="zh-TW" altLang="en-US" sz="3200" dirty="0" smtClean="0"/>
              <a:t>。</a:t>
            </a:r>
            <a:endParaRPr lang="zh-TW" altLang="en-US" sz="3200" dirty="0"/>
          </a:p>
        </p:txBody>
      </p:sp>
      <p:grpSp>
        <p:nvGrpSpPr>
          <p:cNvPr id="19" name="群組 18"/>
          <p:cNvGrpSpPr/>
          <p:nvPr/>
        </p:nvGrpSpPr>
        <p:grpSpPr>
          <a:xfrm rot="-5400000">
            <a:off x="2647311" y="-2631372"/>
            <a:ext cx="468002" cy="5748057"/>
            <a:chOff x="-37325" y="1189"/>
            <a:chExt cx="432005" cy="3563447"/>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156091" y="62849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156093" y="1155962"/>
              <a:ext cx="669535"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156092" y="1683433"/>
              <a:ext cx="669535"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557573" y="2612387"/>
              <a:ext cx="147249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6386" name="Picture 2" descr="C:\Users\NO38\Desktop\書籍\IM111電子商務\IM111ppt\小圖\2013122908195732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2677" y="4714285"/>
            <a:ext cx="2763779" cy="170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64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內容版面配置區 21"/>
          <p:cNvSpPr txBox="1">
            <a:spLocks/>
          </p:cNvSpPr>
          <p:nvPr/>
        </p:nvSpPr>
        <p:spPr>
          <a:xfrm>
            <a:off x="457200" y="1483200"/>
            <a:ext cx="8229600" cy="3960000"/>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TW" sz="2400" kern="1200">
                <a:solidFill>
                  <a:schemeClr val="tx1"/>
                </a:solidFill>
                <a:latin typeface="Microsoft JhengHei" pitchFamily="34" charset="-120"/>
                <a:ea typeface="Microsoft JhengHei" pitchFamily="34" charset="-120"/>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TW" sz="2000" kern="1200">
                <a:solidFill>
                  <a:schemeClr val="tx1"/>
                </a:solidFill>
                <a:latin typeface="Microsoft JhengHei" pitchFamily="34" charset="-120"/>
                <a:ea typeface="Microsoft JhengHei" pitchFamily="34" charset="-120"/>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TW" sz="1800" kern="1200">
                <a:solidFill>
                  <a:schemeClr val="tx1"/>
                </a:solidFill>
                <a:latin typeface="Microsoft JhengHei" pitchFamily="34" charset="-120"/>
                <a:ea typeface="Microsoft JhengHei" pitchFamily="34" charset="-120"/>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TW" sz="1600" kern="1200">
                <a:solidFill>
                  <a:schemeClr val="tx1"/>
                </a:solidFill>
                <a:latin typeface="Microsoft JhengHei" pitchFamily="34" charset="-120"/>
                <a:ea typeface="Microsoft JhengHei" pitchFamily="34" charset="-120"/>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TW" sz="1600" kern="1200">
                <a:solidFill>
                  <a:schemeClr val="tx1"/>
                </a:solidFill>
                <a:latin typeface="Microsoft JhengHei" pitchFamily="34" charset="-120"/>
                <a:ea typeface="Microsoft JhengHei" pitchFamily="34" charset="-120"/>
                <a:cs typeface="+mn-cs"/>
              </a:defRPr>
            </a:lvl5pPr>
            <a:lvl6pPr marL="14173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TW"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TW"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TW" sz="1600" kern="1200" baseline="0">
                <a:solidFill>
                  <a:schemeClr val="tx1"/>
                </a:solidFill>
                <a:latin typeface="+mn-lt"/>
                <a:ea typeface="+mn-ea"/>
                <a:cs typeface="+mn-cs"/>
              </a:defRPr>
            </a:lvl9pPr>
          </a:lstStyle>
          <a:p>
            <a:pPr marL="274320" lvl="1" algn="just">
              <a:lnSpc>
                <a:spcPct val="100000"/>
              </a:lnSpc>
              <a:spcBef>
                <a:spcPts val="768"/>
              </a:spcBef>
              <a:buClr>
                <a:schemeClr val="tx2"/>
              </a:buClr>
            </a:pPr>
            <a:r>
              <a:rPr lang="zh-TW" altLang="en-US" sz="3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rPr>
              <a:t>日</a:t>
            </a:r>
            <a:r>
              <a:rPr lang="zh-TW" altLang="zh-TW" sz="3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rPr>
              <a:t>前傳出發行超過千萬張的臺北悠遊卡遭駭客破解，自行加值、竄改其卡內的金額，引發民眾對悠遊卡安全性的質疑。</a:t>
            </a:r>
          </a:p>
          <a:p>
            <a:pPr marL="274320" lvl="1" algn="just">
              <a:lnSpc>
                <a:spcPct val="100000"/>
              </a:lnSpc>
              <a:spcBef>
                <a:spcPts val="768"/>
              </a:spcBef>
              <a:buClr>
                <a:schemeClr val="tx2"/>
              </a:buClr>
            </a:pPr>
            <a:r>
              <a:rPr lang="zh-TW" altLang="zh-TW" sz="3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rPr>
              <a:t>警方指出，這名涉嫌入侵悠遊卡的男子為擔任某科技公司的電腦工程師，竄改悠遊卡內部晶片程式執行流程，再用設定好的加值機器對悠遊卡加值。悠遊卡的儲值金額上限為一萬元，在悠遊卡內的數位金額等同於現金，用途甚廣，跨足了交通與小額消費市場，如四大超商及上萬家特約商店</a:t>
            </a:r>
            <a:r>
              <a:rPr lang="zh-TW" altLang="zh-TW" sz="3200" dirty="0" smtClean="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rPr>
              <a:t>。</a:t>
            </a:r>
            <a:endParaRPr lang="zh-TW" altLang="zh-TW" sz="3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endParaRPr>
          </a:p>
        </p:txBody>
      </p:sp>
      <p:sp>
        <p:nvSpPr>
          <p:cNvPr id="9" name="標題 1"/>
          <p:cNvSpPr txBox="1">
            <a:spLocks/>
          </p:cNvSpPr>
          <p:nvPr/>
        </p:nvSpPr>
        <p:spPr>
          <a:xfrm>
            <a:off x="457200" y="404664"/>
            <a:ext cx="8229600" cy="1143000"/>
          </a:xfrm>
          <a:prstGeom prst="rect">
            <a:avLst/>
          </a:prstGeom>
        </p:spPr>
        <p:txBody>
          <a:bodyPr vert="horz" lIns="91440" tIns="45720" rIns="91440" bIns="45720" rtlCol="0" anchor="ctr" anchorCtr="0">
            <a:normAutofit lnSpcReduction="10000"/>
          </a:bodyPr>
          <a:lstStyle>
            <a:lvl1pPr algn="l" defTabSz="914400" rtl="0" eaLnBrk="1" latinLnBrk="0" hangingPunct="1">
              <a:lnSpc>
                <a:spcPct val="90000"/>
              </a:lnSpc>
              <a:spcBef>
                <a:spcPct val="0"/>
              </a:spcBef>
              <a:buNone/>
              <a:defRPr lang="zh-TW" sz="4000" b="0" kern="1200" cap="all" baseline="0">
                <a:solidFill>
                  <a:schemeClr val="tx1">
                    <a:lumMod val="50000"/>
                  </a:schemeClr>
                </a:solidFill>
                <a:latin typeface="Times New Roman" panose="02020603050405020304" pitchFamily="18" charset="0"/>
                <a:ea typeface="華康粗黑體" panose="020B0709000000000000" pitchFamily="49" charset="-120"/>
                <a:cs typeface="Times New Roman" panose="02020603050405020304" pitchFamily="18" charset="0"/>
              </a:defRPr>
            </a:lvl1pPr>
          </a:lstStyle>
          <a:p>
            <a:pPr algn="ctr"/>
            <a:r>
              <a:rPr lang="zh-TW" altLang="en-US" dirty="0" smtClean="0"/>
              <a:t>悠遊卡遭駭，第一代悠遊卡所面臨的資安威脅</a:t>
            </a:r>
            <a:endParaRPr lang="zh-TW" altLang="en-US" dirty="0"/>
          </a:p>
        </p:txBody>
      </p:sp>
    </p:spTree>
    <p:extLst>
      <p:ext uri="{BB962C8B-B14F-4D97-AF65-F5344CB8AC3E}">
        <p14:creationId xmlns:p14="http://schemas.microsoft.com/office/powerpoint/2010/main" val="51709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內容版面配置區 21"/>
          <p:cNvSpPr txBox="1">
            <a:spLocks/>
          </p:cNvSpPr>
          <p:nvPr/>
        </p:nvSpPr>
        <p:spPr>
          <a:xfrm>
            <a:off x="457200" y="1699200"/>
            <a:ext cx="8229600" cy="3960000"/>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TW" sz="2400" kern="1200">
                <a:solidFill>
                  <a:schemeClr val="tx1"/>
                </a:solidFill>
                <a:latin typeface="Microsoft JhengHei" pitchFamily="34" charset="-120"/>
                <a:ea typeface="Microsoft JhengHei" pitchFamily="34" charset="-120"/>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TW" sz="2000" kern="1200">
                <a:solidFill>
                  <a:schemeClr val="tx1"/>
                </a:solidFill>
                <a:latin typeface="Microsoft JhengHei" pitchFamily="34" charset="-120"/>
                <a:ea typeface="Microsoft JhengHei" pitchFamily="34" charset="-120"/>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TW" sz="1800" kern="1200">
                <a:solidFill>
                  <a:schemeClr val="tx1"/>
                </a:solidFill>
                <a:latin typeface="Microsoft JhengHei" pitchFamily="34" charset="-120"/>
                <a:ea typeface="Microsoft JhengHei" pitchFamily="34" charset="-120"/>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TW" sz="1600" kern="1200">
                <a:solidFill>
                  <a:schemeClr val="tx1"/>
                </a:solidFill>
                <a:latin typeface="Microsoft JhengHei" pitchFamily="34" charset="-120"/>
                <a:ea typeface="Microsoft JhengHei" pitchFamily="34" charset="-120"/>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TW" sz="1600" kern="1200">
                <a:solidFill>
                  <a:schemeClr val="tx1"/>
                </a:solidFill>
                <a:latin typeface="Microsoft JhengHei" pitchFamily="34" charset="-120"/>
                <a:ea typeface="Microsoft JhengHei" pitchFamily="34" charset="-120"/>
                <a:cs typeface="+mn-cs"/>
              </a:defRPr>
            </a:lvl5pPr>
            <a:lvl6pPr marL="14173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TW"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TW"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TW" sz="1600" kern="1200" baseline="0">
                <a:solidFill>
                  <a:schemeClr val="tx1"/>
                </a:solidFill>
                <a:latin typeface="+mn-lt"/>
                <a:ea typeface="+mn-ea"/>
                <a:cs typeface="+mn-cs"/>
              </a:defRPr>
            </a:lvl9pPr>
          </a:lstStyle>
          <a:p>
            <a:pPr marL="274320" lvl="1" algn="just">
              <a:lnSpc>
                <a:spcPct val="100000"/>
              </a:lnSpc>
              <a:spcBef>
                <a:spcPts val="768"/>
              </a:spcBef>
              <a:buClr>
                <a:schemeClr val="tx2"/>
              </a:buClr>
            </a:pPr>
            <a:r>
              <a:rPr lang="zh-TW" altLang="zh-TW" sz="3200" dirty="0" smtClean="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rPr>
              <a:t>在</a:t>
            </a:r>
            <a:r>
              <a:rPr lang="zh-TW" altLang="zh-TW" sz="3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rPr>
              <a:t>悠遊卡所有保密安全措施中，加值系統為最重要的一部份，悠遊卡公司對此很有信心，向全民保證其安全性，卻在流通於市面上的悠遊卡中，出現了未經合法加值程序「自行加值的悠遊卡」，悠遊卡公司得知消息後，確認已有三張以上的悠遊卡成功的自行加值。經過追查，悠遊卡被加值後，均使用於市面上消費，金額不足時，又自行加值。</a:t>
            </a:r>
            <a:endParaRPr lang="en-US" altLang="zh-TW" sz="3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endParaRPr>
          </a:p>
        </p:txBody>
      </p:sp>
      <p:sp>
        <p:nvSpPr>
          <p:cNvPr id="9" name="標題 1"/>
          <p:cNvSpPr txBox="1">
            <a:spLocks/>
          </p:cNvSpPr>
          <p:nvPr/>
        </p:nvSpPr>
        <p:spPr>
          <a:xfrm>
            <a:off x="457200" y="404664"/>
            <a:ext cx="8229600" cy="1143000"/>
          </a:xfrm>
          <a:prstGeom prst="rect">
            <a:avLst/>
          </a:prstGeom>
        </p:spPr>
        <p:txBody>
          <a:bodyPr vert="horz" lIns="91440" tIns="45720" rIns="91440" bIns="45720" rtlCol="0" anchor="ctr" anchorCtr="0">
            <a:normAutofit lnSpcReduction="10000"/>
          </a:bodyPr>
          <a:lstStyle>
            <a:lvl1pPr algn="l" defTabSz="914400" rtl="0" eaLnBrk="1" latinLnBrk="0" hangingPunct="1">
              <a:lnSpc>
                <a:spcPct val="90000"/>
              </a:lnSpc>
              <a:spcBef>
                <a:spcPct val="0"/>
              </a:spcBef>
              <a:buNone/>
              <a:defRPr lang="zh-TW" sz="4000" b="0" kern="1200" cap="all" baseline="0">
                <a:solidFill>
                  <a:schemeClr val="tx1">
                    <a:lumMod val="50000"/>
                  </a:schemeClr>
                </a:solidFill>
                <a:latin typeface="Times New Roman" panose="02020603050405020304" pitchFamily="18" charset="0"/>
                <a:ea typeface="華康粗黑體" panose="020B0709000000000000" pitchFamily="49" charset="-120"/>
                <a:cs typeface="Times New Roman" panose="02020603050405020304" pitchFamily="18" charset="0"/>
              </a:defRPr>
            </a:lvl1pPr>
          </a:lstStyle>
          <a:p>
            <a:pPr algn="ctr"/>
            <a:r>
              <a:rPr lang="zh-TW" altLang="en-US" dirty="0" smtClean="0"/>
              <a:t>悠遊卡遭駭，第一代悠遊卡所面臨的資安威脅</a:t>
            </a:r>
            <a:endParaRPr lang="zh-TW" altLang="en-US" dirty="0"/>
          </a:p>
        </p:txBody>
      </p:sp>
    </p:spTree>
    <p:extLst>
      <p:ext uri="{BB962C8B-B14F-4D97-AF65-F5344CB8AC3E}">
        <p14:creationId xmlns:p14="http://schemas.microsoft.com/office/powerpoint/2010/main" val="132061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導論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buClr>
                <a:schemeClr val="tx2"/>
              </a:buClr>
            </a:pPr>
            <a:r>
              <a:rPr lang="zh-TW" altLang="en-US" sz="3200" dirty="0" smtClean="0"/>
              <a:t>科技</a:t>
            </a:r>
            <a:r>
              <a:rPr lang="zh-TW" altLang="en-US" sz="3200" dirty="0"/>
              <a:t>的發達使我們的生活型態改變許多，傳統的買賣交易過程電子化，付款流程也在虛擬的環境下運作，方便了生產者及消費者。然而，便利之餘，在看不見的狀態下交易，想必有一定的風險存在，因此，交易的過程中的安全機制，是非常重要的。</a:t>
            </a:r>
          </a:p>
        </p:txBody>
      </p:sp>
      <p:grpSp>
        <p:nvGrpSpPr>
          <p:cNvPr id="11" name="群組 10"/>
          <p:cNvGrpSpPr/>
          <p:nvPr/>
        </p:nvGrpSpPr>
        <p:grpSpPr>
          <a:xfrm rot="-5400000">
            <a:off x="2578874" y="-2562929"/>
            <a:ext cx="467999" cy="5611181"/>
            <a:chOff x="-37322" y="1189"/>
            <a:chExt cx="432002" cy="3478592"/>
          </a:xfrm>
          <a:solidFill>
            <a:schemeClr val="bg1"/>
          </a:solidFill>
          <a:effectLst/>
        </p:grpSpPr>
        <p:sp>
          <p:nvSpPr>
            <p:cNvPr id="13" name="五邊形 12"/>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5.1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6" name="Picture 2" descr="C:\Users\NO38\Desktop\書籍\IM111電子商務\IM111ppt\小圖\國科會升格科技部-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464" y="4725144"/>
            <a:ext cx="2345060" cy="1638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335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導論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45720" lvl="1" indent="0" algn="just">
              <a:buClr>
                <a:schemeClr val="tx2"/>
              </a:buClr>
              <a:buNone/>
            </a:pPr>
            <a:r>
              <a:rPr lang="zh-TW" altLang="en-US" sz="3200" b="1" dirty="0" smtClean="0"/>
              <a:t>本</a:t>
            </a:r>
            <a:r>
              <a:rPr lang="zh-TW" altLang="en-US" sz="3200" b="1" dirty="0"/>
              <a:t>章節將介紹：</a:t>
            </a:r>
          </a:p>
          <a:p>
            <a:pPr marL="274320" lvl="1" algn="just">
              <a:buClr>
                <a:schemeClr val="tx2"/>
              </a:buClr>
            </a:pPr>
            <a:r>
              <a:rPr lang="zh-TW" altLang="en-US" sz="3200" dirty="0"/>
              <a:t>電子交易概念與機制</a:t>
            </a:r>
          </a:p>
          <a:p>
            <a:pPr marL="274320" lvl="1" algn="just">
              <a:buClr>
                <a:schemeClr val="tx2"/>
              </a:buClr>
            </a:pPr>
            <a:r>
              <a:rPr lang="zh-TW" altLang="en-US" sz="3200" dirty="0"/>
              <a:t>電子付款系統整體架構、特色、種類</a:t>
            </a:r>
          </a:p>
          <a:p>
            <a:pPr marL="274320" lvl="1" algn="just">
              <a:buClr>
                <a:schemeClr val="tx2"/>
              </a:buClr>
            </a:pPr>
            <a:r>
              <a:rPr lang="zh-TW" altLang="en-US" sz="3200" dirty="0"/>
              <a:t>電子付款與交易之風險</a:t>
            </a:r>
          </a:p>
          <a:p>
            <a:pPr marL="274320" lvl="1" algn="just">
              <a:buClr>
                <a:schemeClr val="tx2"/>
              </a:buClr>
            </a:pPr>
            <a:r>
              <a:rPr lang="zh-TW" altLang="en-US" sz="3200" dirty="0"/>
              <a:t>電子付款與交易的未來發展</a:t>
            </a:r>
          </a:p>
          <a:p>
            <a:endParaRPr lang="zh-TW" altLang="en-US" dirty="0"/>
          </a:p>
          <a:p>
            <a:pPr marL="274320" lvl="1" algn="just">
              <a:buClr>
                <a:schemeClr val="tx2"/>
              </a:buClr>
            </a:pPr>
            <a:endParaRPr lang="zh-TW" altLang="en-US" sz="3200" dirty="0"/>
          </a:p>
        </p:txBody>
      </p:sp>
      <p:grpSp>
        <p:nvGrpSpPr>
          <p:cNvPr id="11" name="群組 10"/>
          <p:cNvGrpSpPr/>
          <p:nvPr/>
        </p:nvGrpSpPr>
        <p:grpSpPr>
          <a:xfrm rot="-5400000">
            <a:off x="2578874" y="-2562929"/>
            <a:ext cx="467999" cy="5611181"/>
            <a:chOff x="-37322" y="1189"/>
            <a:chExt cx="432002" cy="3478592"/>
          </a:xfrm>
          <a:solidFill>
            <a:schemeClr val="bg1"/>
          </a:solidFill>
          <a:effectLst/>
        </p:grpSpPr>
        <p:sp>
          <p:nvSpPr>
            <p:cNvPr id="13" name="五邊形 12"/>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5.1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050" name="Picture 2" descr="C:\Users\NO38\Desktop\書籍\IM111電子商務\IM111ppt\小圖\2013-12-10-10-21-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167" y="4437112"/>
            <a:ext cx="2699051" cy="2044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043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電子交易的演化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smtClean="0"/>
              <a:t>「</a:t>
            </a:r>
            <a:r>
              <a:rPr lang="en-US" altLang="zh-TW" sz="3200" dirty="0"/>
              <a:t>1999</a:t>
            </a:r>
            <a:r>
              <a:rPr lang="zh-TW" altLang="en-US" sz="3200" dirty="0"/>
              <a:t>中華民國電子商務年鑑」中，將電子交易之發展沿革提前到</a:t>
            </a:r>
            <a:r>
              <a:rPr lang="en-US" altLang="zh-TW" sz="3200" dirty="0"/>
              <a:t>1970</a:t>
            </a:r>
            <a:r>
              <a:rPr lang="zh-TW" altLang="en-US" sz="3200" dirty="0"/>
              <a:t>年代，分為五個階段：</a:t>
            </a:r>
          </a:p>
          <a:p>
            <a:pPr>
              <a:lnSpc>
                <a:spcPct val="150000"/>
              </a:lnSpc>
            </a:pPr>
            <a:endParaRPr lang="zh-TW" altLang="en-US" sz="2000" dirty="0"/>
          </a:p>
          <a:p>
            <a:pPr marL="274320" lvl="1" algn="just">
              <a:buClr>
                <a:schemeClr val="tx2"/>
              </a:buClr>
            </a:pPr>
            <a:endParaRPr lang="zh-TW" altLang="en-US" sz="3200" dirty="0"/>
          </a:p>
          <a:p>
            <a:endParaRPr lang="zh-TW" altLang="en-US" dirty="0"/>
          </a:p>
          <a:p>
            <a:pPr marL="274320" lvl="1" algn="just">
              <a:buClr>
                <a:schemeClr val="tx2"/>
              </a:buClr>
            </a:pPr>
            <a:endParaRPr lang="zh-TW" altLang="en-US" sz="3200" dirty="0"/>
          </a:p>
        </p:txBody>
      </p:sp>
      <p:grpSp>
        <p:nvGrpSpPr>
          <p:cNvPr id="11" name="群組 10"/>
          <p:cNvGrpSpPr/>
          <p:nvPr/>
        </p:nvGrpSpPr>
        <p:grpSpPr>
          <a:xfrm rot="-5400000">
            <a:off x="2719839" y="-2703897"/>
            <a:ext cx="468000" cy="5893109"/>
            <a:chOff x="-37323" y="1189"/>
            <a:chExt cx="432003" cy="3653370"/>
          </a:xfrm>
          <a:solidFill>
            <a:schemeClr val="bg1"/>
          </a:solidFill>
          <a:effectLst/>
        </p:grpSpPr>
        <p:sp>
          <p:nvSpPr>
            <p:cNvPr id="13" name="五邊形 12"/>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35063" y="907465"/>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電子交易</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7711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4094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04799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3074" name="Picture 2" descr="C:\Users\NO38\Desktop\書籍\IM111電子商務\低解析\圖05-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5250" y="2888502"/>
            <a:ext cx="5693094" cy="356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8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additive="base">
                                        <p:cTn id="12" dur="500" fill="hold"/>
                                        <p:tgtEl>
                                          <p:spTgt spid="3074"/>
                                        </p:tgtEl>
                                        <p:attrNameLst>
                                          <p:attrName>ppt_x</p:attrName>
                                        </p:attrNameLst>
                                      </p:cBhvr>
                                      <p:tavLst>
                                        <p:tav tm="0">
                                          <p:val>
                                            <p:strVal val="#ppt_x"/>
                                          </p:val>
                                        </p:tav>
                                        <p:tav tm="100000">
                                          <p:val>
                                            <p:strVal val="#ppt_x"/>
                                          </p:val>
                                        </p:tav>
                                      </p:tavLst>
                                    </p:anim>
                                    <p:anim calcmode="lin" valueType="num">
                                      <p:cBhvr additive="base">
                                        <p:cTn id="13"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電子交易的定義</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buClr>
                <a:schemeClr val="tx2"/>
              </a:buClr>
            </a:pPr>
            <a:r>
              <a:rPr lang="zh-TW" altLang="en-US" sz="3200" dirty="0" smtClean="0"/>
              <a:t>利用</a:t>
            </a:r>
            <a:r>
              <a:rPr lang="zh-TW" altLang="en-US" sz="3200" dirty="0"/>
              <a:t>電腦與網際網路完成商品交易的過程統稱為「電子商務」，也稱作「電子交易」。</a:t>
            </a:r>
          </a:p>
        </p:txBody>
      </p:sp>
      <p:pic>
        <p:nvPicPr>
          <p:cNvPr id="4098" name="Picture 2" descr="C:\Users\NO38\Desktop\書籍\IM111電子商務\低解析\表05-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07" y="2735424"/>
            <a:ext cx="8273186" cy="361951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群組 18"/>
          <p:cNvGrpSpPr/>
          <p:nvPr/>
        </p:nvGrpSpPr>
        <p:grpSpPr>
          <a:xfrm rot="-5400000">
            <a:off x="2719839" y="-2703897"/>
            <a:ext cx="468000" cy="5893109"/>
            <a:chOff x="-37323" y="1189"/>
            <a:chExt cx="432003" cy="3653370"/>
          </a:xfrm>
          <a:solidFill>
            <a:schemeClr val="bg1"/>
          </a:solidFill>
          <a:effectLst/>
        </p:grpSpPr>
        <p:sp>
          <p:nvSpPr>
            <p:cNvPr id="20" name="五邊形 19"/>
            <p:cNvSpPr/>
            <p:nvPr/>
          </p:nvSpPr>
          <p:spPr>
            <a:xfrm rot="5400000">
              <a:off x="-156088" y="119957"/>
              <a:ext cx="669535"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435063" y="907465"/>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5.2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電子交易</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17711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5" y="240947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5" y="304799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5.5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213918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additive="base">
                                        <p:cTn id="12" dur="500" fill="hold"/>
                                        <p:tgtEl>
                                          <p:spTgt spid="4098"/>
                                        </p:tgtEl>
                                        <p:attrNameLst>
                                          <p:attrName>ppt_x</p:attrName>
                                        </p:attrNameLst>
                                      </p:cBhvr>
                                      <p:tavLst>
                                        <p:tav tm="0">
                                          <p:val>
                                            <p:strVal val="#ppt_x"/>
                                          </p:val>
                                        </p:tav>
                                        <p:tav tm="100000">
                                          <p:val>
                                            <p:strVal val="#ppt_x"/>
                                          </p:val>
                                        </p:tav>
                                      </p:tavLst>
                                    </p:anim>
                                    <p:anim calcmode="lin" valueType="num">
                                      <p:cBhvr additive="base">
                                        <p:cTn id="1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世界地圖系列,亞洲簡報 (寬螢幕)</Template>
  <TotalTime>0</TotalTime>
  <Words>2906</Words>
  <Application>Microsoft Office PowerPoint</Application>
  <PresentationFormat>如螢幕大小 (4:3)</PresentationFormat>
  <Paragraphs>275</Paragraphs>
  <Slides>36</Slides>
  <Notes>34</Notes>
  <HiddenSlides>0</HiddenSlides>
  <MMClips>0</MMClips>
  <ScaleCrop>false</ScaleCrop>
  <HeadingPairs>
    <vt:vector size="4" baseType="variant">
      <vt:variant>
        <vt:lpstr>佈景主題</vt:lpstr>
      </vt:variant>
      <vt:variant>
        <vt:i4>1</vt:i4>
      </vt:variant>
      <vt:variant>
        <vt:lpstr>投影片標題</vt:lpstr>
      </vt:variant>
      <vt:variant>
        <vt:i4>36</vt:i4>
      </vt:variant>
    </vt:vector>
  </HeadingPairs>
  <TitlesOfParts>
    <vt:vector size="37" baseType="lpstr">
      <vt:lpstr>Continental_Asia_16x9</vt:lpstr>
      <vt:lpstr>PowerPoint 簡報</vt:lpstr>
      <vt:lpstr>摘要</vt:lpstr>
      <vt:lpstr>學習目標</vt:lpstr>
      <vt:lpstr>PowerPoint 簡報</vt:lpstr>
      <vt:lpstr>PowerPoint 簡報</vt:lpstr>
      <vt:lpstr>導論</vt:lpstr>
      <vt:lpstr>導論</vt:lpstr>
      <vt:lpstr>電子交易的演化</vt:lpstr>
      <vt:lpstr>電子交易的定義</vt:lpstr>
      <vt:lpstr>電子交易的特性</vt:lpstr>
      <vt:lpstr>現今電子交易機制之介紹及比較</vt:lpstr>
      <vt:lpstr>SSL（Secure Socket Layer）</vt:lpstr>
      <vt:lpstr>SSL（Secure Socket Layer）</vt:lpstr>
      <vt:lpstr>SET（Secure Electronic Transaction）</vt:lpstr>
      <vt:lpstr>SET（Secure Electronic Transaction）</vt:lpstr>
      <vt:lpstr>現今社會電子付款</vt:lpstr>
      <vt:lpstr>現今社會電子付款</vt:lpstr>
      <vt:lpstr>電子付款的特色</vt:lpstr>
      <vt:lpstr>電子付款的特色</vt:lpstr>
      <vt:lpstr>電子付款的機會與未來</vt:lpstr>
      <vt:lpstr>電子付款與交易的風險─信用卡盜刷</vt:lpstr>
      <vt:lpstr>電子付款與交易的風險─信用卡盜刷</vt:lpstr>
      <vt:lpstr>電子付款與交易的風險─信用卡盜刷</vt:lpstr>
      <vt:lpstr>不可追蹤式電子貨幣技術</vt:lpstr>
      <vt:lpstr>不可追蹤式電子貨幣技術</vt:lpstr>
      <vt:lpstr>公平交易協定</vt:lpstr>
      <vt:lpstr>新興的貨幣，不同的影響</vt:lpstr>
      <vt:lpstr>新興的貨幣，不同的影響</vt:lpstr>
      <vt:lpstr>新興的貨幣，不同的影響</vt:lpstr>
      <vt:lpstr>電子付款與交易的風險─無記名卡</vt:lpstr>
      <vt:lpstr>電子付款與交易的風險─無記名卡</vt:lpstr>
      <vt:lpstr>商品內容隱私保護機制</vt:lpstr>
      <vt:lpstr>商品內容隱私保護機制</vt:lpstr>
      <vt:lpstr>其他相關研究之介紹</vt:lpstr>
      <vt:lpstr>摘要與結論</vt:lpstr>
      <vt:lpstr>摘要與結論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2014-05-29T08:19:18Z</dcterms:created>
  <dcterms:modified xsi:type="dcterms:W3CDTF">2014-07-24T07:04:30Z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