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86"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00" r:id="rId17"/>
    <p:sldId id="301" r:id="rId18"/>
    <p:sldId id="302" r:id="rId19"/>
    <p:sldId id="303" r:id="rId20"/>
    <p:sldId id="304" r:id="rId21"/>
    <p:sldId id="305" r:id="rId22"/>
    <p:sldId id="306" r:id="rId23"/>
    <p:sldId id="326" r:id="rId24"/>
    <p:sldId id="327" r:id="rId25"/>
    <p:sldId id="332" r:id="rId26"/>
    <p:sldId id="328" r:id="rId27"/>
    <p:sldId id="333" r:id="rId28"/>
    <p:sldId id="329" r:id="rId29"/>
    <p:sldId id="334" r:id="rId30"/>
    <p:sldId id="335" r:id="rId31"/>
    <p:sldId id="330" r:id="rId32"/>
    <p:sldId id="336" r:id="rId33"/>
    <p:sldId id="331"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285" r:id="rId47"/>
    <p:sldId id="354" r:id="rId48"/>
    <p:sldId id="351" r:id="rId49"/>
    <p:sldId id="352" r:id="rId50"/>
    <p:sldId id="353"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預設章節" id="{8C57F289-C9BD-4069-96B8-63ABB0959B69}">
          <p14:sldIdLst>
            <p14:sldId id="286"/>
            <p14:sldId id="337"/>
            <p14:sldId id="338"/>
            <p14:sldId id="339"/>
            <p14:sldId id="340"/>
            <p14:sldId id="341"/>
            <p14:sldId id="342"/>
            <p14:sldId id="343"/>
            <p14:sldId id="344"/>
            <p14:sldId id="345"/>
            <p14:sldId id="346"/>
            <p14:sldId id="347"/>
            <p14:sldId id="348"/>
            <p14:sldId id="349"/>
            <p14:sldId id="350"/>
            <p14:sldId id="300"/>
            <p14:sldId id="301"/>
            <p14:sldId id="302"/>
            <p14:sldId id="303"/>
            <p14:sldId id="304"/>
            <p14:sldId id="305"/>
            <p14:sldId id="306"/>
            <p14:sldId id="326"/>
            <p14:sldId id="327"/>
            <p14:sldId id="332"/>
            <p14:sldId id="328"/>
            <p14:sldId id="333"/>
            <p14:sldId id="329"/>
            <p14:sldId id="334"/>
            <p14:sldId id="335"/>
            <p14:sldId id="330"/>
            <p14:sldId id="336"/>
            <p14:sldId id="331"/>
          </p14:sldIdLst>
        </p14:section>
        <p14:section name="煒群" id="{EE96DC43-76B3-4AAE-8A30-807B29953E2D}">
          <p14:sldIdLst>
            <p14:sldId id="313"/>
            <p14:sldId id="314"/>
            <p14:sldId id="315"/>
            <p14:sldId id="316"/>
            <p14:sldId id="317"/>
            <p14:sldId id="318"/>
            <p14:sldId id="319"/>
            <p14:sldId id="320"/>
            <p14:sldId id="321"/>
            <p14:sldId id="322"/>
            <p14:sldId id="323"/>
            <p14:sldId id="324"/>
            <p14:sldId id="285"/>
            <p14:sldId id="354"/>
            <p14:sldId id="351"/>
            <p14:sldId id="352"/>
            <p14:sldId id="3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319"/>
    <a:srgbClr val="47FFA7"/>
    <a:srgbClr val="FCFCFC"/>
    <a:srgbClr val="D585C0"/>
    <a:srgbClr val="808080"/>
    <a:srgbClr val="FDF58D"/>
    <a:srgbClr val="E8E8E8"/>
    <a:srgbClr val="FFD84B"/>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0859" autoAdjust="0"/>
  </p:normalViewPr>
  <p:slideViewPr>
    <p:cSldViewPr>
      <p:cViewPr varScale="1">
        <p:scale>
          <a:sx n="60" d="100"/>
          <a:sy n="60" d="100"/>
        </p:scale>
        <p:origin x="642"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9AAEF-E247-4111-9C41-20E14D277FDE}" type="doc">
      <dgm:prSet loTypeId="urn:microsoft.com/office/officeart/2005/8/layout/radial1" loCatId="cycle" qsTypeId="urn:microsoft.com/office/officeart/2005/8/quickstyle/3d3" qsCatId="3D" csTypeId="urn:microsoft.com/office/officeart/2005/8/colors/colorful5" csCatId="colorful" phldr="1"/>
      <dgm:spPr/>
      <dgm:t>
        <a:bodyPr/>
        <a:lstStyle/>
        <a:p>
          <a:endParaRPr lang="zh-TW" altLang="en-US"/>
        </a:p>
      </dgm:t>
    </dgm:pt>
    <dgm:pt modelId="{74FE8161-F024-4508-BC0F-3C1705699C68}">
      <dgm:prSet phldrT="[文字]" phldr="1"/>
      <dgm:spPr/>
      <dgm:t>
        <a:bodyPr/>
        <a:lstStyle/>
        <a:p>
          <a:endParaRPr lang="zh-TW" altLang="en-US" dirty="0">
            <a:solidFill>
              <a:schemeClr val="bg1">
                <a:lumMod val="10000"/>
              </a:schemeClr>
            </a:solidFill>
          </a:endParaRPr>
        </a:p>
      </dgm:t>
    </dgm:pt>
    <dgm:pt modelId="{8598B798-D55A-4FF5-B845-12D60A5F2DAD}" type="parTrans" cxnId="{A875BD71-3EB1-42F3-8C7A-EFF8C7474C97}">
      <dgm:prSet/>
      <dgm:spPr/>
      <dgm:t>
        <a:bodyPr/>
        <a:lstStyle/>
        <a:p>
          <a:endParaRPr lang="zh-TW" altLang="en-US">
            <a:solidFill>
              <a:schemeClr val="bg1">
                <a:lumMod val="10000"/>
              </a:schemeClr>
            </a:solidFill>
          </a:endParaRPr>
        </a:p>
      </dgm:t>
    </dgm:pt>
    <dgm:pt modelId="{86ED5750-9CD9-45AF-9DAD-0AAE9995E664}" type="sibTrans" cxnId="{A875BD71-3EB1-42F3-8C7A-EFF8C7474C97}">
      <dgm:prSet/>
      <dgm:spPr/>
      <dgm:t>
        <a:bodyPr/>
        <a:lstStyle/>
        <a:p>
          <a:endParaRPr lang="zh-TW" altLang="en-US">
            <a:solidFill>
              <a:schemeClr val="bg1">
                <a:lumMod val="10000"/>
              </a:schemeClr>
            </a:solidFill>
          </a:endParaRPr>
        </a:p>
      </dgm:t>
    </dgm:pt>
    <dgm:pt modelId="{79FDF0AE-CDF7-476A-87A1-284950D1DF17}">
      <dgm:prSet phldrT="[文字]" custT="1"/>
      <dgm:spPr/>
      <dgm:t>
        <a:bodyPr/>
        <a:lstStyle/>
        <a:p>
          <a:r>
            <a:rPr lang="en-US" altLang="zh-TW" sz="1800" b="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IT</a:t>
          </a:r>
          <a:endParaRPr lang="zh-TW" altLang="en-US" sz="1800" b="0" cap="none" spc="0" dirty="0">
            <a:ln w="0"/>
            <a:solidFill>
              <a:schemeClr val="bg1">
                <a:lumMod val="10000"/>
              </a:schemeClr>
            </a:solidFill>
            <a:effectLst>
              <a:outerShdw blurRad="38100" dist="19050" dir="2700000" algn="tl" rotWithShape="0">
                <a:schemeClr val="dk1">
                  <a:alpha val="40000"/>
                </a:schemeClr>
              </a:outerShdw>
            </a:effectLst>
          </a:endParaRPr>
        </a:p>
      </dgm:t>
    </dgm:pt>
    <dgm:pt modelId="{88C876F8-5A92-4FA3-B072-354D261D7DBA}" type="parTrans" cxnId="{D4685F9C-409A-46B8-8974-82FD16F16095}">
      <dgm:prSet/>
      <dgm:spPr/>
      <dgm:t>
        <a:bodyPr/>
        <a:lstStyle/>
        <a:p>
          <a:endParaRPr lang="zh-TW" altLang="en-US">
            <a:solidFill>
              <a:schemeClr val="bg1">
                <a:lumMod val="10000"/>
              </a:schemeClr>
            </a:solidFill>
          </a:endParaRPr>
        </a:p>
      </dgm:t>
    </dgm:pt>
    <dgm:pt modelId="{1762FBE2-22AA-4FDD-8C2D-004517C7623E}" type="sibTrans" cxnId="{D4685F9C-409A-46B8-8974-82FD16F16095}">
      <dgm:prSet/>
      <dgm:spPr/>
      <dgm:t>
        <a:bodyPr/>
        <a:lstStyle/>
        <a:p>
          <a:endParaRPr lang="zh-TW" altLang="en-US">
            <a:solidFill>
              <a:schemeClr val="bg1">
                <a:lumMod val="10000"/>
              </a:schemeClr>
            </a:solidFill>
          </a:endParaRPr>
        </a:p>
      </dgm:t>
    </dgm:pt>
    <dgm:pt modelId="{A1C5B233-6B15-4C27-B4D8-39CADF19DD81}">
      <dgm:prSet phldrT="[文字]" custT="1"/>
      <dgm:spPr/>
      <dgm:t>
        <a:bodyPr/>
        <a:lstStyle/>
        <a:p>
          <a:r>
            <a:rPr lang="en-US" altLang="zh-TW" sz="1800" b="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Policy</a:t>
          </a:r>
          <a:endParaRPr lang="zh-TW" altLang="en-US" sz="1800" b="0" cap="none" spc="0" dirty="0">
            <a:ln w="0"/>
            <a:solidFill>
              <a:schemeClr val="bg1">
                <a:lumMod val="10000"/>
              </a:schemeClr>
            </a:solidFill>
            <a:effectLst>
              <a:outerShdw blurRad="38100" dist="19050" dir="2700000" algn="tl" rotWithShape="0">
                <a:schemeClr val="dk1">
                  <a:alpha val="40000"/>
                </a:schemeClr>
              </a:outerShdw>
            </a:effectLst>
          </a:endParaRPr>
        </a:p>
      </dgm:t>
    </dgm:pt>
    <dgm:pt modelId="{F8849F04-2884-4702-842D-EF99E6D83614}" type="parTrans" cxnId="{63377B95-15EF-4B70-A021-247FD3798EE1}">
      <dgm:prSet/>
      <dgm:spPr/>
      <dgm:t>
        <a:bodyPr/>
        <a:lstStyle/>
        <a:p>
          <a:endParaRPr lang="zh-TW" altLang="en-US">
            <a:solidFill>
              <a:schemeClr val="bg1">
                <a:lumMod val="10000"/>
              </a:schemeClr>
            </a:solidFill>
          </a:endParaRPr>
        </a:p>
      </dgm:t>
    </dgm:pt>
    <dgm:pt modelId="{59B7AE9F-8248-43E5-AA92-07526AA4CDE8}" type="sibTrans" cxnId="{63377B95-15EF-4B70-A021-247FD3798EE1}">
      <dgm:prSet/>
      <dgm:spPr/>
      <dgm:t>
        <a:bodyPr/>
        <a:lstStyle/>
        <a:p>
          <a:endParaRPr lang="zh-TW" altLang="en-US">
            <a:solidFill>
              <a:schemeClr val="bg1">
                <a:lumMod val="10000"/>
              </a:schemeClr>
            </a:solidFill>
          </a:endParaRPr>
        </a:p>
      </dgm:t>
    </dgm:pt>
    <dgm:pt modelId="{B5679B17-7B0C-4D9E-BE5E-5C9DE0310CEB}">
      <dgm:prSet phldrT="[文字]" custT="1"/>
      <dgm:spPr/>
      <dgm:t>
        <a:bodyPr/>
        <a:lstStyle/>
        <a:p>
          <a:r>
            <a:rPr lang="en-US" altLang="zh-TW" sz="1800" b="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Analysis</a:t>
          </a:r>
          <a:endParaRPr lang="zh-TW" altLang="en-US" sz="1800" b="0" cap="none" spc="0" dirty="0">
            <a:ln w="0"/>
            <a:solidFill>
              <a:schemeClr val="bg1">
                <a:lumMod val="10000"/>
              </a:schemeClr>
            </a:solidFill>
            <a:effectLst>
              <a:outerShdw blurRad="38100" dist="19050" dir="2700000" algn="tl" rotWithShape="0">
                <a:schemeClr val="dk1">
                  <a:alpha val="40000"/>
                </a:schemeClr>
              </a:outerShdw>
            </a:effectLst>
          </a:endParaRPr>
        </a:p>
      </dgm:t>
    </dgm:pt>
    <dgm:pt modelId="{E7E3CCDF-2C19-492C-82C3-157B9E54B602}" type="parTrans" cxnId="{8379D41B-3ABA-4234-99A5-A19B459A1511}">
      <dgm:prSet/>
      <dgm:spPr/>
      <dgm:t>
        <a:bodyPr/>
        <a:lstStyle/>
        <a:p>
          <a:endParaRPr lang="zh-TW" altLang="en-US">
            <a:solidFill>
              <a:schemeClr val="bg1">
                <a:lumMod val="10000"/>
              </a:schemeClr>
            </a:solidFill>
          </a:endParaRPr>
        </a:p>
      </dgm:t>
    </dgm:pt>
    <dgm:pt modelId="{0828CFCA-2FE6-47BA-90FF-19E3DFCB5575}" type="sibTrans" cxnId="{8379D41B-3ABA-4234-99A5-A19B459A1511}">
      <dgm:prSet/>
      <dgm:spPr/>
      <dgm:t>
        <a:bodyPr/>
        <a:lstStyle/>
        <a:p>
          <a:endParaRPr lang="zh-TW" altLang="en-US">
            <a:solidFill>
              <a:schemeClr val="bg1">
                <a:lumMod val="10000"/>
              </a:schemeClr>
            </a:solidFill>
          </a:endParaRPr>
        </a:p>
      </dgm:t>
    </dgm:pt>
    <dgm:pt modelId="{13CC6DBB-B876-407B-8737-9CE28EEA5DFF}">
      <dgm:prSet phldrT="[文字]" custT="1"/>
      <dgm:spPr/>
      <dgm:t>
        <a:bodyPr/>
        <a:lstStyle/>
        <a:p>
          <a:r>
            <a:rPr lang="en-US" altLang="zh-TW" sz="1800" b="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Issues</a:t>
          </a:r>
          <a:endParaRPr lang="zh-TW" altLang="en-US" sz="1800" b="0" cap="none" spc="0" dirty="0">
            <a:ln w="0"/>
            <a:solidFill>
              <a:schemeClr val="bg1">
                <a:lumMod val="10000"/>
              </a:schemeClr>
            </a:solidFill>
            <a:effectLst>
              <a:outerShdw blurRad="38100" dist="19050" dir="2700000" algn="tl" rotWithShape="0">
                <a:schemeClr val="dk1">
                  <a:alpha val="40000"/>
                </a:schemeClr>
              </a:outerShdw>
            </a:effectLst>
          </a:endParaRPr>
        </a:p>
      </dgm:t>
    </dgm:pt>
    <dgm:pt modelId="{BD58B5A7-317E-4A98-A57E-32976ED7D3EA}" type="parTrans" cxnId="{9574C522-8B3E-4427-8FF5-3B909E4608F3}">
      <dgm:prSet/>
      <dgm:spPr/>
      <dgm:t>
        <a:bodyPr/>
        <a:lstStyle/>
        <a:p>
          <a:endParaRPr lang="zh-TW" altLang="en-US"/>
        </a:p>
      </dgm:t>
    </dgm:pt>
    <dgm:pt modelId="{87B63B2A-273B-4ED1-BF9C-FAC84FC35D03}" type="sibTrans" cxnId="{9574C522-8B3E-4427-8FF5-3B909E4608F3}">
      <dgm:prSet/>
      <dgm:spPr/>
      <dgm:t>
        <a:bodyPr/>
        <a:lstStyle/>
        <a:p>
          <a:endParaRPr lang="zh-TW" altLang="en-US"/>
        </a:p>
      </dgm:t>
    </dgm:pt>
    <dgm:pt modelId="{C60D63FF-A48C-46BC-9AC9-854F2640A844}" type="pres">
      <dgm:prSet presAssocID="{76A9AAEF-E247-4111-9C41-20E14D277FDE}" presName="cycle" presStyleCnt="0">
        <dgm:presLayoutVars>
          <dgm:chMax val="1"/>
          <dgm:dir/>
          <dgm:animLvl val="ctr"/>
          <dgm:resizeHandles val="exact"/>
        </dgm:presLayoutVars>
      </dgm:prSet>
      <dgm:spPr/>
      <dgm:t>
        <a:bodyPr/>
        <a:lstStyle/>
        <a:p>
          <a:endParaRPr lang="zh-TW" altLang="en-US"/>
        </a:p>
      </dgm:t>
    </dgm:pt>
    <dgm:pt modelId="{4AFAC8CA-85A5-469D-8368-0C86848AB0AC}" type="pres">
      <dgm:prSet presAssocID="{74FE8161-F024-4508-BC0F-3C1705699C68}" presName="centerShape" presStyleLbl="node0" presStyleIdx="0" presStyleCnt="1" custScaleX="24272" custScaleY="20606"/>
      <dgm:spPr/>
      <dgm:t>
        <a:bodyPr/>
        <a:lstStyle/>
        <a:p>
          <a:endParaRPr lang="zh-TW" altLang="en-US"/>
        </a:p>
      </dgm:t>
    </dgm:pt>
    <dgm:pt modelId="{BF8CCF65-B4DA-471C-A056-D291A535BA35}" type="pres">
      <dgm:prSet presAssocID="{88C876F8-5A92-4FA3-B072-354D261D7DBA}" presName="Name9" presStyleLbl="parChTrans1D2" presStyleIdx="0" presStyleCnt="4"/>
      <dgm:spPr/>
      <dgm:t>
        <a:bodyPr/>
        <a:lstStyle/>
        <a:p>
          <a:endParaRPr lang="zh-TW" altLang="en-US"/>
        </a:p>
      </dgm:t>
    </dgm:pt>
    <dgm:pt modelId="{C3E6DAA7-1937-4EFB-B71F-E7C8F4E03128}" type="pres">
      <dgm:prSet presAssocID="{88C876F8-5A92-4FA3-B072-354D261D7DBA}" presName="connTx" presStyleLbl="parChTrans1D2" presStyleIdx="0" presStyleCnt="4"/>
      <dgm:spPr/>
      <dgm:t>
        <a:bodyPr/>
        <a:lstStyle/>
        <a:p>
          <a:endParaRPr lang="zh-TW" altLang="en-US"/>
        </a:p>
      </dgm:t>
    </dgm:pt>
    <dgm:pt modelId="{165EE149-3173-40F7-80C6-8AF673B8840E}" type="pres">
      <dgm:prSet presAssocID="{79FDF0AE-CDF7-476A-87A1-284950D1DF17}" presName="node" presStyleLbl="node1" presStyleIdx="0" presStyleCnt="4">
        <dgm:presLayoutVars>
          <dgm:bulletEnabled val="1"/>
        </dgm:presLayoutVars>
      </dgm:prSet>
      <dgm:spPr/>
      <dgm:t>
        <a:bodyPr/>
        <a:lstStyle/>
        <a:p>
          <a:endParaRPr lang="zh-TW" altLang="en-US"/>
        </a:p>
      </dgm:t>
    </dgm:pt>
    <dgm:pt modelId="{E7B17621-63F1-4E39-9929-10D0FEC9E1F8}" type="pres">
      <dgm:prSet presAssocID="{E7E3CCDF-2C19-492C-82C3-157B9E54B602}" presName="Name9" presStyleLbl="parChTrans1D2" presStyleIdx="1" presStyleCnt="4"/>
      <dgm:spPr/>
      <dgm:t>
        <a:bodyPr/>
        <a:lstStyle/>
        <a:p>
          <a:endParaRPr lang="zh-TW" altLang="en-US"/>
        </a:p>
      </dgm:t>
    </dgm:pt>
    <dgm:pt modelId="{3EF231DE-62C6-4666-B8E5-9F1E840DA57A}" type="pres">
      <dgm:prSet presAssocID="{E7E3CCDF-2C19-492C-82C3-157B9E54B602}" presName="connTx" presStyleLbl="parChTrans1D2" presStyleIdx="1" presStyleCnt="4"/>
      <dgm:spPr/>
      <dgm:t>
        <a:bodyPr/>
        <a:lstStyle/>
        <a:p>
          <a:endParaRPr lang="zh-TW" altLang="en-US"/>
        </a:p>
      </dgm:t>
    </dgm:pt>
    <dgm:pt modelId="{40394EDB-11E2-4F50-933B-A69CA2C6DD1A}" type="pres">
      <dgm:prSet presAssocID="{B5679B17-7B0C-4D9E-BE5E-5C9DE0310CEB}" presName="node" presStyleLbl="node1" presStyleIdx="1" presStyleCnt="4">
        <dgm:presLayoutVars>
          <dgm:bulletEnabled val="1"/>
        </dgm:presLayoutVars>
      </dgm:prSet>
      <dgm:spPr/>
      <dgm:t>
        <a:bodyPr/>
        <a:lstStyle/>
        <a:p>
          <a:endParaRPr lang="zh-TW" altLang="en-US"/>
        </a:p>
      </dgm:t>
    </dgm:pt>
    <dgm:pt modelId="{A7B1F9C9-1C9A-4233-B395-70C79E4B2F6C}" type="pres">
      <dgm:prSet presAssocID="{F8849F04-2884-4702-842D-EF99E6D83614}" presName="Name9" presStyleLbl="parChTrans1D2" presStyleIdx="2" presStyleCnt="4"/>
      <dgm:spPr/>
      <dgm:t>
        <a:bodyPr/>
        <a:lstStyle/>
        <a:p>
          <a:endParaRPr lang="zh-TW" altLang="en-US"/>
        </a:p>
      </dgm:t>
    </dgm:pt>
    <dgm:pt modelId="{9979DB57-4404-480D-A77D-BAB4CC03C6BD}" type="pres">
      <dgm:prSet presAssocID="{F8849F04-2884-4702-842D-EF99E6D83614}" presName="connTx" presStyleLbl="parChTrans1D2" presStyleIdx="2" presStyleCnt="4"/>
      <dgm:spPr/>
      <dgm:t>
        <a:bodyPr/>
        <a:lstStyle/>
        <a:p>
          <a:endParaRPr lang="zh-TW" altLang="en-US"/>
        </a:p>
      </dgm:t>
    </dgm:pt>
    <dgm:pt modelId="{6EC10281-ACE9-4EE0-BC24-691DAFC5B874}" type="pres">
      <dgm:prSet presAssocID="{A1C5B233-6B15-4C27-B4D8-39CADF19DD81}" presName="node" presStyleLbl="node1" presStyleIdx="2" presStyleCnt="4">
        <dgm:presLayoutVars>
          <dgm:bulletEnabled val="1"/>
        </dgm:presLayoutVars>
      </dgm:prSet>
      <dgm:spPr/>
      <dgm:t>
        <a:bodyPr/>
        <a:lstStyle/>
        <a:p>
          <a:endParaRPr lang="zh-TW" altLang="en-US"/>
        </a:p>
      </dgm:t>
    </dgm:pt>
    <dgm:pt modelId="{DE0197D1-FE77-4E5D-8D11-76F48FCDDACB}" type="pres">
      <dgm:prSet presAssocID="{BD58B5A7-317E-4A98-A57E-32976ED7D3EA}" presName="Name9" presStyleLbl="parChTrans1D2" presStyleIdx="3" presStyleCnt="4"/>
      <dgm:spPr/>
      <dgm:t>
        <a:bodyPr/>
        <a:lstStyle/>
        <a:p>
          <a:endParaRPr lang="zh-TW" altLang="en-US"/>
        </a:p>
      </dgm:t>
    </dgm:pt>
    <dgm:pt modelId="{3C55F02E-CA7C-49D1-B175-3308A7401847}" type="pres">
      <dgm:prSet presAssocID="{BD58B5A7-317E-4A98-A57E-32976ED7D3EA}" presName="connTx" presStyleLbl="parChTrans1D2" presStyleIdx="3" presStyleCnt="4"/>
      <dgm:spPr/>
      <dgm:t>
        <a:bodyPr/>
        <a:lstStyle/>
        <a:p>
          <a:endParaRPr lang="zh-TW" altLang="en-US"/>
        </a:p>
      </dgm:t>
    </dgm:pt>
    <dgm:pt modelId="{8B8F7C35-C85F-4058-891F-EAA9FDF70FF9}" type="pres">
      <dgm:prSet presAssocID="{13CC6DBB-B876-407B-8737-9CE28EEA5DFF}" presName="node" presStyleLbl="node1" presStyleIdx="3" presStyleCnt="4">
        <dgm:presLayoutVars>
          <dgm:bulletEnabled val="1"/>
        </dgm:presLayoutVars>
      </dgm:prSet>
      <dgm:spPr/>
      <dgm:t>
        <a:bodyPr/>
        <a:lstStyle/>
        <a:p>
          <a:endParaRPr lang="zh-TW" altLang="en-US"/>
        </a:p>
      </dgm:t>
    </dgm:pt>
  </dgm:ptLst>
  <dgm:cxnLst>
    <dgm:cxn modelId="{F40F69AD-B0F0-4559-AE5E-F7723C27FDC7}" type="presOf" srcId="{BD58B5A7-317E-4A98-A57E-32976ED7D3EA}" destId="{3C55F02E-CA7C-49D1-B175-3308A7401847}" srcOrd="1" destOrd="0" presId="urn:microsoft.com/office/officeart/2005/8/layout/radial1"/>
    <dgm:cxn modelId="{55F52C63-CBC2-41AB-8C81-C40DD10B6E50}" type="presOf" srcId="{BD58B5A7-317E-4A98-A57E-32976ED7D3EA}" destId="{DE0197D1-FE77-4E5D-8D11-76F48FCDDACB}" srcOrd="0" destOrd="0" presId="urn:microsoft.com/office/officeart/2005/8/layout/radial1"/>
    <dgm:cxn modelId="{6CB2EACC-4D14-4F80-B324-FFF16F6AB747}" type="presOf" srcId="{E7E3CCDF-2C19-492C-82C3-157B9E54B602}" destId="{3EF231DE-62C6-4666-B8E5-9F1E840DA57A}" srcOrd="1" destOrd="0" presId="urn:microsoft.com/office/officeart/2005/8/layout/radial1"/>
    <dgm:cxn modelId="{634D54C2-4D24-4185-ABA9-F13C2EAD675D}" type="presOf" srcId="{76A9AAEF-E247-4111-9C41-20E14D277FDE}" destId="{C60D63FF-A48C-46BC-9AC9-854F2640A844}" srcOrd="0" destOrd="0" presId="urn:microsoft.com/office/officeart/2005/8/layout/radial1"/>
    <dgm:cxn modelId="{757A7A6B-5727-4F48-B3F6-757EF20638A9}" type="presOf" srcId="{79FDF0AE-CDF7-476A-87A1-284950D1DF17}" destId="{165EE149-3173-40F7-80C6-8AF673B8840E}" srcOrd="0" destOrd="0" presId="urn:microsoft.com/office/officeart/2005/8/layout/radial1"/>
    <dgm:cxn modelId="{5543A370-22D0-4D5E-B34A-4461226BAF96}" type="presOf" srcId="{F8849F04-2884-4702-842D-EF99E6D83614}" destId="{9979DB57-4404-480D-A77D-BAB4CC03C6BD}" srcOrd="1" destOrd="0" presId="urn:microsoft.com/office/officeart/2005/8/layout/radial1"/>
    <dgm:cxn modelId="{D4685F9C-409A-46B8-8974-82FD16F16095}" srcId="{74FE8161-F024-4508-BC0F-3C1705699C68}" destId="{79FDF0AE-CDF7-476A-87A1-284950D1DF17}" srcOrd="0" destOrd="0" parTransId="{88C876F8-5A92-4FA3-B072-354D261D7DBA}" sibTransId="{1762FBE2-22AA-4FDD-8C2D-004517C7623E}"/>
    <dgm:cxn modelId="{63377B95-15EF-4B70-A021-247FD3798EE1}" srcId="{74FE8161-F024-4508-BC0F-3C1705699C68}" destId="{A1C5B233-6B15-4C27-B4D8-39CADF19DD81}" srcOrd="2" destOrd="0" parTransId="{F8849F04-2884-4702-842D-EF99E6D83614}" sibTransId="{59B7AE9F-8248-43E5-AA92-07526AA4CDE8}"/>
    <dgm:cxn modelId="{6023AAD5-0541-4C84-92E9-2AB91AE6137B}" type="presOf" srcId="{88C876F8-5A92-4FA3-B072-354D261D7DBA}" destId="{BF8CCF65-B4DA-471C-A056-D291A535BA35}" srcOrd="0" destOrd="0" presId="urn:microsoft.com/office/officeart/2005/8/layout/radial1"/>
    <dgm:cxn modelId="{A875BD71-3EB1-42F3-8C7A-EFF8C7474C97}" srcId="{76A9AAEF-E247-4111-9C41-20E14D277FDE}" destId="{74FE8161-F024-4508-BC0F-3C1705699C68}" srcOrd="0" destOrd="0" parTransId="{8598B798-D55A-4FF5-B845-12D60A5F2DAD}" sibTransId="{86ED5750-9CD9-45AF-9DAD-0AAE9995E664}"/>
    <dgm:cxn modelId="{1F27DF2E-6523-43FC-9158-BAEA042656CA}" type="presOf" srcId="{88C876F8-5A92-4FA3-B072-354D261D7DBA}" destId="{C3E6DAA7-1937-4EFB-B71F-E7C8F4E03128}" srcOrd="1" destOrd="0" presId="urn:microsoft.com/office/officeart/2005/8/layout/radial1"/>
    <dgm:cxn modelId="{8379D41B-3ABA-4234-99A5-A19B459A1511}" srcId="{74FE8161-F024-4508-BC0F-3C1705699C68}" destId="{B5679B17-7B0C-4D9E-BE5E-5C9DE0310CEB}" srcOrd="1" destOrd="0" parTransId="{E7E3CCDF-2C19-492C-82C3-157B9E54B602}" sibTransId="{0828CFCA-2FE6-47BA-90FF-19E3DFCB5575}"/>
    <dgm:cxn modelId="{64960C26-5F50-4104-9382-3D7A6A4274BD}" type="presOf" srcId="{13CC6DBB-B876-407B-8737-9CE28EEA5DFF}" destId="{8B8F7C35-C85F-4058-891F-EAA9FDF70FF9}" srcOrd="0" destOrd="0" presId="urn:microsoft.com/office/officeart/2005/8/layout/radial1"/>
    <dgm:cxn modelId="{9574C522-8B3E-4427-8FF5-3B909E4608F3}" srcId="{74FE8161-F024-4508-BC0F-3C1705699C68}" destId="{13CC6DBB-B876-407B-8737-9CE28EEA5DFF}" srcOrd="3" destOrd="0" parTransId="{BD58B5A7-317E-4A98-A57E-32976ED7D3EA}" sibTransId="{87B63B2A-273B-4ED1-BF9C-FAC84FC35D03}"/>
    <dgm:cxn modelId="{DCEEF904-8A94-4F55-A735-C74FEE0D6BDB}" type="presOf" srcId="{74FE8161-F024-4508-BC0F-3C1705699C68}" destId="{4AFAC8CA-85A5-469D-8368-0C86848AB0AC}" srcOrd="0" destOrd="0" presId="urn:microsoft.com/office/officeart/2005/8/layout/radial1"/>
    <dgm:cxn modelId="{DDB24EA9-27D8-4F91-BBBD-BD05D0594158}" type="presOf" srcId="{B5679B17-7B0C-4D9E-BE5E-5C9DE0310CEB}" destId="{40394EDB-11E2-4F50-933B-A69CA2C6DD1A}" srcOrd="0" destOrd="0" presId="urn:microsoft.com/office/officeart/2005/8/layout/radial1"/>
    <dgm:cxn modelId="{570329C6-262A-447B-8AF3-96467CAA9FCA}" type="presOf" srcId="{F8849F04-2884-4702-842D-EF99E6D83614}" destId="{A7B1F9C9-1C9A-4233-B395-70C79E4B2F6C}" srcOrd="0" destOrd="0" presId="urn:microsoft.com/office/officeart/2005/8/layout/radial1"/>
    <dgm:cxn modelId="{A44EE9AE-C2D9-43A5-980F-98157352E51F}" type="presOf" srcId="{E7E3CCDF-2C19-492C-82C3-157B9E54B602}" destId="{E7B17621-63F1-4E39-9929-10D0FEC9E1F8}" srcOrd="0" destOrd="0" presId="urn:microsoft.com/office/officeart/2005/8/layout/radial1"/>
    <dgm:cxn modelId="{60F2CDA5-99BD-4AF7-8A99-559999FA1702}" type="presOf" srcId="{A1C5B233-6B15-4C27-B4D8-39CADF19DD81}" destId="{6EC10281-ACE9-4EE0-BC24-691DAFC5B874}" srcOrd="0" destOrd="0" presId="urn:microsoft.com/office/officeart/2005/8/layout/radial1"/>
    <dgm:cxn modelId="{F0B68FA5-DDEA-4973-AADD-0A8BA4D029FF}" type="presParOf" srcId="{C60D63FF-A48C-46BC-9AC9-854F2640A844}" destId="{4AFAC8CA-85A5-469D-8368-0C86848AB0AC}" srcOrd="0" destOrd="0" presId="urn:microsoft.com/office/officeart/2005/8/layout/radial1"/>
    <dgm:cxn modelId="{64D6E27F-2E72-4569-9874-075CC49B0D77}" type="presParOf" srcId="{C60D63FF-A48C-46BC-9AC9-854F2640A844}" destId="{BF8CCF65-B4DA-471C-A056-D291A535BA35}" srcOrd="1" destOrd="0" presId="urn:microsoft.com/office/officeart/2005/8/layout/radial1"/>
    <dgm:cxn modelId="{8C066717-C4DD-48C3-BA77-C2406022AF28}" type="presParOf" srcId="{BF8CCF65-B4DA-471C-A056-D291A535BA35}" destId="{C3E6DAA7-1937-4EFB-B71F-E7C8F4E03128}" srcOrd="0" destOrd="0" presId="urn:microsoft.com/office/officeart/2005/8/layout/radial1"/>
    <dgm:cxn modelId="{AD735FC9-7B9B-4AF1-A7EC-BBF4E1C4C4B5}" type="presParOf" srcId="{C60D63FF-A48C-46BC-9AC9-854F2640A844}" destId="{165EE149-3173-40F7-80C6-8AF673B8840E}" srcOrd="2" destOrd="0" presId="urn:microsoft.com/office/officeart/2005/8/layout/radial1"/>
    <dgm:cxn modelId="{1BF3F117-E262-437B-A490-8814C8AD1CB3}" type="presParOf" srcId="{C60D63FF-A48C-46BC-9AC9-854F2640A844}" destId="{E7B17621-63F1-4E39-9929-10D0FEC9E1F8}" srcOrd="3" destOrd="0" presId="urn:microsoft.com/office/officeart/2005/8/layout/radial1"/>
    <dgm:cxn modelId="{33041A73-9146-4163-B9B8-8FBE39DDA0BB}" type="presParOf" srcId="{E7B17621-63F1-4E39-9929-10D0FEC9E1F8}" destId="{3EF231DE-62C6-4666-B8E5-9F1E840DA57A}" srcOrd="0" destOrd="0" presId="urn:microsoft.com/office/officeart/2005/8/layout/radial1"/>
    <dgm:cxn modelId="{7EF27F93-3B9A-44D8-93EA-5B8F7C139D81}" type="presParOf" srcId="{C60D63FF-A48C-46BC-9AC9-854F2640A844}" destId="{40394EDB-11E2-4F50-933B-A69CA2C6DD1A}" srcOrd="4" destOrd="0" presId="urn:microsoft.com/office/officeart/2005/8/layout/radial1"/>
    <dgm:cxn modelId="{6EE8020D-E28A-4F79-99E7-1B64C5807F50}" type="presParOf" srcId="{C60D63FF-A48C-46BC-9AC9-854F2640A844}" destId="{A7B1F9C9-1C9A-4233-B395-70C79E4B2F6C}" srcOrd="5" destOrd="0" presId="urn:microsoft.com/office/officeart/2005/8/layout/radial1"/>
    <dgm:cxn modelId="{6994CF35-1A3C-409C-87E0-A01C8D6A02A7}" type="presParOf" srcId="{A7B1F9C9-1C9A-4233-B395-70C79E4B2F6C}" destId="{9979DB57-4404-480D-A77D-BAB4CC03C6BD}" srcOrd="0" destOrd="0" presId="urn:microsoft.com/office/officeart/2005/8/layout/radial1"/>
    <dgm:cxn modelId="{31CCFD86-150E-4EBB-A860-25C5F864402D}" type="presParOf" srcId="{C60D63FF-A48C-46BC-9AC9-854F2640A844}" destId="{6EC10281-ACE9-4EE0-BC24-691DAFC5B874}" srcOrd="6" destOrd="0" presId="urn:microsoft.com/office/officeart/2005/8/layout/radial1"/>
    <dgm:cxn modelId="{A15F3335-6A3F-40FF-9876-630DD92A2832}" type="presParOf" srcId="{C60D63FF-A48C-46BC-9AC9-854F2640A844}" destId="{DE0197D1-FE77-4E5D-8D11-76F48FCDDACB}" srcOrd="7" destOrd="0" presId="urn:microsoft.com/office/officeart/2005/8/layout/radial1"/>
    <dgm:cxn modelId="{5443C14C-EAD3-43D1-802D-E5D4CE29D348}" type="presParOf" srcId="{DE0197D1-FE77-4E5D-8D11-76F48FCDDACB}" destId="{3C55F02E-CA7C-49D1-B175-3308A7401847}" srcOrd="0" destOrd="0" presId="urn:microsoft.com/office/officeart/2005/8/layout/radial1"/>
    <dgm:cxn modelId="{64DEDC00-7060-48C2-8F00-2F4D8A1D281A}" type="presParOf" srcId="{C60D63FF-A48C-46BC-9AC9-854F2640A844}" destId="{8B8F7C35-C85F-4058-891F-EAA9FDF70FF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AC8CA-85A5-469D-8368-0C86848AB0AC}">
      <dsp:nvSpPr>
        <dsp:cNvPr id="0" name=""/>
        <dsp:cNvSpPr/>
      </dsp:nvSpPr>
      <dsp:spPr>
        <a:xfrm>
          <a:off x="3962403" y="2133602"/>
          <a:ext cx="304792" cy="258757"/>
        </a:xfrm>
        <a:prstGeom prst="ellipse">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endParaRPr lang="zh-TW" altLang="en-US" sz="700" kern="1200" dirty="0">
            <a:solidFill>
              <a:schemeClr val="bg1">
                <a:lumMod val="10000"/>
              </a:schemeClr>
            </a:solidFill>
          </a:endParaRPr>
        </a:p>
      </dsp:txBody>
      <dsp:txXfrm>
        <a:off x="4007039" y="2171496"/>
        <a:ext cx="215520" cy="182969"/>
      </dsp:txXfrm>
    </dsp:sp>
    <dsp:sp modelId="{BF8CCF65-B4DA-471C-A056-D291A535BA35}">
      <dsp:nvSpPr>
        <dsp:cNvPr id="0" name=""/>
        <dsp:cNvSpPr/>
      </dsp:nvSpPr>
      <dsp:spPr>
        <a:xfrm rot="16200000">
          <a:off x="3677104" y="1682174"/>
          <a:ext cx="875390" cy="27465"/>
        </a:xfrm>
        <a:custGeom>
          <a:avLst/>
          <a:gdLst/>
          <a:ahLst/>
          <a:cxnLst/>
          <a:rect l="0" t="0" r="0" b="0"/>
          <a:pathLst>
            <a:path>
              <a:moveTo>
                <a:pt x="0" y="13732"/>
              </a:moveTo>
              <a:lnTo>
                <a:pt x="875390" y="13732"/>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solidFill>
              <a:schemeClr val="bg1">
                <a:lumMod val="10000"/>
              </a:schemeClr>
            </a:solidFill>
          </a:endParaRPr>
        </a:p>
      </dsp:txBody>
      <dsp:txXfrm>
        <a:off x="4092915" y="1674022"/>
        <a:ext cx="43769" cy="43769"/>
      </dsp:txXfrm>
    </dsp:sp>
    <dsp:sp modelId="{165EE149-3173-40F7-80C6-8AF673B8840E}">
      <dsp:nvSpPr>
        <dsp:cNvPr id="0" name=""/>
        <dsp:cNvSpPr/>
      </dsp:nvSpPr>
      <dsp:spPr>
        <a:xfrm>
          <a:off x="3486931" y="2474"/>
          <a:ext cx="1255737" cy="1255737"/>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b="0" kern="120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IT</a:t>
          </a:r>
          <a:endParaRPr lang="zh-TW" altLang="en-US" sz="1800" b="0" kern="1200" cap="none" spc="0" dirty="0">
            <a:ln w="0"/>
            <a:solidFill>
              <a:schemeClr val="bg1">
                <a:lumMod val="10000"/>
              </a:schemeClr>
            </a:solidFill>
            <a:effectLst>
              <a:outerShdw blurRad="38100" dist="19050" dir="2700000" algn="tl" rotWithShape="0">
                <a:schemeClr val="dk1">
                  <a:alpha val="40000"/>
                </a:schemeClr>
              </a:outerShdw>
            </a:effectLst>
          </a:endParaRPr>
        </a:p>
      </dsp:txBody>
      <dsp:txXfrm>
        <a:off x="3670829" y="186372"/>
        <a:ext cx="887941" cy="887941"/>
      </dsp:txXfrm>
    </dsp:sp>
    <dsp:sp modelId="{E7B17621-63F1-4E39-9929-10D0FEC9E1F8}">
      <dsp:nvSpPr>
        <dsp:cNvPr id="0" name=""/>
        <dsp:cNvSpPr/>
      </dsp:nvSpPr>
      <dsp:spPr>
        <a:xfrm>
          <a:off x="4267196" y="2249248"/>
          <a:ext cx="852373" cy="27465"/>
        </a:xfrm>
        <a:custGeom>
          <a:avLst/>
          <a:gdLst/>
          <a:ahLst/>
          <a:cxnLst/>
          <a:rect l="0" t="0" r="0" b="0"/>
          <a:pathLst>
            <a:path>
              <a:moveTo>
                <a:pt x="0" y="13732"/>
              </a:moveTo>
              <a:lnTo>
                <a:pt x="852373" y="13732"/>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solidFill>
              <a:schemeClr val="bg1">
                <a:lumMod val="10000"/>
              </a:schemeClr>
            </a:solidFill>
          </a:endParaRPr>
        </a:p>
      </dsp:txBody>
      <dsp:txXfrm>
        <a:off x="4672073" y="2241672"/>
        <a:ext cx="42618" cy="42618"/>
      </dsp:txXfrm>
    </dsp:sp>
    <dsp:sp modelId="{40394EDB-11E2-4F50-933B-A69CA2C6DD1A}">
      <dsp:nvSpPr>
        <dsp:cNvPr id="0" name=""/>
        <dsp:cNvSpPr/>
      </dsp:nvSpPr>
      <dsp:spPr>
        <a:xfrm>
          <a:off x="5119569" y="1635112"/>
          <a:ext cx="1255737" cy="1255737"/>
        </a:xfrm>
        <a:prstGeom prst="ellipse">
          <a:avLst/>
        </a:prstGeom>
        <a:solidFill>
          <a:schemeClr val="accent5">
            <a:hueOff val="-4273969"/>
            <a:satOff val="-8306"/>
            <a:lumOff val="-647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b="0" kern="120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Analysis</a:t>
          </a:r>
          <a:endParaRPr lang="zh-TW" altLang="en-US" sz="1800" b="0" kern="1200" cap="none" spc="0" dirty="0">
            <a:ln w="0"/>
            <a:solidFill>
              <a:schemeClr val="bg1">
                <a:lumMod val="10000"/>
              </a:schemeClr>
            </a:solidFill>
            <a:effectLst>
              <a:outerShdw blurRad="38100" dist="19050" dir="2700000" algn="tl" rotWithShape="0">
                <a:schemeClr val="dk1">
                  <a:alpha val="40000"/>
                </a:schemeClr>
              </a:outerShdw>
            </a:effectLst>
          </a:endParaRPr>
        </a:p>
      </dsp:txBody>
      <dsp:txXfrm>
        <a:off x="5303467" y="1819010"/>
        <a:ext cx="887941" cy="887941"/>
      </dsp:txXfrm>
    </dsp:sp>
    <dsp:sp modelId="{A7B1F9C9-1C9A-4233-B395-70C79E4B2F6C}">
      <dsp:nvSpPr>
        <dsp:cNvPr id="0" name=""/>
        <dsp:cNvSpPr/>
      </dsp:nvSpPr>
      <dsp:spPr>
        <a:xfrm rot="5400000">
          <a:off x="3677104" y="2816322"/>
          <a:ext cx="875390" cy="27465"/>
        </a:xfrm>
        <a:custGeom>
          <a:avLst/>
          <a:gdLst/>
          <a:ahLst/>
          <a:cxnLst/>
          <a:rect l="0" t="0" r="0" b="0"/>
          <a:pathLst>
            <a:path>
              <a:moveTo>
                <a:pt x="0" y="13732"/>
              </a:moveTo>
              <a:lnTo>
                <a:pt x="875390" y="13732"/>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solidFill>
              <a:schemeClr val="bg1">
                <a:lumMod val="10000"/>
              </a:schemeClr>
            </a:solidFill>
          </a:endParaRPr>
        </a:p>
      </dsp:txBody>
      <dsp:txXfrm>
        <a:off x="4092915" y="2808170"/>
        <a:ext cx="43769" cy="43769"/>
      </dsp:txXfrm>
    </dsp:sp>
    <dsp:sp modelId="{6EC10281-ACE9-4EE0-BC24-691DAFC5B874}">
      <dsp:nvSpPr>
        <dsp:cNvPr id="0" name=""/>
        <dsp:cNvSpPr/>
      </dsp:nvSpPr>
      <dsp:spPr>
        <a:xfrm>
          <a:off x="3486931" y="3267751"/>
          <a:ext cx="1255737" cy="1255737"/>
        </a:xfrm>
        <a:prstGeom prst="ellipse">
          <a:avLst/>
        </a:prstGeom>
        <a:solidFill>
          <a:schemeClr val="accent5">
            <a:hueOff val="-8547938"/>
            <a:satOff val="-16613"/>
            <a:lumOff val="-1294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b="0" kern="120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Policy</a:t>
          </a:r>
          <a:endParaRPr lang="zh-TW" altLang="en-US" sz="1800" b="0" kern="1200" cap="none" spc="0" dirty="0">
            <a:ln w="0"/>
            <a:solidFill>
              <a:schemeClr val="bg1">
                <a:lumMod val="10000"/>
              </a:schemeClr>
            </a:solidFill>
            <a:effectLst>
              <a:outerShdw blurRad="38100" dist="19050" dir="2700000" algn="tl" rotWithShape="0">
                <a:schemeClr val="dk1">
                  <a:alpha val="40000"/>
                </a:schemeClr>
              </a:outerShdw>
            </a:effectLst>
          </a:endParaRPr>
        </a:p>
      </dsp:txBody>
      <dsp:txXfrm>
        <a:off x="3670829" y="3451649"/>
        <a:ext cx="887941" cy="887941"/>
      </dsp:txXfrm>
    </dsp:sp>
    <dsp:sp modelId="{DE0197D1-FE77-4E5D-8D11-76F48FCDDACB}">
      <dsp:nvSpPr>
        <dsp:cNvPr id="0" name=""/>
        <dsp:cNvSpPr/>
      </dsp:nvSpPr>
      <dsp:spPr>
        <a:xfrm rot="10800000">
          <a:off x="3110030" y="2249248"/>
          <a:ext cx="852373" cy="27465"/>
        </a:xfrm>
        <a:custGeom>
          <a:avLst/>
          <a:gdLst/>
          <a:ahLst/>
          <a:cxnLst/>
          <a:rect l="0" t="0" r="0" b="0"/>
          <a:pathLst>
            <a:path>
              <a:moveTo>
                <a:pt x="0" y="13732"/>
              </a:moveTo>
              <a:lnTo>
                <a:pt x="852373" y="13732"/>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rot="10800000">
        <a:off x="3514907" y="2241672"/>
        <a:ext cx="42618" cy="42618"/>
      </dsp:txXfrm>
    </dsp:sp>
    <dsp:sp modelId="{8B8F7C35-C85F-4058-891F-EAA9FDF70FF9}">
      <dsp:nvSpPr>
        <dsp:cNvPr id="0" name=""/>
        <dsp:cNvSpPr/>
      </dsp:nvSpPr>
      <dsp:spPr>
        <a:xfrm>
          <a:off x="1854293" y="1635112"/>
          <a:ext cx="1255737" cy="1255737"/>
        </a:xfrm>
        <a:prstGeom prst="ellipse">
          <a:avLst/>
        </a:prstGeom>
        <a:solidFill>
          <a:schemeClr val="accent5">
            <a:hueOff val="-12821907"/>
            <a:satOff val="-24919"/>
            <a:lumOff val="-194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b="0" kern="1200" cap="none" spc="0" smtClean="0">
              <a:ln w="0"/>
              <a:solidFill>
                <a:schemeClr val="bg1">
                  <a:lumMod val="10000"/>
                </a:schemeClr>
              </a:solidFill>
              <a:effectLst>
                <a:outerShdw blurRad="38100" dist="19050" dir="2700000" algn="tl" rotWithShape="0">
                  <a:schemeClr val="dk1">
                    <a:alpha val="40000"/>
                  </a:schemeClr>
                </a:outerShdw>
              </a:effectLst>
              <a:latin typeface="Arial" charset="0"/>
              <a:ea typeface="新細明體" charset="-120"/>
            </a:rPr>
            <a:t>Issues</a:t>
          </a:r>
          <a:endParaRPr lang="zh-TW" altLang="en-US" sz="1800" b="0" kern="1200" cap="none" spc="0" dirty="0">
            <a:ln w="0"/>
            <a:solidFill>
              <a:schemeClr val="bg1">
                <a:lumMod val="10000"/>
              </a:schemeClr>
            </a:solidFill>
            <a:effectLst>
              <a:outerShdw blurRad="38100" dist="19050" dir="2700000" algn="tl" rotWithShape="0">
                <a:schemeClr val="dk1">
                  <a:alpha val="40000"/>
                </a:schemeClr>
              </a:outerShdw>
            </a:effectLst>
          </a:endParaRPr>
        </a:p>
      </dsp:txBody>
      <dsp:txXfrm>
        <a:off x="2038191" y="1819010"/>
        <a:ext cx="887941" cy="88794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60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60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B34D4-2F22-4797-9AF6-1FDC8C97F13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214E384-2327-434E-954E-8CD3B20B039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zh-TW" altLang="en-US" sz="1200" b="0" i="0" kern="1200" dirty="0" smtClean="0">
                <a:solidFill>
                  <a:schemeClr val="tx1"/>
                </a:solidFill>
                <a:effectLst/>
                <a:latin typeface="+mn-lt"/>
                <a:ea typeface="+mn-ea"/>
                <a:cs typeface="+mn-cs"/>
              </a:rPr>
              <a:t>組織中的信息技術：</a:t>
            </a:r>
            <a:endParaRPr lang="en-US" altLang="zh-TW" sz="1200" b="0" i="0" kern="1200" dirty="0" smtClean="0">
              <a:solidFill>
                <a:schemeClr val="tx1"/>
              </a:solidFill>
              <a:effectLst/>
              <a:latin typeface="+mn-lt"/>
              <a:ea typeface="+mn-ea"/>
              <a:cs typeface="+mn-cs"/>
            </a:endParaRPr>
          </a:p>
          <a:p>
            <a:pPr rtl="0"/>
            <a:r>
              <a:rPr lang="zh-TW" altLang="en-US" sz="1200" b="0" i="0" kern="1200" dirty="0" smtClean="0">
                <a:solidFill>
                  <a:schemeClr val="tx1"/>
                </a:solidFill>
                <a:effectLst/>
                <a:latin typeface="+mn-lt"/>
                <a:ea typeface="+mn-ea"/>
                <a:cs typeface="+mn-cs"/>
              </a:rPr>
              <a:t>道德與政策中的新問題</a:t>
            </a:r>
            <a:endParaRPr lang="zh-TW" altLang="en-US" sz="1200" b="0" i="0" kern="1200" dirty="0">
              <a:solidFill>
                <a:schemeClr val="tx1"/>
              </a:solidFill>
              <a:effectLst/>
              <a:latin typeface="+mn-lt"/>
              <a:ea typeface="+mn-ea"/>
              <a:cs typeface="+mn-cs"/>
            </a:endParaRPr>
          </a:p>
        </p:txBody>
      </p:sp>
      <p:sp>
        <p:nvSpPr>
          <p:cNvPr id="92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D938761-60C9-4733-A4D6-BF442A11BA24}" type="slidenum">
              <a:rPr kumimoji="0" lang="zh-TW" altLang="en-US">
                <a:latin typeface="Calibri" panose="020F0502020204030204" pitchFamily="34" charset="0"/>
              </a:rPr>
              <a:pPr/>
              <a:t>1</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13317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zh-TW" dirty="0" smtClean="0"/>
              <a:t>IT</a:t>
            </a:r>
            <a:r>
              <a:rPr lang="zh-TW" altLang="en-US" dirty="0" smtClean="0"/>
              <a:t> 技術讓以前太耗費時間及</a:t>
            </a:r>
            <a:r>
              <a:rPr lang="zh-TW" altLang="zh-TW" dirty="0" smtClean="0"/>
              <a:t>成本效益或相關</a:t>
            </a:r>
            <a:r>
              <a:rPr lang="en-US" altLang="zh-TW" dirty="0" smtClean="0"/>
              <a:t>,</a:t>
            </a:r>
            <a:r>
              <a:rPr lang="zh-TW" altLang="en-US" dirty="0" smtClean="0"/>
              <a:t> </a:t>
            </a:r>
            <a:r>
              <a:rPr lang="en-US" altLang="zh-TW" dirty="0" smtClean="0"/>
              <a:t> </a:t>
            </a:r>
            <a:r>
              <a:rPr lang="zh-TW" altLang="en-US" dirty="0" smtClean="0"/>
              <a:t>提升它的效率</a:t>
            </a:r>
            <a:r>
              <a:rPr lang="zh-TW" altLang="zh-TW" dirty="0" smtClean="0"/>
              <a:t>。例如，</a:t>
            </a:r>
            <a:r>
              <a:rPr lang="zh-TW" altLang="en-US" dirty="0" smtClean="0"/>
              <a:t>一個人的信用卡可以迅速得到確認或商店的庫存檢查</a:t>
            </a:r>
            <a:r>
              <a:rPr lang="en-US" altLang="zh-TW" dirty="0" smtClean="0"/>
              <a:t>,</a:t>
            </a:r>
            <a:r>
              <a:rPr lang="zh-TW" altLang="en-US" dirty="0" smtClean="0"/>
              <a:t> 減少客戶等待的時間</a:t>
            </a:r>
            <a:r>
              <a:rPr lang="en-US" altLang="zh-TW" dirty="0" smtClean="0"/>
              <a:t>,</a:t>
            </a:r>
            <a:r>
              <a:rPr lang="zh-TW" altLang="en-US" dirty="0" smtClean="0"/>
              <a:t> 這種能力使許多交易更及時和有效率</a:t>
            </a:r>
            <a:r>
              <a:rPr lang="en-US" altLang="zh-TW" dirty="0" smtClean="0"/>
              <a:t>,</a:t>
            </a:r>
            <a:r>
              <a:rPr lang="zh-TW" altLang="en-US" dirty="0" smtClean="0"/>
              <a:t> 提供更多的決策訊息</a:t>
            </a:r>
            <a:r>
              <a:rPr lang="en-US" altLang="zh-TW" dirty="0" smtClean="0"/>
              <a:t>.</a:t>
            </a:r>
          </a:p>
          <a:p>
            <a:pPr marL="171450" indent="-171450">
              <a:buFontTx/>
              <a:buChar char="-"/>
            </a:pPr>
            <a:endParaRPr lang="zh-TW" altLang="zh-TW" dirty="0" smtClean="0"/>
          </a:p>
          <a:p>
            <a:r>
              <a:rPr lang="zh-TW" altLang="zh-TW" dirty="0" smtClean="0"/>
              <a:t>這種能力也提出了問題，例如如何多的信息是必要的和相關的一定的決定作出，或如何將增加的速度在處理某些交易影響其他組織系統在地方，對</a:t>
            </a:r>
            <a:r>
              <a:rPr lang="en-US" altLang="zh-TW" dirty="0" smtClean="0"/>
              <a:t>IT</a:t>
            </a:r>
            <a:r>
              <a:rPr lang="zh-TW" altLang="zh-TW" dirty="0" smtClean="0"/>
              <a:t>存在的內部和組織的更大的操作時具有影響環境。例如，如果這些預測是根據從銀行準備金的預期利息收入淘汰的更快的帳單處理能力，加快支付帳單可能會導致短缺，預計的現金資源動態。</a:t>
            </a:r>
            <a:endParaRPr lang="en-US" altLang="zh-TW" dirty="0" smtClean="0"/>
          </a:p>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6A759CE-B18C-41C4-AC2A-865D2E035C23}" type="slidenum">
              <a:rPr kumimoji="0" lang="zh-TW" altLang="en-US">
                <a:latin typeface="Calibri" panose="020F0502020204030204" pitchFamily="34" charset="0"/>
              </a:rPr>
              <a:pPr eaLnBrk="1" hangingPunct="1"/>
              <a:t>14</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53845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zh-TW" dirty="0" smtClean="0"/>
              <a:t>持久性</a:t>
            </a:r>
            <a:r>
              <a:rPr lang="en-US" altLang="zh-TW" dirty="0" smtClean="0"/>
              <a:t>/</a:t>
            </a:r>
            <a:r>
              <a:rPr lang="zh-TW" altLang="zh-TW" dirty="0" smtClean="0"/>
              <a:t>儲存：</a:t>
            </a:r>
          </a:p>
          <a:p>
            <a:r>
              <a:rPr lang="en-US" altLang="zh-TW" dirty="0" smtClean="0"/>
              <a:t>- </a:t>
            </a:r>
            <a:r>
              <a:rPr lang="zh-TW" altLang="en-US" dirty="0" smtClean="0"/>
              <a:t>在無限的時間內可</a:t>
            </a:r>
            <a:r>
              <a:rPr lang="zh-TW" altLang="zh-TW" dirty="0" smtClean="0"/>
              <a:t>以存儲大量的</a:t>
            </a:r>
            <a:r>
              <a:rPr lang="zh-TW" altLang="en-US" dirty="0" smtClean="0"/>
              <a:t>資訊</a:t>
            </a:r>
            <a:r>
              <a:rPr lang="zh-TW" altLang="zh-TW" dirty="0" smtClean="0"/>
              <a:t>。</a:t>
            </a:r>
            <a:r>
              <a:rPr lang="en-US" altLang="zh-TW" dirty="0" smtClean="0"/>
              <a:t> </a:t>
            </a:r>
            <a:r>
              <a:rPr lang="zh-TW" altLang="en-US" dirty="0" smtClean="0"/>
              <a:t>它減少了更多的空間來存儲這些數據</a:t>
            </a:r>
            <a:r>
              <a:rPr lang="zh-TW" altLang="zh-TW" dirty="0" smtClean="0"/>
              <a:t>。</a:t>
            </a:r>
            <a:r>
              <a:rPr lang="zh-TW" altLang="en-US" dirty="0" smtClean="0"/>
              <a:t>時間和勞動量進行分類是必要的</a:t>
            </a:r>
            <a:r>
              <a:rPr lang="en-US" altLang="zh-TW" dirty="0" smtClean="0"/>
              <a:t>,</a:t>
            </a:r>
            <a:r>
              <a:rPr lang="zh-TW" altLang="en-US" dirty="0" smtClean="0"/>
              <a:t>以及金額的時間和必要的勞動來獲取它</a:t>
            </a:r>
            <a:r>
              <a:rPr lang="en-US" altLang="zh-TW" dirty="0" smtClean="0"/>
              <a:t>.</a:t>
            </a:r>
            <a:endParaRPr lang="zh-TW" altLang="zh-TW" dirty="0" smtClean="0"/>
          </a:p>
          <a:p>
            <a:endParaRPr lang="en-US" altLang="zh-TW" dirty="0" smtClean="0"/>
          </a:p>
          <a:p>
            <a:pPr>
              <a:buFontTx/>
              <a:buChar char="-"/>
            </a:pPr>
            <a:r>
              <a:rPr lang="zh-TW" altLang="en-US" dirty="0" smtClean="0"/>
              <a:t>這種能力再次提出了一些問題：信息屬於誰</a:t>
            </a:r>
            <a:r>
              <a:rPr lang="en-US" altLang="zh-TW" dirty="0" smtClean="0"/>
              <a:t>?</a:t>
            </a:r>
          </a:p>
          <a:p>
            <a:pPr>
              <a:buFontTx/>
              <a:buChar char="-"/>
            </a:pPr>
            <a:r>
              <a:rPr lang="zh-TW" altLang="en-US" dirty="0" smtClean="0"/>
              <a:t>給誰不屬於訊息</a:t>
            </a:r>
            <a:r>
              <a:rPr lang="en-US" altLang="zh-TW" dirty="0" smtClean="0"/>
              <a:t>,</a:t>
            </a:r>
            <a:r>
              <a:rPr lang="zh-TW" altLang="en-US" dirty="0" smtClean="0"/>
              <a:t> 應遵循某些類型的信息的個人或一個組織為他們的整個生命跨度</a:t>
            </a:r>
            <a:r>
              <a:rPr lang="en-US" altLang="zh-TW" dirty="0" smtClean="0"/>
              <a:t>,</a:t>
            </a:r>
            <a:r>
              <a:rPr lang="zh-TW" altLang="en-US" dirty="0" smtClean="0"/>
              <a:t> 還是應該有可能重新開始</a:t>
            </a:r>
            <a:endParaRPr lang="en-US" altLang="zh-TW" dirty="0" smtClean="0"/>
          </a:p>
          <a:p>
            <a:pPr>
              <a:buFontTx/>
              <a:buChar char="-"/>
            </a:pPr>
            <a:r>
              <a:rPr lang="zh-TW" altLang="en-US" dirty="0" smtClean="0"/>
              <a:t>是否可存儲資料永久帶來相應的責任監督和使用這些訊息</a:t>
            </a:r>
            <a:r>
              <a:rPr lang="en-US" altLang="zh-TW" dirty="0" smtClean="0"/>
              <a:t>,</a:t>
            </a:r>
            <a:r>
              <a:rPr lang="zh-TW" altLang="en-US" dirty="0" smtClean="0"/>
              <a:t> </a:t>
            </a:r>
            <a:endParaRPr lang="en-US" altLang="zh-TW" dirty="0" smtClean="0"/>
          </a:p>
          <a:p>
            <a:pPr>
              <a:buFontTx/>
              <a:buChar char="-"/>
            </a:pPr>
            <a:r>
              <a:rPr lang="zh-TW" altLang="en-US" dirty="0" smtClean="0"/>
              <a:t>如果越來越多的組織和個人成長的可用性依賴這種歷史數據</a:t>
            </a:r>
            <a:r>
              <a:rPr lang="en-US" altLang="zh-TW" dirty="0" smtClean="0"/>
              <a:t>,</a:t>
            </a:r>
            <a:r>
              <a:rPr lang="zh-TW" altLang="en-US" dirty="0" smtClean="0"/>
              <a:t> 誰承擔責任</a:t>
            </a:r>
            <a:r>
              <a:rPr lang="en-US" altLang="zh-TW" dirty="0" smtClean="0"/>
              <a:t>,</a:t>
            </a:r>
            <a:r>
              <a:rPr lang="zh-TW" altLang="en-US" dirty="0" smtClean="0"/>
              <a:t> 維護它</a:t>
            </a:r>
            <a:r>
              <a:rPr lang="en-US" altLang="zh-TW" dirty="0" smtClean="0"/>
              <a:t>,</a:t>
            </a:r>
            <a:r>
              <a:rPr lang="zh-TW" altLang="en-US" dirty="0" smtClean="0"/>
              <a:t> 並將他們有權收取其使用</a:t>
            </a:r>
            <a:endParaRPr lang="zh-TW" altLang="zh-TW" dirty="0" smtClean="0"/>
          </a:p>
          <a:p>
            <a:endParaRPr lang="en-US" altLang="zh-TW" dirty="0" smtClean="0"/>
          </a:p>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15</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944788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 </a:t>
            </a:r>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可以促進數據的複制，而不僅僅是通過加速或簡化流程，而是在沒有此技術功能的情況下甚至不會嘗試複製的情況下進行複制。</a:t>
            </a:r>
            <a:endParaRPr lang="en-US" altLang="zh-TW" sz="1200" b="1" kern="1200" dirty="0" smtClean="0">
              <a:solidFill>
                <a:schemeClr val="tx1"/>
              </a:solidFill>
              <a:effectLst/>
              <a:latin typeface="Arial" charset="0"/>
              <a:ea typeface="+mn-ea"/>
              <a:cs typeface="+mn-cs"/>
            </a:endParaRPr>
          </a:p>
          <a:p>
            <a:endParaRPr lang="en-US" altLang="zh-TW" sz="1200" b="1" kern="1200" dirty="0" smtClean="0">
              <a:solidFill>
                <a:schemeClr val="tx1"/>
              </a:solidFill>
              <a:effectLst/>
              <a:latin typeface="Arial" charset="0"/>
              <a:ea typeface="+mn-ea"/>
              <a:cs typeface="+mn-cs"/>
            </a:endParaRPr>
          </a:p>
          <a:p>
            <a:r>
              <a:rPr lang="zh-TW" altLang="zh-TW" sz="1200" b="1" kern="1200" dirty="0" smtClean="0">
                <a:solidFill>
                  <a:schemeClr val="tx1"/>
                </a:solidFill>
                <a:effectLst/>
                <a:latin typeface="Arial" charset="0"/>
                <a:ea typeface="+mn-ea"/>
                <a:cs typeface="+mn-cs"/>
              </a:rPr>
              <a:t>快速，低成本地複制記錄，賬單等的能力導致了關於誰應該訪問這些數據的次要問題</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與以前相比，以更及時的方式接收此類數據會產生什麼後果（即，這些數據是以前不相關決策的基礎）</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這些數據屬於誰</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等等。</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17</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401935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的另一個衍生功能是跟踪。例如，可以通過各種事務來跟踪特定帳號或特定社會安全號，從而揭示未被注意的模式。</a:t>
            </a:r>
            <a:endParaRPr lang="zh-TW" altLang="zh-TW" sz="1200" kern="1200" dirty="0" smtClean="0">
              <a:solidFill>
                <a:schemeClr val="tx1"/>
              </a:solidFill>
              <a:effectLst/>
              <a:latin typeface="Arial" charset="0"/>
              <a:ea typeface="+mn-ea"/>
              <a:cs typeface="+mn-cs"/>
            </a:endParaRPr>
          </a:p>
          <a:p>
            <a:r>
              <a:rPr lang="zh-TW" altLang="zh-TW" sz="1200" b="1" kern="1200" dirty="0" smtClean="0">
                <a:solidFill>
                  <a:schemeClr val="tx1"/>
                </a:solidFill>
                <a:effectLst/>
                <a:latin typeface="Arial" charset="0"/>
                <a:ea typeface="+mn-ea"/>
                <a:cs typeface="+mn-cs"/>
              </a:rPr>
              <a:t>這種能力的潛在影響包括維持公司作為管理決策因素的聲譽的重要性，在評估特定行動方案的成本和效益時重新強調長期分析</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將非相關因素納入決策過程的誘惑</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等等。</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18</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07376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zh-TW" sz="1200" b="1" kern="1200" dirty="0" smtClean="0">
                <a:solidFill>
                  <a:schemeClr val="tx1"/>
                </a:solidFill>
                <a:effectLst/>
                <a:latin typeface="Arial" charset="0"/>
                <a:ea typeface="+mn-ea"/>
                <a:cs typeface="+mn-cs"/>
              </a:rPr>
              <a:t>監控：</a:t>
            </a:r>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的另一個相關</a:t>
            </a:r>
            <a:r>
              <a:rPr lang="zh-TW" altLang="en-US" sz="1200" b="1" kern="1200" dirty="0" smtClean="0">
                <a:solidFill>
                  <a:schemeClr val="tx1"/>
                </a:solidFill>
                <a:effectLst/>
                <a:latin typeface="Arial" charset="0"/>
                <a:ea typeface="+mn-ea"/>
                <a:cs typeface="+mn-cs"/>
              </a:rPr>
              <a:t>衍</a:t>
            </a:r>
            <a:r>
              <a:rPr lang="zh-TW" altLang="zh-TW" sz="1200" b="1" kern="1200" dirty="0" smtClean="0">
                <a:solidFill>
                  <a:schemeClr val="tx1"/>
                </a:solidFill>
                <a:effectLst/>
                <a:latin typeface="Arial" charset="0"/>
                <a:ea typeface="+mn-ea"/>
                <a:cs typeface="+mn-cs"/>
              </a:rPr>
              <a:t>生功能是監控。與通過各種交易監控涉及特定數據的跟踪的“跟踪”不同，涉及實際個人的以下或他</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她的身體或言語行為的記錄</a:t>
            </a:r>
            <a:endParaRPr lang="en-US" altLang="zh-TW"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TW" altLang="zh-TW" sz="1200" b="1" kern="1200" dirty="0" smtClean="0">
                <a:solidFill>
                  <a:schemeClr val="tx1"/>
                </a:solidFill>
                <a:effectLst/>
                <a:latin typeface="Arial" charset="0"/>
                <a:ea typeface="+mn-ea"/>
                <a:cs typeface="+mn-cs"/>
              </a:rPr>
              <a:t>例如，電話銷售員工的時間可以由</a:t>
            </a:r>
            <a:r>
              <a:rPr lang="zh-TW" altLang="en-US" sz="1200" b="1" kern="1200" dirty="0" smtClean="0">
                <a:solidFill>
                  <a:schemeClr val="tx1"/>
                </a:solidFill>
                <a:effectLst/>
                <a:latin typeface="Arial" charset="0"/>
                <a:ea typeface="+mn-ea"/>
                <a:cs typeface="+mn-cs"/>
              </a:rPr>
              <a:t>電腦</a:t>
            </a:r>
            <a:r>
              <a:rPr lang="zh-TW" altLang="zh-TW" sz="1200" b="1" kern="1200" dirty="0" smtClean="0">
                <a:solidFill>
                  <a:schemeClr val="tx1"/>
                </a:solidFill>
                <a:effectLst/>
                <a:latin typeface="Arial" charset="0"/>
                <a:ea typeface="+mn-ea"/>
                <a:cs typeface="+mn-cs"/>
              </a:rPr>
              <a:t>系統監控，該</a:t>
            </a:r>
            <a:r>
              <a:rPr lang="zh-TW" altLang="en-US" sz="1200" b="1" kern="1200" dirty="0" smtClean="0">
                <a:solidFill>
                  <a:schemeClr val="tx1"/>
                </a:solidFill>
                <a:effectLst/>
                <a:latin typeface="Arial" charset="0"/>
                <a:ea typeface="+mn-ea"/>
                <a:cs typeface="+mn-cs"/>
              </a:rPr>
              <a:t>電腦</a:t>
            </a:r>
            <a:r>
              <a:rPr lang="zh-TW" altLang="zh-TW" sz="1200" b="1" kern="1200" dirty="0" smtClean="0">
                <a:solidFill>
                  <a:schemeClr val="tx1"/>
                </a:solidFill>
                <a:effectLst/>
                <a:latin typeface="Arial" charset="0"/>
                <a:ea typeface="+mn-ea"/>
                <a:cs typeface="+mn-cs"/>
              </a:rPr>
              <a:t>系統實際上對每個員工的呼叫以及呼叫之間的時間進行計時。</a:t>
            </a:r>
            <a:endParaRPr lang="en-US" altLang="zh-TW"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TW" altLang="zh-TW" sz="1200" b="1" kern="1200" dirty="0" smtClean="0">
                <a:solidFill>
                  <a:schemeClr val="tx1"/>
                </a:solidFill>
                <a:effectLst/>
                <a:latin typeface="Arial" charset="0"/>
                <a:ea typeface="+mn-ea"/>
                <a:cs typeface="+mn-cs"/>
              </a:rPr>
              <a:t>在整個佩戴“轉發器”</a:t>
            </a:r>
            <a:r>
              <a:rPr lang="zh-TW" altLang="en-US"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電信的員工也</a:t>
            </a:r>
            <a:r>
              <a:rPr lang="zh-TW" altLang="en-US" sz="1200" b="1" kern="1200" dirty="0" smtClean="0">
                <a:solidFill>
                  <a:schemeClr val="tx1"/>
                </a:solidFill>
                <a:effectLst/>
                <a:latin typeface="Arial" charset="0"/>
                <a:ea typeface="+mn-ea"/>
                <a:cs typeface="+mn-cs"/>
              </a:rPr>
              <a:t>可以</a:t>
            </a:r>
            <a:r>
              <a:rPr lang="zh-TW" altLang="zh-TW" sz="1200" b="1" kern="1200" dirty="0" smtClean="0">
                <a:solidFill>
                  <a:schemeClr val="tx1"/>
                </a:solidFill>
                <a:effectLst/>
                <a:latin typeface="Arial" charset="0"/>
                <a:ea typeface="+mn-ea"/>
                <a:cs typeface="+mn-cs"/>
              </a:rPr>
              <a:t>向雇主提供在一天中的</a:t>
            </a:r>
            <a:r>
              <a:rPr lang="zh-TW" altLang="en-US" sz="1200" b="1" kern="1200" dirty="0" smtClean="0">
                <a:solidFill>
                  <a:schemeClr val="tx1"/>
                </a:solidFill>
                <a:effectLst/>
                <a:latin typeface="Arial" charset="0"/>
                <a:ea typeface="+mn-ea"/>
                <a:cs typeface="+mn-cs"/>
              </a:rPr>
              <a:t>工作時間</a:t>
            </a:r>
            <a:r>
              <a:rPr lang="zh-TW" altLang="zh-TW" sz="1200" b="1" kern="1200" dirty="0" smtClean="0">
                <a:solidFill>
                  <a:schemeClr val="tx1"/>
                </a:solidFill>
                <a:effectLst/>
                <a:latin typeface="Arial" charset="0"/>
                <a:ea typeface="+mn-ea"/>
                <a:cs typeface="+mn-cs"/>
              </a:rPr>
              <a:t>記錄。</a:t>
            </a:r>
            <a:endParaRPr lang="zh-TW" altLang="zh-TW" sz="1200"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TW" altLang="zh-TW" sz="1200" kern="1200" dirty="0" smtClean="0">
              <a:solidFill>
                <a:schemeClr val="tx1"/>
              </a:solidFill>
              <a:effectLst/>
              <a:latin typeface="Arial" charset="0"/>
              <a:ea typeface="+mn-ea"/>
              <a:cs typeface="+mn-cs"/>
            </a:endParaRPr>
          </a:p>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19</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2042363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sz="1200" b="1" kern="1200" dirty="0" smtClean="0">
                <a:solidFill>
                  <a:schemeClr val="tx1"/>
                </a:solidFill>
                <a:effectLst/>
                <a:latin typeface="Arial" charset="0"/>
                <a:ea typeface="+mn-ea"/>
                <a:cs typeface="+mn-cs"/>
              </a:rPr>
              <a:t>資料</a:t>
            </a:r>
            <a:r>
              <a:rPr lang="zh-TW" altLang="zh-TW" sz="1200" b="1" kern="1200" dirty="0" smtClean="0">
                <a:solidFill>
                  <a:schemeClr val="tx1"/>
                </a:solidFill>
                <a:effectLst/>
                <a:latin typeface="Arial" charset="0"/>
                <a:ea typeface="+mn-ea"/>
                <a:cs typeface="+mn-cs"/>
              </a:rPr>
              <a:t>重組：由於</a:t>
            </a:r>
            <a:r>
              <a:rPr lang="en-US" altLang="zh-TW" sz="1200" b="1" kern="1200" dirty="0" smtClean="0">
                <a:solidFill>
                  <a:schemeClr val="tx1"/>
                </a:solidFill>
                <a:effectLst/>
                <a:latin typeface="Arial" charset="0"/>
                <a:ea typeface="+mn-ea"/>
                <a:cs typeface="+mn-cs"/>
              </a:rPr>
              <a:t>speed</a:t>
            </a:r>
            <a:r>
              <a:rPr lang="zh-TW" altLang="zh-TW" sz="1200" b="1" kern="1200" dirty="0" smtClean="0">
                <a:solidFill>
                  <a:schemeClr val="tx1"/>
                </a:solidFill>
                <a:effectLst/>
                <a:latin typeface="Arial" charset="0"/>
                <a:ea typeface="+mn-ea"/>
                <a:cs typeface="+mn-cs"/>
              </a:rPr>
              <a:t>，</a:t>
            </a:r>
            <a:r>
              <a:rPr lang="en-US" altLang="zh-TW" sz="1200" b="1" kern="1200" dirty="0" smtClean="0">
                <a:solidFill>
                  <a:schemeClr val="tx1"/>
                </a:solidFill>
                <a:effectLst/>
                <a:latin typeface="Arial" charset="0"/>
                <a:ea typeface="+mn-ea"/>
                <a:cs typeface="+mn-cs"/>
              </a:rPr>
              <a:t>access</a:t>
            </a:r>
            <a:r>
              <a:rPr lang="zh-TW" altLang="zh-TW" sz="1200" b="1" kern="1200" dirty="0" smtClean="0">
                <a:solidFill>
                  <a:schemeClr val="tx1"/>
                </a:solidFill>
                <a:effectLst/>
                <a:latin typeface="Arial" charset="0"/>
                <a:ea typeface="+mn-ea"/>
                <a:cs typeface="+mn-cs"/>
              </a:rPr>
              <a:t>，存儲和捕獲等</a:t>
            </a:r>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功能，</a:t>
            </a:r>
            <a:r>
              <a:rPr lang="zh-TW" altLang="en-US" sz="1200" b="1" kern="1200" dirty="0" smtClean="0">
                <a:solidFill>
                  <a:schemeClr val="tx1"/>
                </a:solidFill>
                <a:effectLst/>
                <a:latin typeface="Arial" charset="0"/>
                <a:ea typeface="+mn-ea"/>
                <a:cs typeface="+mn-cs"/>
              </a:rPr>
              <a:t>資料</a:t>
            </a:r>
            <a:r>
              <a:rPr lang="zh-TW" altLang="zh-TW" sz="1200" b="1" kern="1200" dirty="0" smtClean="0">
                <a:solidFill>
                  <a:schemeClr val="tx1"/>
                </a:solidFill>
                <a:effectLst/>
                <a:latin typeface="Arial" charset="0"/>
                <a:ea typeface="+mn-ea"/>
                <a:cs typeface="+mn-cs"/>
              </a:rPr>
              <a:t>重組成為可能。</a:t>
            </a:r>
            <a:r>
              <a:rPr lang="zh-TW" altLang="en-US" sz="1200" b="1" kern="1200" dirty="0" smtClean="0">
                <a:solidFill>
                  <a:schemeClr val="tx1"/>
                </a:solidFill>
                <a:effectLst/>
                <a:latin typeface="Arial" charset="0"/>
                <a:ea typeface="+mn-ea"/>
                <a:cs typeface="+mn-cs"/>
              </a:rPr>
              <a:t>資料</a:t>
            </a:r>
            <a:r>
              <a:rPr lang="zh-TW" altLang="zh-TW" sz="1200" b="1" kern="1200" dirty="0" smtClean="0">
                <a:solidFill>
                  <a:schemeClr val="tx1"/>
                </a:solidFill>
                <a:effectLst/>
                <a:latin typeface="Arial" charset="0"/>
                <a:ea typeface="+mn-ea"/>
                <a:cs typeface="+mn-cs"/>
              </a:rPr>
              <a:t>重組涉及</a:t>
            </a:r>
            <a:r>
              <a:rPr lang="zh-TW" altLang="en-US" sz="1200" b="1" kern="1200" dirty="0" smtClean="0">
                <a:solidFill>
                  <a:schemeClr val="tx1"/>
                </a:solidFill>
                <a:effectLst/>
                <a:latin typeface="Arial" charset="0"/>
                <a:ea typeface="+mn-ea"/>
                <a:cs typeface="+mn-cs"/>
              </a:rPr>
              <a:t>訊息</a:t>
            </a:r>
            <a:r>
              <a:rPr lang="zh-TW" altLang="zh-TW" sz="1200" b="1" kern="1200" dirty="0" smtClean="0">
                <a:solidFill>
                  <a:schemeClr val="tx1"/>
                </a:solidFill>
                <a:effectLst/>
                <a:latin typeface="Arial" charset="0"/>
                <a:ea typeface="+mn-ea"/>
                <a:cs typeface="+mn-cs"/>
              </a:rPr>
              <a:t>的連接，否則這些信息將彼此不相關。結果信息通常大於其各部分的總和。不僅僅是收集更多的信息，而是創造了新的知識。</a:t>
            </a:r>
            <a:endParaRPr lang="en-US" altLang="zh-TW"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sz="1200" b="1"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TW" altLang="zh-TW" sz="1200" b="1" kern="1200" dirty="0" smtClean="0">
                <a:solidFill>
                  <a:schemeClr val="tx1"/>
                </a:solidFill>
                <a:effectLst/>
                <a:latin typeface="Arial" charset="0"/>
                <a:ea typeface="+mn-ea"/>
                <a:cs typeface="+mn-cs"/>
              </a:rPr>
              <a:t>例如，在一年的時間內</a:t>
            </a:r>
            <a:r>
              <a:rPr lang="zh-TW" altLang="en-US"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從一連串零售店銷售</a:t>
            </a:r>
            <a:r>
              <a:rPr lang="zh-TW" altLang="en-US" sz="1200" b="1" kern="1200" dirty="0" smtClean="0">
                <a:solidFill>
                  <a:schemeClr val="tx1"/>
                </a:solidFill>
                <a:effectLst/>
                <a:latin typeface="Arial" charset="0"/>
                <a:ea typeface="+mn-ea"/>
                <a:cs typeface="+mn-cs"/>
              </a:rPr>
              <a:t>訊</a:t>
            </a:r>
            <a:r>
              <a:rPr lang="zh-TW" altLang="zh-TW" sz="1200" b="1" kern="1200" dirty="0" smtClean="0">
                <a:solidFill>
                  <a:schemeClr val="tx1"/>
                </a:solidFill>
                <a:effectLst/>
                <a:latin typeface="Arial" charset="0"/>
                <a:ea typeface="+mn-ea"/>
                <a:cs typeface="+mn-cs"/>
              </a:rPr>
              <a:t>息並不僅僅是顯示收入和庫存數據</a:t>
            </a:r>
            <a:r>
              <a:rPr lang="en-US" altLang="zh-TW" sz="1200" b="1" kern="1200" dirty="0" smtClean="0">
                <a:solidFill>
                  <a:schemeClr val="tx1"/>
                </a:solidFill>
                <a:effectLst/>
                <a:latin typeface="Arial" charset="0"/>
                <a:ea typeface="+mn-ea"/>
                <a:cs typeface="+mn-cs"/>
              </a:rPr>
              <a:t>;</a:t>
            </a:r>
            <a:r>
              <a:rPr lang="zh-TW" altLang="zh-TW" sz="1200" b="1" kern="1200" dirty="0" smtClean="0">
                <a:solidFill>
                  <a:schemeClr val="tx1"/>
                </a:solidFill>
                <a:effectLst/>
                <a:latin typeface="Arial" charset="0"/>
                <a:ea typeface="+mn-ea"/>
                <a:cs typeface="+mn-cs"/>
              </a:rPr>
              <a:t>它還可能揭示季節性或區域性</a:t>
            </a:r>
            <a:r>
              <a:rPr lang="zh-TW" altLang="en-US" sz="1200" b="1" kern="1200" dirty="0" smtClean="0">
                <a:solidFill>
                  <a:schemeClr val="tx1"/>
                </a:solidFill>
                <a:effectLst/>
                <a:latin typeface="Arial" charset="0"/>
                <a:ea typeface="+mn-ea"/>
                <a:cs typeface="+mn-cs"/>
              </a:rPr>
              <a:t>不同</a:t>
            </a:r>
            <a:r>
              <a:rPr lang="zh-TW" altLang="zh-TW" sz="1200" b="1" kern="1200" dirty="0" smtClean="0">
                <a:solidFill>
                  <a:schemeClr val="tx1"/>
                </a:solidFill>
                <a:effectLst/>
                <a:latin typeface="Arial" charset="0"/>
                <a:ea typeface="+mn-ea"/>
                <a:cs typeface="+mn-cs"/>
              </a:rPr>
              <a:t>，這可能有助於更準確的預測和</a:t>
            </a:r>
            <a:r>
              <a:rPr lang="zh-TW" altLang="en-US" sz="1200" b="1" kern="1200" dirty="0" smtClean="0">
                <a:solidFill>
                  <a:schemeClr val="tx1"/>
                </a:solidFill>
                <a:effectLst/>
                <a:latin typeface="Arial" charset="0"/>
                <a:ea typeface="+mn-ea"/>
                <a:cs typeface="+mn-cs"/>
              </a:rPr>
              <a:t>減</a:t>
            </a:r>
            <a:r>
              <a:rPr lang="zh-TW" altLang="zh-TW" sz="1200" b="1" kern="1200" dirty="0" smtClean="0">
                <a:solidFill>
                  <a:schemeClr val="tx1"/>
                </a:solidFill>
                <a:effectLst/>
                <a:latin typeface="Arial" charset="0"/>
                <a:ea typeface="+mn-ea"/>
                <a:cs typeface="+mn-cs"/>
              </a:rPr>
              <a:t>少的庫存積累。</a:t>
            </a:r>
            <a:endParaRPr lang="zh-TW" altLang="zh-TW" sz="1200" kern="1200" dirty="0" smtClean="0">
              <a:solidFill>
                <a:schemeClr val="tx1"/>
              </a:solidFill>
              <a:effectLst/>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TW" altLang="zh-TW" sz="1200" b="1" kern="1200" dirty="0" smtClean="0">
                <a:solidFill>
                  <a:schemeClr val="tx1"/>
                </a:solidFill>
                <a:effectLst/>
                <a:latin typeface="Arial" charset="0"/>
                <a:ea typeface="+mn-ea"/>
                <a:cs typeface="+mn-cs"/>
              </a:rPr>
              <a:t>顯然，數據重組為負責的經理提出了問題，信息可能被揭示甚至“創造”</a:t>
            </a:r>
            <a:r>
              <a:rPr lang="zh-TW" altLang="en-US" sz="1200" b="1" kern="1200" dirty="0" smtClean="0">
                <a:solidFill>
                  <a:schemeClr val="tx1"/>
                </a:solidFill>
                <a:effectLst/>
                <a:latin typeface="Arial" charset="0"/>
                <a:ea typeface="+mn-ea"/>
                <a:cs typeface="+mn-cs"/>
              </a:rPr>
              <a:t>。</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20</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2162267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 </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21</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969485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smtClean="0"/>
              <a:t> </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22</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292165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應用引發的管理問題</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23</a:t>
            </a:fld>
            <a:endParaRPr lang="en-US"/>
          </a:p>
        </p:txBody>
      </p:sp>
    </p:spTree>
    <p:extLst>
      <p:ext uri="{BB962C8B-B14F-4D97-AF65-F5344CB8AC3E}">
        <p14:creationId xmlns:p14="http://schemas.microsoft.com/office/powerpoint/2010/main" val="3552380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24</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03370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TW" altLang="en-US" dirty="0" smtClean="0"/>
              <a:t>這篇文章是一篇</a:t>
            </a:r>
            <a:r>
              <a:rPr lang="en-US" altLang="zh-TW" dirty="0" smtClean="0"/>
              <a:t>『Notes』, </a:t>
            </a:r>
            <a:r>
              <a:rPr lang="zh-TW" altLang="en-US" dirty="0" smtClean="0"/>
              <a:t>不像其它文章類型屬於</a:t>
            </a:r>
            <a:r>
              <a:rPr lang="en-US" altLang="zh-TW" dirty="0" smtClean="0"/>
              <a:t>Case,</a:t>
            </a:r>
          </a:p>
          <a:p>
            <a:r>
              <a:rPr lang="en-US" altLang="zh-TW" dirty="0" smtClean="0"/>
              <a:t> </a:t>
            </a:r>
            <a:r>
              <a:rPr lang="zh-TW" altLang="zh-TW" dirty="0" smtClean="0"/>
              <a:t>分析使用「資訊科技」與「道德、政策」方面會有哪些相關聯的議題會面臨到。管理者制定更嚴謹的政策，提供有效率、且人性化的工作環境，強化公司文化，不斷地提醒員工，堅持「誠信正直」，以避免「非法」、規避政策做出心存僥倖的事件發生。</a:t>
            </a:r>
            <a:endParaRPr lang="en-US" altLang="zh-TW" dirty="0" smtClean="0"/>
          </a:p>
          <a:p>
            <a:pPr>
              <a:buFontTx/>
              <a:buChar char="•"/>
            </a:pPr>
            <a:r>
              <a:rPr lang="en-US" altLang="zh-TW" dirty="0" smtClean="0"/>
              <a:t> </a:t>
            </a:r>
            <a:r>
              <a:rPr lang="zh-TW" altLang="en-US" dirty="0" smtClean="0"/>
              <a:t>內容著重於</a:t>
            </a:r>
            <a:r>
              <a:rPr lang="en-US" altLang="zh-TW" dirty="0" smtClean="0"/>
              <a:t>10 </a:t>
            </a:r>
            <a:r>
              <a:rPr lang="zh-TW" altLang="en-US" dirty="0" smtClean="0"/>
              <a:t>個</a:t>
            </a:r>
            <a:r>
              <a:rPr lang="en-US" altLang="zh-TW" dirty="0" smtClean="0"/>
              <a:t>IT Capabilities , 5 </a:t>
            </a:r>
            <a:r>
              <a:rPr lang="zh-TW" altLang="en-US" dirty="0" smtClean="0"/>
              <a:t>項管理議題</a:t>
            </a:r>
            <a:r>
              <a:rPr lang="en-US" altLang="zh-TW" dirty="0" smtClean="0"/>
              <a:t>,</a:t>
            </a:r>
            <a:r>
              <a:rPr lang="zh-TW" altLang="en-US" dirty="0" smtClean="0"/>
              <a:t> </a:t>
            </a:r>
            <a:r>
              <a:rPr lang="en-US" altLang="zh-TW" dirty="0" smtClean="0"/>
              <a:t>3</a:t>
            </a:r>
            <a:r>
              <a:rPr lang="zh-TW" altLang="en-US" dirty="0" smtClean="0"/>
              <a:t>項政策</a:t>
            </a:r>
            <a:r>
              <a:rPr lang="en-US" altLang="zh-TW" dirty="0" smtClean="0"/>
              <a:t>,</a:t>
            </a:r>
            <a:r>
              <a:rPr lang="zh-TW" altLang="en-US" dirty="0" smtClean="0"/>
              <a:t> </a:t>
            </a:r>
            <a:r>
              <a:rPr lang="en-US" altLang="zh-TW" dirty="0" smtClean="0"/>
              <a:t>4</a:t>
            </a:r>
            <a:r>
              <a:rPr lang="zh-TW" altLang="en-US" dirty="0" smtClean="0"/>
              <a:t>項倫理分析模型</a:t>
            </a:r>
            <a:endParaRPr lang="en-US" altLang="zh-TW" dirty="0" smtClean="0"/>
          </a:p>
          <a:p>
            <a:pPr>
              <a:buFontTx/>
              <a:buChar char="•"/>
            </a:pPr>
            <a:endParaRPr lang="zh-TW" altLang="en-US"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8528C91-0CFF-479E-BB3D-C7F9C267F018}" type="slidenum">
              <a:rPr kumimoji="0" lang="zh-TW" altLang="en-US">
                <a:latin typeface="Calibri" panose="020F0502020204030204" pitchFamily="34" charset="0"/>
              </a:rPr>
              <a:pPr eaLnBrk="1" hangingPunct="1"/>
              <a:t>2</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954851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對隱私的影響時，</a:t>
            </a:r>
            <a:r>
              <a:rPr lang="en-US" altLang="zh-TW" sz="1200" b="1" kern="1200" dirty="0" smtClean="0">
                <a:solidFill>
                  <a:schemeClr val="tx1"/>
                </a:solidFill>
                <a:effectLst/>
                <a:latin typeface="Arial" charset="0"/>
                <a:ea typeface="+mn-ea"/>
                <a:cs typeface="+mn-cs"/>
              </a:rPr>
              <a:t> </a:t>
            </a:r>
            <a:r>
              <a:rPr lang="zh-TW" altLang="en-US" sz="1200" b="1" kern="1200" dirty="0" smtClean="0">
                <a:solidFill>
                  <a:schemeClr val="tx1"/>
                </a:solidFill>
                <a:effectLst/>
                <a:latin typeface="Arial" charset="0"/>
                <a:ea typeface="+mn-ea"/>
                <a:cs typeface="+mn-cs"/>
              </a:rPr>
              <a:t>管理者</a:t>
            </a:r>
            <a:r>
              <a:rPr lang="zh-TW" altLang="zh-TW" sz="1200" b="1" kern="1200" dirty="0" smtClean="0">
                <a:solidFill>
                  <a:schemeClr val="tx1"/>
                </a:solidFill>
                <a:effectLst/>
                <a:latin typeface="Arial" charset="0"/>
                <a:ea typeface="+mn-ea"/>
                <a:cs typeface="+mn-cs"/>
              </a:rPr>
              <a:t>應考慮的問題包括</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25</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4278781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26</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321771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27</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42876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z="1200" b="1" kern="1200" dirty="0" smtClean="0">
                <a:solidFill>
                  <a:schemeClr val="tx1"/>
                </a:solidFill>
                <a:effectLst/>
                <a:latin typeface="Arial" charset="0"/>
                <a:ea typeface="+mn-ea"/>
                <a:cs typeface="+mn-cs"/>
              </a:rPr>
              <a:t>IT</a:t>
            </a:r>
            <a:r>
              <a:rPr lang="zh-TW" altLang="zh-TW" sz="1200" b="1" kern="1200" dirty="0" smtClean="0">
                <a:solidFill>
                  <a:schemeClr val="tx1"/>
                </a:solidFill>
                <a:effectLst/>
                <a:latin typeface="Arial" charset="0"/>
                <a:ea typeface="+mn-ea"/>
                <a:cs typeface="+mn-cs"/>
              </a:rPr>
              <a:t>功能使管理人員能夠開發各種控制應用程序。此類應用程序可用於更密切地管理各種可量化因素，如庫存水平，銷售模式，計費支付和收款等。此外，如上所述，管理人員能夠維護更完整，準確和及時的員工績效記錄，甚至關注員工的動向並在工作場所記錄他或她的溝通。此類申請可使雇主，僱員或兩者都受益。</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28</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981564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29</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4122494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30</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4004136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31</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276351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32</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365149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6688CC4-742A-4BEC-A2DA-6F83AC07C9CD}" type="slidenum">
              <a:rPr kumimoji="0" lang="zh-TW" altLang="en-US">
                <a:latin typeface="Calibri" panose="020F0502020204030204" pitchFamily="34" charset="0"/>
              </a:rPr>
              <a:pPr eaLnBrk="1" hangingPunct="1"/>
              <a:t>33</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675334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這篇文章</a:t>
            </a:r>
            <a:r>
              <a:rPr lang="zh-TW" altLang="zh-TW" dirty="0" smtClean="0"/>
              <a:t>分析使用「資訊科技」與「道德、政策」方面會有哪些相關聯的議題會面臨到。</a:t>
            </a:r>
            <a:endParaRPr lang="en-US" altLang="zh-TW"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t>內容著重於</a:t>
            </a:r>
            <a:r>
              <a:rPr lang="en-US" altLang="zh-TW" dirty="0" smtClean="0"/>
              <a:t>10 </a:t>
            </a:r>
            <a:r>
              <a:rPr lang="zh-TW" altLang="en-US" dirty="0" smtClean="0"/>
              <a:t>個</a:t>
            </a:r>
            <a:r>
              <a:rPr lang="en-US" altLang="zh-TW" dirty="0" smtClean="0"/>
              <a:t>IT Capabilities , 5 </a:t>
            </a:r>
            <a:r>
              <a:rPr lang="zh-TW" altLang="en-US" dirty="0" smtClean="0"/>
              <a:t>項管理議題</a:t>
            </a:r>
            <a:r>
              <a:rPr lang="en-US" altLang="zh-TW" dirty="0" smtClean="0"/>
              <a:t>,</a:t>
            </a:r>
            <a:r>
              <a:rPr lang="zh-TW" altLang="en-US" dirty="0" smtClean="0"/>
              <a:t> </a:t>
            </a:r>
            <a:r>
              <a:rPr lang="en-US" altLang="zh-TW" dirty="0" smtClean="0"/>
              <a:t>3</a:t>
            </a:r>
            <a:r>
              <a:rPr lang="zh-TW" altLang="en-US" dirty="0" smtClean="0"/>
              <a:t>項政策</a:t>
            </a:r>
            <a:r>
              <a:rPr lang="en-US" altLang="zh-TW" dirty="0" smtClean="0"/>
              <a:t>,</a:t>
            </a:r>
            <a:r>
              <a:rPr lang="zh-TW" altLang="en-US" dirty="0" smtClean="0"/>
              <a:t> </a:t>
            </a:r>
            <a:r>
              <a:rPr lang="en-US" altLang="zh-TW" dirty="0" smtClean="0"/>
              <a:t>4</a:t>
            </a:r>
            <a:r>
              <a:rPr lang="zh-TW" altLang="en-US" dirty="0" smtClean="0"/>
              <a:t>項倫理分析模型</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34</a:t>
            </a:fld>
            <a:endParaRPr lang="en-US"/>
          </a:p>
        </p:txBody>
      </p:sp>
    </p:spTree>
    <p:extLst>
      <p:ext uri="{BB962C8B-B14F-4D97-AF65-F5344CB8AC3E}">
        <p14:creationId xmlns:p14="http://schemas.microsoft.com/office/powerpoint/2010/main" val="3758182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effectLst/>
                <a:latin typeface="+mn-lt"/>
                <a:ea typeface="+mn-ea"/>
                <a:cs typeface="+mn-cs"/>
              </a:rPr>
              <a:t>1.</a:t>
            </a:r>
            <a:r>
              <a:rPr lang="zh-TW" altLang="zh-TW" sz="1200" kern="1200" dirty="0" smtClean="0">
                <a:solidFill>
                  <a:schemeClr val="tx1"/>
                </a:solidFill>
                <a:effectLst/>
                <a:latin typeface="+mn-lt"/>
                <a:ea typeface="+mn-ea"/>
                <a:cs typeface="+mn-cs"/>
              </a:rPr>
              <a:t>產生額外的成本</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社會成本、財務成本</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。或是反而因</a:t>
            </a:r>
            <a:r>
              <a:rPr lang="en-US" altLang="zh-TW" sz="1200" kern="1200" dirty="0" smtClean="0">
                <a:solidFill>
                  <a:schemeClr val="tx1"/>
                </a:solidFill>
                <a:effectLst/>
                <a:latin typeface="+mn-lt"/>
                <a:ea typeface="+mn-ea"/>
                <a:cs typeface="+mn-cs"/>
              </a:rPr>
              <a:t>IT</a:t>
            </a:r>
            <a:r>
              <a:rPr lang="zh-TW" altLang="zh-TW" sz="1200" kern="1200" dirty="0" smtClean="0">
                <a:solidFill>
                  <a:schemeClr val="tx1"/>
                </a:solidFill>
                <a:effectLst/>
                <a:latin typeface="+mn-lt"/>
                <a:ea typeface="+mn-ea"/>
                <a:cs typeface="+mn-cs"/>
              </a:rPr>
              <a:t>技術，避免了冗餘的活動、減少了開支。需要考慮的關係人：管理者、公司、客戶。</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2.</a:t>
            </a:r>
            <a:r>
              <a:rPr lang="zh-TW" altLang="zh-TW" sz="1200" kern="1200" dirty="0" smtClean="0">
                <a:solidFill>
                  <a:schemeClr val="tx1"/>
                </a:solidFill>
                <a:effectLst/>
                <a:latin typeface="+mn-lt"/>
                <a:ea typeface="+mn-ea"/>
                <a:cs typeface="+mn-cs"/>
              </a:rPr>
              <a:t> 行動是否正確</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在上班時間內，管理者是否可以監控員工的所有舉動。</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要求控制競爭者的資產設備</a:t>
            </a:r>
            <a:r>
              <a:rPr lang="en-US" altLang="zh-TW" sz="1200" kern="1200" dirty="0" smtClean="0">
                <a:solidFill>
                  <a:schemeClr val="tx1"/>
                </a:solidFill>
                <a:effectLst/>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effectLst/>
                <a:latin typeface="+mn-lt"/>
                <a:ea typeface="+mn-ea"/>
                <a:cs typeface="+mn-cs"/>
              </a:rPr>
              <a:t>3.</a:t>
            </a:r>
            <a:r>
              <a:rPr lang="zh-TW" altLang="zh-TW" sz="1200" kern="1200" dirty="0" smtClean="0">
                <a:solidFill>
                  <a:schemeClr val="tx1"/>
                </a:solidFill>
                <a:effectLst/>
                <a:latin typeface="+mn-lt"/>
                <a:ea typeface="+mn-ea"/>
                <a:cs typeface="+mn-cs"/>
              </a:rPr>
              <a:t>新技術創造新管理方法，新的技術帶來經營環境的改變，舊規則是否繼續使用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使用新技術，是否需新政策，公司是否改變監督管理方式？例如，新的</a:t>
            </a:r>
            <a:r>
              <a:rPr lang="en-US" altLang="zh-TW" sz="1200" kern="1200" dirty="0" smtClean="0">
                <a:solidFill>
                  <a:schemeClr val="tx1"/>
                </a:solidFill>
                <a:effectLst/>
                <a:latin typeface="+mn-lt"/>
                <a:ea typeface="+mn-ea"/>
                <a:cs typeface="+mn-cs"/>
              </a:rPr>
              <a:t>IT</a:t>
            </a:r>
            <a:r>
              <a:rPr lang="zh-TW" altLang="zh-TW" sz="1200" kern="1200" dirty="0" smtClean="0">
                <a:solidFill>
                  <a:schemeClr val="tx1"/>
                </a:solidFill>
                <a:effectLst/>
                <a:latin typeface="+mn-lt"/>
                <a:ea typeface="+mn-ea"/>
                <a:cs typeface="+mn-cs"/>
              </a:rPr>
              <a:t>技術帶來新的規範、新的社會價值觀？</a:t>
            </a:r>
            <a:endParaRPr lang="en-US" altLang="zh-TW"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effectLst/>
                <a:latin typeface="+mn-lt"/>
                <a:ea typeface="+mn-ea"/>
                <a:cs typeface="+mn-cs"/>
              </a:rPr>
              <a:t>4.</a:t>
            </a:r>
            <a:r>
              <a:rPr lang="zh-TW" altLang="zh-TW" sz="1200" kern="1200" dirty="0" smtClean="0">
                <a:solidFill>
                  <a:schemeClr val="tx1"/>
                </a:solidFill>
                <a:effectLst/>
                <a:latin typeface="+mn-lt"/>
                <a:ea typeface="+mn-ea"/>
                <a:cs typeface="+mn-cs"/>
              </a:rPr>
              <a:t>如果新的規則是必需的</a:t>
            </a:r>
            <a:r>
              <a:rPr lang="en-US" altLang="zh-TW" sz="1200" kern="1200" dirty="0" smtClean="0">
                <a:solidFill>
                  <a:schemeClr val="tx1"/>
                </a:solidFill>
                <a:effectLst/>
                <a:latin typeface="+mn-lt"/>
                <a:ea typeface="+mn-ea"/>
                <a:cs typeface="+mn-cs"/>
              </a:rPr>
              <a:t>?</a:t>
            </a:r>
            <a:r>
              <a:rPr lang="zh-TW" altLang="en-US" dirty="0" smtClean="0">
                <a:latin typeface="標楷體" panose="03000509000000000000" pitchFamily="65" charset="-120"/>
                <a:ea typeface="標楷體" panose="03000509000000000000" pitchFamily="65" charset="-120"/>
              </a:rPr>
              <a:t>如何實施最有效率</a:t>
            </a:r>
            <a:r>
              <a:rPr lang="en-US" altLang="zh-TW" dirty="0" smtClean="0">
                <a:latin typeface="標楷體" panose="03000509000000000000" pitchFamily="65" charset="-120"/>
                <a:ea typeface="標楷體" panose="03000509000000000000" pitchFamily="65" charset="-120"/>
              </a:rPr>
              <a:t>?</a:t>
            </a:r>
            <a:endParaRPr lang="zh-TW" altLang="en-US" dirty="0" smtClean="0">
              <a:latin typeface="標楷體" panose="03000509000000000000" pitchFamily="65" charset="-120"/>
              <a:ea typeface="標楷體" panose="03000509000000000000" pitchFamily="65" charset="-12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TW" altLang="zh-TW"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5F862BE-FD84-4CAE-9A03-59EAED7E8F49}" type="slidenum">
              <a:rPr lang="zh-TW" altLang="en-US" smtClean="0"/>
              <a:pPr/>
              <a:t>5</a:t>
            </a:fld>
            <a:endParaRPr lang="zh-TW" altLang="en-US"/>
          </a:p>
        </p:txBody>
      </p:sp>
    </p:spTree>
    <p:extLst>
      <p:ext uri="{BB962C8B-B14F-4D97-AF65-F5344CB8AC3E}">
        <p14:creationId xmlns:p14="http://schemas.microsoft.com/office/powerpoint/2010/main" val="2773399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dirty="0" smtClean="0"/>
              <a:t>數據政策：適當的數據政策是什麼？</a:t>
            </a:r>
            <a:endParaRPr lang="en-US" altLang="zh-TW" dirty="0" smtClean="0"/>
          </a:p>
          <a:p>
            <a:endParaRPr lang="zh-TW" altLang="en-US" dirty="0" smtClean="0"/>
          </a:p>
          <a:p>
            <a:r>
              <a:rPr lang="zh-TW" altLang="en-US" dirty="0" smtClean="0"/>
              <a:t>例如，美國運通明確表示不會轉售其客戶的購買數據，因為它認為這是對客戶隱私的侵犯。數據策略需要包括一般策略，以描述誰負責數據的準確性，並監控其更新程序。</a:t>
            </a:r>
          </a:p>
          <a:p>
            <a:r>
              <a:rPr lang="zh-TW" altLang="en-US" dirty="0" smtClean="0"/>
              <a:t>安全，存儲，更新和存檔的手段也至關重要。</a:t>
            </a:r>
          </a:p>
          <a:p>
            <a:r>
              <a:rPr lang="zh-TW" altLang="en-US" dirty="0" smtClean="0"/>
              <a:t>例如，一些公司經常收集他們為修復故障產品而進行的每一次服務電話的詳細性能信息。根據產品的性質以及產品故障的含義，這些數據可以提供合法的金礦和數據政策，以解決是否以及如何維護這些信息。</a:t>
            </a:r>
          </a:p>
          <a:p>
            <a:r>
              <a:rPr lang="zh-TW" altLang="en-US" dirty="0" smtClean="0"/>
              <a:t>將此討論映射到</a:t>
            </a:r>
            <a:r>
              <a:rPr lang="en-US" altLang="zh-TW" dirty="0" smtClean="0"/>
              <a:t>IT</a:t>
            </a:r>
            <a:r>
              <a:rPr lang="zh-TW" altLang="en-US" dirty="0" smtClean="0"/>
              <a:t>功能和問題的討論可以看出，數據策略決策可以幫助解決隱私，控制，準確性和安全性問題。</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6A759CE-B18C-41C4-AC2A-865D2E035C23}" type="slidenum">
              <a:rPr kumimoji="0" lang="zh-TW" altLang="en-US">
                <a:latin typeface="Calibri" panose="020F0502020204030204" pitchFamily="34" charset="0"/>
              </a:rPr>
              <a:pPr eaLnBrk="1" hangingPunct="1"/>
              <a:t>35</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93958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Tx/>
              <a:buNone/>
            </a:pPr>
            <a:r>
              <a:rPr lang="zh-TW" altLang="en-US" dirty="0" smtClean="0"/>
              <a:t>知識產權政策：什麼屬於員工，什麼屬於公司？ 在許多公司中，簡單的規則是：在工作中創建的任何軟件或硬件都是公司的財產。</a:t>
            </a:r>
          </a:p>
          <a:p>
            <a:pPr marL="0" indent="0">
              <a:buFontTx/>
              <a:buNone/>
            </a:pPr>
            <a:r>
              <a:rPr lang="zh-TW" altLang="en-US" dirty="0" smtClean="0"/>
              <a:t>專家系統使用的興起可能會使這個簡單的公理變得緊張。 例如，當專家與公司的知識工程師合作創建有用的診斷輔助工具時，專家只有在創建系統時才支付他或她的費用是“公平的”嗎？</a:t>
            </a:r>
          </a:p>
          <a:p>
            <a:pPr marL="0" indent="0">
              <a:buFontTx/>
              <a:buNone/>
            </a:pPr>
            <a:endParaRPr lang="zh-TW" altLang="en-US" dirty="0" smtClean="0"/>
          </a:p>
          <a:p>
            <a:pPr marL="0" indent="0">
              <a:buFontTx/>
              <a:buNone/>
            </a:pPr>
            <a:r>
              <a:rPr lang="zh-TW" altLang="en-US" dirty="0" smtClean="0"/>
              <a:t>更微妙的是，一項政策是否表明公司擁有在工作中創建的所有軟件，這取消了員工的創造力？ 鑑於幾乎所有公司的整個價值鏈中軟件的激增，最終用戶在工作中使用軟件的過程中的創新是產品和流程改進的主要潛在來源。 在某些情況下，員工發明的收益分享方法是否合適？</a:t>
            </a:r>
            <a:endParaRPr lang="en-US" altLang="zh-TW" dirty="0" smtClean="0"/>
          </a:p>
          <a:p>
            <a:pPr marL="0" indent="0">
              <a:buFontTx/>
              <a:buNone/>
            </a:pPr>
            <a:endParaRPr lang="en-US" altLang="zh-TW" dirty="0" smtClean="0"/>
          </a:p>
          <a:p>
            <a:pPr marL="0" indent="0">
              <a:buFontTx/>
              <a:buNone/>
            </a:pPr>
            <a:r>
              <a:rPr lang="zh-TW" altLang="en-US" dirty="0" smtClean="0"/>
              <a:t>更“公平”的方法會產生什麼問題？ 經理如何監管更豐富的知識產權方法？ 如何注意一個想法的擁有者？ 人們如何重視一個想法？ 如何補償一個想法？</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6A759CE-B18C-41C4-AC2A-865D2E035C23}" type="slidenum">
              <a:rPr kumimoji="0" lang="zh-TW" altLang="en-US">
                <a:latin typeface="Calibri" panose="020F0502020204030204" pitchFamily="34" charset="0"/>
              </a:rPr>
              <a:pPr eaLnBrk="1" hangingPunct="1"/>
              <a:t>36</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911601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zh-TW" altLang="en-US" sz="1200" b="1" i="0" kern="1200" dirty="0" smtClean="0">
                <a:solidFill>
                  <a:schemeClr val="tx1"/>
                </a:solidFill>
                <a:effectLst/>
                <a:latin typeface="Arial" charset="0"/>
                <a:ea typeface="+mn-ea"/>
                <a:cs typeface="+mn-cs"/>
              </a:rPr>
              <a:t>聯合服務汽車協會</a:t>
            </a:r>
            <a:r>
              <a:rPr lang="zh-TW" altLang="en-US" sz="1200" b="0" i="0" kern="1200" dirty="0" smtClean="0">
                <a:solidFill>
                  <a:schemeClr val="tx1"/>
                </a:solidFill>
                <a:effectLst/>
                <a:latin typeface="Arial" charset="0"/>
                <a:ea typeface="+mn-ea"/>
                <a:cs typeface="+mn-cs"/>
              </a:rPr>
              <a:t>（英語：</a:t>
            </a:r>
            <a:r>
              <a:rPr lang="en-US" altLang="zh-TW" sz="1200" b="0" i="0" kern="1200" dirty="0" smtClean="0">
                <a:solidFill>
                  <a:schemeClr val="tx1"/>
                </a:solidFill>
                <a:effectLst/>
                <a:latin typeface="Arial" charset="0"/>
                <a:ea typeface="+mn-ea"/>
                <a:cs typeface="+mn-cs"/>
              </a:rPr>
              <a:t>United Services Automobile Association</a:t>
            </a:r>
            <a:r>
              <a:rPr lang="zh-TW" altLang="en-US" sz="1200" b="0" i="0" kern="1200" dirty="0" smtClean="0">
                <a:solidFill>
                  <a:schemeClr val="tx1"/>
                </a:solidFill>
                <a:effectLst/>
                <a:latin typeface="Arial" charset="0"/>
                <a:ea typeface="+mn-ea"/>
                <a:cs typeface="+mn-cs"/>
              </a:rPr>
              <a:t>），是一家美國金融服務公司。</a:t>
            </a:r>
            <a:endParaRPr lang="en-US" altLang="zh-TW" sz="1200" b="0" i="0" kern="1200" dirty="0" smtClean="0">
              <a:solidFill>
                <a:schemeClr val="tx1"/>
              </a:solidFill>
              <a:effectLst/>
              <a:latin typeface="Arial" charset="0"/>
              <a:ea typeface="+mn-ea"/>
              <a:cs typeface="+mn-cs"/>
            </a:endParaRPr>
          </a:p>
          <a:p>
            <a:pPr marL="171450" indent="-171450">
              <a:buFontTx/>
              <a:buChar char="-"/>
            </a:pPr>
            <a:endParaRPr lang="en-US" altLang="zh-TW" sz="1200" b="0" i="0" kern="1200" dirty="0" smtClean="0">
              <a:solidFill>
                <a:schemeClr val="tx1"/>
              </a:solidFill>
              <a:effectLst/>
              <a:latin typeface="Arial" charset="0"/>
              <a:ea typeface="+mn-ea"/>
              <a:cs typeface="+mn-cs"/>
            </a:endParaRPr>
          </a:p>
          <a:p>
            <a:pPr marL="171450" indent="-171450">
              <a:buFontTx/>
              <a:buChar char="-"/>
            </a:pPr>
            <a:r>
              <a:rPr lang="zh-TW" altLang="en-US" dirty="0" smtClean="0"/>
              <a:t>工人權利政策：</a:t>
            </a:r>
          </a:p>
          <a:p>
            <a:pPr marL="171450" indent="-171450">
              <a:buFontTx/>
              <a:buChar char="-"/>
            </a:pPr>
            <a:r>
              <a:rPr lang="zh-TW" altLang="en-US" dirty="0" smtClean="0"/>
              <a:t>   監控設備的可用性通常會導致管理人員進行監控。 在附近的功能中，可以訓練機器監視手機上的個人語言或具有受限內容的任務，例如內部銷售人員。</a:t>
            </a:r>
          </a:p>
          <a:p>
            <a:pPr marL="171450" indent="-171450">
              <a:buFontTx/>
              <a:buChar char="-"/>
            </a:pPr>
            <a:endParaRPr lang="zh-TW" altLang="en-US" dirty="0" smtClean="0"/>
          </a:p>
          <a:p>
            <a:pPr marL="171450" indent="-171450">
              <a:buFontTx/>
              <a:buChar char="-"/>
            </a:pPr>
            <a:r>
              <a:rPr lang="zh-TW" altLang="en-US" dirty="0" smtClean="0"/>
              <a:t>個人在執行工作時有什麼權利“隱私”。</a:t>
            </a:r>
          </a:p>
          <a:p>
            <a:pPr marL="171450" indent="-171450">
              <a:buFontTx/>
              <a:buChar char="-"/>
            </a:pPr>
            <a:r>
              <a:rPr lang="zh-TW" altLang="en-US" dirty="0" smtClean="0"/>
              <a:t>在一些公司中，例如</a:t>
            </a:r>
            <a:r>
              <a:rPr lang="en-US" altLang="zh-TW" dirty="0" smtClean="0"/>
              <a:t>USAA</a:t>
            </a:r>
            <a:r>
              <a:rPr lang="zh-TW" altLang="en-US" dirty="0" smtClean="0"/>
              <a:t>，每個員工與客戶打電話的文化的一部分可以在有或沒有員工知識的情況下進行監控。</a:t>
            </a:r>
          </a:p>
          <a:p>
            <a:pPr marL="171450" indent="-171450">
              <a:buFontTx/>
              <a:buChar char="-"/>
            </a:pPr>
            <a:endParaRPr lang="zh-TW" altLang="en-US" dirty="0" smtClean="0"/>
          </a:p>
          <a:p>
            <a:pPr marL="171450" indent="-171450">
              <a:buFontTx/>
              <a:buChar char="-"/>
            </a:pPr>
            <a:r>
              <a:rPr lang="zh-TW" altLang="en-US" dirty="0" smtClean="0"/>
              <a:t>  提供服務的個人與客戶之間的所有工作均可供審查。 （我們不知道管理呼叫是否被視為此類公共論壇。）隨著更精確的監控設備的出現，解決哪些數據和信息是公共的而非私有的策略將成為越來越多的問題。</a:t>
            </a:r>
            <a:endParaRPr lang="zh-TW"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6A759CE-B18C-41C4-AC2A-865D2E035C23}" type="slidenum">
              <a:rPr kumimoji="0" lang="zh-TW" altLang="en-US">
                <a:latin typeface="Calibri" panose="020F0502020204030204" pitchFamily="34" charset="0"/>
              </a:rPr>
              <a:pPr eaLnBrk="1" hangingPunct="1"/>
              <a:t>37</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812060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有幾種負責任的管理決策工具，在這一點上可能有用：</a:t>
            </a:r>
          </a:p>
          <a:p>
            <a:endParaRPr lang="zh-TW" altLang="en-US" dirty="0" smtClean="0"/>
          </a:p>
          <a:p>
            <a:r>
              <a:rPr lang="en-US" altLang="zh-TW" dirty="0" smtClean="0"/>
              <a:t>1.</a:t>
            </a:r>
            <a:r>
              <a:rPr lang="zh-TW" altLang="en-US" dirty="0" smtClean="0"/>
              <a:t>利益相關者分析</a:t>
            </a:r>
          </a:p>
          <a:p>
            <a:r>
              <a:rPr lang="en-US" altLang="zh-TW" dirty="0" smtClean="0"/>
              <a:t>2.</a:t>
            </a:r>
            <a:r>
              <a:rPr lang="zh-TW" altLang="en-US" dirty="0" smtClean="0"/>
              <a:t>功利主義的基於目標的分析</a:t>
            </a:r>
          </a:p>
          <a:p>
            <a:r>
              <a:rPr lang="en-US" altLang="zh-TW" dirty="0" smtClean="0"/>
              <a:t>3.</a:t>
            </a:r>
            <a:r>
              <a:rPr lang="zh-TW" altLang="en-US" dirty="0" smtClean="0"/>
              <a:t>基於權利的分析</a:t>
            </a:r>
          </a:p>
          <a:p>
            <a:r>
              <a:rPr lang="en-US" altLang="zh-TW" dirty="0" smtClean="0"/>
              <a:t>4.</a:t>
            </a:r>
            <a:r>
              <a:rPr lang="zh-TW" altLang="en-US" dirty="0" smtClean="0"/>
              <a:t>基於職責的分析</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38</a:t>
            </a:fld>
            <a:endParaRPr lang="en-US"/>
          </a:p>
        </p:txBody>
      </p:sp>
    </p:spTree>
    <p:extLst>
      <p:ext uri="{BB962C8B-B14F-4D97-AF65-F5344CB8AC3E}">
        <p14:creationId xmlns:p14="http://schemas.microsoft.com/office/powerpoint/2010/main" val="3817909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利益相關者分析是指識別在手頭問題中具有“利害關係”的所有各方的過程。</a:t>
            </a:r>
          </a:p>
          <a:p>
            <a:r>
              <a:rPr lang="zh-TW" altLang="en-US" dirty="0" smtClean="0"/>
              <a:t>通常，管理決策中的利益相關者可能包括：各級員工</a:t>
            </a:r>
            <a:r>
              <a:rPr lang="en-US" altLang="zh-TW" dirty="0" smtClean="0"/>
              <a:t>;</a:t>
            </a:r>
            <a:r>
              <a:rPr lang="zh-TW" altLang="en-US" dirty="0" smtClean="0"/>
              <a:t>股東</a:t>
            </a:r>
            <a:r>
              <a:rPr lang="en-US" altLang="zh-TW" dirty="0" smtClean="0"/>
              <a:t>; </a:t>
            </a:r>
            <a:r>
              <a:rPr lang="zh-TW" altLang="en-US" dirty="0" smtClean="0"/>
              <a:t>顧客</a:t>
            </a:r>
            <a:r>
              <a:rPr lang="en-US" altLang="zh-TW" dirty="0" smtClean="0"/>
              <a:t>;</a:t>
            </a:r>
            <a:r>
              <a:rPr lang="zh-TW" altLang="en-US" dirty="0" smtClean="0"/>
              <a:t>供應商</a:t>
            </a:r>
            <a:r>
              <a:rPr lang="en-US" altLang="zh-TW" dirty="0" smtClean="0"/>
              <a:t>;</a:t>
            </a:r>
            <a:r>
              <a:rPr lang="zh-TW" altLang="en-US" dirty="0" smtClean="0"/>
              <a:t>競爭者</a:t>
            </a:r>
            <a:r>
              <a:rPr lang="en-US" altLang="zh-TW" dirty="0" smtClean="0"/>
              <a:t>; </a:t>
            </a:r>
            <a:r>
              <a:rPr lang="zh-TW" altLang="en-US" dirty="0" smtClean="0"/>
              <a:t>公司經營所在的社區</a:t>
            </a:r>
            <a:r>
              <a:rPr lang="en-US" altLang="zh-TW" dirty="0" smtClean="0"/>
              <a:t>; </a:t>
            </a:r>
            <a:r>
              <a:rPr lang="zh-TW" altLang="en-US" dirty="0" smtClean="0"/>
              <a:t>政府</a:t>
            </a:r>
            <a:r>
              <a:rPr lang="en-US" altLang="zh-TW" dirty="0" smtClean="0"/>
              <a:t>; </a:t>
            </a:r>
            <a:r>
              <a:rPr lang="zh-TW" altLang="en-US" dirty="0" smtClean="0"/>
              <a:t>整個社會。</a:t>
            </a:r>
          </a:p>
          <a:p>
            <a:r>
              <a:rPr lang="zh-TW" altLang="en-US" dirty="0" smtClean="0"/>
              <a:t>利益相關者分析通常會澄清誰應該被納入決策過程和</a:t>
            </a:r>
            <a:r>
              <a:rPr lang="en-US" altLang="zh-TW" dirty="0" smtClean="0"/>
              <a:t>/</a:t>
            </a:r>
            <a:r>
              <a:rPr lang="zh-TW" altLang="en-US" dirty="0" smtClean="0"/>
              <a:t>或揭示可能被考慮的其他決策選項。</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39</a:t>
            </a:fld>
            <a:endParaRPr lang="en-US"/>
          </a:p>
        </p:txBody>
      </p:sp>
    </p:spTree>
    <p:extLst>
      <p:ext uri="{BB962C8B-B14F-4D97-AF65-F5344CB8AC3E}">
        <p14:creationId xmlns:p14="http://schemas.microsoft.com/office/powerpoint/2010/main" val="233163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功利主義的基於目標的分析指的是確定每個決策選項的成本和收益，並選擇產生“最大數量的最大利益”的選項。</a:t>
            </a:r>
          </a:p>
          <a:p>
            <a:r>
              <a:rPr lang="zh-TW" altLang="en-US" dirty="0" smtClean="0"/>
              <a:t>成本和收益的定義更廣泛，遠遠超出可量化的經濟因素，並包括與幸福和一般福利相關的定性因素。</a:t>
            </a:r>
          </a:p>
          <a:p>
            <a:r>
              <a:rPr lang="zh-TW" altLang="en-US" dirty="0" smtClean="0"/>
              <a:t>為所有利益相關者帶來最大利益</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40</a:t>
            </a:fld>
            <a:endParaRPr lang="en-US"/>
          </a:p>
        </p:txBody>
      </p:sp>
    </p:spTree>
    <p:extLst>
      <p:ext uri="{BB962C8B-B14F-4D97-AF65-F5344CB8AC3E}">
        <p14:creationId xmlns:p14="http://schemas.microsoft.com/office/powerpoint/2010/main" val="132217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基於權利的分析是指對管理決策選項的評估，包括對每個利益相關者權利的影響。</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41</a:t>
            </a:fld>
            <a:endParaRPr lang="en-US"/>
          </a:p>
        </p:txBody>
      </p:sp>
    </p:spTree>
    <p:extLst>
      <p:ext uri="{BB962C8B-B14F-4D97-AF65-F5344CB8AC3E}">
        <p14:creationId xmlns:p14="http://schemas.microsoft.com/office/powerpoint/2010/main" val="521030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基於職責的分析是指對管理決策選項的審查，以確定可能涉及的任何基本道德義務。</a:t>
            </a:r>
          </a:p>
          <a:p>
            <a:r>
              <a:rPr lang="zh-TW" altLang="en-US" dirty="0" smtClean="0"/>
              <a:t>這些職責可能包括：誠實，公平，不傷害的義務等。</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42</a:t>
            </a:fld>
            <a:endParaRPr lang="en-US"/>
          </a:p>
        </p:txBody>
      </p:sp>
    </p:spTree>
    <p:extLst>
      <p:ext uri="{BB962C8B-B14F-4D97-AF65-F5344CB8AC3E}">
        <p14:creationId xmlns:p14="http://schemas.microsoft.com/office/powerpoint/2010/main" val="36438369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TW" altLang="en-US" smtClean="0"/>
              <a:t>說明</a:t>
            </a:r>
            <a:r>
              <a:rPr lang="en-US" altLang="zh-TW" smtClean="0"/>
              <a:t>IT </a:t>
            </a:r>
            <a:r>
              <a:rPr lang="zh-TW" altLang="en-US" smtClean="0"/>
              <a:t>能力的問題</a:t>
            </a:r>
            <a:r>
              <a:rPr lang="en-US" altLang="zh-TW" smtClean="0"/>
              <a:t>,</a:t>
            </a:r>
            <a:r>
              <a:rPr lang="zh-TW" altLang="en-US" smtClean="0"/>
              <a:t> 可能觸發的管理議題</a:t>
            </a:r>
            <a:endParaRPr lang="en-US" altLang="zh-TW" smtClean="0"/>
          </a:p>
          <a:p>
            <a:pPr>
              <a:buFontTx/>
              <a:buChar char="-"/>
            </a:pPr>
            <a:r>
              <a:rPr lang="en-US" altLang="zh-TW" smtClean="0"/>
              <a:t> </a:t>
            </a:r>
            <a:r>
              <a:rPr lang="zh-TW" altLang="en-US" smtClean="0"/>
              <a:t>管理者可以透過這個這個對映</a:t>
            </a:r>
            <a:r>
              <a:rPr lang="en-US" altLang="zh-TW" smtClean="0"/>
              <a:t>,</a:t>
            </a:r>
            <a:r>
              <a:rPr lang="zh-TW" altLang="en-US" smtClean="0"/>
              <a:t> 預測管理的問題及政策的決定</a:t>
            </a:r>
            <a:r>
              <a:rPr lang="en-US" altLang="zh-TW" smtClean="0"/>
              <a:t>.</a:t>
            </a:r>
          </a:p>
          <a:p>
            <a:r>
              <a:rPr lang="en-US" altLang="zh-TW" smtClean="0"/>
              <a:t>   </a:t>
            </a:r>
            <a:r>
              <a:rPr lang="zh-TW" altLang="zh-TW" smtClean="0"/>
              <a:t>（</a:t>
            </a:r>
            <a:r>
              <a:rPr lang="en-US" altLang="zh-TW" smtClean="0"/>
              <a:t>1</a:t>
            </a:r>
            <a:r>
              <a:rPr lang="zh-TW" altLang="zh-TW" smtClean="0"/>
              <a:t>）</a:t>
            </a:r>
            <a:r>
              <a:rPr lang="zh-TW" altLang="en-US" smtClean="0"/>
              <a:t>是因為</a:t>
            </a:r>
            <a:r>
              <a:rPr lang="en-US" altLang="zh-TW" smtClean="0"/>
              <a:t>IT </a:t>
            </a:r>
            <a:r>
              <a:rPr lang="zh-TW" altLang="en-US" smtClean="0"/>
              <a:t>技術產生的困境</a:t>
            </a:r>
            <a:r>
              <a:rPr lang="en-US" altLang="zh-TW" smtClean="0"/>
              <a:t>,</a:t>
            </a:r>
            <a:r>
              <a:rPr lang="zh-TW" altLang="en-US" smtClean="0"/>
              <a:t> 還是因為組織本身</a:t>
            </a:r>
            <a:endParaRPr lang="en-US" altLang="zh-TW" smtClean="0"/>
          </a:p>
          <a:p>
            <a:r>
              <a:rPr lang="en-US" altLang="zh-TW" smtClean="0"/>
              <a:t>   </a:t>
            </a:r>
            <a:r>
              <a:rPr lang="zh-TW" altLang="zh-TW" smtClean="0"/>
              <a:t>（</a:t>
            </a:r>
            <a:r>
              <a:rPr lang="en-US" altLang="zh-TW" smtClean="0"/>
              <a:t>2</a:t>
            </a:r>
            <a:r>
              <a:rPr lang="zh-TW" altLang="zh-TW" smtClean="0"/>
              <a:t>）</a:t>
            </a:r>
            <a:r>
              <a:rPr lang="zh-TW" altLang="en-US" smtClean="0"/>
              <a:t>對於新</a:t>
            </a:r>
            <a:r>
              <a:rPr lang="en-US" altLang="zh-TW" smtClean="0"/>
              <a:t>IT </a:t>
            </a:r>
            <a:r>
              <a:rPr lang="zh-TW" altLang="en-US" smtClean="0"/>
              <a:t>技術</a:t>
            </a:r>
            <a:r>
              <a:rPr lang="en-US" altLang="zh-TW" smtClean="0"/>
              <a:t>,</a:t>
            </a:r>
            <a:r>
              <a:rPr lang="zh-TW" altLang="en-US" smtClean="0"/>
              <a:t> 適當的政策是什麼 </a:t>
            </a:r>
            <a:r>
              <a:rPr lang="en-US" altLang="zh-TW" smtClean="0"/>
              <a:t>?</a:t>
            </a:r>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A0AF1E4-CD4D-4C4C-B5B9-784C331D73D0}" type="slidenum">
              <a:rPr kumimoji="0" lang="zh-TW" altLang="en-US">
                <a:latin typeface="Calibri" panose="020F0502020204030204" pitchFamily="34" charset="0"/>
              </a:rPr>
              <a:pPr eaLnBrk="1" hangingPunct="1"/>
              <a:t>44</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690944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TW" altLang="en-US" smtClean="0"/>
              <a:t>說明</a:t>
            </a:r>
            <a:r>
              <a:rPr lang="en-US" altLang="zh-TW" smtClean="0"/>
              <a:t>IT </a:t>
            </a:r>
            <a:r>
              <a:rPr lang="zh-TW" altLang="en-US" smtClean="0"/>
              <a:t>政策與管理議題</a:t>
            </a:r>
            <a:endParaRPr lang="en-US" altLang="zh-TW" smtClean="0"/>
          </a:p>
          <a:p>
            <a:pPr>
              <a:buFontTx/>
              <a:buChar char="-"/>
            </a:pPr>
            <a:r>
              <a:rPr lang="zh-TW" altLang="zh-TW" smtClean="0"/>
              <a:t>在大多數情況下，</a:t>
            </a:r>
            <a:r>
              <a:rPr lang="zh-TW" altLang="en-US" smtClean="0"/>
              <a:t>雖然已經定義了相關的管理責任問題</a:t>
            </a:r>
            <a:r>
              <a:rPr lang="en-US" altLang="zh-TW" smtClean="0"/>
              <a:t>,</a:t>
            </a:r>
            <a:r>
              <a:rPr lang="zh-TW" altLang="en-US" smtClean="0"/>
              <a:t> 做出適當的政策</a:t>
            </a:r>
            <a:r>
              <a:rPr lang="en-US" altLang="zh-TW" smtClean="0"/>
              <a:t>,</a:t>
            </a:r>
            <a:r>
              <a:rPr lang="zh-TW" altLang="en-US" smtClean="0"/>
              <a:t> 但管理者仍會面臨社會</a:t>
            </a:r>
            <a:r>
              <a:rPr lang="en-US" altLang="zh-TW" smtClean="0"/>
              <a:t>,</a:t>
            </a:r>
            <a:r>
              <a:rPr lang="zh-TW" altLang="en-US" smtClean="0"/>
              <a:t> 組織和個人之間的利益關係</a:t>
            </a:r>
            <a:r>
              <a:rPr lang="en-US" altLang="zh-TW" smtClean="0"/>
              <a:t>,</a:t>
            </a:r>
            <a:r>
              <a:rPr lang="zh-TW" altLang="en-US" smtClean="0"/>
              <a:t> </a:t>
            </a:r>
            <a:endParaRPr lang="en-US" altLang="zh-TW" smtClean="0"/>
          </a:p>
          <a:p>
            <a:r>
              <a:rPr lang="zh-TW" altLang="en-US" smtClean="0"/>
              <a:t>   在這樣的情況下</a:t>
            </a:r>
            <a:r>
              <a:rPr lang="en-US" altLang="zh-TW" smtClean="0"/>
              <a:t>,</a:t>
            </a:r>
            <a:r>
              <a:rPr lang="zh-TW" altLang="en-US" smtClean="0"/>
              <a:t> 有其他管理方法負責管理決策</a:t>
            </a:r>
            <a:r>
              <a:rPr lang="en-US" altLang="zh-TW" smtClean="0"/>
              <a:t> : </a:t>
            </a:r>
            <a:r>
              <a:rPr lang="zh-TW" altLang="en-US" smtClean="0"/>
              <a:t>如</a:t>
            </a:r>
            <a:r>
              <a:rPr lang="en-US" altLang="zh-TW" smtClean="0"/>
              <a:t>:</a:t>
            </a:r>
            <a:r>
              <a:rPr lang="zh-TW" altLang="en-US" smtClean="0"/>
              <a:t> 以功</a:t>
            </a:r>
            <a:r>
              <a:rPr lang="zh-TW" altLang="zh-TW" smtClean="0"/>
              <a:t>利</a:t>
            </a:r>
            <a:r>
              <a:rPr lang="zh-TW" altLang="en-US" smtClean="0"/>
              <a:t>為</a:t>
            </a:r>
            <a:r>
              <a:rPr lang="zh-TW" altLang="zh-TW" smtClean="0"/>
              <a:t>目標</a:t>
            </a:r>
            <a:r>
              <a:rPr lang="zh-TW" altLang="en-US" smtClean="0"/>
              <a:t>的</a:t>
            </a:r>
            <a:r>
              <a:rPr lang="zh-TW" altLang="zh-TW" smtClean="0"/>
              <a:t>基礎分析，</a:t>
            </a:r>
            <a:r>
              <a:rPr lang="zh-TW" altLang="en-US" smtClean="0"/>
              <a:t>與</a:t>
            </a:r>
            <a:r>
              <a:rPr lang="zh-TW" altLang="zh-TW" smtClean="0"/>
              <a:t>利益相關者</a:t>
            </a:r>
            <a:r>
              <a:rPr lang="zh-TW" altLang="en-US" smtClean="0"/>
              <a:t>的</a:t>
            </a:r>
            <a:r>
              <a:rPr lang="zh-TW" altLang="zh-TW" smtClean="0"/>
              <a:t>分析，以權利為基礎的分析，</a:t>
            </a:r>
            <a:r>
              <a:rPr lang="zh-TW" altLang="en-US" smtClean="0"/>
              <a:t>以</a:t>
            </a:r>
            <a:r>
              <a:rPr lang="zh-TW" altLang="zh-TW" smtClean="0"/>
              <a:t>責任為基礎的分析</a:t>
            </a:r>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43401E4-DCE3-4D54-B1C8-671F442F9F88}" type="slidenum">
              <a:rPr kumimoji="0" lang="zh-TW" altLang="en-US">
                <a:latin typeface="Calibri" panose="020F0502020204030204" pitchFamily="34" charset="0"/>
              </a:rPr>
              <a:pPr eaLnBrk="1" hangingPunct="1"/>
              <a:t>45</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236146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他們利用收發器系統，看看他們可以收集哪些信息。系統表明，</a:t>
            </a:r>
            <a:r>
              <a:rPr lang="en-US" altLang="zh-TW" dirty="0" smtClean="0"/>
              <a:t>Barber</a:t>
            </a:r>
            <a:r>
              <a:rPr lang="zh-TW" altLang="en-US" dirty="0" smtClean="0"/>
              <a:t>，</a:t>
            </a:r>
            <a:r>
              <a:rPr lang="en-US" altLang="zh-TW" dirty="0" smtClean="0"/>
              <a:t>McCoy</a:t>
            </a:r>
            <a:r>
              <a:rPr lang="zh-TW" altLang="en-US" dirty="0" smtClean="0"/>
              <a:t>，</a:t>
            </a:r>
            <a:r>
              <a:rPr lang="en-US" altLang="zh-TW" dirty="0" smtClean="0"/>
              <a:t>Frank</a:t>
            </a:r>
            <a:r>
              <a:rPr lang="zh-TW" altLang="en-US" dirty="0" smtClean="0"/>
              <a:t>和</a:t>
            </a:r>
            <a:r>
              <a:rPr lang="en-US" altLang="zh-TW" dirty="0" err="1" smtClean="0"/>
              <a:t>Gogan</a:t>
            </a:r>
            <a:r>
              <a:rPr lang="zh-TW" altLang="en-US" dirty="0" smtClean="0"/>
              <a:t>從來沒有在同一個房間裡過。 </a:t>
            </a:r>
            <a:r>
              <a:rPr lang="en-US" altLang="zh-TW" dirty="0" err="1" smtClean="0"/>
              <a:t>Saltz</a:t>
            </a:r>
            <a:r>
              <a:rPr lang="zh-TW" altLang="en-US" dirty="0" smtClean="0"/>
              <a:t>現在有一個問題，</a:t>
            </a:r>
            <a:r>
              <a:rPr lang="en-US" altLang="zh-TW" dirty="0" smtClean="0"/>
              <a:t>Barber</a:t>
            </a:r>
            <a:r>
              <a:rPr lang="zh-TW" altLang="en-US" dirty="0" smtClean="0"/>
              <a:t>可能沒有說出該項目的真相。收發器系統用作管理控制系統。她正在用它來看看</a:t>
            </a:r>
            <a:r>
              <a:rPr lang="en-US" altLang="zh-TW" dirty="0" smtClean="0"/>
              <a:t>Barber</a:t>
            </a:r>
            <a:r>
              <a:rPr lang="zh-TW" altLang="en-US" dirty="0" smtClean="0"/>
              <a:t>這三位工程師甚至還面對面地相遇。根據系統，他們沒有，這會讓人很難相信巴伯實際上已經遇到了像他說的三位工程師。 </a:t>
            </a:r>
            <a:r>
              <a:rPr lang="en-US" altLang="zh-TW" dirty="0" err="1" smtClean="0"/>
              <a:t>Saltz</a:t>
            </a:r>
            <a:r>
              <a:rPr lang="zh-TW" altLang="en-US" dirty="0" smtClean="0"/>
              <a:t>應該將系統的輸出視為絕對真理嗎？</a:t>
            </a:r>
          </a:p>
          <a:p>
            <a:r>
              <a:rPr lang="zh-TW" altLang="en-US" dirty="0" smtClean="0"/>
              <a:t>系統可能出錯嗎？也許系統不是</a:t>
            </a:r>
            <a:r>
              <a:rPr lang="en-US" altLang="zh-TW" dirty="0" smtClean="0"/>
              <a:t>100</a:t>
            </a:r>
            <a:r>
              <a:rPr lang="zh-TW" altLang="en-US" dirty="0" smtClean="0"/>
              <a:t>％可靠和準確，一些無線電干擾可能阻礙了跟踪信號。也許他們有一個電話會議，或在工作之外見面。</a:t>
            </a:r>
          </a:p>
          <a:p>
            <a:r>
              <a:rPr lang="zh-TW" altLang="en-US" dirty="0" smtClean="0"/>
              <a:t>巴克博士講述了芝加哥警察局的一個警示故事，以及他們是如何做的</a:t>
            </a:r>
          </a:p>
          <a:p>
            <a:r>
              <a:rPr lang="zh-TW" altLang="en-US" dirty="0" smtClean="0"/>
              <a:t>使用神經網絡試圖找到能夠識別有風險的警察</a:t>
            </a:r>
            <a:r>
              <a:rPr lang="en-US" altLang="zh-TW" dirty="0" smtClean="0"/>
              <a:t>/</a:t>
            </a:r>
            <a:r>
              <a:rPr lang="zh-TW" altLang="en-US" dirty="0" smtClean="0"/>
              <a:t>學員的模式。特別，</a:t>
            </a:r>
          </a:p>
          <a:p>
            <a:r>
              <a:rPr lang="zh-TW" altLang="en-US" dirty="0" smtClean="0"/>
              <a:t>他們試圖尋找有藥物濫用風險的警察</a:t>
            </a:r>
            <a:r>
              <a:rPr lang="en-US" altLang="zh-TW" dirty="0" smtClean="0"/>
              <a:t>/</a:t>
            </a:r>
            <a:r>
              <a:rPr lang="zh-TW" altLang="en-US" dirty="0" smtClean="0"/>
              <a:t>學員。在這個講座中，重點</a:t>
            </a:r>
          </a:p>
          <a:p>
            <a:r>
              <a:rPr lang="zh-TW" altLang="en-US" dirty="0" smtClean="0"/>
              <a:t>是因為系統產生輸出，它不一定產生輸出</a:t>
            </a:r>
          </a:p>
          <a:p>
            <a:r>
              <a:rPr lang="zh-TW" altLang="en-US" dirty="0" smtClean="0"/>
              <a:t>是的（巴克）。我們作為一個社會，已經被認為是相信計算機所說的任何東西，</a:t>
            </a:r>
          </a:p>
          <a:p>
            <a:r>
              <a:rPr lang="zh-TW" altLang="en-US" dirty="0" smtClean="0"/>
              <a:t>這可能是有害的。在接受之前，我們應該始終考慮所有因素</a:t>
            </a:r>
          </a:p>
          <a:p>
            <a:r>
              <a:rPr lang="zh-TW" altLang="en-US" dirty="0" smtClean="0"/>
              <a:t>結果是絕對的，特別是來自可能有害的算法</a:t>
            </a:r>
          </a:p>
          <a:p>
            <a:r>
              <a:rPr lang="zh-TW" altLang="en-US" dirty="0" smtClean="0"/>
              <a:t>無辜的人。</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7</a:t>
            </a:fld>
            <a:endParaRPr lang="en-US"/>
          </a:p>
        </p:txBody>
      </p:sp>
    </p:spTree>
    <p:extLst>
      <p:ext uri="{BB962C8B-B14F-4D97-AF65-F5344CB8AC3E}">
        <p14:creationId xmlns:p14="http://schemas.microsoft.com/office/powerpoint/2010/main" val="776890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需要採取哪些類型的管理措施來解決梅森的四個問題（或者四個問題以及您發現的其他問題？）</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50</a:t>
            </a:fld>
            <a:endParaRPr lang="en-US"/>
          </a:p>
        </p:txBody>
      </p:sp>
    </p:spTree>
    <p:extLst>
      <p:ext uri="{BB962C8B-B14F-4D97-AF65-F5344CB8AC3E}">
        <p14:creationId xmlns:p14="http://schemas.microsoft.com/office/powerpoint/2010/main" val="14487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t>美國航空公司的軍刀系統是由綜合信息系統創建的信息經濟的一個例子。美聯航和達美航空以很高的成本複制了這個預訂系統，但大多數小型航空公司都需要付費使用這些系統。 </a:t>
            </a:r>
            <a:endParaRPr lang="zh-TW" altLang="en-US" dirty="0"/>
          </a:p>
        </p:txBody>
      </p:sp>
      <p:sp>
        <p:nvSpPr>
          <p:cNvPr id="4" name="投影片編號版面配置區 3"/>
          <p:cNvSpPr>
            <a:spLocks noGrp="1"/>
          </p:cNvSpPr>
          <p:nvPr>
            <p:ph type="sldNum" sz="quarter" idx="10"/>
          </p:nvPr>
        </p:nvSpPr>
        <p:spPr/>
        <p:txBody>
          <a:bodyPr/>
          <a:lstStyle/>
          <a:p>
            <a:fld id="{6214E384-2327-434E-954E-8CD3B20B0393}" type="slidenum">
              <a:rPr lang="en-US" smtClean="0"/>
              <a:pPr/>
              <a:t>8</a:t>
            </a:fld>
            <a:endParaRPr lang="en-US"/>
          </a:p>
        </p:txBody>
      </p:sp>
    </p:spTree>
    <p:extLst>
      <p:ext uri="{BB962C8B-B14F-4D97-AF65-F5344CB8AC3E}">
        <p14:creationId xmlns:p14="http://schemas.microsoft.com/office/powerpoint/2010/main" val="17169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zh-TW" dirty="0" smtClean="0"/>
              <a:t>為了解決這些問題，管理者要能夠識別和分析</a:t>
            </a:r>
            <a:r>
              <a:rPr lang="en-US" altLang="zh-TW" dirty="0" smtClean="0"/>
              <a:t>IT</a:t>
            </a:r>
            <a:r>
              <a:rPr lang="zh-TW" altLang="zh-TW" dirty="0" smtClean="0"/>
              <a:t>技術所帶來的影響。這篇文章主要是提供給管理者</a:t>
            </a:r>
            <a:r>
              <a:rPr lang="en-US" altLang="zh-TW" dirty="0" smtClean="0"/>
              <a:t>IT</a:t>
            </a:r>
            <a:r>
              <a:rPr lang="zh-TW" altLang="zh-TW" dirty="0" smtClean="0"/>
              <a:t>技術在公司的影響性。</a:t>
            </a:r>
          </a:p>
          <a:p>
            <a:r>
              <a:rPr lang="zh-TW" altLang="zh-TW" dirty="0" smtClean="0"/>
              <a:t>提出這三項互相關聯的因素（</a:t>
            </a:r>
            <a:r>
              <a:rPr lang="en-US" altLang="zh-TW" dirty="0" smtClean="0"/>
              <a:t>Refer</a:t>
            </a:r>
            <a:r>
              <a:rPr lang="zh-TW" altLang="zh-TW" dirty="0" smtClean="0"/>
              <a:t>附件</a:t>
            </a:r>
            <a:r>
              <a:rPr lang="en-US" altLang="zh-TW" dirty="0" smtClean="0"/>
              <a:t>A</a:t>
            </a:r>
            <a:r>
              <a:rPr lang="zh-TW" altLang="zh-TW" dirty="0" smtClean="0"/>
              <a:t>和</a:t>
            </a:r>
            <a:r>
              <a:rPr lang="en-US" altLang="zh-TW" dirty="0" smtClean="0"/>
              <a:t>B</a:t>
            </a:r>
            <a:r>
              <a:rPr lang="zh-TW" altLang="zh-TW" dirty="0" smtClean="0"/>
              <a:t>）</a:t>
            </a:r>
          </a:p>
          <a:p>
            <a:r>
              <a:rPr lang="zh-TW" altLang="zh-TW" dirty="0" smtClean="0"/>
              <a:t>列出</a:t>
            </a:r>
            <a:r>
              <a:rPr lang="en-US" altLang="zh-TW" dirty="0" smtClean="0"/>
              <a:t>IT</a:t>
            </a:r>
            <a:r>
              <a:rPr lang="zh-TW" altLang="zh-TW" dirty="0" smtClean="0"/>
              <a:t>技術所帶來的進步有哪些。</a:t>
            </a:r>
          </a:p>
          <a:p>
            <a:r>
              <a:rPr lang="zh-TW" altLang="zh-TW" dirty="0" smtClean="0"/>
              <a:t>列出</a:t>
            </a:r>
            <a:r>
              <a:rPr lang="en-US" altLang="zh-TW" dirty="0" smtClean="0"/>
              <a:t>IT</a:t>
            </a:r>
            <a:r>
              <a:rPr lang="zh-TW" altLang="zh-TW" dirty="0" smtClean="0"/>
              <a:t>技術帶來有哪些管理層面的問題。</a:t>
            </a:r>
          </a:p>
          <a:p>
            <a:r>
              <a:rPr lang="zh-TW" altLang="zh-TW" dirty="0" smtClean="0"/>
              <a:t>列出公司內部、外部的決策議題。</a:t>
            </a:r>
          </a:p>
          <a:p>
            <a:endParaRPr lang="zh-TW" altLang="en-US"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1B048D7-8EEF-4F07-824C-633E8595A5C6}" type="slidenum">
              <a:rPr kumimoji="0" lang="zh-TW" altLang="en-US">
                <a:latin typeface="Calibri" panose="020F0502020204030204" pitchFamily="34" charset="0"/>
              </a:rPr>
              <a:pPr eaLnBrk="1" hangingPunct="1"/>
              <a:t>9</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47374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以下簡介了每一個</a:t>
            </a:r>
            <a:r>
              <a:rPr lang="en-US" altLang="zh-TW" sz="1200" kern="1200" dirty="0" smtClean="0">
                <a:solidFill>
                  <a:schemeClr val="tx1"/>
                </a:solidFill>
                <a:effectLst/>
                <a:latin typeface="+mn-lt"/>
                <a:ea typeface="+mn-ea"/>
                <a:cs typeface="+mn-cs"/>
              </a:rPr>
              <a:t> IT</a:t>
            </a:r>
            <a:r>
              <a:rPr lang="zh-TW" altLang="zh-TW" sz="1200" kern="1200" dirty="0" smtClean="0">
                <a:solidFill>
                  <a:schemeClr val="tx1"/>
                </a:solidFill>
                <a:effectLst/>
                <a:latin typeface="+mn-lt"/>
                <a:ea typeface="+mn-ea"/>
                <a:cs typeface="+mn-cs"/>
              </a:rPr>
              <a:t>能力與管理和政策議題，區分兩種類型的功能：</a:t>
            </a:r>
          </a:p>
          <a:p>
            <a:r>
              <a:rPr lang="en-US" altLang="zh-TW" sz="1200" kern="1200" dirty="0" smtClean="0">
                <a:solidFill>
                  <a:schemeClr val="tx1"/>
                </a:solidFill>
                <a:effectLst/>
                <a:latin typeface="+mn-lt"/>
                <a:ea typeface="+mn-ea"/>
                <a:cs typeface="+mn-cs"/>
              </a:rPr>
              <a:t>A.</a:t>
            </a:r>
            <a:r>
              <a:rPr lang="zh-TW" altLang="zh-TW" sz="1200" kern="1200" dirty="0" smtClean="0">
                <a:solidFill>
                  <a:schemeClr val="tx1"/>
                </a:solidFill>
                <a:effectLst/>
                <a:latin typeface="+mn-lt"/>
                <a:ea typeface="+mn-ea"/>
                <a:cs typeface="+mn-cs"/>
              </a:rPr>
              <a:t>與</a:t>
            </a:r>
            <a:r>
              <a:rPr lang="en-US" altLang="zh-TW" sz="1200" kern="1200" dirty="0" smtClean="0">
                <a:solidFill>
                  <a:schemeClr val="tx1"/>
                </a:solidFill>
                <a:effectLst/>
                <a:latin typeface="+mn-lt"/>
                <a:ea typeface="+mn-ea"/>
                <a:cs typeface="+mn-cs"/>
              </a:rPr>
              <a:t>IT</a:t>
            </a:r>
            <a:r>
              <a:rPr lang="zh-TW" altLang="zh-TW" sz="1200" kern="1200" dirty="0" smtClean="0">
                <a:solidFill>
                  <a:schemeClr val="tx1"/>
                </a:solidFill>
                <a:effectLst/>
                <a:latin typeface="+mn-lt"/>
                <a:ea typeface="+mn-ea"/>
                <a:cs typeface="+mn-cs"/>
              </a:rPr>
              <a:t>直接相關的。</a:t>
            </a:r>
            <a:r>
              <a:rPr lang="en-US" altLang="zh-TW" sz="1200" kern="1200" dirty="0" smtClean="0">
                <a:solidFill>
                  <a:schemeClr val="tx1"/>
                </a:solidFill>
                <a:effectLst/>
                <a:latin typeface="+mn-lt"/>
                <a:ea typeface="+mn-ea"/>
                <a:cs typeface="+mn-cs"/>
              </a:rPr>
              <a:t>Ex:</a:t>
            </a:r>
            <a:r>
              <a:rPr lang="zh-TW" altLang="zh-TW" sz="1200" kern="1200" dirty="0" smtClean="0">
                <a:solidFill>
                  <a:schemeClr val="tx1"/>
                </a:solidFill>
                <a:effectLst/>
                <a:latin typeface="+mn-lt"/>
                <a:ea typeface="+mn-ea"/>
                <a:cs typeface="+mn-cs"/>
              </a:rPr>
              <a:t>訊息交換。</a:t>
            </a:r>
          </a:p>
          <a:p>
            <a:r>
              <a:rPr lang="en-US" altLang="zh-TW" sz="1200" kern="1200" dirty="0" smtClean="0">
                <a:solidFill>
                  <a:schemeClr val="tx1"/>
                </a:solidFill>
                <a:effectLst/>
                <a:latin typeface="+mn-lt"/>
                <a:ea typeface="+mn-ea"/>
                <a:cs typeface="+mn-cs"/>
              </a:rPr>
              <a:t>B</a:t>
            </a:r>
            <a:r>
              <a:rPr lang="zh-TW" altLang="zh-TW" sz="1200" kern="1200" dirty="0" smtClean="0">
                <a:solidFill>
                  <a:schemeClr val="tx1"/>
                </a:solidFill>
                <a:effectLst/>
                <a:latin typeface="+mn-lt"/>
                <a:ea typeface="+mn-ea"/>
                <a:cs typeface="+mn-cs"/>
              </a:rPr>
              <a:t>與</a:t>
            </a:r>
            <a:r>
              <a:rPr lang="en-US" altLang="zh-TW" sz="1200" kern="1200" dirty="0" smtClean="0">
                <a:solidFill>
                  <a:schemeClr val="tx1"/>
                </a:solidFill>
                <a:effectLst/>
                <a:latin typeface="+mn-lt"/>
                <a:ea typeface="+mn-ea"/>
                <a:cs typeface="+mn-cs"/>
              </a:rPr>
              <a:t>IT</a:t>
            </a:r>
            <a:r>
              <a:rPr lang="zh-TW" altLang="zh-TW" sz="1200" kern="1200" dirty="0" smtClean="0">
                <a:solidFill>
                  <a:schemeClr val="tx1"/>
                </a:solidFill>
                <a:effectLst/>
                <a:latin typeface="+mn-lt"/>
                <a:ea typeface="+mn-ea"/>
                <a:cs typeface="+mn-cs"/>
              </a:rPr>
              <a:t>不是直接相關的</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衍生功能</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Ex:</a:t>
            </a:r>
            <a:r>
              <a:rPr lang="zh-TW" altLang="zh-TW" sz="1200" kern="1200" dirty="0" smtClean="0">
                <a:solidFill>
                  <a:schemeClr val="tx1"/>
                </a:solidFill>
                <a:effectLst/>
                <a:latin typeface="+mn-lt"/>
                <a:ea typeface="+mn-ea"/>
                <a:cs typeface="+mn-cs"/>
              </a:rPr>
              <a:t>資訊分析。</a:t>
            </a:r>
          </a:p>
          <a:p>
            <a:endParaRPr lang="zh-TW" altLang="en-US" dirty="0"/>
          </a:p>
        </p:txBody>
      </p:sp>
      <p:sp>
        <p:nvSpPr>
          <p:cNvPr id="4" name="投影片編號版面配置區 3"/>
          <p:cNvSpPr>
            <a:spLocks noGrp="1"/>
          </p:cNvSpPr>
          <p:nvPr>
            <p:ph type="sldNum" sz="quarter" idx="10"/>
          </p:nvPr>
        </p:nvSpPr>
        <p:spPr/>
        <p:txBody>
          <a:bodyPr/>
          <a:lstStyle/>
          <a:p>
            <a:fld id="{15F862BE-FD84-4CAE-9A03-59EAED7E8F49}" type="slidenum">
              <a:rPr lang="zh-TW" altLang="en-US" smtClean="0"/>
              <a:pPr/>
              <a:t>10</a:t>
            </a:fld>
            <a:endParaRPr lang="zh-TW" altLang="en-US"/>
          </a:p>
        </p:txBody>
      </p:sp>
    </p:spTree>
    <p:extLst>
      <p:ext uri="{BB962C8B-B14F-4D97-AF65-F5344CB8AC3E}">
        <p14:creationId xmlns:p14="http://schemas.microsoft.com/office/powerpoint/2010/main" val="334914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TW" altLang="zh-TW" sz="1200" b="1" u="sng" kern="1200" dirty="0" smtClean="0">
                <a:solidFill>
                  <a:schemeClr val="tx1"/>
                </a:solidFill>
                <a:effectLst/>
                <a:latin typeface="+mn-lt"/>
                <a:ea typeface="+mn-ea"/>
                <a:cs typeface="+mn-cs"/>
              </a:rPr>
              <a:t>存取方面</a:t>
            </a:r>
            <a:endParaRPr lang="en-US" altLang="zh-TW" dirty="0" smtClean="0"/>
          </a:p>
          <a:p>
            <a:pPr>
              <a:buFontTx/>
              <a:buChar char="-"/>
            </a:pPr>
            <a:r>
              <a:rPr lang="zh-TW" altLang="en-US" dirty="0" smtClean="0"/>
              <a:t>由於電腦網路的能力</a:t>
            </a:r>
            <a:r>
              <a:rPr lang="en-US" altLang="zh-TW" dirty="0" smtClean="0"/>
              <a:t>, </a:t>
            </a:r>
            <a:r>
              <a:rPr lang="zh-TW" altLang="en-US" dirty="0" smtClean="0"/>
              <a:t>可以從資料庫中快速查詢得到所有的資料</a:t>
            </a:r>
            <a:r>
              <a:rPr lang="en-US" altLang="zh-TW" dirty="0" smtClean="0"/>
              <a:t>,</a:t>
            </a:r>
            <a:r>
              <a:rPr lang="zh-TW" altLang="en-US" dirty="0" smtClean="0"/>
              <a:t> 如銀行機構擁有廣泛的個人顧客的詳細資料</a:t>
            </a:r>
            <a:r>
              <a:rPr lang="en-US" altLang="zh-TW" dirty="0" smtClean="0"/>
              <a:t>.</a:t>
            </a:r>
          </a:p>
          <a:p>
            <a:pPr>
              <a:buFontTx/>
              <a:buChar char="-"/>
            </a:pPr>
            <a:endParaRPr lang="en-US" altLang="zh-TW" dirty="0" smtClean="0"/>
          </a:p>
          <a:p>
            <a:pPr>
              <a:buFontTx/>
              <a:buChar char="-"/>
            </a:pPr>
            <a:r>
              <a:rPr lang="en-US" altLang="zh-TW" dirty="0" smtClean="0"/>
              <a:t> </a:t>
            </a:r>
            <a:r>
              <a:rPr lang="zh-TW" altLang="en-US" dirty="0" smtClean="0"/>
              <a:t>問題 </a:t>
            </a:r>
            <a:r>
              <a:rPr lang="en-US" altLang="zh-TW" dirty="0" smtClean="0"/>
              <a:t>: </a:t>
            </a:r>
          </a:p>
          <a:p>
            <a:r>
              <a:rPr lang="en-US" altLang="zh-TW" dirty="0" smtClean="0"/>
              <a:t>   1. </a:t>
            </a:r>
            <a:r>
              <a:rPr lang="zh-TW" altLang="en-US" dirty="0" smtClean="0"/>
              <a:t>誰有權可以存取各項資料</a:t>
            </a:r>
            <a:endParaRPr lang="en-US" altLang="zh-TW" dirty="0" smtClean="0"/>
          </a:p>
          <a:p>
            <a:r>
              <a:rPr lang="en-US" altLang="zh-TW" dirty="0" smtClean="0"/>
              <a:t>   2. </a:t>
            </a:r>
            <a:r>
              <a:rPr lang="zh-TW" altLang="en-US" dirty="0" smtClean="0"/>
              <a:t>如果資料機密性的</a:t>
            </a:r>
            <a:r>
              <a:rPr lang="en-US" altLang="zh-TW" dirty="0" smtClean="0"/>
              <a:t>,</a:t>
            </a:r>
            <a:r>
              <a:rPr lang="zh-TW" altLang="en-US" dirty="0" smtClean="0"/>
              <a:t> 更需要加以限制及保密</a:t>
            </a:r>
            <a:endParaRPr lang="en-US" altLang="zh-TW" dirty="0" smtClean="0"/>
          </a:p>
          <a:p>
            <a:r>
              <a:rPr lang="en-US" altLang="zh-TW" dirty="0" smtClean="0"/>
              <a:t>   3. </a:t>
            </a:r>
            <a:r>
              <a:rPr lang="zh-TW" altLang="en-US" dirty="0" smtClean="0"/>
              <a:t>誰負責維護資料的準確性及安全性</a:t>
            </a:r>
            <a:endParaRPr lang="en-US" altLang="zh-TW" dirty="0"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CE48C8E-B3F6-4305-A9A6-7B278C31A7F7}" type="slidenum">
              <a:rPr kumimoji="0" lang="zh-TW" altLang="en-US">
                <a:latin typeface="Calibri" panose="020F0502020204030204" pitchFamily="34" charset="0"/>
              </a:rPr>
              <a:pPr eaLnBrk="1" hangingPunct="1"/>
              <a:t>12</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79268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TW" altLang="zh-TW" sz="1200" b="1" u="sng" kern="1200" dirty="0" smtClean="0">
                <a:solidFill>
                  <a:schemeClr val="tx1"/>
                </a:solidFill>
                <a:effectLst/>
                <a:latin typeface="+mn-lt"/>
                <a:ea typeface="+mn-ea"/>
                <a:cs typeface="+mn-cs"/>
              </a:rPr>
              <a:t>授權</a:t>
            </a:r>
            <a:endParaRPr lang="en-US" altLang="zh-TW" dirty="0" smtClean="0"/>
          </a:p>
          <a:p>
            <a:pPr>
              <a:buFontTx/>
              <a:buChar char="-"/>
            </a:pPr>
            <a:r>
              <a:rPr lang="en-US" altLang="zh-TW" dirty="0" smtClean="0"/>
              <a:t> </a:t>
            </a:r>
            <a:r>
              <a:rPr lang="zh-TW" altLang="en-US" dirty="0" smtClean="0"/>
              <a:t>在未有</a:t>
            </a:r>
            <a:r>
              <a:rPr lang="en-US" altLang="zh-TW" dirty="0" smtClean="0"/>
              <a:t>IT </a:t>
            </a:r>
            <a:r>
              <a:rPr lang="zh-TW" altLang="en-US" dirty="0" smtClean="0"/>
              <a:t>技術之前</a:t>
            </a:r>
            <a:r>
              <a:rPr lang="en-US" altLang="zh-TW" dirty="0" smtClean="0"/>
              <a:t>,</a:t>
            </a:r>
            <a:r>
              <a:rPr lang="zh-TW" altLang="en-US" dirty="0" smtClean="0"/>
              <a:t> 資訊通常需要大量人力運算</a:t>
            </a:r>
            <a:r>
              <a:rPr lang="en-US" altLang="zh-TW" dirty="0" smtClean="0"/>
              <a:t>,</a:t>
            </a:r>
            <a:r>
              <a:rPr lang="zh-TW" altLang="en-US" dirty="0" smtClean="0"/>
              <a:t> 很沒有經濟效益</a:t>
            </a:r>
            <a:r>
              <a:rPr lang="en-US" altLang="zh-TW" dirty="0" smtClean="0"/>
              <a:t>,</a:t>
            </a:r>
            <a:r>
              <a:rPr lang="zh-TW" altLang="en-US" dirty="0" smtClean="0"/>
              <a:t> 有了</a:t>
            </a:r>
            <a:r>
              <a:rPr lang="en-US" altLang="zh-TW" dirty="0" smtClean="0"/>
              <a:t>IT </a:t>
            </a:r>
            <a:r>
              <a:rPr lang="zh-TW" altLang="en-US" dirty="0" smtClean="0"/>
              <a:t>技術後</a:t>
            </a:r>
            <a:r>
              <a:rPr lang="en-US" altLang="zh-TW" dirty="0" smtClean="0"/>
              <a:t>,</a:t>
            </a:r>
            <a:r>
              <a:rPr lang="zh-TW" altLang="en-US" dirty="0" smtClean="0"/>
              <a:t> 可以方便的取得資料</a:t>
            </a:r>
            <a:r>
              <a:rPr lang="en-US" altLang="zh-TW" dirty="0" smtClean="0"/>
              <a:t>,</a:t>
            </a:r>
            <a:r>
              <a:rPr lang="zh-TW" altLang="en-US" dirty="0" smtClean="0"/>
              <a:t> </a:t>
            </a:r>
            <a:r>
              <a:rPr lang="en-US" altLang="zh-TW" dirty="0" smtClean="0"/>
              <a:t>IT</a:t>
            </a:r>
            <a:r>
              <a:rPr lang="zh-TW" altLang="en-US" dirty="0" smtClean="0"/>
              <a:t> 的優點在於速度</a:t>
            </a:r>
            <a:r>
              <a:rPr lang="en-US" altLang="zh-TW" dirty="0" smtClean="0"/>
              <a:t>,</a:t>
            </a:r>
            <a:r>
              <a:rPr lang="zh-TW" altLang="en-US" dirty="0" smtClean="0"/>
              <a:t> 存取</a:t>
            </a:r>
            <a:r>
              <a:rPr lang="en-US" altLang="zh-TW" dirty="0" smtClean="0"/>
              <a:t>,</a:t>
            </a:r>
            <a:r>
              <a:rPr lang="zh-TW" altLang="en-US" dirty="0" smtClean="0"/>
              <a:t> 重組</a:t>
            </a:r>
            <a:r>
              <a:rPr lang="en-US" altLang="zh-TW" dirty="0" smtClean="0"/>
              <a:t>…</a:t>
            </a:r>
          </a:p>
          <a:p>
            <a:pPr>
              <a:buFontTx/>
              <a:buChar char="-"/>
            </a:pPr>
            <a:endParaRPr lang="en-US" altLang="zh-TW" dirty="0" smtClean="0"/>
          </a:p>
          <a:p>
            <a:pPr>
              <a:buFontTx/>
              <a:buChar char="-"/>
            </a:pPr>
            <a:r>
              <a:rPr lang="en-US" altLang="zh-TW" dirty="0" smtClean="0"/>
              <a:t> Ex : </a:t>
            </a:r>
            <a:r>
              <a:rPr lang="zh-TW" altLang="en-US" dirty="0" smtClean="0"/>
              <a:t>航空公司的電腦預訂系統讓旅客可以自主的使用</a:t>
            </a:r>
            <a:r>
              <a:rPr lang="en-US" altLang="zh-TW" dirty="0" smtClean="0"/>
              <a:t>,</a:t>
            </a:r>
            <a:r>
              <a:rPr lang="zh-TW" altLang="en-US" dirty="0" smtClean="0"/>
              <a:t> 電腦收銀機和計費系統使我們能夠知道銷售的數量</a:t>
            </a:r>
            <a:r>
              <a:rPr lang="en-US" altLang="zh-TW" dirty="0" smtClean="0"/>
              <a:t>,</a:t>
            </a:r>
            <a:r>
              <a:rPr lang="zh-TW" altLang="en-US" dirty="0" smtClean="0"/>
              <a:t> 時間</a:t>
            </a:r>
            <a:r>
              <a:rPr lang="en-US" altLang="zh-TW" dirty="0" smtClean="0"/>
              <a:t>,</a:t>
            </a:r>
            <a:r>
              <a:rPr lang="zh-TW" altLang="en-US" dirty="0" smtClean="0"/>
              <a:t> 以及哪些客戶購買</a:t>
            </a:r>
            <a:r>
              <a:rPr lang="en-US" altLang="zh-TW" dirty="0" smtClean="0"/>
              <a:t>.</a:t>
            </a:r>
          </a:p>
          <a:p>
            <a:r>
              <a:rPr lang="en-US" altLang="zh-TW" dirty="0" smtClean="0"/>
              <a:t>  </a:t>
            </a:r>
            <a:r>
              <a:rPr lang="zh-TW" altLang="en-US" dirty="0" smtClean="0"/>
              <a:t>而資料的存取就有相關議題要做討論</a:t>
            </a:r>
            <a:endParaRPr lang="en-US" altLang="zh-TW" dirty="0" smtClean="0"/>
          </a:p>
          <a:p>
            <a:r>
              <a:rPr lang="en-US" altLang="zh-TW" dirty="0" smtClean="0"/>
              <a:t>  1. </a:t>
            </a:r>
            <a:r>
              <a:rPr lang="zh-TW" altLang="en-US" dirty="0" smtClean="0"/>
              <a:t>誰可以擁有資料</a:t>
            </a:r>
            <a:endParaRPr lang="en-US" altLang="zh-TW" dirty="0" smtClean="0"/>
          </a:p>
          <a:p>
            <a:r>
              <a:rPr lang="zh-TW" altLang="en-US" dirty="0" smtClean="0"/>
              <a:t>  </a:t>
            </a:r>
            <a:r>
              <a:rPr lang="en-US" altLang="zh-TW" dirty="0" smtClean="0"/>
              <a:t>2.</a:t>
            </a:r>
            <a:r>
              <a:rPr lang="zh-TW" altLang="en-US" dirty="0" smtClean="0"/>
              <a:t> 護可以存取它 </a:t>
            </a:r>
            <a:endParaRPr lang="en-US" altLang="zh-TW" dirty="0" smtClean="0"/>
          </a:p>
          <a:p>
            <a:r>
              <a:rPr lang="en-US" altLang="zh-TW" dirty="0" smtClean="0"/>
              <a:t>  </a:t>
            </a:r>
            <a:r>
              <a:rPr lang="zh-TW" altLang="en-US" dirty="0" smtClean="0"/>
              <a:t>這意味者相關的責任監督和使用資訊的權利</a:t>
            </a:r>
            <a:r>
              <a:rPr lang="en-US" altLang="zh-TW" dirty="0" smtClean="0"/>
              <a:t>,</a:t>
            </a:r>
            <a:r>
              <a:rPr lang="zh-TW" altLang="en-US" dirty="0" smtClean="0"/>
              <a:t>  提出可能的風險</a:t>
            </a:r>
            <a:r>
              <a:rPr lang="en-US" altLang="zh-TW" dirty="0" smtClean="0"/>
              <a:t>,</a:t>
            </a:r>
            <a:r>
              <a:rPr lang="zh-TW" altLang="en-US" dirty="0" smtClean="0"/>
              <a:t> 員工</a:t>
            </a:r>
            <a:r>
              <a:rPr lang="en-US" altLang="zh-TW" dirty="0" smtClean="0"/>
              <a:t>.</a:t>
            </a:r>
            <a:r>
              <a:rPr lang="zh-TW" altLang="en-US" dirty="0" smtClean="0"/>
              <a:t>消費者或其他人的存取資料的權限</a:t>
            </a:r>
            <a:r>
              <a:rPr lang="en-US" altLang="zh-TW" dirty="0" smtClean="0"/>
              <a:t>,</a:t>
            </a:r>
            <a:r>
              <a:rPr lang="zh-TW" altLang="en-US" dirty="0" smtClean="0"/>
              <a:t> 以防止其監用</a:t>
            </a:r>
            <a:r>
              <a:rPr lang="en-US" altLang="zh-TW" dirty="0" smtClean="0"/>
              <a:t>.</a:t>
            </a:r>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F4D9529D-84A5-43D5-A02B-492276F6380B}" type="slidenum">
              <a:rPr kumimoji="0" lang="zh-TW" altLang="en-US">
                <a:latin typeface="Calibri" panose="020F0502020204030204" pitchFamily="34" charset="0"/>
              </a:rPr>
              <a:pPr eaLnBrk="1" hangingPunct="1"/>
              <a:t>13</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66499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endParaRPr lang="en-US"/>
          </a:p>
        </p:txBody>
      </p:sp>
      <p:sp>
        <p:nvSpPr>
          <p:cNvPr id="3113"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endParaRPr lang="en-US"/>
          </a:p>
        </p:txBody>
      </p:sp>
      <p:sp>
        <p:nvSpPr>
          <p:cNvPr id="3114"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endParaRPr lang="en-US"/>
          </a:p>
        </p:txBody>
      </p:sp>
      <p:sp>
        <p:nvSpPr>
          <p:cNvPr id="3115"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endParaRPr lang="en-US"/>
          </a:p>
        </p:txBody>
      </p:sp>
      <p:sp>
        <p:nvSpPr>
          <p:cNvPr id="3151"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endParaRPr lang="en-US"/>
          </a:p>
        </p:txBody>
      </p:sp>
      <p:sp>
        <p:nvSpPr>
          <p:cNvPr id="3117"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endParaRPr lang="en-US"/>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endParaRPr lang="en-US"/>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endParaRPr lang="en-US"/>
          </a:p>
        </p:txBody>
      </p:sp>
      <p:sp>
        <p:nvSpPr>
          <p:cNvPr id="3136"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endParaRPr lang="en-US"/>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457200" y="6407150"/>
            <a:ext cx="2133600" cy="314325"/>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407150"/>
            <a:ext cx="2895600" cy="31432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199B4AC7-DCEA-4B75-8DED-A4B5F04CD3C4}" type="slidenum">
              <a:rPr lang="en-US"/>
              <a:pPr/>
              <a:t>‹#›</a:t>
            </a:fld>
            <a:endParaRPr lang="en-US"/>
          </a:p>
        </p:txBody>
      </p:sp>
      <p:sp>
        <p:nvSpPr>
          <p:cNvPr id="3110" name="Text Box 38"/>
          <p:cNvSpPr txBox="1">
            <a:spLocks noChangeArrowheads="1"/>
          </p:cNvSpPr>
          <p:nvPr/>
        </p:nvSpPr>
        <p:spPr bwMode="gray">
          <a:xfrm>
            <a:off x="333375" y="4714875"/>
            <a:ext cx="1874937" cy="430887"/>
          </a:xfrm>
          <a:prstGeom prst="rect">
            <a:avLst/>
          </a:prstGeom>
          <a:noFill/>
          <a:ln w="9525">
            <a:noFill/>
            <a:miter lim="800000"/>
            <a:headEnd/>
            <a:tailEnd/>
          </a:ln>
          <a:effectLst/>
        </p:spPr>
        <p:txBody>
          <a:bodyPr wrap="none">
            <a:spAutoFit/>
          </a:bodyPr>
          <a:lstStyle/>
          <a:p>
            <a:r>
              <a:rPr lang="en-US" sz="2200" dirty="0" smtClean="0">
                <a:latin typeface="Arial Black" pitchFamily="34" charset="0"/>
              </a:rPr>
              <a:t>Team 1-5-6</a:t>
            </a:r>
            <a:endParaRPr lang="en-US" sz="2200" dirty="0">
              <a:latin typeface="Arial Black" pitchFamily="34" charset="0"/>
            </a:endParaRPr>
          </a:p>
        </p:txBody>
      </p:sp>
      <p:grpSp>
        <p:nvGrpSpPr>
          <p:cNvPr id="3143"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endParaRPr lang="en-US"/>
            </a:p>
          </p:txBody>
        </p:sp>
        <p:sp>
          <p:nvSpPr>
            <p:cNvPr id="3139"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endParaRPr lang="en-US"/>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en-US" smtClean="0"/>
              <a:t>Click to edit Master title style</a:t>
            </a:r>
            <a:endParaRPr lang="en-US"/>
          </a:p>
        </p:txBody>
      </p:sp>
      <p:pic>
        <p:nvPicPr>
          <p:cNvPr id="3155" name="Picture 83" descr="water"/>
          <p:cNvPicPr>
            <a:picLocks noChangeAspect="1" noChangeArrowheads="1"/>
          </p:cNvPicPr>
          <p:nvPr/>
        </p:nvPicPr>
        <p:blipFill>
          <a:blip r:embed="rId2" cstate="print"/>
          <a:srcRect l="22409" t="16374" b="27486"/>
          <a:stretch>
            <a:fillRect/>
          </a:stretch>
        </p:blipFill>
        <p:spPr bwMode="gray">
          <a:xfrm rot="393398">
            <a:off x="2667000" y="609600"/>
            <a:ext cx="2663825" cy="219710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EE356A-9B77-4A43-B122-561964B1B29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38"/>
            <a:ext cx="2057400" cy="580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5438"/>
            <a:ext cx="6019800" cy="580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0AB0B91-557F-4145-BEE4-F29CABD0B92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04E76E1-BA20-439A-8D8E-72F919650A3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3D4F39B-87AD-4D0A-ADF8-8EF8175E024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2100177-CEEB-4835-A7FE-1D7384E0105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B1E948-9DAD-49B7-8ADC-A77B70827BA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121D8DA-5760-4501-961B-3588EF34183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D6EABA2-2C56-4586-B6FD-B0C22E15CB7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BE714EE-E9CC-469F-A26B-545F69D8B9A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D0976E2-A4C5-476F-8E6E-30895A49BAE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C3A433-DACC-403C-A9A0-B962299C428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B8C381-D6EA-4A76-AC41-51B58E89092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58E6B0-ECAA-456E-BEF8-7C8FF8C2765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endParaRPr lang="en-US"/>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endParaRPr lang="en-US"/>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endParaRPr lang="en-US"/>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endParaRPr lang="en-US"/>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endParaRPr lang="en-US"/>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gray">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064BE9-1F3A-4831-9EE1-D7C972431E82}" type="slidenum">
              <a:rPr lang="en-US"/>
              <a:pPr/>
              <a:t>‹#›</a:t>
            </a:fld>
            <a:endParaRPr lang="en-US"/>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61" name="Picture 37" descr="water"/>
          <p:cNvPicPr>
            <a:picLocks noChangeAspect="1" noChangeArrowheads="1"/>
          </p:cNvPicPr>
          <p:nvPr/>
        </p:nvPicPr>
        <p:blipFill>
          <a:blip r:embed="rId16" cstate="print"/>
          <a:srcRect l="22409" t="16374" b="27486"/>
          <a:stretch>
            <a:fillRect/>
          </a:stretch>
        </p:blipFill>
        <p:spPr bwMode="gray">
          <a:xfrm rot="786797">
            <a:off x="6629400" y="-381000"/>
            <a:ext cx="2417763" cy="1995488"/>
          </a:xfrm>
          <a:prstGeom prst="rect">
            <a:avLst/>
          </a:prstGeom>
          <a:noFill/>
        </p:spPr>
      </p:pic>
      <p:pic>
        <p:nvPicPr>
          <p:cNvPr id="1062" name="Picture 38" descr="3"/>
          <p:cNvPicPr>
            <a:picLocks noChangeAspect="1" noChangeArrowheads="1"/>
          </p:cNvPicPr>
          <p:nvPr/>
        </p:nvPicPr>
        <p:blipFill>
          <a:blip r:embed="rId17" cstate="print"/>
          <a:srcRect/>
          <a:stretch>
            <a:fillRect/>
          </a:stretch>
        </p:blipFill>
        <p:spPr bwMode="gray">
          <a:xfrm rot="20740733" flipH="1">
            <a:off x="49213" y="5726113"/>
            <a:ext cx="1223962" cy="1371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89297" y="495875"/>
            <a:ext cx="8170167" cy="1884363"/>
          </a:xfrm>
        </p:spPr>
        <p:txBody>
          <a:bodyPr>
            <a:normAutofit/>
          </a:bodyPr>
          <a:lstStyle/>
          <a:p>
            <a:pPr eaLnBrk="1" hangingPunct="1">
              <a:defRPr/>
            </a:pPr>
            <a:r>
              <a:rPr lang="en-US" altLang="zh-TW" sz="4400" b="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微軟正黑體" panose="020B0604030504040204" pitchFamily="34" charset="-120"/>
                <a:cs typeface="Arial" panose="020B0604020202020204" pitchFamily="34" charset="0"/>
              </a:rPr>
              <a:t> CASE </a:t>
            </a:r>
            <a:r>
              <a:rPr lang="en-US" altLang="zh-TW" sz="4400" b="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微軟正黑體" panose="020B0604030504040204" pitchFamily="34" charset="-120"/>
                <a:cs typeface="Arial" panose="020B0604020202020204" pitchFamily="34" charset="0"/>
              </a:rPr>
              <a:t>14</a:t>
            </a:r>
            <a:endParaRPr lang="zh-TW" altLang="en-US" sz="4400" b="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微軟正黑體" panose="020B0604030504040204" pitchFamily="34" charset="-120"/>
              <a:cs typeface="Arial" panose="020B0604020202020204" pitchFamily="34" charset="0"/>
            </a:endParaRPr>
          </a:p>
        </p:txBody>
      </p:sp>
      <p:sp>
        <p:nvSpPr>
          <p:cNvPr id="8195" name="Text Box 5"/>
          <p:cNvSpPr txBox="1">
            <a:spLocks noChangeArrowheads="1"/>
          </p:cNvSpPr>
          <p:nvPr/>
        </p:nvSpPr>
        <p:spPr bwMode="auto">
          <a:xfrm>
            <a:off x="323850" y="1844675"/>
            <a:ext cx="338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76092"/>
              </a:buClr>
              <a:buFont typeface="Arial" panose="020B0604020202020204" pitchFamily="34" charset="0"/>
              <a:buChar char="•"/>
              <a:defRPr sz="2800">
                <a:solidFill>
                  <a:srgbClr val="17375E"/>
                </a:solidFill>
                <a:latin typeface="Cambria" panose="02040503050406030204" pitchFamily="18" charset="0"/>
                <a:ea typeface="新細明體" panose="02020500000000000000" pitchFamily="18" charset="-120"/>
              </a:defRPr>
            </a:lvl1pPr>
            <a:lvl2pPr marL="742950" indent="-285750">
              <a:spcBef>
                <a:spcPct val="20000"/>
              </a:spcBef>
              <a:buClr>
                <a:srgbClr val="4F6228"/>
              </a:buClr>
              <a:buFont typeface="Wingdings" panose="05000000000000000000" pitchFamily="2" charset="2"/>
              <a:buChar char="§"/>
              <a:defRPr sz="2800">
                <a:solidFill>
                  <a:srgbClr val="4F6228"/>
                </a:solidFill>
                <a:latin typeface="Cambria" panose="02040503050406030204" pitchFamily="18" charset="0"/>
                <a:ea typeface="新細明體" panose="02020500000000000000" pitchFamily="18" charset="-120"/>
              </a:defRPr>
            </a:lvl2pPr>
            <a:lvl3pPr marL="1143000" indent="-228600">
              <a:spcBef>
                <a:spcPct val="20000"/>
              </a:spcBef>
              <a:buClr>
                <a:srgbClr val="403152"/>
              </a:buClr>
              <a:buFont typeface="Arial" panose="020B0604020202020204" pitchFamily="34" charset="0"/>
              <a:buChar char="•"/>
              <a:defRPr sz="2400">
                <a:solidFill>
                  <a:srgbClr val="403152"/>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ClrTx/>
              <a:buFontTx/>
              <a:buNone/>
            </a:pPr>
            <a:endParaRPr lang="zh-TW" altLang="en-US" sz="1800">
              <a:solidFill>
                <a:schemeClr val="tx1"/>
              </a:solidFill>
              <a:latin typeface="Arial" panose="020B0604020202020204" pitchFamily="34" charset="0"/>
            </a:endParaRPr>
          </a:p>
        </p:txBody>
      </p:sp>
      <p:sp>
        <p:nvSpPr>
          <p:cNvPr id="8196" name="副標題 2"/>
          <p:cNvSpPr>
            <a:spLocks/>
          </p:cNvSpPr>
          <p:nvPr/>
        </p:nvSpPr>
        <p:spPr bwMode="auto">
          <a:xfrm>
            <a:off x="349608" y="3692548"/>
            <a:ext cx="7777163" cy="217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76092"/>
              </a:buClr>
              <a:buFont typeface="Arial" panose="020B0604020202020204" pitchFamily="34" charset="0"/>
              <a:buChar char="•"/>
              <a:defRPr sz="2800">
                <a:solidFill>
                  <a:srgbClr val="17375E"/>
                </a:solidFill>
                <a:latin typeface="Cambria" panose="02040503050406030204" pitchFamily="18" charset="0"/>
                <a:ea typeface="新細明體" panose="02020500000000000000" pitchFamily="18" charset="-120"/>
              </a:defRPr>
            </a:lvl1pPr>
            <a:lvl2pPr marL="742950" indent="-285750">
              <a:spcBef>
                <a:spcPct val="20000"/>
              </a:spcBef>
              <a:buClr>
                <a:srgbClr val="4F6228"/>
              </a:buClr>
              <a:buFont typeface="Wingdings" panose="05000000000000000000" pitchFamily="2" charset="2"/>
              <a:buChar char="§"/>
              <a:defRPr sz="2800">
                <a:solidFill>
                  <a:srgbClr val="4F6228"/>
                </a:solidFill>
                <a:latin typeface="Cambria" panose="02040503050406030204" pitchFamily="18" charset="0"/>
                <a:ea typeface="新細明體" panose="02020500000000000000" pitchFamily="18" charset="-120"/>
              </a:defRPr>
            </a:lvl2pPr>
            <a:lvl3pPr marL="1143000" indent="-228600">
              <a:spcBef>
                <a:spcPct val="20000"/>
              </a:spcBef>
              <a:buClr>
                <a:srgbClr val="403152"/>
              </a:buClr>
              <a:buFont typeface="Arial" panose="020B0604020202020204" pitchFamily="34" charset="0"/>
              <a:buChar char="•"/>
              <a:defRPr sz="2400">
                <a:solidFill>
                  <a:srgbClr val="403152"/>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buFont typeface="Arial" panose="020B0604020202020204" pitchFamily="34" charset="0"/>
              <a:buNone/>
            </a:pPr>
            <a:r>
              <a:rPr kumimoji="0" lang="zh-TW" altLang="en-US" b="1" dirty="0">
                <a:solidFill>
                  <a:srgbClr val="0070C0"/>
                </a:solidFill>
                <a:latin typeface="微軟正黑體" panose="020B0604030504040204" pitchFamily="34" charset="-120"/>
                <a:ea typeface="微軟正黑體" panose="020B0604030504040204" pitchFamily="34" charset="-120"/>
                <a:cs typeface="Rod" pitchFamily="49" charset="-79"/>
              </a:rPr>
              <a:t>第七組 </a:t>
            </a:r>
          </a:p>
          <a:p>
            <a:pPr algn="ctr" eaLnBrk="1" hangingPunct="1">
              <a:buFont typeface="Arial" panose="020B0604020202020204" pitchFamily="34" charset="0"/>
              <a:buNone/>
            </a:pPr>
            <a:r>
              <a:rPr kumimoji="0" lang="en-US" altLang="zh-TW" b="1" dirty="0">
                <a:solidFill>
                  <a:srgbClr val="0070C0"/>
                </a:solidFill>
                <a:latin typeface="微軟正黑體" panose="020B0604030504040204" pitchFamily="34" charset="-120"/>
                <a:ea typeface="微軟正黑體" panose="020B0604030504040204" pitchFamily="34" charset="-120"/>
                <a:cs typeface="Rod" pitchFamily="49" charset="-79"/>
              </a:rPr>
              <a:t>0663411</a:t>
            </a:r>
            <a:r>
              <a:rPr kumimoji="0" lang="zh-TW" altLang="en-US" b="1" dirty="0">
                <a:solidFill>
                  <a:srgbClr val="0070C0"/>
                </a:solidFill>
                <a:latin typeface="微軟正黑體" panose="020B0604030504040204" pitchFamily="34" charset="-120"/>
                <a:ea typeface="微軟正黑體" panose="020B0604030504040204" pitchFamily="34" charset="-120"/>
                <a:cs typeface="Rod" pitchFamily="49" charset="-79"/>
              </a:rPr>
              <a:t>張以樂</a:t>
            </a:r>
          </a:p>
          <a:p>
            <a:pPr algn="ctr" eaLnBrk="1" hangingPunct="1">
              <a:buFont typeface="Arial" panose="020B0604020202020204" pitchFamily="34" charset="0"/>
              <a:buNone/>
            </a:pPr>
            <a:r>
              <a:rPr kumimoji="0" lang="en-US" altLang="zh-TW" b="1" dirty="0">
                <a:solidFill>
                  <a:srgbClr val="0070C0"/>
                </a:solidFill>
                <a:latin typeface="微軟正黑體" panose="020B0604030504040204" pitchFamily="34" charset="-120"/>
                <a:ea typeface="微軟正黑體" panose="020B0604030504040204" pitchFamily="34" charset="-120"/>
                <a:cs typeface="Rod" pitchFamily="49" charset="-79"/>
              </a:rPr>
              <a:t>0763405</a:t>
            </a:r>
            <a:r>
              <a:rPr kumimoji="0" lang="zh-TW" altLang="en-US" b="1" dirty="0">
                <a:solidFill>
                  <a:srgbClr val="0070C0"/>
                </a:solidFill>
                <a:latin typeface="微軟正黑體" panose="020B0604030504040204" pitchFamily="34" charset="-120"/>
                <a:ea typeface="微軟正黑體" panose="020B0604030504040204" pitchFamily="34" charset="-120"/>
                <a:cs typeface="Rod" pitchFamily="49" charset="-79"/>
              </a:rPr>
              <a:t>陳玉瑛</a:t>
            </a:r>
          </a:p>
          <a:p>
            <a:pPr algn="ctr" eaLnBrk="1" hangingPunct="1">
              <a:buFont typeface="Arial" panose="020B0604020202020204" pitchFamily="34" charset="0"/>
              <a:buNone/>
            </a:pPr>
            <a:r>
              <a:rPr kumimoji="0" lang="en-US" altLang="zh-TW" b="1" dirty="0">
                <a:solidFill>
                  <a:srgbClr val="0070C0"/>
                </a:solidFill>
                <a:latin typeface="微軟正黑體" panose="020B0604030504040204" pitchFamily="34" charset="-120"/>
                <a:ea typeface="微軟正黑體" panose="020B0604030504040204" pitchFamily="34" charset="-120"/>
                <a:cs typeface="Rod" pitchFamily="49" charset="-79"/>
              </a:rPr>
              <a:t>0763418</a:t>
            </a:r>
            <a:r>
              <a:rPr kumimoji="0" lang="zh-TW" altLang="en-US" b="1" dirty="0">
                <a:solidFill>
                  <a:srgbClr val="0070C0"/>
                </a:solidFill>
                <a:latin typeface="微軟正黑體" panose="020B0604030504040204" pitchFamily="34" charset="-120"/>
                <a:ea typeface="微軟正黑體" panose="020B0604030504040204" pitchFamily="34" charset="-120"/>
                <a:cs typeface="Rod" pitchFamily="49" charset="-79"/>
              </a:rPr>
              <a:t>陳煒</a:t>
            </a:r>
            <a:r>
              <a:rPr kumimoji="0" lang="zh-TW" altLang="en-US" b="1" dirty="0" smtClean="0">
                <a:solidFill>
                  <a:srgbClr val="0070C0"/>
                </a:solidFill>
                <a:latin typeface="微軟正黑體" panose="020B0604030504040204" pitchFamily="34" charset="-120"/>
                <a:ea typeface="微軟正黑體" panose="020B0604030504040204" pitchFamily="34" charset="-120"/>
                <a:cs typeface="Rod" pitchFamily="49" charset="-79"/>
              </a:rPr>
              <a:t>群</a:t>
            </a:r>
            <a:endParaRPr kumimoji="0" lang="zh-TW" altLang="en-US" b="1" dirty="0">
              <a:solidFill>
                <a:srgbClr val="0070C0"/>
              </a:solidFill>
              <a:latin typeface="微軟正黑體" panose="020B0604030504040204" pitchFamily="34" charset="-120"/>
              <a:ea typeface="微軟正黑體" panose="020B0604030504040204" pitchFamily="34" charset="-120"/>
              <a:cs typeface="Rod" pitchFamily="49" charset="-79"/>
            </a:endParaRPr>
          </a:p>
        </p:txBody>
      </p:sp>
      <p:sp>
        <p:nvSpPr>
          <p:cNvPr id="5" name="矩形 4"/>
          <p:cNvSpPr/>
          <p:nvPr/>
        </p:nvSpPr>
        <p:spPr>
          <a:xfrm>
            <a:off x="546683" y="2172276"/>
            <a:ext cx="8278228" cy="584775"/>
          </a:xfrm>
          <a:prstGeom prst="rect">
            <a:avLst/>
          </a:prstGeom>
        </p:spPr>
        <p:txBody>
          <a:bodyPr wrap="none">
            <a:spAutoFit/>
          </a:bodyPr>
          <a:lstStyle/>
          <a:p>
            <a:r>
              <a:rPr lang="en-US" altLang="zh-TW" sz="3200" b="1" dirty="0">
                <a:ln w="6600">
                  <a:solidFill>
                    <a:schemeClr val="accent2"/>
                  </a:solidFill>
                  <a:prstDash val="solid"/>
                </a:ln>
                <a:solidFill>
                  <a:srgbClr val="FFFFFF"/>
                </a:solidFill>
                <a:effectLst>
                  <a:outerShdw dist="38100" dir="2700000" algn="tl" rotWithShape="0">
                    <a:schemeClr val="accent2"/>
                  </a:outerShdw>
                </a:effectLst>
              </a:rPr>
              <a:t>Information Technology </a:t>
            </a:r>
            <a:r>
              <a:rPr lang="en-US" altLang="zh-TW" sz="3200" b="1" dirty="0" smtClean="0">
                <a:ln w="6600">
                  <a:solidFill>
                    <a:schemeClr val="accent2"/>
                  </a:solidFill>
                  <a:prstDash val="solid"/>
                </a:ln>
                <a:solidFill>
                  <a:srgbClr val="FFFFFF"/>
                </a:solidFill>
                <a:effectLst>
                  <a:outerShdw dist="38100" dir="2700000" algn="tl" rotWithShape="0">
                    <a:schemeClr val="accent2"/>
                  </a:outerShdw>
                </a:effectLst>
              </a:rPr>
              <a:t>in Organizations:</a:t>
            </a:r>
            <a:endParaRPr lang="en-US" altLang="zh-TW"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文字方塊 2"/>
          <p:cNvSpPr txBox="1"/>
          <p:nvPr/>
        </p:nvSpPr>
        <p:spPr>
          <a:xfrm>
            <a:off x="961860" y="2820691"/>
            <a:ext cx="7447873" cy="584775"/>
          </a:xfrm>
          <a:prstGeom prst="rect">
            <a:avLst/>
          </a:prstGeom>
          <a:noFill/>
        </p:spPr>
        <p:txBody>
          <a:bodyPr wrap="none" rtlCol="0">
            <a:spAutoFit/>
          </a:bodyPr>
          <a:lstStyle/>
          <a:p>
            <a:r>
              <a:rPr lang="en-US" altLang="zh-TW" sz="3200" b="1" dirty="0">
                <a:ln w="6600">
                  <a:solidFill>
                    <a:schemeClr val="accent2"/>
                  </a:solidFill>
                  <a:prstDash val="solid"/>
                </a:ln>
                <a:solidFill>
                  <a:srgbClr val="FFFFFF"/>
                </a:solidFill>
                <a:effectLst>
                  <a:outerShdw dist="38100" dir="2700000" algn="tl" rotWithShape="0">
                    <a:schemeClr val="accent2"/>
                  </a:outerShdw>
                </a:effectLst>
              </a:rPr>
              <a:t>Emerging Issues in Ethics and Policy</a:t>
            </a:r>
            <a:endParaRPr lang="zh-TW" alt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圖片 3"/>
          <p:cNvPicPr>
            <a:picLocks noChangeAspect="1"/>
          </p:cNvPicPr>
          <p:nvPr/>
        </p:nvPicPr>
        <p:blipFill>
          <a:blip r:embed="rId3"/>
          <a:stretch>
            <a:fillRect/>
          </a:stretch>
        </p:blipFill>
        <p:spPr>
          <a:xfrm>
            <a:off x="1327642" y="4648200"/>
            <a:ext cx="882158" cy="828675"/>
          </a:xfrm>
          <a:prstGeom prst="rect">
            <a:avLst/>
          </a:prstGeom>
        </p:spPr>
      </p:pic>
      <p:pic>
        <p:nvPicPr>
          <p:cNvPr id="9" name="圖片 8"/>
          <p:cNvPicPr>
            <a:picLocks noChangeAspect="1"/>
          </p:cNvPicPr>
          <p:nvPr/>
        </p:nvPicPr>
        <p:blipFill>
          <a:blip r:embed="rId3"/>
          <a:stretch>
            <a:fillRect/>
          </a:stretch>
        </p:blipFill>
        <p:spPr>
          <a:xfrm>
            <a:off x="400050" y="4680279"/>
            <a:ext cx="895350" cy="828675"/>
          </a:xfrm>
          <a:prstGeom prst="rect">
            <a:avLst/>
          </a:prstGeom>
        </p:spPr>
      </p:pic>
    </p:spTree>
    <p:extLst>
      <p:ext uri="{BB962C8B-B14F-4D97-AF65-F5344CB8AC3E}">
        <p14:creationId xmlns:p14="http://schemas.microsoft.com/office/powerpoint/2010/main" val="400772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
          <p:cNvGrpSpPr>
            <a:grpSpLocks/>
          </p:cNvGrpSpPr>
          <p:nvPr/>
        </p:nvGrpSpPr>
        <p:grpSpPr bwMode="auto">
          <a:xfrm>
            <a:off x="683568" y="2979738"/>
            <a:ext cx="2735907" cy="3649662"/>
            <a:chOff x="720" y="1998"/>
            <a:chExt cx="1440" cy="1680"/>
          </a:xfrm>
        </p:grpSpPr>
        <p:sp>
          <p:nvSpPr>
            <p:cNvPr id="12308" name="AutoShape 4"/>
            <p:cNvSpPr>
              <a:spLocks noChangeArrowheads="1"/>
            </p:cNvSpPr>
            <p:nvPr/>
          </p:nvSpPr>
          <p:spPr bwMode="auto">
            <a:xfrm>
              <a:off x="720"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endParaRPr lang="zh-TW" altLang="en-US">
                <a:latin typeface="Verdana" panose="020B0604030504040204" pitchFamily="34" charset="0"/>
              </a:endParaRPr>
            </a:p>
          </p:txBody>
        </p:sp>
        <p:sp>
          <p:nvSpPr>
            <p:cNvPr id="12309" name="Text Box 5"/>
            <p:cNvSpPr txBox="1">
              <a:spLocks noChangeArrowheads="1"/>
            </p:cNvSpPr>
            <p:nvPr/>
          </p:nvSpPr>
          <p:spPr bwMode="auto">
            <a:xfrm>
              <a:off x="780" y="2124"/>
              <a:ext cx="133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000" b="1" dirty="0">
                  <a:solidFill>
                    <a:srgbClr val="000000"/>
                  </a:solidFill>
                  <a:latin typeface="+mn-ea"/>
                  <a:ea typeface="+mn-ea"/>
                  <a:cs typeface="MV Boli" panose="02000500030200090000" pitchFamily="2" charset="0"/>
                </a:rPr>
                <a:t>Immediate</a:t>
              </a:r>
              <a:endParaRPr lang="zh-TW" altLang="en-US" sz="2000" b="1" dirty="0">
                <a:solidFill>
                  <a:srgbClr val="000000"/>
                </a:solidFill>
                <a:latin typeface="+mn-ea"/>
                <a:ea typeface="+mn-ea"/>
                <a:cs typeface="MV Boli" panose="02000500030200090000" pitchFamily="2" charset="0"/>
              </a:endParaRPr>
            </a:p>
            <a:p>
              <a:endParaRPr lang="zh-TW" altLang="en-US" sz="2000" dirty="0">
                <a:solidFill>
                  <a:srgbClr val="000000"/>
                </a:solidFill>
                <a:latin typeface="+mn-ea"/>
                <a:ea typeface="+mn-ea"/>
                <a:cs typeface="MV Boli" panose="02000500030200090000" pitchFamily="2" charset="0"/>
              </a:endParaRPr>
            </a:p>
            <a:p>
              <a:pPr>
                <a:buFont typeface="Wingdings" panose="05000000000000000000" pitchFamily="2" charset="2"/>
                <a:buChar char="ü"/>
              </a:pPr>
              <a:r>
                <a:rPr lang="zh-TW" altLang="zh-TW" sz="2000" dirty="0">
                  <a:latin typeface="+mn-ea"/>
                  <a:ea typeface="+mn-ea"/>
                </a:rPr>
                <a:t>與</a:t>
              </a:r>
              <a:r>
                <a:rPr lang="en-US" altLang="zh-TW" sz="2000" dirty="0">
                  <a:latin typeface="+mn-ea"/>
                  <a:ea typeface="+mn-ea"/>
                </a:rPr>
                <a:t>IT</a:t>
              </a:r>
              <a:r>
                <a:rPr lang="zh-TW" altLang="zh-TW" sz="2000" dirty="0">
                  <a:latin typeface="+mn-ea"/>
                  <a:ea typeface="+mn-ea"/>
                </a:rPr>
                <a:t>直接相關的。</a:t>
              </a:r>
              <a:r>
                <a:rPr lang="en-US" altLang="zh-TW" sz="2000" dirty="0">
                  <a:latin typeface="+mn-ea"/>
                  <a:ea typeface="+mn-ea"/>
                </a:rPr>
                <a:t>Ex:</a:t>
              </a:r>
              <a:r>
                <a:rPr lang="zh-TW" altLang="zh-TW" sz="2000" dirty="0">
                  <a:latin typeface="+mn-ea"/>
                  <a:ea typeface="+mn-ea"/>
                </a:rPr>
                <a:t>訊息交換。</a:t>
              </a:r>
              <a:endParaRPr lang="en-US" altLang="zh-TW" sz="2000" dirty="0">
                <a:solidFill>
                  <a:srgbClr val="000000"/>
                </a:solidFill>
                <a:latin typeface="+mn-ea"/>
                <a:ea typeface="+mn-ea"/>
                <a:cs typeface="Calibri" panose="020F0502020204030204" pitchFamily="34" charset="0"/>
              </a:endParaRPr>
            </a:p>
          </p:txBody>
        </p:sp>
      </p:grpSp>
      <p:sp>
        <p:nvSpPr>
          <p:cNvPr id="7" name="Freeform 6"/>
          <p:cNvSpPr>
            <a:spLocks/>
          </p:cNvSpPr>
          <p:nvPr/>
        </p:nvSpPr>
        <p:spPr bwMode="gray">
          <a:xfrm>
            <a:off x="3222625" y="3074988"/>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TW" altLang="en-US">
              <a:latin typeface="Arial" charset="0"/>
            </a:endParaRPr>
          </a:p>
        </p:txBody>
      </p:sp>
      <p:sp>
        <p:nvSpPr>
          <p:cNvPr id="12292" name="AutoShape 7"/>
          <p:cNvSpPr>
            <a:spLocks noChangeAspect="1" noChangeArrowheads="1" noTextEdit="1"/>
          </p:cNvSpPr>
          <p:nvPr/>
        </p:nvSpPr>
        <p:spPr bwMode="gray">
          <a:xfrm flipH="1">
            <a:off x="4868863" y="30718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grpSp>
        <p:nvGrpSpPr>
          <p:cNvPr id="12294" name="Group 18"/>
          <p:cNvGrpSpPr>
            <a:grpSpLocks/>
          </p:cNvGrpSpPr>
          <p:nvPr/>
        </p:nvGrpSpPr>
        <p:grpSpPr bwMode="auto">
          <a:xfrm>
            <a:off x="5542653" y="2940406"/>
            <a:ext cx="2969840" cy="3688994"/>
            <a:chOff x="3504" y="1998"/>
            <a:chExt cx="1440" cy="1680"/>
          </a:xfrm>
        </p:grpSpPr>
        <p:sp>
          <p:nvSpPr>
            <p:cNvPr id="12297" name="AutoShape 19"/>
            <p:cNvSpPr>
              <a:spLocks noChangeArrowheads="1"/>
            </p:cNvSpPr>
            <p:nvPr/>
          </p:nvSpPr>
          <p:spPr bwMode="auto">
            <a:xfrm>
              <a:off x="3504"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endParaRPr lang="zh-TW" altLang="en-US">
                <a:latin typeface="Verdana" panose="020B0604030504040204" pitchFamily="34" charset="0"/>
              </a:endParaRPr>
            </a:p>
          </p:txBody>
        </p:sp>
        <p:sp>
          <p:nvSpPr>
            <p:cNvPr id="21" name="Text Box 20"/>
            <p:cNvSpPr txBox="1">
              <a:spLocks noChangeArrowheads="1"/>
            </p:cNvSpPr>
            <p:nvPr/>
          </p:nvSpPr>
          <p:spPr bwMode="auto">
            <a:xfrm>
              <a:off x="3600" y="2124"/>
              <a:ext cx="1284" cy="815"/>
            </a:xfrm>
            <a:prstGeom prst="rect">
              <a:avLst/>
            </a:prstGeom>
            <a:noFill/>
            <a:ln w="9525">
              <a:noFill/>
              <a:miter lim="800000"/>
              <a:headEnd/>
              <a:tailEnd/>
            </a:ln>
          </p:spPr>
          <p:txBody>
            <a:bodyPr>
              <a:spAutoFit/>
            </a:bodyPr>
            <a:lstStyle/>
            <a:p>
              <a:pPr algn="ctr">
                <a:defRPr/>
              </a:pPr>
              <a:r>
                <a:rPr lang="en-US" altLang="zh-TW" sz="2000" b="1" dirty="0">
                  <a:solidFill>
                    <a:srgbClr val="000000"/>
                  </a:solidFill>
                  <a:latin typeface="+mn-ea"/>
                  <a:ea typeface="+mn-ea"/>
                  <a:cs typeface="MV Boli" pitchFamily="2" charset="0"/>
                </a:rPr>
                <a:t>Derived</a:t>
              </a:r>
              <a:endParaRPr lang="zh-TW" altLang="en-US" sz="2000" b="1" dirty="0">
                <a:solidFill>
                  <a:srgbClr val="000000"/>
                </a:solidFill>
                <a:latin typeface="+mn-ea"/>
                <a:ea typeface="+mn-ea"/>
                <a:cs typeface="MV Boli" pitchFamily="2" charset="0"/>
              </a:endParaRPr>
            </a:p>
            <a:p>
              <a:pPr>
                <a:defRPr/>
              </a:pPr>
              <a:endParaRPr lang="zh-TW" altLang="en-US" sz="2000" b="1" dirty="0">
                <a:solidFill>
                  <a:srgbClr val="000000"/>
                </a:solidFill>
                <a:latin typeface="+mn-ea"/>
                <a:ea typeface="+mn-ea"/>
              </a:endParaRPr>
            </a:p>
            <a:p>
              <a:pPr eaLnBrk="0" hangingPunct="0">
                <a:buFont typeface="Wingdings" pitchFamily="2" charset="2"/>
                <a:buChar char="ü"/>
                <a:defRPr/>
              </a:pPr>
              <a:r>
                <a:rPr lang="zh-TW" altLang="zh-TW" sz="2000" dirty="0">
                  <a:latin typeface="+mn-ea"/>
                  <a:ea typeface="+mn-ea"/>
                </a:rPr>
                <a:t>與</a:t>
              </a:r>
              <a:r>
                <a:rPr lang="en-US" altLang="zh-TW" sz="2000" dirty="0">
                  <a:latin typeface="+mn-ea"/>
                  <a:ea typeface="+mn-ea"/>
                </a:rPr>
                <a:t>IT</a:t>
              </a:r>
              <a:r>
                <a:rPr lang="zh-TW" altLang="zh-TW" sz="2000" dirty="0">
                  <a:latin typeface="+mn-ea"/>
                  <a:ea typeface="+mn-ea"/>
                </a:rPr>
                <a:t>不是直接相關的</a:t>
              </a:r>
              <a:r>
                <a:rPr lang="en-US" altLang="zh-TW" sz="2000" dirty="0">
                  <a:latin typeface="+mn-ea"/>
                  <a:ea typeface="+mn-ea"/>
                </a:rPr>
                <a:t>(</a:t>
              </a:r>
              <a:r>
                <a:rPr lang="zh-TW" altLang="zh-TW" sz="2000" dirty="0">
                  <a:latin typeface="+mn-ea"/>
                  <a:ea typeface="+mn-ea"/>
                </a:rPr>
                <a:t>衍生功能</a:t>
              </a:r>
              <a:r>
                <a:rPr lang="en-US" altLang="zh-TW" sz="2000" dirty="0">
                  <a:latin typeface="+mn-ea"/>
                  <a:ea typeface="+mn-ea"/>
                </a:rPr>
                <a:t>)</a:t>
              </a:r>
              <a:r>
                <a:rPr lang="zh-TW" altLang="zh-TW" sz="2000" dirty="0">
                  <a:latin typeface="+mn-ea"/>
                  <a:ea typeface="+mn-ea"/>
                </a:rPr>
                <a:t>，</a:t>
              </a:r>
              <a:r>
                <a:rPr lang="en-US" altLang="zh-TW" sz="2000" dirty="0">
                  <a:latin typeface="+mn-ea"/>
                  <a:ea typeface="+mn-ea"/>
                </a:rPr>
                <a:t>Ex:</a:t>
              </a:r>
              <a:r>
                <a:rPr lang="zh-TW" altLang="zh-TW" sz="2000" dirty="0">
                  <a:latin typeface="+mn-ea"/>
                  <a:ea typeface="+mn-ea"/>
                </a:rPr>
                <a:t>資訊分析</a:t>
              </a:r>
              <a:r>
                <a:rPr lang="zh-TW" altLang="zh-TW" sz="2000" dirty="0" smtClean="0">
                  <a:latin typeface="+mn-ea"/>
                  <a:ea typeface="+mn-ea"/>
                </a:rPr>
                <a:t>。</a:t>
              </a:r>
              <a:endParaRPr lang="en-US" altLang="zh-TW" sz="2000" dirty="0">
                <a:solidFill>
                  <a:srgbClr val="000000"/>
                </a:solidFill>
                <a:latin typeface="+mn-ea"/>
                <a:ea typeface="+mn-ea"/>
              </a:endParaRPr>
            </a:p>
          </p:txBody>
        </p:sp>
      </p:grpSp>
      <p:sp>
        <p:nvSpPr>
          <p:cNvPr id="22" name="Freeform 21"/>
          <p:cNvSpPr>
            <a:spLocks/>
          </p:cNvSpPr>
          <p:nvPr/>
        </p:nvSpPr>
        <p:spPr bwMode="gray">
          <a:xfrm flipH="1">
            <a:off x="4875213" y="3074988"/>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TW" altLang="en-US">
              <a:latin typeface="Arial" charset="0"/>
            </a:endParaRPr>
          </a:p>
        </p:txBody>
      </p:sp>
      <p:sp>
        <p:nvSpPr>
          <p:cNvPr id="12296" name="標題 1"/>
          <p:cNvSpPr>
            <a:spLocks noGrp="1"/>
          </p:cNvSpPr>
          <p:nvPr>
            <p:ph type="title"/>
          </p:nvPr>
        </p:nvSpPr>
        <p:spPr/>
        <p:txBody>
          <a:bodyPr/>
          <a:lstStyle/>
          <a:p>
            <a:pPr algn="l" eaLnBrk="1" hangingPunct="1"/>
            <a:r>
              <a:rPr lang="en-US" altLang="zh-TW" sz="3600" i="0" dirty="0">
                <a:latin typeface="標楷體" panose="03000509000000000000" pitchFamily="65" charset="-120"/>
                <a:ea typeface="標楷體" panose="03000509000000000000" pitchFamily="65" charset="-120"/>
              </a:rPr>
              <a:t>IT</a:t>
            </a:r>
            <a:r>
              <a:rPr lang="zh-TW" altLang="zh-TW" sz="3600" i="0" dirty="0">
                <a:latin typeface="標楷體" panose="03000509000000000000" pitchFamily="65" charset="-120"/>
                <a:ea typeface="標楷體" panose="03000509000000000000" pitchFamily="65" charset="-120"/>
              </a:rPr>
              <a:t>技術</a:t>
            </a:r>
            <a:r>
              <a:rPr lang="zh-TW" altLang="zh-TW" sz="3600" i="0" dirty="0" smtClean="0">
                <a:latin typeface="標楷體" panose="03000509000000000000" pitchFamily="65" charset="-120"/>
                <a:ea typeface="標楷體" panose="03000509000000000000" pitchFamily="65" charset="-120"/>
              </a:rPr>
              <a:t>能力</a:t>
            </a:r>
            <a:r>
              <a:rPr lang="zh-TW" altLang="en-US" sz="3600" i="0" dirty="0" smtClean="0">
                <a:latin typeface="標楷體" panose="03000509000000000000" pitchFamily="65" charset="-120"/>
                <a:ea typeface="標楷體" panose="03000509000000000000" pitchFamily="65" charset="-120"/>
              </a:rPr>
              <a:t>分類</a:t>
            </a:r>
          </a:p>
        </p:txBody>
      </p:sp>
      <p:sp>
        <p:nvSpPr>
          <p:cNvPr id="3" name="橢圓 2"/>
          <p:cNvSpPr/>
          <p:nvPr/>
        </p:nvSpPr>
        <p:spPr>
          <a:xfrm>
            <a:off x="2990242" y="1225071"/>
            <a:ext cx="3163516" cy="1919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00" name="Text Box 17"/>
          <p:cNvSpPr txBox="1">
            <a:spLocks noChangeArrowheads="1"/>
          </p:cNvSpPr>
          <p:nvPr/>
        </p:nvSpPr>
        <p:spPr bwMode="auto">
          <a:xfrm>
            <a:off x="3470274" y="1639094"/>
            <a:ext cx="2203451"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800" b="1" dirty="0">
                <a:solidFill>
                  <a:srgbClr val="000000"/>
                </a:solidFill>
                <a:latin typeface="微軟正黑體" panose="020B0604030504040204" pitchFamily="34" charset="-120"/>
                <a:ea typeface="微軟正黑體" panose="020B0604030504040204" pitchFamily="34" charset="-120"/>
              </a:rPr>
              <a:t>IT</a:t>
            </a:r>
          </a:p>
          <a:p>
            <a:pPr algn="ctr"/>
            <a:r>
              <a:rPr lang="en-US" altLang="zh-TW" sz="2800" b="1" dirty="0">
                <a:solidFill>
                  <a:srgbClr val="000000"/>
                </a:solidFill>
                <a:latin typeface="微軟正黑體" panose="020B0604030504040204" pitchFamily="34" charset="-120"/>
                <a:ea typeface="微軟正黑體" panose="020B0604030504040204" pitchFamily="34" charset="-120"/>
              </a:rPr>
              <a:t>Capabilities</a:t>
            </a:r>
            <a:endParaRPr lang="en-US" altLang="zh-TW" sz="2800" dirty="0">
              <a:solidFill>
                <a:srgbClr val="0000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86211" y="4871557"/>
            <a:ext cx="2733264" cy="1200329"/>
          </a:xfrm>
          <a:prstGeom prst="rect">
            <a:avLst/>
          </a:prstGeom>
          <a:noFill/>
        </p:spPr>
        <p:txBody>
          <a:bodyPr wrap="square" rtlCol="0">
            <a:spAutoFit/>
          </a:bodyPr>
          <a:lstStyle/>
          <a:p>
            <a:pPr marL="342900" indent="-342900">
              <a:buFont typeface="+mj-lt"/>
              <a:buAutoNum type="arabicPeriod"/>
            </a:pPr>
            <a:r>
              <a:rPr lang="en-US" altLang="zh-TW" dirty="0" smtClean="0">
                <a:ea typeface="新細明體" charset="-120"/>
              </a:rPr>
              <a:t>Access</a:t>
            </a:r>
            <a:endParaRPr lang="en-US" altLang="zh-TW" dirty="0" smtClean="0">
              <a:latin typeface="標楷體" panose="03000509000000000000" pitchFamily="65" charset="-120"/>
              <a:ea typeface="新細明體" charset="-120"/>
            </a:endParaRPr>
          </a:p>
          <a:p>
            <a:pPr marL="342900" indent="-342900">
              <a:buFont typeface="+mj-lt"/>
              <a:buAutoNum type="arabicPeriod"/>
            </a:pPr>
            <a:r>
              <a:rPr lang="en-US" altLang="zh-TW" dirty="0" smtClean="0">
                <a:ea typeface="新細明體" charset="-120"/>
              </a:rPr>
              <a:t>Capture</a:t>
            </a:r>
            <a:endParaRPr lang="en-US" altLang="zh-TW" dirty="0" smtClean="0">
              <a:latin typeface="標楷體" panose="03000509000000000000" pitchFamily="65" charset="-120"/>
              <a:ea typeface="新細明體" charset="-120"/>
            </a:endParaRPr>
          </a:p>
          <a:p>
            <a:pPr marL="342900" indent="-342900">
              <a:buFont typeface="+mj-lt"/>
              <a:buAutoNum type="arabicPeriod"/>
              <a:defRPr/>
            </a:pPr>
            <a:r>
              <a:rPr lang="en-US" altLang="zh-TW" dirty="0" smtClean="0">
                <a:ea typeface="新細明體" charset="-120"/>
              </a:rPr>
              <a:t>Speed</a:t>
            </a:r>
            <a:endParaRPr lang="en-US" altLang="zh-TW" dirty="0" smtClean="0">
              <a:latin typeface="標楷體" panose="03000509000000000000" pitchFamily="65" charset="-120"/>
              <a:ea typeface="新細明體" charset="-120"/>
            </a:endParaRPr>
          </a:p>
          <a:p>
            <a:pPr marL="342900" indent="-342900">
              <a:buFont typeface="+mj-lt"/>
              <a:buAutoNum type="arabicPeriod"/>
              <a:defRPr/>
            </a:pPr>
            <a:r>
              <a:rPr lang="en-US" altLang="zh-TW" dirty="0" smtClean="0">
                <a:ea typeface="新細明體" charset="-120"/>
              </a:rPr>
              <a:t>Performance Storage</a:t>
            </a:r>
            <a:endParaRPr lang="zh-TW" altLang="en-US" dirty="0"/>
          </a:p>
        </p:txBody>
      </p:sp>
      <p:sp>
        <p:nvSpPr>
          <p:cNvPr id="16" name="文字方塊 15"/>
          <p:cNvSpPr txBox="1"/>
          <p:nvPr/>
        </p:nvSpPr>
        <p:spPr>
          <a:xfrm>
            <a:off x="5673725" y="4832225"/>
            <a:ext cx="3013075" cy="1754326"/>
          </a:xfrm>
          <a:prstGeom prst="rect">
            <a:avLst/>
          </a:prstGeom>
          <a:noFill/>
        </p:spPr>
        <p:txBody>
          <a:bodyPr wrap="square" rtlCol="0">
            <a:spAutoFit/>
          </a:bodyPr>
          <a:lstStyle/>
          <a:p>
            <a:pPr marL="342900" indent="-342900">
              <a:buFont typeface="+mj-lt"/>
              <a:buAutoNum type="arabicPeriod"/>
              <a:defRPr/>
            </a:pPr>
            <a:r>
              <a:rPr lang="en-US" altLang="zh-TW" dirty="0" smtClean="0">
                <a:ea typeface="新細明體" charset="-120"/>
              </a:rPr>
              <a:t>Duplication/Replication</a:t>
            </a:r>
            <a:endParaRPr lang="en-US" altLang="zh-TW" dirty="0" smtClean="0"/>
          </a:p>
          <a:p>
            <a:pPr marL="342900" indent="-342900">
              <a:buFont typeface="+mj-lt"/>
              <a:buAutoNum type="arabicPeriod"/>
            </a:pPr>
            <a:r>
              <a:rPr lang="en-US" altLang="zh-TW" dirty="0" smtClean="0">
                <a:ea typeface="新細明體" charset="-120"/>
              </a:rPr>
              <a:t>Tracking </a:t>
            </a:r>
          </a:p>
          <a:p>
            <a:pPr marL="342900" indent="-342900">
              <a:buFont typeface="+mj-lt"/>
              <a:buAutoNum type="arabicPeriod"/>
            </a:pPr>
            <a:r>
              <a:rPr lang="en-US" altLang="zh-TW" dirty="0" smtClean="0">
                <a:ea typeface="新細明體" charset="-120"/>
              </a:rPr>
              <a:t>Monitoring</a:t>
            </a:r>
          </a:p>
          <a:p>
            <a:pPr marL="342900" indent="-342900">
              <a:buFont typeface="+mj-lt"/>
              <a:buAutoNum type="arabicPeriod"/>
              <a:defRPr/>
            </a:pPr>
            <a:r>
              <a:rPr lang="en-US" altLang="zh-TW" dirty="0" smtClean="0">
                <a:ea typeface="新細明體" charset="-120"/>
              </a:rPr>
              <a:t>Data Recombination</a:t>
            </a:r>
            <a:endParaRPr lang="zh-TW" altLang="en-US" dirty="0">
              <a:ea typeface="新細明體" charset="-120"/>
            </a:endParaRPr>
          </a:p>
          <a:p>
            <a:pPr marL="342900" indent="-342900">
              <a:buFont typeface="+mj-lt"/>
              <a:buAutoNum type="arabicPeriod"/>
              <a:defRPr/>
            </a:pPr>
            <a:r>
              <a:rPr lang="en-US" altLang="zh-TW" dirty="0">
                <a:ea typeface="新細明體" charset="-120"/>
              </a:rPr>
              <a:t>Job </a:t>
            </a:r>
            <a:r>
              <a:rPr lang="en-US" altLang="zh-TW" dirty="0" smtClean="0">
                <a:ea typeface="新細明體" charset="-120"/>
              </a:rPr>
              <a:t>Redesign</a:t>
            </a:r>
          </a:p>
          <a:p>
            <a:pPr marL="342900" indent="-342900">
              <a:buFont typeface="+mj-lt"/>
              <a:buAutoNum type="arabicPeriod"/>
              <a:defRPr/>
            </a:pPr>
            <a:r>
              <a:rPr lang="en-US" altLang="zh-TW" dirty="0" smtClean="0">
                <a:ea typeface="新細明體" charset="-120"/>
              </a:rPr>
              <a:t>Supplier Power</a:t>
            </a:r>
            <a:endParaRPr lang="zh-TW" altLang="en-US" dirty="0"/>
          </a:p>
        </p:txBody>
      </p:sp>
    </p:spTree>
    <p:extLst>
      <p:ext uri="{BB962C8B-B14F-4D97-AF65-F5344CB8AC3E}">
        <p14:creationId xmlns:p14="http://schemas.microsoft.com/office/powerpoint/2010/main" val="72456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04800" y="2514600"/>
            <a:ext cx="8229600" cy="868362"/>
          </a:xfrm>
        </p:spPr>
        <p:txBody>
          <a:bodyPr/>
          <a:lstStyle/>
          <a:p>
            <a:pPr algn="ctr"/>
            <a:r>
              <a:rPr lang="en-US" altLang="zh-TW" dirty="0"/>
              <a:t>IT Capabilities : Immediate</a:t>
            </a:r>
            <a:endParaRPr lang="zh-TW" altLang="en-US" dirty="0"/>
          </a:p>
        </p:txBody>
      </p:sp>
    </p:spTree>
    <p:extLst>
      <p:ext uri="{BB962C8B-B14F-4D97-AF65-F5344CB8AC3E}">
        <p14:creationId xmlns:p14="http://schemas.microsoft.com/office/powerpoint/2010/main" val="1712915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611188" y="2060575"/>
            <a:ext cx="1828800" cy="720725"/>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Access</a:t>
            </a:r>
            <a:endParaRPr lang="zh-TW" altLang="en-US" sz="2200" dirty="0">
              <a:solidFill>
                <a:srgbClr val="FCFCFC"/>
              </a:solidFill>
              <a:latin typeface="+mn-lt"/>
              <a:ea typeface="新細明體" charset="-120"/>
            </a:endParaRPr>
          </a:p>
        </p:txBody>
      </p:sp>
      <p:sp>
        <p:nvSpPr>
          <p:cNvPr id="6" name="AutoShape 10"/>
          <p:cNvSpPr>
            <a:spLocks noChangeArrowheads="1"/>
          </p:cNvSpPr>
          <p:nvPr/>
        </p:nvSpPr>
        <p:spPr bwMode="auto">
          <a:xfrm>
            <a:off x="2627313"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a:solidFill>
                  <a:srgbClr val="FCFCFC"/>
                </a:solidFill>
                <a:latin typeface="+mn-lt"/>
                <a:ea typeface="新細明體" charset="-120"/>
              </a:rPr>
              <a:t>Capture</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6632575" y="2060575"/>
            <a:ext cx="1827213"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Performance</a:t>
            </a:r>
          </a:p>
          <a:p>
            <a:pPr algn="ctr">
              <a:defRPr/>
            </a:pPr>
            <a:r>
              <a:rPr lang="en-US" altLang="zh-TW" sz="2200" dirty="0">
                <a:solidFill>
                  <a:srgbClr val="FCFCFC"/>
                </a:solidFill>
                <a:latin typeface="+mn-lt"/>
                <a:ea typeface="新細明體" charset="-120"/>
              </a:rPr>
              <a:t>Storage</a:t>
            </a:r>
            <a:endParaRPr lang="zh-TW" altLang="en-US" sz="2200" dirty="0">
              <a:solidFill>
                <a:srgbClr val="FCFCFC"/>
              </a:solidFill>
              <a:latin typeface="+mn-lt"/>
              <a:ea typeface="新細明體" charset="-120"/>
            </a:endParaRPr>
          </a:p>
        </p:txBody>
      </p:sp>
      <p:sp>
        <p:nvSpPr>
          <p:cNvPr id="13317"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3318" name="Group 17"/>
          <p:cNvGrpSpPr>
            <a:grpSpLocks/>
          </p:cNvGrpSpPr>
          <p:nvPr/>
        </p:nvGrpSpPr>
        <p:grpSpPr bwMode="auto">
          <a:xfrm rot="-5400000">
            <a:off x="1285875"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3334"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13319" name="Group 22"/>
          <p:cNvGrpSpPr>
            <a:grpSpLocks/>
          </p:cNvGrpSpPr>
          <p:nvPr/>
        </p:nvGrpSpPr>
        <p:grpSpPr bwMode="auto">
          <a:xfrm rot="-5400000">
            <a:off x="3302000"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3332"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3320" name="Group 25"/>
          <p:cNvGrpSpPr>
            <a:grpSpLocks/>
          </p:cNvGrpSpPr>
          <p:nvPr/>
        </p:nvGrpSpPr>
        <p:grpSpPr bwMode="auto">
          <a:xfrm rot="-5400000">
            <a:off x="7407275" y="1641476"/>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3330"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3321" name="Group 38"/>
          <p:cNvGrpSpPr>
            <a:grpSpLocks/>
          </p:cNvGrpSpPr>
          <p:nvPr/>
        </p:nvGrpSpPr>
        <p:grpSpPr bwMode="auto">
          <a:xfrm>
            <a:off x="539750" y="2997200"/>
            <a:ext cx="8064500" cy="3168650"/>
            <a:chOff x="340" y="1871"/>
            <a:chExt cx="5080" cy="1242"/>
          </a:xfrm>
        </p:grpSpPr>
        <p:sp>
          <p:nvSpPr>
            <p:cNvPr id="13327"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zh-TW" dirty="0">
                  <a:latin typeface="+mn-ea"/>
                  <a:ea typeface="+mn-ea"/>
                </a:rPr>
                <a:t>由於電腦網絡的能力，數據可以馬上從大型資料庫中查詢得到</a:t>
              </a:r>
              <a:r>
                <a:rPr lang="en-US" altLang="zh-TW" sz="2000" dirty="0" smtClean="0">
                  <a:latin typeface="+mn-ea"/>
                  <a:ea typeface="+mn-ea"/>
                </a:rPr>
                <a:t>. </a:t>
              </a:r>
              <a:endParaRPr lang="en-US" altLang="zh-TW" sz="2000" dirty="0">
                <a:latin typeface="+mn-ea"/>
                <a:ea typeface="+mn-ea"/>
              </a:endParaRPr>
            </a:p>
            <a:p>
              <a:pPr marL="266700" indent="-266700">
                <a:buFont typeface="Wingdings" pitchFamily="2" charset="2"/>
                <a:buChar char="ü"/>
                <a:defRPr/>
              </a:pPr>
              <a:endParaRPr lang="en-US" altLang="zh-TW" sz="2000" dirty="0">
                <a:latin typeface="+mn-ea"/>
                <a:ea typeface="+mn-ea"/>
              </a:endParaRPr>
            </a:p>
            <a:p>
              <a:pPr>
                <a:buFontTx/>
                <a:buChar char="-"/>
              </a:pPr>
              <a:r>
                <a:rPr lang="zh-TW" altLang="en-US" sz="2000" dirty="0">
                  <a:solidFill>
                    <a:srgbClr val="FF0000"/>
                  </a:solidFill>
                  <a:latin typeface="+mn-ea"/>
                  <a:ea typeface="+mn-ea"/>
                </a:rPr>
                <a:t>問題 </a:t>
              </a:r>
              <a:r>
                <a:rPr lang="en-US" altLang="zh-TW" sz="2000" dirty="0">
                  <a:solidFill>
                    <a:srgbClr val="FF0000"/>
                  </a:solidFill>
                  <a:latin typeface="+mn-ea"/>
                  <a:ea typeface="+mn-ea"/>
                </a:rPr>
                <a:t>: </a:t>
              </a:r>
            </a:p>
            <a:p>
              <a:r>
                <a:rPr lang="en-US" altLang="zh-TW" sz="2000" dirty="0">
                  <a:latin typeface="+mn-ea"/>
                  <a:ea typeface="+mn-ea"/>
                </a:rPr>
                <a:t>   1. </a:t>
              </a:r>
              <a:r>
                <a:rPr lang="zh-TW" altLang="en-US" sz="2000" dirty="0">
                  <a:latin typeface="+mn-ea"/>
                  <a:ea typeface="+mn-ea"/>
                </a:rPr>
                <a:t>誰有權可以存取各項</a:t>
              </a:r>
              <a:r>
                <a:rPr lang="zh-TW" altLang="en-US" sz="2000" dirty="0" smtClean="0">
                  <a:latin typeface="+mn-ea"/>
                  <a:ea typeface="+mn-ea"/>
                </a:rPr>
                <a:t>資料</a:t>
              </a:r>
              <a:r>
                <a:rPr lang="en-US" altLang="zh-TW" sz="2000" dirty="0" smtClean="0">
                  <a:latin typeface="+mn-ea"/>
                  <a:ea typeface="+mn-ea"/>
                </a:rPr>
                <a:t>?</a:t>
              </a:r>
              <a:endParaRPr lang="en-US" altLang="zh-TW" sz="2000" dirty="0">
                <a:latin typeface="+mn-ea"/>
                <a:ea typeface="+mn-ea"/>
              </a:endParaRPr>
            </a:p>
            <a:p>
              <a:r>
                <a:rPr lang="en-US" altLang="zh-TW" sz="2000" dirty="0">
                  <a:latin typeface="+mn-ea"/>
                  <a:ea typeface="+mn-ea"/>
                </a:rPr>
                <a:t>   2. </a:t>
              </a:r>
              <a:r>
                <a:rPr lang="zh-TW" altLang="en-US" sz="2000" dirty="0">
                  <a:latin typeface="+mn-ea"/>
                  <a:ea typeface="+mn-ea"/>
                </a:rPr>
                <a:t>如果資料機密性的</a:t>
              </a:r>
              <a:r>
                <a:rPr lang="en-US" altLang="zh-TW" sz="2000" dirty="0">
                  <a:latin typeface="+mn-ea"/>
                  <a:ea typeface="+mn-ea"/>
                </a:rPr>
                <a:t>,</a:t>
              </a:r>
              <a:r>
                <a:rPr lang="zh-TW" altLang="en-US" sz="2000" dirty="0">
                  <a:latin typeface="+mn-ea"/>
                  <a:ea typeface="+mn-ea"/>
                </a:rPr>
                <a:t> 更需要加以限制及</a:t>
              </a:r>
              <a:r>
                <a:rPr lang="zh-TW" altLang="en-US" sz="2000" dirty="0" smtClean="0">
                  <a:latin typeface="+mn-ea"/>
                  <a:ea typeface="+mn-ea"/>
                </a:rPr>
                <a:t>保密</a:t>
              </a:r>
              <a:r>
                <a:rPr lang="en-US" altLang="zh-TW" sz="2000" dirty="0" smtClean="0">
                  <a:latin typeface="+mn-ea"/>
                  <a:ea typeface="+mn-ea"/>
                </a:rPr>
                <a:t>?</a:t>
              </a:r>
              <a:endParaRPr lang="en-US" altLang="zh-TW" sz="2000" dirty="0">
                <a:latin typeface="+mn-ea"/>
                <a:ea typeface="+mn-ea"/>
              </a:endParaRPr>
            </a:p>
            <a:p>
              <a:r>
                <a:rPr lang="en-US" altLang="zh-TW" sz="2000" dirty="0">
                  <a:latin typeface="+mn-ea"/>
                  <a:ea typeface="+mn-ea"/>
                </a:rPr>
                <a:t>   3. </a:t>
              </a:r>
              <a:r>
                <a:rPr lang="zh-TW" altLang="en-US" sz="2000" dirty="0">
                  <a:latin typeface="+mn-ea"/>
                  <a:ea typeface="+mn-ea"/>
                </a:rPr>
                <a:t>誰負責維護資料的準確性及安全</a:t>
              </a:r>
              <a:r>
                <a:rPr lang="zh-TW" altLang="en-US" sz="2000" dirty="0" smtClean="0">
                  <a:latin typeface="+mn-ea"/>
                  <a:ea typeface="+mn-ea"/>
                </a:rPr>
                <a:t>性</a:t>
              </a:r>
              <a:r>
                <a:rPr lang="en-US" altLang="zh-TW" sz="2000" dirty="0" smtClean="0">
                  <a:latin typeface="+mn-ea"/>
                  <a:ea typeface="+mn-ea"/>
                </a:rPr>
                <a:t>?</a:t>
              </a:r>
              <a:endParaRPr lang="en-US" altLang="zh-TW" sz="2000" dirty="0">
                <a:latin typeface="+mn-ea"/>
                <a:ea typeface="+mn-ea"/>
              </a:endParaRPr>
            </a:p>
          </p:txBody>
        </p:sp>
      </p:grpSp>
      <p:sp>
        <p:nvSpPr>
          <p:cNvPr id="23" name="AutoShape 10"/>
          <p:cNvSpPr>
            <a:spLocks noChangeArrowheads="1"/>
          </p:cNvSpPr>
          <p:nvPr/>
        </p:nvSpPr>
        <p:spPr bwMode="auto">
          <a:xfrm>
            <a:off x="4616450"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Speed</a:t>
            </a:r>
            <a:endParaRPr lang="zh-TW" altLang="en-US" sz="2200" dirty="0">
              <a:solidFill>
                <a:srgbClr val="FCFCFC"/>
              </a:solidFill>
              <a:latin typeface="+mn-lt"/>
              <a:ea typeface="新細明體" charset="-120"/>
            </a:endParaRPr>
          </a:p>
        </p:txBody>
      </p:sp>
      <p:grpSp>
        <p:nvGrpSpPr>
          <p:cNvPr id="13323" name="Group 22"/>
          <p:cNvGrpSpPr>
            <a:grpSpLocks/>
          </p:cNvGrpSpPr>
          <p:nvPr/>
        </p:nvGrpSpPr>
        <p:grpSpPr bwMode="auto">
          <a:xfrm rot="-5400000">
            <a:off x="5318125"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3326"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3324"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Immediate</a:t>
            </a:r>
            <a:endParaRPr lang="zh-TW" altLang="en-US" sz="3600" dirty="0" smtClean="0"/>
          </a:p>
        </p:txBody>
      </p:sp>
    </p:spTree>
    <p:extLst>
      <p:ext uri="{BB962C8B-B14F-4D97-AF65-F5344CB8AC3E}">
        <p14:creationId xmlns:p14="http://schemas.microsoft.com/office/powerpoint/2010/main" val="3004066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2616200" y="2060575"/>
            <a:ext cx="1828800" cy="720725"/>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Capture</a:t>
            </a:r>
            <a:endParaRPr lang="zh-TW" altLang="en-US" sz="2200" dirty="0">
              <a:solidFill>
                <a:srgbClr val="FCFCFC"/>
              </a:solidFill>
              <a:latin typeface="+mn-lt"/>
              <a:ea typeface="新細明體" charset="-120"/>
            </a:endParaRPr>
          </a:p>
        </p:txBody>
      </p:sp>
      <p:sp>
        <p:nvSpPr>
          <p:cNvPr id="6" name="AutoShape 10"/>
          <p:cNvSpPr>
            <a:spLocks noChangeArrowheads="1"/>
          </p:cNvSpPr>
          <p:nvPr/>
        </p:nvSpPr>
        <p:spPr bwMode="auto">
          <a:xfrm>
            <a:off x="655638"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a:solidFill>
                  <a:srgbClr val="FCFCFC"/>
                </a:solidFill>
                <a:latin typeface="+mn-lt"/>
                <a:ea typeface="新細明體" charset="-120"/>
              </a:rPr>
              <a:t>Access</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6632575" y="2060575"/>
            <a:ext cx="1827213"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Performance</a:t>
            </a:r>
          </a:p>
          <a:p>
            <a:pPr algn="ctr">
              <a:defRPr/>
            </a:pPr>
            <a:r>
              <a:rPr lang="en-US" altLang="zh-TW" sz="2200" dirty="0">
                <a:solidFill>
                  <a:srgbClr val="FCFCFC"/>
                </a:solidFill>
                <a:latin typeface="+mn-lt"/>
                <a:ea typeface="新細明體" charset="-120"/>
              </a:rPr>
              <a:t>Storage</a:t>
            </a:r>
            <a:endParaRPr lang="zh-TW" altLang="en-US" sz="2200" dirty="0">
              <a:solidFill>
                <a:srgbClr val="FCFCFC"/>
              </a:solidFill>
              <a:latin typeface="+mn-lt"/>
              <a:ea typeface="新細明體" charset="-120"/>
            </a:endParaRPr>
          </a:p>
        </p:txBody>
      </p:sp>
      <p:sp>
        <p:nvSpPr>
          <p:cNvPr id="14341"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4342" name="Group 17"/>
          <p:cNvGrpSpPr>
            <a:grpSpLocks/>
          </p:cNvGrpSpPr>
          <p:nvPr/>
        </p:nvGrpSpPr>
        <p:grpSpPr bwMode="auto">
          <a:xfrm rot="-5400000">
            <a:off x="3302000"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4358"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14343" name="Group 22"/>
          <p:cNvGrpSpPr>
            <a:grpSpLocks/>
          </p:cNvGrpSpPr>
          <p:nvPr/>
        </p:nvGrpSpPr>
        <p:grpSpPr bwMode="auto">
          <a:xfrm rot="-5400000">
            <a:off x="1330325"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4356"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4344" name="Group 25"/>
          <p:cNvGrpSpPr>
            <a:grpSpLocks/>
          </p:cNvGrpSpPr>
          <p:nvPr/>
        </p:nvGrpSpPr>
        <p:grpSpPr bwMode="auto">
          <a:xfrm rot="-5400000">
            <a:off x="7407275" y="1641476"/>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4354"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4345" name="Group 38"/>
          <p:cNvGrpSpPr>
            <a:grpSpLocks/>
          </p:cNvGrpSpPr>
          <p:nvPr/>
        </p:nvGrpSpPr>
        <p:grpSpPr bwMode="auto">
          <a:xfrm>
            <a:off x="539750" y="2997200"/>
            <a:ext cx="8064500" cy="3168650"/>
            <a:chOff x="340" y="1871"/>
            <a:chExt cx="5080" cy="1242"/>
          </a:xfrm>
        </p:grpSpPr>
        <p:sp>
          <p:nvSpPr>
            <p:cNvPr id="14351"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23"/>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en-US" altLang="zh-TW" sz="2000" dirty="0">
                  <a:latin typeface="+mn-lt"/>
                  <a:ea typeface="微軟正黑體" pitchFamily="34" charset="-120"/>
                </a:rPr>
                <a:t>IT</a:t>
              </a:r>
              <a:r>
                <a:rPr lang="zh-TW" altLang="en-US" sz="2000" dirty="0">
                  <a:latin typeface="+mn-lt"/>
                  <a:ea typeface="微軟正黑體" pitchFamily="34" charset="-120"/>
                </a:rPr>
                <a:t>的主要</a:t>
              </a:r>
              <a:r>
                <a:rPr lang="zh-TW" altLang="en-US" sz="2000" dirty="0" smtClean="0">
                  <a:latin typeface="+mn-lt"/>
                  <a:ea typeface="微軟正黑體" pitchFamily="34" charset="-120"/>
                </a:rPr>
                <a:t>能力</a:t>
              </a:r>
              <a:r>
                <a:rPr lang="en-US" altLang="zh-TW" sz="2000" dirty="0" smtClean="0">
                  <a:latin typeface="+mn-lt"/>
                  <a:ea typeface="微軟正黑體" pitchFamily="34" charset="-120"/>
                </a:rPr>
                <a:t>:</a:t>
              </a:r>
              <a:r>
                <a:rPr lang="zh-TW" altLang="en-US" sz="2000" dirty="0"/>
                <a:t>速度</a:t>
              </a:r>
              <a:r>
                <a:rPr lang="en-US" altLang="zh-TW" sz="2000" dirty="0"/>
                <a:t>,</a:t>
              </a:r>
              <a:r>
                <a:rPr lang="zh-TW" altLang="en-US" sz="2000" dirty="0"/>
                <a:t> 存取</a:t>
              </a:r>
              <a:r>
                <a:rPr lang="en-US" altLang="zh-TW" sz="2000" dirty="0"/>
                <a:t>,</a:t>
              </a:r>
              <a:r>
                <a:rPr lang="zh-TW" altLang="en-US" sz="2000" dirty="0"/>
                <a:t> 重組</a:t>
              </a:r>
              <a:r>
                <a:rPr lang="en-US" altLang="zh-TW" sz="2000" dirty="0" smtClean="0"/>
                <a:t>…</a:t>
              </a:r>
              <a:endParaRPr lang="zh-TW" altLang="en-US" sz="2000" dirty="0">
                <a:latin typeface="+mn-lt"/>
                <a:ea typeface="微軟正黑體" pitchFamily="34" charset="-120"/>
              </a:endParaRPr>
            </a:p>
            <a:p>
              <a:pPr marL="266700" indent="-266700">
                <a:buFont typeface="Wingdings" pitchFamily="2" charset="2"/>
                <a:buChar char="ü"/>
                <a:defRPr/>
              </a:pPr>
              <a:r>
                <a:rPr lang="en-US" altLang="zh-TW" sz="2000" dirty="0">
                  <a:latin typeface="+mn-lt"/>
                  <a:ea typeface="微軟正黑體" pitchFamily="34" charset="-120"/>
                </a:rPr>
                <a:t>IT</a:t>
              </a:r>
              <a:r>
                <a:rPr lang="zh-TW" altLang="en-US" sz="2000" dirty="0">
                  <a:latin typeface="+mn-lt"/>
                  <a:ea typeface="微軟正黑體" pitchFamily="34" charset="-120"/>
                </a:rPr>
                <a:t>使管理人員能夠查看和使用</a:t>
              </a:r>
              <a:r>
                <a:rPr lang="zh-TW" altLang="en-US" sz="2000" dirty="0" smtClean="0">
                  <a:latin typeface="+mn-lt"/>
                  <a:ea typeface="微軟正黑體" pitchFamily="34" charset="-120"/>
                </a:rPr>
                <a:t>信息</a:t>
              </a:r>
              <a:endParaRPr lang="en-US" altLang="zh-TW" sz="2000" dirty="0">
                <a:latin typeface="+mn-lt"/>
                <a:ea typeface="微軟正黑體" pitchFamily="34" charset="-120"/>
              </a:endParaRPr>
            </a:p>
            <a:p>
              <a:pPr marL="266700" indent="-266700">
                <a:buFont typeface="Wingdings" pitchFamily="2" charset="2"/>
                <a:buChar char="ü"/>
                <a:defRPr/>
              </a:pPr>
              <a:endParaRPr lang="en-US" altLang="zh-TW" sz="2000" dirty="0">
                <a:latin typeface="+mn-lt"/>
                <a:ea typeface="微軟正黑體" pitchFamily="34" charset="-120"/>
              </a:endParaRPr>
            </a:p>
            <a:p>
              <a:pPr marL="342900" indent="-342900">
                <a:buFont typeface="Wingdings" panose="05000000000000000000" pitchFamily="2" charset="2"/>
                <a:buChar char="ü"/>
              </a:pPr>
              <a:r>
                <a:rPr lang="zh-TW" altLang="en-US" sz="2000" dirty="0">
                  <a:solidFill>
                    <a:srgbClr val="FF0000"/>
                  </a:solidFill>
                </a:rPr>
                <a:t>資料的</a:t>
              </a:r>
              <a:r>
                <a:rPr lang="zh-TW" altLang="en-US" sz="2000" dirty="0" smtClean="0">
                  <a:solidFill>
                    <a:srgbClr val="FF0000"/>
                  </a:solidFill>
                </a:rPr>
                <a:t>存取相關議題</a:t>
              </a:r>
              <a:r>
                <a:rPr lang="en-US" altLang="zh-TW" sz="2000" dirty="0" smtClean="0">
                  <a:solidFill>
                    <a:srgbClr val="FF0000"/>
                  </a:solidFill>
                </a:rPr>
                <a:t>:</a:t>
              </a:r>
              <a:endParaRPr lang="en-US" altLang="zh-TW" sz="2000" dirty="0">
                <a:solidFill>
                  <a:srgbClr val="FF0000"/>
                </a:solidFill>
              </a:endParaRPr>
            </a:p>
            <a:p>
              <a:r>
                <a:rPr lang="en-US" altLang="zh-TW" sz="2000" dirty="0"/>
                <a:t>  1. </a:t>
              </a:r>
              <a:r>
                <a:rPr lang="zh-TW" altLang="en-US" sz="2000" dirty="0"/>
                <a:t>誰可以擁有</a:t>
              </a:r>
              <a:r>
                <a:rPr lang="zh-TW" altLang="en-US" sz="2000" dirty="0" smtClean="0"/>
                <a:t>資料</a:t>
              </a:r>
              <a:r>
                <a:rPr lang="en-US" altLang="zh-TW" sz="2000" dirty="0" smtClean="0"/>
                <a:t>?</a:t>
              </a:r>
              <a:r>
                <a:rPr lang="en-US" altLang="zh-TW" sz="2000" dirty="0" smtClean="0">
                  <a:sym typeface="Wingdings" panose="05000000000000000000" pitchFamily="2" charset="2"/>
                </a:rPr>
                <a:t></a:t>
              </a:r>
              <a:r>
                <a:rPr lang="zh-TW" altLang="en-US" sz="2000" dirty="0" smtClean="0">
                  <a:sym typeface="Wingdings" panose="05000000000000000000" pitchFamily="2" charset="2"/>
                </a:rPr>
                <a:t>監督責任</a:t>
              </a:r>
              <a:endParaRPr lang="en-US" altLang="zh-TW" sz="2000" dirty="0"/>
            </a:p>
            <a:p>
              <a:r>
                <a:rPr lang="zh-TW" altLang="en-US" sz="2000" dirty="0"/>
                <a:t>  </a:t>
              </a:r>
              <a:r>
                <a:rPr lang="zh-TW" altLang="en-US" sz="2000" dirty="0" smtClean="0"/>
                <a:t> </a:t>
              </a:r>
              <a:r>
                <a:rPr lang="en-US" altLang="zh-TW" sz="2000" dirty="0"/>
                <a:t>2</a:t>
              </a:r>
              <a:r>
                <a:rPr lang="en-US" altLang="zh-TW" sz="2000" dirty="0" smtClean="0"/>
                <a:t>.</a:t>
              </a:r>
              <a:r>
                <a:rPr lang="zh-TW" altLang="en-US" sz="2000" dirty="0"/>
                <a:t>誰</a:t>
              </a:r>
              <a:r>
                <a:rPr lang="zh-TW" altLang="en-US" sz="2000" dirty="0" smtClean="0"/>
                <a:t>可以</a:t>
              </a:r>
              <a:r>
                <a:rPr lang="zh-TW" altLang="en-US" sz="2000" dirty="0"/>
                <a:t>存取</a:t>
              </a:r>
              <a:r>
                <a:rPr lang="zh-TW" altLang="en-US" sz="2000" dirty="0" smtClean="0"/>
                <a:t>它</a:t>
              </a:r>
              <a:r>
                <a:rPr lang="en-US" altLang="zh-TW" sz="2000" dirty="0" smtClean="0"/>
                <a:t>?</a:t>
              </a:r>
              <a:r>
                <a:rPr lang="zh-TW" altLang="en-US" sz="2000" dirty="0" smtClean="0"/>
                <a:t> </a:t>
              </a:r>
              <a:r>
                <a:rPr lang="en-US" altLang="zh-TW" sz="2000" dirty="0" smtClean="0">
                  <a:sym typeface="Wingdings" panose="05000000000000000000" pitchFamily="2" charset="2"/>
                </a:rPr>
                <a:t></a:t>
              </a:r>
              <a:r>
                <a:rPr lang="zh-TW" altLang="en-US" sz="2000" dirty="0" smtClean="0">
                  <a:sym typeface="Wingdings" panose="05000000000000000000" pitchFamily="2" charset="2"/>
                </a:rPr>
                <a:t>使用權利</a:t>
              </a:r>
              <a:endParaRPr lang="en-US" altLang="zh-TW" sz="2000" dirty="0"/>
            </a:p>
          </p:txBody>
        </p:sp>
      </p:grpSp>
      <p:sp>
        <p:nvSpPr>
          <p:cNvPr id="23" name="AutoShape 10"/>
          <p:cNvSpPr>
            <a:spLocks noChangeArrowheads="1"/>
          </p:cNvSpPr>
          <p:nvPr/>
        </p:nvSpPr>
        <p:spPr bwMode="auto">
          <a:xfrm>
            <a:off x="4616450"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Speed</a:t>
            </a:r>
            <a:endParaRPr lang="zh-TW" altLang="en-US" sz="2200" dirty="0">
              <a:solidFill>
                <a:srgbClr val="FCFCFC"/>
              </a:solidFill>
              <a:latin typeface="+mn-lt"/>
              <a:ea typeface="新細明體" charset="-120"/>
            </a:endParaRPr>
          </a:p>
        </p:txBody>
      </p:sp>
      <p:grpSp>
        <p:nvGrpSpPr>
          <p:cNvPr id="14347" name="Group 22"/>
          <p:cNvGrpSpPr>
            <a:grpSpLocks/>
          </p:cNvGrpSpPr>
          <p:nvPr/>
        </p:nvGrpSpPr>
        <p:grpSpPr bwMode="auto">
          <a:xfrm rot="-5400000">
            <a:off x="5318125"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4350"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4348" name="標題 1"/>
          <p:cNvSpPr>
            <a:spLocks noGrp="1"/>
          </p:cNvSpPr>
          <p:nvPr>
            <p:ph type="title"/>
          </p:nvPr>
        </p:nvSpPr>
        <p:spPr>
          <a:xfrm>
            <a:off x="457200" y="328613"/>
            <a:ext cx="8229600" cy="868362"/>
          </a:xfrm>
        </p:spPr>
        <p:txBody>
          <a:bodyPr/>
          <a:lstStyle/>
          <a:p>
            <a:pPr algn="ctr" eaLnBrk="1" hangingPunct="1"/>
            <a:r>
              <a:rPr lang="en-US" altLang="zh-TW" sz="3600" smtClean="0"/>
              <a:t>IT Capabilities : Immediate</a:t>
            </a:r>
            <a:endParaRPr lang="zh-TW" altLang="en-US" sz="3600" smtClean="0"/>
          </a:p>
        </p:txBody>
      </p:sp>
    </p:spTree>
    <p:extLst>
      <p:ext uri="{BB962C8B-B14F-4D97-AF65-F5344CB8AC3E}">
        <p14:creationId xmlns:p14="http://schemas.microsoft.com/office/powerpoint/2010/main" val="4289654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643438" y="2060575"/>
            <a:ext cx="1828800" cy="720725"/>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Speed</a:t>
            </a:r>
            <a:endParaRPr lang="zh-TW" altLang="en-US" sz="2200" dirty="0">
              <a:solidFill>
                <a:srgbClr val="FCFCFC"/>
              </a:solidFill>
              <a:latin typeface="+mn-lt"/>
              <a:ea typeface="新細明體" charset="-120"/>
            </a:endParaRPr>
          </a:p>
        </p:txBody>
      </p:sp>
      <p:sp>
        <p:nvSpPr>
          <p:cNvPr id="6" name="AutoShape 10"/>
          <p:cNvSpPr>
            <a:spLocks noChangeArrowheads="1"/>
          </p:cNvSpPr>
          <p:nvPr/>
        </p:nvSpPr>
        <p:spPr bwMode="auto">
          <a:xfrm>
            <a:off x="655638"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a:solidFill>
                  <a:srgbClr val="FCFCFC"/>
                </a:solidFill>
                <a:latin typeface="+mn-lt"/>
                <a:ea typeface="新細明體" charset="-120"/>
              </a:rPr>
              <a:t>Access</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6632575" y="2060575"/>
            <a:ext cx="1827213"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Performance</a:t>
            </a:r>
          </a:p>
          <a:p>
            <a:pPr algn="ctr">
              <a:defRPr/>
            </a:pPr>
            <a:r>
              <a:rPr lang="en-US" altLang="zh-TW" sz="2200" dirty="0">
                <a:solidFill>
                  <a:srgbClr val="FCFCFC"/>
                </a:solidFill>
                <a:latin typeface="+mn-lt"/>
                <a:ea typeface="新細明體" charset="-120"/>
              </a:rPr>
              <a:t>Storage</a:t>
            </a:r>
            <a:endParaRPr lang="zh-TW" altLang="en-US" sz="2200" dirty="0">
              <a:solidFill>
                <a:srgbClr val="FCFCFC"/>
              </a:solidFill>
              <a:latin typeface="+mn-lt"/>
              <a:ea typeface="新細明體" charset="-120"/>
            </a:endParaRPr>
          </a:p>
        </p:txBody>
      </p:sp>
      <p:sp>
        <p:nvSpPr>
          <p:cNvPr id="15365"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5366" name="Group 17"/>
          <p:cNvGrpSpPr>
            <a:grpSpLocks/>
          </p:cNvGrpSpPr>
          <p:nvPr/>
        </p:nvGrpSpPr>
        <p:grpSpPr bwMode="auto">
          <a:xfrm rot="-5400000">
            <a:off x="5318125"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2"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15367" name="Group 22"/>
          <p:cNvGrpSpPr>
            <a:grpSpLocks/>
          </p:cNvGrpSpPr>
          <p:nvPr/>
        </p:nvGrpSpPr>
        <p:grpSpPr bwMode="auto">
          <a:xfrm rot="-5400000">
            <a:off x="1330325"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0"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5368" name="Group 25"/>
          <p:cNvGrpSpPr>
            <a:grpSpLocks/>
          </p:cNvGrpSpPr>
          <p:nvPr/>
        </p:nvGrpSpPr>
        <p:grpSpPr bwMode="auto">
          <a:xfrm rot="-5400000">
            <a:off x="7407275" y="1641476"/>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78"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5369" name="Group 38"/>
          <p:cNvGrpSpPr>
            <a:grpSpLocks/>
          </p:cNvGrpSpPr>
          <p:nvPr/>
        </p:nvGrpSpPr>
        <p:grpSpPr bwMode="auto">
          <a:xfrm>
            <a:off x="539750" y="2997200"/>
            <a:ext cx="8064500" cy="3168650"/>
            <a:chOff x="340" y="1871"/>
            <a:chExt cx="5080" cy="1242"/>
          </a:xfrm>
        </p:grpSpPr>
        <p:sp>
          <p:nvSpPr>
            <p:cNvPr id="15375"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en-US" sz="2000" dirty="0">
                  <a:latin typeface="+mj-ea"/>
                  <a:ea typeface="+mj-ea"/>
                </a:rPr>
                <a:t>即</a:t>
              </a:r>
              <a:r>
                <a:rPr lang="zh-TW" altLang="en-US" sz="2000" dirty="0" smtClean="0">
                  <a:latin typeface="+mj-ea"/>
                  <a:ea typeface="+mj-ea"/>
                </a:rPr>
                <a:t>時</a:t>
              </a:r>
              <a:r>
                <a:rPr lang="zh-TW" altLang="en-US" sz="2000" dirty="0">
                  <a:latin typeface="+mj-ea"/>
                  <a:ea typeface="+mj-ea"/>
                </a:rPr>
                <a:t>有效的決策</a:t>
              </a:r>
              <a:r>
                <a:rPr lang="zh-TW" altLang="en-US" sz="2000" dirty="0" smtClean="0">
                  <a:latin typeface="+mj-ea"/>
                  <a:ea typeface="+mj-ea"/>
                </a:rPr>
                <a:t>。</a:t>
              </a:r>
              <a:endParaRPr lang="en-US" altLang="zh-TW" sz="2000" dirty="0" smtClean="0">
                <a:latin typeface="+mj-ea"/>
                <a:ea typeface="+mj-ea"/>
              </a:endParaRPr>
            </a:p>
            <a:p>
              <a:pPr marL="266700" indent="-266700">
                <a:buFont typeface="Wingdings" pitchFamily="2" charset="2"/>
                <a:buChar char="ü"/>
                <a:defRPr/>
              </a:pPr>
              <a:endParaRPr lang="en-US" altLang="zh-TW" sz="2000" dirty="0">
                <a:latin typeface="+mj-ea"/>
                <a:ea typeface="+mj-ea"/>
              </a:endParaRPr>
            </a:p>
            <a:p>
              <a:pPr marL="266700" indent="-266700">
                <a:buFont typeface="Wingdings" pitchFamily="2" charset="2"/>
                <a:buChar char="ü"/>
                <a:defRPr/>
              </a:pPr>
              <a:r>
                <a:rPr lang="zh-TW" altLang="en-US" sz="2000" dirty="0" smtClean="0">
                  <a:solidFill>
                    <a:srgbClr val="FF0000"/>
                  </a:solidFill>
                  <a:latin typeface="+mj-ea"/>
                  <a:ea typeface="+mj-ea"/>
                </a:rPr>
                <a:t>問題：</a:t>
              </a:r>
              <a:endParaRPr lang="en-US" altLang="zh-TW" sz="2000" dirty="0" smtClean="0">
                <a:solidFill>
                  <a:srgbClr val="FF0000"/>
                </a:solidFill>
                <a:latin typeface="+mj-ea"/>
                <a:ea typeface="+mj-ea"/>
              </a:endParaRPr>
            </a:p>
            <a:p>
              <a:pPr marL="914400" lvl="1" indent="-457200">
                <a:buFont typeface="+mj-lt"/>
                <a:buAutoNum type="arabicPeriod"/>
                <a:defRPr/>
              </a:pPr>
              <a:r>
                <a:rPr lang="zh-TW" altLang="en-US" sz="2000" dirty="0" smtClean="0">
                  <a:latin typeface="+mj-ea"/>
                  <a:ea typeface="+mj-ea"/>
                </a:rPr>
                <a:t>對於明確的決定，需要多少信息和相關信息製作</a:t>
              </a:r>
              <a:r>
                <a:rPr lang="en-US" altLang="zh-TW" sz="2000" dirty="0" smtClean="0">
                  <a:latin typeface="+mj-ea"/>
                  <a:ea typeface="+mj-ea"/>
                </a:rPr>
                <a:t>?</a:t>
              </a:r>
              <a:endParaRPr lang="zh-TW" altLang="en-US" sz="2000" dirty="0">
                <a:latin typeface="+mj-ea"/>
                <a:ea typeface="+mj-ea"/>
              </a:endParaRPr>
            </a:p>
            <a:p>
              <a:pPr marL="914400" lvl="1" indent="-457200">
                <a:buFont typeface="+mj-lt"/>
                <a:buAutoNum type="arabicPeriod"/>
                <a:defRPr/>
              </a:pPr>
              <a:r>
                <a:rPr lang="zh-TW" altLang="en-US" sz="2000" dirty="0" smtClean="0">
                  <a:latin typeface="+mj-ea"/>
                  <a:ea typeface="+mj-ea"/>
                </a:rPr>
                <a:t>如何</a:t>
              </a:r>
              <a:r>
                <a:rPr lang="zh-TW" altLang="en-US" sz="2000" dirty="0">
                  <a:latin typeface="+mj-ea"/>
                  <a:ea typeface="+mj-ea"/>
                </a:rPr>
                <a:t>提高處理某些交易的速度會影響其他交易</a:t>
              </a:r>
            </a:p>
            <a:p>
              <a:pPr>
                <a:defRPr/>
              </a:pPr>
              <a:r>
                <a:rPr lang="zh-TW" altLang="en-US" sz="2000" dirty="0">
                  <a:latin typeface="+mj-ea"/>
                  <a:ea typeface="+mj-ea"/>
                </a:rPr>
                <a:t>           組織系統到</a:t>
              </a:r>
              <a:r>
                <a:rPr lang="zh-TW" altLang="en-US" sz="2000" dirty="0" smtClean="0">
                  <a:latin typeface="+mj-ea"/>
                  <a:ea typeface="+mj-ea"/>
                </a:rPr>
                <a:t>位</a:t>
              </a:r>
              <a:r>
                <a:rPr lang="en-US" altLang="zh-TW" sz="2000" dirty="0" smtClean="0">
                  <a:latin typeface="+mj-ea"/>
                  <a:ea typeface="+mj-ea"/>
                </a:rPr>
                <a:t>?</a:t>
              </a:r>
              <a:endParaRPr lang="en-US" altLang="zh-TW" dirty="0">
                <a:latin typeface="+mj-ea"/>
                <a:ea typeface="+mj-ea"/>
              </a:endParaRPr>
            </a:p>
          </p:txBody>
        </p:sp>
      </p:grpSp>
      <p:sp>
        <p:nvSpPr>
          <p:cNvPr id="23" name="AutoShape 10"/>
          <p:cNvSpPr>
            <a:spLocks noChangeArrowheads="1"/>
          </p:cNvSpPr>
          <p:nvPr/>
        </p:nvSpPr>
        <p:spPr bwMode="auto">
          <a:xfrm>
            <a:off x="2627313"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Capture</a:t>
            </a:r>
            <a:endParaRPr lang="zh-TW" altLang="en-US" sz="2200" dirty="0">
              <a:solidFill>
                <a:srgbClr val="FCFCFC"/>
              </a:solidFill>
              <a:latin typeface="+mn-lt"/>
              <a:ea typeface="新細明體" charset="-120"/>
            </a:endParaRPr>
          </a:p>
        </p:txBody>
      </p:sp>
      <p:grpSp>
        <p:nvGrpSpPr>
          <p:cNvPr id="15371" name="Group 22"/>
          <p:cNvGrpSpPr>
            <a:grpSpLocks/>
          </p:cNvGrpSpPr>
          <p:nvPr/>
        </p:nvGrpSpPr>
        <p:grpSpPr bwMode="auto">
          <a:xfrm rot="-5400000">
            <a:off x="3330575"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7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5372" name="標題 1"/>
          <p:cNvSpPr>
            <a:spLocks noGrp="1"/>
          </p:cNvSpPr>
          <p:nvPr>
            <p:ph type="title"/>
          </p:nvPr>
        </p:nvSpPr>
        <p:spPr>
          <a:xfrm>
            <a:off x="457200" y="328613"/>
            <a:ext cx="8229600" cy="868362"/>
          </a:xfrm>
        </p:spPr>
        <p:txBody>
          <a:bodyPr/>
          <a:lstStyle/>
          <a:p>
            <a:pPr algn="ctr" eaLnBrk="1" hangingPunct="1"/>
            <a:r>
              <a:rPr lang="en-US" altLang="zh-TW" sz="3600" smtClean="0"/>
              <a:t>IT Capabilities : Immediate</a:t>
            </a:r>
            <a:endParaRPr lang="zh-TW" altLang="en-US" sz="3600" smtClean="0"/>
          </a:p>
        </p:txBody>
      </p:sp>
    </p:spTree>
    <p:extLst>
      <p:ext uri="{BB962C8B-B14F-4D97-AF65-F5344CB8AC3E}">
        <p14:creationId xmlns:p14="http://schemas.microsoft.com/office/powerpoint/2010/main" val="2103846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6659563" y="2060575"/>
            <a:ext cx="1828800" cy="720725"/>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Performance</a:t>
            </a:r>
          </a:p>
          <a:p>
            <a:pPr algn="ctr">
              <a:defRPr/>
            </a:pPr>
            <a:r>
              <a:rPr lang="en-US" altLang="zh-TW" sz="2200" dirty="0">
                <a:solidFill>
                  <a:srgbClr val="FCFCFC"/>
                </a:solidFill>
                <a:latin typeface="+mn-lt"/>
                <a:ea typeface="新細明體" charset="-120"/>
              </a:rPr>
              <a:t>Storage</a:t>
            </a:r>
            <a:endParaRPr lang="zh-TW" altLang="en-US" sz="2200" dirty="0">
              <a:solidFill>
                <a:srgbClr val="FCFCFC"/>
              </a:solidFill>
              <a:latin typeface="+mn-lt"/>
              <a:ea typeface="新細明體" charset="-120"/>
            </a:endParaRPr>
          </a:p>
        </p:txBody>
      </p:sp>
      <p:sp>
        <p:nvSpPr>
          <p:cNvPr id="6" name="AutoShape 10"/>
          <p:cNvSpPr>
            <a:spLocks noChangeArrowheads="1"/>
          </p:cNvSpPr>
          <p:nvPr/>
        </p:nvSpPr>
        <p:spPr bwMode="auto">
          <a:xfrm>
            <a:off x="655638"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a:solidFill>
                  <a:srgbClr val="FCFCFC"/>
                </a:solidFill>
                <a:latin typeface="+mn-lt"/>
                <a:ea typeface="新細明體" charset="-120"/>
              </a:rPr>
              <a:t>Access</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4643438"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Speed</a:t>
            </a:r>
            <a:endParaRPr lang="zh-TW" altLang="en-US" sz="2200" dirty="0">
              <a:solidFill>
                <a:srgbClr val="FCFCFC"/>
              </a:solidFill>
              <a:latin typeface="+mn-lt"/>
              <a:ea typeface="新細明體" charset="-120"/>
            </a:endParaRPr>
          </a:p>
        </p:txBody>
      </p:sp>
      <p:sp>
        <p:nvSpPr>
          <p:cNvPr id="16389"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7334250"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1330325"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5419725" y="1641476"/>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97200"/>
            <a:ext cx="8064500" cy="316865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en-US" altLang="zh-TW" sz="2000" dirty="0">
                  <a:latin typeface="+mn-lt"/>
                  <a:ea typeface="微軟正黑體" pitchFamily="34" charset="-120"/>
                </a:rPr>
                <a:t>IT</a:t>
              </a:r>
              <a:r>
                <a:rPr lang="zh-TW" altLang="en-US" sz="2000" dirty="0">
                  <a:latin typeface="+mn-lt"/>
                  <a:ea typeface="微軟正黑體" pitchFamily="34" charset="-120"/>
                </a:rPr>
                <a:t>可以無限期地存儲大量信息。</a:t>
              </a:r>
            </a:p>
            <a:p>
              <a:pPr marL="266700" indent="-266700">
                <a:buFont typeface="Wingdings" pitchFamily="2" charset="2"/>
                <a:buChar char="ü"/>
                <a:defRPr/>
              </a:pPr>
              <a:r>
                <a:rPr lang="en-US" altLang="zh-TW" sz="2000" dirty="0">
                  <a:latin typeface="+mn-lt"/>
                  <a:ea typeface="微軟正黑體" pitchFamily="34" charset="-120"/>
                </a:rPr>
                <a:t>IT</a:t>
              </a:r>
              <a:r>
                <a:rPr lang="zh-TW" altLang="en-US" sz="2000" dirty="0">
                  <a:latin typeface="+mn-lt"/>
                  <a:ea typeface="微軟正黑體" pitchFamily="34" charset="-120"/>
                </a:rPr>
                <a:t>減少了存儲此數據所需的空間量。</a:t>
              </a:r>
            </a:p>
            <a:p>
              <a:pPr marL="266700" indent="-266700">
                <a:buFont typeface="Wingdings" pitchFamily="2" charset="2"/>
                <a:buChar char="ü"/>
                <a:defRPr/>
              </a:pPr>
              <a:endParaRPr lang="zh-TW" altLang="en-US" sz="2000" dirty="0">
                <a:solidFill>
                  <a:srgbClr val="FF0000"/>
                </a:solidFill>
                <a:latin typeface="+mn-lt"/>
                <a:ea typeface="微軟正黑體" pitchFamily="34" charset="-120"/>
              </a:endParaRPr>
            </a:p>
            <a:p>
              <a:pPr marL="266700" indent="-266700">
                <a:buFont typeface="Wingdings" pitchFamily="2" charset="2"/>
                <a:buChar char="ü"/>
                <a:defRPr/>
              </a:pPr>
              <a:r>
                <a:rPr lang="zh-TW" altLang="en-US" sz="2000" dirty="0" smtClean="0">
                  <a:solidFill>
                    <a:srgbClr val="FF0000"/>
                  </a:solidFill>
                  <a:latin typeface="+mn-lt"/>
                  <a:ea typeface="微軟正黑體" pitchFamily="34" charset="-120"/>
                </a:rPr>
                <a:t>問題</a:t>
              </a:r>
              <a:r>
                <a:rPr lang="zh-TW" altLang="en-US" sz="2000" dirty="0" smtClean="0">
                  <a:latin typeface="+mn-lt"/>
                  <a:ea typeface="微軟正黑體" pitchFamily="34" charset="-120"/>
                </a:rPr>
                <a:t>：</a:t>
              </a:r>
              <a:endParaRPr lang="zh-TW" altLang="en-US" sz="2000" dirty="0">
                <a:latin typeface="+mn-lt"/>
                <a:ea typeface="微軟正黑體" pitchFamily="34" charset="-120"/>
              </a:endParaRPr>
            </a:p>
            <a:p>
              <a:pPr marL="723900" lvl="1" indent="-266700">
                <a:buFont typeface="Wingdings" pitchFamily="2" charset="2"/>
                <a:buChar char="ü"/>
                <a:defRPr/>
              </a:pPr>
              <a:r>
                <a:rPr lang="zh-TW" altLang="en-US" sz="2000" dirty="0" smtClean="0">
                  <a:latin typeface="+mn-lt"/>
                  <a:ea typeface="微軟正黑體" pitchFamily="34" charset="-120"/>
                </a:rPr>
                <a:t>信息屬於誰</a:t>
              </a:r>
              <a:r>
                <a:rPr lang="en-US" altLang="zh-TW" sz="2000" dirty="0">
                  <a:latin typeface="+mn-lt"/>
                  <a:ea typeface="微軟正黑體" pitchFamily="34" charset="-120"/>
                </a:rPr>
                <a:t>?</a:t>
              </a:r>
              <a:r>
                <a:rPr lang="zh-TW" altLang="en-US" sz="2000" dirty="0" smtClean="0">
                  <a:latin typeface="+mn-lt"/>
                  <a:ea typeface="微軟正黑體" pitchFamily="34" charset="-120"/>
                </a:rPr>
                <a:t>誰負責維護</a:t>
              </a:r>
              <a:r>
                <a:rPr lang="en-US" altLang="zh-TW" sz="2000" dirty="0" smtClean="0">
                  <a:latin typeface="+mn-lt"/>
                  <a:ea typeface="微軟正黑體" pitchFamily="34" charset="-120"/>
                </a:rPr>
                <a:t>?</a:t>
              </a: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2627313"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a:solidFill>
                  <a:srgbClr val="FCFCFC"/>
                </a:solidFill>
                <a:latin typeface="+mn-lt"/>
                <a:ea typeface="新細明體" charset="-120"/>
              </a:rPr>
              <a:t>Capture</a:t>
            </a:r>
            <a:endParaRPr lang="zh-TW" altLang="en-US" sz="2200" dirty="0">
              <a:solidFill>
                <a:srgbClr val="FCFCFC"/>
              </a:solidFill>
              <a:latin typeface="+mn-lt"/>
              <a:ea typeface="新細明體" charset="-120"/>
            </a:endParaRPr>
          </a:p>
        </p:txBody>
      </p:sp>
      <p:grpSp>
        <p:nvGrpSpPr>
          <p:cNvPr id="16395" name="Group 22"/>
          <p:cNvGrpSpPr>
            <a:grpSpLocks/>
          </p:cNvGrpSpPr>
          <p:nvPr/>
        </p:nvGrpSpPr>
        <p:grpSpPr bwMode="auto">
          <a:xfrm rot="-5400000">
            <a:off x="3330575"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smtClean="0"/>
              <a:t>IT Capabilities : Immediate</a:t>
            </a:r>
            <a:endParaRPr lang="zh-TW" altLang="en-US" sz="3600" smtClean="0"/>
          </a:p>
        </p:txBody>
      </p:sp>
    </p:spTree>
    <p:extLst>
      <p:ext uri="{BB962C8B-B14F-4D97-AF65-F5344CB8AC3E}">
        <p14:creationId xmlns:p14="http://schemas.microsoft.com/office/powerpoint/2010/main" val="4010835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068960"/>
            <a:ext cx="8229600" cy="868362"/>
          </a:xfrm>
        </p:spPr>
        <p:txBody>
          <a:bodyPr/>
          <a:lstStyle/>
          <a:p>
            <a:pPr algn="ctr"/>
            <a:r>
              <a:rPr lang="en-US" altLang="zh-TW" dirty="0"/>
              <a:t>IT Capabilities : Derived</a:t>
            </a:r>
            <a:endParaRPr lang="zh-TW" altLang="en-US" dirty="0"/>
          </a:p>
        </p:txBody>
      </p:sp>
    </p:spTree>
    <p:extLst>
      <p:ext uri="{BB962C8B-B14F-4D97-AF65-F5344CB8AC3E}">
        <p14:creationId xmlns:p14="http://schemas.microsoft.com/office/powerpoint/2010/main" val="1599002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570309" y="2016000"/>
            <a:ext cx="1984429" cy="77770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a:t>
            </a:r>
          </a:p>
          <a:p>
            <a:pPr algn="ctr">
              <a:defRPr/>
            </a:pPr>
            <a:r>
              <a:rPr lang="en-US" altLang="zh-TW" sz="2000" dirty="0" smtClean="0">
                <a:solidFill>
                  <a:srgbClr val="FCFCFC"/>
                </a:solidFill>
                <a:latin typeface="+mn-lt"/>
                <a:ea typeface="新細明體" charset="-120"/>
              </a:rPr>
              <a:t>Recombination</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245685" y="2016000"/>
            <a:ext cx="1567054" cy="794088"/>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Duplication/</a:t>
            </a:r>
          </a:p>
          <a:p>
            <a:pPr algn="ctr">
              <a:defRPr/>
            </a:pPr>
            <a:r>
              <a:rPr lang="en-US" altLang="zh-TW" sz="2000" dirty="0" smtClean="0">
                <a:solidFill>
                  <a:srgbClr val="FCFCFC"/>
                </a:solidFill>
                <a:latin typeface="+mn-lt"/>
                <a:ea typeface="新細明體" charset="-120"/>
              </a:rPr>
              <a:t>Replication</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1939552" y="2016000"/>
            <a:ext cx="1043183" cy="801632"/>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Tracking</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32918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96644"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3648727"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en-US" altLang="zh-TW" sz="2000" dirty="0">
                  <a:latin typeface="+mn-ea"/>
                </a:rPr>
                <a:t>IT</a:t>
              </a:r>
              <a:r>
                <a:rPr lang="zh-TW" altLang="zh-TW" sz="2000" dirty="0" smtClean="0">
                  <a:latin typeface="+mn-ea"/>
                </a:rPr>
                <a:t>可以</a:t>
              </a:r>
              <a:r>
                <a:rPr lang="zh-TW" altLang="en-US" sz="2000" dirty="0" smtClean="0">
                  <a:latin typeface="+mn-ea"/>
                </a:rPr>
                <a:t>進行資料</a:t>
              </a:r>
              <a:r>
                <a:rPr lang="zh-TW" altLang="zh-TW" sz="2000" dirty="0" smtClean="0">
                  <a:latin typeface="+mn-ea"/>
                </a:rPr>
                <a:t>的</a:t>
              </a:r>
              <a:r>
                <a:rPr lang="zh-TW" altLang="zh-TW" sz="2000" dirty="0">
                  <a:latin typeface="+mn-ea"/>
                </a:rPr>
                <a:t>複制，而不僅僅是通過加速或簡化流程</a:t>
              </a:r>
              <a:endParaRPr lang="en-US" altLang="zh-TW" sz="2000" dirty="0">
                <a:latin typeface="+mn-ea"/>
              </a:endParaRPr>
            </a:p>
            <a:p>
              <a:pPr marL="266700" indent="-266700">
                <a:buFont typeface="Wingdings" pitchFamily="2" charset="2"/>
                <a:buChar char="ü"/>
                <a:defRPr/>
              </a:pPr>
              <a:endParaRPr lang="en-US" altLang="zh-TW" sz="2000" dirty="0">
                <a:latin typeface="+mn-ea"/>
              </a:endParaRPr>
            </a:p>
            <a:p>
              <a:pPr>
                <a:buFontTx/>
                <a:buChar char="-"/>
              </a:pPr>
              <a:r>
                <a:rPr lang="zh-TW" altLang="en-US" sz="2000" dirty="0">
                  <a:solidFill>
                    <a:srgbClr val="FF0000"/>
                  </a:solidFill>
                  <a:latin typeface="+mn-ea"/>
                </a:rPr>
                <a:t>問題 </a:t>
              </a:r>
              <a:r>
                <a:rPr lang="en-US" altLang="zh-TW" sz="2000" dirty="0">
                  <a:solidFill>
                    <a:srgbClr val="FF0000"/>
                  </a:solidFill>
                  <a:latin typeface="+mn-ea"/>
                </a:rPr>
                <a:t>: </a:t>
              </a:r>
            </a:p>
            <a:p>
              <a:r>
                <a:rPr lang="en-US" altLang="zh-TW" sz="2000" dirty="0">
                  <a:latin typeface="+mn-ea"/>
                </a:rPr>
                <a:t>   1. </a:t>
              </a:r>
              <a:r>
                <a:rPr lang="zh-TW" altLang="en-US" sz="2000" dirty="0">
                  <a:latin typeface="+mn-ea"/>
                </a:rPr>
                <a:t>誰有權可以</a:t>
              </a:r>
              <a:r>
                <a:rPr lang="zh-TW" altLang="en-US" sz="2000" dirty="0" smtClean="0">
                  <a:latin typeface="+mn-ea"/>
                </a:rPr>
                <a:t>存取資料</a:t>
              </a:r>
              <a:r>
                <a:rPr lang="en-US" altLang="zh-TW" sz="2000" dirty="0">
                  <a:latin typeface="+mn-ea"/>
                </a:rPr>
                <a:t>?</a:t>
              </a:r>
            </a:p>
            <a:p>
              <a:r>
                <a:rPr lang="en-US" altLang="zh-TW" sz="2000" dirty="0">
                  <a:latin typeface="+mn-ea"/>
                </a:rPr>
                <a:t>   </a:t>
              </a:r>
              <a:r>
                <a:rPr lang="en-US" altLang="zh-TW" sz="2000" dirty="0" smtClean="0">
                  <a:latin typeface="+mn-ea"/>
                </a:rPr>
                <a:t>2. </a:t>
              </a:r>
              <a:r>
                <a:rPr lang="zh-TW" altLang="en-US" sz="2000" dirty="0" smtClean="0">
                  <a:latin typeface="+mn-ea"/>
                </a:rPr>
                <a:t>與</a:t>
              </a:r>
              <a:r>
                <a:rPr lang="zh-TW" altLang="en-US" sz="2000" dirty="0">
                  <a:latin typeface="+mn-ea"/>
                </a:rPr>
                <a:t>之前相比，更即時接收數據會產生什麼後果？</a:t>
              </a:r>
              <a:endParaRPr lang="en-US" altLang="zh-TW" sz="2000" dirty="0" smtClean="0">
                <a:latin typeface="+mn-ea"/>
              </a:endParaRPr>
            </a:p>
            <a:p>
              <a:r>
                <a:rPr lang="zh-TW" altLang="en-US" sz="2000" dirty="0" smtClean="0">
                  <a:latin typeface="+mn-ea"/>
                </a:rPr>
                <a:t>   </a:t>
              </a:r>
              <a:r>
                <a:rPr lang="en-US" altLang="zh-TW" sz="2000" dirty="0" smtClean="0">
                  <a:latin typeface="+mn-ea"/>
                </a:rPr>
                <a:t>3. </a:t>
              </a:r>
              <a:r>
                <a:rPr lang="zh-TW" altLang="en-US" sz="2000" dirty="0" smtClean="0">
                  <a:latin typeface="+mn-ea"/>
                </a:rPr>
                <a:t>數據</a:t>
              </a:r>
              <a:r>
                <a:rPr lang="zh-TW" altLang="en-US" sz="2000" dirty="0">
                  <a:latin typeface="+mn-ea"/>
                </a:rPr>
                <a:t>屬於誰</a:t>
              </a:r>
              <a:r>
                <a:rPr lang="zh-TW" altLang="en-US" sz="2000" dirty="0" smtClean="0">
                  <a:latin typeface="+mn-ea"/>
                </a:rPr>
                <a:t>？</a:t>
              </a: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6659512" y="2016000"/>
            <a:ext cx="1200024"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Job </a:t>
            </a:r>
          </a:p>
          <a:p>
            <a:pPr algn="ctr">
              <a:defRPr/>
            </a:pPr>
            <a:r>
              <a:rPr lang="en-US" altLang="zh-TW" sz="2000" dirty="0" smtClean="0">
                <a:solidFill>
                  <a:srgbClr val="FCFCFC"/>
                </a:solidFill>
                <a:latin typeface="+mn-lt"/>
                <a:ea typeface="新細明體" charset="-120"/>
              </a:rPr>
              <a:t>Redesign</a:t>
            </a:r>
          </a:p>
        </p:txBody>
      </p:sp>
      <p:grpSp>
        <p:nvGrpSpPr>
          <p:cNvPr id="16395" name="Group 22"/>
          <p:cNvGrpSpPr>
            <a:grpSpLocks/>
          </p:cNvGrpSpPr>
          <p:nvPr/>
        </p:nvGrpSpPr>
        <p:grpSpPr bwMode="auto">
          <a:xfrm rot="-5400000">
            <a:off x="2322463"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Derived</a:t>
            </a:r>
            <a:endParaRPr lang="zh-TW" altLang="en-US" sz="3600" dirty="0" smtClean="0"/>
          </a:p>
        </p:txBody>
      </p:sp>
      <p:grpSp>
        <p:nvGrpSpPr>
          <p:cNvPr id="24" name="Group 17"/>
          <p:cNvGrpSpPr>
            <a:grpSpLocks/>
          </p:cNvGrpSpPr>
          <p:nvPr/>
        </p:nvGrpSpPr>
        <p:grpSpPr bwMode="auto">
          <a:xfrm rot="-5400000">
            <a:off x="7106487"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087508" y="2016000"/>
            <a:ext cx="1385962" cy="79850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Monitoring</a:t>
            </a:r>
            <a:endParaRPr lang="zh-TW" altLang="en-US" sz="2000" dirty="0">
              <a:solidFill>
                <a:srgbClr val="FCFCFC"/>
              </a:solidFill>
              <a:latin typeface="+mn-lt"/>
              <a:ea typeface="新細明體" charset="-120"/>
            </a:endParaRPr>
          </a:p>
        </p:txBody>
      </p:sp>
      <p:sp>
        <p:nvSpPr>
          <p:cNvPr id="30" name="AutoShape 10"/>
          <p:cNvSpPr>
            <a:spLocks noChangeArrowheads="1"/>
          </p:cNvSpPr>
          <p:nvPr/>
        </p:nvSpPr>
        <p:spPr bwMode="auto">
          <a:xfrm>
            <a:off x="8004809" y="2016000"/>
            <a:ext cx="1031687"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Supplier</a:t>
            </a:r>
          </a:p>
          <a:p>
            <a:pPr algn="ctr">
              <a:defRPr/>
            </a:pPr>
            <a:r>
              <a:rPr lang="en-US" altLang="zh-TW" sz="2000" dirty="0" smtClean="0">
                <a:solidFill>
                  <a:srgbClr val="FCFCFC"/>
                </a:solidFill>
                <a:latin typeface="+mn-lt"/>
                <a:ea typeface="新細明體" charset="-120"/>
              </a:rPr>
              <a:t>Power</a:t>
            </a:r>
          </a:p>
        </p:txBody>
      </p:sp>
      <p:grpSp>
        <p:nvGrpSpPr>
          <p:cNvPr id="31" name="Group 17"/>
          <p:cNvGrpSpPr>
            <a:grpSpLocks/>
          </p:cNvGrpSpPr>
          <p:nvPr/>
        </p:nvGrpSpPr>
        <p:grpSpPr bwMode="auto">
          <a:xfrm rot="-5400000">
            <a:off x="8306636" y="1638000"/>
            <a:ext cx="465137" cy="201612"/>
            <a:chOff x="1020" y="1191"/>
            <a:chExt cx="293" cy="127"/>
          </a:xfrm>
        </p:grpSpPr>
        <p:sp>
          <p:nvSpPr>
            <p:cNvPr id="33"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4"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2604872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570309" y="2016000"/>
            <a:ext cx="1984429" cy="77770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a:t>
            </a:r>
          </a:p>
          <a:p>
            <a:pPr algn="ctr">
              <a:defRPr/>
            </a:pPr>
            <a:r>
              <a:rPr lang="en-US" altLang="zh-TW" sz="2000" dirty="0" smtClean="0">
                <a:solidFill>
                  <a:srgbClr val="FCFCFC"/>
                </a:solidFill>
                <a:latin typeface="+mn-lt"/>
                <a:ea typeface="新細明體" charset="-120"/>
              </a:rPr>
              <a:t>Recombination</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245685" y="2016000"/>
            <a:ext cx="1567054" cy="79408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Duplication/</a:t>
            </a:r>
          </a:p>
          <a:p>
            <a:pPr algn="ctr">
              <a:defRPr/>
            </a:pPr>
            <a:r>
              <a:rPr lang="en-US" altLang="zh-TW" sz="2000" dirty="0" smtClean="0">
                <a:solidFill>
                  <a:srgbClr val="FCFCFC"/>
                </a:solidFill>
                <a:latin typeface="+mn-lt"/>
                <a:ea typeface="新細明體" charset="-120"/>
              </a:rPr>
              <a:t>Replication</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1939552" y="2016000"/>
            <a:ext cx="1043183" cy="801632"/>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Tracking</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32918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96644"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3648727"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en-US" altLang="zh-TW" sz="2000" dirty="0" smtClean="0">
                  <a:latin typeface="+mn-ea"/>
                </a:rPr>
                <a:t>IT</a:t>
              </a:r>
              <a:r>
                <a:rPr lang="zh-TW" altLang="zh-TW" sz="2000" dirty="0">
                  <a:latin typeface="+mn-ea"/>
                </a:rPr>
                <a:t>可以通過</a:t>
              </a:r>
              <a:r>
                <a:rPr lang="zh-TW" altLang="zh-TW" sz="2000" dirty="0" smtClean="0">
                  <a:latin typeface="+mn-ea"/>
                </a:rPr>
                <a:t>各種</a:t>
              </a:r>
              <a:r>
                <a:rPr lang="zh-TW" altLang="en-US" sz="2000" dirty="0" smtClean="0">
                  <a:latin typeface="+mn-ea"/>
                </a:rPr>
                <a:t>方式</a:t>
              </a:r>
              <a:r>
                <a:rPr lang="zh-TW" altLang="zh-TW" sz="2000" dirty="0" smtClean="0">
                  <a:latin typeface="+mn-ea"/>
                </a:rPr>
                <a:t>來</a:t>
              </a:r>
              <a:r>
                <a:rPr lang="zh-TW" altLang="zh-TW" sz="2000" dirty="0">
                  <a:latin typeface="+mn-ea"/>
                </a:rPr>
                <a:t>跟</a:t>
              </a:r>
              <a:r>
                <a:rPr lang="zh-TW" altLang="en-US" sz="2000" dirty="0">
                  <a:latin typeface="+mn-ea"/>
                </a:rPr>
                <a:t>蹤</a:t>
              </a:r>
              <a:r>
                <a:rPr lang="zh-TW" altLang="zh-TW" sz="2000" dirty="0">
                  <a:latin typeface="+mn-ea"/>
                </a:rPr>
                <a:t>特定帳號或特定社會安全</a:t>
              </a:r>
              <a:r>
                <a:rPr lang="zh-TW" altLang="zh-TW" sz="2000" dirty="0" smtClean="0">
                  <a:latin typeface="+mn-ea"/>
                </a:rPr>
                <a:t>號，從而揭示未被注意的模式。</a:t>
              </a:r>
              <a:endParaRPr lang="en-US" altLang="zh-TW" sz="2000" dirty="0" smtClean="0">
                <a:latin typeface="+mn-ea"/>
              </a:endParaRPr>
            </a:p>
            <a:p>
              <a:pPr marL="266700" indent="-266700">
                <a:buFont typeface="Wingdings" pitchFamily="2" charset="2"/>
                <a:buChar char="ü"/>
                <a:defRPr/>
              </a:pPr>
              <a:endParaRPr lang="en-US" altLang="zh-TW" sz="2000" dirty="0">
                <a:latin typeface="+mn-ea"/>
              </a:endParaRPr>
            </a:p>
            <a:p>
              <a:pPr>
                <a:buFontTx/>
                <a:buChar char="-"/>
              </a:pPr>
              <a:r>
                <a:rPr lang="zh-TW" altLang="en-US" sz="2000" dirty="0" smtClean="0">
                  <a:solidFill>
                    <a:srgbClr val="FF0000"/>
                  </a:solidFill>
                  <a:latin typeface="+mn-ea"/>
                </a:rPr>
                <a:t>影響 </a:t>
              </a:r>
              <a:r>
                <a:rPr lang="en-US" altLang="zh-TW" sz="2000" dirty="0">
                  <a:solidFill>
                    <a:srgbClr val="FF0000"/>
                  </a:solidFill>
                  <a:latin typeface="+mn-ea"/>
                </a:rPr>
                <a:t>: </a:t>
              </a:r>
            </a:p>
            <a:p>
              <a:r>
                <a:rPr lang="en-US" altLang="zh-TW" sz="2000" dirty="0">
                  <a:latin typeface="+mn-ea"/>
                </a:rPr>
                <a:t>   1.</a:t>
              </a:r>
              <a:r>
                <a:rPr lang="zh-TW" altLang="zh-TW" sz="2000" dirty="0">
                  <a:latin typeface="+mn-ea"/>
                </a:rPr>
                <a:t>潛在影響包括維持公司作為管理決策因素的聲譽的</a:t>
              </a:r>
              <a:r>
                <a:rPr lang="zh-TW" altLang="zh-TW" sz="2000" dirty="0" smtClean="0">
                  <a:latin typeface="+mn-ea"/>
                </a:rPr>
                <a:t>重要性</a:t>
              </a:r>
              <a:r>
                <a:rPr lang="zh-TW" altLang="en-US" sz="2000" dirty="0" smtClean="0">
                  <a:latin typeface="+mn-ea"/>
                </a:rPr>
                <a:t>。</a:t>
              </a:r>
              <a:endParaRPr lang="en-US" altLang="zh-TW" sz="2000" dirty="0">
                <a:latin typeface="+mn-ea"/>
              </a:endParaRPr>
            </a:p>
            <a:p>
              <a:r>
                <a:rPr lang="en-US" altLang="zh-TW" sz="2000" dirty="0">
                  <a:latin typeface="+mn-ea"/>
                </a:rPr>
                <a:t>   2.</a:t>
              </a:r>
              <a:r>
                <a:rPr lang="zh-TW" altLang="zh-TW" sz="2000" dirty="0">
                  <a:latin typeface="+mn-ea"/>
                </a:rPr>
                <a:t>在評估</a:t>
              </a:r>
              <a:r>
                <a:rPr lang="zh-TW" altLang="zh-TW" sz="2000" dirty="0" smtClean="0">
                  <a:latin typeface="+mn-ea"/>
                </a:rPr>
                <a:t>特定方案</a:t>
              </a:r>
              <a:r>
                <a:rPr lang="zh-TW" altLang="zh-TW" sz="2000" dirty="0">
                  <a:latin typeface="+mn-ea"/>
                </a:rPr>
                <a:t>的成本和效益</a:t>
              </a:r>
              <a:r>
                <a:rPr lang="zh-TW" altLang="zh-TW" sz="2000" dirty="0" smtClean="0">
                  <a:latin typeface="+mn-ea"/>
                </a:rPr>
                <a:t>時</a:t>
              </a:r>
              <a:r>
                <a:rPr lang="zh-TW" altLang="en-US" sz="2000" dirty="0" smtClean="0">
                  <a:latin typeface="+mn-ea"/>
                </a:rPr>
                <a:t>，需</a:t>
              </a:r>
              <a:r>
                <a:rPr lang="zh-TW" altLang="zh-TW" sz="2000" dirty="0" smtClean="0">
                  <a:latin typeface="+mn-ea"/>
                </a:rPr>
                <a:t>重新</a:t>
              </a:r>
              <a:r>
                <a:rPr lang="zh-TW" altLang="zh-TW" sz="2000" dirty="0">
                  <a:latin typeface="+mn-ea"/>
                </a:rPr>
                <a:t>強調長期</a:t>
              </a:r>
              <a:r>
                <a:rPr lang="zh-TW" altLang="zh-TW" sz="2000" dirty="0" smtClean="0">
                  <a:latin typeface="+mn-ea"/>
                </a:rPr>
                <a:t>分析</a:t>
              </a:r>
              <a:r>
                <a:rPr lang="zh-TW" altLang="en-US" sz="2000" dirty="0" smtClean="0">
                  <a:latin typeface="+mn-ea"/>
                </a:rPr>
                <a:t>，並</a:t>
              </a:r>
              <a:r>
                <a:rPr lang="zh-TW" altLang="zh-TW" sz="2000" dirty="0" smtClean="0">
                  <a:latin typeface="+mn-ea"/>
                </a:rPr>
                <a:t>將</a:t>
              </a:r>
              <a:r>
                <a:rPr lang="zh-TW" altLang="zh-TW" sz="2000" dirty="0">
                  <a:latin typeface="+mn-ea"/>
                </a:rPr>
                <a:t>非相關因素納入決策過程</a:t>
              </a:r>
              <a:r>
                <a:rPr lang="zh-TW" altLang="zh-TW" sz="2000" dirty="0" smtClean="0">
                  <a:latin typeface="+mn-ea"/>
                </a:rPr>
                <a:t>的</a:t>
              </a:r>
              <a:r>
                <a:rPr lang="zh-TW" altLang="en-US" sz="2000" dirty="0" smtClean="0">
                  <a:latin typeface="+mn-ea"/>
                </a:rPr>
                <a:t>考量</a:t>
              </a:r>
              <a:r>
                <a:rPr lang="en-US" altLang="zh-TW" sz="2000" dirty="0" smtClean="0">
                  <a:latin typeface="+mn-ea"/>
                </a:rPr>
                <a:t>….</a:t>
              </a:r>
              <a:r>
                <a:rPr lang="zh-TW" altLang="en-US" sz="2000" dirty="0" smtClean="0">
                  <a:latin typeface="+mn-ea"/>
                </a:rPr>
                <a:t>等</a:t>
              </a:r>
              <a:r>
                <a:rPr lang="zh-TW" altLang="zh-TW" sz="2000" dirty="0" smtClean="0">
                  <a:latin typeface="+mn-ea"/>
                </a:rPr>
                <a:t>。</a:t>
              </a:r>
              <a:endParaRPr lang="en-US" altLang="zh-TW" sz="2000" dirty="0">
                <a:latin typeface="+mn-ea"/>
              </a:endParaRPr>
            </a:p>
          </p:txBody>
        </p:sp>
      </p:grpSp>
      <p:sp>
        <p:nvSpPr>
          <p:cNvPr id="23" name="AutoShape 10"/>
          <p:cNvSpPr>
            <a:spLocks noChangeArrowheads="1"/>
          </p:cNvSpPr>
          <p:nvPr/>
        </p:nvSpPr>
        <p:spPr bwMode="auto">
          <a:xfrm>
            <a:off x="6659512" y="2016000"/>
            <a:ext cx="1200024"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Job </a:t>
            </a:r>
          </a:p>
          <a:p>
            <a:pPr algn="ctr">
              <a:defRPr/>
            </a:pPr>
            <a:r>
              <a:rPr lang="en-US" altLang="zh-TW" sz="2000" dirty="0" smtClean="0">
                <a:solidFill>
                  <a:srgbClr val="FCFCFC"/>
                </a:solidFill>
                <a:latin typeface="+mn-lt"/>
                <a:ea typeface="新細明體" charset="-120"/>
              </a:rPr>
              <a:t>Redesign</a:t>
            </a:r>
          </a:p>
        </p:txBody>
      </p:sp>
      <p:grpSp>
        <p:nvGrpSpPr>
          <p:cNvPr id="16395" name="Group 22"/>
          <p:cNvGrpSpPr>
            <a:grpSpLocks/>
          </p:cNvGrpSpPr>
          <p:nvPr/>
        </p:nvGrpSpPr>
        <p:grpSpPr bwMode="auto">
          <a:xfrm rot="-5400000">
            <a:off x="2322463"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Derived</a:t>
            </a:r>
            <a:endParaRPr lang="zh-TW" altLang="en-US" sz="3600" dirty="0" smtClean="0"/>
          </a:p>
        </p:txBody>
      </p:sp>
      <p:grpSp>
        <p:nvGrpSpPr>
          <p:cNvPr id="24" name="Group 17"/>
          <p:cNvGrpSpPr>
            <a:grpSpLocks/>
          </p:cNvGrpSpPr>
          <p:nvPr/>
        </p:nvGrpSpPr>
        <p:grpSpPr bwMode="auto">
          <a:xfrm rot="-5400000">
            <a:off x="7106487"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087508" y="2016000"/>
            <a:ext cx="1385962" cy="79850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Monitoring</a:t>
            </a:r>
            <a:endParaRPr lang="zh-TW" altLang="en-US" sz="2000" dirty="0">
              <a:solidFill>
                <a:srgbClr val="FCFCFC"/>
              </a:solidFill>
              <a:latin typeface="+mn-lt"/>
              <a:ea typeface="新細明體" charset="-120"/>
            </a:endParaRPr>
          </a:p>
        </p:txBody>
      </p:sp>
      <p:sp>
        <p:nvSpPr>
          <p:cNvPr id="30" name="AutoShape 10"/>
          <p:cNvSpPr>
            <a:spLocks noChangeArrowheads="1"/>
          </p:cNvSpPr>
          <p:nvPr/>
        </p:nvSpPr>
        <p:spPr bwMode="auto">
          <a:xfrm>
            <a:off x="8004809" y="2016000"/>
            <a:ext cx="1031687"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Supplier</a:t>
            </a:r>
          </a:p>
          <a:p>
            <a:pPr algn="ctr">
              <a:defRPr/>
            </a:pPr>
            <a:r>
              <a:rPr lang="en-US" altLang="zh-TW" sz="2000" dirty="0" smtClean="0">
                <a:solidFill>
                  <a:srgbClr val="FCFCFC"/>
                </a:solidFill>
                <a:latin typeface="+mn-lt"/>
                <a:ea typeface="新細明體" charset="-120"/>
              </a:rPr>
              <a:t>Power</a:t>
            </a:r>
          </a:p>
        </p:txBody>
      </p:sp>
      <p:grpSp>
        <p:nvGrpSpPr>
          <p:cNvPr id="31" name="Group 17"/>
          <p:cNvGrpSpPr>
            <a:grpSpLocks/>
          </p:cNvGrpSpPr>
          <p:nvPr/>
        </p:nvGrpSpPr>
        <p:grpSpPr bwMode="auto">
          <a:xfrm rot="-5400000">
            <a:off x="8306636" y="1638000"/>
            <a:ext cx="465137" cy="201612"/>
            <a:chOff x="1020" y="1191"/>
            <a:chExt cx="293" cy="127"/>
          </a:xfrm>
        </p:grpSpPr>
        <p:sp>
          <p:nvSpPr>
            <p:cNvPr id="33"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4"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3899099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570309" y="2016000"/>
            <a:ext cx="1984429" cy="77770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a:t>
            </a:r>
          </a:p>
          <a:p>
            <a:pPr algn="ctr">
              <a:defRPr/>
            </a:pPr>
            <a:r>
              <a:rPr lang="en-US" altLang="zh-TW" sz="2000" dirty="0" smtClean="0">
                <a:solidFill>
                  <a:srgbClr val="FCFCFC"/>
                </a:solidFill>
                <a:latin typeface="+mn-lt"/>
                <a:ea typeface="新細明體" charset="-120"/>
              </a:rPr>
              <a:t>Recombination</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245685" y="2016000"/>
            <a:ext cx="1567054" cy="79408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Duplication/</a:t>
            </a:r>
          </a:p>
          <a:p>
            <a:pPr algn="ctr">
              <a:defRPr/>
            </a:pPr>
            <a:r>
              <a:rPr lang="en-US" altLang="zh-TW" sz="2000" dirty="0" smtClean="0">
                <a:solidFill>
                  <a:srgbClr val="FCFCFC"/>
                </a:solidFill>
                <a:latin typeface="+mn-lt"/>
                <a:ea typeface="新細明體" charset="-120"/>
              </a:rPr>
              <a:t>Replication</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1939552" y="2016000"/>
            <a:ext cx="1043183" cy="801632"/>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Tracking</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32918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96644"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3648727"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97200"/>
            <a:ext cx="8064500" cy="316865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0"/>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zh-TW" sz="2000" dirty="0" smtClean="0">
                  <a:latin typeface="+mn-ea"/>
                </a:rPr>
                <a:t>通過各種交易監控及特定</a:t>
              </a:r>
              <a:r>
                <a:rPr lang="zh-TW" altLang="en-US" sz="2000" dirty="0" smtClean="0">
                  <a:latin typeface="+mn-ea"/>
                </a:rPr>
                <a:t>資料</a:t>
              </a:r>
              <a:r>
                <a:rPr lang="zh-TW" altLang="zh-TW" sz="2000" dirty="0" smtClean="0">
                  <a:latin typeface="+mn-ea"/>
                </a:rPr>
                <a:t>的</a:t>
              </a:r>
              <a:r>
                <a:rPr lang="zh-TW" altLang="en-US" sz="2000" dirty="0" smtClean="0">
                  <a:latin typeface="+mn-ea"/>
                </a:rPr>
                <a:t>監控</a:t>
              </a:r>
              <a:r>
                <a:rPr lang="zh-TW" altLang="zh-TW" sz="2000" dirty="0" smtClean="0">
                  <a:latin typeface="+mn-ea"/>
                </a:rPr>
                <a:t>，</a:t>
              </a:r>
              <a:r>
                <a:rPr lang="zh-TW" altLang="en-US" sz="2000" dirty="0" smtClean="0">
                  <a:latin typeface="+mn-ea"/>
                </a:rPr>
                <a:t>及</a:t>
              </a:r>
              <a:r>
                <a:rPr lang="zh-TW" altLang="zh-TW" sz="2000" dirty="0" smtClean="0">
                  <a:latin typeface="+mn-ea"/>
                </a:rPr>
                <a:t>實際個人的身體或言語行為的記錄</a:t>
              </a:r>
              <a:r>
                <a:rPr lang="zh-TW" altLang="en-US" sz="2000" dirty="0" smtClean="0">
                  <a:latin typeface="+mn-ea"/>
                </a:rPr>
                <a:t>監控。</a:t>
              </a:r>
              <a:endParaRPr lang="en-US" altLang="zh-TW" sz="2000" dirty="0" smtClean="0">
                <a:latin typeface="+mn-ea"/>
              </a:endParaRPr>
            </a:p>
            <a:p>
              <a:pPr marL="266700" indent="-266700">
                <a:buFont typeface="Wingdings" pitchFamily="2" charset="2"/>
                <a:buChar char="ü"/>
                <a:defRPr/>
              </a:pPr>
              <a:endParaRPr lang="en-US" altLang="zh-TW" sz="2000" dirty="0" smtClean="0">
                <a:latin typeface="+mn-ea"/>
              </a:endParaRPr>
            </a:p>
            <a:p>
              <a:pPr marL="266700" indent="-266700">
                <a:buFont typeface="Wingdings" pitchFamily="2" charset="2"/>
                <a:buChar char="ü"/>
                <a:defRPr/>
              </a:pP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6659512" y="2016000"/>
            <a:ext cx="1200024"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Job </a:t>
            </a:r>
          </a:p>
          <a:p>
            <a:pPr algn="ctr">
              <a:defRPr/>
            </a:pPr>
            <a:r>
              <a:rPr lang="en-US" altLang="zh-TW" sz="2000" dirty="0" smtClean="0">
                <a:solidFill>
                  <a:srgbClr val="FCFCFC"/>
                </a:solidFill>
                <a:latin typeface="+mn-lt"/>
                <a:ea typeface="新細明體" charset="-120"/>
              </a:rPr>
              <a:t>Redesign</a:t>
            </a:r>
          </a:p>
        </p:txBody>
      </p:sp>
      <p:grpSp>
        <p:nvGrpSpPr>
          <p:cNvPr id="16395" name="Group 22"/>
          <p:cNvGrpSpPr>
            <a:grpSpLocks/>
          </p:cNvGrpSpPr>
          <p:nvPr/>
        </p:nvGrpSpPr>
        <p:grpSpPr bwMode="auto">
          <a:xfrm rot="-5400000">
            <a:off x="2322463"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Derived</a:t>
            </a:r>
            <a:endParaRPr lang="zh-TW" altLang="en-US" sz="3600" dirty="0" smtClean="0"/>
          </a:p>
        </p:txBody>
      </p:sp>
      <p:grpSp>
        <p:nvGrpSpPr>
          <p:cNvPr id="24" name="Group 17"/>
          <p:cNvGrpSpPr>
            <a:grpSpLocks/>
          </p:cNvGrpSpPr>
          <p:nvPr/>
        </p:nvGrpSpPr>
        <p:grpSpPr bwMode="auto">
          <a:xfrm rot="-5400000">
            <a:off x="7106487"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087508" y="2016000"/>
            <a:ext cx="1385962" cy="798508"/>
          </a:xfrm>
          <a:prstGeom prst="flowChartAlternateProcess">
            <a:avLst/>
          </a:prstGeom>
          <a:solidFill>
            <a:srgbClr val="FFC000"/>
          </a:solidFill>
          <a:ln w="38100" cmpd="dbl">
            <a:solidFill>
              <a:srgbClr val="FFC00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Monitoring</a:t>
            </a:r>
            <a:endParaRPr lang="zh-TW" altLang="en-US" sz="2000" dirty="0">
              <a:solidFill>
                <a:srgbClr val="FCFCFC"/>
              </a:solidFill>
              <a:latin typeface="+mn-lt"/>
              <a:ea typeface="新細明體" charset="-120"/>
            </a:endParaRPr>
          </a:p>
        </p:txBody>
      </p:sp>
      <p:sp>
        <p:nvSpPr>
          <p:cNvPr id="30" name="AutoShape 10"/>
          <p:cNvSpPr>
            <a:spLocks noChangeArrowheads="1"/>
          </p:cNvSpPr>
          <p:nvPr/>
        </p:nvSpPr>
        <p:spPr bwMode="auto">
          <a:xfrm>
            <a:off x="8004809" y="2016000"/>
            <a:ext cx="1031687"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Supplier</a:t>
            </a:r>
          </a:p>
          <a:p>
            <a:pPr algn="ctr">
              <a:defRPr/>
            </a:pPr>
            <a:r>
              <a:rPr lang="en-US" altLang="zh-TW" sz="2000" dirty="0" smtClean="0">
                <a:solidFill>
                  <a:srgbClr val="FCFCFC"/>
                </a:solidFill>
                <a:latin typeface="+mn-lt"/>
                <a:ea typeface="新細明體" charset="-120"/>
              </a:rPr>
              <a:t>Power</a:t>
            </a:r>
          </a:p>
        </p:txBody>
      </p:sp>
      <p:grpSp>
        <p:nvGrpSpPr>
          <p:cNvPr id="31" name="Group 17"/>
          <p:cNvGrpSpPr>
            <a:grpSpLocks/>
          </p:cNvGrpSpPr>
          <p:nvPr/>
        </p:nvGrpSpPr>
        <p:grpSpPr bwMode="auto">
          <a:xfrm rot="-5400000">
            <a:off x="8306636" y="1638000"/>
            <a:ext cx="465137" cy="201612"/>
            <a:chOff x="1020" y="1191"/>
            <a:chExt cx="293" cy="127"/>
          </a:xfrm>
        </p:grpSpPr>
        <p:sp>
          <p:nvSpPr>
            <p:cNvPr id="33"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4"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337443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pPr algn="l"/>
            <a:r>
              <a:rPr lang="en-US" altLang="zh-TW" i="0" dirty="0" smtClean="0"/>
              <a:t>Agenda</a:t>
            </a:r>
            <a:endParaRPr lang="zh-TW" altLang="en-US" i="0" dirty="0" smtClean="0"/>
          </a:p>
        </p:txBody>
      </p:sp>
      <p:sp>
        <p:nvSpPr>
          <p:cNvPr id="8195" name="內容版面配置區 2"/>
          <p:cNvSpPr>
            <a:spLocks noGrp="1"/>
          </p:cNvSpPr>
          <p:nvPr>
            <p:ph idx="1"/>
          </p:nvPr>
        </p:nvSpPr>
        <p:spPr>
          <a:xfrm>
            <a:off x="228600" y="1772816"/>
            <a:ext cx="8686800" cy="3522439"/>
          </a:xfrm>
        </p:spPr>
        <p:txBody>
          <a:bodyPr/>
          <a:lstStyle/>
          <a:p>
            <a:pPr marL="0" indent="0">
              <a:buNone/>
              <a:defRPr/>
            </a:pPr>
            <a:r>
              <a:rPr lang="en-US" altLang="zh-TW" sz="2800" dirty="0" smtClean="0">
                <a:solidFill>
                  <a:schemeClr val="accent4">
                    <a:lumMod val="75000"/>
                  </a:schemeClr>
                </a:solidFill>
                <a:latin typeface="+mj-lt"/>
              </a:rPr>
              <a:t>1.Introduction</a:t>
            </a:r>
          </a:p>
          <a:p>
            <a:pPr marL="0" indent="0">
              <a:buNone/>
              <a:defRPr/>
            </a:pPr>
            <a:r>
              <a:rPr lang="en-US" altLang="zh-TW" sz="2800" dirty="0" smtClean="0">
                <a:solidFill>
                  <a:schemeClr val="accent4">
                    <a:lumMod val="75000"/>
                  </a:schemeClr>
                </a:solidFill>
                <a:latin typeface="+mj-lt"/>
              </a:rPr>
              <a:t>2. 10 - IT Capabilities</a:t>
            </a:r>
          </a:p>
          <a:p>
            <a:pPr marL="0" indent="0">
              <a:buNone/>
              <a:defRPr/>
            </a:pPr>
            <a:r>
              <a:rPr lang="en-US" altLang="zh-TW" sz="2800" dirty="0" smtClean="0">
                <a:solidFill>
                  <a:schemeClr val="accent4">
                    <a:lumMod val="75000"/>
                  </a:schemeClr>
                </a:solidFill>
                <a:latin typeface="+mj-lt"/>
              </a:rPr>
              <a:t>3. 5 - Managerial issues </a:t>
            </a:r>
          </a:p>
          <a:p>
            <a:pPr marL="0" indent="0">
              <a:buNone/>
              <a:defRPr/>
            </a:pPr>
            <a:r>
              <a:rPr lang="en-US" altLang="zh-TW" sz="2800" dirty="0" smtClean="0">
                <a:solidFill>
                  <a:schemeClr val="accent4">
                    <a:lumMod val="75000"/>
                  </a:schemeClr>
                </a:solidFill>
                <a:latin typeface="+mj-lt"/>
              </a:rPr>
              <a:t>4. 3 - IT Policy Decisions</a:t>
            </a:r>
          </a:p>
          <a:p>
            <a:pPr marL="0" indent="0">
              <a:buNone/>
              <a:defRPr/>
            </a:pPr>
            <a:r>
              <a:rPr lang="en-US" altLang="zh-TW" sz="2800" dirty="0" smtClean="0">
                <a:solidFill>
                  <a:schemeClr val="accent4">
                    <a:lumMod val="75000"/>
                  </a:schemeClr>
                </a:solidFill>
                <a:latin typeface="+mj-lt"/>
              </a:rPr>
              <a:t>5. 4 - Analyses </a:t>
            </a:r>
          </a:p>
          <a:p>
            <a:pPr marL="0" indent="0">
              <a:buNone/>
              <a:defRPr/>
            </a:pPr>
            <a:r>
              <a:rPr lang="en-US" altLang="zh-TW" sz="2800" dirty="0" smtClean="0">
                <a:solidFill>
                  <a:schemeClr val="accent4">
                    <a:lumMod val="75000"/>
                  </a:schemeClr>
                </a:solidFill>
                <a:latin typeface="+mj-lt"/>
              </a:rPr>
              <a:t>6. Appendix</a:t>
            </a:r>
          </a:p>
        </p:txBody>
      </p:sp>
    </p:spTree>
    <p:extLst>
      <p:ext uri="{BB962C8B-B14F-4D97-AF65-F5344CB8AC3E}">
        <p14:creationId xmlns:p14="http://schemas.microsoft.com/office/powerpoint/2010/main" val="2007368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570309" y="2016000"/>
            <a:ext cx="1984429" cy="777705"/>
          </a:xfrm>
          <a:prstGeom prst="flowChartAlternateProcess">
            <a:avLst/>
          </a:prstGeom>
          <a:solidFill>
            <a:srgbClr val="FFC000"/>
          </a:solidFill>
          <a:ln w="38100" cmpd="dbl">
            <a:solidFill>
              <a:schemeClr val="bg1">
                <a:lumMod val="75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a:t>
            </a:r>
          </a:p>
          <a:p>
            <a:pPr algn="ctr">
              <a:defRPr/>
            </a:pPr>
            <a:r>
              <a:rPr lang="en-US" altLang="zh-TW" sz="2000" dirty="0" smtClean="0">
                <a:solidFill>
                  <a:srgbClr val="FCFCFC"/>
                </a:solidFill>
                <a:latin typeface="+mn-lt"/>
                <a:ea typeface="新細明體" charset="-120"/>
              </a:rPr>
              <a:t>Recombination</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245685" y="2016000"/>
            <a:ext cx="1567054" cy="79408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Duplication/</a:t>
            </a:r>
          </a:p>
          <a:p>
            <a:pPr algn="ctr">
              <a:defRPr/>
            </a:pPr>
            <a:r>
              <a:rPr lang="en-US" altLang="zh-TW" sz="2000" dirty="0" smtClean="0">
                <a:solidFill>
                  <a:srgbClr val="FCFCFC"/>
                </a:solidFill>
                <a:latin typeface="+mn-lt"/>
                <a:ea typeface="新細明體" charset="-120"/>
              </a:rPr>
              <a:t>Replication</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1939552" y="2016000"/>
            <a:ext cx="1043183" cy="801632"/>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Tracking</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329189"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rgbClr val="FFC000"/>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96644"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3648727"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97200"/>
            <a:ext cx="8064500" cy="316865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0"/>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en-US" sz="2000" dirty="0">
                  <a:latin typeface="+mn-ea"/>
                </a:rPr>
                <a:t>資料</a:t>
              </a:r>
              <a:r>
                <a:rPr lang="zh-TW" altLang="zh-TW" sz="2000" dirty="0">
                  <a:latin typeface="+mn-ea"/>
                </a:rPr>
                <a:t>重組涉及</a:t>
              </a:r>
              <a:r>
                <a:rPr lang="zh-TW" altLang="en-US" sz="2000" dirty="0">
                  <a:latin typeface="+mn-ea"/>
                </a:rPr>
                <a:t>訊息</a:t>
              </a:r>
              <a:r>
                <a:rPr lang="zh-TW" altLang="zh-TW" sz="2000" dirty="0">
                  <a:latin typeface="+mn-ea"/>
                </a:rPr>
                <a:t>的</a:t>
              </a:r>
              <a:r>
                <a:rPr lang="zh-TW" altLang="zh-TW" sz="2000" dirty="0" smtClean="0">
                  <a:latin typeface="+mn-ea"/>
                </a:rPr>
                <a:t>連接，</a:t>
              </a:r>
              <a:r>
                <a:rPr lang="zh-TW" altLang="zh-TW" sz="2000" dirty="0">
                  <a:latin typeface="+mn-ea"/>
                </a:rPr>
                <a:t>否則這些信息將彼此不相關。</a:t>
              </a:r>
              <a:endParaRPr lang="en-US" altLang="zh-TW" sz="2000" dirty="0">
                <a:latin typeface="+mn-ea"/>
              </a:endParaRPr>
            </a:p>
            <a:p>
              <a:pPr marL="266700" indent="-266700">
                <a:buFont typeface="Wingdings" pitchFamily="2" charset="2"/>
                <a:buChar char="ü"/>
                <a:defRPr/>
              </a:pPr>
              <a:r>
                <a:rPr lang="zh-TW" altLang="zh-TW" sz="2000" dirty="0">
                  <a:latin typeface="+mn-ea"/>
                </a:rPr>
                <a:t>不僅僅是收集更多</a:t>
              </a:r>
              <a:r>
                <a:rPr lang="zh-TW" altLang="zh-TW" sz="2000" dirty="0" smtClean="0">
                  <a:latin typeface="+mn-ea"/>
                </a:rPr>
                <a:t>的</a:t>
              </a:r>
              <a:r>
                <a:rPr lang="zh-TW" altLang="en-US" sz="2000" dirty="0" smtClean="0">
                  <a:latin typeface="+mn-ea"/>
                </a:rPr>
                <a:t>訊</a:t>
              </a:r>
              <a:r>
                <a:rPr lang="zh-TW" altLang="zh-TW" sz="2000" dirty="0" smtClean="0">
                  <a:latin typeface="+mn-ea"/>
                </a:rPr>
                <a:t>息</a:t>
              </a:r>
              <a:r>
                <a:rPr lang="zh-TW" altLang="zh-TW" sz="2000" dirty="0">
                  <a:latin typeface="+mn-ea"/>
                </a:rPr>
                <a:t>，而是創造了新的知識</a:t>
              </a:r>
              <a:r>
                <a:rPr lang="zh-TW" altLang="zh-TW" sz="2000" dirty="0" smtClean="0">
                  <a:latin typeface="+mn-ea"/>
                </a:rPr>
                <a:t>。</a:t>
              </a:r>
              <a:endParaRPr lang="en-US" altLang="zh-TW" sz="2000" dirty="0" smtClean="0">
                <a:latin typeface="+mn-ea"/>
              </a:endParaRPr>
            </a:p>
            <a:p>
              <a:endParaRPr lang="en-US" altLang="zh-TW" sz="2000" dirty="0">
                <a:solidFill>
                  <a:srgbClr val="FF0000"/>
                </a:solidFill>
                <a:latin typeface="+mn-ea"/>
              </a:endParaRPr>
            </a:p>
            <a:p>
              <a:r>
                <a:rPr lang="en-US" altLang="zh-TW" sz="2000" dirty="0">
                  <a:latin typeface="+mn-ea"/>
                </a:rPr>
                <a:t>   </a:t>
              </a: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6659512" y="2016000"/>
            <a:ext cx="1200024"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Job </a:t>
            </a:r>
          </a:p>
          <a:p>
            <a:pPr algn="ctr">
              <a:defRPr/>
            </a:pPr>
            <a:r>
              <a:rPr lang="en-US" altLang="zh-TW" sz="2000" dirty="0" smtClean="0">
                <a:solidFill>
                  <a:srgbClr val="FCFCFC"/>
                </a:solidFill>
                <a:latin typeface="+mn-lt"/>
                <a:ea typeface="新細明體" charset="-120"/>
              </a:rPr>
              <a:t>Redesign</a:t>
            </a:r>
          </a:p>
        </p:txBody>
      </p:sp>
      <p:grpSp>
        <p:nvGrpSpPr>
          <p:cNvPr id="16395" name="Group 22"/>
          <p:cNvGrpSpPr>
            <a:grpSpLocks/>
          </p:cNvGrpSpPr>
          <p:nvPr/>
        </p:nvGrpSpPr>
        <p:grpSpPr bwMode="auto">
          <a:xfrm rot="-5400000">
            <a:off x="2322463"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Derived</a:t>
            </a:r>
            <a:endParaRPr lang="zh-TW" altLang="en-US" sz="3600" dirty="0" smtClean="0"/>
          </a:p>
        </p:txBody>
      </p:sp>
      <p:grpSp>
        <p:nvGrpSpPr>
          <p:cNvPr id="24" name="Group 17"/>
          <p:cNvGrpSpPr>
            <a:grpSpLocks/>
          </p:cNvGrpSpPr>
          <p:nvPr/>
        </p:nvGrpSpPr>
        <p:grpSpPr bwMode="auto">
          <a:xfrm rot="-5400000">
            <a:off x="7106487"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087508" y="2016000"/>
            <a:ext cx="1385962" cy="79850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Monitoring</a:t>
            </a:r>
            <a:endParaRPr lang="zh-TW" altLang="en-US" sz="2000" dirty="0">
              <a:solidFill>
                <a:srgbClr val="FCFCFC"/>
              </a:solidFill>
              <a:latin typeface="+mn-lt"/>
              <a:ea typeface="新細明體" charset="-120"/>
            </a:endParaRPr>
          </a:p>
        </p:txBody>
      </p:sp>
      <p:sp>
        <p:nvSpPr>
          <p:cNvPr id="30" name="AutoShape 10"/>
          <p:cNvSpPr>
            <a:spLocks noChangeArrowheads="1"/>
          </p:cNvSpPr>
          <p:nvPr/>
        </p:nvSpPr>
        <p:spPr bwMode="auto">
          <a:xfrm>
            <a:off x="8004809" y="2016000"/>
            <a:ext cx="1031687"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Supplier</a:t>
            </a:r>
          </a:p>
          <a:p>
            <a:pPr algn="ctr">
              <a:defRPr/>
            </a:pPr>
            <a:r>
              <a:rPr lang="en-US" altLang="zh-TW" sz="2000" dirty="0" smtClean="0">
                <a:solidFill>
                  <a:srgbClr val="FCFCFC"/>
                </a:solidFill>
                <a:latin typeface="+mn-lt"/>
                <a:ea typeface="新細明體" charset="-120"/>
              </a:rPr>
              <a:t>Power</a:t>
            </a:r>
          </a:p>
        </p:txBody>
      </p:sp>
      <p:grpSp>
        <p:nvGrpSpPr>
          <p:cNvPr id="31" name="Group 17"/>
          <p:cNvGrpSpPr>
            <a:grpSpLocks/>
          </p:cNvGrpSpPr>
          <p:nvPr/>
        </p:nvGrpSpPr>
        <p:grpSpPr bwMode="auto">
          <a:xfrm rot="-5400000">
            <a:off x="8306636" y="1638000"/>
            <a:ext cx="465137" cy="201612"/>
            <a:chOff x="1020" y="1191"/>
            <a:chExt cx="293" cy="127"/>
          </a:xfrm>
        </p:grpSpPr>
        <p:sp>
          <p:nvSpPr>
            <p:cNvPr id="33"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4"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2352962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570309" y="2016000"/>
            <a:ext cx="1984429" cy="77770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a:t>
            </a:r>
          </a:p>
          <a:p>
            <a:pPr algn="ctr">
              <a:defRPr/>
            </a:pPr>
            <a:r>
              <a:rPr lang="en-US" altLang="zh-TW" sz="2000" dirty="0" smtClean="0">
                <a:solidFill>
                  <a:srgbClr val="FCFCFC"/>
                </a:solidFill>
                <a:latin typeface="+mn-lt"/>
                <a:ea typeface="新細明體" charset="-120"/>
              </a:rPr>
              <a:t>Recombination</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245685" y="2016000"/>
            <a:ext cx="1567054" cy="79408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Duplication/</a:t>
            </a:r>
          </a:p>
          <a:p>
            <a:pPr algn="ctr">
              <a:defRPr/>
            </a:pPr>
            <a:r>
              <a:rPr lang="en-US" altLang="zh-TW" sz="2000" dirty="0" smtClean="0">
                <a:solidFill>
                  <a:srgbClr val="FCFCFC"/>
                </a:solidFill>
                <a:latin typeface="+mn-lt"/>
                <a:ea typeface="新細明體" charset="-120"/>
              </a:rPr>
              <a:t>Replication</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1939552" y="2016000"/>
            <a:ext cx="1043183" cy="801632"/>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Tracking</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1" name="Group 22"/>
          <p:cNvGrpSpPr>
            <a:grpSpLocks/>
          </p:cNvGrpSpPr>
          <p:nvPr/>
        </p:nvGrpSpPr>
        <p:grpSpPr bwMode="auto">
          <a:xfrm rot="-5400000">
            <a:off x="792001"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3662004"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97200"/>
            <a:ext cx="8064500" cy="316865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0"/>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en-US" sz="2000" dirty="0" smtClean="0">
                  <a:latin typeface="+mn-ea"/>
                </a:rPr>
                <a:t>透過</a:t>
              </a:r>
              <a:r>
                <a:rPr lang="zh-TW" altLang="zh-TW" sz="2000" dirty="0" smtClean="0">
                  <a:latin typeface="+mn-ea"/>
                </a:rPr>
                <a:t>自動化，降低</a:t>
              </a:r>
              <a:r>
                <a:rPr lang="zh-TW" altLang="zh-TW" sz="2000" dirty="0">
                  <a:latin typeface="+mn-ea"/>
                </a:rPr>
                <a:t>成本，更快，更準確。另一方面</a:t>
              </a:r>
              <a:r>
                <a:rPr lang="zh-TW" altLang="zh-TW" sz="2000" dirty="0" smtClean="0">
                  <a:latin typeface="+mn-ea"/>
                </a:rPr>
                <a:t>，可能</a:t>
              </a:r>
              <a:r>
                <a:rPr lang="zh-TW" altLang="zh-TW" sz="2000" dirty="0">
                  <a:latin typeface="+mn-ea"/>
                </a:rPr>
                <a:t>會創建一些新功能</a:t>
              </a:r>
              <a:r>
                <a:rPr lang="zh-TW" altLang="zh-TW" sz="2000" dirty="0" smtClean="0">
                  <a:latin typeface="+mn-ea"/>
                </a:rPr>
                <a:t>。</a:t>
              </a:r>
              <a:endParaRPr lang="en-US" altLang="zh-TW" sz="2000" dirty="0" smtClean="0">
                <a:latin typeface="+mn-ea"/>
              </a:endParaRPr>
            </a:p>
            <a:p>
              <a:pPr marL="266700" indent="-266700">
                <a:buFont typeface="Wingdings" pitchFamily="2" charset="2"/>
                <a:buChar char="ü"/>
                <a:defRPr/>
              </a:pPr>
              <a:r>
                <a:rPr lang="en-US" altLang="zh-TW" sz="2000" dirty="0">
                  <a:latin typeface="+mn-ea"/>
                </a:rPr>
                <a:t>IT</a:t>
              </a:r>
              <a:r>
                <a:rPr lang="zh-TW" altLang="zh-TW" sz="2000" dirty="0">
                  <a:latin typeface="+mn-ea"/>
                </a:rPr>
                <a:t>不僅會影響員工的預期工作，還會影響員工的工作方式。更強大的監控能力可能會導致修訂的績效標準和評估系統</a:t>
              </a:r>
              <a:r>
                <a:rPr lang="zh-TW" altLang="zh-TW" sz="2000" dirty="0" smtClean="0">
                  <a:latin typeface="+mn-ea"/>
                </a:rPr>
                <a:t>。</a:t>
              </a:r>
              <a:endParaRPr lang="en-US" altLang="zh-TW" sz="2000" dirty="0" smtClean="0">
                <a:latin typeface="+mn-ea"/>
              </a:endParaRPr>
            </a:p>
            <a:p>
              <a:pPr marL="266700" indent="-266700">
                <a:buFont typeface="Wingdings" pitchFamily="2" charset="2"/>
                <a:buChar char="ü"/>
                <a:defRPr/>
              </a:pPr>
              <a:endParaRPr lang="en-US" altLang="zh-TW" sz="2000" dirty="0">
                <a:latin typeface="+mn-ea"/>
              </a:endParaRPr>
            </a:p>
            <a:p>
              <a:pPr>
                <a:buFontTx/>
                <a:buChar char="-"/>
              </a:pPr>
              <a:r>
                <a:rPr lang="zh-TW" altLang="en-US" sz="2000" dirty="0">
                  <a:solidFill>
                    <a:srgbClr val="FF0000"/>
                  </a:solidFill>
                  <a:latin typeface="+mn-ea"/>
                </a:rPr>
                <a:t>問題 </a:t>
              </a:r>
              <a:r>
                <a:rPr lang="en-US" altLang="zh-TW" sz="2000" dirty="0">
                  <a:solidFill>
                    <a:srgbClr val="FF0000"/>
                  </a:solidFill>
                  <a:latin typeface="+mn-ea"/>
                </a:rPr>
                <a:t>: </a:t>
              </a:r>
            </a:p>
            <a:p>
              <a:r>
                <a:rPr lang="en-US" altLang="zh-TW" sz="2000" dirty="0">
                  <a:latin typeface="+mn-ea"/>
                </a:rPr>
                <a:t>   1</a:t>
              </a:r>
              <a:r>
                <a:rPr lang="en-US" altLang="zh-TW" sz="2000" dirty="0" smtClean="0">
                  <a:latin typeface="+mn-ea"/>
                </a:rPr>
                <a:t>. </a:t>
              </a:r>
              <a:r>
                <a:rPr lang="zh-TW" altLang="zh-TW" sz="2000" dirty="0" smtClean="0">
                  <a:latin typeface="+mn-ea"/>
                </a:rPr>
                <a:t>雇主</a:t>
              </a:r>
              <a:r>
                <a:rPr lang="zh-TW" altLang="zh-TW" sz="2000" dirty="0">
                  <a:latin typeface="+mn-ea"/>
                </a:rPr>
                <a:t>對僱員持有哪些權利和責任</a:t>
              </a:r>
              <a:r>
                <a:rPr lang="en-US" altLang="zh-TW" sz="2000" dirty="0">
                  <a:latin typeface="+mn-ea"/>
                </a:rPr>
                <a:t>?</a:t>
              </a:r>
            </a:p>
            <a:p>
              <a:r>
                <a:rPr lang="en-US" altLang="zh-TW" sz="2000" dirty="0">
                  <a:latin typeface="+mn-ea"/>
                </a:rPr>
                <a:t>   2. IT</a:t>
              </a:r>
              <a:r>
                <a:rPr lang="zh-TW" altLang="zh-TW" sz="2000" dirty="0">
                  <a:latin typeface="+mn-ea"/>
                </a:rPr>
                <a:t>是否</a:t>
              </a:r>
              <a:r>
                <a:rPr lang="zh-TW" altLang="zh-TW" sz="2000" dirty="0" smtClean="0">
                  <a:latin typeface="+mn-ea"/>
                </a:rPr>
                <a:t>會</a:t>
              </a:r>
              <a:r>
                <a:rPr lang="zh-TW" altLang="en-US" sz="2000" dirty="0" smtClean="0">
                  <a:latin typeface="+mn-ea"/>
                </a:rPr>
                <a:t>影響</a:t>
              </a:r>
              <a:r>
                <a:rPr lang="zh-TW" altLang="zh-TW" sz="2000" dirty="0" smtClean="0">
                  <a:latin typeface="+mn-ea"/>
                </a:rPr>
                <a:t>就業常規</a:t>
              </a:r>
              <a:r>
                <a:rPr lang="zh-TW" altLang="zh-TW" sz="2000" dirty="0">
                  <a:latin typeface="+mn-ea"/>
                </a:rPr>
                <a:t>或就業機會的</a:t>
              </a:r>
              <a:r>
                <a:rPr lang="zh-TW" altLang="zh-TW" sz="2000" dirty="0" smtClean="0">
                  <a:latin typeface="+mn-ea"/>
                </a:rPr>
                <a:t>增加</a:t>
              </a:r>
              <a:r>
                <a:rPr lang="zh-TW" altLang="en-US" sz="2000" dirty="0" smtClean="0">
                  <a:latin typeface="+mn-ea"/>
                </a:rPr>
                <a:t>？</a:t>
              </a:r>
              <a:endParaRPr lang="en-US" altLang="zh-TW" sz="2000" dirty="0">
                <a:ea typeface="微軟正黑體" pitchFamily="34" charset="-120"/>
              </a:endParaRPr>
            </a:p>
            <a:p>
              <a:pPr marL="266700" indent="-266700">
                <a:buFont typeface="Wingdings" pitchFamily="2" charset="2"/>
                <a:buChar char="ü"/>
                <a:defRPr/>
              </a:pP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6659512" y="2016000"/>
            <a:ext cx="1200024" cy="799773"/>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Job </a:t>
            </a:r>
          </a:p>
          <a:p>
            <a:pPr algn="ctr">
              <a:defRPr/>
            </a:pPr>
            <a:r>
              <a:rPr lang="en-US" altLang="zh-TW" sz="2000" dirty="0" smtClean="0">
                <a:solidFill>
                  <a:srgbClr val="FCFCFC"/>
                </a:solidFill>
                <a:latin typeface="+mn-lt"/>
                <a:ea typeface="新細明體" charset="-120"/>
              </a:rPr>
              <a:t>Redesign</a:t>
            </a:r>
          </a:p>
        </p:txBody>
      </p:sp>
      <p:grpSp>
        <p:nvGrpSpPr>
          <p:cNvPr id="16395" name="Group 22"/>
          <p:cNvGrpSpPr>
            <a:grpSpLocks/>
          </p:cNvGrpSpPr>
          <p:nvPr/>
        </p:nvGrpSpPr>
        <p:grpSpPr bwMode="auto">
          <a:xfrm rot="-5400000">
            <a:off x="2195436"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Derived</a:t>
            </a:r>
            <a:endParaRPr lang="zh-TW" altLang="en-US" sz="3600" dirty="0" smtClean="0"/>
          </a:p>
        </p:txBody>
      </p:sp>
      <p:grpSp>
        <p:nvGrpSpPr>
          <p:cNvPr id="24" name="Group 17"/>
          <p:cNvGrpSpPr>
            <a:grpSpLocks/>
          </p:cNvGrpSpPr>
          <p:nvPr/>
        </p:nvGrpSpPr>
        <p:grpSpPr bwMode="auto">
          <a:xfrm rot="-5400000">
            <a:off x="8280000"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087508" y="2016000"/>
            <a:ext cx="1385962" cy="79850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Monitoring</a:t>
            </a:r>
            <a:endParaRPr lang="zh-TW" altLang="en-US" sz="2000" dirty="0">
              <a:solidFill>
                <a:srgbClr val="FCFCFC"/>
              </a:solidFill>
              <a:latin typeface="+mn-lt"/>
              <a:ea typeface="新細明體" charset="-120"/>
            </a:endParaRPr>
          </a:p>
        </p:txBody>
      </p:sp>
      <p:sp>
        <p:nvSpPr>
          <p:cNvPr id="30" name="AutoShape 10"/>
          <p:cNvSpPr>
            <a:spLocks noChangeArrowheads="1"/>
          </p:cNvSpPr>
          <p:nvPr/>
        </p:nvSpPr>
        <p:spPr bwMode="auto">
          <a:xfrm>
            <a:off x="8004809" y="2016000"/>
            <a:ext cx="1031687"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Supplier</a:t>
            </a:r>
          </a:p>
          <a:p>
            <a:pPr algn="ctr">
              <a:defRPr/>
            </a:pPr>
            <a:r>
              <a:rPr lang="en-US" altLang="zh-TW" sz="2000" dirty="0" smtClean="0">
                <a:solidFill>
                  <a:srgbClr val="FCFCFC"/>
                </a:solidFill>
                <a:latin typeface="+mn-lt"/>
                <a:ea typeface="新細明體" charset="-120"/>
              </a:rPr>
              <a:t>Power</a:t>
            </a:r>
          </a:p>
        </p:txBody>
      </p:sp>
      <p:grpSp>
        <p:nvGrpSpPr>
          <p:cNvPr id="38" name="Group 17"/>
          <p:cNvGrpSpPr>
            <a:grpSpLocks/>
          </p:cNvGrpSpPr>
          <p:nvPr/>
        </p:nvGrpSpPr>
        <p:grpSpPr bwMode="auto">
          <a:xfrm rot="-5400000">
            <a:off x="5306429" y="1638000"/>
            <a:ext cx="465137" cy="201612"/>
            <a:chOff x="1020" y="1191"/>
            <a:chExt cx="293" cy="127"/>
          </a:xfrm>
        </p:grpSpPr>
        <p:sp>
          <p:nvSpPr>
            <p:cNvPr id="39"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40"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41" name="Group 17"/>
          <p:cNvGrpSpPr>
            <a:grpSpLocks/>
          </p:cNvGrpSpPr>
          <p:nvPr/>
        </p:nvGrpSpPr>
        <p:grpSpPr bwMode="auto">
          <a:xfrm rot="-5400000">
            <a:off x="7051658" y="1638000"/>
            <a:ext cx="465137" cy="201612"/>
            <a:chOff x="1020" y="1191"/>
            <a:chExt cx="293" cy="127"/>
          </a:xfrm>
        </p:grpSpPr>
        <p:sp>
          <p:nvSpPr>
            <p:cNvPr id="42" name="Line 15"/>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43"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rgbClr val="FFC000"/>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2876580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4570309" y="2016000"/>
            <a:ext cx="1984429" cy="77770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200" dirty="0" smtClean="0">
                <a:solidFill>
                  <a:srgbClr val="FCFCFC"/>
                </a:solidFill>
                <a:latin typeface="+mn-lt"/>
                <a:ea typeface="新細明體" charset="-120"/>
              </a:rPr>
              <a:t>Data </a:t>
            </a:r>
          </a:p>
          <a:p>
            <a:pPr algn="ctr">
              <a:defRPr/>
            </a:pPr>
            <a:r>
              <a:rPr lang="en-US" altLang="zh-TW" sz="2200" dirty="0" smtClean="0">
                <a:solidFill>
                  <a:srgbClr val="FCFCFC"/>
                </a:solidFill>
                <a:latin typeface="+mn-lt"/>
                <a:ea typeface="新細明體" charset="-120"/>
              </a:rPr>
              <a:t>Recombination</a:t>
            </a:r>
            <a:endParaRPr lang="zh-TW" altLang="en-US" sz="2200" dirty="0">
              <a:solidFill>
                <a:srgbClr val="FCFCFC"/>
              </a:solidFill>
              <a:latin typeface="+mn-lt"/>
              <a:ea typeface="新細明體" charset="-120"/>
            </a:endParaRPr>
          </a:p>
        </p:txBody>
      </p:sp>
      <p:sp>
        <p:nvSpPr>
          <p:cNvPr id="6" name="AutoShape 10"/>
          <p:cNvSpPr>
            <a:spLocks noChangeArrowheads="1"/>
          </p:cNvSpPr>
          <p:nvPr/>
        </p:nvSpPr>
        <p:spPr bwMode="auto">
          <a:xfrm>
            <a:off x="245685" y="2016000"/>
            <a:ext cx="1567054" cy="79408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Duplication/</a:t>
            </a:r>
          </a:p>
          <a:p>
            <a:pPr algn="ctr">
              <a:defRPr/>
            </a:pPr>
            <a:r>
              <a:rPr lang="en-US" altLang="zh-TW" sz="2000" dirty="0" smtClean="0">
                <a:solidFill>
                  <a:srgbClr val="FCFCFC"/>
                </a:solidFill>
                <a:latin typeface="+mn-lt"/>
                <a:ea typeface="新細明體" charset="-120"/>
              </a:rPr>
              <a:t>Replication</a:t>
            </a:r>
            <a:endParaRPr lang="zh-TW" altLang="en-US" sz="2000" dirty="0">
              <a:solidFill>
                <a:srgbClr val="FCFCFC"/>
              </a:solidFill>
              <a:latin typeface="+mn-lt"/>
              <a:ea typeface="新細明體" charset="-120"/>
            </a:endParaRPr>
          </a:p>
        </p:txBody>
      </p:sp>
      <p:sp>
        <p:nvSpPr>
          <p:cNvPr id="7" name="AutoShape 11"/>
          <p:cNvSpPr>
            <a:spLocks noChangeArrowheads="1"/>
          </p:cNvSpPr>
          <p:nvPr/>
        </p:nvSpPr>
        <p:spPr bwMode="auto">
          <a:xfrm>
            <a:off x="1939552" y="2016000"/>
            <a:ext cx="1043183" cy="801632"/>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smtClean="0">
                <a:solidFill>
                  <a:srgbClr val="FCFCFC"/>
                </a:solidFill>
                <a:latin typeface="+mn-lt"/>
                <a:ea typeface="新細明體" charset="-120"/>
              </a:rPr>
              <a:t>Tracking</a:t>
            </a:r>
            <a:endParaRPr lang="zh-TW" altLang="en-US" sz="22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329189"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96644"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3648727"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97200"/>
            <a:ext cx="8064500" cy="36322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0"/>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zh-TW" sz="2000" dirty="0">
                  <a:latin typeface="+mn-ea"/>
                </a:rPr>
                <a:t>提供</a:t>
              </a:r>
              <a:r>
                <a:rPr lang="zh-TW" altLang="zh-TW" sz="2000" dirty="0" smtClean="0">
                  <a:latin typeface="+mn-ea"/>
                </a:rPr>
                <a:t>硬</a:t>
              </a:r>
              <a:r>
                <a:rPr lang="zh-TW" altLang="en-US" sz="2000" dirty="0" smtClean="0">
                  <a:latin typeface="+mn-ea"/>
                </a:rPr>
                <a:t>體、</a:t>
              </a:r>
              <a:r>
                <a:rPr lang="zh-TW" altLang="zh-TW" sz="2000" dirty="0" smtClean="0">
                  <a:latin typeface="+mn-ea"/>
                </a:rPr>
                <a:t>軟</a:t>
              </a:r>
              <a:r>
                <a:rPr lang="zh-TW" altLang="en-US" sz="2000" dirty="0" smtClean="0">
                  <a:latin typeface="+mn-ea"/>
                </a:rPr>
                <a:t>體</a:t>
              </a:r>
              <a:r>
                <a:rPr lang="zh-TW" altLang="zh-TW" sz="2000" dirty="0" smtClean="0">
                  <a:latin typeface="+mn-ea"/>
                </a:rPr>
                <a:t>和專業</a:t>
              </a:r>
              <a:r>
                <a:rPr lang="zh-TW" altLang="zh-TW" sz="2000" dirty="0">
                  <a:latin typeface="+mn-ea"/>
                </a:rPr>
                <a:t>技術</a:t>
              </a:r>
              <a:r>
                <a:rPr lang="zh-TW" altLang="zh-TW" sz="2000" dirty="0" smtClean="0">
                  <a:latin typeface="+mn-ea"/>
                </a:rPr>
                <a:t>知識</a:t>
              </a:r>
              <a:r>
                <a:rPr lang="zh-TW" altLang="zh-TW" sz="2000" dirty="0">
                  <a:latin typeface="+mn-ea"/>
                </a:rPr>
                <a:t>的人員通常對主機組織的命運擁有大量控制權</a:t>
              </a:r>
              <a:r>
                <a:rPr lang="zh-TW" altLang="zh-TW" sz="2000" dirty="0" smtClean="0">
                  <a:latin typeface="+mn-ea"/>
                </a:rPr>
                <a:t>。</a:t>
              </a:r>
              <a:endParaRPr lang="en-US" altLang="zh-TW" sz="2000" dirty="0" smtClean="0">
                <a:latin typeface="+mn-ea"/>
              </a:endParaRPr>
            </a:p>
            <a:p>
              <a:pPr marL="266700" indent="-266700">
                <a:buFont typeface="Wingdings" pitchFamily="2" charset="2"/>
                <a:buChar char="ü"/>
                <a:defRPr/>
              </a:pPr>
              <a:r>
                <a:rPr lang="zh-TW" altLang="zh-TW" sz="2000" dirty="0">
                  <a:latin typeface="+mn-ea"/>
                </a:rPr>
                <a:t>當與</a:t>
              </a:r>
              <a:r>
                <a:rPr lang="en-US" altLang="zh-TW" sz="2000" dirty="0">
                  <a:latin typeface="+mn-ea"/>
                </a:rPr>
                <a:t>IT</a:t>
              </a:r>
              <a:r>
                <a:rPr lang="zh-TW" altLang="zh-TW" sz="2000" dirty="0">
                  <a:latin typeface="+mn-ea"/>
                </a:rPr>
                <a:t>相關行業頻繁發生重組和破產這</a:t>
              </a:r>
              <a:r>
                <a:rPr lang="zh-TW" altLang="zh-TW" sz="2000" dirty="0" smtClean="0">
                  <a:latin typeface="+mn-ea"/>
                </a:rPr>
                <a:t>一事相</a:t>
              </a:r>
              <a:r>
                <a:rPr lang="zh-TW" altLang="zh-TW" sz="2000" dirty="0">
                  <a:latin typeface="+mn-ea"/>
                </a:rPr>
                <a:t>結合時，供應商</a:t>
              </a:r>
              <a:r>
                <a:rPr lang="zh-TW" altLang="zh-TW" sz="2000" dirty="0" smtClean="0">
                  <a:latin typeface="+mn-ea"/>
                </a:rPr>
                <a:t>的</a:t>
              </a:r>
              <a:r>
                <a:rPr lang="zh-TW" altLang="en-US" sz="2000" dirty="0" smtClean="0">
                  <a:latin typeface="+mn-ea"/>
                </a:rPr>
                <a:t>能力</a:t>
              </a:r>
              <a:r>
                <a:rPr lang="zh-TW" altLang="zh-TW" sz="2000" dirty="0" smtClean="0">
                  <a:latin typeface="+mn-ea"/>
                </a:rPr>
                <a:t>成為</a:t>
              </a:r>
              <a:r>
                <a:rPr lang="zh-TW" altLang="zh-TW" sz="2000" dirty="0">
                  <a:latin typeface="+mn-ea"/>
                </a:rPr>
                <a:t>主機更加關注的問題。</a:t>
              </a:r>
              <a:endParaRPr lang="en-US" altLang="zh-TW" sz="2000" dirty="0">
                <a:latin typeface="+mn-ea"/>
              </a:endParaRPr>
            </a:p>
            <a:p>
              <a:pPr marL="266700" indent="-266700">
                <a:buFont typeface="Wingdings" pitchFamily="2" charset="2"/>
                <a:buChar char="ü"/>
                <a:defRPr/>
              </a:pPr>
              <a:endParaRPr lang="en-US" altLang="zh-TW" sz="2000" dirty="0">
                <a:latin typeface="+mn-ea"/>
              </a:endParaRPr>
            </a:p>
            <a:p>
              <a:pPr>
                <a:buFontTx/>
                <a:buChar char="-"/>
              </a:pPr>
              <a:r>
                <a:rPr lang="zh-TW" altLang="en-US" sz="2000" dirty="0">
                  <a:solidFill>
                    <a:srgbClr val="FF0000"/>
                  </a:solidFill>
                  <a:latin typeface="+mn-ea"/>
                </a:rPr>
                <a:t>問題 </a:t>
              </a:r>
              <a:r>
                <a:rPr lang="en-US" altLang="zh-TW" sz="2000" dirty="0">
                  <a:solidFill>
                    <a:srgbClr val="FF0000"/>
                  </a:solidFill>
                  <a:latin typeface="+mn-ea"/>
                </a:rPr>
                <a:t>: </a:t>
              </a:r>
            </a:p>
            <a:p>
              <a:r>
                <a:rPr lang="en-US" altLang="zh-TW" sz="2000" dirty="0">
                  <a:latin typeface="+mn-ea"/>
                </a:rPr>
                <a:t>   1</a:t>
              </a:r>
              <a:r>
                <a:rPr lang="en-US" altLang="zh-TW" sz="2000" dirty="0" smtClean="0">
                  <a:latin typeface="+mn-ea"/>
                </a:rPr>
                <a:t>. </a:t>
              </a:r>
              <a:r>
                <a:rPr lang="zh-TW" altLang="en-US" sz="2000" dirty="0" smtClean="0">
                  <a:latin typeface="+mn-ea"/>
                </a:rPr>
                <a:t>買</a:t>
              </a:r>
              <a:r>
                <a:rPr lang="zh-TW" altLang="zh-TW" sz="2000" dirty="0" smtClean="0">
                  <a:latin typeface="+mn-ea"/>
                </a:rPr>
                <a:t>方</a:t>
              </a:r>
              <a:r>
                <a:rPr lang="zh-TW" altLang="zh-TW" sz="2000" dirty="0">
                  <a:latin typeface="+mn-ea"/>
                </a:rPr>
                <a:t>和供應商</a:t>
              </a:r>
              <a:r>
                <a:rPr lang="zh-TW" altLang="zh-TW" sz="2000" dirty="0" smtClean="0">
                  <a:latin typeface="+mn-ea"/>
                </a:rPr>
                <a:t>公司的</a:t>
              </a:r>
              <a:r>
                <a:rPr lang="zh-TW" altLang="zh-TW" sz="2000" dirty="0">
                  <a:latin typeface="+mn-ea"/>
                </a:rPr>
                <a:t>責任問題</a:t>
              </a:r>
              <a:r>
                <a:rPr lang="en-US" altLang="zh-TW" sz="2000" dirty="0">
                  <a:latin typeface="+mn-ea"/>
                </a:rPr>
                <a:t>?</a:t>
              </a:r>
            </a:p>
            <a:p>
              <a:r>
                <a:rPr lang="en-US" altLang="zh-TW" sz="2000" dirty="0">
                  <a:latin typeface="+mn-ea"/>
                </a:rPr>
                <a:t>   2</a:t>
              </a:r>
              <a:r>
                <a:rPr lang="en-US" altLang="zh-TW" sz="2000" dirty="0" smtClean="0">
                  <a:latin typeface="+mn-ea"/>
                </a:rPr>
                <a:t>. </a:t>
              </a:r>
              <a:r>
                <a:rPr lang="zh-TW" altLang="zh-TW" sz="2000" dirty="0" smtClean="0">
                  <a:latin typeface="+mn-ea"/>
                </a:rPr>
                <a:t>供應商</a:t>
              </a:r>
              <a:r>
                <a:rPr lang="zh-TW" altLang="zh-TW" sz="2000" dirty="0">
                  <a:latin typeface="+mn-ea"/>
                </a:rPr>
                <a:t>保護其產品盈利能力的</a:t>
              </a:r>
              <a:r>
                <a:rPr lang="zh-TW" altLang="zh-TW" sz="2000" dirty="0" smtClean="0">
                  <a:latin typeface="+mn-ea"/>
                </a:rPr>
                <a:t>權利</a:t>
              </a:r>
              <a:r>
                <a:rPr lang="zh-TW" altLang="en-US" sz="2000" dirty="0" smtClean="0">
                  <a:latin typeface="+mn-ea"/>
                </a:rPr>
                <a:t>，</a:t>
              </a:r>
              <a:r>
                <a:rPr lang="zh-TW" altLang="zh-TW" sz="2000" dirty="0" smtClean="0">
                  <a:latin typeface="+mn-ea"/>
                </a:rPr>
                <a:t>與</a:t>
              </a:r>
              <a:r>
                <a:rPr lang="zh-TW" altLang="zh-TW" sz="2000" dirty="0">
                  <a:latin typeface="+mn-ea"/>
                </a:rPr>
                <a:t>買方對產品的權利相衝突，並保證其持續有用？ </a:t>
              </a:r>
              <a:endParaRPr lang="en-US" altLang="zh-TW" sz="2000" dirty="0">
                <a:latin typeface="+mn-ea"/>
              </a:endParaRPr>
            </a:p>
            <a:p>
              <a:pPr marL="266700" indent="-266700">
                <a:buFont typeface="Wingdings" pitchFamily="2" charset="2"/>
                <a:buChar char="ü"/>
                <a:defRPr/>
              </a:pP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6659512" y="2016000"/>
            <a:ext cx="1200024" cy="79977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200" dirty="0" smtClean="0">
                <a:solidFill>
                  <a:srgbClr val="FCFCFC"/>
                </a:solidFill>
                <a:latin typeface="+mn-lt"/>
                <a:ea typeface="新細明體" charset="-120"/>
              </a:rPr>
              <a:t>Job </a:t>
            </a:r>
          </a:p>
          <a:p>
            <a:pPr algn="ctr">
              <a:defRPr/>
            </a:pPr>
            <a:r>
              <a:rPr lang="en-US" altLang="zh-TW" sz="2200" dirty="0" smtClean="0">
                <a:solidFill>
                  <a:srgbClr val="FCFCFC"/>
                </a:solidFill>
                <a:latin typeface="+mn-lt"/>
                <a:ea typeface="新細明體" charset="-120"/>
              </a:rPr>
              <a:t>Redesign</a:t>
            </a:r>
          </a:p>
        </p:txBody>
      </p:sp>
      <p:grpSp>
        <p:nvGrpSpPr>
          <p:cNvPr id="16395" name="Group 22"/>
          <p:cNvGrpSpPr>
            <a:grpSpLocks/>
          </p:cNvGrpSpPr>
          <p:nvPr/>
        </p:nvGrpSpPr>
        <p:grpSpPr bwMode="auto">
          <a:xfrm rot="-5400000">
            <a:off x="2322463"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2">
                  <a:lumMod val="60000"/>
                  <a:lumOff val="40000"/>
                </a:schemeClr>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eaLnBrk="1" hangingPunct="1"/>
            <a:r>
              <a:rPr lang="en-US" altLang="zh-TW" sz="3600" dirty="0" smtClean="0"/>
              <a:t>IT Capabilities : Derived</a:t>
            </a:r>
            <a:endParaRPr lang="zh-TW" altLang="en-US" sz="3600" dirty="0" smtClean="0"/>
          </a:p>
        </p:txBody>
      </p:sp>
      <p:grpSp>
        <p:nvGrpSpPr>
          <p:cNvPr id="24" name="Group 17"/>
          <p:cNvGrpSpPr>
            <a:grpSpLocks/>
          </p:cNvGrpSpPr>
          <p:nvPr/>
        </p:nvGrpSpPr>
        <p:grpSpPr bwMode="auto">
          <a:xfrm rot="-5400000">
            <a:off x="7106487"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087508" y="2016000"/>
            <a:ext cx="1385962" cy="798508"/>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200" dirty="0" smtClean="0">
                <a:solidFill>
                  <a:srgbClr val="FCFCFC"/>
                </a:solidFill>
                <a:latin typeface="+mn-lt"/>
                <a:ea typeface="新細明體" charset="-120"/>
              </a:rPr>
              <a:t>Monitoring</a:t>
            </a:r>
            <a:endParaRPr lang="zh-TW" altLang="en-US" sz="2200" dirty="0">
              <a:solidFill>
                <a:srgbClr val="FCFCFC"/>
              </a:solidFill>
              <a:latin typeface="+mn-lt"/>
              <a:ea typeface="新細明體" charset="-120"/>
            </a:endParaRPr>
          </a:p>
        </p:txBody>
      </p:sp>
      <p:sp>
        <p:nvSpPr>
          <p:cNvPr id="30" name="AutoShape 10"/>
          <p:cNvSpPr>
            <a:spLocks noChangeArrowheads="1"/>
          </p:cNvSpPr>
          <p:nvPr/>
        </p:nvSpPr>
        <p:spPr bwMode="auto">
          <a:xfrm>
            <a:off x="8004809" y="2016000"/>
            <a:ext cx="1031687" cy="799773"/>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200" dirty="0" smtClean="0">
                <a:solidFill>
                  <a:srgbClr val="FCFCFC"/>
                </a:solidFill>
                <a:latin typeface="+mn-lt"/>
                <a:ea typeface="新細明體" charset="-120"/>
              </a:rPr>
              <a:t>Supplier</a:t>
            </a:r>
          </a:p>
          <a:p>
            <a:pPr algn="ctr">
              <a:defRPr/>
            </a:pPr>
            <a:r>
              <a:rPr lang="en-US" altLang="zh-TW" sz="2200" dirty="0" smtClean="0">
                <a:solidFill>
                  <a:srgbClr val="FCFCFC"/>
                </a:solidFill>
                <a:latin typeface="+mn-lt"/>
                <a:ea typeface="新細明體" charset="-120"/>
              </a:rPr>
              <a:t>Power</a:t>
            </a:r>
          </a:p>
        </p:txBody>
      </p:sp>
      <p:grpSp>
        <p:nvGrpSpPr>
          <p:cNvPr id="31" name="Group 17"/>
          <p:cNvGrpSpPr>
            <a:grpSpLocks/>
          </p:cNvGrpSpPr>
          <p:nvPr/>
        </p:nvGrpSpPr>
        <p:grpSpPr bwMode="auto">
          <a:xfrm rot="-5400000">
            <a:off x="8306636" y="1638000"/>
            <a:ext cx="465137" cy="201612"/>
            <a:chOff x="1020" y="1191"/>
            <a:chExt cx="293" cy="127"/>
          </a:xfrm>
        </p:grpSpPr>
        <p:sp>
          <p:nvSpPr>
            <p:cNvPr id="33" name="Line 15"/>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4"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rgbClr val="FFC000"/>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1151513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068960"/>
            <a:ext cx="8229600" cy="868362"/>
          </a:xfrm>
        </p:spPr>
        <p:txBody>
          <a:bodyPr/>
          <a:lstStyle/>
          <a:p>
            <a:pPr algn="ctr"/>
            <a:r>
              <a:rPr lang="en-US" altLang="zh-TW" dirty="0"/>
              <a:t>Managerial Issues Raised by Application of IT </a:t>
            </a:r>
            <a:r>
              <a:rPr lang="en-US" altLang="zh-TW" dirty="0" smtClean="0"/>
              <a:t>Capabilities</a:t>
            </a:r>
            <a:endParaRPr lang="zh-TW" altLang="en-US" dirty="0"/>
          </a:p>
        </p:txBody>
      </p:sp>
    </p:spTree>
    <p:extLst>
      <p:ext uri="{BB962C8B-B14F-4D97-AF65-F5344CB8AC3E}">
        <p14:creationId xmlns:p14="http://schemas.microsoft.com/office/powerpoint/2010/main" val="2050686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11880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en-US" sz="2000" dirty="0" smtClean="0">
                  <a:latin typeface="+mn-ea"/>
                </a:rPr>
                <a:t>隱私包含個人</a:t>
              </a:r>
              <a:r>
                <a:rPr lang="zh-TW" altLang="zh-TW" sz="2000" dirty="0" smtClean="0">
                  <a:latin typeface="+mn-ea"/>
                </a:rPr>
                <a:t>歷史</a:t>
              </a:r>
              <a:r>
                <a:rPr lang="zh-TW" altLang="zh-TW" sz="2000" dirty="0">
                  <a:latin typeface="+mn-ea"/>
                </a:rPr>
                <a:t>和行為模式（就業歷史和</a:t>
              </a:r>
              <a:r>
                <a:rPr lang="zh-TW" altLang="zh-TW" sz="2000" dirty="0" smtClean="0">
                  <a:latin typeface="+mn-ea"/>
                </a:rPr>
                <a:t>績效的</a:t>
              </a:r>
              <a:r>
                <a:rPr lang="zh-TW" altLang="zh-TW" sz="2000" dirty="0">
                  <a:latin typeface="+mn-ea"/>
                </a:rPr>
                <a:t>大量信息。購買習慣，信用記錄，教育背景，犯罪記錄，醫療</a:t>
              </a:r>
              <a:r>
                <a:rPr lang="zh-TW" altLang="zh-TW" sz="2000" dirty="0" smtClean="0">
                  <a:latin typeface="+mn-ea"/>
                </a:rPr>
                <a:t>記錄</a:t>
              </a:r>
              <a:r>
                <a:rPr lang="en-US" altLang="zh-TW" sz="2000" dirty="0" smtClean="0">
                  <a:latin typeface="+mn-ea"/>
                </a:rPr>
                <a:t>…</a:t>
              </a:r>
              <a:r>
                <a:rPr lang="zh-TW" altLang="zh-TW" sz="2000" dirty="0" smtClean="0">
                  <a:latin typeface="+mn-ea"/>
                </a:rPr>
                <a:t>等）</a:t>
              </a:r>
              <a:endParaRPr lang="en-US" altLang="zh-TW" sz="2000" dirty="0" smtClean="0">
                <a:latin typeface="+mn-ea"/>
              </a:endParaRPr>
            </a:p>
            <a:p>
              <a:pPr marL="266700" indent="-266700">
                <a:buFont typeface="Wingdings" pitchFamily="2" charset="2"/>
                <a:buChar char="ü"/>
                <a:defRPr/>
              </a:pPr>
              <a:r>
                <a:rPr lang="zh-TW" altLang="en-US" sz="2000" dirty="0" smtClean="0">
                  <a:latin typeface="+mn-ea"/>
                </a:rPr>
                <a:t>有些</a:t>
              </a:r>
              <a:r>
                <a:rPr lang="zh-TW" altLang="zh-TW" sz="2000" dirty="0" smtClean="0">
                  <a:latin typeface="+mn-ea"/>
                </a:rPr>
                <a:t>收集</a:t>
              </a:r>
              <a:r>
                <a:rPr lang="zh-TW" altLang="zh-TW" sz="2000" dirty="0">
                  <a:latin typeface="+mn-ea"/>
                </a:rPr>
                <a:t>此</a:t>
              </a:r>
              <a:r>
                <a:rPr lang="zh-TW" altLang="zh-TW" sz="2000" dirty="0" smtClean="0">
                  <a:latin typeface="+mn-ea"/>
                </a:rPr>
                <a:t>類</a:t>
              </a:r>
              <a:r>
                <a:rPr lang="zh-TW" altLang="en-US" sz="2000" dirty="0" smtClean="0">
                  <a:latin typeface="+mn-ea"/>
                </a:rPr>
                <a:t>資料</a:t>
              </a:r>
              <a:r>
                <a:rPr lang="zh-TW" altLang="zh-TW" sz="2000" dirty="0" smtClean="0">
                  <a:latin typeface="+mn-ea"/>
                </a:rPr>
                <a:t>是</a:t>
              </a:r>
              <a:r>
                <a:rPr lang="zh-TW" altLang="zh-TW" sz="2000" dirty="0">
                  <a:latin typeface="+mn-ea"/>
                </a:rPr>
                <a:t>適當的，因為它使這些當事方</a:t>
              </a:r>
              <a:r>
                <a:rPr lang="zh-TW" altLang="zh-TW" sz="2000" dirty="0" smtClean="0">
                  <a:latin typeface="+mn-ea"/>
                </a:rPr>
                <a:t>能夠做出</a:t>
              </a:r>
              <a:r>
                <a:rPr lang="zh-TW" altLang="zh-TW" sz="2000" dirty="0">
                  <a:latin typeface="+mn-ea"/>
                </a:rPr>
                <a:t>更明智的決定</a:t>
              </a:r>
              <a:r>
                <a:rPr lang="zh-TW" altLang="zh-TW" sz="2000" dirty="0" smtClean="0">
                  <a:latin typeface="+mn-ea"/>
                </a:rPr>
                <a:t>。</a:t>
              </a:r>
              <a:endParaRPr lang="en-US" altLang="zh-TW" sz="2000" dirty="0" smtClean="0">
                <a:latin typeface="+mn-ea"/>
              </a:endParaRPr>
            </a:p>
            <a:p>
              <a:pPr marL="266700" indent="-266700">
                <a:buFont typeface="Wingdings" pitchFamily="2" charset="2"/>
                <a:buChar char="ü"/>
                <a:defRPr/>
              </a:pPr>
              <a:r>
                <a:rPr lang="zh-TW" altLang="zh-TW" sz="2000" dirty="0" smtClean="0">
                  <a:latin typeface="+mn-ea"/>
                </a:rPr>
                <a:t>關注隱私權的人</a:t>
              </a:r>
              <a:r>
                <a:rPr lang="zh-TW" altLang="zh-TW" sz="2000" dirty="0">
                  <a:latin typeface="+mn-ea"/>
                </a:rPr>
                <a:t>可能認為他們應該有機會選擇誰</a:t>
              </a:r>
              <a:r>
                <a:rPr lang="zh-TW" altLang="zh-TW" sz="2000" dirty="0" smtClean="0">
                  <a:latin typeface="+mn-ea"/>
                </a:rPr>
                <a:t>可以</a:t>
              </a:r>
              <a:r>
                <a:rPr lang="zh-TW" altLang="en-US" sz="2000" dirty="0" smtClean="0">
                  <a:latin typeface="+mn-ea"/>
                </a:rPr>
                <a:t>查看</a:t>
              </a:r>
              <a:r>
                <a:rPr lang="zh-TW" altLang="zh-TW" sz="2000" dirty="0" smtClean="0">
                  <a:latin typeface="+mn-ea"/>
                </a:rPr>
                <a:t>個人</a:t>
              </a:r>
              <a:r>
                <a:rPr lang="zh-TW" altLang="zh-TW" sz="2000" dirty="0">
                  <a:latin typeface="+mn-ea"/>
                </a:rPr>
                <a:t>信息，以及他們的</a:t>
              </a:r>
              <a:r>
                <a:rPr lang="zh-TW" altLang="zh-TW" sz="2000" dirty="0" smtClean="0">
                  <a:latin typeface="+mn-ea"/>
                </a:rPr>
                <a:t>個人</a:t>
              </a:r>
              <a:r>
                <a:rPr lang="zh-TW" altLang="en-US" sz="2000" dirty="0" smtClean="0">
                  <a:latin typeface="+mn-ea"/>
                </a:rPr>
                <a:t>隱私</a:t>
              </a:r>
              <a:r>
                <a:rPr lang="zh-TW" altLang="zh-TW" sz="2000" dirty="0" smtClean="0">
                  <a:latin typeface="+mn-ea"/>
                </a:rPr>
                <a:t>的</a:t>
              </a:r>
              <a:r>
                <a:rPr lang="zh-TW" altLang="zh-TW" sz="2000" dirty="0">
                  <a:latin typeface="+mn-ea"/>
                </a:rPr>
                <a:t>某些部分應該跟隨他們多久</a:t>
              </a:r>
              <a:r>
                <a:rPr lang="zh-TW" altLang="zh-TW" sz="2000" dirty="0" smtClean="0">
                  <a:latin typeface="+mn-ea"/>
                </a:rPr>
                <a:t>。</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Security</a:t>
            </a:r>
          </a:p>
        </p:txBody>
      </p:sp>
      <p:grpSp>
        <p:nvGrpSpPr>
          <p:cNvPr id="16395" name="Group 22"/>
          <p:cNvGrpSpPr>
            <a:grpSpLocks/>
          </p:cNvGrpSpPr>
          <p:nvPr/>
        </p:nvGrpSpPr>
        <p:grpSpPr bwMode="auto">
          <a:xfrm rot="-5400000">
            <a:off x="2772000"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spTree>
    <p:extLst>
      <p:ext uri="{BB962C8B-B14F-4D97-AF65-F5344CB8AC3E}">
        <p14:creationId xmlns:p14="http://schemas.microsoft.com/office/powerpoint/2010/main" val="550979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11880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89"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a:buFontTx/>
                <a:buChar char="-"/>
              </a:pPr>
              <a:r>
                <a:rPr lang="zh-TW" altLang="en-US" sz="2000" dirty="0">
                  <a:solidFill>
                    <a:srgbClr val="FF0000"/>
                  </a:solidFill>
                  <a:latin typeface="+mn-ea"/>
                </a:rPr>
                <a:t>管理者</a:t>
              </a:r>
              <a:r>
                <a:rPr lang="zh-TW" altLang="zh-TW" sz="2000" dirty="0">
                  <a:solidFill>
                    <a:srgbClr val="FF0000"/>
                  </a:solidFill>
                  <a:latin typeface="+mn-ea"/>
                </a:rPr>
                <a:t>應考慮</a:t>
              </a:r>
              <a:r>
                <a:rPr lang="zh-TW" altLang="zh-TW" sz="2000" dirty="0" smtClean="0">
                  <a:solidFill>
                    <a:srgbClr val="FF0000"/>
                  </a:solidFill>
                  <a:latin typeface="+mn-ea"/>
                </a:rPr>
                <a:t>的</a:t>
              </a:r>
              <a:r>
                <a:rPr lang="zh-TW" altLang="en-US" sz="2000" dirty="0" smtClean="0">
                  <a:solidFill>
                    <a:srgbClr val="FF0000"/>
                  </a:solidFill>
                  <a:latin typeface="+mn-ea"/>
                </a:rPr>
                <a:t>問題 </a:t>
              </a:r>
              <a:r>
                <a:rPr lang="en-US" altLang="zh-TW" sz="2000" dirty="0">
                  <a:solidFill>
                    <a:srgbClr val="FF0000"/>
                  </a:solidFill>
                  <a:latin typeface="+mn-ea"/>
                </a:rPr>
                <a:t>: </a:t>
              </a:r>
            </a:p>
            <a:p>
              <a:r>
                <a:rPr lang="en-US" altLang="zh-TW" sz="2000" dirty="0">
                  <a:latin typeface="+mn-ea"/>
                </a:rPr>
                <a:t>   1. </a:t>
              </a:r>
              <a:r>
                <a:rPr lang="zh-TW" altLang="zh-TW" sz="2000" dirty="0">
                  <a:latin typeface="+mn-ea"/>
                </a:rPr>
                <a:t>有哪些類型的</a:t>
              </a:r>
              <a:r>
                <a:rPr lang="zh-TW" altLang="en-US" sz="2000" dirty="0">
                  <a:latin typeface="+mn-ea"/>
                </a:rPr>
                <a:t>資料</a:t>
              </a:r>
              <a:r>
                <a:rPr lang="zh-TW" altLang="zh-TW" sz="2000" dirty="0">
                  <a:latin typeface="+mn-ea"/>
                </a:rPr>
                <a:t>？如果此信息公開，對受影響的人有什麼影響？</a:t>
              </a:r>
              <a:endParaRPr lang="en-US" altLang="zh-TW" sz="2000" dirty="0">
                <a:latin typeface="+mn-ea"/>
              </a:endParaRPr>
            </a:p>
            <a:p>
              <a:r>
                <a:rPr lang="en-US" altLang="zh-TW" sz="2000" dirty="0">
                  <a:latin typeface="+mn-ea"/>
                </a:rPr>
                <a:t>   2. </a:t>
              </a:r>
              <a:r>
                <a:rPr lang="zh-TW" altLang="zh-TW" sz="2000" dirty="0">
                  <a:latin typeface="+mn-ea"/>
                </a:rPr>
                <a:t>可以向誰提供信息，以及用於何種目的？</a:t>
              </a:r>
              <a:endParaRPr lang="en-US" altLang="zh-TW" sz="2000" dirty="0">
                <a:latin typeface="+mn-ea"/>
              </a:endParaRPr>
            </a:p>
            <a:p>
              <a:r>
                <a:rPr lang="zh-TW" altLang="en-US" sz="2000" dirty="0">
                  <a:latin typeface="+mn-ea"/>
                </a:rPr>
                <a:t>   </a:t>
              </a:r>
              <a:r>
                <a:rPr lang="en-US" altLang="zh-TW" sz="2000" dirty="0">
                  <a:latin typeface="+mn-ea"/>
                </a:rPr>
                <a:t>3. </a:t>
              </a:r>
              <a:r>
                <a:rPr lang="zh-TW" altLang="zh-TW" sz="2000" dirty="0">
                  <a:latin typeface="+mn-ea"/>
                </a:rPr>
                <a:t>受影響的各方是否預先知道此類</a:t>
              </a:r>
              <a:r>
                <a:rPr lang="zh-TW" altLang="en-US" sz="2000" dirty="0">
                  <a:latin typeface="+mn-ea"/>
                </a:rPr>
                <a:t>資料</a:t>
              </a:r>
              <a:r>
                <a:rPr lang="zh-TW" altLang="zh-TW" sz="2000" dirty="0">
                  <a:latin typeface="+mn-ea"/>
                </a:rPr>
                <a:t>的可用性？</a:t>
              </a:r>
              <a:endParaRPr lang="en-US" altLang="zh-TW" sz="2000" dirty="0">
                <a:latin typeface="+mn-ea"/>
              </a:endParaRPr>
            </a:p>
            <a:p>
              <a:r>
                <a:rPr lang="en-US" altLang="zh-TW" sz="2000" dirty="0">
                  <a:latin typeface="+mn-ea"/>
                </a:rPr>
                <a:t>   4. </a:t>
              </a:r>
              <a:r>
                <a:rPr lang="zh-TW" altLang="zh-TW" sz="2000" dirty="0">
                  <a:latin typeface="+mn-ea"/>
                </a:rPr>
                <a:t>受影響的各方是否可以選擇是否</a:t>
              </a:r>
              <a:r>
                <a:rPr lang="zh-TW" altLang="en-US" sz="2000" dirty="0">
                  <a:latin typeface="+mn-ea"/>
                </a:rPr>
                <a:t>要</a:t>
              </a:r>
              <a:r>
                <a:rPr lang="zh-TW" altLang="zh-TW" sz="2000" dirty="0">
                  <a:latin typeface="+mn-ea"/>
                </a:rPr>
                <a:t>提供</a:t>
              </a:r>
              <a:r>
                <a:rPr lang="zh-TW" altLang="en-US" sz="2000" dirty="0">
                  <a:latin typeface="+mn-ea"/>
                </a:rPr>
                <a:t>資料</a:t>
              </a:r>
              <a:r>
                <a:rPr lang="zh-TW" altLang="zh-TW" sz="2000" dirty="0">
                  <a:latin typeface="+mn-ea"/>
                </a:rPr>
                <a:t>？</a:t>
              </a:r>
              <a:endParaRPr lang="en-US" altLang="zh-TW" sz="2000" dirty="0">
                <a:latin typeface="+mn-ea"/>
              </a:endParaRPr>
            </a:p>
            <a:p>
              <a:r>
                <a:rPr lang="en-US" altLang="zh-TW" sz="2000" dirty="0">
                  <a:latin typeface="+mn-ea"/>
                </a:rPr>
                <a:t>   5. </a:t>
              </a:r>
              <a:r>
                <a:rPr lang="zh-TW" altLang="zh-TW" sz="2000" dirty="0">
                  <a:latin typeface="+mn-ea"/>
                </a:rPr>
                <a:t>誰應該從這些數據的分發中獲利？</a:t>
              </a:r>
              <a:endParaRPr lang="en-US" altLang="zh-TW" sz="2000" dirty="0">
                <a:latin typeface="+mn-ea"/>
              </a:endParaRPr>
            </a:p>
            <a:p>
              <a:r>
                <a:rPr lang="en-US" altLang="zh-TW" sz="2000" dirty="0">
                  <a:latin typeface="+mn-ea"/>
                </a:rPr>
                <a:t>   6</a:t>
              </a:r>
              <a:r>
                <a:rPr lang="en-US" altLang="zh-TW" sz="2000" dirty="0" smtClean="0">
                  <a:latin typeface="+mn-ea"/>
                </a:rPr>
                <a:t>. </a:t>
              </a:r>
              <a:r>
                <a:rPr lang="zh-TW" altLang="zh-TW" sz="2000" dirty="0" smtClean="0">
                  <a:latin typeface="+mn-ea"/>
                </a:rPr>
                <a:t>需要</a:t>
              </a:r>
              <a:r>
                <a:rPr lang="zh-TW" altLang="zh-TW" sz="2000" dirty="0">
                  <a:latin typeface="+mn-ea"/>
                </a:rPr>
                <a:t>付出多少努力和費用？</a:t>
              </a:r>
              <a:r>
                <a:rPr lang="zh-TW" altLang="zh-TW" sz="2000" dirty="0" smtClean="0">
                  <a:latin typeface="+mn-ea"/>
                </a:rPr>
                <a:t>如果不</a:t>
              </a:r>
              <a:r>
                <a:rPr lang="zh-TW" altLang="zh-TW" sz="2000" dirty="0">
                  <a:latin typeface="+mn-ea"/>
                </a:rPr>
                <a:t>考慮這些問題，那麼短期和</a:t>
              </a:r>
              <a:r>
                <a:rPr lang="zh-TW" altLang="zh-TW" sz="2000" dirty="0" smtClean="0">
                  <a:latin typeface="+mn-ea"/>
                </a:rPr>
                <a:t>長</a:t>
              </a:r>
              <a:r>
                <a:rPr lang="zh-TW" altLang="en-US" sz="2000" dirty="0" smtClean="0">
                  <a:latin typeface="+mn-ea"/>
                </a:rPr>
                <a:t>期</a:t>
              </a:r>
              <a:r>
                <a:rPr lang="zh-TW" altLang="zh-TW" sz="2000" dirty="0" smtClean="0">
                  <a:latin typeface="+mn-ea"/>
                </a:rPr>
                <a:t>會對</a:t>
              </a:r>
              <a:r>
                <a:rPr lang="zh-TW" altLang="en-US" sz="2000" dirty="0" smtClean="0">
                  <a:latin typeface="+mn-ea"/>
                </a:rPr>
                <a:t>管理</a:t>
              </a:r>
              <a:r>
                <a:rPr lang="zh-TW" altLang="zh-TW" sz="2000" dirty="0" smtClean="0">
                  <a:latin typeface="+mn-ea"/>
                </a:rPr>
                <a:t>產生</a:t>
              </a:r>
              <a:r>
                <a:rPr lang="zh-TW" altLang="zh-TW" sz="2000" dirty="0">
                  <a:latin typeface="+mn-ea"/>
                </a:rPr>
                <a:t>什麼影響？該公司？行業</a:t>
              </a:r>
              <a:r>
                <a:rPr lang="zh-TW" altLang="zh-TW" sz="2000" dirty="0" smtClean="0">
                  <a:latin typeface="+mn-ea"/>
                </a:rPr>
                <a:t>？</a:t>
              </a:r>
              <a:r>
                <a:rPr lang="zh-TW" altLang="en-US" sz="2000" dirty="0" smtClean="0">
                  <a:latin typeface="+mn-ea"/>
                </a:rPr>
                <a:t>更</a:t>
              </a:r>
              <a:r>
                <a:rPr lang="zh-TW" altLang="zh-TW" sz="2000" dirty="0" smtClean="0">
                  <a:latin typeface="+mn-ea"/>
                </a:rPr>
                <a:t>廣泛</a:t>
              </a:r>
              <a:r>
                <a:rPr lang="zh-TW" altLang="zh-TW" sz="2000" dirty="0">
                  <a:latin typeface="+mn-ea"/>
                </a:rPr>
                <a:t>的社會？</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Security</a:t>
            </a:r>
          </a:p>
        </p:txBody>
      </p:sp>
      <p:grpSp>
        <p:nvGrpSpPr>
          <p:cNvPr id="16395" name="Group 22"/>
          <p:cNvGrpSpPr>
            <a:grpSpLocks/>
          </p:cNvGrpSpPr>
          <p:nvPr/>
        </p:nvGrpSpPr>
        <p:grpSpPr bwMode="auto">
          <a:xfrm rot="-5400000">
            <a:off x="2772000"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spTree>
    <p:extLst>
      <p:ext uri="{BB962C8B-B14F-4D97-AF65-F5344CB8AC3E}">
        <p14:creationId xmlns:p14="http://schemas.microsoft.com/office/powerpoint/2010/main" val="2374893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27720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en-US" altLang="zh-TW" sz="2000" dirty="0" smtClean="0">
                  <a:latin typeface="+mn-ea"/>
                </a:rPr>
                <a:t>IT</a:t>
              </a:r>
              <a:r>
                <a:rPr lang="zh-TW" altLang="zh-TW" sz="2000" dirty="0" smtClean="0">
                  <a:latin typeface="+mn-ea"/>
                </a:rPr>
                <a:t>的</a:t>
              </a:r>
              <a:r>
                <a:rPr lang="zh-TW" altLang="zh-TW" sz="2000" dirty="0">
                  <a:latin typeface="+mn-ea"/>
                </a:rPr>
                <a:t>應用可以為個人提出有關個人</a:t>
              </a:r>
              <a:r>
                <a:rPr lang="zh-TW" altLang="zh-TW" sz="2000" dirty="0" smtClean="0">
                  <a:latin typeface="+mn-ea"/>
                </a:rPr>
                <a:t>隱私權問題</a:t>
              </a:r>
              <a:r>
                <a:rPr lang="zh-TW" altLang="zh-TW" sz="2000" dirty="0">
                  <a:latin typeface="+mn-ea"/>
                </a:rPr>
                <a:t>，它可以為個人和組織提出有關產權的問題</a:t>
              </a:r>
              <a:r>
                <a:rPr lang="zh-TW" altLang="zh-TW" sz="2000" dirty="0" smtClean="0">
                  <a:latin typeface="+mn-ea"/>
                </a:rPr>
                <a:t>。</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1188000"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spTree>
    <p:extLst>
      <p:ext uri="{BB962C8B-B14F-4D97-AF65-F5344CB8AC3E}">
        <p14:creationId xmlns:p14="http://schemas.microsoft.com/office/powerpoint/2010/main" val="1297120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27720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a:defRPr/>
              </a:pPr>
              <a:endParaRPr lang="en-US" altLang="zh-TW" sz="2000" dirty="0">
                <a:latin typeface="+mn-ea"/>
              </a:endParaRPr>
            </a:p>
            <a:p>
              <a:pPr>
                <a:buFontTx/>
                <a:buChar char="-"/>
              </a:pPr>
              <a:r>
                <a:rPr lang="zh-TW" altLang="zh-TW" sz="2000" dirty="0">
                  <a:solidFill>
                    <a:srgbClr val="FF0000"/>
                  </a:solidFill>
                  <a:latin typeface="+mn-ea"/>
                </a:rPr>
                <a:t>管理者要考慮的適當</a:t>
              </a:r>
              <a:r>
                <a:rPr lang="zh-TW" altLang="zh-TW" sz="2000" dirty="0" smtClean="0">
                  <a:solidFill>
                    <a:srgbClr val="FF0000"/>
                  </a:solidFill>
                  <a:latin typeface="+mn-ea"/>
                </a:rPr>
                <a:t>問</a:t>
              </a:r>
              <a:r>
                <a:rPr lang="zh-TW" altLang="en-US" sz="2000" dirty="0" smtClean="0">
                  <a:solidFill>
                    <a:srgbClr val="FF0000"/>
                  </a:solidFill>
                  <a:latin typeface="+mn-ea"/>
                </a:rPr>
                <a:t>題 </a:t>
              </a:r>
              <a:r>
                <a:rPr lang="en-US" altLang="zh-TW" sz="2000" dirty="0">
                  <a:solidFill>
                    <a:srgbClr val="FF0000"/>
                  </a:solidFill>
                  <a:latin typeface="+mn-ea"/>
                </a:rPr>
                <a:t>: </a:t>
              </a:r>
            </a:p>
            <a:p>
              <a:r>
                <a:rPr lang="en-US" altLang="zh-TW" sz="2000" dirty="0">
                  <a:latin typeface="+mn-ea"/>
                </a:rPr>
                <a:t>   </a:t>
              </a:r>
              <a:r>
                <a:rPr lang="en-US" altLang="zh-TW" sz="2000" dirty="0" smtClean="0">
                  <a:latin typeface="+mn-ea"/>
                </a:rPr>
                <a:t>1. </a:t>
              </a:r>
              <a:r>
                <a:rPr lang="zh-TW" altLang="en-US" sz="2000" dirty="0" smtClean="0">
                  <a:latin typeface="+mn-ea"/>
                </a:rPr>
                <a:t>若</a:t>
              </a:r>
              <a:r>
                <a:rPr lang="zh-TW" altLang="zh-TW" sz="2000" dirty="0" smtClean="0">
                  <a:latin typeface="+mn-ea"/>
                </a:rPr>
                <a:t>該</a:t>
              </a:r>
              <a:r>
                <a:rPr lang="zh-TW" altLang="zh-TW" sz="2000" dirty="0">
                  <a:latin typeface="+mn-ea"/>
                </a:rPr>
                <a:t>僱員為另一家公司工作，雇主可以</a:t>
              </a:r>
              <a:r>
                <a:rPr lang="zh-TW" altLang="zh-TW" sz="2000" dirty="0" smtClean="0">
                  <a:latin typeface="+mn-ea"/>
                </a:rPr>
                <a:t>從中</a:t>
              </a:r>
              <a:r>
                <a:rPr lang="zh-TW" altLang="zh-TW" sz="2000" dirty="0">
                  <a:latin typeface="+mn-ea"/>
                </a:rPr>
                <a:t>獲得有關保密的合理期望</a:t>
              </a:r>
              <a:r>
                <a:rPr lang="zh-TW" altLang="zh-TW" sz="2000" dirty="0" smtClean="0">
                  <a:latin typeface="+mn-ea"/>
                </a:rPr>
                <a:t>？</a:t>
              </a:r>
              <a:r>
                <a:rPr lang="zh-TW" altLang="en-US" sz="2000" dirty="0" smtClean="0">
                  <a:latin typeface="+mn-ea"/>
                </a:rPr>
                <a:t>訊息</a:t>
              </a:r>
              <a:r>
                <a:rPr lang="zh-TW" altLang="zh-TW" sz="2000" dirty="0" smtClean="0">
                  <a:latin typeface="+mn-ea"/>
                </a:rPr>
                <a:t>資產</a:t>
              </a:r>
              <a:r>
                <a:rPr lang="zh-TW" altLang="zh-TW" sz="2000" dirty="0">
                  <a:latin typeface="+mn-ea"/>
                </a:rPr>
                <a:t>的哪一部分屬於公司（例如，特定的應用程序），什麼只是員工的一般知識的一部分，可以轉移到另一個環境</a:t>
              </a:r>
              <a:r>
                <a:rPr lang="zh-TW" altLang="zh-TW" sz="2000" dirty="0" smtClean="0">
                  <a:latin typeface="+mn-ea"/>
                </a:rPr>
                <a:t>？</a:t>
              </a:r>
              <a:endParaRPr lang="en-US" altLang="zh-TW" sz="2000" dirty="0" smtClean="0">
                <a:latin typeface="+mn-ea"/>
              </a:endParaRPr>
            </a:p>
            <a:p>
              <a:r>
                <a:rPr lang="en-US" altLang="zh-TW" sz="2000" dirty="0">
                  <a:latin typeface="+mn-ea"/>
                </a:rPr>
                <a:t>   2</a:t>
              </a:r>
              <a:r>
                <a:rPr lang="en-US" altLang="zh-TW" sz="2000" dirty="0" smtClean="0">
                  <a:latin typeface="+mn-ea"/>
                </a:rPr>
                <a:t>. </a:t>
              </a:r>
              <a:r>
                <a:rPr lang="zh-TW" altLang="zh-TW" sz="2000" dirty="0" smtClean="0">
                  <a:latin typeface="+mn-ea"/>
                </a:rPr>
                <a:t>誰在特定</a:t>
              </a:r>
              <a:r>
                <a:rPr lang="zh-TW" altLang="zh-TW" sz="2000" dirty="0">
                  <a:latin typeface="+mn-ea"/>
                </a:rPr>
                <a:t>流程中承擔風險並投入資源？這些因素是否會產生產權</a:t>
              </a:r>
              <a:r>
                <a:rPr lang="zh-TW" altLang="zh-TW" sz="2000" dirty="0" smtClean="0">
                  <a:latin typeface="+mn-ea"/>
                </a:rPr>
                <a:t>？</a:t>
              </a:r>
              <a:endParaRPr lang="en-US" altLang="zh-TW" sz="2000" dirty="0" smtClean="0">
                <a:latin typeface="+mn-ea"/>
              </a:endParaRPr>
            </a:p>
            <a:p>
              <a:r>
                <a:rPr lang="en-US" altLang="zh-TW" sz="2000" dirty="0">
                  <a:latin typeface="+mn-ea"/>
                </a:rPr>
                <a:t>   3</a:t>
              </a:r>
              <a:r>
                <a:rPr lang="en-US" altLang="zh-TW" sz="2000" dirty="0" smtClean="0">
                  <a:latin typeface="+mn-ea"/>
                </a:rPr>
                <a:t>. </a:t>
              </a:r>
              <a:r>
                <a:rPr lang="zh-TW" altLang="zh-TW" sz="2000" dirty="0" smtClean="0">
                  <a:latin typeface="+mn-ea"/>
                </a:rPr>
                <a:t>這些</a:t>
              </a:r>
              <a:r>
                <a:rPr lang="zh-TW" altLang="zh-TW" sz="2000" dirty="0">
                  <a:latin typeface="+mn-ea"/>
                </a:rPr>
                <a:t>產權如何與</a:t>
              </a:r>
              <a:r>
                <a:rPr lang="zh-TW" altLang="zh-TW" sz="2000" dirty="0" smtClean="0">
                  <a:latin typeface="+mn-ea"/>
                </a:rPr>
                <a:t>收集</a:t>
              </a:r>
              <a:r>
                <a:rPr lang="zh-TW" altLang="en-US" sz="2000" dirty="0" smtClean="0">
                  <a:latin typeface="+mn-ea"/>
                </a:rPr>
                <a:t>資料</a:t>
              </a:r>
              <a:r>
                <a:rPr lang="zh-TW" altLang="zh-TW" sz="2000" dirty="0" smtClean="0">
                  <a:latin typeface="+mn-ea"/>
                </a:rPr>
                <a:t>的</a:t>
              </a:r>
              <a:r>
                <a:rPr lang="zh-TW" altLang="zh-TW" sz="2000" dirty="0">
                  <a:latin typeface="+mn-ea"/>
                </a:rPr>
                <a:t>人的隱私權相互作用</a:t>
              </a:r>
              <a:r>
                <a:rPr lang="zh-TW" altLang="zh-TW" sz="2000" dirty="0" smtClean="0">
                  <a:latin typeface="+mn-ea"/>
                </a:rPr>
                <a:t>？</a:t>
              </a:r>
              <a:endParaRPr lang="en-US" altLang="zh-TW" sz="2000" dirty="0" smtClean="0">
                <a:latin typeface="+mn-ea"/>
              </a:endParaRPr>
            </a:p>
            <a:p>
              <a:r>
                <a:rPr lang="en-US" altLang="zh-TW" sz="2000" dirty="0" smtClean="0">
                  <a:latin typeface="+mn-ea"/>
                </a:rPr>
                <a:t>   4. </a:t>
              </a:r>
              <a:r>
                <a:rPr lang="zh-TW" altLang="zh-TW" sz="2000" dirty="0" smtClean="0">
                  <a:latin typeface="+mn-ea"/>
                </a:rPr>
                <a:t>是否</a:t>
              </a:r>
              <a:r>
                <a:rPr lang="zh-TW" altLang="zh-TW" sz="2000" dirty="0">
                  <a:latin typeface="+mn-ea"/>
                </a:rPr>
                <a:t>有</a:t>
              </a:r>
              <a:r>
                <a:rPr lang="zh-TW" altLang="zh-TW" sz="2000" dirty="0" smtClean="0">
                  <a:latin typeface="+mn-ea"/>
                </a:rPr>
                <a:t>告知有關</a:t>
              </a:r>
              <a:r>
                <a:rPr lang="zh-TW" altLang="zh-TW" sz="2000" dirty="0">
                  <a:latin typeface="+mn-ea"/>
                </a:rPr>
                <a:t>現有和相關的</a:t>
              </a:r>
              <a:r>
                <a:rPr lang="zh-TW" altLang="zh-TW" sz="2000" dirty="0" smtClean="0">
                  <a:latin typeface="+mn-ea"/>
                </a:rPr>
                <a:t>專利法</a:t>
              </a:r>
              <a:r>
                <a:rPr lang="zh-TW" altLang="en-US" sz="2000" dirty="0" smtClean="0">
                  <a:latin typeface="+mn-ea"/>
                </a:rPr>
                <a:t>，</a:t>
              </a:r>
              <a:r>
                <a:rPr lang="zh-TW" altLang="zh-TW" sz="2000" dirty="0" smtClean="0">
                  <a:latin typeface="+mn-ea"/>
                </a:rPr>
                <a:t>商業</a:t>
              </a:r>
              <a:r>
                <a:rPr lang="zh-TW" altLang="zh-TW" sz="2000" dirty="0">
                  <a:latin typeface="+mn-ea"/>
                </a:rPr>
                <a:t>秘密法和版權法？</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1188000"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spTree>
    <p:extLst>
      <p:ext uri="{BB962C8B-B14F-4D97-AF65-F5344CB8AC3E}">
        <p14:creationId xmlns:p14="http://schemas.microsoft.com/office/powerpoint/2010/main" val="3168681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43164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1188000"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en-US" altLang="zh-TW" sz="2000" dirty="0" smtClean="0">
                  <a:latin typeface="+mn-ea"/>
                </a:rPr>
                <a:t>IT</a:t>
              </a:r>
              <a:r>
                <a:rPr lang="zh-TW" altLang="en-US" sz="2000" dirty="0" smtClean="0">
                  <a:latin typeface="+mn-ea"/>
                </a:rPr>
                <a:t>功能使</a:t>
              </a:r>
              <a:r>
                <a:rPr lang="zh-TW" altLang="zh-TW" sz="2000" dirty="0" smtClean="0">
                  <a:latin typeface="+mn-ea"/>
                </a:rPr>
                <a:t>管理</a:t>
              </a:r>
              <a:r>
                <a:rPr lang="zh-TW" altLang="zh-TW" sz="2000" dirty="0">
                  <a:latin typeface="+mn-ea"/>
                </a:rPr>
                <a:t>人員能夠開發各種控制應用程序</a:t>
              </a:r>
              <a:r>
                <a:rPr lang="zh-TW" altLang="zh-TW" sz="2000" dirty="0" smtClean="0">
                  <a:latin typeface="+mn-ea"/>
                </a:rPr>
                <a:t>。可更</a:t>
              </a:r>
              <a:r>
                <a:rPr lang="zh-TW" altLang="zh-TW" sz="2000" dirty="0">
                  <a:latin typeface="+mn-ea"/>
                </a:rPr>
                <a:t>密切地管理各種可量化因素</a:t>
              </a:r>
              <a:endParaRPr lang="en-US" altLang="zh-TW" sz="2000" dirty="0">
                <a:latin typeface="+mn-ea"/>
              </a:endParaRPr>
            </a:p>
            <a:p>
              <a:pPr marL="266700" indent="-266700">
                <a:buFont typeface="Wingdings" pitchFamily="2" charset="2"/>
                <a:buChar char="ü"/>
                <a:defRPr/>
              </a:pPr>
              <a:r>
                <a:rPr lang="zh-TW" altLang="zh-TW" sz="2000" dirty="0">
                  <a:latin typeface="+mn-ea"/>
                </a:rPr>
                <a:t>管理人員能夠維護更完整，準確和及時的員工績效</a:t>
              </a:r>
              <a:r>
                <a:rPr lang="zh-TW" altLang="zh-TW" sz="2000" dirty="0" smtClean="0">
                  <a:latin typeface="+mn-ea"/>
                </a:rPr>
                <a:t>記錄</a:t>
              </a:r>
              <a:endParaRPr lang="en-US" altLang="zh-TW" sz="2000" dirty="0">
                <a:latin typeface="+mn-lt"/>
                <a:ea typeface="微軟正黑體" pitchFamily="34" charset="-120"/>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2772000"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spTree>
    <p:extLst>
      <p:ext uri="{BB962C8B-B14F-4D97-AF65-F5344CB8AC3E}">
        <p14:creationId xmlns:p14="http://schemas.microsoft.com/office/powerpoint/2010/main" val="3384957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43164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1188000"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a:defRPr/>
              </a:pPr>
              <a:endParaRPr lang="en-US" altLang="zh-TW" sz="2000" dirty="0">
                <a:latin typeface="+mn-ea"/>
              </a:endParaRPr>
            </a:p>
            <a:p>
              <a:pPr>
                <a:buFontTx/>
                <a:buChar char="-"/>
              </a:pPr>
              <a:r>
                <a:rPr lang="zh-TW" altLang="en-US" sz="2000" dirty="0">
                  <a:solidFill>
                    <a:srgbClr val="FF0000"/>
                  </a:solidFill>
                  <a:latin typeface="+mn-ea"/>
                </a:rPr>
                <a:t>問題 </a:t>
              </a:r>
              <a:r>
                <a:rPr lang="en-US" altLang="zh-TW" sz="2000" dirty="0">
                  <a:solidFill>
                    <a:srgbClr val="FF0000"/>
                  </a:solidFill>
                  <a:latin typeface="+mn-ea"/>
                </a:rPr>
                <a:t>: </a:t>
              </a:r>
            </a:p>
            <a:p>
              <a:r>
                <a:rPr lang="en-US" altLang="zh-TW" sz="2000" dirty="0" smtClean="0">
                  <a:latin typeface="+mn-ea"/>
                </a:rPr>
                <a:t>   1. </a:t>
              </a:r>
              <a:r>
                <a:rPr lang="zh-TW" altLang="zh-TW" sz="2000" dirty="0" smtClean="0">
                  <a:latin typeface="+mn-ea"/>
                </a:rPr>
                <a:t>雇主收集的</a:t>
              </a:r>
              <a:r>
                <a:rPr lang="zh-TW" altLang="en-US" sz="2000" dirty="0" smtClean="0">
                  <a:latin typeface="+mn-ea"/>
                </a:rPr>
                <a:t>資料</a:t>
              </a:r>
              <a:r>
                <a:rPr lang="zh-TW" altLang="zh-TW" sz="2000" dirty="0" smtClean="0">
                  <a:latin typeface="+mn-ea"/>
                </a:rPr>
                <a:t>是否更全面地了解員工的績效或組織的績效有關</a:t>
              </a:r>
              <a:r>
                <a:rPr lang="zh-TW" altLang="en-US" sz="2000" dirty="0" smtClean="0">
                  <a:latin typeface="+mn-ea"/>
                </a:rPr>
                <a:t>？</a:t>
              </a:r>
              <a:endParaRPr lang="en-US" altLang="zh-TW" sz="2000" dirty="0" smtClean="0">
                <a:latin typeface="+mn-ea"/>
              </a:endParaRPr>
            </a:p>
            <a:p>
              <a:r>
                <a:rPr lang="en-US" altLang="zh-TW" sz="2000" dirty="0">
                  <a:latin typeface="+mn-ea"/>
                </a:rPr>
                <a:t>   2</a:t>
              </a:r>
              <a:r>
                <a:rPr lang="en-US" altLang="zh-TW" sz="2000" dirty="0" smtClean="0">
                  <a:latin typeface="+mn-ea"/>
                </a:rPr>
                <a:t>. </a:t>
              </a:r>
              <a:r>
                <a:rPr lang="zh-TW" altLang="zh-TW" sz="2000" dirty="0" smtClean="0">
                  <a:latin typeface="+mn-ea"/>
                </a:rPr>
                <a:t>這些</a:t>
              </a:r>
              <a:r>
                <a:rPr lang="zh-TW" altLang="en-US" sz="2000" dirty="0" smtClean="0">
                  <a:latin typeface="+mn-ea"/>
                </a:rPr>
                <a:t>資料</a:t>
              </a:r>
              <a:r>
                <a:rPr lang="zh-TW" altLang="zh-TW" sz="2000" dirty="0" smtClean="0">
                  <a:latin typeface="+mn-ea"/>
                </a:rPr>
                <a:t>是</a:t>
              </a:r>
              <a:r>
                <a:rPr lang="zh-TW" altLang="zh-TW" sz="2000" dirty="0">
                  <a:latin typeface="+mn-ea"/>
                </a:rPr>
                <a:t>評估員工績效的最佳或唯一標準，還是僅僅是最容易獲得的數據？</a:t>
              </a:r>
              <a:endParaRPr lang="en-US" altLang="zh-TW" sz="2000" dirty="0">
                <a:latin typeface="+mn-ea"/>
              </a:endParaRPr>
            </a:p>
            <a:p>
              <a:r>
                <a:rPr lang="zh-TW" altLang="en-US" sz="2000" dirty="0" smtClean="0">
                  <a:latin typeface="+mn-ea"/>
                </a:rPr>
                <a:t>   </a:t>
              </a:r>
              <a:r>
                <a:rPr lang="en-US" altLang="zh-TW" sz="2000" dirty="0" smtClean="0">
                  <a:latin typeface="+mn-ea"/>
                </a:rPr>
                <a:t>3. </a:t>
              </a:r>
              <a:r>
                <a:rPr lang="zh-TW" altLang="zh-TW" sz="2000" dirty="0" smtClean="0">
                  <a:latin typeface="+mn-ea"/>
                </a:rPr>
                <a:t>員工</a:t>
              </a:r>
              <a:r>
                <a:rPr lang="zh-TW" altLang="zh-TW" sz="2000" dirty="0">
                  <a:latin typeface="+mn-ea"/>
                </a:rPr>
                <a:t>是否理解此監控的目的？這種監控是否會給員工帶來不必要的壓力</a:t>
              </a:r>
              <a:r>
                <a:rPr lang="zh-TW" altLang="zh-TW" sz="2000" dirty="0" smtClean="0">
                  <a:latin typeface="+mn-ea"/>
                </a:rPr>
                <a:t>？</a:t>
              </a:r>
              <a:endParaRPr lang="en-US" altLang="zh-TW" sz="2000" dirty="0" smtClean="0">
                <a:latin typeface="+mn-ea"/>
              </a:endParaRPr>
            </a:p>
            <a:p>
              <a:r>
                <a:rPr lang="en-US" altLang="zh-TW" sz="2000" dirty="0">
                  <a:latin typeface="+mn-ea"/>
                </a:rPr>
                <a:t>   4</a:t>
              </a:r>
              <a:r>
                <a:rPr lang="en-US" altLang="zh-TW" sz="2000" dirty="0" smtClean="0">
                  <a:latin typeface="+mn-ea"/>
                </a:rPr>
                <a:t>. </a:t>
              </a:r>
              <a:r>
                <a:rPr lang="zh-TW" altLang="zh-TW" sz="2000" dirty="0" smtClean="0">
                  <a:latin typeface="+mn-ea"/>
                </a:rPr>
                <a:t>收集的</a:t>
              </a:r>
              <a:r>
                <a:rPr lang="zh-TW" altLang="en-US" sz="2000" dirty="0" smtClean="0">
                  <a:latin typeface="+mn-ea"/>
                </a:rPr>
                <a:t>資料</a:t>
              </a:r>
              <a:r>
                <a:rPr lang="zh-TW" altLang="zh-TW" sz="2000" dirty="0" smtClean="0">
                  <a:latin typeface="+mn-ea"/>
                </a:rPr>
                <a:t>是否</a:t>
              </a:r>
              <a:r>
                <a:rPr lang="zh-TW" altLang="zh-TW" sz="2000" dirty="0">
                  <a:latin typeface="+mn-ea"/>
                </a:rPr>
                <a:t>侵犯</a:t>
              </a:r>
              <a:r>
                <a:rPr lang="zh-TW" altLang="zh-TW" sz="2000" dirty="0" smtClean="0">
                  <a:latin typeface="+mn-ea"/>
                </a:rPr>
                <a:t>了員工</a:t>
              </a:r>
              <a:r>
                <a:rPr lang="zh-TW" altLang="zh-TW" sz="2000" dirty="0">
                  <a:latin typeface="+mn-ea"/>
                </a:rPr>
                <a:t>的隱私權</a:t>
              </a:r>
              <a:r>
                <a:rPr lang="zh-TW" altLang="zh-TW" sz="2000" dirty="0" smtClean="0">
                  <a:latin typeface="+mn-ea"/>
                </a:rPr>
                <a:t>？</a:t>
              </a:r>
              <a:endParaRPr lang="en-US" altLang="zh-TW" sz="2000" dirty="0" smtClean="0">
                <a:latin typeface="+mn-ea"/>
              </a:endParaRPr>
            </a:p>
            <a:p>
              <a:r>
                <a:rPr lang="en-US" altLang="zh-TW" sz="2000" dirty="0" smtClean="0">
                  <a:latin typeface="+mn-ea"/>
                </a:rPr>
                <a:t>   5. </a:t>
              </a:r>
              <a:r>
                <a:rPr lang="zh-TW" altLang="zh-TW" sz="2000" dirty="0" smtClean="0">
                  <a:latin typeface="+mn-ea"/>
                </a:rPr>
                <a:t>某些</a:t>
              </a:r>
              <a:r>
                <a:rPr lang="zh-TW" altLang="en-US" sz="2000" dirty="0" smtClean="0">
                  <a:latin typeface="+mn-ea"/>
                </a:rPr>
                <a:t>資料</a:t>
              </a:r>
              <a:r>
                <a:rPr lang="zh-TW" altLang="zh-TW" sz="2000" dirty="0" smtClean="0">
                  <a:latin typeface="+mn-ea"/>
                </a:rPr>
                <a:t>的</a:t>
              </a:r>
              <a:r>
                <a:rPr lang="zh-TW" altLang="zh-TW" sz="2000" dirty="0">
                  <a:latin typeface="+mn-ea"/>
                </a:rPr>
                <a:t>可用性是否對監控和使用</a:t>
              </a:r>
              <a:r>
                <a:rPr lang="zh-TW" altLang="zh-TW" sz="2000" dirty="0" smtClean="0">
                  <a:latin typeface="+mn-ea"/>
                </a:rPr>
                <a:t>該</a:t>
              </a:r>
              <a:r>
                <a:rPr lang="zh-TW" altLang="en-US" sz="2000" dirty="0" smtClean="0">
                  <a:latin typeface="+mn-ea"/>
                </a:rPr>
                <a:t>資料</a:t>
              </a:r>
              <a:r>
                <a:rPr lang="zh-TW" altLang="zh-TW" sz="2000" dirty="0" smtClean="0">
                  <a:latin typeface="+mn-ea"/>
                </a:rPr>
                <a:t>產生的</a:t>
              </a:r>
              <a:r>
                <a:rPr lang="zh-TW" altLang="zh-TW" sz="2000" dirty="0">
                  <a:latin typeface="+mn-ea"/>
                </a:rPr>
                <a:t>責任？</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2772000"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spTree>
    <p:extLst>
      <p:ext uri="{BB962C8B-B14F-4D97-AF65-F5344CB8AC3E}">
        <p14:creationId xmlns:p14="http://schemas.microsoft.com/office/powerpoint/2010/main" val="3740491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nvPr>
        </p:nvGraphicFramePr>
        <p:xfrm>
          <a:off x="457200" y="1371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utoShape 172"/>
          <p:cNvSpPr>
            <a:spLocks/>
          </p:cNvSpPr>
          <p:nvPr/>
        </p:nvSpPr>
        <p:spPr bwMode="auto">
          <a:xfrm>
            <a:off x="7634288" y="2951503"/>
            <a:ext cx="1509712" cy="366713"/>
          </a:xfrm>
          <a:prstGeom prst="accentCallout2">
            <a:avLst>
              <a:gd name="adj1" fmla="val 31167"/>
              <a:gd name="adj2" fmla="val -5046"/>
              <a:gd name="adj3" fmla="val 31167"/>
              <a:gd name="adj4" fmla="val -38907"/>
              <a:gd name="adj5" fmla="val 99565"/>
              <a:gd name="adj6" fmla="val -73185"/>
            </a:avLst>
          </a:prstGeom>
          <a:noFill/>
          <a:ln w="9525">
            <a:solidFill>
              <a:schemeClr val="folHlink"/>
            </a:solidFill>
            <a:miter lim="800000"/>
            <a:headEnd/>
            <a:tailEnd type="diamond" w="med" len="med"/>
          </a:ln>
          <a:effectLst/>
        </p:spPr>
        <p:txBody>
          <a:bodyPr anchor="ctr"/>
          <a:lstStyle/>
          <a:p>
            <a:pPr eaLnBrk="0" hangingPunct="0"/>
            <a:r>
              <a:rPr lang="en-US" altLang="zh-TW" sz="1600" dirty="0" smtClean="0">
                <a:solidFill>
                  <a:srgbClr val="000000"/>
                </a:solidFill>
                <a:latin typeface="Arial" charset="0"/>
                <a:ea typeface="新細明體" charset="-120"/>
              </a:rPr>
              <a:t>4 Analyses</a:t>
            </a:r>
            <a:endParaRPr lang="en-US" altLang="zh-TW" sz="1600" dirty="0">
              <a:solidFill>
                <a:srgbClr val="000000"/>
              </a:solidFill>
              <a:latin typeface="Arial" charset="0"/>
              <a:ea typeface="新細明體" charset="-120"/>
            </a:endParaRPr>
          </a:p>
        </p:txBody>
      </p:sp>
      <p:sp>
        <p:nvSpPr>
          <p:cNvPr id="6" name="AutoShape 174"/>
          <p:cNvSpPr>
            <a:spLocks/>
          </p:cNvSpPr>
          <p:nvPr/>
        </p:nvSpPr>
        <p:spPr bwMode="auto">
          <a:xfrm>
            <a:off x="1447800" y="1447800"/>
            <a:ext cx="2146300" cy="434975"/>
          </a:xfrm>
          <a:prstGeom prst="accentCallout2">
            <a:avLst>
              <a:gd name="adj1" fmla="val 26278"/>
              <a:gd name="adj2" fmla="val 104782"/>
              <a:gd name="adj3" fmla="val 26278"/>
              <a:gd name="adj4" fmla="val 114843"/>
              <a:gd name="adj5" fmla="val 98542"/>
              <a:gd name="adj6" fmla="val 125000"/>
            </a:avLst>
          </a:prstGeom>
          <a:noFill/>
          <a:ln w="9525">
            <a:solidFill>
              <a:schemeClr val="hlink"/>
            </a:solidFill>
            <a:miter lim="800000"/>
            <a:headEnd/>
            <a:tailEnd type="diamond" w="med" len="med"/>
          </a:ln>
          <a:effectLst/>
        </p:spPr>
        <p:txBody>
          <a:bodyPr anchor="ctr"/>
          <a:lstStyle/>
          <a:p>
            <a:pPr eaLnBrk="0" hangingPunct="0"/>
            <a:r>
              <a:rPr lang="en-US" altLang="zh-TW" sz="1600" dirty="0" smtClean="0">
                <a:solidFill>
                  <a:srgbClr val="000000"/>
                </a:solidFill>
                <a:latin typeface="Arial" charset="0"/>
                <a:ea typeface="新細明體" charset="-120"/>
              </a:rPr>
              <a:t>10 IT Capabilities</a:t>
            </a:r>
            <a:endParaRPr lang="en-US" altLang="zh-TW" sz="1600" dirty="0">
              <a:solidFill>
                <a:srgbClr val="000000"/>
              </a:solidFill>
              <a:latin typeface="Arial" charset="0"/>
              <a:ea typeface="新細明體" charset="-120"/>
            </a:endParaRPr>
          </a:p>
        </p:txBody>
      </p:sp>
      <p:sp>
        <p:nvSpPr>
          <p:cNvPr id="7" name="AutoShape 175"/>
          <p:cNvSpPr>
            <a:spLocks/>
          </p:cNvSpPr>
          <p:nvPr/>
        </p:nvSpPr>
        <p:spPr bwMode="auto">
          <a:xfrm>
            <a:off x="457201" y="4020086"/>
            <a:ext cx="152400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p:spPr>
        <p:txBody>
          <a:bodyPr anchor="ctr"/>
          <a:lstStyle/>
          <a:p>
            <a:pPr eaLnBrk="0" hangingPunct="0"/>
            <a:r>
              <a:rPr lang="en-US" altLang="zh-TW" sz="1600" dirty="0" smtClean="0">
                <a:solidFill>
                  <a:srgbClr val="000000"/>
                </a:solidFill>
                <a:latin typeface="Arial" charset="0"/>
                <a:ea typeface="新細明體" charset="-120"/>
              </a:rPr>
              <a:t>5 Managerial Issues</a:t>
            </a:r>
            <a:endParaRPr lang="en-US" altLang="zh-TW" sz="1600" dirty="0">
              <a:solidFill>
                <a:srgbClr val="000000"/>
              </a:solidFill>
              <a:latin typeface="Arial" charset="0"/>
              <a:ea typeface="新細明體" charset="-120"/>
            </a:endParaRPr>
          </a:p>
        </p:txBody>
      </p:sp>
      <p:sp>
        <p:nvSpPr>
          <p:cNvPr id="8" name="AutoShape 176"/>
          <p:cNvSpPr>
            <a:spLocks/>
          </p:cNvSpPr>
          <p:nvPr/>
        </p:nvSpPr>
        <p:spPr bwMode="auto">
          <a:xfrm>
            <a:off x="2244725" y="5987864"/>
            <a:ext cx="1281113" cy="392112"/>
          </a:xfrm>
          <a:prstGeom prst="accentCallout2">
            <a:avLst>
              <a:gd name="adj1" fmla="val 29148"/>
              <a:gd name="adj2" fmla="val 105046"/>
              <a:gd name="adj3" fmla="val 29148"/>
              <a:gd name="adj4" fmla="val 105046"/>
              <a:gd name="adj5" fmla="val -105669"/>
              <a:gd name="adj6" fmla="val 158506"/>
            </a:avLst>
          </a:prstGeom>
          <a:noFill/>
          <a:ln w="9525">
            <a:solidFill>
              <a:schemeClr val="accent1"/>
            </a:solidFill>
            <a:miter lim="800000"/>
            <a:headEnd/>
            <a:tailEnd type="diamond" w="med" len="med"/>
          </a:ln>
          <a:effectLst/>
        </p:spPr>
        <p:txBody>
          <a:bodyPr anchor="ctr"/>
          <a:lstStyle/>
          <a:p>
            <a:pPr eaLnBrk="0" hangingPunct="0"/>
            <a:r>
              <a:rPr lang="en-US" altLang="zh-TW" sz="1600" dirty="0" smtClean="0">
                <a:solidFill>
                  <a:srgbClr val="000000"/>
                </a:solidFill>
                <a:latin typeface="Arial" charset="0"/>
                <a:ea typeface="新細明體" charset="-120"/>
              </a:rPr>
              <a:t>3 Policies</a:t>
            </a:r>
            <a:endParaRPr lang="en-US" altLang="zh-TW" sz="1600" dirty="0">
              <a:solidFill>
                <a:srgbClr val="000000"/>
              </a:solidFill>
              <a:latin typeface="Arial" charset="0"/>
              <a:ea typeface="新細明體" charset="-120"/>
            </a:endParaRPr>
          </a:p>
        </p:txBody>
      </p:sp>
      <p:sp>
        <p:nvSpPr>
          <p:cNvPr id="9" name="Rectangle 177"/>
          <p:cNvSpPr>
            <a:spLocks noChangeArrowheads="1"/>
          </p:cNvSpPr>
          <p:nvPr/>
        </p:nvSpPr>
        <p:spPr bwMode="auto">
          <a:xfrm>
            <a:off x="5694136" y="4867811"/>
            <a:ext cx="3335337" cy="1323439"/>
          </a:xfrm>
          <a:prstGeom prst="rect">
            <a:avLst/>
          </a:prstGeom>
          <a:noFill/>
          <a:ln w="9525" algn="ctr">
            <a:noFill/>
            <a:miter lim="800000"/>
            <a:headEnd/>
            <a:tailEnd/>
          </a:ln>
          <a:effectLst/>
        </p:spPr>
        <p:txBody>
          <a:bodyPr wrap="square">
            <a:spAutoFit/>
          </a:bodyPr>
          <a:lstStyle/>
          <a:p>
            <a:pPr algn="l" eaLnBrk="0" hangingPunct="0"/>
            <a:r>
              <a:rPr lang="en-US" altLang="zh-TW" sz="1600" b="1" dirty="0" smtClean="0">
                <a:solidFill>
                  <a:srgbClr val="000000"/>
                </a:solidFill>
                <a:latin typeface="Arial" charset="0"/>
                <a:ea typeface="新細明體" charset="-120"/>
              </a:rPr>
              <a:t>IT Capabilities Mapped against the Managerial Issues.</a:t>
            </a:r>
          </a:p>
          <a:p>
            <a:pPr algn="l" eaLnBrk="0" hangingPunct="0"/>
            <a:endParaRPr lang="en-US" altLang="zh-TW" sz="1600" b="1" dirty="0" smtClean="0">
              <a:solidFill>
                <a:srgbClr val="000000"/>
              </a:solidFill>
              <a:ea typeface="新細明體" charset="-120"/>
            </a:endParaRPr>
          </a:p>
          <a:p>
            <a:pPr algn="l" eaLnBrk="0" hangingPunct="0"/>
            <a:r>
              <a:rPr lang="en-US" altLang="zh-TW" sz="1600" b="1" dirty="0" smtClean="0">
                <a:solidFill>
                  <a:srgbClr val="000000"/>
                </a:solidFill>
                <a:latin typeface="Arial" charset="0"/>
                <a:ea typeface="新細明體" charset="-120"/>
              </a:rPr>
              <a:t>IT Managerial Issues Mapped against the Policy Areas.</a:t>
            </a:r>
            <a:endParaRPr lang="en-US" altLang="zh-TW" sz="1600" dirty="0">
              <a:solidFill>
                <a:srgbClr val="000000"/>
              </a:solidFill>
              <a:latin typeface="Arial" charset="0"/>
              <a:ea typeface="新細明體" charset="-120"/>
            </a:endParaRPr>
          </a:p>
        </p:txBody>
      </p:sp>
    </p:spTree>
    <p:extLst>
      <p:ext uri="{BB962C8B-B14F-4D97-AF65-F5344CB8AC3E}">
        <p14:creationId xmlns:p14="http://schemas.microsoft.com/office/powerpoint/2010/main" val="23147885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1" name="Group 22"/>
          <p:cNvGrpSpPr>
            <a:grpSpLocks/>
          </p:cNvGrpSpPr>
          <p:nvPr/>
        </p:nvGrpSpPr>
        <p:grpSpPr bwMode="auto">
          <a:xfrm rot="-5400000">
            <a:off x="58896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zh-TW" sz="2000" dirty="0">
                  <a:latin typeface="+mn-ea"/>
                </a:rPr>
                <a:t>更高的可用性</a:t>
              </a:r>
              <a:r>
                <a:rPr lang="zh-TW" altLang="zh-TW" sz="2000" dirty="0" smtClean="0">
                  <a:latin typeface="+mn-ea"/>
                </a:rPr>
                <a:t>，使用各種</a:t>
              </a:r>
              <a:r>
                <a:rPr lang="zh-TW" altLang="en-US" sz="2000" dirty="0" smtClean="0">
                  <a:latin typeface="+mn-ea"/>
                </a:rPr>
                <a:t>資料</a:t>
              </a:r>
              <a:r>
                <a:rPr lang="zh-TW" altLang="zh-TW" sz="2000" dirty="0" smtClean="0">
                  <a:latin typeface="+mn-ea"/>
                </a:rPr>
                <a:t>也</a:t>
              </a:r>
              <a:r>
                <a:rPr lang="zh-TW" altLang="zh-TW" sz="2000" dirty="0">
                  <a:latin typeface="+mn-ea"/>
                </a:rPr>
                <a:t>增加</a:t>
              </a:r>
              <a:r>
                <a:rPr lang="zh-TW" altLang="zh-TW" sz="2000" dirty="0" smtClean="0">
                  <a:latin typeface="+mn-ea"/>
                </a:rPr>
                <a:t>了不</a:t>
              </a:r>
              <a:r>
                <a:rPr lang="zh-TW" altLang="en-US" sz="2000" dirty="0" smtClean="0">
                  <a:latin typeface="+mn-ea"/>
                </a:rPr>
                <a:t>準</a:t>
              </a:r>
              <a:r>
                <a:rPr lang="zh-TW" altLang="zh-TW" sz="2000" dirty="0" smtClean="0">
                  <a:latin typeface="+mn-ea"/>
                </a:rPr>
                <a:t>確</a:t>
              </a:r>
              <a:r>
                <a:rPr lang="zh-TW" altLang="zh-TW" sz="2000" dirty="0">
                  <a:latin typeface="+mn-ea"/>
                </a:rPr>
                <a:t>性的可能性和影響</a:t>
              </a:r>
              <a:r>
                <a:rPr lang="zh-TW" altLang="zh-TW" sz="2000" dirty="0" smtClean="0">
                  <a:latin typeface="+mn-ea"/>
                </a:rPr>
                <a:t>。</a:t>
              </a:r>
              <a:endParaRPr lang="en-US" altLang="zh-TW" sz="2000" dirty="0" smtClean="0">
                <a:latin typeface="+mn-ea"/>
              </a:endParaRPr>
            </a:p>
            <a:p>
              <a:pPr marL="266700" indent="-266700">
                <a:buFont typeface="Wingdings" pitchFamily="2" charset="2"/>
                <a:buChar char="ü"/>
                <a:defRPr/>
              </a:pPr>
              <a:r>
                <a:rPr lang="zh-TW" altLang="zh-TW" sz="2000" dirty="0" smtClean="0">
                  <a:latin typeface="+mn-ea"/>
                </a:rPr>
                <a:t>當</a:t>
              </a:r>
              <a:r>
                <a:rPr lang="zh-TW" altLang="zh-TW" sz="2000" dirty="0">
                  <a:latin typeface="+mn-ea"/>
                </a:rPr>
                <a:t>越來越多的</a:t>
              </a:r>
              <a:r>
                <a:rPr lang="zh-TW" altLang="zh-TW" sz="2000" dirty="0" smtClean="0">
                  <a:latin typeface="+mn-ea"/>
                </a:rPr>
                <a:t>決策通過</a:t>
              </a:r>
              <a:r>
                <a:rPr lang="en-US" altLang="zh-TW" sz="2000" dirty="0">
                  <a:latin typeface="+mn-ea"/>
                </a:rPr>
                <a:t>IT</a:t>
              </a:r>
              <a:r>
                <a:rPr lang="zh-TW" altLang="zh-TW" sz="2000" dirty="0">
                  <a:latin typeface="+mn-ea"/>
                </a:rPr>
                <a:t>功能提供</a:t>
              </a:r>
              <a:r>
                <a:rPr lang="zh-TW" altLang="zh-TW" sz="2000" dirty="0" smtClean="0">
                  <a:latin typeface="+mn-ea"/>
                </a:rPr>
                <a:t>的</a:t>
              </a:r>
              <a:r>
                <a:rPr lang="zh-TW" altLang="en-US" sz="2000" dirty="0" smtClean="0">
                  <a:latin typeface="+mn-ea"/>
                </a:rPr>
                <a:t>訊息</a:t>
              </a:r>
              <a:r>
                <a:rPr lang="zh-TW" altLang="zh-TW" sz="2000" dirty="0" smtClean="0">
                  <a:latin typeface="+mn-ea"/>
                </a:rPr>
                <a:t>時，</a:t>
              </a:r>
              <a:r>
                <a:rPr lang="zh-TW" altLang="en-US" sz="2000" dirty="0" smtClean="0">
                  <a:latin typeface="+mn-ea"/>
                </a:rPr>
                <a:t>資料</a:t>
              </a:r>
              <a:r>
                <a:rPr lang="zh-TW" altLang="zh-TW" sz="2000" dirty="0" smtClean="0">
                  <a:latin typeface="+mn-ea"/>
                </a:rPr>
                <a:t>準確性</a:t>
              </a:r>
              <a:r>
                <a:rPr lang="zh-TW" altLang="zh-TW" sz="2000" dirty="0">
                  <a:latin typeface="+mn-ea"/>
                </a:rPr>
                <a:t>的責任就會擴大</a:t>
              </a:r>
              <a:r>
                <a:rPr lang="zh-TW" altLang="zh-TW" sz="2000" dirty="0" smtClean="0">
                  <a:latin typeface="+mn-ea"/>
                </a:rPr>
                <a:t>。</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2780062"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grpSp>
        <p:nvGrpSpPr>
          <p:cNvPr id="29" name="Group 22"/>
          <p:cNvGrpSpPr>
            <a:grpSpLocks/>
          </p:cNvGrpSpPr>
          <p:nvPr/>
        </p:nvGrpSpPr>
        <p:grpSpPr bwMode="auto">
          <a:xfrm rot="-5400000">
            <a:off x="1188000" y="1638000"/>
            <a:ext cx="465137" cy="201612"/>
            <a:chOff x="1020" y="1191"/>
            <a:chExt cx="293" cy="127"/>
          </a:xfrm>
        </p:grpSpPr>
        <p:sp>
          <p:nvSpPr>
            <p:cNvPr id="30"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2465878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1" name="Group 22"/>
          <p:cNvGrpSpPr>
            <a:grpSpLocks/>
          </p:cNvGrpSpPr>
          <p:nvPr/>
        </p:nvGrpSpPr>
        <p:grpSpPr bwMode="auto">
          <a:xfrm rot="-5400000">
            <a:off x="58896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a:buFontTx/>
                <a:buChar char="-"/>
              </a:pPr>
              <a:r>
                <a:rPr lang="zh-TW" altLang="en-US" sz="2000" dirty="0" smtClean="0">
                  <a:solidFill>
                    <a:srgbClr val="FF0000"/>
                  </a:solidFill>
                  <a:latin typeface="+mn-ea"/>
                </a:rPr>
                <a:t>問題 </a:t>
              </a:r>
              <a:r>
                <a:rPr lang="en-US" altLang="zh-TW" sz="2000" dirty="0">
                  <a:solidFill>
                    <a:srgbClr val="FF0000"/>
                  </a:solidFill>
                  <a:latin typeface="+mn-ea"/>
                </a:rPr>
                <a:t>: </a:t>
              </a:r>
            </a:p>
            <a:p>
              <a:r>
                <a:rPr lang="en-US" altLang="zh-TW" sz="2000" dirty="0">
                  <a:latin typeface="+mn-ea"/>
                </a:rPr>
                <a:t>   1</a:t>
              </a:r>
              <a:r>
                <a:rPr lang="en-US" altLang="zh-TW" sz="2000" dirty="0" smtClean="0">
                  <a:latin typeface="+mn-ea"/>
                </a:rPr>
                <a:t>. </a:t>
              </a:r>
              <a:r>
                <a:rPr lang="zh-TW" altLang="zh-TW" sz="2000" dirty="0" smtClean="0">
                  <a:latin typeface="+mn-ea"/>
                </a:rPr>
                <a:t>是否</a:t>
              </a:r>
              <a:r>
                <a:rPr lang="zh-TW" altLang="zh-TW" sz="2000" dirty="0">
                  <a:latin typeface="+mn-ea"/>
                </a:rPr>
                <a:t>有人認為準確性是其責任的明確部分？</a:t>
              </a:r>
              <a:endParaRPr lang="en-US" altLang="zh-TW" sz="2000" dirty="0">
                <a:latin typeface="+mn-ea"/>
              </a:endParaRPr>
            </a:p>
            <a:p>
              <a:r>
                <a:rPr lang="en-US" altLang="zh-TW" sz="2000" dirty="0" smtClean="0">
                  <a:latin typeface="+mn-ea"/>
                </a:rPr>
                <a:t>   2. </a:t>
              </a:r>
              <a:r>
                <a:rPr lang="zh-TW" altLang="zh-TW" sz="2000" dirty="0" smtClean="0">
                  <a:latin typeface="+mn-ea"/>
                </a:rPr>
                <a:t>是否</a:t>
              </a:r>
              <a:r>
                <a:rPr lang="zh-TW" altLang="zh-TW" sz="2000" dirty="0">
                  <a:latin typeface="+mn-ea"/>
                </a:rPr>
                <a:t>針對最可能的錯誤</a:t>
              </a:r>
              <a:r>
                <a:rPr lang="zh-TW" altLang="zh-TW" sz="2000" dirty="0" smtClean="0">
                  <a:latin typeface="+mn-ea"/>
                </a:rPr>
                <a:t>來源</a:t>
              </a:r>
              <a:r>
                <a:rPr lang="zh-TW" altLang="zh-TW" sz="2000" dirty="0">
                  <a:latin typeface="+mn-ea"/>
                </a:rPr>
                <a:t>收集</a:t>
              </a:r>
              <a:r>
                <a:rPr lang="zh-TW" altLang="en-US" sz="2000" dirty="0">
                  <a:latin typeface="+mn-ea"/>
                </a:rPr>
                <a:t>資料</a:t>
              </a:r>
              <a:r>
                <a:rPr lang="zh-TW" altLang="zh-TW" sz="2000" dirty="0">
                  <a:latin typeface="+mn-ea"/>
                </a:rPr>
                <a:t>系統</a:t>
              </a:r>
              <a:r>
                <a:rPr lang="zh-TW" altLang="en-US" sz="2000" dirty="0" smtClean="0">
                  <a:latin typeface="+mn-ea"/>
                </a:rPr>
                <a:t>進行</a:t>
              </a:r>
              <a:r>
                <a:rPr lang="zh-TW" altLang="zh-TW" sz="2000" dirty="0" smtClean="0">
                  <a:latin typeface="+mn-ea"/>
                </a:rPr>
                <a:t>審查？</a:t>
              </a:r>
              <a:r>
                <a:rPr lang="zh-TW" altLang="zh-TW" sz="2000" dirty="0">
                  <a:latin typeface="+mn-ea"/>
                </a:rPr>
                <a:t>是否計算了該錯誤的概率？是否已經花費精力來盡量減少這種可能性？</a:t>
              </a:r>
              <a:endParaRPr lang="en-US" altLang="zh-TW" sz="2000" dirty="0">
                <a:latin typeface="+mn-ea"/>
              </a:endParaRPr>
            </a:p>
            <a:p>
              <a:r>
                <a:rPr lang="zh-TW" altLang="en-US" sz="2000" dirty="0">
                  <a:latin typeface="+mn-ea"/>
                </a:rPr>
                <a:t>   </a:t>
              </a:r>
              <a:r>
                <a:rPr lang="en-US" altLang="zh-TW" sz="2000" dirty="0">
                  <a:latin typeface="+mn-ea"/>
                </a:rPr>
                <a:t>3</a:t>
              </a:r>
              <a:r>
                <a:rPr lang="en-US" altLang="zh-TW" sz="2000" dirty="0" smtClean="0">
                  <a:latin typeface="+mn-ea"/>
                </a:rPr>
                <a:t>. </a:t>
              </a:r>
              <a:r>
                <a:rPr lang="zh-TW" altLang="zh-TW" sz="2000" dirty="0" smtClean="0">
                  <a:latin typeface="+mn-ea"/>
                </a:rPr>
                <a:t>是否</a:t>
              </a:r>
              <a:r>
                <a:rPr lang="zh-TW" altLang="zh-TW" sz="2000" dirty="0">
                  <a:latin typeface="+mn-ea"/>
                </a:rPr>
                <a:t>已預見到潛在錯誤的影響，並定期進行檢查和備份審查，如錯誤的相對嚴重性和</a:t>
              </a:r>
              <a:r>
                <a:rPr lang="zh-TW" altLang="zh-TW" sz="2000" dirty="0" smtClean="0">
                  <a:latin typeface="+mn-ea"/>
                </a:rPr>
                <a:t>可能性？</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2780062"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grpSp>
        <p:nvGrpSpPr>
          <p:cNvPr id="24" name="Group 17"/>
          <p:cNvGrpSpPr>
            <a:grpSpLocks/>
          </p:cNvGrpSpPr>
          <p:nvPr/>
        </p:nvGrpSpPr>
        <p:grpSpPr bwMode="auto">
          <a:xfrm rot="-5400000">
            <a:off x="7515225" y="1638000"/>
            <a:ext cx="465137" cy="201612"/>
            <a:chOff x="1020" y="1191"/>
            <a:chExt cx="293" cy="127"/>
          </a:xfrm>
        </p:grpSpPr>
        <p:sp>
          <p:nvSpPr>
            <p:cNvPr id="25"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grpSp>
        <p:nvGrpSpPr>
          <p:cNvPr id="29" name="Group 22"/>
          <p:cNvGrpSpPr>
            <a:grpSpLocks/>
          </p:cNvGrpSpPr>
          <p:nvPr/>
        </p:nvGrpSpPr>
        <p:grpSpPr bwMode="auto">
          <a:xfrm rot="-5400000">
            <a:off x="1188000" y="1638000"/>
            <a:ext cx="465137" cy="201612"/>
            <a:chOff x="1020" y="1191"/>
            <a:chExt cx="293" cy="127"/>
          </a:xfrm>
        </p:grpSpPr>
        <p:sp>
          <p:nvSpPr>
            <p:cNvPr id="30"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2073261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5168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r>
                <a:rPr lang="zh-TW" altLang="zh-TW" sz="2000" dirty="0">
                  <a:latin typeface="+mn-ea"/>
                </a:rPr>
                <a:t>使用各種</a:t>
              </a:r>
              <a:r>
                <a:rPr lang="zh-TW" altLang="en-US" sz="2000" dirty="0">
                  <a:latin typeface="+mn-ea"/>
                </a:rPr>
                <a:t>資料</a:t>
              </a:r>
              <a:r>
                <a:rPr lang="zh-TW" altLang="zh-TW" sz="2000" dirty="0">
                  <a:latin typeface="+mn-ea"/>
                </a:rPr>
                <a:t>也增加了對安全問題的關注。一旦確定了有關隱私和財產權的早期問題，採取了哪些措施來確保這些決定</a:t>
              </a:r>
              <a:r>
                <a:rPr lang="zh-TW" altLang="zh-TW" sz="2000" dirty="0" smtClean="0">
                  <a:latin typeface="+mn-ea"/>
                </a:rPr>
                <a:t>？</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2780062"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grpSp>
        <p:nvGrpSpPr>
          <p:cNvPr id="29" name="Group 25"/>
          <p:cNvGrpSpPr>
            <a:grpSpLocks/>
          </p:cNvGrpSpPr>
          <p:nvPr/>
        </p:nvGrpSpPr>
        <p:grpSpPr bwMode="auto">
          <a:xfrm rot="-5400000">
            <a:off x="1188000" y="1638000"/>
            <a:ext cx="465137" cy="201612"/>
            <a:chOff x="1020" y="1191"/>
            <a:chExt cx="293" cy="127"/>
          </a:xfrm>
        </p:grpSpPr>
        <p:sp>
          <p:nvSpPr>
            <p:cNvPr id="30"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1362669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26424" y="2015999"/>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Accuracy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855284"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Privacy</a:t>
            </a:r>
          </a:p>
        </p:txBody>
      </p:sp>
      <p:sp>
        <p:nvSpPr>
          <p:cNvPr id="7" name="AutoShape 11"/>
          <p:cNvSpPr>
            <a:spLocks noChangeArrowheads="1"/>
          </p:cNvSpPr>
          <p:nvPr/>
        </p:nvSpPr>
        <p:spPr bwMode="auto">
          <a:xfrm>
            <a:off x="2302224" y="2016000"/>
            <a:ext cx="144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r>
              <a:rPr lang="en-US" altLang="zh-TW" sz="2000" dirty="0">
                <a:solidFill>
                  <a:srgbClr val="FCFCFC"/>
                </a:solidFill>
                <a:latin typeface="+mn-lt"/>
                <a:ea typeface="新細明體" charset="-120"/>
              </a:rPr>
              <a:t>Ownership</a:t>
            </a:r>
            <a:endParaRPr lang="zh-TW" altLang="en-US" sz="2000" dirty="0">
              <a:solidFill>
                <a:srgbClr val="FCFCFC"/>
              </a:solidFill>
              <a:latin typeface="+mn-lt"/>
              <a:ea typeface="新細明體" charset="-120"/>
            </a:endParaRPr>
          </a:p>
        </p:txBody>
      </p:sp>
      <p:sp>
        <p:nvSpPr>
          <p:cNvPr id="16389" name="Line 14"/>
          <p:cNvSpPr>
            <a:spLocks noChangeShapeType="1"/>
          </p:cNvSpPr>
          <p:nvPr/>
        </p:nvSpPr>
        <p:spPr bwMode="auto">
          <a:xfrm flipV="1">
            <a:off x="323528" y="1610112"/>
            <a:ext cx="8640960" cy="5961"/>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6390" name="Group 17"/>
          <p:cNvGrpSpPr>
            <a:grpSpLocks/>
          </p:cNvGrpSpPr>
          <p:nvPr/>
        </p:nvGrpSpPr>
        <p:grpSpPr bwMode="auto">
          <a:xfrm rot="-5400000">
            <a:off x="5888038" y="1638000"/>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2">
                  <a:lumMod val="60000"/>
                  <a:lumOff val="40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2">
                  <a:lumMod val="60000"/>
                  <a:lumOff val="40000"/>
                </a:schemeClr>
              </a:solidFill>
              <a:round/>
              <a:headEnd/>
              <a:tailEnd/>
            </a:ln>
          </p:spPr>
          <p:txBody>
            <a:bodyPr wrap="none" anchor="ctr"/>
            <a:lstStyle/>
            <a:p>
              <a:endParaRPr lang="zh-TW" altLang="en-US"/>
            </a:p>
          </p:txBody>
        </p:sp>
      </p:grpSp>
      <p:grpSp>
        <p:nvGrpSpPr>
          <p:cNvPr id="16391" name="Group 22"/>
          <p:cNvGrpSpPr>
            <a:grpSpLocks/>
          </p:cNvGrpSpPr>
          <p:nvPr/>
        </p:nvGrpSpPr>
        <p:grpSpPr bwMode="auto">
          <a:xfrm rot="-5400000">
            <a:off x="7516800" y="1638000"/>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6392" name="Group 25"/>
          <p:cNvGrpSpPr>
            <a:grpSpLocks/>
          </p:cNvGrpSpPr>
          <p:nvPr/>
        </p:nvGrpSpPr>
        <p:grpSpPr bwMode="auto">
          <a:xfrm rot="-5400000">
            <a:off x="4314825" y="1638000"/>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40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6393" name="Group 38"/>
          <p:cNvGrpSpPr>
            <a:grpSpLocks/>
          </p:cNvGrpSpPr>
          <p:nvPr/>
        </p:nvGrpSpPr>
        <p:grpSpPr bwMode="auto">
          <a:xfrm>
            <a:off x="539750" y="2988000"/>
            <a:ext cx="8280000" cy="3240000"/>
            <a:chOff x="340" y="1871"/>
            <a:chExt cx="5080" cy="1242"/>
          </a:xfrm>
        </p:grpSpPr>
        <p:sp>
          <p:nvSpPr>
            <p:cNvPr id="1639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78" y="1912"/>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a:buFontTx/>
                <a:buChar char="-"/>
              </a:pPr>
              <a:r>
                <a:rPr lang="zh-TW" altLang="en-US" sz="2000" dirty="0" smtClean="0">
                  <a:solidFill>
                    <a:srgbClr val="FF0000"/>
                  </a:solidFill>
                  <a:latin typeface="+mn-ea"/>
                </a:rPr>
                <a:t>問題 </a:t>
              </a:r>
              <a:r>
                <a:rPr lang="en-US" altLang="zh-TW" sz="2000" dirty="0">
                  <a:solidFill>
                    <a:srgbClr val="FF0000"/>
                  </a:solidFill>
                  <a:latin typeface="+mn-ea"/>
                </a:rPr>
                <a:t>: </a:t>
              </a:r>
            </a:p>
            <a:p>
              <a:r>
                <a:rPr lang="en-US" altLang="zh-TW" sz="2000" dirty="0">
                  <a:latin typeface="+mn-ea"/>
                </a:rPr>
                <a:t>   1</a:t>
              </a:r>
              <a:r>
                <a:rPr lang="en-US" altLang="zh-TW" sz="2000" dirty="0" smtClean="0">
                  <a:latin typeface="+mn-ea"/>
                </a:rPr>
                <a:t>. </a:t>
              </a:r>
              <a:r>
                <a:rPr lang="zh-TW" altLang="zh-TW" sz="2000" dirty="0" smtClean="0">
                  <a:latin typeface="+mn-ea"/>
                </a:rPr>
                <a:t>是否</a:t>
              </a:r>
              <a:r>
                <a:rPr lang="zh-TW" altLang="zh-TW" sz="2000" dirty="0">
                  <a:latin typeface="+mn-ea"/>
                </a:rPr>
                <a:t>有人將安全視為其責任的明確部分？</a:t>
              </a:r>
              <a:endParaRPr lang="en-US" altLang="zh-TW" sz="2000" dirty="0">
                <a:latin typeface="+mn-ea"/>
              </a:endParaRPr>
            </a:p>
            <a:p>
              <a:r>
                <a:rPr lang="en-US" altLang="zh-TW" sz="2000" dirty="0" smtClean="0">
                  <a:latin typeface="+mn-ea"/>
                </a:rPr>
                <a:t>   </a:t>
              </a:r>
              <a:r>
                <a:rPr lang="en-US" altLang="zh-TW" sz="2000" dirty="0">
                  <a:latin typeface="+mn-ea"/>
                </a:rPr>
                <a:t>2</a:t>
              </a:r>
              <a:r>
                <a:rPr lang="en-US" altLang="zh-TW" sz="2000" dirty="0" smtClean="0">
                  <a:latin typeface="+mn-ea"/>
                </a:rPr>
                <a:t>. </a:t>
              </a:r>
              <a:r>
                <a:rPr lang="zh-TW" altLang="zh-TW" sz="2000" dirty="0" smtClean="0">
                  <a:latin typeface="+mn-ea"/>
                </a:rPr>
                <a:t>是否</a:t>
              </a:r>
              <a:r>
                <a:rPr lang="zh-TW" altLang="zh-TW" sz="2000" dirty="0">
                  <a:latin typeface="+mn-ea"/>
                </a:rPr>
                <a:t>已針對最可能的安全漏洞來源審查數據庫和計算機系統</a:t>
              </a:r>
              <a:r>
                <a:rPr lang="zh-TW" altLang="zh-TW" sz="2000" dirty="0" smtClean="0">
                  <a:latin typeface="+mn-ea"/>
                </a:rPr>
                <a:t>？</a:t>
              </a:r>
              <a:endParaRPr lang="en-US" altLang="zh-TW" sz="2000" dirty="0" smtClean="0">
                <a:latin typeface="+mn-ea"/>
              </a:endParaRPr>
            </a:p>
            <a:p>
              <a:r>
                <a:rPr lang="en-US" altLang="zh-TW" sz="2000" dirty="0">
                  <a:latin typeface="+mn-ea"/>
                </a:rPr>
                <a:t>   3</a:t>
              </a:r>
              <a:r>
                <a:rPr lang="en-US" altLang="zh-TW" sz="2000" dirty="0" smtClean="0">
                  <a:latin typeface="+mn-ea"/>
                </a:rPr>
                <a:t>. </a:t>
              </a:r>
              <a:r>
                <a:rPr lang="zh-TW" altLang="zh-TW" sz="2000" dirty="0" smtClean="0">
                  <a:latin typeface="+mn-ea"/>
                </a:rPr>
                <a:t>是否</a:t>
              </a:r>
              <a:r>
                <a:rPr lang="zh-TW" altLang="zh-TW" sz="2000" dirty="0">
                  <a:latin typeface="+mn-ea"/>
                </a:rPr>
                <a:t>已採取適當措施以最大限度地降低安全風險</a:t>
              </a:r>
              <a:r>
                <a:rPr lang="zh-TW" altLang="zh-TW" sz="2000" dirty="0" smtClean="0">
                  <a:latin typeface="+mn-ea"/>
                </a:rPr>
                <a:t>？</a:t>
              </a:r>
              <a:endParaRPr lang="en-US" altLang="zh-TW" sz="2000" dirty="0" smtClean="0">
                <a:latin typeface="+mn-ea"/>
              </a:endParaRPr>
            </a:p>
            <a:p>
              <a:r>
                <a:rPr lang="en-US" altLang="zh-TW" sz="2000" dirty="0">
                  <a:latin typeface="+mn-ea"/>
                </a:rPr>
                <a:t>   4. </a:t>
              </a:r>
              <a:r>
                <a:rPr lang="zh-TW" altLang="zh-TW" sz="2000" dirty="0">
                  <a:latin typeface="+mn-ea"/>
                </a:rPr>
                <a:t>誰最容易受到安全漏洞的威脅？這些</a:t>
              </a:r>
              <a:r>
                <a:rPr lang="zh-TW" altLang="en-US" sz="2000" dirty="0">
                  <a:latin typeface="+mn-ea"/>
                </a:rPr>
                <a:t>人</a:t>
              </a:r>
              <a:r>
                <a:rPr lang="zh-TW" altLang="zh-TW" sz="2000" dirty="0">
                  <a:latin typeface="+mn-ea"/>
                </a:rPr>
                <a:t>在安全系統的設計和審查中應發揮什麼作用？是否應告知他們採取的安全措施？</a:t>
              </a:r>
              <a:endParaRPr lang="en-US" altLang="zh-TW" sz="2000" dirty="0">
                <a:latin typeface="+mn-ea"/>
              </a:endParaRPr>
            </a:p>
            <a:p>
              <a:r>
                <a:rPr lang="en-US" altLang="zh-TW" sz="2000" dirty="0">
                  <a:latin typeface="+mn-ea"/>
                </a:rPr>
                <a:t>   5. </a:t>
              </a:r>
              <a:r>
                <a:rPr lang="zh-TW" altLang="zh-TW" sz="2000" dirty="0">
                  <a:latin typeface="+mn-ea"/>
                </a:rPr>
                <a:t>組織</a:t>
              </a:r>
              <a:r>
                <a:rPr lang="zh-TW" altLang="zh-TW" sz="2000" dirty="0" smtClean="0">
                  <a:latin typeface="+mn-ea"/>
                </a:rPr>
                <a:t>和管理</a:t>
              </a:r>
              <a:r>
                <a:rPr lang="zh-TW" altLang="zh-TW" sz="2000" dirty="0">
                  <a:latin typeface="+mn-ea"/>
                </a:rPr>
                <a:t>人員經歷的責任風險是什麼？</a:t>
              </a:r>
              <a:endParaRPr lang="en-US" altLang="zh-TW" sz="2000" dirty="0">
                <a:latin typeface="+mn-ea"/>
              </a:endParaRPr>
            </a:p>
          </p:txBody>
        </p:sp>
      </p:grpSp>
      <p:sp>
        <p:nvSpPr>
          <p:cNvPr id="23" name="AutoShape 10"/>
          <p:cNvSpPr>
            <a:spLocks noChangeArrowheads="1"/>
          </p:cNvSpPr>
          <p:nvPr/>
        </p:nvSpPr>
        <p:spPr bwMode="auto">
          <a:xfrm>
            <a:off x="7122000" y="2015999"/>
            <a:ext cx="1260000" cy="792000"/>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r>
              <a:rPr lang="en-US" altLang="zh-TW" sz="2000" dirty="0">
                <a:solidFill>
                  <a:srgbClr val="FCFCFC"/>
                </a:solidFill>
                <a:latin typeface="+mn-lt"/>
                <a:ea typeface="新細明體" charset="-120"/>
              </a:rPr>
              <a:t>Security</a:t>
            </a:r>
          </a:p>
        </p:txBody>
      </p:sp>
      <p:grpSp>
        <p:nvGrpSpPr>
          <p:cNvPr id="16395" name="Group 22"/>
          <p:cNvGrpSpPr>
            <a:grpSpLocks/>
          </p:cNvGrpSpPr>
          <p:nvPr/>
        </p:nvGrpSpPr>
        <p:grpSpPr bwMode="auto">
          <a:xfrm rot="-5400000">
            <a:off x="2780062" y="1638000"/>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639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6396" name="標題 1"/>
          <p:cNvSpPr>
            <a:spLocks noGrp="1"/>
          </p:cNvSpPr>
          <p:nvPr>
            <p:ph type="title"/>
          </p:nvPr>
        </p:nvSpPr>
        <p:spPr>
          <a:xfrm>
            <a:off x="457200" y="328613"/>
            <a:ext cx="8229600" cy="868362"/>
          </a:xfrm>
        </p:spPr>
        <p:txBody>
          <a:bodyPr/>
          <a:lstStyle/>
          <a:p>
            <a:pPr algn="ctr"/>
            <a:r>
              <a:rPr lang="en-US" altLang="zh-TW" sz="3600" dirty="0"/>
              <a:t>Managerial Issues </a:t>
            </a:r>
            <a:r>
              <a:rPr lang="en-US" altLang="zh-TW" sz="3600" dirty="0" smtClean="0"/>
              <a:t>Raised</a:t>
            </a:r>
            <a:endParaRPr lang="zh-TW" altLang="en-US" sz="3600" dirty="0" smtClean="0"/>
          </a:p>
        </p:txBody>
      </p:sp>
      <p:sp>
        <p:nvSpPr>
          <p:cNvPr id="28" name="AutoShape 7"/>
          <p:cNvSpPr>
            <a:spLocks noChangeArrowheads="1"/>
          </p:cNvSpPr>
          <p:nvPr/>
        </p:nvSpPr>
        <p:spPr bwMode="auto">
          <a:xfrm>
            <a:off x="3941932" y="2016000"/>
            <a:ext cx="1260000" cy="792000"/>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Control</a:t>
            </a:r>
            <a:endParaRPr lang="zh-TW" altLang="en-US" sz="2000" dirty="0">
              <a:solidFill>
                <a:srgbClr val="FCFCFC"/>
              </a:solidFill>
              <a:latin typeface="+mn-lt"/>
              <a:ea typeface="新細明體" charset="-120"/>
            </a:endParaRPr>
          </a:p>
        </p:txBody>
      </p:sp>
      <p:grpSp>
        <p:nvGrpSpPr>
          <p:cNvPr id="29" name="Group 25"/>
          <p:cNvGrpSpPr>
            <a:grpSpLocks/>
          </p:cNvGrpSpPr>
          <p:nvPr/>
        </p:nvGrpSpPr>
        <p:grpSpPr bwMode="auto">
          <a:xfrm rot="-5400000">
            <a:off x="1188000" y="1638000"/>
            <a:ext cx="465137" cy="201612"/>
            <a:chOff x="1020" y="1191"/>
            <a:chExt cx="293" cy="127"/>
          </a:xfrm>
        </p:grpSpPr>
        <p:sp>
          <p:nvSpPr>
            <p:cNvPr id="30"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Tree>
    <p:extLst>
      <p:ext uri="{BB962C8B-B14F-4D97-AF65-F5344CB8AC3E}">
        <p14:creationId xmlns:p14="http://schemas.microsoft.com/office/powerpoint/2010/main" val="2896843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9639" y="1970460"/>
            <a:ext cx="8229600" cy="868362"/>
          </a:xfrm>
        </p:spPr>
        <p:txBody>
          <a:bodyPr/>
          <a:lstStyle/>
          <a:p>
            <a:pPr algn="ctr"/>
            <a:r>
              <a:rPr lang="en-US" altLang="zh-TW" sz="3600" dirty="0"/>
              <a:t>Areas for potential IT Policy Decisions</a:t>
            </a:r>
            <a:endParaRPr lang="zh-TW" altLang="en-US" sz="3600" dirty="0"/>
          </a:p>
        </p:txBody>
      </p:sp>
      <p:grpSp>
        <p:nvGrpSpPr>
          <p:cNvPr id="15" name="群組 14"/>
          <p:cNvGrpSpPr/>
          <p:nvPr/>
        </p:nvGrpSpPr>
        <p:grpSpPr>
          <a:xfrm>
            <a:off x="9172876" y="2133600"/>
            <a:ext cx="2841625" cy="4405635"/>
            <a:chOff x="1654175" y="1524000"/>
            <a:chExt cx="2384425" cy="4137025"/>
          </a:xfrm>
        </p:grpSpPr>
        <p:sp>
          <p:nvSpPr>
            <p:cNvPr id="16" name="AutoShape 3"/>
            <p:cNvSpPr>
              <a:spLocks noChangeArrowheads="1"/>
            </p:cNvSpPr>
            <p:nvPr/>
          </p:nvSpPr>
          <p:spPr bwMode="gray">
            <a:xfrm rot="5400000">
              <a:off x="1709738" y="3556000"/>
              <a:ext cx="2181225" cy="2028825"/>
            </a:xfrm>
            <a:prstGeom prst="roundRect">
              <a:avLst>
                <a:gd name="adj" fmla="val 19894"/>
              </a:avLst>
            </a:prstGeom>
            <a:gradFill rotWithShape="1">
              <a:gsLst>
                <a:gs pos="0">
                  <a:srgbClr val="FFFFFF">
                    <a:gamma/>
                    <a:shade val="78824"/>
                    <a:invGamma/>
                    <a:alpha val="98000"/>
                  </a:srgbClr>
                </a:gs>
                <a:gs pos="50000">
                  <a:srgbClr val="FFFFFF"/>
                </a:gs>
                <a:gs pos="100000">
                  <a:srgbClr val="FFFFFF">
                    <a:gamma/>
                    <a:shade val="78824"/>
                    <a:invGamma/>
                    <a:alpha val="98000"/>
                  </a:srgbClr>
                </a:gs>
              </a:gsLst>
              <a:lin ang="5400000" scaled="1"/>
            </a:gradFill>
            <a:ln w="38100" algn="ctr">
              <a:solidFill>
                <a:srgbClr val="FFFFFF"/>
              </a:solidFill>
              <a:round/>
              <a:headEnd/>
              <a:tailEnd/>
            </a:ln>
            <a:effectLst/>
          </p:spPr>
          <p:txBody>
            <a:bodyPr wrap="none" anchor="ctr"/>
            <a:lstStyle/>
            <a:p>
              <a:endParaRPr lang="en-US"/>
            </a:p>
          </p:txBody>
        </p:sp>
        <p:sp>
          <p:nvSpPr>
            <p:cNvPr id="17" name="Freeform 4"/>
            <p:cNvSpPr>
              <a:spLocks/>
            </p:cNvSpPr>
            <p:nvPr/>
          </p:nvSpPr>
          <p:spPr bwMode="gray">
            <a:xfrm>
              <a:off x="1797050" y="3478213"/>
              <a:ext cx="2006600" cy="481012"/>
            </a:xfrm>
            <a:custGeom>
              <a:avLst/>
              <a:gdLst/>
              <a:ahLst/>
              <a:cxnLst>
                <a:cxn ang="0">
                  <a:pos x="5" y="303"/>
                </a:cxn>
                <a:cxn ang="0">
                  <a:pos x="21" y="177"/>
                </a:cxn>
                <a:cxn ang="0">
                  <a:pos x="172" y="22"/>
                </a:cxn>
                <a:cxn ang="0">
                  <a:pos x="361" y="11"/>
                </a:cxn>
                <a:cxn ang="0">
                  <a:pos x="932" y="12"/>
                </a:cxn>
                <a:cxn ang="0">
                  <a:pos x="1070" y="14"/>
                </a:cxn>
                <a:cxn ang="0">
                  <a:pos x="1260" y="189"/>
                </a:cxn>
                <a:cxn ang="0">
                  <a:pos x="1266" y="302"/>
                </a:cxn>
                <a:cxn ang="0">
                  <a:pos x="5" y="303"/>
                </a:cxn>
              </a:cxnLst>
              <a:rect l="0" t="0" r="r" b="b"/>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000"/>
              </a:schemeClr>
            </a:solidFill>
            <a:ln w="38100" cap="flat" cmpd="sng">
              <a:noFill/>
              <a:prstDash val="solid"/>
              <a:round/>
              <a:headEnd/>
              <a:tailEnd/>
            </a:ln>
            <a:effectLst/>
          </p:spPr>
          <p:txBody>
            <a:bodyPr wrap="none" anchor="ctr"/>
            <a:lstStyle/>
            <a:p>
              <a:endParaRPr lang="en-US"/>
            </a:p>
          </p:txBody>
        </p:sp>
        <p:sp>
          <p:nvSpPr>
            <p:cNvPr id="18" name="Rectangle 5"/>
            <p:cNvSpPr>
              <a:spLocks noChangeArrowheads="1"/>
            </p:cNvSpPr>
            <p:nvPr/>
          </p:nvSpPr>
          <p:spPr bwMode="gray">
            <a:xfrm>
              <a:off x="1932601" y="3565525"/>
              <a:ext cx="1646606" cy="369332"/>
            </a:xfrm>
            <a:prstGeom prst="rect">
              <a:avLst/>
            </a:prstGeom>
            <a:noFill/>
            <a:ln w="9525" algn="ctr">
              <a:noFill/>
              <a:miter lim="800000"/>
              <a:headEnd/>
              <a:tailEnd/>
            </a:ln>
            <a:effectLst/>
          </p:spPr>
          <p:txBody>
            <a:bodyPr wrap="none">
              <a:spAutoFit/>
            </a:bodyPr>
            <a:lstStyle/>
            <a:p>
              <a:pPr algn="ctr"/>
              <a:r>
                <a:rPr lang="en-US" dirty="0" smtClean="0">
                  <a:solidFill>
                    <a:srgbClr val="1C1C1C"/>
                  </a:solidFill>
                </a:rPr>
                <a:t>Three Policies</a:t>
              </a:r>
              <a:endParaRPr lang="en-US" dirty="0">
                <a:solidFill>
                  <a:srgbClr val="1C1C1C"/>
                </a:solidFill>
              </a:endParaRPr>
            </a:p>
          </p:txBody>
        </p:sp>
        <p:sp>
          <p:nvSpPr>
            <p:cNvPr id="19" name="Text Box 6"/>
            <p:cNvSpPr txBox="1">
              <a:spLocks noChangeArrowheads="1"/>
            </p:cNvSpPr>
            <p:nvPr/>
          </p:nvSpPr>
          <p:spPr bwMode="gray">
            <a:xfrm>
              <a:off x="1785938" y="4156075"/>
              <a:ext cx="2011362" cy="830997"/>
            </a:xfrm>
            <a:prstGeom prst="rect">
              <a:avLst/>
            </a:prstGeom>
            <a:noFill/>
            <a:ln w="9525" algn="ctr">
              <a:noFill/>
              <a:miter lim="800000"/>
              <a:headEnd/>
              <a:tailEnd/>
            </a:ln>
            <a:effectLst/>
          </p:spPr>
          <p:txBody>
            <a:bodyPr wrap="square">
              <a:spAutoFit/>
            </a:bodyPr>
            <a:lstStyle/>
            <a:p>
              <a:pPr algn="ctr" eaLnBrk="0" hangingPunct="0"/>
              <a:r>
                <a:rPr lang="en-US" sz="1600" b="1" dirty="0" smtClean="0">
                  <a:solidFill>
                    <a:srgbClr val="1C1C1C"/>
                  </a:solidFill>
                </a:rPr>
                <a:t>Data</a:t>
              </a:r>
            </a:p>
            <a:p>
              <a:pPr algn="ctr" eaLnBrk="0" hangingPunct="0"/>
              <a:r>
                <a:rPr lang="en-US" sz="1600" b="1" dirty="0" smtClean="0">
                  <a:solidFill>
                    <a:srgbClr val="1C1C1C"/>
                  </a:solidFill>
                </a:rPr>
                <a:t>Intellectual Rights</a:t>
              </a:r>
            </a:p>
            <a:p>
              <a:pPr algn="ctr" eaLnBrk="0" hangingPunct="0"/>
              <a:r>
                <a:rPr lang="en-US" sz="1600" b="1" dirty="0" smtClean="0">
                  <a:solidFill>
                    <a:srgbClr val="1C1C1C"/>
                  </a:solidFill>
                </a:rPr>
                <a:t>Workers Rights</a:t>
              </a:r>
              <a:endParaRPr lang="en-US" sz="1600" dirty="0">
                <a:solidFill>
                  <a:srgbClr val="1C1C1C"/>
                </a:solidFill>
              </a:endParaRPr>
            </a:p>
          </p:txBody>
        </p:sp>
        <p:grpSp>
          <p:nvGrpSpPr>
            <p:cNvPr id="20" name="Group 23"/>
            <p:cNvGrpSpPr>
              <a:grpSpLocks/>
            </p:cNvGrpSpPr>
            <p:nvPr/>
          </p:nvGrpSpPr>
          <p:grpSpPr bwMode="auto">
            <a:xfrm>
              <a:off x="1654175" y="1524000"/>
              <a:ext cx="2384425" cy="538163"/>
              <a:chOff x="555" y="1126"/>
              <a:chExt cx="1502" cy="339"/>
            </a:xfrm>
          </p:grpSpPr>
          <p:sp>
            <p:nvSpPr>
              <p:cNvPr id="23" name="AutoShape 24"/>
              <p:cNvSpPr>
                <a:spLocks noChangeArrowheads="1"/>
              </p:cNvSpPr>
              <p:nvPr/>
            </p:nvSpPr>
            <p:spPr bwMode="gray">
              <a:xfrm>
                <a:off x="555" y="1126"/>
                <a:ext cx="1502" cy="339"/>
              </a:xfrm>
              <a:prstGeom prst="roundRect">
                <a:avLst>
                  <a:gd name="adj" fmla="val 50000"/>
                </a:avLst>
              </a:prstGeom>
              <a:gradFill rotWithShape="1">
                <a:gsLst>
                  <a:gs pos="0">
                    <a:schemeClr val="accent2">
                      <a:gamma/>
                      <a:shade val="36078"/>
                      <a:invGamma/>
                    </a:schemeClr>
                  </a:gs>
                  <a:gs pos="50000">
                    <a:schemeClr val="accent2"/>
                  </a:gs>
                  <a:gs pos="100000">
                    <a:schemeClr val="accent2">
                      <a:gamma/>
                      <a:shade val="36078"/>
                      <a:invGamma/>
                    </a:schemeClr>
                  </a:gs>
                </a:gsLst>
                <a:lin ang="5400000" scaled="1"/>
              </a:gradFill>
              <a:ln w="9525" algn="ctr">
                <a:noFill/>
                <a:round/>
                <a:headEnd/>
                <a:tailEnd/>
              </a:ln>
              <a:effectLst>
                <a:outerShdw dist="40161" dir="4293903" algn="ctr" rotWithShape="0">
                  <a:srgbClr val="FFFFCC">
                    <a:alpha val="50000"/>
                  </a:srgbClr>
                </a:outerShdw>
              </a:effectLst>
            </p:spPr>
            <p:txBody>
              <a:bodyPr wrap="none" anchor="ctr"/>
              <a:lstStyle/>
              <a:p>
                <a:endParaRPr lang="en-US"/>
              </a:p>
            </p:txBody>
          </p:sp>
          <p:sp>
            <p:nvSpPr>
              <p:cNvPr id="24" name="AutoShape 25"/>
              <p:cNvSpPr>
                <a:spLocks noChangeArrowheads="1"/>
              </p:cNvSpPr>
              <p:nvPr/>
            </p:nvSpPr>
            <p:spPr bwMode="gray">
              <a:xfrm>
                <a:off x="574" y="1145"/>
                <a:ext cx="1464" cy="303"/>
              </a:xfrm>
              <a:prstGeom prst="roundRect">
                <a:avLst>
                  <a:gd name="adj" fmla="val 50000"/>
                </a:avLst>
              </a:prstGeom>
              <a:gradFill rotWithShape="1">
                <a:gsLst>
                  <a:gs pos="0">
                    <a:schemeClr val="accent2">
                      <a:alpha val="89999"/>
                    </a:schemeClr>
                  </a:gs>
                  <a:gs pos="50000">
                    <a:schemeClr val="accent2">
                      <a:gamma/>
                      <a:tint val="33725"/>
                      <a:invGamma/>
                    </a:schemeClr>
                  </a:gs>
                  <a:gs pos="100000">
                    <a:schemeClr val="accent2">
                      <a:alpha val="89999"/>
                    </a:schemeClr>
                  </a:gs>
                </a:gsLst>
                <a:lin ang="0" scaled="1"/>
              </a:gradFill>
              <a:ln w="9525" algn="ctr">
                <a:noFill/>
                <a:round/>
                <a:headEnd/>
                <a:tailEnd/>
              </a:ln>
              <a:effectLst/>
            </p:spPr>
            <p:txBody>
              <a:bodyPr wrap="none" anchor="ctr"/>
              <a:lstStyle/>
              <a:p>
                <a:endParaRPr lang="en-US"/>
              </a:p>
            </p:txBody>
          </p:sp>
        </p:grpSp>
        <p:sp>
          <p:nvSpPr>
            <p:cNvPr id="21" name="Rectangle 26"/>
            <p:cNvSpPr>
              <a:spLocks noChangeArrowheads="1"/>
            </p:cNvSpPr>
            <p:nvPr/>
          </p:nvSpPr>
          <p:spPr bwMode="gray">
            <a:xfrm>
              <a:off x="2292273" y="1593850"/>
              <a:ext cx="1133645" cy="369332"/>
            </a:xfrm>
            <a:prstGeom prst="rect">
              <a:avLst/>
            </a:prstGeom>
            <a:noFill/>
            <a:ln w="9525" algn="ctr">
              <a:noFill/>
              <a:miter lim="800000"/>
              <a:headEnd/>
              <a:tailEnd/>
            </a:ln>
            <a:effectLst/>
          </p:spPr>
          <p:txBody>
            <a:bodyPr wrap="none">
              <a:spAutoFit/>
            </a:bodyPr>
            <a:lstStyle/>
            <a:p>
              <a:pPr algn="ctr"/>
              <a:r>
                <a:rPr lang="en-US" b="1" dirty="0" smtClean="0">
                  <a:solidFill>
                    <a:srgbClr val="1C1C1C"/>
                  </a:solidFill>
                </a:rPr>
                <a:t>IT Policy</a:t>
              </a:r>
              <a:endParaRPr lang="en-US" b="1" dirty="0">
                <a:solidFill>
                  <a:srgbClr val="1C1C1C"/>
                </a:solidFill>
              </a:endParaRPr>
            </a:p>
          </p:txBody>
        </p:sp>
        <p:sp>
          <p:nvSpPr>
            <p:cNvPr id="22" name="AutoShape 27"/>
            <p:cNvSpPr>
              <a:spLocks noChangeArrowheads="1"/>
            </p:cNvSpPr>
            <p:nvPr/>
          </p:nvSpPr>
          <p:spPr bwMode="gray">
            <a:xfrm flipV="1">
              <a:off x="1839913" y="2076450"/>
              <a:ext cx="1981200" cy="1371600"/>
            </a:xfrm>
            <a:prstGeom prst="triangle">
              <a:avLst>
                <a:gd name="adj" fmla="val 50000"/>
              </a:avLst>
            </a:prstGeom>
            <a:gradFill rotWithShape="1">
              <a:gsLst>
                <a:gs pos="0">
                  <a:schemeClr val="accent2"/>
                </a:gs>
                <a:gs pos="100000">
                  <a:schemeClr val="accent2">
                    <a:gamma/>
                    <a:tint val="0"/>
                    <a:invGamma/>
                    <a:alpha val="0"/>
                  </a:schemeClr>
                </a:gs>
              </a:gsLst>
              <a:lin ang="5400000" scaled="1"/>
            </a:gradFill>
            <a:ln w="9525">
              <a:noFill/>
              <a:miter lim="800000"/>
              <a:headEnd/>
              <a:tailEnd/>
            </a:ln>
            <a:effectLst/>
          </p:spPr>
          <p:txBody>
            <a:bodyPr wrap="none" anchor="ctr"/>
            <a:lstStyle/>
            <a:p>
              <a:endParaRPr lang="en-US"/>
            </a:p>
          </p:txBody>
        </p:sp>
      </p:grpSp>
      <p:grpSp>
        <p:nvGrpSpPr>
          <p:cNvPr id="33" name="群組 32"/>
          <p:cNvGrpSpPr/>
          <p:nvPr/>
        </p:nvGrpSpPr>
        <p:grpSpPr>
          <a:xfrm>
            <a:off x="762000" y="3401021"/>
            <a:ext cx="7569200" cy="2206625"/>
            <a:chOff x="812800" y="1676400"/>
            <a:chExt cx="7569200" cy="2206625"/>
          </a:xfrm>
        </p:grpSpPr>
        <p:pic>
          <p:nvPicPr>
            <p:cNvPr id="34" name="Picture 3" descr="RY_circle001"/>
            <p:cNvPicPr>
              <a:picLocks noChangeAspect="1" noChangeArrowheads="1"/>
            </p:cNvPicPr>
            <p:nvPr/>
          </p:nvPicPr>
          <p:blipFill>
            <a:blip r:embed="rId3" cstate="print"/>
            <a:srcRect/>
            <a:stretch>
              <a:fillRect/>
            </a:stretch>
          </p:blipFill>
          <p:spPr bwMode="auto">
            <a:xfrm>
              <a:off x="6357938" y="1693862"/>
              <a:ext cx="2024062" cy="2025650"/>
            </a:xfrm>
            <a:prstGeom prst="rect">
              <a:avLst/>
            </a:prstGeom>
            <a:noFill/>
          </p:spPr>
        </p:pic>
        <p:pic>
          <p:nvPicPr>
            <p:cNvPr id="35" name="Picture 4" descr="LB_circle001"/>
            <p:cNvPicPr>
              <a:picLocks noChangeAspect="1" noChangeArrowheads="1"/>
            </p:cNvPicPr>
            <p:nvPr/>
          </p:nvPicPr>
          <p:blipFill>
            <a:blip r:embed="rId4" cstate="print"/>
            <a:srcRect/>
            <a:stretch>
              <a:fillRect/>
            </a:stretch>
          </p:blipFill>
          <p:spPr bwMode="auto">
            <a:xfrm>
              <a:off x="812800" y="1676400"/>
              <a:ext cx="2146300" cy="2146300"/>
            </a:xfrm>
            <a:prstGeom prst="rect">
              <a:avLst/>
            </a:prstGeom>
            <a:noFill/>
          </p:spPr>
        </p:pic>
        <p:pic>
          <p:nvPicPr>
            <p:cNvPr id="36" name="Picture 5" descr="O_chevron001"/>
            <p:cNvPicPr>
              <a:picLocks noChangeAspect="1" noChangeArrowheads="1"/>
            </p:cNvPicPr>
            <p:nvPr/>
          </p:nvPicPr>
          <p:blipFill>
            <a:blip r:embed="rId5" cstate="print">
              <a:lum bright="6000" contrast="42000"/>
              <a:grayscl/>
            </a:blip>
            <a:srcRect/>
            <a:stretch>
              <a:fillRect/>
            </a:stretch>
          </p:blipFill>
          <p:spPr bwMode="auto">
            <a:xfrm>
              <a:off x="3005138" y="2430462"/>
              <a:ext cx="517525" cy="582613"/>
            </a:xfrm>
            <a:prstGeom prst="rect">
              <a:avLst/>
            </a:prstGeom>
            <a:noFill/>
          </p:spPr>
        </p:pic>
        <p:pic>
          <p:nvPicPr>
            <p:cNvPr id="37" name="Picture 6" descr="O_chevron001"/>
            <p:cNvPicPr>
              <a:picLocks noChangeAspect="1" noChangeArrowheads="1"/>
            </p:cNvPicPr>
            <p:nvPr/>
          </p:nvPicPr>
          <p:blipFill>
            <a:blip r:embed="rId5" cstate="print">
              <a:lum bright="6000" contrast="42000"/>
              <a:grayscl/>
            </a:blip>
            <a:srcRect/>
            <a:stretch>
              <a:fillRect/>
            </a:stretch>
          </p:blipFill>
          <p:spPr bwMode="auto">
            <a:xfrm>
              <a:off x="5783263" y="2352675"/>
              <a:ext cx="517525" cy="582612"/>
            </a:xfrm>
            <a:prstGeom prst="rect">
              <a:avLst/>
            </a:prstGeom>
            <a:noFill/>
          </p:spPr>
        </p:pic>
        <p:pic>
          <p:nvPicPr>
            <p:cNvPr id="38" name="Picture 7" descr="YG_circle001"/>
            <p:cNvPicPr>
              <a:picLocks noChangeAspect="1" noChangeArrowheads="1"/>
            </p:cNvPicPr>
            <p:nvPr/>
          </p:nvPicPr>
          <p:blipFill>
            <a:blip r:embed="rId6" cstate="print"/>
            <a:srcRect/>
            <a:stretch>
              <a:fillRect/>
            </a:stretch>
          </p:blipFill>
          <p:spPr bwMode="auto">
            <a:xfrm>
              <a:off x="3562350" y="1700212"/>
              <a:ext cx="2182813" cy="2182813"/>
            </a:xfrm>
            <a:prstGeom prst="rect">
              <a:avLst/>
            </a:prstGeom>
            <a:noFill/>
          </p:spPr>
        </p:pic>
        <p:sp>
          <p:nvSpPr>
            <p:cNvPr id="39" name="Text Box 8"/>
            <p:cNvSpPr txBox="1">
              <a:spLocks noChangeArrowheads="1"/>
            </p:cNvSpPr>
            <p:nvPr/>
          </p:nvSpPr>
          <p:spPr bwMode="gray">
            <a:xfrm>
              <a:off x="1063625" y="2455862"/>
              <a:ext cx="1603375" cy="646331"/>
            </a:xfrm>
            <a:prstGeom prst="rect">
              <a:avLst/>
            </a:prstGeom>
            <a:noFill/>
            <a:ln w="9525" algn="ctr">
              <a:noFill/>
              <a:miter lim="800000"/>
              <a:headEnd/>
              <a:tailEnd/>
            </a:ln>
            <a:effectLst/>
          </p:spPr>
          <p:txBody>
            <a:bodyPr>
              <a:spAutoFit/>
            </a:bodyPr>
            <a:lstStyle/>
            <a:p>
              <a:pPr algn="ctr" eaLnBrk="0" hangingPunct="0"/>
              <a:r>
                <a:rPr lang="en-US" b="1" dirty="0" smtClean="0"/>
                <a:t>Data</a:t>
              </a:r>
            </a:p>
            <a:p>
              <a:pPr algn="ctr" eaLnBrk="0" hangingPunct="0"/>
              <a:r>
                <a:rPr lang="en-US" b="1" dirty="0" smtClean="0"/>
                <a:t>Policy</a:t>
              </a:r>
              <a:endParaRPr lang="en-US" b="1" dirty="0"/>
            </a:p>
          </p:txBody>
        </p:sp>
        <p:sp>
          <p:nvSpPr>
            <p:cNvPr id="40" name="Text Box 9"/>
            <p:cNvSpPr txBox="1">
              <a:spLocks noChangeArrowheads="1"/>
            </p:cNvSpPr>
            <p:nvPr/>
          </p:nvSpPr>
          <p:spPr bwMode="gray">
            <a:xfrm>
              <a:off x="3821113" y="2484437"/>
              <a:ext cx="1614487" cy="923330"/>
            </a:xfrm>
            <a:prstGeom prst="rect">
              <a:avLst/>
            </a:prstGeom>
            <a:noFill/>
            <a:ln w="9525" algn="ctr">
              <a:noFill/>
              <a:miter lim="800000"/>
              <a:headEnd/>
              <a:tailEnd/>
            </a:ln>
            <a:effectLst/>
          </p:spPr>
          <p:txBody>
            <a:bodyPr>
              <a:spAutoFit/>
            </a:bodyPr>
            <a:lstStyle/>
            <a:p>
              <a:pPr algn="ctr" eaLnBrk="0" hangingPunct="0"/>
              <a:r>
                <a:rPr lang="en-US" b="1" dirty="0" smtClean="0"/>
                <a:t>Intellectual </a:t>
              </a:r>
            </a:p>
            <a:p>
              <a:pPr algn="ctr" eaLnBrk="0" hangingPunct="0"/>
              <a:r>
                <a:rPr lang="en-US" b="1" dirty="0" smtClean="0"/>
                <a:t>Rights Policy</a:t>
              </a:r>
              <a:endParaRPr lang="en-US" b="1" dirty="0"/>
            </a:p>
          </p:txBody>
        </p:sp>
        <p:sp>
          <p:nvSpPr>
            <p:cNvPr id="41" name="Text Box 10"/>
            <p:cNvSpPr txBox="1">
              <a:spLocks noChangeArrowheads="1"/>
            </p:cNvSpPr>
            <p:nvPr/>
          </p:nvSpPr>
          <p:spPr bwMode="gray">
            <a:xfrm>
              <a:off x="6556375" y="2446337"/>
              <a:ext cx="1603375" cy="923330"/>
            </a:xfrm>
            <a:prstGeom prst="rect">
              <a:avLst/>
            </a:prstGeom>
            <a:noFill/>
            <a:ln w="9525" algn="ctr">
              <a:noFill/>
              <a:miter lim="800000"/>
              <a:headEnd/>
              <a:tailEnd/>
            </a:ln>
            <a:effectLst/>
          </p:spPr>
          <p:txBody>
            <a:bodyPr>
              <a:spAutoFit/>
            </a:bodyPr>
            <a:lstStyle/>
            <a:p>
              <a:pPr algn="ctr" eaLnBrk="0" hangingPunct="0"/>
              <a:r>
                <a:rPr lang="en-US" b="1" dirty="0" smtClean="0"/>
                <a:t>Workers Rights Policy</a:t>
              </a:r>
              <a:endParaRPr lang="en-US" b="1" dirty="0"/>
            </a:p>
          </p:txBody>
        </p:sp>
      </p:grpSp>
    </p:spTree>
    <p:extLst>
      <p:ext uri="{BB962C8B-B14F-4D97-AF65-F5344CB8AC3E}">
        <p14:creationId xmlns:p14="http://schemas.microsoft.com/office/powerpoint/2010/main" val="2208765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07496" y="2060575"/>
            <a:ext cx="1828800" cy="72072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Workers Rights </a:t>
            </a:r>
          </a:p>
          <a:p>
            <a:pPr algn="ctr">
              <a:defRPr/>
            </a:pPr>
            <a:r>
              <a:rPr lang="en-US" altLang="zh-TW" sz="2000" dirty="0" smtClean="0">
                <a:solidFill>
                  <a:srgbClr val="FCFCFC"/>
                </a:solidFill>
                <a:latin typeface="+mn-lt"/>
                <a:ea typeface="新細明體" charset="-120"/>
              </a:rPr>
              <a:t>Policy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1419696" y="2060575"/>
            <a:ext cx="1828800" cy="720725"/>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Policy</a:t>
            </a:r>
            <a:endParaRPr lang="zh-TW" altLang="en-US" sz="2000" dirty="0">
              <a:solidFill>
                <a:srgbClr val="FCFCFC"/>
              </a:solidFill>
              <a:latin typeface="+mn-lt"/>
              <a:ea typeface="新細明體" charset="-120"/>
            </a:endParaRPr>
          </a:p>
        </p:txBody>
      </p:sp>
      <p:sp>
        <p:nvSpPr>
          <p:cNvPr id="15365"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5366" name="Group 17"/>
          <p:cNvGrpSpPr>
            <a:grpSpLocks/>
          </p:cNvGrpSpPr>
          <p:nvPr/>
        </p:nvGrpSpPr>
        <p:grpSpPr bwMode="auto">
          <a:xfrm rot="-5400000">
            <a:off x="6082183"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1">
                  <a:lumMod val="75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2"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lumMod val="75000"/>
                </a:schemeClr>
              </a:solidFill>
              <a:round/>
              <a:headEnd/>
              <a:tailEnd/>
            </a:ln>
          </p:spPr>
          <p:txBody>
            <a:bodyPr wrap="none" anchor="ctr"/>
            <a:lstStyle/>
            <a:p>
              <a:endParaRPr lang="zh-TW" altLang="en-US"/>
            </a:p>
          </p:txBody>
        </p:sp>
      </p:grpSp>
      <p:grpSp>
        <p:nvGrpSpPr>
          <p:cNvPr id="15367" name="Group 22"/>
          <p:cNvGrpSpPr>
            <a:grpSpLocks/>
          </p:cNvGrpSpPr>
          <p:nvPr/>
        </p:nvGrpSpPr>
        <p:grpSpPr bwMode="auto">
          <a:xfrm rot="-5400000">
            <a:off x="2094383"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0"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grpSp>
        <p:nvGrpSpPr>
          <p:cNvPr id="15369" name="Group 38"/>
          <p:cNvGrpSpPr>
            <a:grpSpLocks/>
          </p:cNvGrpSpPr>
          <p:nvPr/>
        </p:nvGrpSpPr>
        <p:grpSpPr bwMode="auto">
          <a:xfrm>
            <a:off x="539750" y="2997200"/>
            <a:ext cx="8064500" cy="3168650"/>
            <a:chOff x="340" y="1871"/>
            <a:chExt cx="5080" cy="1242"/>
          </a:xfrm>
        </p:grpSpPr>
        <p:sp>
          <p:nvSpPr>
            <p:cNvPr id="15375"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endParaRPr lang="en-US" altLang="zh-TW" dirty="0">
                <a:latin typeface="+mj-ea"/>
                <a:ea typeface="+mj-ea"/>
              </a:endParaRPr>
            </a:p>
          </p:txBody>
        </p:sp>
      </p:grpSp>
      <p:sp>
        <p:nvSpPr>
          <p:cNvPr id="23" name="AutoShape 10"/>
          <p:cNvSpPr>
            <a:spLocks noChangeArrowheads="1"/>
          </p:cNvSpPr>
          <p:nvPr/>
        </p:nvSpPr>
        <p:spPr bwMode="auto">
          <a:xfrm>
            <a:off x="3391371" y="2060575"/>
            <a:ext cx="1828800" cy="720725"/>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Intellectual </a:t>
            </a:r>
          </a:p>
          <a:p>
            <a:pPr algn="ctr">
              <a:defRPr/>
            </a:pPr>
            <a:r>
              <a:rPr lang="en-US" altLang="zh-TW" sz="2000" dirty="0" smtClean="0">
                <a:solidFill>
                  <a:srgbClr val="FCFCFC"/>
                </a:solidFill>
                <a:latin typeface="+mn-lt"/>
                <a:ea typeface="新細明體" charset="-120"/>
              </a:rPr>
              <a:t>Rights</a:t>
            </a:r>
            <a:r>
              <a:rPr lang="zh-TW" altLang="en-US" sz="2000" dirty="0">
                <a:solidFill>
                  <a:srgbClr val="FCFCFC"/>
                </a:solidFill>
                <a:latin typeface="+mn-lt"/>
                <a:ea typeface="新細明體" charset="-120"/>
              </a:rPr>
              <a:t> </a:t>
            </a:r>
            <a:r>
              <a:rPr lang="en-US" altLang="zh-TW" sz="2000" dirty="0">
                <a:solidFill>
                  <a:srgbClr val="FCFCFC"/>
                </a:solidFill>
                <a:latin typeface="+mn-lt"/>
                <a:ea typeface="新細明體" charset="-120"/>
              </a:rPr>
              <a:t> </a:t>
            </a:r>
            <a:r>
              <a:rPr lang="en-US" altLang="zh-TW" sz="2000" dirty="0" smtClean="0">
                <a:solidFill>
                  <a:srgbClr val="FCFCFC"/>
                </a:solidFill>
                <a:latin typeface="+mn-lt"/>
                <a:ea typeface="新細明體" charset="-120"/>
              </a:rPr>
              <a:t>Policy</a:t>
            </a:r>
          </a:p>
        </p:txBody>
      </p:sp>
      <p:grpSp>
        <p:nvGrpSpPr>
          <p:cNvPr id="15371" name="Group 22"/>
          <p:cNvGrpSpPr>
            <a:grpSpLocks/>
          </p:cNvGrpSpPr>
          <p:nvPr/>
        </p:nvGrpSpPr>
        <p:grpSpPr bwMode="auto">
          <a:xfrm rot="-5400000">
            <a:off x="4094633"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7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5372" name="標題 1"/>
          <p:cNvSpPr>
            <a:spLocks noGrp="1"/>
          </p:cNvSpPr>
          <p:nvPr>
            <p:ph type="title"/>
          </p:nvPr>
        </p:nvSpPr>
        <p:spPr>
          <a:xfrm>
            <a:off x="457200" y="328613"/>
            <a:ext cx="8229600" cy="868362"/>
          </a:xfrm>
        </p:spPr>
        <p:txBody>
          <a:bodyPr/>
          <a:lstStyle/>
          <a:p>
            <a:pPr algn="ctr" eaLnBrk="1" hangingPunct="1"/>
            <a:r>
              <a:rPr lang="en-US" altLang="zh-TW" sz="3600" dirty="0"/>
              <a:t>Areas for potential IT Policy Decisions</a:t>
            </a:r>
            <a:endParaRPr lang="zh-TW" altLang="en-US" sz="3600" dirty="0" smtClean="0"/>
          </a:p>
        </p:txBody>
      </p:sp>
      <p:sp>
        <p:nvSpPr>
          <p:cNvPr id="2" name="矩形 1"/>
          <p:cNvSpPr/>
          <p:nvPr/>
        </p:nvSpPr>
        <p:spPr>
          <a:xfrm>
            <a:off x="835496" y="3416301"/>
            <a:ext cx="6936904" cy="2308324"/>
          </a:xfrm>
          <a:prstGeom prst="rect">
            <a:avLst/>
          </a:prstGeom>
        </p:spPr>
        <p:txBody>
          <a:bodyPr wrap="square">
            <a:spAutoFit/>
          </a:bodyPr>
          <a:lstStyle/>
          <a:p>
            <a:pPr marL="266700" indent="-266700">
              <a:buFont typeface="Wingdings" pitchFamily="2" charset="2"/>
              <a:buChar char="ü"/>
              <a:defRPr/>
            </a:pPr>
            <a:r>
              <a:rPr lang="zh-TW" altLang="en-US" dirty="0">
                <a:ea typeface="微軟正黑體" pitchFamily="34" charset="-120"/>
              </a:rPr>
              <a:t>數據</a:t>
            </a:r>
            <a:r>
              <a:rPr lang="zh-TW" altLang="en-US" dirty="0" smtClean="0">
                <a:ea typeface="微軟正黑體" pitchFamily="34" charset="-120"/>
              </a:rPr>
              <a:t>政策</a:t>
            </a:r>
            <a:endParaRPr lang="en-US" altLang="zh-TW" dirty="0" smtClean="0">
              <a:ea typeface="微軟正黑體" pitchFamily="34" charset="-120"/>
            </a:endParaRPr>
          </a:p>
          <a:p>
            <a:pPr marL="266700" indent="-266700">
              <a:buFont typeface="Wingdings" pitchFamily="2" charset="2"/>
              <a:buChar char="ü"/>
              <a:defRPr/>
            </a:pPr>
            <a:endParaRPr lang="en-US" altLang="zh-TW" dirty="0">
              <a:ea typeface="微軟正黑體" pitchFamily="34" charset="-120"/>
            </a:endParaRPr>
          </a:p>
          <a:p>
            <a:pPr marL="342900" indent="-342900">
              <a:buFont typeface="Wingdings" panose="05000000000000000000" pitchFamily="2" charset="2"/>
              <a:buChar char="ü"/>
            </a:pPr>
            <a:r>
              <a:rPr lang="zh-TW" altLang="en-US" dirty="0">
                <a:solidFill>
                  <a:srgbClr val="FF0000"/>
                </a:solidFill>
              </a:rPr>
              <a:t>適當的數據政策是什麼？</a:t>
            </a:r>
            <a:r>
              <a:rPr lang="en-US" altLang="zh-TW" dirty="0" smtClean="0">
                <a:solidFill>
                  <a:srgbClr val="FF0000"/>
                </a:solidFill>
              </a:rPr>
              <a:t>:</a:t>
            </a:r>
            <a:endParaRPr lang="en-US" altLang="zh-TW" dirty="0">
              <a:solidFill>
                <a:srgbClr val="FF0000"/>
              </a:solidFill>
            </a:endParaRPr>
          </a:p>
          <a:p>
            <a:r>
              <a:rPr lang="en-US" altLang="zh-TW" dirty="0"/>
              <a:t>  1</a:t>
            </a:r>
            <a:r>
              <a:rPr lang="en-US" altLang="zh-TW" dirty="0" smtClean="0"/>
              <a:t>.</a:t>
            </a:r>
            <a:r>
              <a:rPr lang="zh-TW" altLang="en-US" dirty="0"/>
              <a:t>誰負責數據的準確性，並監控其更新程序</a:t>
            </a:r>
            <a:r>
              <a:rPr lang="zh-TW" altLang="en-US" dirty="0" smtClean="0"/>
              <a:t>。</a:t>
            </a:r>
            <a:endParaRPr lang="en-US" altLang="zh-TW" dirty="0"/>
          </a:p>
          <a:p>
            <a:r>
              <a:rPr lang="zh-TW" altLang="en-US" dirty="0"/>
              <a:t>   </a:t>
            </a:r>
            <a:r>
              <a:rPr lang="en-US" altLang="zh-TW" dirty="0"/>
              <a:t>2</a:t>
            </a:r>
            <a:r>
              <a:rPr lang="en-US" altLang="zh-TW" dirty="0" smtClean="0"/>
              <a:t>.</a:t>
            </a:r>
            <a:r>
              <a:rPr lang="zh-TW" altLang="en-US" dirty="0"/>
              <a:t>誰可以在什麼</a:t>
            </a:r>
            <a:r>
              <a:rPr lang="zh-TW" altLang="en-US" dirty="0" smtClean="0"/>
              <a:t>情況</a:t>
            </a:r>
            <a:r>
              <a:rPr lang="en-US" altLang="zh-TW" dirty="0" smtClean="0"/>
              <a:t>\</a:t>
            </a:r>
            <a:r>
              <a:rPr lang="zh-TW" altLang="en-US" dirty="0" smtClean="0"/>
              <a:t>下</a:t>
            </a:r>
            <a:r>
              <a:rPr lang="zh-TW" altLang="en-US" dirty="0"/>
              <a:t>訪問</a:t>
            </a:r>
            <a:r>
              <a:rPr lang="en-US" altLang="zh-TW" dirty="0"/>
              <a:t>?</a:t>
            </a:r>
            <a:endParaRPr lang="en-US" altLang="zh-TW" dirty="0" smtClean="0"/>
          </a:p>
          <a:p>
            <a:r>
              <a:rPr lang="zh-TW" altLang="en-US" dirty="0" smtClean="0"/>
              <a:t>美國</a:t>
            </a:r>
            <a:r>
              <a:rPr lang="zh-TW" altLang="en-US" dirty="0"/>
              <a:t>運通明確表示不會轉售其客戶的購買數據，因為它認為這是對客戶隱私的侵犯</a:t>
            </a:r>
            <a:r>
              <a:rPr lang="zh-TW" altLang="en-US" dirty="0" smtClean="0"/>
              <a:t>。</a:t>
            </a:r>
            <a:endParaRPr lang="en-US" altLang="zh-TW" dirty="0" smtClean="0"/>
          </a:p>
          <a:p>
            <a:r>
              <a:rPr lang="en-US" altLang="zh-TW" dirty="0" smtClean="0"/>
              <a:t>  </a:t>
            </a:r>
            <a:r>
              <a:rPr lang="zh-TW" altLang="en-US" dirty="0" smtClean="0"/>
              <a:t> </a:t>
            </a:r>
            <a:r>
              <a:rPr lang="en-US" altLang="zh-TW" dirty="0" smtClean="0"/>
              <a:t>3.</a:t>
            </a:r>
            <a:r>
              <a:rPr lang="zh-TW" altLang="en-US" dirty="0"/>
              <a:t>安全，存儲，更新和</a:t>
            </a:r>
            <a:r>
              <a:rPr lang="zh-TW" altLang="en-US" dirty="0" smtClean="0"/>
              <a:t>存檔每一個環節都很重要</a:t>
            </a:r>
            <a:r>
              <a:rPr lang="zh-TW" altLang="en-US" dirty="0"/>
              <a:t>。</a:t>
            </a:r>
            <a:endParaRPr lang="en-US" altLang="zh-TW" dirty="0"/>
          </a:p>
        </p:txBody>
      </p:sp>
    </p:spTree>
    <p:extLst>
      <p:ext uri="{BB962C8B-B14F-4D97-AF65-F5344CB8AC3E}">
        <p14:creationId xmlns:p14="http://schemas.microsoft.com/office/powerpoint/2010/main" val="1153400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07496" y="2060575"/>
            <a:ext cx="1828800" cy="72072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Workers Rights </a:t>
            </a:r>
          </a:p>
          <a:p>
            <a:pPr algn="ctr">
              <a:defRPr/>
            </a:pPr>
            <a:r>
              <a:rPr lang="en-US" altLang="zh-TW" sz="2000" dirty="0" smtClean="0">
                <a:solidFill>
                  <a:srgbClr val="FCFCFC"/>
                </a:solidFill>
                <a:latin typeface="+mn-lt"/>
                <a:ea typeface="新細明體" charset="-120"/>
              </a:rPr>
              <a:t>Policy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1419696" y="2060575"/>
            <a:ext cx="1828800" cy="72072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Policy</a:t>
            </a:r>
            <a:endParaRPr lang="zh-TW" altLang="en-US" sz="2000" dirty="0">
              <a:solidFill>
                <a:srgbClr val="FCFCFC"/>
              </a:solidFill>
              <a:latin typeface="+mn-lt"/>
              <a:ea typeface="新細明體" charset="-120"/>
            </a:endParaRPr>
          </a:p>
        </p:txBody>
      </p:sp>
      <p:sp>
        <p:nvSpPr>
          <p:cNvPr id="15365"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5366" name="Group 17"/>
          <p:cNvGrpSpPr>
            <a:grpSpLocks/>
          </p:cNvGrpSpPr>
          <p:nvPr/>
        </p:nvGrpSpPr>
        <p:grpSpPr bwMode="auto">
          <a:xfrm rot="-5400000">
            <a:off x="6082183"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chemeClr val="bg1">
                  <a:lumMod val="75000"/>
                </a:schemeClr>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2"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lumMod val="75000"/>
                </a:schemeClr>
              </a:solidFill>
              <a:round/>
              <a:headEnd/>
              <a:tailEnd/>
            </a:ln>
          </p:spPr>
          <p:txBody>
            <a:bodyPr wrap="none" anchor="ctr"/>
            <a:lstStyle/>
            <a:p>
              <a:endParaRPr lang="zh-TW" altLang="en-US"/>
            </a:p>
          </p:txBody>
        </p:sp>
      </p:grpSp>
      <p:grpSp>
        <p:nvGrpSpPr>
          <p:cNvPr id="15367" name="Group 22"/>
          <p:cNvGrpSpPr>
            <a:grpSpLocks/>
          </p:cNvGrpSpPr>
          <p:nvPr/>
        </p:nvGrpSpPr>
        <p:grpSpPr bwMode="auto">
          <a:xfrm rot="-5400000">
            <a:off x="2094383"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0"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5369" name="Group 38"/>
          <p:cNvGrpSpPr>
            <a:grpSpLocks/>
          </p:cNvGrpSpPr>
          <p:nvPr/>
        </p:nvGrpSpPr>
        <p:grpSpPr bwMode="auto">
          <a:xfrm>
            <a:off x="539750" y="2997200"/>
            <a:ext cx="8064500" cy="3168650"/>
            <a:chOff x="340" y="1871"/>
            <a:chExt cx="5080" cy="1242"/>
          </a:xfrm>
        </p:grpSpPr>
        <p:sp>
          <p:nvSpPr>
            <p:cNvPr id="15375"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endParaRPr lang="en-US" altLang="zh-TW" dirty="0">
                <a:latin typeface="+mj-ea"/>
                <a:ea typeface="+mj-ea"/>
              </a:endParaRPr>
            </a:p>
          </p:txBody>
        </p:sp>
      </p:grpSp>
      <p:sp>
        <p:nvSpPr>
          <p:cNvPr id="23" name="AutoShape 10"/>
          <p:cNvSpPr>
            <a:spLocks noChangeArrowheads="1"/>
          </p:cNvSpPr>
          <p:nvPr/>
        </p:nvSpPr>
        <p:spPr bwMode="auto">
          <a:xfrm>
            <a:off x="3391371" y="2060575"/>
            <a:ext cx="1828800" cy="720725"/>
          </a:xfrm>
          <a:prstGeom prst="flowChartAlternateProcess">
            <a:avLst/>
          </a:prstGeom>
          <a:solidFill>
            <a:srgbClr val="FFC000"/>
          </a:solidFill>
          <a:ln w="38100" cmpd="dbl">
            <a:solidFill>
              <a:srgbClr val="C0C0C0"/>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Intellectual </a:t>
            </a:r>
          </a:p>
          <a:p>
            <a:pPr algn="ctr">
              <a:defRPr/>
            </a:pPr>
            <a:r>
              <a:rPr lang="en-US" altLang="zh-TW" sz="2000" dirty="0" smtClean="0">
                <a:solidFill>
                  <a:srgbClr val="FCFCFC"/>
                </a:solidFill>
                <a:latin typeface="+mn-lt"/>
                <a:ea typeface="新細明體" charset="-120"/>
              </a:rPr>
              <a:t>Rights</a:t>
            </a:r>
            <a:r>
              <a:rPr lang="zh-TW" altLang="en-US" sz="2000" dirty="0">
                <a:solidFill>
                  <a:srgbClr val="FCFCFC"/>
                </a:solidFill>
                <a:latin typeface="+mn-lt"/>
                <a:ea typeface="新細明體" charset="-120"/>
              </a:rPr>
              <a:t> </a:t>
            </a:r>
            <a:r>
              <a:rPr lang="en-US" altLang="zh-TW" sz="2000" dirty="0">
                <a:solidFill>
                  <a:srgbClr val="FCFCFC"/>
                </a:solidFill>
                <a:latin typeface="+mn-lt"/>
                <a:ea typeface="新細明體" charset="-120"/>
              </a:rPr>
              <a:t> </a:t>
            </a:r>
            <a:r>
              <a:rPr lang="en-US" altLang="zh-TW" sz="2000" dirty="0" smtClean="0">
                <a:solidFill>
                  <a:srgbClr val="FCFCFC"/>
                </a:solidFill>
                <a:latin typeface="+mn-lt"/>
                <a:ea typeface="新細明體" charset="-120"/>
              </a:rPr>
              <a:t>Policy</a:t>
            </a:r>
          </a:p>
        </p:txBody>
      </p:sp>
      <p:grpSp>
        <p:nvGrpSpPr>
          <p:cNvPr id="15371" name="Group 22"/>
          <p:cNvGrpSpPr>
            <a:grpSpLocks/>
          </p:cNvGrpSpPr>
          <p:nvPr/>
        </p:nvGrpSpPr>
        <p:grpSpPr bwMode="auto">
          <a:xfrm rot="-5400000">
            <a:off x="4094633"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7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rgbClr val="FFC000"/>
              </a:solidFill>
              <a:round/>
              <a:headEnd/>
              <a:tailEnd/>
            </a:ln>
          </p:spPr>
          <p:txBody>
            <a:bodyPr wrap="none" anchor="ctr"/>
            <a:lstStyle/>
            <a:p>
              <a:endParaRPr lang="zh-TW" altLang="en-US"/>
            </a:p>
          </p:txBody>
        </p:sp>
      </p:grpSp>
      <p:sp>
        <p:nvSpPr>
          <p:cNvPr id="15372" name="標題 1"/>
          <p:cNvSpPr>
            <a:spLocks noGrp="1"/>
          </p:cNvSpPr>
          <p:nvPr>
            <p:ph type="title"/>
          </p:nvPr>
        </p:nvSpPr>
        <p:spPr>
          <a:xfrm>
            <a:off x="457200" y="328613"/>
            <a:ext cx="8229600" cy="868362"/>
          </a:xfrm>
        </p:spPr>
        <p:txBody>
          <a:bodyPr/>
          <a:lstStyle/>
          <a:p>
            <a:pPr algn="ctr" eaLnBrk="1" hangingPunct="1"/>
            <a:r>
              <a:rPr lang="en-US" altLang="zh-TW" sz="3600" dirty="0"/>
              <a:t>Areas for potential IT Policy Decisions</a:t>
            </a:r>
            <a:endParaRPr lang="zh-TW" altLang="en-US" sz="3600" dirty="0" smtClean="0"/>
          </a:p>
        </p:txBody>
      </p:sp>
      <p:sp>
        <p:nvSpPr>
          <p:cNvPr id="19" name="矩形 18"/>
          <p:cNvSpPr/>
          <p:nvPr/>
        </p:nvSpPr>
        <p:spPr>
          <a:xfrm>
            <a:off x="835496" y="3416301"/>
            <a:ext cx="6936904" cy="2308324"/>
          </a:xfrm>
          <a:prstGeom prst="rect">
            <a:avLst/>
          </a:prstGeom>
        </p:spPr>
        <p:txBody>
          <a:bodyPr wrap="square">
            <a:spAutoFit/>
          </a:bodyPr>
          <a:lstStyle/>
          <a:p>
            <a:pPr marL="266700" indent="-266700">
              <a:buFont typeface="Wingdings" pitchFamily="2" charset="2"/>
              <a:buChar char="ü"/>
              <a:defRPr/>
            </a:pPr>
            <a:r>
              <a:rPr lang="zh-TW" altLang="en-US" dirty="0">
                <a:ea typeface="微軟正黑體" pitchFamily="34" charset="-120"/>
              </a:rPr>
              <a:t>知識產權</a:t>
            </a:r>
            <a:r>
              <a:rPr lang="zh-TW" altLang="en-US" dirty="0" smtClean="0">
                <a:ea typeface="微軟正黑體" pitchFamily="34" charset="-120"/>
              </a:rPr>
              <a:t>政策</a:t>
            </a:r>
            <a:endParaRPr lang="en-US" altLang="zh-TW" dirty="0" smtClean="0">
              <a:ea typeface="微軟正黑體" pitchFamily="34" charset="-120"/>
            </a:endParaRPr>
          </a:p>
          <a:p>
            <a:pPr marL="266700" indent="-266700">
              <a:buFont typeface="Wingdings" pitchFamily="2" charset="2"/>
              <a:buChar char="ü"/>
              <a:defRPr/>
            </a:pPr>
            <a:endParaRPr lang="en-US" altLang="zh-TW" dirty="0">
              <a:ea typeface="微軟正黑體" pitchFamily="34" charset="-120"/>
            </a:endParaRPr>
          </a:p>
          <a:p>
            <a:pPr marL="342900" indent="-342900">
              <a:buFont typeface="Wingdings" panose="05000000000000000000" pitchFamily="2" charset="2"/>
              <a:buChar char="ü"/>
            </a:pPr>
            <a:r>
              <a:rPr lang="zh-TW" altLang="en-US" dirty="0">
                <a:solidFill>
                  <a:srgbClr val="FF0000"/>
                </a:solidFill>
              </a:rPr>
              <a:t>適當的知識產權</a:t>
            </a:r>
            <a:r>
              <a:rPr lang="zh-TW" altLang="en-US" dirty="0" smtClean="0">
                <a:solidFill>
                  <a:srgbClr val="FF0000"/>
                </a:solidFill>
              </a:rPr>
              <a:t>政策是什麼？</a:t>
            </a:r>
            <a:r>
              <a:rPr lang="en-US" altLang="zh-TW" dirty="0" smtClean="0">
                <a:solidFill>
                  <a:srgbClr val="FF0000"/>
                </a:solidFill>
              </a:rPr>
              <a:t>:</a:t>
            </a:r>
          </a:p>
          <a:p>
            <a:r>
              <a:rPr lang="en-US" altLang="zh-TW" dirty="0" smtClean="0"/>
              <a:t>  </a:t>
            </a:r>
            <a:r>
              <a:rPr lang="en-US" altLang="zh-TW" dirty="0"/>
              <a:t>1</a:t>
            </a:r>
            <a:r>
              <a:rPr lang="en-US" altLang="zh-TW" dirty="0" smtClean="0"/>
              <a:t>.</a:t>
            </a:r>
            <a:r>
              <a:rPr lang="zh-TW" altLang="en-US" dirty="0"/>
              <a:t>在工作中創建的任何軟件或硬件都是公司的財產。</a:t>
            </a:r>
            <a:endParaRPr lang="en-US" altLang="zh-TW" dirty="0"/>
          </a:p>
          <a:p>
            <a:r>
              <a:rPr lang="zh-TW" altLang="en-US" dirty="0" smtClean="0"/>
              <a:t>  </a:t>
            </a:r>
            <a:r>
              <a:rPr lang="en-US" altLang="zh-TW" dirty="0" smtClean="0"/>
              <a:t>2.</a:t>
            </a:r>
            <a:r>
              <a:rPr lang="zh-TW" altLang="en-US" dirty="0" smtClean="0"/>
              <a:t>對員工發明的利益</a:t>
            </a:r>
            <a:r>
              <a:rPr lang="zh-TW" altLang="en-US" dirty="0"/>
              <a:t>分享</a:t>
            </a:r>
            <a:r>
              <a:rPr lang="en-US" altLang="zh-TW" dirty="0"/>
              <a:t>(</a:t>
            </a:r>
            <a:r>
              <a:rPr lang="en-US" altLang="zh-TW" dirty="0" smtClean="0"/>
              <a:t>Gain</a:t>
            </a:r>
            <a:r>
              <a:rPr lang="zh-TW" altLang="en-US" dirty="0" smtClean="0"/>
              <a:t> </a:t>
            </a:r>
            <a:r>
              <a:rPr lang="en-US" altLang="zh-TW" dirty="0" smtClean="0"/>
              <a:t>sharing)</a:t>
            </a:r>
            <a:r>
              <a:rPr lang="zh-TW" altLang="en-US" dirty="0" smtClean="0"/>
              <a:t>是否公平</a:t>
            </a:r>
            <a:r>
              <a:rPr lang="en-US" altLang="zh-TW" dirty="0" smtClean="0"/>
              <a:t>?</a:t>
            </a:r>
            <a:r>
              <a:rPr lang="en-US" altLang="zh-TW" dirty="0"/>
              <a:t> </a:t>
            </a:r>
            <a:r>
              <a:rPr lang="zh-TW" altLang="en-US" dirty="0" smtClean="0"/>
              <a:t>壓縮員工的創造力</a:t>
            </a:r>
            <a:endParaRPr lang="en-US" altLang="zh-TW" dirty="0" smtClean="0"/>
          </a:p>
          <a:p>
            <a:r>
              <a:rPr lang="en-US" altLang="zh-TW" dirty="0" smtClean="0"/>
              <a:t>  3.</a:t>
            </a:r>
            <a:r>
              <a:rPr lang="zh-TW" altLang="en-US" dirty="0" smtClean="0">
                <a:ea typeface="微軟正黑體" pitchFamily="34" charset="-120"/>
              </a:rPr>
              <a:t>知識產權如何管理</a:t>
            </a:r>
            <a:r>
              <a:rPr lang="en-US" altLang="zh-TW" dirty="0" smtClean="0">
                <a:ea typeface="微軟正黑體" pitchFamily="34" charset="-120"/>
              </a:rPr>
              <a:t>?</a:t>
            </a:r>
            <a:endParaRPr lang="zh-TW" altLang="zh-TW" dirty="0"/>
          </a:p>
          <a:p>
            <a:endParaRPr lang="en-US" altLang="zh-TW"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smtClean="0">
                <a:ln>
                  <a:noFill/>
                </a:ln>
                <a:solidFill>
                  <a:srgbClr val="545454"/>
                </a:solidFill>
                <a:effectLst/>
                <a:latin typeface="Arial" panose="020B0604020202020204" pitchFamily="34" charset="0"/>
                <a:cs typeface="Arial" panose="020B0604020202020204" pitchFamily="34" charset="0"/>
              </a:rPr>
              <a:t>利益分享(</a:t>
            </a:r>
            <a:r>
              <a:rPr kumimoji="0" lang="zh-TW" altLang="zh-TW" sz="1800" b="0" i="0" u="none" strike="noStrike" cap="none" normalizeH="0" baseline="0" smtClean="0">
                <a:ln>
                  <a:noFill/>
                </a:ln>
                <a:solidFill>
                  <a:srgbClr val="DD4B39"/>
                </a:solidFill>
                <a:effectLst/>
                <a:latin typeface="Arial" panose="020B0604020202020204" pitchFamily="34" charset="0"/>
                <a:cs typeface="Arial" panose="020B0604020202020204" pitchFamily="34" charset="0"/>
              </a:rPr>
              <a:t>Gainsharing</a:t>
            </a:r>
            <a:r>
              <a:rPr kumimoji="0" lang="zh-TW" altLang="zh-TW" sz="1800" b="0" i="0" u="none" strike="noStrike" cap="none" normalizeH="0" baseline="0" smtClean="0">
                <a:ln>
                  <a:noFill/>
                </a:ln>
                <a:solidFill>
                  <a:srgbClr val="545454"/>
                </a:solidFill>
                <a:effectLst/>
                <a:latin typeface="Arial" panose="020B0604020202020204" pitchFamily="34" charset="0"/>
                <a:cs typeface="Arial" panose="020B0604020202020204" pitchFamily="34" charset="0"/>
              </a:rPr>
              <a:t>Incentives) </a:t>
            </a:r>
            <a:r>
              <a:rPr kumimoji="0" lang="zh-TW" altLang="zh-TW" sz="18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948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407496" y="2060575"/>
            <a:ext cx="1828800" cy="720725"/>
          </a:xfrm>
          <a:prstGeom prst="flowChartAlternateProcess">
            <a:avLst/>
          </a:prstGeom>
          <a:solidFill>
            <a:srgbClr val="FFC319"/>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a:solidFill>
                  <a:srgbClr val="FCFCFC"/>
                </a:solidFill>
                <a:latin typeface="+mn-lt"/>
                <a:ea typeface="新細明體" charset="-120"/>
              </a:rPr>
              <a:t>Workers Rights </a:t>
            </a:r>
          </a:p>
          <a:p>
            <a:pPr algn="ctr">
              <a:defRPr/>
            </a:pPr>
            <a:r>
              <a:rPr lang="en-US" altLang="zh-TW" sz="2000" dirty="0">
                <a:solidFill>
                  <a:srgbClr val="FCFCFC"/>
                </a:solidFill>
                <a:latin typeface="+mn-lt"/>
                <a:ea typeface="新細明體" charset="-120"/>
              </a:rPr>
              <a:t>Policy</a:t>
            </a:r>
            <a:endParaRPr lang="zh-TW" altLang="en-US" sz="2000" dirty="0">
              <a:solidFill>
                <a:srgbClr val="FCFCFC"/>
              </a:solidFill>
              <a:latin typeface="+mn-lt"/>
              <a:ea typeface="新細明體" charset="-120"/>
            </a:endParaRPr>
          </a:p>
        </p:txBody>
      </p:sp>
      <p:sp>
        <p:nvSpPr>
          <p:cNvPr id="6" name="AutoShape 10"/>
          <p:cNvSpPr>
            <a:spLocks noChangeArrowheads="1"/>
          </p:cNvSpPr>
          <p:nvPr/>
        </p:nvSpPr>
        <p:spPr bwMode="auto">
          <a:xfrm>
            <a:off x="1419696" y="2060575"/>
            <a:ext cx="1828800" cy="72072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Data Policy</a:t>
            </a:r>
            <a:endParaRPr lang="zh-TW" altLang="en-US" sz="2000" dirty="0">
              <a:solidFill>
                <a:srgbClr val="FCFCFC"/>
              </a:solidFill>
              <a:latin typeface="+mn-lt"/>
              <a:ea typeface="新細明體" charset="-120"/>
            </a:endParaRPr>
          </a:p>
        </p:txBody>
      </p:sp>
      <p:sp>
        <p:nvSpPr>
          <p:cNvPr id="15365"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5366" name="Group 17"/>
          <p:cNvGrpSpPr>
            <a:grpSpLocks/>
          </p:cNvGrpSpPr>
          <p:nvPr/>
        </p:nvGrpSpPr>
        <p:grpSpPr bwMode="auto">
          <a:xfrm rot="-5400000">
            <a:off x="6082183" y="16541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FC00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2"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rgbClr val="FFC000"/>
              </a:solidFill>
              <a:round/>
              <a:headEnd/>
              <a:tailEnd/>
            </a:ln>
          </p:spPr>
          <p:txBody>
            <a:bodyPr wrap="none" anchor="ctr"/>
            <a:lstStyle/>
            <a:p>
              <a:endParaRPr lang="zh-TW" altLang="en-US"/>
            </a:p>
          </p:txBody>
        </p:sp>
      </p:grpSp>
      <p:grpSp>
        <p:nvGrpSpPr>
          <p:cNvPr id="15367" name="Group 22"/>
          <p:cNvGrpSpPr>
            <a:grpSpLocks/>
          </p:cNvGrpSpPr>
          <p:nvPr/>
        </p:nvGrpSpPr>
        <p:grpSpPr bwMode="auto">
          <a:xfrm rot="-5400000">
            <a:off x="2094383" y="16287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80"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15369" name="Group 38"/>
          <p:cNvGrpSpPr>
            <a:grpSpLocks/>
          </p:cNvGrpSpPr>
          <p:nvPr/>
        </p:nvGrpSpPr>
        <p:grpSpPr bwMode="auto">
          <a:xfrm>
            <a:off x="539750" y="2997200"/>
            <a:ext cx="8064500" cy="3168650"/>
            <a:chOff x="340" y="1871"/>
            <a:chExt cx="5080" cy="1242"/>
          </a:xfrm>
        </p:grpSpPr>
        <p:sp>
          <p:nvSpPr>
            <p:cNvPr id="15375"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endParaRPr lang="en-US" altLang="zh-TW" dirty="0">
                <a:latin typeface="+mj-ea"/>
                <a:ea typeface="+mj-ea"/>
              </a:endParaRPr>
            </a:p>
          </p:txBody>
        </p:sp>
      </p:grpSp>
      <p:sp>
        <p:nvSpPr>
          <p:cNvPr id="23" name="AutoShape 10"/>
          <p:cNvSpPr>
            <a:spLocks noChangeArrowheads="1"/>
          </p:cNvSpPr>
          <p:nvPr/>
        </p:nvSpPr>
        <p:spPr bwMode="auto">
          <a:xfrm>
            <a:off x="3391371" y="2060575"/>
            <a:ext cx="1828800" cy="720725"/>
          </a:xfrm>
          <a:prstGeom prst="flowChartAlternateProcess">
            <a:avLst/>
          </a:prstGeom>
          <a:solidFill>
            <a:schemeClr val="bg2">
              <a:lumMod val="60000"/>
              <a:lumOff val="40000"/>
            </a:schemeClr>
          </a:solidFill>
          <a:ln w="38100" cmpd="dbl">
            <a:solidFill>
              <a:schemeClr val="bg2">
                <a:lumMod val="60000"/>
                <a:lumOff val="40000"/>
              </a:schemeClr>
            </a:solidFill>
            <a:miter lim="800000"/>
            <a:headEnd/>
            <a:tailEnd/>
          </a:ln>
          <a:effectLst/>
        </p:spPr>
        <p:txBody>
          <a:bodyPr wrap="none" anchor="ctr"/>
          <a:lstStyle/>
          <a:p>
            <a:pPr algn="ctr">
              <a:defRPr/>
            </a:pPr>
            <a:r>
              <a:rPr lang="en-US" altLang="zh-TW" sz="2000" dirty="0" smtClean="0">
                <a:solidFill>
                  <a:srgbClr val="FCFCFC"/>
                </a:solidFill>
                <a:latin typeface="+mn-lt"/>
                <a:ea typeface="新細明體" charset="-120"/>
              </a:rPr>
              <a:t>Intellectual </a:t>
            </a:r>
          </a:p>
          <a:p>
            <a:pPr algn="ctr">
              <a:defRPr/>
            </a:pPr>
            <a:r>
              <a:rPr lang="en-US" altLang="zh-TW" sz="2000" dirty="0" smtClean="0">
                <a:solidFill>
                  <a:srgbClr val="FCFCFC"/>
                </a:solidFill>
                <a:latin typeface="+mn-lt"/>
                <a:ea typeface="新細明體" charset="-120"/>
              </a:rPr>
              <a:t>Rights</a:t>
            </a:r>
            <a:r>
              <a:rPr lang="zh-TW" altLang="en-US" sz="2000" dirty="0">
                <a:solidFill>
                  <a:srgbClr val="FCFCFC"/>
                </a:solidFill>
                <a:latin typeface="+mn-lt"/>
                <a:ea typeface="新細明體" charset="-120"/>
              </a:rPr>
              <a:t> </a:t>
            </a:r>
            <a:r>
              <a:rPr lang="en-US" altLang="zh-TW" sz="2000" dirty="0">
                <a:solidFill>
                  <a:srgbClr val="FCFCFC"/>
                </a:solidFill>
                <a:latin typeface="+mn-lt"/>
                <a:ea typeface="新細明體" charset="-120"/>
              </a:rPr>
              <a:t> </a:t>
            </a:r>
            <a:r>
              <a:rPr lang="en-US" altLang="zh-TW" sz="2000" dirty="0" smtClean="0">
                <a:solidFill>
                  <a:srgbClr val="FCFCFC"/>
                </a:solidFill>
                <a:latin typeface="+mn-lt"/>
                <a:ea typeface="新細明體" charset="-120"/>
              </a:rPr>
              <a:t>Policy</a:t>
            </a:r>
          </a:p>
        </p:txBody>
      </p:sp>
      <p:grpSp>
        <p:nvGrpSpPr>
          <p:cNvPr id="15371" name="Group 22"/>
          <p:cNvGrpSpPr>
            <a:grpSpLocks/>
          </p:cNvGrpSpPr>
          <p:nvPr/>
        </p:nvGrpSpPr>
        <p:grpSpPr bwMode="auto">
          <a:xfrm rot="-5400000">
            <a:off x="4094633" y="1628776"/>
            <a:ext cx="465137" cy="201612"/>
            <a:chOff x="1020" y="1191"/>
            <a:chExt cx="293" cy="127"/>
          </a:xfrm>
        </p:grpSpPr>
        <p:sp>
          <p:nvSpPr>
            <p:cNvPr id="27"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1537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sp>
        <p:nvSpPr>
          <p:cNvPr id="15372" name="標題 1"/>
          <p:cNvSpPr>
            <a:spLocks noGrp="1"/>
          </p:cNvSpPr>
          <p:nvPr>
            <p:ph type="title"/>
          </p:nvPr>
        </p:nvSpPr>
        <p:spPr>
          <a:xfrm>
            <a:off x="457200" y="328613"/>
            <a:ext cx="8229600" cy="868362"/>
          </a:xfrm>
        </p:spPr>
        <p:txBody>
          <a:bodyPr/>
          <a:lstStyle/>
          <a:p>
            <a:pPr algn="ctr" eaLnBrk="1" hangingPunct="1"/>
            <a:r>
              <a:rPr lang="en-US" altLang="zh-TW" sz="3600" dirty="0"/>
              <a:t>Areas for potential IT Policy Decisions</a:t>
            </a:r>
            <a:endParaRPr lang="zh-TW" altLang="en-US" sz="3600" dirty="0" smtClean="0"/>
          </a:p>
        </p:txBody>
      </p:sp>
      <p:sp>
        <p:nvSpPr>
          <p:cNvPr id="20" name="矩形 19"/>
          <p:cNvSpPr/>
          <p:nvPr/>
        </p:nvSpPr>
        <p:spPr>
          <a:xfrm>
            <a:off x="835496" y="3416301"/>
            <a:ext cx="6936904" cy="1754326"/>
          </a:xfrm>
          <a:prstGeom prst="rect">
            <a:avLst/>
          </a:prstGeom>
        </p:spPr>
        <p:txBody>
          <a:bodyPr wrap="square">
            <a:spAutoFit/>
          </a:bodyPr>
          <a:lstStyle/>
          <a:p>
            <a:pPr marL="266700" indent="-266700">
              <a:buFont typeface="Wingdings" pitchFamily="2" charset="2"/>
              <a:buChar char="ü"/>
              <a:defRPr/>
            </a:pPr>
            <a:r>
              <a:rPr lang="zh-TW" altLang="en-US" dirty="0" smtClean="0">
                <a:ea typeface="微軟正黑體" pitchFamily="34" charset="-120"/>
              </a:rPr>
              <a:t>工作權政策</a:t>
            </a:r>
            <a:endParaRPr lang="en-US" altLang="zh-TW" dirty="0" smtClean="0">
              <a:ea typeface="微軟正黑體" pitchFamily="34" charset="-120"/>
            </a:endParaRPr>
          </a:p>
          <a:p>
            <a:pPr marL="266700" indent="-266700">
              <a:buFont typeface="Wingdings" pitchFamily="2" charset="2"/>
              <a:buChar char="ü"/>
              <a:defRPr/>
            </a:pPr>
            <a:endParaRPr lang="en-US" altLang="zh-TW" dirty="0">
              <a:ea typeface="微軟正黑體" pitchFamily="34" charset="-120"/>
            </a:endParaRPr>
          </a:p>
          <a:p>
            <a:pPr marL="342900" indent="-342900">
              <a:buFont typeface="Wingdings" panose="05000000000000000000" pitchFamily="2" charset="2"/>
              <a:buChar char="ü"/>
            </a:pPr>
            <a:r>
              <a:rPr lang="zh-TW" altLang="en-US" dirty="0">
                <a:solidFill>
                  <a:srgbClr val="FF0000"/>
                </a:solidFill>
              </a:rPr>
              <a:t>適當的工作權</a:t>
            </a:r>
            <a:r>
              <a:rPr lang="zh-TW" altLang="en-US" dirty="0" smtClean="0">
                <a:solidFill>
                  <a:srgbClr val="FF0000"/>
                </a:solidFill>
              </a:rPr>
              <a:t>政策是什麼？</a:t>
            </a:r>
            <a:r>
              <a:rPr lang="en-US" altLang="zh-TW" dirty="0" smtClean="0">
                <a:solidFill>
                  <a:srgbClr val="FF0000"/>
                </a:solidFill>
              </a:rPr>
              <a:t>:</a:t>
            </a:r>
          </a:p>
          <a:p>
            <a:r>
              <a:rPr lang="en-US" altLang="zh-TW" dirty="0" smtClean="0"/>
              <a:t>  </a:t>
            </a:r>
            <a:r>
              <a:rPr lang="en-US" altLang="zh-TW" dirty="0"/>
              <a:t>1</a:t>
            </a:r>
            <a:r>
              <a:rPr lang="en-US" altLang="zh-TW" dirty="0" smtClean="0"/>
              <a:t>.</a:t>
            </a:r>
            <a:r>
              <a:rPr lang="zh-TW" altLang="en-US" dirty="0"/>
              <a:t>個人在執行工作</a:t>
            </a:r>
            <a:r>
              <a:rPr lang="zh-TW" altLang="en-US" dirty="0" smtClean="0"/>
              <a:t>時</a:t>
            </a:r>
            <a:r>
              <a:rPr lang="zh-TW" altLang="en-US" dirty="0"/>
              <a:t>“隱私</a:t>
            </a:r>
            <a:r>
              <a:rPr lang="zh-TW" altLang="en-US" dirty="0" smtClean="0"/>
              <a:t>”的權利。 </a:t>
            </a:r>
            <a:endParaRPr lang="en-US" altLang="zh-TW" dirty="0" smtClean="0"/>
          </a:p>
          <a:p>
            <a:r>
              <a:rPr lang="zh-TW" altLang="en-US" dirty="0"/>
              <a:t> </a:t>
            </a:r>
            <a:r>
              <a:rPr lang="zh-TW" altLang="en-US" dirty="0" smtClean="0"/>
              <a:t> </a:t>
            </a:r>
            <a:r>
              <a:rPr lang="en-US" altLang="zh-TW" dirty="0" smtClean="0"/>
              <a:t>2.USAA</a:t>
            </a:r>
            <a:r>
              <a:rPr lang="zh-TW" altLang="en-US" dirty="0" smtClean="0"/>
              <a:t> </a:t>
            </a:r>
            <a:r>
              <a:rPr lang="en-US" altLang="zh-TW" dirty="0" smtClean="0"/>
              <a:t>(</a:t>
            </a:r>
            <a:r>
              <a:rPr lang="zh-TW" altLang="en-US" dirty="0"/>
              <a:t>一家美國金融服務公司</a:t>
            </a:r>
            <a:r>
              <a:rPr lang="en-US" altLang="zh-TW" dirty="0" smtClean="0"/>
              <a:t>)</a:t>
            </a:r>
            <a:r>
              <a:rPr lang="zh-TW" altLang="en-US" dirty="0" smtClean="0"/>
              <a:t>會監控員工跟客戶的電話往來</a:t>
            </a:r>
            <a:endParaRPr lang="en-US" altLang="zh-TW" dirty="0" smtClean="0"/>
          </a:p>
          <a:p>
            <a:r>
              <a:rPr lang="zh-TW" altLang="en-US" dirty="0" smtClean="0"/>
              <a:t>  </a:t>
            </a:r>
            <a:r>
              <a:rPr lang="en-US" altLang="zh-TW" dirty="0" smtClean="0"/>
              <a:t>3.</a:t>
            </a:r>
            <a:r>
              <a:rPr lang="zh-TW" altLang="en-US" dirty="0" smtClean="0"/>
              <a:t>界定隱私</a:t>
            </a:r>
            <a:r>
              <a:rPr lang="en-US" altLang="zh-TW" dirty="0" smtClean="0"/>
              <a:t>/</a:t>
            </a:r>
            <a:r>
              <a:rPr lang="zh-TW" altLang="en-US" dirty="0" smtClean="0"/>
              <a:t>非隱私間的</a:t>
            </a:r>
            <a:r>
              <a:rPr lang="zh-TW" altLang="en-US" dirty="0"/>
              <a:t>界線</a:t>
            </a:r>
            <a:endParaRPr lang="en-US" altLang="zh-TW" dirty="0"/>
          </a:p>
        </p:txBody>
      </p:sp>
    </p:spTree>
    <p:extLst>
      <p:ext uri="{BB962C8B-B14F-4D97-AF65-F5344CB8AC3E}">
        <p14:creationId xmlns:p14="http://schemas.microsoft.com/office/powerpoint/2010/main" val="2707633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049" y="1514117"/>
            <a:ext cx="8867328" cy="868362"/>
          </a:xfrm>
        </p:spPr>
        <p:txBody>
          <a:bodyPr/>
          <a:lstStyle/>
          <a:p>
            <a:pPr algn="l"/>
            <a:r>
              <a:rPr lang="en-US" altLang="zh-TW" sz="3600" dirty="0"/>
              <a:t>Analysis of Managerial Issues </a:t>
            </a:r>
            <a:r>
              <a:rPr lang="en-US" altLang="zh-TW" sz="3600" dirty="0" smtClean="0"/>
              <a:t/>
            </a:r>
            <a:br>
              <a:rPr lang="en-US" altLang="zh-TW" sz="3600" dirty="0" smtClean="0"/>
            </a:br>
            <a:r>
              <a:rPr lang="en-US" altLang="zh-TW" sz="3600" dirty="0" smtClean="0"/>
              <a:t>Raised </a:t>
            </a:r>
            <a:r>
              <a:rPr lang="en-US" altLang="zh-TW" sz="3600" dirty="0"/>
              <a:t>by Application of IT Capabilities</a:t>
            </a:r>
            <a:endParaRPr lang="zh-TW" altLang="en-US" sz="3600" dirty="0"/>
          </a:p>
        </p:txBody>
      </p:sp>
      <p:grpSp>
        <p:nvGrpSpPr>
          <p:cNvPr id="3" name="群組 2"/>
          <p:cNvGrpSpPr/>
          <p:nvPr/>
        </p:nvGrpSpPr>
        <p:grpSpPr>
          <a:xfrm>
            <a:off x="9982200" y="1295400"/>
            <a:ext cx="2514600" cy="4137025"/>
            <a:chOff x="5029200" y="1524000"/>
            <a:chExt cx="2514600" cy="4137025"/>
          </a:xfrm>
        </p:grpSpPr>
        <p:sp>
          <p:nvSpPr>
            <p:cNvPr id="4" name="AutoShape 7"/>
            <p:cNvSpPr>
              <a:spLocks noChangeArrowheads="1"/>
            </p:cNvSpPr>
            <p:nvPr/>
          </p:nvSpPr>
          <p:spPr bwMode="gray">
            <a:xfrm rot="5400000">
              <a:off x="5285235" y="3556000"/>
              <a:ext cx="2181225" cy="2028825"/>
            </a:xfrm>
            <a:prstGeom prst="roundRect">
              <a:avLst>
                <a:gd name="adj" fmla="val 19894"/>
              </a:avLst>
            </a:prstGeom>
            <a:gradFill rotWithShape="1">
              <a:gsLst>
                <a:gs pos="0">
                  <a:srgbClr val="FFFFFF">
                    <a:gamma/>
                    <a:shade val="78824"/>
                    <a:invGamma/>
                    <a:alpha val="98000"/>
                  </a:srgbClr>
                </a:gs>
                <a:gs pos="50000">
                  <a:srgbClr val="FFFFFF"/>
                </a:gs>
                <a:gs pos="100000">
                  <a:srgbClr val="FFFFFF">
                    <a:gamma/>
                    <a:shade val="78824"/>
                    <a:invGamma/>
                    <a:alpha val="98000"/>
                  </a:srgbClr>
                </a:gs>
              </a:gsLst>
              <a:lin ang="5400000" scaled="1"/>
            </a:gradFill>
            <a:ln w="38100" algn="ctr">
              <a:solidFill>
                <a:srgbClr val="FFFFFF"/>
              </a:solidFill>
              <a:round/>
              <a:headEnd/>
              <a:tailEnd/>
            </a:ln>
            <a:effectLst/>
          </p:spPr>
          <p:txBody>
            <a:bodyPr wrap="none" anchor="ctr"/>
            <a:lstStyle/>
            <a:p>
              <a:endParaRPr lang="en-US"/>
            </a:p>
          </p:txBody>
        </p:sp>
        <p:sp>
          <p:nvSpPr>
            <p:cNvPr id="5" name="Freeform 8"/>
            <p:cNvSpPr>
              <a:spLocks/>
            </p:cNvSpPr>
            <p:nvPr/>
          </p:nvSpPr>
          <p:spPr bwMode="gray">
            <a:xfrm>
              <a:off x="5377310" y="3476625"/>
              <a:ext cx="2001837" cy="481013"/>
            </a:xfrm>
            <a:custGeom>
              <a:avLst/>
              <a:gdLst/>
              <a:ahLst/>
              <a:cxnLst>
                <a:cxn ang="0">
                  <a:pos x="6" y="297"/>
                </a:cxn>
                <a:cxn ang="0">
                  <a:pos x="18" y="174"/>
                </a:cxn>
                <a:cxn ang="0">
                  <a:pos x="171" y="30"/>
                </a:cxn>
                <a:cxn ang="0">
                  <a:pos x="352" y="13"/>
                </a:cxn>
                <a:cxn ang="0">
                  <a:pos x="922" y="10"/>
                </a:cxn>
                <a:cxn ang="0">
                  <a:pos x="1061" y="12"/>
                </a:cxn>
                <a:cxn ang="0">
                  <a:pos x="1251" y="190"/>
                </a:cxn>
                <a:cxn ang="0">
                  <a:pos x="1257" y="303"/>
                </a:cxn>
                <a:cxn ang="0">
                  <a:pos x="6" y="297"/>
                </a:cxn>
              </a:cxnLst>
              <a:rect l="0" t="0" r="r" b="b"/>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hlink">
                <a:alpha val="50000"/>
              </a:schemeClr>
            </a:solidFill>
            <a:ln w="38100" cap="flat" cmpd="sng">
              <a:noFill/>
              <a:prstDash val="solid"/>
              <a:round/>
              <a:headEnd/>
              <a:tailEnd/>
            </a:ln>
            <a:effectLst/>
          </p:spPr>
          <p:txBody>
            <a:bodyPr wrap="none" anchor="ctr"/>
            <a:lstStyle/>
            <a:p>
              <a:endParaRPr lang="en-US"/>
            </a:p>
          </p:txBody>
        </p:sp>
        <p:sp>
          <p:nvSpPr>
            <p:cNvPr id="6" name="Rectangle 9"/>
            <p:cNvSpPr>
              <a:spLocks noChangeArrowheads="1"/>
            </p:cNvSpPr>
            <p:nvPr/>
          </p:nvSpPr>
          <p:spPr bwMode="gray">
            <a:xfrm>
              <a:off x="5508067" y="3565525"/>
              <a:ext cx="1646669" cy="369332"/>
            </a:xfrm>
            <a:prstGeom prst="rect">
              <a:avLst/>
            </a:prstGeom>
            <a:noFill/>
            <a:ln w="9525" algn="ctr">
              <a:noFill/>
              <a:miter lim="800000"/>
              <a:headEnd/>
              <a:tailEnd/>
            </a:ln>
            <a:effectLst/>
          </p:spPr>
          <p:txBody>
            <a:bodyPr wrap="none">
              <a:spAutoFit/>
            </a:bodyPr>
            <a:lstStyle/>
            <a:p>
              <a:pPr algn="ctr"/>
              <a:r>
                <a:rPr lang="en-US" dirty="0" smtClean="0">
                  <a:solidFill>
                    <a:srgbClr val="1C1C1C"/>
                  </a:solidFill>
                </a:rPr>
                <a:t>Four Analyses</a:t>
              </a:r>
              <a:endParaRPr lang="en-US" dirty="0">
                <a:solidFill>
                  <a:srgbClr val="1C1C1C"/>
                </a:solidFill>
              </a:endParaRPr>
            </a:p>
          </p:txBody>
        </p:sp>
        <p:sp>
          <p:nvSpPr>
            <p:cNvPr id="7" name="Text Box 10"/>
            <p:cNvSpPr txBox="1">
              <a:spLocks noChangeArrowheads="1"/>
            </p:cNvSpPr>
            <p:nvPr/>
          </p:nvSpPr>
          <p:spPr bwMode="gray">
            <a:xfrm>
              <a:off x="5029200" y="4156075"/>
              <a:ext cx="2514599" cy="1077218"/>
            </a:xfrm>
            <a:prstGeom prst="rect">
              <a:avLst/>
            </a:prstGeom>
            <a:noFill/>
            <a:ln w="9525" algn="ctr">
              <a:noFill/>
              <a:miter lim="800000"/>
              <a:headEnd/>
              <a:tailEnd/>
            </a:ln>
            <a:effectLst/>
          </p:spPr>
          <p:txBody>
            <a:bodyPr wrap="square">
              <a:spAutoFit/>
            </a:bodyPr>
            <a:lstStyle/>
            <a:p>
              <a:pPr algn="ctr" eaLnBrk="0" hangingPunct="0"/>
              <a:r>
                <a:rPr lang="en-US" sz="1600" b="1" dirty="0" smtClean="0">
                  <a:solidFill>
                    <a:srgbClr val="1C1C1C"/>
                  </a:solidFill>
                </a:rPr>
                <a:t>Stakeholder</a:t>
              </a:r>
            </a:p>
            <a:p>
              <a:pPr algn="ctr" eaLnBrk="0" hangingPunct="0"/>
              <a:r>
                <a:rPr lang="en-US" sz="1600" b="1" dirty="0" smtClean="0">
                  <a:solidFill>
                    <a:srgbClr val="1C1C1C"/>
                  </a:solidFill>
                </a:rPr>
                <a:t>   Utilitarian goal-based</a:t>
              </a:r>
            </a:p>
            <a:p>
              <a:pPr algn="ctr" eaLnBrk="0" hangingPunct="0"/>
              <a:r>
                <a:rPr lang="en-US" sz="1600" b="1" dirty="0" smtClean="0">
                  <a:solidFill>
                    <a:srgbClr val="1C1C1C"/>
                  </a:solidFill>
                </a:rPr>
                <a:t>Rights-based</a:t>
              </a:r>
            </a:p>
            <a:p>
              <a:pPr algn="ctr" eaLnBrk="0" hangingPunct="0"/>
              <a:r>
                <a:rPr lang="en-US" sz="1600" b="1" dirty="0" smtClean="0">
                  <a:solidFill>
                    <a:srgbClr val="1C1C1C"/>
                  </a:solidFill>
                </a:rPr>
                <a:t>Duty-based</a:t>
              </a:r>
            </a:p>
          </p:txBody>
        </p:sp>
        <p:grpSp>
          <p:nvGrpSpPr>
            <p:cNvPr id="8" name="Group 15"/>
            <p:cNvGrpSpPr>
              <a:grpSpLocks/>
            </p:cNvGrpSpPr>
            <p:nvPr/>
          </p:nvGrpSpPr>
          <p:grpSpPr bwMode="auto">
            <a:xfrm>
              <a:off x="5160962" y="1524000"/>
              <a:ext cx="2382838" cy="538163"/>
              <a:chOff x="2251" y="1126"/>
              <a:chExt cx="1501" cy="339"/>
            </a:xfrm>
          </p:grpSpPr>
          <p:sp>
            <p:nvSpPr>
              <p:cNvPr id="11" name="AutoShape 16"/>
              <p:cNvSpPr>
                <a:spLocks noChangeArrowheads="1"/>
              </p:cNvSpPr>
              <p:nvPr/>
            </p:nvSpPr>
            <p:spPr bwMode="gray">
              <a:xfrm>
                <a:off x="2251" y="1126"/>
                <a:ext cx="1501" cy="339"/>
              </a:xfrm>
              <a:prstGeom prst="roundRect">
                <a:avLst>
                  <a:gd name="adj" fmla="val 50000"/>
                </a:avLst>
              </a:prstGeom>
              <a:gradFill rotWithShape="1">
                <a:gsLst>
                  <a:gs pos="0">
                    <a:srgbClr val="EAEAEA">
                      <a:gamma/>
                      <a:shade val="36078"/>
                      <a:invGamma/>
                    </a:srgbClr>
                  </a:gs>
                  <a:gs pos="50000">
                    <a:srgbClr val="EAEAEA"/>
                  </a:gs>
                  <a:gs pos="100000">
                    <a:srgbClr val="EAEAEA">
                      <a:gamma/>
                      <a:shade val="36078"/>
                      <a:invGamma/>
                    </a:srgbClr>
                  </a:gs>
                </a:gsLst>
                <a:lin ang="5400000" scaled="1"/>
              </a:gradFill>
              <a:ln w="9525" algn="ctr">
                <a:noFill/>
                <a:round/>
                <a:headEnd/>
                <a:tailEnd/>
              </a:ln>
              <a:effectLst>
                <a:outerShdw dist="40161" dir="4293903" algn="ctr" rotWithShape="0">
                  <a:srgbClr val="FFFFCC">
                    <a:alpha val="50000"/>
                  </a:srgbClr>
                </a:outerShdw>
              </a:effectLst>
            </p:spPr>
            <p:txBody>
              <a:bodyPr wrap="none" anchor="ctr"/>
              <a:lstStyle/>
              <a:p>
                <a:endParaRPr lang="en-US"/>
              </a:p>
            </p:txBody>
          </p:sp>
          <p:sp>
            <p:nvSpPr>
              <p:cNvPr id="12" name="AutoShape 17"/>
              <p:cNvSpPr>
                <a:spLocks noChangeArrowheads="1"/>
              </p:cNvSpPr>
              <p:nvPr/>
            </p:nvSpPr>
            <p:spPr bwMode="gray">
              <a:xfrm>
                <a:off x="2269" y="1145"/>
                <a:ext cx="1465" cy="303"/>
              </a:xfrm>
              <a:prstGeom prst="roundRect">
                <a:avLst>
                  <a:gd name="adj" fmla="val 50000"/>
                </a:avLst>
              </a:prstGeom>
              <a:gradFill rotWithShape="1">
                <a:gsLst>
                  <a:gs pos="0">
                    <a:schemeClr val="hlink">
                      <a:alpha val="89999"/>
                    </a:schemeClr>
                  </a:gs>
                  <a:gs pos="50000">
                    <a:schemeClr val="hlink">
                      <a:gamma/>
                      <a:tint val="33725"/>
                      <a:invGamma/>
                    </a:schemeClr>
                  </a:gs>
                  <a:gs pos="100000">
                    <a:schemeClr val="hlink">
                      <a:alpha val="89999"/>
                    </a:schemeClr>
                  </a:gs>
                </a:gsLst>
                <a:lin ang="0" scaled="1"/>
              </a:gradFill>
              <a:ln w="9525" algn="ctr">
                <a:noFill/>
                <a:round/>
                <a:headEnd/>
                <a:tailEnd/>
              </a:ln>
              <a:effectLst/>
            </p:spPr>
            <p:txBody>
              <a:bodyPr wrap="none" anchor="ctr"/>
              <a:lstStyle/>
              <a:p>
                <a:endParaRPr lang="en-US"/>
              </a:p>
            </p:txBody>
          </p:sp>
        </p:grpSp>
        <p:sp>
          <p:nvSpPr>
            <p:cNvPr id="9" name="Rectangle 18"/>
            <p:cNvSpPr>
              <a:spLocks noChangeArrowheads="1"/>
            </p:cNvSpPr>
            <p:nvPr/>
          </p:nvSpPr>
          <p:spPr bwMode="gray">
            <a:xfrm>
              <a:off x="5814588" y="1593850"/>
              <a:ext cx="1133645" cy="369332"/>
            </a:xfrm>
            <a:prstGeom prst="rect">
              <a:avLst/>
            </a:prstGeom>
            <a:noFill/>
            <a:ln w="9525" algn="ctr">
              <a:noFill/>
              <a:miter lim="800000"/>
              <a:headEnd/>
              <a:tailEnd/>
            </a:ln>
            <a:effectLst/>
          </p:spPr>
          <p:txBody>
            <a:bodyPr wrap="none">
              <a:spAutoFit/>
            </a:bodyPr>
            <a:lstStyle/>
            <a:p>
              <a:pPr algn="ctr"/>
              <a:r>
                <a:rPr lang="en-US" b="1" dirty="0" smtClean="0">
                  <a:solidFill>
                    <a:srgbClr val="1C1C1C"/>
                  </a:solidFill>
                </a:rPr>
                <a:t>Analysis</a:t>
              </a:r>
              <a:endParaRPr lang="en-US" b="1" dirty="0">
                <a:solidFill>
                  <a:srgbClr val="1C1C1C"/>
                </a:solidFill>
              </a:endParaRPr>
            </a:p>
          </p:txBody>
        </p:sp>
        <p:sp>
          <p:nvSpPr>
            <p:cNvPr id="10" name="AutoShape 28"/>
            <p:cNvSpPr>
              <a:spLocks noChangeArrowheads="1"/>
            </p:cNvSpPr>
            <p:nvPr/>
          </p:nvSpPr>
          <p:spPr bwMode="gray">
            <a:xfrm flipV="1">
              <a:off x="5339210" y="2076450"/>
              <a:ext cx="1981200" cy="1371600"/>
            </a:xfrm>
            <a:prstGeom prst="triangle">
              <a:avLst>
                <a:gd name="adj" fmla="val 50000"/>
              </a:avLst>
            </a:prstGeom>
            <a:gradFill rotWithShape="1">
              <a:gsLst>
                <a:gs pos="0">
                  <a:schemeClr val="hlink"/>
                </a:gs>
                <a:gs pos="100000">
                  <a:schemeClr val="hlink">
                    <a:gamma/>
                    <a:tint val="0"/>
                    <a:invGamma/>
                    <a:alpha val="0"/>
                  </a:schemeClr>
                </a:gs>
              </a:gsLst>
              <a:lin ang="5400000" scaled="1"/>
            </a:gradFill>
            <a:ln w="9525">
              <a:noFill/>
              <a:miter lim="800000"/>
              <a:headEnd/>
              <a:tailEnd/>
            </a:ln>
            <a:effectLst/>
          </p:spPr>
          <p:txBody>
            <a:bodyPr wrap="none" anchor="ctr"/>
            <a:lstStyle/>
            <a:p>
              <a:endParaRPr lang="en-US"/>
            </a:p>
          </p:txBody>
        </p:sp>
      </p:grpSp>
      <p:grpSp>
        <p:nvGrpSpPr>
          <p:cNvPr id="13" name="群組 12"/>
          <p:cNvGrpSpPr/>
          <p:nvPr/>
        </p:nvGrpSpPr>
        <p:grpSpPr>
          <a:xfrm>
            <a:off x="0" y="2963863"/>
            <a:ext cx="9144000" cy="1595437"/>
            <a:chOff x="0" y="2963863"/>
            <a:chExt cx="9144000" cy="1595437"/>
          </a:xfrm>
        </p:grpSpPr>
        <p:grpSp>
          <p:nvGrpSpPr>
            <p:cNvPr id="14" name="Group 2"/>
            <p:cNvGrpSpPr>
              <a:grpSpLocks/>
            </p:cNvGrpSpPr>
            <p:nvPr/>
          </p:nvGrpSpPr>
          <p:grpSpPr bwMode="auto">
            <a:xfrm>
              <a:off x="1096963" y="3076575"/>
              <a:ext cx="1041400" cy="1052513"/>
              <a:chOff x="691" y="2077"/>
              <a:chExt cx="656" cy="663"/>
            </a:xfrm>
          </p:grpSpPr>
          <p:pic>
            <p:nvPicPr>
              <p:cNvPr id="78" name="Picture 3" descr="circuler_1"/>
              <p:cNvPicPr>
                <a:picLocks noChangeAspect="1" noChangeArrowheads="1"/>
              </p:cNvPicPr>
              <p:nvPr/>
            </p:nvPicPr>
            <p:blipFill>
              <a:blip r:embed="rId3" cstate="print"/>
              <a:srcRect/>
              <a:stretch>
                <a:fillRect/>
              </a:stretch>
            </p:blipFill>
            <p:spPr bwMode="gray">
              <a:xfrm>
                <a:off x="691" y="2077"/>
                <a:ext cx="656" cy="662"/>
              </a:xfrm>
              <a:prstGeom prst="rect">
                <a:avLst/>
              </a:prstGeom>
              <a:noFill/>
            </p:spPr>
          </p:pic>
          <p:sp>
            <p:nvSpPr>
              <p:cNvPr id="79" name="Oval 4"/>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w="9525" algn="ctr">
                <a:noFill/>
                <a:round/>
                <a:headEnd/>
                <a:tailEnd/>
              </a:ln>
              <a:effectLst/>
            </p:spPr>
            <p:txBody>
              <a:bodyPr wrap="none" anchor="ctr"/>
              <a:lstStyle/>
              <a:p>
                <a:endParaRPr lang="en-US"/>
              </a:p>
            </p:txBody>
          </p:sp>
          <p:grpSp>
            <p:nvGrpSpPr>
              <p:cNvPr id="80" name="Group 5"/>
              <p:cNvGrpSpPr>
                <a:grpSpLocks/>
              </p:cNvGrpSpPr>
              <p:nvPr/>
            </p:nvGrpSpPr>
            <p:grpSpPr bwMode="auto">
              <a:xfrm>
                <a:off x="726" y="2607"/>
                <a:ext cx="570" cy="110"/>
                <a:chOff x="3706" y="1872"/>
                <a:chExt cx="825" cy="156"/>
              </a:xfrm>
            </p:grpSpPr>
            <p:grpSp>
              <p:nvGrpSpPr>
                <p:cNvPr id="81" name="Group 6"/>
                <p:cNvGrpSpPr>
                  <a:grpSpLocks/>
                </p:cNvGrpSpPr>
                <p:nvPr/>
              </p:nvGrpSpPr>
              <p:grpSpPr bwMode="auto">
                <a:xfrm rot="-1297425" flipH="1" flipV="1">
                  <a:off x="3850" y="1872"/>
                  <a:ext cx="681" cy="150"/>
                  <a:chOff x="1565" y="2568"/>
                  <a:chExt cx="1118" cy="279"/>
                </a:xfrm>
              </p:grpSpPr>
              <p:sp>
                <p:nvSpPr>
                  <p:cNvPr id="87" name="AutoShape 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8" name="AutoShape 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9" name="AutoShape 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90" name="AutoShape 1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82" name="Group 11"/>
                <p:cNvGrpSpPr>
                  <a:grpSpLocks/>
                </p:cNvGrpSpPr>
                <p:nvPr/>
              </p:nvGrpSpPr>
              <p:grpSpPr bwMode="auto">
                <a:xfrm rot="56115" flipH="1" flipV="1">
                  <a:off x="3706" y="1878"/>
                  <a:ext cx="681" cy="150"/>
                  <a:chOff x="1565" y="2568"/>
                  <a:chExt cx="1118" cy="279"/>
                </a:xfrm>
              </p:grpSpPr>
              <p:sp>
                <p:nvSpPr>
                  <p:cNvPr id="83" name="AutoShape 1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4" name="AutoShape 1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5" name="AutoShape 1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86" name="AutoShape 1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 name="Group 16"/>
            <p:cNvGrpSpPr>
              <a:grpSpLocks/>
            </p:cNvGrpSpPr>
            <p:nvPr/>
          </p:nvGrpSpPr>
          <p:grpSpPr bwMode="auto">
            <a:xfrm>
              <a:off x="3060700" y="3068638"/>
              <a:ext cx="1041400" cy="1052512"/>
              <a:chOff x="1928" y="2072"/>
              <a:chExt cx="656" cy="663"/>
            </a:xfrm>
          </p:grpSpPr>
          <p:pic>
            <p:nvPicPr>
              <p:cNvPr id="65" name="Picture 17" descr="circuler_1"/>
              <p:cNvPicPr>
                <a:picLocks noChangeAspect="1" noChangeArrowheads="1"/>
              </p:cNvPicPr>
              <p:nvPr/>
            </p:nvPicPr>
            <p:blipFill>
              <a:blip r:embed="rId3" cstate="print"/>
              <a:srcRect/>
              <a:stretch>
                <a:fillRect/>
              </a:stretch>
            </p:blipFill>
            <p:spPr bwMode="gray">
              <a:xfrm>
                <a:off x="1928" y="2072"/>
                <a:ext cx="656" cy="662"/>
              </a:xfrm>
              <a:prstGeom prst="rect">
                <a:avLst/>
              </a:prstGeom>
              <a:noFill/>
            </p:spPr>
          </p:pic>
          <p:sp>
            <p:nvSpPr>
              <p:cNvPr id="66" name="Oval 18"/>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w="9525" algn="ctr">
                <a:noFill/>
                <a:round/>
                <a:headEnd/>
                <a:tailEnd/>
              </a:ln>
              <a:effectLst/>
            </p:spPr>
            <p:txBody>
              <a:bodyPr wrap="none" anchor="ctr"/>
              <a:lstStyle/>
              <a:p>
                <a:endParaRPr lang="en-US"/>
              </a:p>
            </p:txBody>
          </p:sp>
          <p:grpSp>
            <p:nvGrpSpPr>
              <p:cNvPr id="67" name="Group 19"/>
              <p:cNvGrpSpPr>
                <a:grpSpLocks/>
              </p:cNvGrpSpPr>
              <p:nvPr/>
            </p:nvGrpSpPr>
            <p:grpSpPr bwMode="auto">
              <a:xfrm>
                <a:off x="1963" y="2602"/>
                <a:ext cx="570" cy="110"/>
                <a:chOff x="3706" y="1872"/>
                <a:chExt cx="825" cy="156"/>
              </a:xfrm>
            </p:grpSpPr>
            <p:grpSp>
              <p:nvGrpSpPr>
                <p:cNvPr id="68" name="Group 20"/>
                <p:cNvGrpSpPr>
                  <a:grpSpLocks/>
                </p:cNvGrpSpPr>
                <p:nvPr/>
              </p:nvGrpSpPr>
              <p:grpSpPr bwMode="auto">
                <a:xfrm rot="-1297425" flipH="1" flipV="1">
                  <a:off x="3850" y="1872"/>
                  <a:ext cx="681" cy="150"/>
                  <a:chOff x="1565" y="2568"/>
                  <a:chExt cx="1118" cy="279"/>
                </a:xfrm>
              </p:grpSpPr>
              <p:sp>
                <p:nvSpPr>
                  <p:cNvPr id="74" name="AutoShape 2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5" name="AutoShape 2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6" name="AutoShape 2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7" name="AutoShape 2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69" name="Group 25"/>
                <p:cNvGrpSpPr>
                  <a:grpSpLocks/>
                </p:cNvGrpSpPr>
                <p:nvPr/>
              </p:nvGrpSpPr>
              <p:grpSpPr bwMode="auto">
                <a:xfrm rot="56115" flipH="1" flipV="1">
                  <a:off x="3706" y="1878"/>
                  <a:ext cx="681" cy="150"/>
                  <a:chOff x="1565" y="2568"/>
                  <a:chExt cx="1118" cy="279"/>
                </a:xfrm>
              </p:grpSpPr>
              <p:sp>
                <p:nvSpPr>
                  <p:cNvPr id="70" name="AutoShape 2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1" name="AutoShape 2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2" name="AutoShape 2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73" name="AutoShape 2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6" name="Group 30"/>
            <p:cNvGrpSpPr>
              <a:grpSpLocks/>
            </p:cNvGrpSpPr>
            <p:nvPr/>
          </p:nvGrpSpPr>
          <p:grpSpPr bwMode="auto">
            <a:xfrm>
              <a:off x="4999038" y="3079750"/>
              <a:ext cx="1041400" cy="1050925"/>
              <a:chOff x="3149" y="2079"/>
              <a:chExt cx="656" cy="662"/>
            </a:xfrm>
          </p:grpSpPr>
          <p:pic>
            <p:nvPicPr>
              <p:cNvPr id="52" name="Picture 31" descr="circuler_1"/>
              <p:cNvPicPr>
                <a:picLocks noChangeAspect="1" noChangeArrowheads="1"/>
              </p:cNvPicPr>
              <p:nvPr/>
            </p:nvPicPr>
            <p:blipFill>
              <a:blip r:embed="rId4" cstate="print"/>
              <a:srcRect/>
              <a:stretch>
                <a:fillRect/>
              </a:stretch>
            </p:blipFill>
            <p:spPr bwMode="gray">
              <a:xfrm>
                <a:off x="3149" y="2079"/>
                <a:ext cx="656" cy="661"/>
              </a:xfrm>
              <a:prstGeom prst="rect">
                <a:avLst/>
              </a:prstGeom>
              <a:noFill/>
            </p:spPr>
          </p:pic>
          <p:sp>
            <p:nvSpPr>
              <p:cNvPr id="53" name="Oval 32"/>
              <p:cNvSpPr>
                <a:spLocks noChangeArrowheads="1"/>
              </p:cNvSpPr>
              <p:nvPr/>
            </p:nvSpPr>
            <p:spPr bwMode="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w="9525" algn="ctr">
                <a:noFill/>
                <a:round/>
                <a:headEnd/>
                <a:tailEnd/>
              </a:ln>
              <a:effectLst/>
            </p:spPr>
            <p:txBody>
              <a:bodyPr wrap="none" anchor="ctr"/>
              <a:lstStyle/>
              <a:p>
                <a:endParaRPr lang="en-US"/>
              </a:p>
            </p:txBody>
          </p:sp>
          <p:grpSp>
            <p:nvGrpSpPr>
              <p:cNvPr id="54" name="Group 33"/>
              <p:cNvGrpSpPr>
                <a:grpSpLocks/>
              </p:cNvGrpSpPr>
              <p:nvPr/>
            </p:nvGrpSpPr>
            <p:grpSpPr bwMode="auto">
              <a:xfrm>
                <a:off x="3184" y="2596"/>
                <a:ext cx="570" cy="110"/>
                <a:chOff x="3706" y="1872"/>
                <a:chExt cx="825" cy="156"/>
              </a:xfrm>
            </p:grpSpPr>
            <p:grpSp>
              <p:nvGrpSpPr>
                <p:cNvPr id="55" name="Group 34"/>
                <p:cNvGrpSpPr>
                  <a:grpSpLocks/>
                </p:cNvGrpSpPr>
                <p:nvPr/>
              </p:nvGrpSpPr>
              <p:grpSpPr bwMode="auto">
                <a:xfrm rot="-1297425" flipH="1" flipV="1">
                  <a:off x="3850" y="1872"/>
                  <a:ext cx="681" cy="150"/>
                  <a:chOff x="1565" y="2568"/>
                  <a:chExt cx="1118" cy="279"/>
                </a:xfrm>
              </p:grpSpPr>
              <p:sp>
                <p:nvSpPr>
                  <p:cNvPr id="61" name="AutoShape 3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2" name="AutoShape 3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3" name="AutoShape 3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4" name="AutoShape 3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56" name="Group 39"/>
                <p:cNvGrpSpPr>
                  <a:grpSpLocks/>
                </p:cNvGrpSpPr>
                <p:nvPr/>
              </p:nvGrpSpPr>
              <p:grpSpPr bwMode="auto">
                <a:xfrm rot="56115" flipH="1" flipV="1">
                  <a:off x="3706" y="1878"/>
                  <a:ext cx="681" cy="150"/>
                  <a:chOff x="1565" y="2568"/>
                  <a:chExt cx="1118" cy="279"/>
                </a:xfrm>
              </p:grpSpPr>
              <p:sp>
                <p:nvSpPr>
                  <p:cNvPr id="57" name="AutoShape 4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8" name="AutoShape 4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9" name="AutoShape 4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60" name="AutoShape 4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7" name="Group 44"/>
            <p:cNvGrpSpPr>
              <a:grpSpLocks/>
            </p:cNvGrpSpPr>
            <p:nvPr/>
          </p:nvGrpSpPr>
          <p:grpSpPr bwMode="auto">
            <a:xfrm>
              <a:off x="6961188" y="3071813"/>
              <a:ext cx="1041400" cy="1050925"/>
              <a:chOff x="4385" y="2074"/>
              <a:chExt cx="656" cy="662"/>
            </a:xfrm>
          </p:grpSpPr>
          <p:pic>
            <p:nvPicPr>
              <p:cNvPr id="39" name="Picture 45" descr="circuler_1"/>
              <p:cNvPicPr>
                <a:picLocks noChangeAspect="1" noChangeArrowheads="1"/>
              </p:cNvPicPr>
              <p:nvPr/>
            </p:nvPicPr>
            <p:blipFill>
              <a:blip r:embed="rId4" cstate="print"/>
              <a:srcRect/>
              <a:stretch>
                <a:fillRect/>
              </a:stretch>
            </p:blipFill>
            <p:spPr bwMode="gray">
              <a:xfrm>
                <a:off x="4385" y="2074"/>
                <a:ext cx="656" cy="661"/>
              </a:xfrm>
              <a:prstGeom prst="rect">
                <a:avLst/>
              </a:prstGeom>
              <a:noFill/>
            </p:spPr>
          </p:pic>
          <p:sp>
            <p:nvSpPr>
              <p:cNvPr id="40" name="Oval 46"/>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w="9525" algn="ctr">
                <a:noFill/>
                <a:round/>
                <a:headEnd/>
                <a:tailEnd/>
              </a:ln>
              <a:effectLst/>
            </p:spPr>
            <p:txBody>
              <a:bodyPr wrap="none" anchor="ctr"/>
              <a:lstStyle/>
              <a:p>
                <a:endParaRPr lang="en-US"/>
              </a:p>
            </p:txBody>
          </p:sp>
          <p:grpSp>
            <p:nvGrpSpPr>
              <p:cNvPr id="41" name="Group 47"/>
              <p:cNvGrpSpPr>
                <a:grpSpLocks/>
              </p:cNvGrpSpPr>
              <p:nvPr/>
            </p:nvGrpSpPr>
            <p:grpSpPr bwMode="auto">
              <a:xfrm>
                <a:off x="4420" y="2591"/>
                <a:ext cx="570" cy="110"/>
                <a:chOff x="3706" y="1872"/>
                <a:chExt cx="825" cy="156"/>
              </a:xfrm>
            </p:grpSpPr>
            <p:grpSp>
              <p:nvGrpSpPr>
                <p:cNvPr id="42" name="Group 48"/>
                <p:cNvGrpSpPr>
                  <a:grpSpLocks/>
                </p:cNvGrpSpPr>
                <p:nvPr/>
              </p:nvGrpSpPr>
              <p:grpSpPr bwMode="auto">
                <a:xfrm rot="-1297425" flipH="1" flipV="1">
                  <a:off x="3850" y="1872"/>
                  <a:ext cx="681" cy="150"/>
                  <a:chOff x="1565" y="2568"/>
                  <a:chExt cx="1118" cy="279"/>
                </a:xfrm>
              </p:grpSpPr>
              <p:sp>
                <p:nvSpPr>
                  <p:cNvPr id="48" name="AutoShape 4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9" name="AutoShape 5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0" name="AutoShape 5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51" name="AutoShape 5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43" name="Group 53"/>
                <p:cNvGrpSpPr>
                  <a:grpSpLocks/>
                </p:cNvGrpSpPr>
                <p:nvPr/>
              </p:nvGrpSpPr>
              <p:grpSpPr bwMode="auto">
                <a:xfrm rot="56115" flipH="1" flipV="1">
                  <a:off x="3706" y="1878"/>
                  <a:ext cx="681" cy="150"/>
                  <a:chOff x="1565" y="2568"/>
                  <a:chExt cx="1118" cy="279"/>
                </a:xfrm>
              </p:grpSpPr>
              <p:sp>
                <p:nvSpPr>
                  <p:cNvPr id="44" name="AutoShape 5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5" name="AutoShape 5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6" name="AutoShape 5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47" name="AutoShape 5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sp>
          <p:nvSpPr>
            <p:cNvPr id="18" name="Line 58"/>
            <p:cNvSpPr>
              <a:spLocks noChangeShapeType="1"/>
            </p:cNvSpPr>
            <p:nvPr/>
          </p:nvSpPr>
          <p:spPr bwMode="black">
            <a:xfrm>
              <a:off x="1612900" y="4224338"/>
              <a:ext cx="0" cy="334962"/>
            </a:xfrm>
            <a:prstGeom prst="line">
              <a:avLst/>
            </a:prstGeom>
            <a:noFill/>
            <a:ln w="19050">
              <a:solidFill>
                <a:schemeClr val="tx2"/>
              </a:solidFill>
              <a:round/>
              <a:headEnd/>
              <a:tailEnd/>
            </a:ln>
            <a:effectLst/>
          </p:spPr>
          <p:txBody>
            <a:bodyPr/>
            <a:lstStyle/>
            <a:p>
              <a:endParaRPr lang="en-US"/>
            </a:p>
          </p:txBody>
        </p:sp>
        <p:sp>
          <p:nvSpPr>
            <p:cNvPr id="19" name="Text Box 61"/>
            <p:cNvSpPr txBox="1">
              <a:spLocks noChangeArrowheads="1"/>
            </p:cNvSpPr>
            <p:nvPr/>
          </p:nvSpPr>
          <p:spPr bwMode="gray">
            <a:xfrm>
              <a:off x="1093788" y="3295650"/>
              <a:ext cx="1044575" cy="630942"/>
            </a:xfrm>
            <a:prstGeom prst="rect">
              <a:avLst/>
            </a:prstGeom>
            <a:noFill/>
            <a:ln w="9525">
              <a:noFill/>
              <a:miter lim="800000"/>
              <a:headEnd/>
              <a:tailEnd/>
            </a:ln>
            <a:effectLst/>
          </p:spPr>
          <p:txBody>
            <a:bodyPr>
              <a:spAutoFit/>
            </a:bodyPr>
            <a:lstStyle/>
            <a:p>
              <a:pPr marL="120650" indent="-120650" algn="ctr" eaLnBrk="1" hangingPunct="1">
                <a:spcBef>
                  <a:spcPct val="50000"/>
                </a:spcBef>
              </a:pPr>
              <a:r>
                <a:rPr lang="en-US" sz="1400" b="1" dirty="0" smtClean="0">
                  <a:solidFill>
                    <a:srgbClr val="1C1C1C"/>
                  </a:solidFill>
                  <a:latin typeface="Arial" charset="0"/>
                  <a:cs typeface="Arial" charset="0"/>
                </a:rPr>
                <a:t>Stake</a:t>
              </a:r>
            </a:p>
            <a:p>
              <a:pPr marL="120650" indent="-120650" algn="ctr" eaLnBrk="1" hangingPunct="1">
                <a:spcBef>
                  <a:spcPct val="50000"/>
                </a:spcBef>
              </a:pPr>
              <a:r>
                <a:rPr lang="en-US" sz="1400" b="1" dirty="0" smtClean="0">
                  <a:solidFill>
                    <a:srgbClr val="1C1C1C"/>
                  </a:solidFill>
                  <a:latin typeface="Arial" charset="0"/>
                  <a:cs typeface="Arial" charset="0"/>
                </a:rPr>
                <a:t>holder</a:t>
              </a:r>
              <a:endParaRPr lang="en-US" sz="1400" b="1" dirty="0">
                <a:solidFill>
                  <a:srgbClr val="1C1C1C"/>
                </a:solidFill>
                <a:latin typeface="Arial" charset="0"/>
                <a:cs typeface="Arial" charset="0"/>
              </a:endParaRPr>
            </a:p>
          </p:txBody>
        </p:sp>
        <p:sp>
          <p:nvSpPr>
            <p:cNvPr id="20" name="Text Box 62"/>
            <p:cNvSpPr txBox="1">
              <a:spLocks noChangeArrowheads="1"/>
            </p:cNvSpPr>
            <p:nvPr/>
          </p:nvSpPr>
          <p:spPr bwMode="gray">
            <a:xfrm>
              <a:off x="3049588" y="3295650"/>
              <a:ext cx="1065212" cy="846386"/>
            </a:xfrm>
            <a:prstGeom prst="rect">
              <a:avLst/>
            </a:prstGeom>
            <a:noFill/>
            <a:ln w="9525">
              <a:noFill/>
              <a:miter lim="800000"/>
              <a:headEnd/>
              <a:tailEnd/>
            </a:ln>
            <a:effectLst/>
          </p:spPr>
          <p:txBody>
            <a:bodyPr wrap="square">
              <a:spAutoFit/>
            </a:bodyPr>
            <a:lstStyle/>
            <a:p>
              <a:pPr marL="120650" indent="-120650" algn="ctr" eaLnBrk="1" hangingPunct="1">
                <a:spcBef>
                  <a:spcPct val="50000"/>
                </a:spcBef>
              </a:pPr>
              <a:r>
                <a:rPr lang="en-US" sz="1400" b="1" dirty="0" smtClean="0">
                  <a:solidFill>
                    <a:srgbClr val="1C1C1C"/>
                  </a:solidFill>
                  <a:latin typeface="Arial" charset="0"/>
                  <a:cs typeface="Arial" charset="0"/>
                </a:rPr>
                <a:t>Utilitarian goal</a:t>
              </a:r>
            </a:p>
            <a:p>
              <a:pPr marL="120650" indent="-120650" algn="ctr" eaLnBrk="1" hangingPunct="1">
                <a:spcBef>
                  <a:spcPct val="50000"/>
                </a:spcBef>
              </a:pPr>
              <a:r>
                <a:rPr lang="en-US" sz="1400" b="1" dirty="0" smtClean="0">
                  <a:solidFill>
                    <a:srgbClr val="1C1C1C"/>
                  </a:solidFill>
                  <a:latin typeface="Arial" charset="0"/>
                  <a:cs typeface="Arial" charset="0"/>
                </a:rPr>
                <a:t>based</a:t>
              </a:r>
              <a:endParaRPr lang="en-US" sz="1400" b="1" dirty="0">
                <a:solidFill>
                  <a:srgbClr val="1C1C1C"/>
                </a:solidFill>
                <a:latin typeface="Arial" charset="0"/>
                <a:cs typeface="Arial" charset="0"/>
              </a:endParaRPr>
            </a:p>
          </p:txBody>
        </p:sp>
        <p:sp>
          <p:nvSpPr>
            <p:cNvPr id="21" name="Text Box 63"/>
            <p:cNvSpPr txBox="1">
              <a:spLocks noChangeArrowheads="1"/>
            </p:cNvSpPr>
            <p:nvPr/>
          </p:nvSpPr>
          <p:spPr bwMode="gray">
            <a:xfrm>
              <a:off x="4997450" y="3295650"/>
              <a:ext cx="1044575" cy="630942"/>
            </a:xfrm>
            <a:prstGeom prst="rect">
              <a:avLst/>
            </a:prstGeom>
            <a:noFill/>
            <a:ln w="9525">
              <a:noFill/>
              <a:miter lim="800000"/>
              <a:headEnd/>
              <a:tailEnd/>
            </a:ln>
            <a:effectLst/>
          </p:spPr>
          <p:txBody>
            <a:bodyPr>
              <a:spAutoFit/>
            </a:bodyPr>
            <a:lstStyle/>
            <a:p>
              <a:pPr marL="120650" indent="-120650" algn="ctr" eaLnBrk="1" hangingPunct="1">
                <a:spcBef>
                  <a:spcPct val="50000"/>
                </a:spcBef>
              </a:pPr>
              <a:r>
                <a:rPr lang="en-US" sz="1400" b="1" dirty="0" smtClean="0">
                  <a:solidFill>
                    <a:srgbClr val="1C1C1C"/>
                  </a:solidFill>
                  <a:latin typeface="Arial" charset="0"/>
                  <a:cs typeface="Arial" charset="0"/>
                </a:rPr>
                <a:t>Rights</a:t>
              </a:r>
            </a:p>
            <a:p>
              <a:pPr marL="120650" indent="-120650" algn="ctr" eaLnBrk="1" hangingPunct="1">
                <a:spcBef>
                  <a:spcPct val="50000"/>
                </a:spcBef>
              </a:pPr>
              <a:r>
                <a:rPr lang="en-US" sz="1400" b="1" dirty="0" smtClean="0">
                  <a:solidFill>
                    <a:srgbClr val="1C1C1C"/>
                  </a:solidFill>
                  <a:latin typeface="Arial" charset="0"/>
                  <a:cs typeface="Arial" charset="0"/>
                </a:rPr>
                <a:t>based</a:t>
              </a:r>
              <a:endParaRPr lang="en-US" sz="1400" b="1" dirty="0">
                <a:solidFill>
                  <a:srgbClr val="1C1C1C"/>
                </a:solidFill>
                <a:latin typeface="Arial" charset="0"/>
                <a:cs typeface="Arial" charset="0"/>
              </a:endParaRPr>
            </a:p>
          </p:txBody>
        </p:sp>
        <p:sp>
          <p:nvSpPr>
            <p:cNvPr id="22" name="Text Box 64"/>
            <p:cNvSpPr txBox="1">
              <a:spLocks noChangeArrowheads="1"/>
            </p:cNvSpPr>
            <p:nvPr/>
          </p:nvSpPr>
          <p:spPr bwMode="gray">
            <a:xfrm>
              <a:off x="6945313" y="3295650"/>
              <a:ext cx="1044575" cy="630942"/>
            </a:xfrm>
            <a:prstGeom prst="rect">
              <a:avLst/>
            </a:prstGeom>
            <a:noFill/>
            <a:ln w="9525">
              <a:noFill/>
              <a:miter lim="800000"/>
              <a:headEnd/>
              <a:tailEnd/>
            </a:ln>
            <a:effectLst/>
          </p:spPr>
          <p:txBody>
            <a:bodyPr>
              <a:spAutoFit/>
            </a:bodyPr>
            <a:lstStyle/>
            <a:p>
              <a:pPr marL="120650" indent="-120650" algn="ctr" eaLnBrk="1" hangingPunct="1">
                <a:spcBef>
                  <a:spcPct val="50000"/>
                </a:spcBef>
              </a:pPr>
              <a:r>
                <a:rPr lang="en-US" sz="1400" b="1" dirty="0" smtClean="0">
                  <a:solidFill>
                    <a:srgbClr val="1C1C1C"/>
                  </a:solidFill>
                  <a:latin typeface="Arial" charset="0"/>
                  <a:cs typeface="Arial" charset="0"/>
                </a:rPr>
                <a:t>Duty</a:t>
              </a:r>
            </a:p>
            <a:p>
              <a:pPr marL="120650" indent="-120650" algn="ctr" eaLnBrk="1" hangingPunct="1">
                <a:spcBef>
                  <a:spcPct val="50000"/>
                </a:spcBef>
              </a:pPr>
              <a:r>
                <a:rPr lang="en-US" sz="1400" b="1" dirty="0" smtClean="0">
                  <a:solidFill>
                    <a:srgbClr val="1C1C1C"/>
                  </a:solidFill>
                  <a:latin typeface="Arial" charset="0"/>
                  <a:cs typeface="Arial" charset="0"/>
                </a:rPr>
                <a:t>based</a:t>
              </a:r>
              <a:endParaRPr lang="en-US" sz="1400" b="1" dirty="0">
                <a:solidFill>
                  <a:srgbClr val="1C1C1C"/>
                </a:solidFill>
                <a:latin typeface="Arial" charset="0"/>
                <a:cs typeface="Arial" charset="0"/>
              </a:endParaRPr>
            </a:p>
          </p:txBody>
        </p:sp>
        <p:sp>
          <p:nvSpPr>
            <p:cNvPr id="23" name="Line 71"/>
            <p:cNvSpPr>
              <a:spLocks noChangeShapeType="1"/>
            </p:cNvSpPr>
            <p:nvPr/>
          </p:nvSpPr>
          <p:spPr bwMode="black">
            <a:xfrm>
              <a:off x="5495925" y="4224338"/>
              <a:ext cx="0" cy="334962"/>
            </a:xfrm>
            <a:prstGeom prst="line">
              <a:avLst/>
            </a:prstGeom>
            <a:noFill/>
            <a:ln w="19050">
              <a:solidFill>
                <a:schemeClr val="tx2"/>
              </a:solidFill>
              <a:round/>
              <a:headEnd/>
              <a:tailEnd/>
            </a:ln>
            <a:effectLst/>
          </p:spPr>
          <p:txBody>
            <a:bodyPr/>
            <a:lstStyle/>
            <a:p>
              <a:endParaRPr lang="en-US"/>
            </a:p>
          </p:txBody>
        </p:sp>
        <p:sp>
          <p:nvSpPr>
            <p:cNvPr id="24" name="Line 72"/>
            <p:cNvSpPr>
              <a:spLocks noChangeShapeType="1"/>
            </p:cNvSpPr>
            <p:nvPr/>
          </p:nvSpPr>
          <p:spPr bwMode="black">
            <a:xfrm flipH="1">
              <a:off x="4684713" y="4559300"/>
              <a:ext cx="1587500" cy="0"/>
            </a:xfrm>
            <a:prstGeom prst="line">
              <a:avLst/>
            </a:prstGeom>
            <a:noFill/>
            <a:ln w="19050">
              <a:solidFill>
                <a:schemeClr val="tx2"/>
              </a:solidFill>
              <a:prstDash val="sysDot"/>
              <a:round/>
              <a:headEnd/>
              <a:tailEnd/>
            </a:ln>
            <a:effectLst/>
          </p:spPr>
          <p:txBody>
            <a:bodyPr/>
            <a:lstStyle/>
            <a:p>
              <a:endParaRPr lang="en-US"/>
            </a:p>
          </p:txBody>
        </p:sp>
        <p:pic>
          <p:nvPicPr>
            <p:cNvPr id="25" name="Picture 84" descr="Picture1"/>
            <p:cNvPicPr>
              <a:picLocks noChangeAspect="1" noChangeArrowheads="1"/>
            </p:cNvPicPr>
            <p:nvPr/>
          </p:nvPicPr>
          <p:blipFill>
            <a:blip r:embed="rId5" cstate="print"/>
            <a:srcRect/>
            <a:stretch>
              <a:fillRect/>
            </a:stretch>
          </p:blipFill>
          <p:spPr bwMode="auto">
            <a:xfrm>
              <a:off x="1204913" y="3087688"/>
              <a:ext cx="825500" cy="377825"/>
            </a:xfrm>
            <a:prstGeom prst="rect">
              <a:avLst/>
            </a:prstGeom>
            <a:noFill/>
          </p:spPr>
        </p:pic>
        <p:pic>
          <p:nvPicPr>
            <p:cNvPr id="26" name="Picture 85" descr="Picture1"/>
            <p:cNvPicPr>
              <a:picLocks noChangeAspect="1" noChangeArrowheads="1"/>
            </p:cNvPicPr>
            <p:nvPr/>
          </p:nvPicPr>
          <p:blipFill>
            <a:blip r:embed="rId5" cstate="print"/>
            <a:srcRect/>
            <a:stretch>
              <a:fillRect/>
            </a:stretch>
          </p:blipFill>
          <p:spPr bwMode="auto">
            <a:xfrm>
              <a:off x="3181350" y="3078163"/>
              <a:ext cx="825500" cy="377825"/>
            </a:xfrm>
            <a:prstGeom prst="rect">
              <a:avLst/>
            </a:prstGeom>
            <a:noFill/>
          </p:spPr>
        </p:pic>
        <p:pic>
          <p:nvPicPr>
            <p:cNvPr id="27" name="Picture 86" descr="Picture1"/>
            <p:cNvPicPr>
              <a:picLocks noChangeAspect="1" noChangeArrowheads="1"/>
            </p:cNvPicPr>
            <p:nvPr/>
          </p:nvPicPr>
          <p:blipFill>
            <a:blip r:embed="rId5" cstate="print"/>
            <a:srcRect/>
            <a:stretch>
              <a:fillRect/>
            </a:stretch>
          </p:blipFill>
          <p:spPr bwMode="auto">
            <a:xfrm>
              <a:off x="5114925" y="3097213"/>
              <a:ext cx="825500" cy="377825"/>
            </a:xfrm>
            <a:prstGeom prst="rect">
              <a:avLst/>
            </a:prstGeom>
            <a:noFill/>
          </p:spPr>
        </p:pic>
        <p:pic>
          <p:nvPicPr>
            <p:cNvPr id="28" name="Picture 87" descr="Picture1"/>
            <p:cNvPicPr>
              <a:picLocks noChangeAspect="1" noChangeArrowheads="1"/>
            </p:cNvPicPr>
            <p:nvPr/>
          </p:nvPicPr>
          <p:blipFill>
            <a:blip r:embed="rId5" cstate="print"/>
            <a:srcRect/>
            <a:stretch>
              <a:fillRect/>
            </a:stretch>
          </p:blipFill>
          <p:spPr bwMode="auto">
            <a:xfrm>
              <a:off x="7077075" y="3087688"/>
              <a:ext cx="825500" cy="377825"/>
            </a:xfrm>
            <a:prstGeom prst="rect">
              <a:avLst/>
            </a:prstGeom>
            <a:noFill/>
          </p:spPr>
        </p:pic>
        <p:grpSp>
          <p:nvGrpSpPr>
            <p:cNvPr id="29" name="Group 74"/>
            <p:cNvGrpSpPr>
              <a:grpSpLocks/>
            </p:cNvGrpSpPr>
            <p:nvPr/>
          </p:nvGrpSpPr>
          <p:grpSpPr bwMode="auto">
            <a:xfrm>
              <a:off x="0" y="2963863"/>
              <a:ext cx="9144000" cy="1254125"/>
              <a:chOff x="0" y="2006"/>
              <a:chExt cx="5760" cy="790"/>
            </a:xfrm>
          </p:grpSpPr>
          <p:sp>
            <p:nvSpPr>
              <p:cNvPr id="30" name="Line 75"/>
              <p:cNvSpPr>
                <a:spLocks noChangeShapeType="1"/>
              </p:cNvSpPr>
              <p:nvPr/>
            </p:nvSpPr>
            <p:spPr bwMode="gray">
              <a:xfrm flipH="1">
                <a:off x="0" y="2405"/>
                <a:ext cx="652"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endParaRPr lang="en-US"/>
              </a:p>
            </p:txBody>
          </p:sp>
          <p:sp>
            <p:nvSpPr>
              <p:cNvPr id="31" name="Line 76"/>
              <p:cNvSpPr>
                <a:spLocks noChangeShapeType="1"/>
              </p:cNvSpPr>
              <p:nvPr/>
            </p:nvSpPr>
            <p:spPr bwMode="gray">
              <a:xfrm flipH="1">
                <a:off x="3839" y="2405"/>
                <a:ext cx="510"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endParaRPr lang="en-US"/>
              </a:p>
            </p:txBody>
          </p:sp>
          <p:sp>
            <p:nvSpPr>
              <p:cNvPr id="32" name="Arc 77"/>
              <p:cNvSpPr>
                <a:spLocks/>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endParaRPr lang="en-US"/>
              </a:p>
            </p:txBody>
          </p:sp>
          <p:sp>
            <p:nvSpPr>
              <p:cNvPr id="33" name="Arc 78"/>
              <p:cNvSpPr>
                <a:spLocks/>
              </p:cNvSpPr>
              <p:nvPr/>
            </p:nvSpPr>
            <p:spPr bwMode="gray">
              <a:xfrm rot="16200000" flipV="1">
                <a:off x="4503" y="1830"/>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endParaRPr lang="en-US"/>
              </a:p>
            </p:txBody>
          </p:sp>
          <p:sp>
            <p:nvSpPr>
              <p:cNvPr id="34" name="Line 79"/>
              <p:cNvSpPr>
                <a:spLocks noChangeShapeType="1"/>
              </p:cNvSpPr>
              <p:nvPr/>
            </p:nvSpPr>
            <p:spPr bwMode="gray">
              <a:xfrm flipH="1">
                <a:off x="2619" y="2405"/>
                <a:ext cx="496"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endParaRPr lang="en-US"/>
              </a:p>
            </p:txBody>
          </p:sp>
          <p:sp>
            <p:nvSpPr>
              <p:cNvPr id="35" name="Arc 80"/>
              <p:cNvSpPr>
                <a:spLocks/>
              </p:cNvSpPr>
              <p:nvPr/>
            </p:nvSpPr>
            <p:spPr bwMode="gray">
              <a:xfrm rot="5400000">
                <a:off x="3278"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endParaRPr lang="en-US"/>
              </a:p>
            </p:txBody>
          </p:sp>
          <p:sp>
            <p:nvSpPr>
              <p:cNvPr id="36" name="Line 81"/>
              <p:cNvSpPr>
                <a:spLocks noChangeShapeType="1"/>
              </p:cNvSpPr>
              <p:nvPr/>
            </p:nvSpPr>
            <p:spPr bwMode="gray">
              <a:xfrm flipH="1">
                <a:off x="5071" y="2405"/>
                <a:ext cx="689"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endParaRPr lang="en-US"/>
              </a:p>
            </p:txBody>
          </p:sp>
          <p:sp>
            <p:nvSpPr>
              <p:cNvPr id="37" name="Line 82"/>
              <p:cNvSpPr>
                <a:spLocks noChangeShapeType="1"/>
              </p:cNvSpPr>
              <p:nvPr/>
            </p:nvSpPr>
            <p:spPr bwMode="gray">
              <a:xfrm flipH="1">
                <a:off x="1377" y="2405"/>
                <a:ext cx="523"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endParaRPr lang="en-US"/>
              </a:p>
            </p:txBody>
          </p:sp>
          <p:sp>
            <p:nvSpPr>
              <p:cNvPr id="38" name="Arc 83"/>
              <p:cNvSpPr>
                <a:spLocks/>
              </p:cNvSpPr>
              <p:nvPr/>
            </p:nvSpPr>
            <p:spPr bwMode="gray">
              <a:xfrm rot="5400000">
                <a:off x="815"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endParaRPr lang="en-US"/>
              </a:p>
            </p:txBody>
          </p:sp>
        </p:grpSp>
      </p:grpSp>
    </p:spTree>
    <p:extLst>
      <p:ext uri="{BB962C8B-B14F-4D97-AF65-F5344CB8AC3E}">
        <p14:creationId xmlns:p14="http://schemas.microsoft.com/office/powerpoint/2010/main" val="473136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88963" y="2047875"/>
            <a:ext cx="1822450" cy="360363"/>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Stakeholder Analysis</a:t>
            </a:r>
            <a:endParaRPr lang="zh-TW" altLang="en-US" sz="1500" dirty="0">
              <a:solidFill>
                <a:schemeClr val="bg1"/>
              </a:solidFill>
              <a:latin typeface="+mn-lt"/>
              <a:ea typeface="新細明體" charset="-120"/>
            </a:endParaRPr>
          </a:p>
        </p:txBody>
      </p:sp>
      <p:sp>
        <p:nvSpPr>
          <p:cNvPr id="6" name="AutoShape 10"/>
          <p:cNvSpPr>
            <a:spLocks noChangeArrowheads="1"/>
          </p:cNvSpPr>
          <p:nvPr/>
        </p:nvSpPr>
        <p:spPr bwMode="auto">
          <a:xfrm>
            <a:off x="2530475" y="2047875"/>
            <a:ext cx="24733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Utilitarian goal-based analysis</a:t>
            </a:r>
            <a:endParaRPr lang="zh-TW" altLang="en-US" sz="1500" dirty="0">
              <a:solidFill>
                <a:schemeClr val="bg1"/>
              </a:solidFill>
              <a:latin typeface="+mn-lt"/>
              <a:ea typeface="新細明體" charset="-120"/>
            </a:endParaRPr>
          </a:p>
        </p:txBody>
      </p:sp>
      <p:sp>
        <p:nvSpPr>
          <p:cNvPr id="7" name="AutoShape 11"/>
          <p:cNvSpPr>
            <a:spLocks noChangeArrowheads="1"/>
          </p:cNvSpPr>
          <p:nvPr/>
        </p:nvSpPr>
        <p:spPr bwMode="auto">
          <a:xfrm>
            <a:off x="5127625" y="2047875"/>
            <a:ext cx="17240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Rights-based analysis</a:t>
            </a:r>
            <a:endParaRPr lang="zh-TW" altLang="en-US" sz="1500" dirty="0">
              <a:solidFill>
                <a:schemeClr val="bg1"/>
              </a:solidFill>
              <a:latin typeface="+mn-lt"/>
              <a:ea typeface="新細明體" charset="-120"/>
            </a:endParaRPr>
          </a:p>
        </p:txBody>
      </p:sp>
      <p:sp>
        <p:nvSpPr>
          <p:cNvPr id="8" name="AutoShape 12"/>
          <p:cNvSpPr>
            <a:spLocks noChangeArrowheads="1"/>
          </p:cNvSpPr>
          <p:nvPr/>
        </p:nvSpPr>
        <p:spPr bwMode="auto">
          <a:xfrm>
            <a:off x="6999288" y="2047875"/>
            <a:ext cx="17494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Duty-based Analysis</a:t>
            </a:r>
            <a:endParaRPr lang="zh-TW" altLang="en-US" sz="1500" dirty="0">
              <a:solidFill>
                <a:schemeClr val="bg1"/>
              </a:solidFill>
              <a:latin typeface="+mn-lt"/>
              <a:ea typeface="新細明體" charset="-120"/>
            </a:endParaRPr>
          </a:p>
        </p:txBody>
      </p:sp>
      <p:sp>
        <p:nvSpPr>
          <p:cNvPr id="29702"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29703" name="Group 17"/>
          <p:cNvGrpSpPr>
            <a:grpSpLocks/>
          </p:cNvGrpSpPr>
          <p:nvPr/>
        </p:nvGrpSpPr>
        <p:grpSpPr bwMode="auto">
          <a:xfrm rot="-5400000">
            <a:off x="1200150" y="16414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9718"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29704" name="Group 22"/>
          <p:cNvGrpSpPr>
            <a:grpSpLocks/>
          </p:cNvGrpSpPr>
          <p:nvPr/>
        </p:nvGrpSpPr>
        <p:grpSpPr bwMode="auto">
          <a:xfrm rot="-5400000">
            <a:off x="3375025" y="16160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9716"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29705" name="Group 25"/>
          <p:cNvGrpSpPr>
            <a:grpSpLocks/>
          </p:cNvGrpSpPr>
          <p:nvPr/>
        </p:nvGrpSpPr>
        <p:grpSpPr bwMode="auto">
          <a:xfrm rot="-5400000">
            <a:off x="5735638" y="1628775"/>
            <a:ext cx="465137" cy="201613"/>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9714"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29706" name="Group 28"/>
          <p:cNvGrpSpPr>
            <a:grpSpLocks/>
          </p:cNvGrpSpPr>
          <p:nvPr/>
        </p:nvGrpSpPr>
        <p:grpSpPr bwMode="auto">
          <a:xfrm rot="-5400000">
            <a:off x="7658100" y="1643063"/>
            <a:ext cx="465138" cy="201612"/>
            <a:chOff x="1020" y="1191"/>
            <a:chExt cx="293" cy="127"/>
          </a:xfrm>
        </p:grpSpPr>
        <p:sp>
          <p:nvSpPr>
            <p:cNvPr id="24" name="Line 29"/>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29712" name="AutoShape 30"/>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29707" name="Group 38"/>
          <p:cNvGrpSpPr>
            <a:grpSpLocks/>
          </p:cNvGrpSpPr>
          <p:nvPr/>
        </p:nvGrpSpPr>
        <p:grpSpPr bwMode="auto">
          <a:xfrm>
            <a:off x="539750" y="2525713"/>
            <a:ext cx="8064500" cy="3640137"/>
            <a:chOff x="340" y="1871"/>
            <a:chExt cx="5080" cy="1242"/>
          </a:xfrm>
        </p:grpSpPr>
        <p:sp>
          <p:nvSpPr>
            <p:cNvPr id="29709"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endParaRPr lang="en-US" altLang="zh-TW" dirty="0">
                <a:latin typeface="+mn-lt"/>
                <a:ea typeface="新細明體" charset="-120"/>
              </a:endParaRPr>
            </a:p>
          </p:txBody>
        </p:sp>
      </p:grpSp>
      <p:sp>
        <p:nvSpPr>
          <p:cNvPr id="29708" name="標題 1"/>
          <p:cNvSpPr>
            <a:spLocks noGrp="1"/>
          </p:cNvSpPr>
          <p:nvPr>
            <p:ph type="title"/>
          </p:nvPr>
        </p:nvSpPr>
        <p:spPr>
          <a:xfrm>
            <a:off x="71438" y="112713"/>
            <a:ext cx="8964612" cy="868362"/>
          </a:xfrm>
        </p:spPr>
        <p:txBody>
          <a:bodyPr/>
          <a:lstStyle/>
          <a:p>
            <a:pPr algn="ctr" eaLnBrk="1" hangingPunct="1"/>
            <a:r>
              <a:rPr lang="en-US" altLang="zh-TW" sz="2400" dirty="0" smtClean="0"/>
              <a:t>Analysis of Managerial Issues Raised by Application of IT Capabilities</a:t>
            </a:r>
            <a:endParaRPr lang="zh-TW" altLang="en-US" sz="2400" dirty="0" smtClean="0"/>
          </a:p>
        </p:txBody>
      </p:sp>
      <p:sp>
        <p:nvSpPr>
          <p:cNvPr id="23" name="矩形 22"/>
          <p:cNvSpPr/>
          <p:nvPr/>
        </p:nvSpPr>
        <p:spPr>
          <a:xfrm>
            <a:off x="835496" y="3416301"/>
            <a:ext cx="6936904" cy="1754326"/>
          </a:xfrm>
          <a:prstGeom prst="rect">
            <a:avLst/>
          </a:prstGeom>
        </p:spPr>
        <p:txBody>
          <a:bodyPr wrap="square">
            <a:spAutoFit/>
          </a:bodyPr>
          <a:lstStyle/>
          <a:p>
            <a:pPr marL="266700" indent="-266700">
              <a:buFont typeface="Wingdings" pitchFamily="2" charset="2"/>
              <a:buChar char="ü"/>
              <a:defRPr/>
            </a:pPr>
            <a:r>
              <a:rPr lang="zh-TW" altLang="en-US" dirty="0" smtClean="0">
                <a:solidFill>
                  <a:srgbClr val="FF0000"/>
                </a:solidFill>
                <a:ea typeface="微軟正黑體" pitchFamily="34" charset="-120"/>
              </a:rPr>
              <a:t>利害關係人分析</a:t>
            </a:r>
            <a:r>
              <a:rPr lang="en-US" altLang="zh-TW" dirty="0" smtClean="0">
                <a:ea typeface="微軟正黑體" pitchFamily="34" charset="-120"/>
              </a:rPr>
              <a:t/>
            </a:r>
            <a:br>
              <a:rPr lang="en-US" altLang="zh-TW" dirty="0" smtClean="0">
                <a:ea typeface="微軟正黑體" pitchFamily="34" charset="-120"/>
              </a:rPr>
            </a:br>
            <a:r>
              <a:rPr lang="zh-TW" altLang="en-US" dirty="0" smtClean="0">
                <a:ea typeface="微軟正黑體" pitchFamily="34" charset="-120"/>
              </a:rPr>
              <a:t>識別與決策有關的所有利害關係人</a:t>
            </a:r>
            <a:endParaRPr lang="en-US" altLang="zh-TW" dirty="0" smtClean="0">
              <a:ea typeface="微軟正黑體" pitchFamily="34" charset="-120"/>
            </a:endParaRPr>
          </a:p>
          <a:p>
            <a:pPr marL="266700" indent="-266700">
              <a:buFont typeface="Wingdings" pitchFamily="2" charset="2"/>
              <a:buChar char="ü"/>
              <a:defRPr/>
            </a:pPr>
            <a:endParaRPr lang="en-US" altLang="zh-TW" dirty="0">
              <a:ea typeface="微軟正黑體" pitchFamily="34" charset="-120"/>
            </a:endParaRPr>
          </a:p>
          <a:p>
            <a:r>
              <a:rPr lang="en-US" altLang="zh-TW" dirty="0" smtClean="0"/>
              <a:t>1.</a:t>
            </a:r>
            <a:r>
              <a:rPr lang="zh-TW" altLang="en-US" dirty="0"/>
              <a:t>管理決策</a:t>
            </a:r>
            <a:r>
              <a:rPr lang="zh-TW" altLang="en-US" dirty="0" smtClean="0"/>
              <a:t>中的</a:t>
            </a:r>
            <a:r>
              <a:rPr lang="zh-TW" altLang="en-US" dirty="0" smtClean="0">
                <a:ea typeface="微軟正黑體" pitchFamily="34" charset="-120"/>
              </a:rPr>
              <a:t>利害關係人</a:t>
            </a:r>
            <a:r>
              <a:rPr lang="zh-TW" altLang="en-US" dirty="0" smtClean="0"/>
              <a:t>包括</a:t>
            </a:r>
            <a:r>
              <a:rPr lang="zh-TW" altLang="en-US" dirty="0"/>
              <a:t>：各級員工</a:t>
            </a:r>
            <a:r>
              <a:rPr lang="en-US" altLang="zh-TW" dirty="0"/>
              <a:t>;</a:t>
            </a:r>
            <a:r>
              <a:rPr lang="zh-TW" altLang="en-US" dirty="0"/>
              <a:t>股東</a:t>
            </a:r>
            <a:r>
              <a:rPr lang="en-US" altLang="zh-TW" dirty="0"/>
              <a:t>; </a:t>
            </a:r>
            <a:r>
              <a:rPr lang="zh-TW" altLang="en-US" dirty="0"/>
              <a:t>顧客</a:t>
            </a:r>
            <a:r>
              <a:rPr lang="en-US" altLang="zh-TW" dirty="0"/>
              <a:t>;</a:t>
            </a:r>
            <a:r>
              <a:rPr lang="zh-TW" altLang="en-US" dirty="0"/>
              <a:t>供應商</a:t>
            </a:r>
            <a:r>
              <a:rPr lang="en-US" altLang="zh-TW" dirty="0"/>
              <a:t>;</a:t>
            </a:r>
            <a:r>
              <a:rPr lang="zh-TW" altLang="en-US" dirty="0"/>
              <a:t>競爭者</a:t>
            </a:r>
            <a:r>
              <a:rPr lang="en-US" altLang="zh-TW" dirty="0"/>
              <a:t>; </a:t>
            </a:r>
            <a:r>
              <a:rPr lang="zh-TW" altLang="en-US" dirty="0"/>
              <a:t>公司經營所在的社區</a:t>
            </a:r>
            <a:r>
              <a:rPr lang="en-US" altLang="zh-TW" dirty="0"/>
              <a:t>; </a:t>
            </a:r>
            <a:r>
              <a:rPr lang="zh-TW" altLang="en-US" dirty="0"/>
              <a:t>政府</a:t>
            </a:r>
            <a:r>
              <a:rPr lang="en-US" altLang="zh-TW" dirty="0"/>
              <a:t>; </a:t>
            </a:r>
            <a:r>
              <a:rPr lang="zh-TW" altLang="en-US" dirty="0"/>
              <a:t>整個社會</a:t>
            </a:r>
            <a:r>
              <a:rPr lang="zh-TW" altLang="en-US" dirty="0" smtClean="0"/>
              <a:t>。</a:t>
            </a:r>
            <a:endParaRPr lang="en-US" altLang="zh-TW" dirty="0" smtClean="0"/>
          </a:p>
          <a:p>
            <a:r>
              <a:rPr lang="zh-TW" altLang="en-US" dirty="0" smtClean="0"/>
              <a:t> </a:t>
            </a:r>
            <a:r>
              <a:rPr lang="en-US" altLang="zh-TW" dirty="0" smtClean="0"/>
              <a:t>2.</a:t>
            </a:r>
            <a:r>
              <a:rPr lang="zh-TW" altLang="en-US" dirty="0"/>
              <a:t>誰應該被納入決策</a:t>
            </a:r>
            <a:r>
              <a:rPr lang="zh-TW" altLang="en-US" dirty="0" smtClean="0"/>
              <a:t>過程</a:t>
            </a:r>
            <a:endParaRPr lang="en-US" altLang="zh-TW" dirty="0"/>
          </a:p>
        </p:txBody>
      </p:sp>
    </p:spTree>
    <p:extLst>
      <p:ext uri="{BB962C8B-B14F-4D97-AF65-F5344CB8AC3E}">
        <p14:creationId xmlns:p14="http://schemas.microsoft.com/office/powerpoint/2010/main" val="1141432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742950" indent="-469900">
              <a:defRPr/>
            </a:pPr>
            <a:r>
              <a:rPr lang="en-US" altLang="zh-TW" sz="3200" dirty="0">
                <a:latin typeface="Arial (標題)"/>
                <a:ea typeface="+mn-ea"/>
              </a:rPr>
              <a:t>Introduction</a:t>
            </a:r>
            <a:endParaRPr lang="zh-TW" altLang="en-US" sz="3200" dirty="0">
              <a:latin typeface="Arial (標題)"/>
              <a:ea typeface="+mn-ea"/>
            </a:endParaRPr>
          </a:p>
        </p:txBody>
      </p:sp>
      <p:sp>
        <p:nvSpPr>
          <p:cNvPr id="3" name="內容版面配置區 2"/>
          <p:cNvSpPr>
            <a:spLocks noGrp="1"/>
          </p:cNvSpPr>
          <p:nvPr>
            <p:ph idx="1"/>
          </p:nvPr>
        </p:nvSpPr>
        <p:spPr/>
        <p:txBody>
          <a:bodyPr/>
          <a:lstStyle/>
          <a:p>
            <a:r>
              <a:rPr lang="en-US" altLang="zh-TW" sz="2400" b="1" dirty="0">
                <a:latin typeface="新細明體" panose="02020500000000000000" pitchFamily="18" charset="-120"/>
                <a:ea typeface="新細明體" panose="02020500000000000000" pitchFamily="18" charset="-120"/>
              </a:rPr>
              <a:t>The note purpose </a:t>
            </a:r>
            <a:r>
              <a:rPr lang="en-US" altLang="zh-TW" sz="2400" b="1" dirty="0" smtClean="0">
                <a:latin typeface="新細明體" panose="02020500000000000000" pitchFamily="18" charset="-120"/>
                <a:ea typeface="新細明體" panose="02020500000000000000" pitchFamily="18" charset="-120"/>
              </a:rPr>
              <a:t>:</a:t>
            </a:r>
          </a:p>
          <a:p>
            <a:pPr lvl="1"/>
            <a:r>
              <a:rPr lang="zh-TW" altLang="zh-TW" sz="2400" dirty="0" smtClean="0">
                <a:latin typeface="新細明體" panose="02020500000000000000" pitchFamily="18" charset="-120"/>
                <a:ea typeface="新細明體" panose="02020500000000000000" pitchFamily="18" charset="-120"/>
              </a:rPr>
              <a:t>議題</a:t>
            </a:r>
            <a:r>
              <a:rPr lang="en-US" altLang="zh-TW" sz="2400" dirty="0" smtClean="0">
                <a:latin typeface="新細明體" panose="02020500000000000000" pitchFamily="18" charset="-120"/>
                <a:ea typeface="新細明體" panose="02020500000000000000" pitchFamily="18" charset="-120"/>
              </a:rPr>
              <a:t>:</a:t>
            </a:r>
            <a:r>
              <a:rPr lang="zh-TW" altLang="en-US" sz="2400" dirty="0">
                <a:latin typeface="新細明體" panose="02020500000000000000" pitchFamily="18" charset="-120"/>
                <a:ea typeface="新細明體" panose="02020500000000000000" pitchFamily="18" charset="-120"/>
              </a:rPr>
              <a:t>提出和分析與使用</a:t>
            </a:r>
            <a:r>
              <a:rPr lang="zh-TW" altLang="zh-TW" sz="2400" dirty="0">
                <a:latin typeface="新細明體" panose="02020500000000000000" pitchFamily="18" charset="-120"/>
                <a:ea typeface="新細明體" panose="02020500000000000000" pitchFamily="18" charset="-120"/>
              </a:rPr>
              <a:t>資訊科技</a:t>
            </a:r>
            <a:r>
              <a:rPr lang="zh-TW" altLang="en-US" sz="2400" dirty="0">
                <a:latin typeface="新細明體" panose="02020500000000000000" pitchFamily="18" charset="-120"/>
                <a:ea typeface="新細明體" panose="02020500000000000000" pitchFamily="18" charset="-120"/>
              </a:rPr>
              <a:t>有關的道德和政策問題</a:t>
            </a:r>
            <a:r>
              <a:rPr lang="zh-TW" altLang="en-US" sz="2400" dirty="0" smtClean="0">
                <a:latin typeface="新細明體" panose="02020500000000000000" pitchFamily="18" charset="-120"/>
                <a:ea typeface="新細明體" panose="02020500000000000000" pitchFamily="18" charset="-120"/>
              </a:rPr>
              <a:t>。</a:t>
            </a:r>
            <a:endParaRPr lang="en-US" altLang="zh-TW" sz="2400" dirty="0" smtClean="0">
              <a:latin typeface="新細明體" panose="02020500000000000000" pitchFamily="18" charset="-120"/>
              <a:ea typeface="新細明體" panose="02020500000000000000" pitchFamily="18" charset="-120"/>
            </a:endParaRPr>
          </a:p>
          <a:p>
            <a:pPr lvl="1"/>
            <a:r>
              <a:rPr lang="zh-TW" altLang="zh-TW" sz="2400" dirty="0" smtClean="0">
                <a:latin typeface="新細明體" panose="02020500000000000000" pitchFamily="18" charset="-120"/>
                <a:ea typeface="新細明體" panose="02020500000000000000" pitchFamily="18" charset="-120"/>
              </a:rPr>
              <a:t>管理者</a:t>
            </a:r>
            <a:r>
              <a:rPr lang="en-US" altLang="zh-TW" sz="2400" dirty="0" smtClean="0">
                <a:latin typeface="新細明體" panose="02020500000000000000" pitchFamily="18" charset="-120"/>
                <a:ea typeface="新細明體" panose="02020500000000000000" pitchFamily="18" charset="-120"/>
              </a:rPr>
              <a:t>:</a:t>
            </a:r>
            <a:r>
              <a:rPr lang="zh-TW" altLang="zh-TW" sz="2400" dirty="0" smtClean="0">
                <a:latin typeface="新細明體" panose="02020500000000000000" pitchFamily="18" charset="-120"/>
                <a:ea typeface="新細明體" panose="02020500000000000000" pitchFamily="18" charset="-120"/>
              </a:rPr>
              <a:t>制定嚴謹政策，提供有效率、人性化的工作環境，強化公司文化</a:t>
            </a:r>
            <a:r>
              <a:rPr lang="zh-TW" altLang="en-US" sz="2400" dirty="0" smtClean="0">
                <a:latin typeface="新細明體" panose="02020500000000000000" pitchFamily="18" charset="-120"/>
                <a:ea typeface="新細明體" panose="02020500000000000000" pitchFamily="18" charset="-120"/>
              </a:rPr>
              <a:t>。</a:t>
            </a:r>
            <a:endParaRPr lang="en-US" altLang="zh-TW" sz="2400" dirty="0" smtClean="0">
              <a:latin typeface="新細明體" panose="02020500000000000000" pitchFamily="18" charset="-120"/>
              <a:ea typeface="新細明體" panose="02020500000000000000" pitchFamily="18" charset="-120"/>
            </a:endParaRPr>
          </a:p>
          <a:p>
            <a:pPr lvl="1"/>
            <a:r>
              <a:rPr lang="zh-TW" altLang="zh-TW" sz="2400" dirty="0" smtClean="0">
                <a:latin typeface="新細明體" panose="02020500000000000000" pitchFamily="18" charset="-120"/>
                <a:ea typeface="新細明體" panose="02020500000000000000" pitchFamily="18" charset="-120"/>
              </a:rPr>
              <a:t>員工</a:t>
            </a:r>
            <a:r>
              <a:rPr lang="en-US" altLang="zh-TW" sz="2400" dirty="0" smtClean="0">
                <a:latin typeface="新細明體" panose="02020500000000000000" pitchFamily="18" charset="-120"/>
                <a:ea typeface="新細明體" panose="02020500000000000000" pitchFamily="18" charset="-120"/>
              </a:rPr>
              <a:t>:</a:t>
            </a:r>
            <a:r>
              <a:rPr lang="zh-TW" altLang="en-US" sz="2400" dirty="0" smtClean="0">
                <a:latin typeface="新細明體" panose="02020500000000000000" pitchFamily="18" charset="-120"/>
                <a:ea typeface="新細明體" panose="02020500000000000000" pitchFamily="18" charset="-120"/>
              </a:rPr>
              <a:t>提醒</a:t>
            </a:r>
            <a:r>
              <a:rPr lang="zh-TW" altLang="zh-TW" sz="2400" dirty="0" smtClean="0">
                <a:latin typeface="新細明體" panose="02020500000000000000" pitchFamily="18" charset="-120"/>
                <a:ea typeface="新細明體" panose="02020500000000000000" pitchFamily="18" charset="-120"/>
              </a:rPr>
              <a:t>堅持</a:t>
            </a:r>
            <a:r>
              <a:rPr lang="zh-TW" altLang="zh-TW" sz="2400" dirty="0">
                <a:latin typeface="新細明體" panose="02020500000000000000" pitchFamily="18" charset="-120"/>
                <a:ea typeface="新細明體" panose="02020500000000000000" pitchFamily="18" charset="-120"/>
              </a:rPr>
              <a:t>「誠信正直</a:t>
            </a:r>
            <a:r>
              <a:rPr lang="zh-TW" altLang="zh-TW" sz="2400" dirty="0" smtClean="0">
                <a:latin typeface="新細明體" panose="02020500000000000000" pitchFamily="18" charset="-120"/>
                <a:ea typeface="新細明體" panose="02020500000000000000" pitchFamily="18" charset="-120"/>
              </a:rPr>
              <a:t>」</a:t>
            </a:r>
            <a:r>
              <a:rPr lang="zh-TW" altLang="en-US" sz="2400" dirty="0" smtClean="0">
                <a:latin typeface="新細明體" panose="02020500000000000000" pitchFamily="18" charset="-120"/>
                <a:ea typeface="新細明體" panose="02020500000000000000" pitchFamily="18" charset="-120"/>
              </a:rPr>
              <a:t>、</a:t>
            </a:r>
            <a:r>
              <a:rPr lang="zh-TW" altLang="zh-TW" sz="2400" dirty="0" smtClean="0">
                <a:latin typeface="新細明體" panose="02020500000000000000" pitchFamily="18" charset="-120"/>
                <a:ea typeface="新細明體" panose="02020500000000000000" pitchFamily="18" charset="-120"/>
              </a:rPr>
              <a:t>避免</a:t>
            </a:r>
            <a:r>
              <a:rPr lang="zh-TW" altLang="zh-TW" sz="2400" dirty="0">
                <a:latin typeface="新細明體" panose="02020500000000000000" pitchFamily="18" charset="-120"/>
                <a:ea typeface="新細明體" panose="02020500000000000000" pitchFamily="18" charset="-120"/>
              </a:rPr>
              <a:t>「非法</a:t>
            </a:r>
            <a:r>
              <a:rPr lang="zh-TW" altLang="zh-TW" sz="2400" dirty="0" smtClean="0">
                <a:latin typeface="新細明體" panose="02020500000000000000" pitchFamily="18" charset="-120"/>
                <a:ea typeface="新細明體" panose="02020500000000000000" pitchFamily="18" charset="-120"/>
              </a:rPr>
              <a:t>」</a:t>
            </a:r>
            <a:r>
              <a:rPr lang="zh-TW" altLang="en-US" sz="2400" dirty="0">
                <a:latin typeface="新細明體" panose="02020500000000000000" pitchFamily="18" charset="-120"/>
                <a:ea typeface="新細明體" panose="02020500000000000000" pitchFamily="18" charset="-120"/>
              </a:rPr>
              <a:t>。</a:t>
            </a:r>
            <a:endParaRPr lang="en-US" altLang="zh-TW" sz="2400" dirty="0">
              <a:latin typeface="新細明體" panose="02020500000000000000" pitchFamily="18" charset="-120"/>
              <a:ea typeface="新細明體" panose="02020500000000000000" pitchFamily="18" charset="-120"/>
            </a:endParaRPr>
          </a:p>
          <a:p>
            <a:pPr marL="0" indent="0">
              <a:buNone/>
            </a:pPr>
            <a:endParaRPr lang="en-US" altLang="zh-TW" sz="2400" b="1" dirty="0" smtClean="0">
              <a:latin typeface="新細明體" panose="02020500000000000000" pitchFamily="18" charset="-120"/>
              <a:ea typeface="新細明體" panose="02020500000000000000" pitchFamily="18" charset="-120"/>
            </a:endParaRPr>
          </a:p>
          <a:p>
            <a:endParaRPr lang="zh-TW" altLang="en-US" sz="2400" dirty="0">
              <a:latin typeface="新細明體" panose="02020500000000000000" pitchFamily="18" charset="-120"/>
              <a:ea typeface="新細明體" panose="02020500000000000000" pitchFamily="18" charset="-120"/>
            </a:endParaRPr>
          </a:p>
        </p:txBody>
      </p:sp>
    </p:spTree>
    <p:extLst>
      <p:ext uri="{BB962C8B-B14F-4D97-AF65-F5344CB8AC3E}">
        <p14:creationId xmlns:p14="http://schemas.microsoft.com/office/powerpoint/2010/main" val="1575216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2555875" y="2047875"/>
            <a:ext cx="2447925" cy="360363"/>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Utilitarian goal-based analysis</a:t>
            </a:r>
            <a:endParaRPr lang="zh-TW" altLang="en-US" sz="1500" dirty="0">
              <a:solidFill>
                <a:schemeClr val="bg1"/>
              </a:solidFill>
              <a:latin typeface="+mn-lt"/>
              <a:ea typeface="新細明體" charset="-120"/>
            </a:endParaRPr>
          </a:p>
        </p:txBody>
      </p:sp>
      <p:sp>
        <p:nvSpPr>
          <p:cNvPr id="6" name="AutoShape 10"/>
          <p:cNvSpPr>
            <a:spLocks noChangeArrowheads="1"/>
          </p:cNvSpPr>
          <p:nvPr/>
        </p:nvSpPr>
        <p:spPr bwMode="auto">
          <a:xfrm>
            <a:off x="611188" y="2047875"/>
            <a:ext cx="18256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Stakeholder Analysis</a:t>
            </a:r>
            <a:endParaRPr lang="zh-TW" altLang="en-US" sz="1500" dirty="0">
              <a:solidFill>
                <a:schemeClr val="bg1"/>
              </a:solidFill>
              <a:latin typeface="+mn-lt"/>
              <a:ea typeface="新細明體" charset="-120"/>
            </a:endParaRPr>
          </a:p>
        </p:txBody>
      </p:sp>
      <p:sp>
        <p:nvSpPr>
          <p:cNvPr id="7" name="AutoShape 11"/>
          <p:cNvSpPr>
            <a:spLocks noChangeArrowheads="1"/>
          </p:cNvSpPr>
          <p:nvPr/>
        </p:nvSpPr>
        <p:spPr bwMode="auto">
          <a:xfrm>
            <a:off x="5127625" y="2047875"/>
            <a:ext cx="17240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Rights-based analysis</a:t>
            </a:r>
            <a:endParaRPr lang="zh-TW" altLang="en-US" sz="1500" dirty="0">
              <a:solidFill>
                <a:schemeClr val="bg1"/>
              </a:solidFill>
              <a:latin typeface="+mn-lt"/>
              <a:ea typeface="新細明體" charset="-120"/>
            </a:endParaRPr>
          </a:p>
        </p:txBody>
      </p:sp>
      <p:sp>
        <p:nvSpPr>
          <p:cNvPr id="8" name="AutoShape 12"/>
          <p:cNvSpPr>
            <a:spLocks noChangeArrowheads="1"/>
          </p:cNvSpPr>
          <p:nvPr/>
        </p:nvSpPr>
        <p:spPr bwMode="auto">
          <a:xfrm>
            <a:off x="6999288" y="2047875"/>
            <a:ext cx="17494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Duty-based Analysis</a:t>
            </a:r>
            <a:endParaRPr lang="zh-TW" altLang="en-US" sz="1500" dirty="0">
              <a:solidFill>
                <a:schemeClr val="bg1"/>
              </a:solidFill>
              <a:latin typeface="+mn-lt"/>
              <a:ea typeface="新細明體" charset="-120"/>
            </a:endParaRPr>
          </a:p>
        </p:txBody>
      </p:sp>
      <p:sp>
        <p:nvSpPr>
          <p:cNvPr id="30726"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30727" name="Group 17"/>
          <p:cNvGrpSpPr>
            <a:grpSpLocks/>
          </p:cNvGrpSpPr>
          <p:nvPr/>
        </p:nvGrpSpPr>
        <p:grpSpPr bwMode="auto">
          <a:xfrm rot="-5400000">
            <a:off x="3432175" y="16414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0742"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30728" name="Group 22"/>
          <p:cNvGrpSpPr>
            <a:grpSpLocks/>
          </p:cNvGrpSpPr>
          <p:nvPr/>
        </p:nvGrpSpPr>
        <p:grpSpPr bwMode="auto">
          <a:xfrm rot="-5400000">
            <a:off x="1285875" y="16160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0740"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0729" name="Group 25"/>
          <p:cNvGrpSpPr>
            <a:grpSpLocks/>
          </p:cNvGrpSpPr>
          <p:nvPr/>
        </p:nvGrpSpPr>
        <p:grpSpPr bwMode="auto">
          <a:xfrm rot="-5400000">
            <a:off x="5735638" y="1628775"/>
            <a:ext cx="465137" cy="201613"/>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0738"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0730" name="Group 28"/>
          <p:cNvGrpSpPr>
            <a:grpSpLocks/>
          </p:cNvGrpSpPr>
          <p:nvPr/>
        </p:nvGrpSpPr>
        <p:grpSpPr bwMode="auto">
          <a:xfrm rot="-5400000">
            <a:off x="7658100" y="1643063"/>
            <a:ext cx="465138" cy="201612"/>
            <a:chOff x="1020" y="1191"/>
            <a:chExt cx="293" cy="127"/>
          </a:xfrm>
        </p:grpSpPr>
        <p:sp>
          <p:nvSpPr>
            <p:cNvPr id="24" name="Line 29"/>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0736" name="AutoShape 30"/>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0731" name="Group 38"/>
          <p:cNvGrpSpPr>
            <a:grpSpLocks/>
          </p:cNvGrpSpPr>
          <p:nvPr/>
        </p:nvGrpSpPr>
        <p:grpSpPr bwMode="auto">
          <a:xfrm>
            <a:off x="539750" y="2525713"/>
            <a:ext cx="8064500" cy="3279775"/>
            <a:chOff x="340" y="1871"/>
            <a:chExt cx="5080" cy="1242"/>
          </a:xfrm>
        </p:grpSpPr>
        <p:sp>
          <p:nvSpPr>
            <p:cNvPr id="30733"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endParaRPr lang="en-US" altLang="zh-TW" dirty="0">
                <a:latin typeface="+mn-lt"/>
                <a:ea typeface="新細明體" charset="-120"/>
              </a:endParaRPr>
            </a:p>
          </p:txBody>
        </p:sp>
      </p:grpSp>
      <p:sp>
        <p:nvSpPr>
          <p:cNvPr id="30732" name="標題 1"/>
          <p:cNvSpPr>
            <a:spLocks noGrp="1"/>
          </p:cNvSpPr>
          <p:nvPr>
            <p:ph type="title"/>
          </p:nvPr>
        </p:nvSpPr>
        <p:spPr>
          <a:xfrm>
            <a:off x="71438" y="112713"/>
            <a:ext cx="8964612" cy="868362"/>
          </a:xfrm>
        </p:spPr>
        <p:txBody>
          <a:bodyPr/>
          <a:lstStyle/>
          <a:p>
            <a:pPr algn="ctr" eaLnBrk="1" hangingPunct="1"/>
            <a:r>
              <a:rPr lang="en-US" altLang="zh-TW" sz="2400" smtClean="0"/>
              <a:t>Analysis of Managerial Issues Raised by Application of IT Capabilities</a:t>
            </a:r>
            <a:endParaRPr lang="zh-TW" altLang="en-US" sz="2400" smtClean="0"/>
          </a:p>
        </p:txBody>
      </p:sp>
      <p:sp>
        <p:nvSpPr>
          <p:cNvPr id="25" name="矩形 24"/>
          <p:cNvSpPr/>
          <p:nvPr/>
        </p:nvSpPr>
        <p:spPr>
          <a:xfrm>
            <a:off x="835496" y="3416301"/>
            <a:ext cx="6936904" cy="1477328"/>
          </a:xfrm>
          <a:prstGeom prst="rect">
            <a:avLst/>
          </a:prstGeom>
        </p:spPr>
        <p:txBody>
          <a:bodyPr wrap="square">
            <a:spAutoFit/>
          </a:bodyPr>
          <a:lstStyle/>
          <a:p>
            <a:pPr marL="266700" indent="-266700">
              <a:buFont typeface="Wingdings" pitchFamily="2" charset="2"/>
              <a:buChar char="ü"/>
              <a:defRPr/>
            </a:pPr>
            <a:r>
              <a:rPr lang="zh-TW" altLang="en-US" dirty="0" smtClean="0">
                <a:solidFill>
                  <a:srgbClr val="FF0000"/>
                </a:solidFill>
                <a:ea typeface="微軟正黑體" pitchFamily="34" charset="-120"/>
              </a:rPr>
              <a:t>效益目標導向的</a:t>
            </a:r>
            <a:r>
              <a:rPr lang="zh-TW" altLang="en-US" dirty="0">
                <a:solidFill>
                  <a:srgbClr val="FF0000"/>
                </a:solidFill>
                <a:ea typeface="微軟正黑體" pitchFamily="34" charset="-120"/>
              </a:rPr>
              <a:t>分析</a:t>
            </a:r>
          </a:p>
          <a:p>
            <a:pPr marL="266700" indent="-266700">
              <a:buFont typeface="Wingdings" pitchFamily="2" charset="2"/>
              <a:buChar char="ü"/>
              <a:defRPr/>
            </a:pPr>
            <a:r>
              <a:rPr lang="zh-TW" altLang="en-US" dirty="0" smtClean="0">
                <a:ea typeface="微軟正黑體" pitchFamily="34" charset="-120"/>
              </a:rPr>
              <a:t>識別每項決策的</a:t>
            </a:r>
            <a:r>
              <a:rPr lang="zh-TW" altLang="en-US" dirty="0">
                <a:ea typeface="微軟正黑體" pitchFamily="34" charset="-120"/>
              </a:rPr>
              <a:t>成本和收益，並選擇產生</a:t>
            </a:r>
            <a:r>
              <a:rPr lang="zh-TW" altLang="en-US" dirty="0" smtClean="0">
                <a:ea typeface="微軟正黑體" pitchFamily="34" charset="-120"/>
              </a:rPr>
              <a:t>“最大效益”的決策。</a:t>
            </a:r>
            <a:endParaRPr lang="en-US" altLang="zh-TW" dirty="0" smtClean="0">
              <a:ea typeface="微軟正黑體" pitchFamily="34" charset="-120"/>
            </a:endParaRPr>
          </a:p>
          <a:p>
            <a:pPr marL="266700" indent="-266700">
              <a:buFont typeface="Wingdings" pitchFamily="2" charset="2"/>
              <a:buChar char="ü"/>
              <a:defRPr/>
            </a:pPr>
            <a:endParaRPr lang="en-US" altLang="zh-TW" dirty="0">
              <a:ea typeface="微軟正黑體" pitchFamily="34" charset="-120"/>
            </a:endParaRPr>
          </a:p>
          <a:p>
            <a:r>
              <a:rPr lang="en-US" altLang="zh-TW" dirty="0" smtClean="0"/>
              <a:t>1.</a:t>
            </a:r>
            <a:r>
              <a:rPr lang="zh-TW" altLang="en-US" dirty="0"/>
              <a:t>成本和收益的</a:t>
            </a:r>
            <a:r>
              <a:rPr lang="zh-TW" altLang="en-US" dirty="0" smtClean="0"/>
              <a:t>定義廣泛，包含量化</a:t>
            </a:r>
            <a:r>
              <a:rPr lang="en-US" altLang="zh-TW" dirty="0" smtClean="0"/>
              <a:t>(</a:t>
            </a:r>
            <a:r>
              <a:rPr lang="zh-TW" altLang="en-US" dirty="0" smtClean="0"/>
              <a:t>經濟因素</a:t>
            </a:r>
            <a:r>
              <a:rPr lang="en-US" altLang="zh-TW" dirty="0" smtClean="0"/>
              <a:t>)</a:t>
            </a:r>
            <a:r>
              <a:rPr lang="zh-TW" altLang="en-US" dirty="0" smtClean="0"/>
              <a:t>跟非量化</a:t>
            </a:r>
            <a:r>
              <a:rPr lang="en-US" altLang="zh-TW" dirty="0" smtClean="0"/>
              <a:t>(</a:t>
            </a:r>
            <a:r>
              <a:rPr lang="zh-TW" altLang="en-US" dirty="0" smtClean="0"/>
              <a:t>福</a:t>
            </a:r>
            <a:r>
              <a:rPr lang="zh-TW" altLang="en-US" dirty="0"/>
              <a:t>利</a:t>
            </a:r>
            <a:r>
              <a:rPr lang="en-US" altLang="zh-TW" dirty="0" smtClean="0"/>
              <a:t>)</a:t>
            </a:r>
            <a:r>
              <a:rPr lang="zh-TW" altLang="en-US" dirty="0" smtClean="0"/>
              <a:t> </a:t>
            </a:r>
            <a:endParaRPr lang="en-US" altLang="zh-TW" dirty="0" smtClean="0"/>
          </a:p>
          <a:p>
            <a:r>
              <a:rPr lang="en-US" altLang="zh-TW" dirty="0" smtClean="0"/>
              <a:t>2.</a:t>
            </a:r>
            <a:r>
              <a:rPr lang="zh-TW" altLang="en-US" dirty="0" smtClean="0"/>
              <a:t>為相關利害關係人謀求最大</a:t>
            </a:r>
            <a:endParaRPr lang="en-US" altLang="zh-TW" dirty="0"/>
          </a:p>
        </p:txBody>
      </p:sp>
    </p:spTree>
    <p:extLst>
      <p:ext uri="{BB962C8B-B14F-4D97-AF65-F5344CB8AC3E}">
        <p14:creationId xmlns:p14="http://schemas.microsoft.com/office/powerpoint/2010/main" val="831552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5148263" y="2047875"/>
            <a:ext cx="1822450" cy="360363"/>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Rights-based analysis</a:t>
            </a:r>
            <a:endParaRPr lang="zh-TW" altLang="en-US" sz="1500" dirty="0">
              <a:solidFill>
                <a:schemeClr val="bg1"/>
              </a:solidFill>
              <a:latin typeface="+mn-lt"/>
              <a:ea typeface="新細明體" charset="-120"/>
            </a:endParaRPr>
          </a:p>
        </p:txBody>
      </p:sp>
      <p:sp>
        <p:nvSpPr>
          <p:cNvPr id="6" name="AutoShape 10"/>
          <p:cNvSpPr>
            <a:spLocks noChangeArrowheads="1"/>
          </p:cNvSpPr>
          <p:nvPr/>
        </p:nvSpPr>
        <p:spPr bwMode="auto">
          <a:xfrm>
            <a:off x="2530475" y="2047875"/>
            <a:ext cx="24733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Utilitarian goal-based analysis</a:t>
            </a:r>
            <a:endParaRPr lang="zh-TW" altLang="en-US" sz="1500" dirty="0">
              <a:solidFill>
                <a:schemeClr val="bg1"/>
              </a:solidFill>
              <a:latin typeface="+mn-lt"/>
              <a:ea typeface="新細明體" charset="-120"/>
            </a:endParaRPr>
          </a:p>
        </p:txBody>
      </p:sp>
      <p:sp>
        <p:nvSpPr>
          <p:cNvPr id="7" name="AutoShape 11"/>
          <p:cNvSpPr>
            <a:spLocks noChangeArrowheads="1"/>
          </p:cNvSpPr>
          <p:nvPr/>
        </p:nvSpPr>
        <p:spPr bwMode="auto">
          <a:xfrm>
            <a:off x="684213" y="2047875"/>
            <a:ext cx="17240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Stakeholder Analysis</a:t>
            </a:r>
            <a:endParaRPr lang="zh-TW" altLang="en-US" sz="1500" dirty="0">
              <a:solidFill>
                <a:schemeClr val="bg1"/>
              </a:solidFill>
              <a:latin typeface="+mn-lt"/>
              <a:ea typeface="新細明體" charset="-120"/>
            </a:endParaRPr>
          </a:p>
        </p:txBody>
      </p:sp>
      <p:sp>
        <p:nvSpPr>
          <p:cNvPr id="8" name="AutoShape 12"/>
          <p:cNvSpPr>
            <a:spLocks noChangeArrowheads="1"/>
          </p:cNvSpPr>
          <p:nvPr/>
        </p:nvSpPr>
        <p:spPr bwMode="auto">
          <a:xfrm>
            <a:off x="7070725" y="2047875"/>
            <a:ext cx="17494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Duty-based Analysis</a:t>
            </a:r>
            <a:endParaRPr lang="zh-TW" altLang="en-US" sz="1500" dirty="0">
              <a:solidFill>
                <a:schemeClr val="bg1"/>
              </a:solidFill>
              <a:latin typeface="+mn-lt"/>
              <a:ea typeface="新細明體" charset="-120"/>
            </a:endParaRPr>
          </a:p>
        </p:txBody>
      </p:sp>
      <p:sp>
        <p:nvSpPr>
          <p:cNvPr id="31750"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31751" name="Group 17"/>
          <p:cNvGrpSpPr>
            <a:grpSpLocks/>
          </p:cNvGrpSpPr>
          <p:nvPr/>
        </p:nvGrpSpPr>
        <p:grpSpPr bwMode="auto">
          <a:xfrm rot="-5400000">
            <a:off x="5759450" y="1641476"/>
            <a:ext cx="465137" cy="201612"/>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766"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31752" name="Group 22"/>
          <p:cNvGrpSpPr>
            <a:grpSpLocks/>
          </p:cNvGrpSpPr>
          <p:nvPr/>
        </p:nvGrpSpPr>
        <p:grpSpPr bwMode="auto">
          <a:xfrm rot="-5400000">
            <a:off x="3375025" y="16160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764"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1753" name="Group 25"/>
          <p:cNvGrpSpPr>
            <a:grpSpLocks/>
          </p:cNvGrpSpPr>
          <p:nvPr/>
        </p:nvGrpSpPr>
        <p:grpSpPr bwMode="auto">
          <a:xfrm rot="-5400000">
            <a:off x="1292225" y="1628776"/>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762"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1754" name="Group 28"/>
          <p:cNvGrpSpPr>
            <a:grpSpLocks/>
          </p:cNvGrpSpPr>
          <p:nvPr/>
        </p:nvGrpSpPr>
        <p:grpSpPr bwMode="auto">
          <a:xfrm rot="-5400000">
            <a:off x="7731125" y="1643063"/>
            <a:ext cx="465138" cy="201612"/>
            <a:chOff x="1020" y="1191"/>
            <a:chExt cx="293" cy="127"/>
          </a:xfrm>
        </p:grpSpPr>
        <p:sp>
          <p:nvSpPr>
            <p:cNvPr id="24" name="Line 29"/>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1760" name="AutoShape 30"/>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1755" name="Group 38"/>
          <p:cNvGrpSpPr>
            <a:grpSpLocks/>
          </p:cNvGrpSpPr>
          <p:nvPr/>
        </p:nvGrpSpPr>
        <p:grpSpPr bwMode="auto">
          <a:xfrm>
            <a:off x="539750" y="2706689"/>
            <a:ext cx="8064500" cy="2055812"/>
            <a:chOff x="340" y="1871"/>
            <a:chExt cx="5080" cy="1242"/>
          </a:xfrm>
        </p:grpSpPr>
        <p:sp>
          <p:nvSpPr>
            <p:cNvPr id="31757"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marL="266700" indent="-266700">
                <a:buFont typeface="Wingdings" pitchFamily="2" charset="2"/>
                <a:buChar char="ü"/>
                <a:defRPr/>
              </a:pPr>
              <a:endParaRPr lang="en-US" altLang="zh-TW" dirty="0">
                <a:latin typeface="+mn-lt"/>
                <a:ea typeface="新細明體" charset="-120"/>
              </a:endParaRPr>
            </a:p>
          </p:txBody>
        </p:sp>
      </p:grpSp>
      <p:sp>
        <p:nvSpPr>
          <p:cNvPr id="31756" name="標題 1"/>
          <p:cNvSpPr>
            <a:spLocks noGrp="1"/>
          </p:cNvSpPr>
          <p:nvPr>
            <p:ph type="title"/>
          </p:nvPr>
        </p:nvSpPr>
        <p:spPr>
          <a:xfrm>
            <a:off x="71438" y="112713"/>
            <a:ext cx="8964612" cy="868362"/>
          </a:xfrm>
        </p:spPr>
        <p:txBody>
          <a:bodyPr/>
          <a:lstStyle/>
          <a:p>
            <a:pPr algn="ctr" eaLnBrk="1" hangingPunct="1"/>
            <a:r>
              <a:rPr lang="en-US" altLang="zh-TW" sz="2400" smtClean="0"/>
              <a:t>Analysis of Managerial Issues Raised by Application of IT Capabilities</a:t>
            </a:r>
            <a:endParaRPr lang="zh-TW" altLang="en-US" sz="2400" smtClean="0"/>
          </a:p>
        </p:txBody>
      </p:sp>
      <p:sp>
        <p:nvSpPr>
          <p:cNvPr id="23" name="矩形 22"/>
          <p:cNvSpPr/>
          <p:nvPr/>
        </p:nvSpPr>
        <p:spPr>
          <a:xfrm>
            <a:off x="925984" y="2932755"/>
            <a:ext cx="6936904" cy="1200329"/>
          </a:xfrm>
          <a:prstGeom prst="rect">
            <a:avLst/>
          </a:prstGeom>
        </p:spPr>
        <p:txBody>
          <a:bodyPr wrap="square">
            <a:spAutoFit/>
          </a:bodyPr>
          <a:lstStyle/>
          <a:p>
            <a:pPr marL="266700" indent="-266700">
              <a:buFont typeface="Wingdings" pitchFamily="2" charset="2"/>
              <a:buChar char="ü"/>
              <a:defRPr/>
            </a:pPr>
            <a:r>
              <a:rPr lang="zh-TW" altLang="en-US" dirty="0" smtClean="0">
                <a:solidFill>
                  <a:srgbClr val="FF0000"/>
                </a:solidFill>
                <a:ea typeface="微軟正黑體" pitchFamily="34" charset="-120"/>
              </a:rPr>
              <a:t>權益導向分析</a:t>
            </a:r>
            <a:r>
              <a:rPr lang="en-US" altLang="zh-TW" dirty="0" smtClean="0">
                <a:ea typeface="微軟正黑體" pitchFamily="34" charset="-120"/>
              </a:rPr>
              <a:t/>
            </a:r>
            <a:br>
              <a:rPr lang="en-US" altLang="zh-TW" dirty="0" smtClean="0">
                <a:ea typeface="微軟正黑體" pitchFamily="34" charset="-120"/>
              </a:rPr>
            </a:br>
            <a:r>
              <a:rPr lang="zh-TW" altLang="en-US" dirty="0">
                <a:ea typeface="微軟正黑體" pitchFamily="34" charset="-120"/>
              </a:rPr>
              <a:t>每項</a:t>
            </a:r>
            <a:r>
              <a:rPr lang="zh-TW" altLang="en-US" dirty="0" smtClean="0">
                <a:ea typeface="微軟正黑體" pitchFamily="34" charset="-120"/>
              </a:rPr>
              <a:t>決策要評估有關的利害關係人的權益</a:t>
            </a:r>
            <a:endParaRPr lang="en-US" altLang="zh-TW" dirty="0" smtClean="0">
              <a:ea typeface="微軟正黑體" pitchFamily="34" charset="-120"/>
            </a:endParaRPr>
          </a:p>
          <a:p>
            <a:pPr marL="266700" indent="-266700">
              <a:buFont typeface="Wingdings" pitchFamily="2" charset="2"/>
              <a:buChar char="ü"/>
              <a:defRPr/>
            </a:pPr>
            <a:endParaRPr lang="en-US" altLang="zh-TW" dirty="0" smtClean="0">
              <a:ea typeface="微軟正黑體" pitchFamily="34" charset="-120"/>
            </a:endParaRPr>
          </a:p>
          <a:p>
            <a:r>
              <a:rPr lang="en-US" altLang="zh-TW" dirty="0" smtClean="0"/>
              <a:t>1.</a:t>
            </a:r>
            <a:r>
              <a:rPr lang="zh-TW" altLang="en-US" dirty="0" smtClean="0"/>
              <a:t>是否侵害到相關利害關係人的權益</a:t>
            </a:r>
            <a:r>
              <a:rPr lang="en-US" altLang="zh-TW" dirty="0" smtClean="0"/>
              <a:t>:</a:t>
            </a:r>
            <a:r>
              <a:rPr lang="zh-TW" altLang="zh-TW" dirty="0" smtClean="0"/>
              <a:t>例如</a:t>
            </a:r>
            <a:r>
              <a:rPr lang="zh-TW" altLang="zh-TW" dirty="0"/>
              <a:t>隱私權、言論自由</a:t>
            </a:r>
            <a:r>
              <a:rPr lang="zh-TW" altLang="zh-TW" dirty="0" smtClean="0"/>
              <a:t>等等</a:t>
            </a:r>
            <a:endParaRPr lang="en-US" altLang="zh-TW" dirty="0" smtClean="0"/>
          </a:p>
        </p:txBody>
      </p:sp>
    </p:spTree>
    <p:extLst>
      <p:ext uri="{BB962C8B-B14F-4D97-AF65-F5344CB8AC3E}">
        <p14:creationId xmlns:p14="http://schemas.microsoft.com/office/powerpoint/2010/main" val="294559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p:cNvSpPr>
            <a:spLocks noChangeArrowheads="1"/>
          </p:cNvSpPr>
          <p:nvPr/>
        </p:nvSpPr>
        <p:spPr bwMode="auto">
          <a:xfrm>
            <a:off x="6997700" y="2047875"/>
            <a:ext cx="1822450" cy="360363"/>
          </a:xfrm>
          <a:prstGeom prst="flowChartAlternateProcess">
            <a:avLst/>
          </a:prstGeom>
          <a:solidFill>
            <a:srgbClr val="FFC000"/>
          </a:solidFill>
          <a:ln w="38100" cmpd="dbl">
            <a:solidFill>
              <a:srgbClr val="339966"/>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Duty-based analysis</a:t>
            </a:r>
            <a:endParaRPr lang="zh-TW" altLang="en-US" sz="1500" dirty="0">
              <a:solidFill>
                <a:schemeClr val="bg1"/>
              </a:solidFill>
              <a:latin typeface="+mn-lt"/>
              <a:ea typeface="新細明體" charset="-120"/>
            </a:endParaRPr>
          </a:p>
        </p:txBody>
      </p:sp>
      <p:sp>
        <p:nvSpPr>
          <p:cNvPr id="6" name="AutoShape 10"/>
          <p:cNvSpPr>
            <a:spLocks noChangeArrowheads="1"/>
          </p:cNvSpPr>
          <p:nvPr/>
        </p:nvSpPr>
        <p:spPr bwMode="auto">
          <a:xfrm>
            <a:off x="2530475" y="2047875"/>
            <a:ext cx="24733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Utilitarian goal-based analysis</a:t>
            </a:r>
            <a:endParaRPr lang="zh-TW" altLang="en-US" sz="1500" dirty="0">
              <a:solidFill>
                <a:schemeClr val="bg1"/>
              </a:solidFill>
              <a:latin typeface="+mn-lt"/>
              <a:ea typeface="新細明體" charset="-120"/>
            </a:endParaRPr>
          </a:p>
        </p:txBody>
      </p:sp>
      <p:sp>
        <p:nvSpPr>
          <p:cNvPr id="7" name="AutoShape 11"/>
          <p:cNvSpPr>
            <a:spLocks noChangeArrowheads="1"/>
          </p:cNvSpPr>
          <p:nvPr/>
        </p:nvSpPr>
        <p:spPr bwMode="auto">
          <a:xfrm>
            <a:off x="684213" y="2047875"/>
            <a:ext cx="17240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Stakeholder Analysis</a:t>
            </a:r>
            <a:endParaRPr lang="zh-TW" altLang="en-US" sz="1500" dirty="0">
              <a:solidFill>
                <a:schemeClr val="bg1"/>
              </a:solidFill>
              <a:latin typeface="+mn-lt"/>
              <a:ea typeface="新細明體" charset="-120"/>
            </a:endParaRPr>
          </a:p>
        </p:txBody>
      </p:sp>
      <p:sp>
        <p:nvSpPr>
          <p:cNvPr id="8" name="AutoShape 12"/>
          <p:cNvSpPr>
            <a:spLocks noChangeArrowheads="1"/>
          </p:cNvSpPr>
          <p:nvPr/>
        </p:nvSpPr>
        <p:spPr bwMode="auto">
          <a:xfrm>
            <a:off x="5126038" y="2047875"/>
            <a:ext cx="1749425" cy="360363"/>
          </a:xfrm>
          <a:prstGeom prst="flowChartAlternateProcess">
            <a:avLst/>
          </a:prstGeom>
          <a:solidFill>
            <a:srgbClr val="C0C0C0"/>
          </a:solidFill>
          <a:ln w="38100" cmpd="dbl">
            <a:solidFill>
              <a:srgbClr val="C0C0C0"/>
            </a:solidFill>
            <a:miter lim="800000"/>
            <a:headEnd/>
            <a:tailEnd/>
          </a:ln>
          <a:effectLst/>
        </p:spPr>
        <p:txBody>
          <a:bodyPr wrap="none" anchor="ctr"/>
          <a:lstStyle/>
          <a:p>
            <a:pPr algn="ctr">
              <a:defRPr/>
            </a:pPr>
            <a:r>
              <a:rPr lang="en-US" altLang="zh-TW" sz="1500" dirty="0">
                <a:solidFill>
                  <a:schemeClr val="bg1"/>
                </a:solidFill>
                <a:latin typeface="+mn-lt"/>
                <a:ea typeface="新細明體" charset="-120"/>
              </a:rPr>
              <a:t>Rights-based Analysis</a:t>
            </a:r>
            <a:endParaRPr lang="zh-TW" altLang="en-US" sz="1500" dirty="0">
              <a:solidFill>
                <a:schemeClr val="bg1"/>
              </a:solidFill>
              <a:latin typeface="+mn-lt"/>
              <a:ea typeface="新細明體" charset="-120"/>
            </a:endParaRPr>
          </a:p>
        </p:txBody>
      </p:sp>
      <p:sp>
        <p:nvSpPr>
          <p:cNvPr id="32774" name="Line 14"/>
          <p:cNvSpPr>
            <a:spLocks noChangeShapeType="1"/>
          </p:cNvSpPr>
          <p:nvPr/>
        </p:nvSpPr>
        <p:spPr bwMode="auto">
          <a:xfrm>
            <a:off x="611188" y="1616075"/>
            <a:ext cx="7921625" cy="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32775" name="Group 17"/>
          <p:cNvGrpSpPr>
            <a:grpSpLocks/>
          </p:cNvGrpSpPr>
          <p:nvPr/>
        </p:nvGrpSpPr>
        <p:grpSpPr bwMode="auto">
          <a:xfrm rot="-5400000">
            <a:off x="7608888" y="1641475"/>
            <a:ext cx="465137" cy="201613"/>
            <a:chOff x="1020" y="1191"/>
            <a:chExt cx="293" cy="127"/>
          </a:xfrm>
        </p:grpSpPr>
        <p:sp>
          <p:nvSpPr>
            <p:cNvPr id="11" name="Line 15"/>
            <p:cNvSpPr>
              <a:spLocks noChangeShapeType="1"/>
            </p:cNvSpPr>
            <p:nvPr/>
          </p:nvSpPr>
          <p:spPr bwMode="auto">
            <a:xfrm>
              <a:off x="1020" y="1252"/>
              <a:ext cx="227" cy="0"/>
            </a:xfrm>
            <a:prstGeom prst="line">
              <a:avLst/>
            </a:prstGeom>
            <a:noFill/>
            <a:ln w="28575">
              <a:solidFill>
                <a:srgbClr val="FDBC03"/>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2790" name="AutoShape 16"/>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gradFill rotWithShape="1">
              <a:gsLst>
                <a:gs pos="0">
                  <a:srgbClr val="00B3F2"/>
                </a:gs>
                <a:gs pos="100000">
                  <a:srgbClr val="01379B"/>
                </a:gs>
              </a:gsLst>
              <a:path path="rect">
                <a:fillToRect l="100000" t="100000"/>
              </a:path>
            </a:gradFill>
            <a:ln w="9525" algn="ctr">
              <a:solidFill>
                <a:schemeClr val="bg1"/>
              </a:solidFill>
              <a:round/>
              <a:headEnd/>
              <a:tailEnd/>
            </a:ln>
          </p:spPr>
          <p:txBody>
            <a:bodyPr wrap="none" anchor="ctr"/>
            <a:lstStyle/>
            <a:p>
              <a:endParaRPr lang="zh-TW" altLang="en-US"/>
            </a:p>
          </p:txBody>
        </p:sp>
      </p:grpSp>
      <p:grpSp>
        <p:nvGrpSpPr>
          <p:cNvPr id="32776" name="Group 22"/>
          <p:cNvGrpSpPr>
            <a:grpSpLocks/>
          </p:cNvGrpSpPr>
          <p:nvPr/>
        </p:nvGrpSpPr>
        <p:grpSpPr bwMode="auto">
          <a:xfrm rot="-5400000">
            <a:off x="3375025" y="1616076"/>
            <a:ext cx="465137" cy="201612"/>
            <a:chOff x="1020" y="1191"/>
            <a:chExt cx="293" cy="127"/>
          </a:xfrm>
        </p:grpSpPr>
        <p:sp>
          <p:nvSpPr>
            <p:cNvPr id="18" name="Line 23"/>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2788" name="AutoShape 24"/>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2777" name="Group 25"/>
          <p:cNvGrpSpPr>
            <a:grpSpLocks/>
          </p:cNvGrpSpPr>
          <p:nvPr/>
        </p:nvGrpSpPr>
        <p:grpSpPr bwMode="auto">
          <a:xfrm rot="-5400000">
            <a:off x="1292225" y="1628776"/>
            <a:ext cx="465137" cy="201612"/>
            <a:chOff x="1020" y="1191"/>
            <a:chExt cx="293" cy="127"/>
          </a:xfrm>
        </p:grpSpPr>
        <p:sp>
          <p:nvSpPr>
            <p:cNvPr id="21" name="Line 26"/>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2786" name="AutoShape 27"/>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2778" name="Group 28"/>
          <p:cNvGrpSpPr>
            <a:grpSpLocks/>
          </p:cNvGrpSpPr>
          <p:nvPr/>
        </p:nvGrpSpPr>
        <p:grpSpPr bwMode="auto">
          <a:xfrm rot="-5400000">
            <a:off x="5786438" y="1643062"/>
            <a:ext cx="465138" cy="201613"/>
            <a:chOff x="1020" y="1191"/>
            <a:chExt cx="293" cy="127"/>
          </a:xfrm>
        </p:grpSpPr>
        <p:sp>
          <p:nvSpPr>
            <p:cNvPr id="24" name="Line 29"/>
            <p:cNvSpPr>
              <a:spLocks noChangeShapeType="1"/>
            </p:cNvSpPr>
            <p:nvPr/>
          </p:nvSpPr>
          <p:spPr bwMode="auto">
            <a:xfrm>
              <a:off x="1020" y="1252"/>
              <a:ext cx="227" cy="0"/>
            </a:xfrm>
            <a:prstGeom prst="line">
              <a:avLst/>
            </a:prstGeom>
            <a:noFill/>
            <a:ln w="28575">
              <a:solidFill>
                <a:srgbClr val="C0C0C0"/>
              </a:solidFill>
              <a:round/>
              <a:headEnd/>
              <a:tailEnd type="oval" w="med" len="med"/>
            </a:ln>
            <a:effectLst>
              <a:outerShdw dist="35921" dir="2700000" algn="ctr" rotWithShape="0">
                <a:schemeClr val="bg1"/>
              </a:outerShdw>
            </a:effectLst>
          </p:spPr>
          <p:txBody>
            <a:bodyPr/>
            <a:lstStyle/>
            <a:p>
              <a:pPr>
                <a:defRPr/>
              </a:pPr>
              <a:endParaRPr lang="zh-TW" altLang="en-US">
                <a:latin typeface="Arial" charset="0"/>
                <a:ea typeface="新細明體" charset="-120"/>
              </a:endParaRPr>
            </a:p>
          </p:txBody>
        </p:sp>
        <p:sp>
          <p:nvSpPr>
            <p:cNvPr id="32784" name="AutoShape 30"/>
            <p:cNvSpPr>
              <a:spLocks noChangeArrowheads="1"/>
            </p:cNvSpPr>
            <p:nvPr/>
          </p:nvSpPr>
          <p:spPr bwMode="auto">
            <a:xfrm>
              <a:off x="1186" y="1191"/>
              <a:ext cx="127" cy="127"/>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1 w 21600"/>
                <a:gd name="T11" fmla="*/ 1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31 w 21600"/>
                <a:gd name="T25" fmla="*/ 3231 h 21600"/>
                <a:gd name="T26" fmla="*/ 1836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51" y="10800"/>
                  </a:moveTo>
                  <a:cubicBezTo>
                    <a:pt x="5751" y="13588"/>
                    <a:pt x="8012" y="15849"/>
                    <a:pt x="10800" y="15849"/>
                  </a:cubicBezTo>
                  <a:cubicBezTo>
                    <a:pt x="13588" y="15849"/>
                    <a:pt x="15849" y="13588"/>
                    <a:pt x="15849" y="10800"/>
                  </a:cubicBezTo>
                  <a:cubicBezTo>
                    <a:pt x="15849" y="8012"/>
                    <a:pt x="13588" y="5751"/>
                    <a:pt x="10800" y="5751"/>
                  </a:cubicBezTo>
                  <a:cubicBezTo>
                    <a:pt x="8012" y="5751"/>
                    <a:pt x="5751" y="8012"/>
                    <a:pt x="5751" y="10800"/>
                  </a:cubicBezTo>
                  <a:close/>
                </a:path>
              </a:pathLst>
            </a:custGeom>
            <a:solidFill>
              <a:srgbClr val="C0C0C0"/>
            </a:solidFill>
            <a:ln w="9525" algn="ctr">
              <a:solidFill>
                <a:schemeClr val="bg1"/>
              </a:solidFill>
              <a:round/>
              <a:headEnd/>
              <a:tailEnd/>
            </a:ln>
          </p:spPr>
          <p:txBody>
            <a:bodyPr wrap="none" anchor="ctr"/>
            <a:lstStyle/>
            <a:p>
              <a:endParaRPr lang="zh-TW" altLang="en-US"/>
            </a:p>
          </p:txBody>
        </p:sp>
      </p:grpSp>
      <p:grpSp>
        <p:nvGrpSpPr>
          <p:cNvPr id="32779" name="Group 38"/>
          <p:cNvGrpSpPr>
            <a:grpSpLocks/>
          </p:cNvGrpSpPr>
          <p:nvPr/>
        </p:nvGrpSpPr>
        <p:grpSpPr bwMode="auto">
          <a:xfrm>
            <a:off x="539750" y="2525713"/>
            <a:ext cx="8064500" cy="2055812"/>
            <a:chOff x="340" y="1871"/>
            <a:chExt cx="5080" cy="1242"/>
          </a:xfrm>
        </p:grpSpPr>
        <p:sp>
          <p:nvSpPr>
            <p:cNvPr id="32781" name="AutoShape 36"/>
            <p:cNvSpPr>
              <a:spLocks noChangeArrowheads="1"/>
            </p:cNvSpPr>
            <p:nvPr/>
          </p:nvSpPr>
          <p:spPr bwMode="auto">
            <a:xfrm>
              <a:off x="340" y="1871"/>
              <a:ext cx="5080" cy="1242"/>
            </a:xfrm>
            <a:prstGeom prst="roundRect">
              <a:avLst>
                <a:gd name="adj" fmla="val 5153"/>
              </a:avLst>
            </a:prstGeom>
            <a:gradFill rotWithShape="1">
              <a:gsLst>
                <a:gs pos="0">
                  <a:srgbClr val="EAEAEA"/>
                </a:gs>
                <a:gs pos="100000">
                  <a:srgbClr val="F7F7F7"/>
                </a:gs>
              </a:gsLst>
              <a:path path="rect">
                <a:fillToRect l="100000" t="100000"/>
              </a:path>
            </a:gradFill>
            <a:ln w="9525">
              <a:solidFill>
                <a:srgbClr val="008080"/>
              </a:solidFill>
              <a:round/>
              <a:headEnd/>
              <a:tailEnd/>
            </a:ln>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latinLnBrk="1" hangingPunct="1"/>
              <a:endParaRPr lang="zh-TW" altLang="zh-TW" b="1"/>
            </a:p>
          </p:txBody>
        </p:sp>
        <p:sp>
          <p:nvSpPr>
            <p:cNvPr id="32" name="AutoShape 37"/>
            <p:cNvSpPr>
              <a:spLocks noChangeArrowheads="1"/>
            </p:cNvSpPr>
            <p:nvPr/>
          </p:nvSpPr>
          <p:spPr bwMode="auto">
            <a:xfrm>
              <a:off x="385" y="1915"/>
              <a:ext cx="4990" cy="1152"/>
            </a:xfrm>
            <a:prstGeom prst="roundRect">
              <a:avLst>
                <a:gd name="adj" fmla="val 5009"/>
              </a:avLst>
            </a:prstGeom>
            <a:gradFill rotWithShape="1">
              <a:gsLst>
                <a:gs pos="0">
                  <a:srgbClr val="EAEAEA"/>
                </a:gs>
                <a:gs pos="50000">
                  <a:schemeClr val="bg1"/>
                </a:gs>
                <a:gs pos="100000">
                  <a:srgbClr val="EAEAEA"/>
                </a:gs>
              </a:gsLst>
              <a:lin ang="18900000" scaled="1"/>
            </a:gradFill>
            <a:ln w="28575">
              <a:solidFill>
                <a:srgbClr val="008080"/>
              </a:solidFill>
              <a:round/>
              <a:headEnd/>
              <a:tailEnd/>
            </a:ln>
            <a:effectLst/>
          </p:spPr>
          <p:txBody>
            <a:bodyPr anchor="ctr"/>
            <a:lstStyle/>
            <a:p>
              <a:pPr>
                <a:defRPr/>
              </a:pPr>
              <a:endParaRPr lang="en-US" altLang="zh-TW" dirty="0">
                <a:latin typeface="+mn-lt"/>
                <a:ea typeface="新細明體" charset="-120"/>
              </a:endParaRPr>
            </a:p>
          </p:txBody>
        </p:sp>
      </p:grpSp>
      <p:sp>
        <p:nvSpPr>
          <p:cNvPr id="32780" name="標題 1"/>
          <p:cNvSpPr>
            <a:spLocks noGrp="1"/>
          </p:cNvSpPr>
          <p:nvPr>
            <p:ph type="title"/>
          </p:nvPr>
        </p:nvSpPr>
        <p:spPr>
          <a:xfrm>
            <a:off x="71438" y="112713"/>
            <a:ext cx="8964612" cy="868362"/>
          </a:xfrm>
        </p:spPr>
        <p:txBody>
          <a:bodyPr/>
          <a:lstStyle/>
          <a:p>
            <a:pPr algn="ctr" eaLnBrk="1" hangingPunct="1"/>
            <a:r>
              <a:rPr lang="en-US" altLang="zh-TW" sz="2400" dirty="0" smtClean="0"/>
              <a:t>Analysis of Managerial Issues Raised by Application of IT Capabilities</a:t>
            </a:r>
            <a:endParaRPr lang="zh-TW" altLang="en-US" sz="2400" dirty="0" smtClean="0"/>
          </a:p>
        </p:txBody>
      </p:sp>
      <p:sp>
        <p:nvSpPr>
          <p:cNvPr id="23" name="矩形 22"/>
          <p:cNvSpPr/>
          <p:nvPr/>
        </p:nvSpPr>
        <p:spPr>
          <a:xfrm>
            <a:off x="803745" y="2752726"/>
            <a:ext cx="6936904" cy="923330"/>
          </a:xfrm>
          <a:prstGeom prst="rect">
            <a:avLst/>
          </a:prstGeom>
        </p:spPr>
        <p:txBody>
          <a:bodyPr wrap="square">
            <a:spAutoFit/>
          </a:bodyPr>
          <a:lstStyle/>
          <a:p>
            <a:pPr marL="266700" indent="-266700">
              <a:buFont typeface="Wingdings" pitchFamily="2" charset="2"/>
              <a:buChar char="ü"/>
              <a:defRPr/>
            </a:pPr>
            <a:r>
              <a:rPr lang="zh-TW" altLang="en-US" dirty="0" smtClean="0"/>
              <a:t>義務導向</a:t>
            </a:r>
            <a:r>
              <a:rPr lang="zh-TW" altLang="en-US" dirty="0" smtClean="0">
                <a:solidFill>
                  <a:srgbClr val="FF0000"/>
                </a:solidFill>
                <a:ea typeface="微軟正黑體" pitchFamily="34" charset="-120"/>
              </a:rPr>
              <a:t>分析</a:t>
            </a:r>
            <a:r>
              <a:rPr lang="en-US" altLang="zh-TW" dirty="0" smtClean="0">
                <a:ea typeface="微軟正黑體" pitchFamily="34" charset="-120"/>
              </a:rPr>
              <a:t/>
            </a:r>
            <a:br>
              <a:rPr lang="en-US" altLang="zh-TW" dirty="0" smtClean="0">
                <a:ea typeface="微軟正黑體" pitchFamily="34" charset="-120"/>
              </a:rPr>
            </a:br>
            <a:r>
              <a:rPr lang="zh-TW" altLang="en-US" dirty="0">
                <a:ea typeface="微軟正黑體" pitchFamily="34" charset="-120"/>
              </a:rPr>
              <a:t>決策要考慮到可能涉及的</a:t>
            </a:r>
            <a:r>
              <a:rPr lang="zh-TW" altLang="en-US" dirty="0" smtClean="0">
                <a:ea typeface="微軟正黑體" pitchFamily="34" charset="-120"/>
              </a:rPr>
              <a:t>任何道德義務</a:t>
            </a:r>
            <a:endParaRPr lang="en-US" altLang="zh-TW" dirty="0">
              <a:ea typeface="微軟正黑體" pitchFamily="34" charset="-120"/>
            </a:endParaRPr>
          </a:p>
          <a:p>
            <a:r>
              <a:rPr lang="en-US" altLang="zh-TW" dirty="0" smtClean="0"/>
              <a:t>1.</a:t>
            </a:r>
            <a:r>
              <a:rPr lang="zh-TW" altLang="en-US" dirty="0"/>
              <a:t>包括：誠實，公平，不傷害的義務</a:t>
            </a:r>
            <a:r>
              <a:rPr lang="zh-TW" altLang="en-US" dirty="0" smtClean="0"/>
              <a:t>等</a:t>
            </a:r>
            <a:endParaRPr lang="en-US" altLang="zh-TW" dirty="0" smtClean="0"/>
          </a:p>
        </p:txBody>
      </p:sp>
    </p:spTree>
    <p:extLst>
      <p:ext uri="{BB962C8B-B14F-4D97-AF65-F5344CB8AC3E}">
        <p14:creationId xmlns:p14="http://schemas.microsoft.com/office/powerpoint/2010/main" val="8448004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bwMode="auto">
          <a:xfrm>
            <a:off x="323850" y="2781300"/>
            <a:ext cx="8229600" cy="868363"/>
          </a:xfrm>
          <a:prstGeom prst="rect">
            <a:avLst/>
          </a:prstGeom>
          <a:noFill/>
          <a:ln w="9525">
            <a:noFill/>
            <a:miter lim="800000"/>
            <a:headEnd/>
            <a:tailEnd/>
          </a:ln>
        </p:spPr>
        <p:txBody>
          <a:bodyPr anchor="ctr"/>
          <a:lstStyle/>
          <a:p>
            <a:pPr algn="ctr" eaLnBrk="0" hangingPunct="0">
              <a:defRPr/>
            </a:pPr>
            <a:r>
              <a:rPr kumimoji="0" lang="en-US" altLang="zh-TW" sz="4400" b="1" dirty="0">
                <a:solidFill>
                  <a:srgbClr val="215968"/>
                </a:solidFill>
                <a:latin typeface="+mj-lt"/>
                <a:ea typeface="+mj-ea"/>
                <a:cs typeface="+mj-cs"/>
              </a:rPr>
              <a:t>Appendix</a:t>
            </a:r>
            <a:endParaRPr kumimoji="0" lang="zh-TW" altLang="en-US" sz="4400" b="1" dirty="0">
              <a:solidFill>
                <a:srgbClr val="215968"/>
              </a:solidFill>
              <a:latin typeface="+mj-lt"/>
              <a:ea typeface="+mj-ea"/>
              <a:cs typeface="+mj-cs"/>
            </a:endParaRPr>
          </a:p>
        </p:txBody>
      </p:sp>
    </p:spTree>
    <p:extLst>
      <p:ext uri="{BB962C8B-B14F-4D97-AF65-F5344CB8AC3E}">
        <p14:creationId xmlns:p14="http://schemas.microsoft.com/office/powerpoint/2010/main" val="1295927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a:xfrm>
            <a:off x="35718" y="139700"/>
            <a:ext cx="9144000" cy="927100"/>
          </a:xfrm>
        </p:spPr>
        <p:txBody>
          <a:bodyPr/>
          <a:lstStyle/>
          <a:p>
            <a:pPr algn="ctr"/>
            <a:r>
              <a:rPr lang="en-US" altLang="zh-TW" sz="2800" dirty="0" smtClean="0"/>
              <a:t>IT </a:t>
            </a:r>
            <a:r>
              <a:rPr lang="en-US" altLang="zh-TW" sz="2400" dirty="0" smtClean="0"/>
              <a:t>Capabilities</a:t>
            </a:r>
            <a:r>
              <a:rPr lang="en-US" altLang="zh-TW" sz="2800" dirty="0" smtClean="0"/>
              <a:t> Mapped against the Managerial Issue</a:t>
            </a:r>
            <a:endParaRPr lang="zh-TW" altLang="en-US" sz="2800" dirty="0" smtClean="0"/>
          </a:p>
        </p:txBody>
      </p:sp>
      <p:graphicFrame>
        <p:nvGraphicFramePr>
          <p:cNvPr id="4" name="表格 3"/>
          <p:cNvGraphicFramePr>
            <a:graphicFrameLocks noGrp="1"/>
          </p:cNvGraphicFramePr>
          <p:nvPr/>
        </p:nvGraphicFramePr>
        <p:xfrm>
          <a:off x="285750" y="1066800"/>
          <a:ext cx="8643937" cy="5005387"/>
        </p:xfrm>
        <a:graphic>
          <a:graphicData uri="http://schemas.openxmlformats.org/drawingml/2006/table">
            <a:tbl>
              <a:tblPr firstRow="1" bandRow="1"/>
              <a:tblGrid>
                <a:gridCol w="3286124">
                  <a:extLst>
                    <a:ext uri="{9D8B030D-6E8A-4147-A177-3AD203B41FA5}">
                      <a16:colId xmlns:a16="http://schemas.microsoft.com/office/drawing/2014/main" val="20000"/>
                    </a:ext>
                  </a:extLst>
                </a:gridCol>
                <a:gridCol w="928688">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00125">
                  <a:extLst>
                    <a:ext uri="{9D8B030D-6E8A-4147-A177-3AD203B41FA5}">
                      <a16:colId xmlns:a16="http://schemas.microsoft.com/office/drawing/2014/main" val="20005"/>
                    </a:ext>
                  </a:extLst>
                </a:gridCol>
              </a:tblGrid>
              <a:tr h="378011">
                <a:tc>
                  <a:txBody>
                    <a:bodyPr/>
                    <a:lstStyle/>
                    <a:p>
                      <a:pPr algn="ctr"/>
                      <a:r>
                        <a:rPr lang="en-US" altLang="zh-TW" sz="1800" dirty="0" smtClean="0">
                          <a:latin typeface="Times New Roman" pitchFamily="18" charset="0"/>
                          <a:cs typeface="Times New Roman" pitchFamily="18" charset="0"/>
                        </a:rPr>
                        <a:t>IT Capabilities  </a:t>
                      </a:r>
                      <a:r>
                        <a:rPr lang="en-US" altLang="zh-TW" sz="1800" b="1" dirty="0" smtClean="0">
                          <a:latin typeface="Times New Roman" pitchFamily="18" charset="0"/>
                          <a:cs typeface="Times New Roman" pitchFamily="18" charset="0"/>
                        </a:rPr>
                        <a:t>/  </a:t>
                      </a:r>
                      <a:r>
                        <a:rPr lang="en-US" altLang="zh-TW" sz="1800" dirty="0" smtClean="0">
                          <a:latin typeface="Times New Roman" pitchFamily="18" charset="0"/>
                          <a:cs typeface="Times New Roman" pitchFamily="18" charset="0"/>
                        </a:rPr>
                        <a:t>Mgmt.</a:t>
                      </a:r>
                      <a:r>
                        <a:rPr lang="en-US" altLang="zh-TW" sz="1800" baseline="0" dirty="0" smtClean="0">
                          <a:latin typeface="Times New Roman" pitchFamily="18" charset="0"/>
                          <a:cs typeface="Times New Roman" pitchFamily="18" charset="0"/>
                        </a:rPr>
                        <a:t> Issues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Privacy</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Ownership</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Control</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Accuracy</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Security</a:t>
                      </a:r>
                      <a:endParaRPr lang="zh-TW" altLang="en-US" sz="1800" dirty="0">
                        <a:latin typeface="Times New Roman" pitchFamily="18" charset="0"/>
                        <a:cs typeface="Times New Roman" pitchFamily="18" charset="0"/>
                      </a:endParaRPr>
                    </a:p>
                  </a:txBody>
                  <a:tcPr marL="91439" marR="91439" marT="45714" marB="45714">
                    <a:solidFill>
                      <a:srgbClr val="CCFFCC"/>
                    </a:solidFill>
                  </a:tcPr>
                </a:tc>
                <a:extLst>
                  <a:ext uri="{0D108BD9-81ED-4DB2-BD59-A6C34878D82A}">
                    <a16:rowId xmlns:a16="http://schemas.microsoft.com/office/drawing/2014/main" val="10000"/>
                  </a:ext>
                </a:extLst>
              </a:tr>
              <a:tr h="378011">
                <a:tc>
                  <a:txBody>
                    <a:bodyPr/>
                    <a:lstStyle/>
                    <a:p>
                      <a:r>
                        <a:rPr lang="en-US" altLang="zh-TW" sz="1800" dirty="0" smtClean="0">
                          <a:latin typeface="Times New Roman" pitchFamily="18" charset="0"/>
                          <a:cs typeface="Times New Roman" pitchFamily="18" charset="0"/>
                        </a:rPr>
                        <a:t>Immediate</a:t>
                      </a:r>
                      <a:endParaRPr lang="zh-TW" altLang="en-US" sz="1800" dirty="0">
                        <a:latin typeface="Times New Roman" pitchFamily="18" charset="0"/>
                        <a:cs typeface="Times New Roman" pitchFamily="18" charset="0"/>
                      </a:endParaRPr>
                    </a:p>
                  </a:txBody>
                  <a:tcPr marL="91439" marR="91439" marT="45714" marB="45714">
                    <a:solidFill>
                      <a:srgbClr val="FF9900"/>
                    </a:solidFill>
                  </a:tcPr>
                </a:tc>
                <a:tc>
                  <a:txBody>
                    <a:bodyPr/>
                    <a:lstStyle/>
                    <a:p>
                      <a:pPr algn="ctr"/>
                      <a:endParaRPr lang="zh-TW" altLang="en-US" sz="1800" b="1" dirty="0">
                        <a:latin typeface="Times New Roman" pitchFamily="18" charset="0"/>
                        <a:cs typeface="Times New Roman" pitchFamily="18" charset="0"/>
                      </a:endParaRPr>
                    </a:p>
                  </a:txBody>
                  <a:tcPr marL="91439" marR="91439" marT="45714" marB="45714"/>
                </a:tc>
                <a:tc>
                  <a:txBody>
                    <a:bodyPr/>
                    <a:lstStyle/>
                    <a:p>
                      <a:endParaRPr lang="zh-TW" altLang="en-US" sz="1800" dirty="0">
                        <a:latin typeface="Times New Roman" pitchFamily="18" charset="0"/>
                        <a:cs typeface="Times New Roman" pitchFamily="18" charset="0"/>
                      </a:endParaRPr>
                    </a:p>
                  </a:txBody>
                  <a:tcPr marL="91439" marR="91439" marT="45714" marB="45714"/>
                </a:tc>
                <a:tc>
                  <a:txBody>
                    <a:bodyPr/>
                    <a:lstStyle/>
                    <a:p>
                      <a:endParaRPr lang="zh-TW" altLang="en-US" sz="1800" dirty="0">
                        <a:latin typeface="Times New Roman" pitchFamily="18" charset="0"/>
                        <a:cs typeface="Times New Roman" pitchFamily="18" charset="0"/>
                      </a:endParaRPr>
                    </a:p>
                  </a:txBody>
                  <a:tcPr marL="91439" marR="91439" marT="45714" marB="45714"/>
                </a:tc>
                <a:tc>
                  <a:txBody>
                    <a:bodyPr/>
                    <a:lstStyle/>
                    <a:p>
                      <a:endParaRPr lang="zh-TW" altLang="en-US" sz="1800" dirty="0">
                        <a:latin typeface="Times New Roman" pitchFamily="18" charset="0"/>
                        <a:cs typeface="Times New Roman" pitchFamily="18" charset="0"/>
                      </a:endParaRPr>
                    </a:p>
                  </a:txBody>
                  <a:tcPr marL="91439" marR="91439" marT="45714" marB="45714"/>
                </a:tc>
                <a:tc>
                  <a:txBody>
                    <a:bodyPr/>
                    <a:lstStyle/>
                    <a:p>
                      <a:endParaRPr lang="zh-TW" altLang="en-US" sz="1800">
                        <a:latin typeface="Times New Roman" pitchFamily="18" charset="0"/>
                        <a:cs typeface="Times New Roman" pitchFamily="18" charset="0"/>
                      </a:endParaRPr>
                    </a:p>
                  </a:txBody>
                  <a:tcPr marL="91439" marR="91439" marT="45714" marB="45714"/>
                </a:tc>
                <a:extLst>
                  <a:ext uri="{0D108BD9-81ED-4DB2-BD59-A6C34878D82A}">
                    <a16:rowId xmlns:a16="http://schemas.microsoft.com/office/drawing/2014/main" val="10001"/>
                  </a:ext>
                </a:extLst>
              </a:tr>
              <a:tr h="378011">
                <a:tc>
                  <a:txBody>
                    <a:bodyPr/>
                    <a:lstStyle/>
                    <a:p>
                      <a:r>
                        <a:rPr lang="en-US" altLang="zh-TW" sz="1800" dirty="0" smtClean="0">
                          <a:latin typeface="Times New Roman" pitchFamily="18" charset="0"/>
                          <a:cs typeface="Times New Roman" pitchFamily="18" charset="0"/>
                        </a:rPr>
                        <a:t>Access</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2"/>
                  </a:ext>
                </a:extLst>
              </a:tr>
              <a:tr h="378011">
                <a:tc>
                  <a:txBody>
                    <a:bodyPr/>
                    <a:lstStyle/>
                    <a:p>
                      <a:r>
                        <a:rPr lang="en-US" altLang="zh-TW" sz="1800" dirty="0" smtClean="0">
                          <a:latin typeface="Times New Roman" pitchFamily="18" charset="0"/>
                          <a:cs typeface="Times New Roman" pitchFamily="18" charset="0"/>
                        </a:rPr>
                        <a:t>Capture</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3"/>
                  </a:ext>
                </a:extLst>
              </a:tr>
              <a:tr h="378011">
                <a:tc>
                  <a:txBody>
                    <a:bodyPr/>
                    <a:lstStyle/>
                    <a:p>
                      <a:r>
                        <a:rPr lang="en-US" altLang="zh-TW" sz="1800" dirty="0" smtClean="0">
                          <a:latin typeface="Times New Roman" pitchFamily="18" charset="0"/>
                          <a:cs typeface="Times New Roman" pitchFamily="18" charset="0"/>
                        </a:rPr>
                        <a:t>Speed</a:t>
                      </a:r>
                      <a:endParaRPr lang="zh-TW" altLang="en-US" sz="1800" dirty="0">
                        <a:latin typeface="Times New Roman" pitchFamily="18" charset="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4"/>
                  </a:ext>
                </a:extLst>
              </a:tr>
              <a:tr h="378011">
                <a:tc>
                  <a:txBody>
                    <a:bodyPr/>
                    <a:lstStyle/>
                    <a:p>
                      <a:r>
                        <a:rPr lang="en-US" altLang="zh-TW" sz="1800" dirty="0" smtClean="0">
                          <a:latin typeface="Times New Roman" pitchFamily="18" charset="0"/>
                          <a:cs typeface="Times New Roman" pitchFamily="18" charset="0"/>
                        </a:rPr>
                        <a:t>Permanence  </a:t>
                      </a:r>
                      <a:r>
                        <a:rPr lang="en-US" altLang="zh-TW" sz="1800" b="1" dirty="0" smtClean="0">
                          <a:latin typeface="Times New Roman" pitchFamily="18" charset="0"/>
                          <a:cs typeface="Times New Roman" pitchFamily="18" charset="0"/>
                        </a:rPr>
                        <a:t>/ </a:t>
                      </a:r>
                      <a:r>
                        <a:rPr lang="en-US" altLang="zh-TW" sz="1800" dirty="0" smtClean="0">
                          <a:latin typeface="Times New Roman" pitchFamily="18" charset="0"/>
                          <a:cs typeface="Times New Roman" pitchFamily="18" charset="0"/>
                        </a:rPr>
                        <a:t>Storage</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5"/>
                  </a:ext>
                </a:extLst>
              </a:tr>
              <a:tr h="378011">
                <a:tc>
                  <a:txBody>
                    <a:bodyPr/>
                    <a:lstStyle/>
                    <a:p>
                      <a:r>
                        <a:rPr lang="en-US" altLang="zh-TW" sz="1800" dirty="0" smtClean="0">
                          <a:latin typeface="Times New Roman" pitchFamily="18" charset="0"/>
                          <a:cs typeface="Times New Roman" pitchFamily="18" charset="0"/>
                        </a:rPr>
                        <a:t>Derived</a:t>
                      </a:r>
                      <a:endParaRPr lang="zh-TW" altLang="en-US" sz="1800" dirty="0">
                        <a:latin typeface="Times New Roman" pitchFamily="18" charset="0"/>
                        <a:cs typeface="Times New Roman" pitchFamily="18" charset="0"/>
                      </a:endParaRPr>
                    </a:p>
                  </a:txBody>
                  <a:tcPr marL="91439" marR="91439" marT="45714" marB="45714">
                    <a:solidFill>
                      <a:srgbClr val="FFFF00"/>
                    </a:solidFill>
                  </a:tcPr>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6"/>
                  </a:ext>
                </a:extLst>
              </a:tr>
              <a:tr h="378011">
                <a:tc>
                  <a:txBody>
                    <a:bodyPr/>
                    <a:lstStyle/>
                    <a:p>
                      <a:r>
                        <a:rPr lang="en-US" altLang="zh-TW" sz="1800" dirty="0" smtClean="0">
                          <a:latin typeface="Times New Roman" pitchFamily="18" charset="0"/>
                          <a:cs typeface="Times New Roman" pitchFamily="18" charset="0"/>
                        </a:rPr>
                        <a:t>Duplication</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7"/>
                  </a:ext>
                </a:extLst>
              </a:tr>
              <a:tr h="469255">
                <a:tc>
                  <a:txBody>
                    <a:bodyPr/>
                    <a:lstStyle/>
                    <a:p>
                      <a:r>
                        <a:rPr lang="en-US" altLang="zh-TW" sz="1800" dirty="0" smtClean="0">
                          <a:latin typeface="Times New Roman" pitchFamily="18" charset="0"/>
                          <a:cs typeface="Times New Roman" pitchFamily="18" charset="0"/>
                        </a:rPr>
                        <a:t>Tracking</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8"/>
                  </a:ext>
                </a:extLst>
              </a:tr>
              <a:tr h="378011">
                <a:tc>
                  <a:txBody>
                    <a:bodyPr/>
                    <a:lstStyle/>
                    <a:p>
                      <a:r>
                        <a:rPr lang="en-US" altLang="zh-TW" sz="1800" dirty="0" smtClean="0">
                          <a:latin typeface="Times New Roman" pitchFamily="18" charset="0"/>
                          <a:cs typeface="Times New Roman" pitchFamily="18" charset="0"/>
                        </a:rPr>
                        <a:t>Monitoring</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9"/>
                  </a:ext>
                </a:extLst>
              </a:tr>
              <a:tr h="378011">
                <a:tc>
                  <a:txBody>
                    <a:bodyPr/>
                    <a:lstStyle/>
                    <a:p>
                      <a:r>
                        <a:rPr lang="en-US" altLang="zh-TW" sz="1800" dirty="0" smtClean="0">
                          <a:latin typeface="Times New Roman" pitchFamily="18" charset="0"/>
                          <a:cs typeface="Times New Roman" pitchFamily="18" charset="0"/>
                        </a:rPr>
                        <a:t>Data Recombination</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10"/>
                  </a:ext>
                </a:extLst>
              </a:tr>
              <a:tr h="378011">
                <a:tc>
                  <a:txBody>
                    <a:bodyPr/>
                    <a:lstStyle/>
                    <a:p>
                      <a:r>
                        <a:rPr lang="en-US" altLang="zh-TW" sz="1800" dirty="0" smtClean="0">
                          <a:latin typeface="Times New Roman" pitchFamily="18" charset="0"/>
                          <a:cs typeface="Times New Roman" pitchFamily="18" charset="0"/>
                        </a:rPr>
                        <a:t>Job Redesign</a:t>
                      </a:r>
                      <a:endParaRPr lang="zh-TW" altLang="en-US" sz="1800" dirty="0">
                        <a:latin typeface="Times New Roman" pitchFamily="18" charset="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11"/>
                  </a:ext>
                </a:extLst>
              </a:tr>
              <a:tr h="378011">
                <a:tc>
                  <a:txBody>
                    <a:bodyPr/>
                    <a:lstStyle/>
                    <a:p>
                      <a:r>
                        <a:rPr lang="en-US" altLang="zh-TW" sz="1800" dirty="0" smtClean="0">
                          <a:latin typeface="Times New Roman" pitchFamily="18" charset="0"/>
                          <a:cs typeface="Times New Roman" pitchFamily="18" charset="0"/>
                        </a:rPr>
                        <a:t>Technology</a:t>
                      </a:r>
                      <a:r>
                        <a:rPr lang="en-US" altLang="zh-TW" sz="1800" baseline="0" dirty="0" smtClean="0">
                          <a:latin typeface="Times New Roman" pitchFamily="18" charset="0"/>
                          <a:cs typeface="Times New Roman" pitchFamily="18" charset="0"/>
                        </a:rPr>
                        <a:t> Vendor</a:t>
                      </a:r>
                      <a:endParaRPr lang="zh-TW" altLang="en-US" sz="1800" dirty="0">
                        <a:latin typeface="Times New Roman" pitchFamily="18" charset="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0" dirty="0" smtClean="0">
                          <a:latin typeface="微軟正黑體" pitchFamily="34" charset="-120"/>
                          <a:ea typeface="微軟正黑體" pitchFamily="34" charset="-120"/>
                          <a:cs typeface="Times New Roman" pitchFamily="18" charset="0"/>
                        </a:rPr>
                        <a:t>√</a:t>
                      </a: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b="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12"/>
                  </a:ext>
                </a:extLst>
              </a:tr>
            </a:tbl>
          </a:graphicData>
        </a:graphic>
      </p:graphicFrame>
      <p:sp>
        <p:nvSpPr>
          <p:cNvPr id="3" name="矩形 2"/>
          <p:cNvSpPr/>
          <p:nvPr/>
        </p:nvSpPr>
        <p:spPr>
          <a:xfrm>
            <a:off x="285750" y="6237312"/>
            <a:ext cx="7022554" cy="369332"/>
          </a:xfrm>
          <a:prstGeom prst="rect">
            <a:avLst/>
          </a:prstGeom>
        </p:spPr>
        <p:txBody>
          <a:bodyPr wrap="square">
            <a:spAutoFit/>
          </a:bodyPr>
          <a:lstStyle/>
          <a:p>
            <a:pPr>
              <a:spcAft>
                <a:spcPts val="0"/>
              </a:spcAft>
            </a:pPr>
            <a:r>
              <a:rPr lang="zh-TW" altLang="zh-TW" kern="100" dirty="0">
                <a:latin typeface="Times New Roman" panose="02020603050405020304" pitchFamily="18" charset="0"/>
                <a:ea typeface="標楷體" panose="03000509000000000000" pitchFamily="65" charset="-120"/>
              </a:rPr>
              <a:t>圖表</a:t>
            </a:r>
            <a:r>
              <a:rPr lang="en-US" altLang="zh-TW" kern="100" dirty="0">
                <a:latin typeface="Times New Roman" panose="02020603050405020304" pitchFamily="18" charset="0"/>
                <a:ea typeface="標楷體" panose="03000509000000000000" pitchFamily="65" charset="-120"/>
              </a:rPr>
              <a:t> A</a:t>
            </a:r>
            <a:r>
              <a:rPr lang="zh-TW" altLang="zh-TW" kern="100" dirty="0">
                <a:latin typeface="Times New Roman" panose="02020603050405020304" pitchFamily="18" charset="0"/>
                <a:ea typeface="標楷體" panose="03000509000000000000" pitchFamily="65" charset="-120"/>
              </a:rPr>
              <a:t>：說明每個管理問題與</a:t>
            </a:r>
            <a:r>
              <a:rPr lang="en-US" altLang="zh-TW" kern="100" dirty="0">
                <a:latin typeface="Times New Roman" panose="02020603050405020304" pitchFamily="18" charset="0"/>
                <a:ea typeface="標楷體" panose="03000509000000000000" pitchFamily="65" charset="-120"/>
              </a:rPr>
              <a:t>IT</a:t>
            </a:r>
            <a:r>
              <a:rPr lang="zh-TW" altLang="zh-TW" kern="100" dirty="0">
                <a:latin typeface="Times New Roman" panose="02020603050405020304" pitchFamily="18" charset="0"/>
                <a:ea typeface="標楷體" panose="03000509000000000000" pitchFamily="65" charset="-120"/>
              </a:rPr>
              <a:t>之間的關係</a:t>
            </a:r>
            <a:r>
              <a:rPr lang="zh-TW" altLang="zh-TW" kern="100" dirty="0" smtClean="0">
                <a:latin typeface="Times New Roman" panose="02020603050405020304" pitchFamily="18" charset="0"/>
                <a:ea typeface="標楷體" panose="03000509000000000000" pitchFamily="65" charset="-120"/>
              </a:rPr>
              <a:t>。</a:t>
            </a:r>
            <a:r>
              <a:rPr lang="zh-TW" altLang="en-US" kern="100" dirty="0" smtClean="0">
                <a:latin typeface="Times New Roman" panose="02020603050405020304" pitchFamily="18" charset="0"/>
                <a:ea typeface="標楷體" panose="03000509000000000000" pitchFamily="65" charset="-120"/>
              </a:rPr>
              <a:t> </a:t>
            </a:r>
            <a:endParaRPr lang="zh-TW" altLang="zh-TW" sz="1600" kern="100" dirty="0">
              <a:latin typeface="Times New Roman" panose="02020603050405020304" pitchFamily="18" charset="0"/>
            </a:endParaRPr>
          </a:p>
        </p:txBody>
      </p:sp>
    </p:spTree>
    <p:extLst>
      <p:ext uri="{BB962C8B-B14F-4D97-AF65-F5344CB8AC3E}">
        <p14:creationId xmlns:p14="http://schemas.microsoft.com/office/powerpoint/2010/main" val="195602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p:cNvSpPr>
          <p:nvPr>
            <p:ph type="title"/>
          </p:nvPr>
        </p:nvSpPr>
        <p:spPr>
          <a:xfrm>
            <a:off x="457200" y="325438"/>
            <a:ext cx="8382000" cy="927100"/>
          </a:xfrm>
        </p:spPr>
        <p:txBody>
          <a:bodyPr/>
          <a:lstStyle/>
          <a:p>
            <a:r>
              <a:rPr lang="en-US" altLang="zh-TW" sz="2400" dirty="0" smtClean="0"/>
              <a:t>IT Managerial Issues Mapped Against the Policy Areas</a:t>
            </a:r>
            <a:endParaRPr lang="zh-TW" altLang="en-US"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4039957012"/>
              </p:ext>
            </p:extLst>
          </p:nvPr>
        </p:nvGraphicFramePr>
        <p:xfrm>
          <a:off x="500063" y="1635125"/>
          <a:ext cx="8143876" cy="2968703"/>
        </p:xfrm>
        <a:graphic>
          <a:graphicData uri="http://schemas.openxmlformats.org/drawingml/2006/table">
            <a:tbl>
              <a:tblPr firstRow="1" bandRow="1"/>
              <a:tblGrid>
                <a:gridCol w="2786062">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857376">
                  <a:extLst>
                    <a:ext uri="{9D8B030D-6E8A-4147-A177-3AD203B41FA5}">
                      <a16:colId xmlns:a16="http://schemas.microsoft.com/office/drawing/2014/main" val="20004"/>
                    </a:ext>
                  </a:extLst>
                </a:gridCol>
              </a:tblGrid>
              <a:tr h="639989">
                <a:tc>
                  <a:txBody>
                    <a:bodyPr/>
                    <a:lstStyle/>
                    <a:p>
                      <a:pPr algn="ctr"/>
                      <a:r>
                        <a:rPr lang="en-US" altLang="zh-TW" sz="1800" dirty="0" smtClean="0">
                          <a:latin typeface="Times New Roman" pitchFamily="18" charset="0"/>
                          <a:cs typeface="Times New Roman" pitchFamily="18" charset="0"/>
                        </a:rPr>
                        <a:t>Mgmt.</a:t>
                      </a:r>
                      <a:r>
                        <a:rPr lang="en-US" altLang="zh-TW" sz="1800" baseline="0" dirty="0" smtClean="0">
                          <a:latin typeface="Times New Roman" pitchFamily="18" charset="0"/>
                          <a:cs typeface="Times New Roman" pitchFamily="18" charset="0"/>
                        </a:rPr>
                        <a:t> Issues / Policy Areas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Data</a:t>
                      </a:r>
                      <a:r>
                        <a:rPr lang="en-US" altLang="zh-TW" sz="1800" baseline="0" dirty="0" smtClean="0">
                          <a:latin typeface="Times New Roman" pitchFamily="18" charset="0"/>
                          <a:cs typeface="Times New Roman" pitchFamily="18" charset="0"/>
                        </a:rPr>
                        <a:t> Policy</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Intellectual Property </a:t>
                      </a:r>
                      <a:r>
                        <a:rPr lang="en-US" altLang="zh-TW" sz="1800" dirty="0" err="1" smtClean="0">
                          <a:latin typeface="Times New Roman" pitchFamily="18" charset="0"/>
                          <a:cs typeface="Times New Roman" pitchFamily="18" charset="0"/>
                        </a:rPr>
                        <a:t>Rts</a:t>
                      </a:r>
                      <a:r>
                        <a:rPr lang="en-US" altLang="zh-TW" sz="1800" dirty="0" smtClean="0">
                          <a:latin typeface="Times New Roman" pitchFamily="18" charset="0"/>
                          <a:cs typeface="Times New Roman" pitchFamily="18" charset="0"/>
                        </a:rPr>
                        <a:t>.</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Worker’s Rights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Competitiveness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extLst>
                  <a:ext uri="{0D108BD9-81ED-4DB2-BD59-A6C34878D82A}">
                    <a16:rowId xmlns:a16="http://schemas.microsoft.com/office/drawing/2014/main" val="10000"/>
                  </a:ext>
                </a:extLst>
              </a:tr>
              <a:tr h="465727">
                <a:tc>
                  <a:txBody>
                    <a:bodyPr/>
                    <a:lstStyle/>
                    <a:p>
                      <a:pPr>
                        <a:buFontTx/>
                        <a:buChar char="-"/>
                      </a:pPr>
                      <a:r>
                        <a:rPr lang="en-US" altLang="zh-TW" sz="1800" baseline="0" dirty="0" smtClean="0">
                          <a:latin typeface="Times New Roman" pitchFamily="18" charset="0"/>
                          <a:cs typeface="Times New Roman" pitchFamily="18" charset="0"/>
                        </a:rPr>
                        <a:t>Privacy</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1"/>
                  </a:ext>
                </a:extLst>
              </a:tr>
              <a:tr h="465727">
                <a:tc>
                  <a:txBody>
                    <a:bodyPr/>
                    <a:lstStyle/>
                    <a:p>
                      <a:pPr>
                        <a:buFontTx/>
                        <a:buChar char="-"/>
                      </a:pPr>
                      <a:r>
                        <a:rPr lang="en-US" altLang="zh-TW" sz="1800" baseline="0" dirty="0" smtClean="0">
                          <a:latin typeface="Times New Roman" pitchFamily="18" charset="0"/>
                          <a:cs typeface="Times New Roman" pitchFamily="18" charset="0"/>
                        </a:rPr>
                        <a:t>Ownership</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2"/>
                  </a:ext>
                </a:extLst>
              </a:tr>
              <a:tr h="465727">
                <a:tc>
                  <a:txBody>
                    <a:bodyPr/>
                    <a:lstStyle/>
                    <a:p>
                      <a:pPr>
                        <a:buFontTx/>
                        <a:buChar char="-"/>
                      </a:pPr>
                      <a:r>
                        <a:rPr lang="en-US" altLang="zh-TW" sz="1800" baseline="0" dirty="0" smtClean="0">
                          <a:latin typeface="Times New Roman" pitchFamily="18" charset="0"/>
                          <a:cs typeface="Times New Roman" pitchFamily="18" charset="0"/>
                        </a:rPr>
                        <a:t>Control</a:t>
                      </a:r>
                      <a:endParaRPr lang="zh-TW" altLang="en-US" sz="1800" dirty="0">
                        <a:latin typeface="Times New Roman" pitchFamily="18" charset="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3"/>
                  </a:ext>
                </a:extLst>
              </a:tr>
              <a:tr h="465727">
                <a:tc>
                  <a:txBody>
                    <a:bodyPr/>
                    <a:lstStyle/>
                    <a:p>
                      <a:pPr>
                        <a:buFontTx/>
                        <a:buChar char="-"/>
                      </a:pPr>
                      <a:r>
                        <a:rPr lang="en-US" altLang="zh-TW" sz="1800" baseline="0" dirty="0" smtClean="0">
                          <a:latin typeface="Times New Roman" pitchFamily="18" charset="0"/>
                          <a:cs typeface="Times New Roman" pitchFamily="18" charset="0"/>
                        </a:rPr>
                        <a:t>Accuracy</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4"/>
                  </a:ext>
                </a:extLst>
              </a:tr>
              <a:tr h="465727">
                <a:tc>
                  <a:txBody>
                    <a:bodyPr/>
                    <a:lstStyle/>
                    <a:p>
                      <a:r>
                        <a:rPr lang="en-US" altLang="zh-TW" sz="1800" dirty="0" smtClean="0">
                          <a:latin typeface="Times New Roman" pitchFamily="18" charset="0"/>
                          <a:cs typeface="Times New Roman" pitchFamily="18" charset="0"/>
                        </a:rPr>
                        <a:t>-</a:t>
                      </a:r>
                      <a:r>
                        <a:rPr lang="en-US" altLang="zh-TW" sz="1800" baseline="0" dirty="0" smtClean="0">
                          <a:latin typeface="Times New Roman" pitchFamily="18" charset="0"/>
                          <a:cs typeface="Times New Roman" pitchFamily="18" charset="0"/>
                        </a:rPr>
                        <a:t> Security</a:t>
                      </a:r>
                      <a:endParaRPr lang="zh-TW" altLang="en-US" sz="18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5"/>
                  </a:ext>
                </a:extLst>
              </a:tr>
            </a:tbl>
          </a:graphicData>
        </a:graphic>
      </p:graphicFrame>
      <p:sp>
        <p:nvSpPr>
          <p:cNvPr id="2" name="矩形 1"/>
          <p:cNvSpPr/>
          <p:nvPr/>
        </p:nvSpPr>
        <p:spPr>
          <a:xfrm>
            <a:off x="500063" y="4911287"/>
            <a:ext cx="3153427" cy="369332"/>
          </a:xfrm>
          <a:prstGeom prst="rect">
            <a:avLst/>
          </a:prstGeom>
        </p:spPr>
        <p:txBody>
          <a:bodyPr wrap="none">
            <a:spAutoFit/>
          </a:bodyPr>
          <a:lstStyle/>
          <a:p>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圖表</a:t>
            </a:r>
            <a:r>
              <a:rPr lang="en-US" altLang="zh-TW" kern="100" dirty="0">
                <a:latin typeface="Times New Roman" panose="02020603050405020304" pitchFamily="18" charset="0"/>
                <a:ea typeface="標楷體" panose="03000509000000000000" pitchFamily="65" charset="-12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kern="100" dirty="0">
                <a:latin typeface="Times New Roman" panose="02020603050405020304" pitchFamily="18" charset="0"/>
                <a:ea typeface="標楷體" panose="03000509000000000000" pitchFamily="65" charset="-120"/>
              </a:rPr>
              <a:t> IT</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政策與管理議題。</a:t>
            </a:r>
            <a:endParaRPr lang="zh-TW" altLang="en-US" dirty="0"/>
          </a:p>
        </p:txBody>
      </p:sp>
    </p:spTree>
    <p:extLst>
      <p:ext uri="{BB962C8B-B14F-4D97-AF65-F5344CB8AC3E}">
        <p14:creationId xmlns:p14="http://schemas.microsoft.com/office/powerpoint/2010/main" val="1751920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ctrTitle"/>
          </p:nvPr>
        </p:nvSpPr>
        <p:spPr/>
        <p:txBody>
          <a:bodyPr/>
          <a:lstStyle/>
          <a:p>
            <a:r>
              <a:rPr lang="en-US" sz="6000"/>
              <a:t>Thank You!</a:t>
            </a:r>
          </a:p>
        </p:txBody>
      </p:sp>
      <p:pic>
        <p:nvPicPr>
          <p:cNvPr id="4" name="圖片 3"/>
          <p:cNvPicPr>
            <a:picLocks noChangeAspect="1"/>
          </p:cNvPicPr>
          <p:nvPr/>
        </p:nvPicPr>
        <p:blipFill>
          <a:blip r:embed="rId2"/>
          <a:stretch>
            <a:fillRect/>
          </a:stretch>
        </p:blipFill>
        <p:spPr>
          <a:xfrm>
            <a:off x="1327642" y="4648200"/>
            <a:ext cx="882158" cy="828675"/>
          </a:xfrm>
          <a:prstGeom prst="rect">
            <a:avLst/>
          </a:prstGeom>
        </p:spPr>
      </p:pic>
      <p:pic>
        <p:nvPicPr>
          <p:cNvPr id="5" name="圖片 4"/>
          <p:cNvPicPr>
            <a:picLocks noChangeAspect="1"/>
          </p:cNvPicPr>
          <p:nvPr/>
        </p:nvPicPr>
        <p:blipFill>
          <a:blip r:embed="rId2"/>
          <a:stretch>
            <a:fillRect/>
          </a:stretch>
        </p:blipFill>
        <p:spPr>
          <a:xfrm>
            <a:off x="400050" y="4680279"/>
            <a:ext cx="895350" cy="82867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3200"/>
            <a:ext cx="8229600" cy="927100"/>
          </a:xfrm>
        </p:spPr>
        <p:txBody>
          <a:bodyPr/>
          <a:lstStyle/>
          <a:p>
            <a:pPr algn="ctr"/>
            <a:r>
              <a:rPr lang="en-US" altLang="zh-TW" dirty="0" smtClean="0"/>
              <a:t>Question 3</a:t>
            </a:r>
            <a:endParaRPr lang="zh-TW" altLang="en-US" dirty="0"/>
          </a:p>
        </p:txBody>
      </p:sp>
    </p:spTree>
    <p:extLst>
      <p:ext uri="{BB962C8B-B14F-4D97-AF65-F5344CB8AC3E}">
        <p14:creationId xmlns:p14="http://schemas.microsoft.com/office/powerpoint/2010/main" val="409027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Q3-1. What are the general concerns for the general manager? </a:t>
            </a:r>
          </a:p>
        </p:txBody>
      </p:sp>
      <p:sp>
        <p:nvSpPr>
          <p:cNvPr id="3" name="內容版面配置區 2"/>
          <p:cNvSpPr>
            <a:spLocks noGrp="1"/>
          </p:cNvSpPr>
          <p:nvPr>
            <p:ph idx="1"/>
          </p:nvPr>
        </p:nvSpPr>
        <p:spPr/>
        <p:txBody>
          <a:bodyPr/>
          <a:lstStyle/>
          <a:p>
            <a:pPr marL="514350" indent="-514350">
              <a:buFont typeface="+mj-lt"/>
              <a:buAutoNum type="arabicPeriod"/>
            </a:pPr>
            <a:r>
              <a:rPr lang="zh-TW" altLang="zh-TW" sz="2400" dirty="0" smtClean="0"/>
              <a:t>政策</a:t>
            </a:r>
            <a:r>
              <a:rPr lang="en-US" altLang="zh-TW" sz="2400" dirty="0" smtClean="0"/>
              <a:t>:</a:t>
            </a:r>
            <a:r>
              <a:rPr lang="zh-TW" altLang="zh-TW" sz="2400" dirty="0" smtClean="0"/>
              <a:t>如何</a:t>
            </a:r>
            <a:r>
              <a:rPr lang="zh-TW" altLang="zh-TW" sz="2400" dirty="0"/>
              <a:t>制定嚴謹完善、有效率並且中庸</a:t>
            </a:r>
            <a:r>
              <a:rPr lang="zh-TW" altLang="zh-TW" sz="2400" dirty="0" smtClean="0"/>
              <a:t>的政策</a:t>
            </a:r>
            <a:endParaRPr lang="en-US" altLang="zh-TW" sz="2400" dirty="0" smtClean="0"/>
          </a:p>
          <a:p>
            <a:pPr marL="514350" indent="-514350">
              <a:buFont typeface="+mj-lt"/>
              <a:buAutoNum type="arabicPeriod"/>
            </a:pPr>
            <a:r>
              <a:rPr lang="zh-TW" altLang="zh-TW" sz="2400" dirty="0" smtClean="0"/>
              <a:t>文化</a:t>
            </a:r>
            <a:r>
              <a:rPr lang="en-US" altLang="zh-TW" sz="2400" dirty="0" smtClean="0"/>
              <a:t>:</a:t>
            </a:r>
            <a:r>
              <a:rPr lang="zh-TW" altLang="zh-TW" sz="2400" dirty="0"/>
              <a:t>塑造及強化的公司</a:t>
            </a:r>
            <a:r>
              <a:rPr lang="zh-TW" altLang="zh-TW" sz="2400" dirty="0" smtClean="0"/>
              <a:t>文化</a:t>
            </a:r>
            <a:endParaRPr lang="en-US" altLang="zh-TW" sz="2400" dirty="0" smtClean="0"/>
          </a:p>
          <a:p>
            <a:pPr marL="514350" indent="-514350">
              <a:buFont typeface="+mj-lt"/>
              <a:buAutoNum type="arabicPeriod"/>
            </a:pPr>
            <a:r>
              <a:rPr lang="zh-TW" altLang="zh-TW" sz="2400" dirty="0" smtClean="0"/>
              <a:t>環境</a:t>
            </a:r>
            <a:r>
              <a:rPr lang="en-US" altLang="zh-TW" sz="2400" dirty="0" smtClean="0"/>
              <a:t>:</a:t>
            </a:r>
            <a:r>
              <a:rPr lang="zh-TW" altLang="zh-TW" sz="2400" dirty="0"/>
              <a:t>提供開放、人性化的工作</a:t>
            </a:r>
            <a:r>
              <a:rPr lang="zh-TW" altLang="zh-TW" sz="2400" dirty="0" smtClean="0"/>
              <a:t>環境</a:t>
            </a:r>
            <a:endParaRPr lang="en-US" altLang="zh-TW" sz="2400" dirty="0" smtClean="0"/>
          </a:p>
          <a:p>
            <a:pPr marL="514350" indent="-514350">
              <a:buFont typeface="+mj-lt"/>
              <a:buAutoNum type="arabicPeriod"/>
            </a:pPr>
            <a:r>
              <a:rPr lang="zh-TW" altLang="en-US" sz="2400" dirty="0" smtClean="0"/>
              <a:t>誠信</a:t>
            </a:r>
            <a:r>
              <a:rPr lang="en-US" altLang="zh-TW" sz="2400" dirty="0" smtClean="0"/>
              <a:t>:</a:t>
            </a:r>
            <a:r>
              <a:rPr lang="zh-TW" altLang="zh-TW" sz="2400" dirty="0" smtClean="0"/>
              <a:t>避免</a:t>
            </a:r>
            <a:r>
              <a:rPr lang="zh-TW" altLang="zh-TW" sz="2400" dirty="0"/>
              <a:t>員工和公司有「非法」、「不正當」的行為</a:t>
            </a:r>
            <a:r>
              <a:rPr lang="zh-TW" altLang="zh-TW" sz="2400" dirty="0" smtClean="0"/>
              <a:t>發生</a:t>
            </a:r>
            <a:endParaRPr lang="en-US" altLang="zh-TW" sz="2400" dirty="0" smtClean="0"/>
          </a:p>
          <a:p>
            <a:pPr marL="514350" indent="-514350">
              <a:buFont typeface="+mj-lt"/>
              <a:buAutoNum type="arabicPeriod"/>
            </a:pPr>
            <a:r>
              <a:rPr lang="zh-TW" altLang="zh-TW" sz="2400" dirty="0"/>
              <a:t>永續</a:t>
            </a:r>
            <a:r>
              <a:rPr lang="zh-TW" altLang="zh-TW" sz="2400" dirty="0" smtClean="0"/>
              <a:t>經營</a:t>
            </a:r>
            <a:r>
              <a:rPr lang="en-US" altLang="zh-TW" sz="2400" dirty="0" smtClean="0"/>
              <a:t>:</a:t>
            </a:r>
            <a:r>
              <a:rPr lang="zh-TW" altLang="zh-TW" sz="2400" dirty="0"/>
              <a:t>提昇公司競爭力以及核力</a:t>
            </a:r>
            <a:r>
              <a:rPr lang="zh-TW" altLang="zh-TW" sz="2400" dirty="0" smtClean="0"/>
              <a:t>價值以</a:t>
            </a:r>
            <a:r>
              <a:rPr lang="zh-TW" altLang="zh-TW" sz="2400" dirty="0"/>
              <a:t>利於公司的永續</a:t>
            </a:r>
            <a:r>
              <a:rPr lang="zh-TW" altLang="zh-TW" sz="2400" dirty="0" smtClean="0"/>
              <a:t>經營</a:t>
            </a:r>
            <a:endParaRPr lang="en-US" altLang="zh-TW" sz="2400" dirty="0" smtClean="0"/>
          </a:p>
          <a:p>
            <a:pPr marL="514350" indent="-514350">
              <a:buFont typeface="+mj-lt"/>
              <a:buAutoNum type="arabicPeriod"/>
            </a:pPr>
            <a:r>
              <a:rPr lang="en-US" altLang="zh-TW" sz="2400" dirty="0"/>
              <a:t>IT</a:t>
            </a:r>
            <a:r>
              <a:rPr lang="zh-TW" altLang="zh-TW" sz="2400" dirty="0" smtClean="0"/>
              <a:t>技術</a:t>
            </a:r>
            <a:r>
              <a:rPr lang="en-US" altLang="zh-TW" sz="2400" dirty="0" smtClean="0"/>
              <a:t>:</a:t>
            </a:r>
            <a:r>
              <a:rPr lang="zh-TW" altLang="en-US" sz="2400" dirty="0" smtClean="0"/>
              <a:t>不僅提升</a:t>
            </a:r>
            <a:r>
              <a:rPr lang="zh-TW" altLang="zh-TW" sz="2400" dirty="0" smtClean="0"/>
              <a:t>營運效率</a:t>
            </a:r>
            <a:r>
              <a:rPr lang="en-US" altLang="zh-TW" sz="2400" dirty="0" smtClean="0"/>
              <a:t>,</a:t>
            </a:r>
            <a:r>
              <a:rPr lang="zh-TW" altLang="en-US" sz="2400" dirty="0"/>
              <a:t>尚</a:t>
            </a:r>
            <a:r>
              <a:rPr lang="zh-TW" altLang="en-US" sz="2400" dirty="0" smtClean="0"/>
              <a:t>需思考對相關利害關係人是否損害</a:t>
            </a:r>
            <a:r>
              <a:rPr lang="en-US" altLang="zh-TW" sz="2400" dirty="0"/>
              <a:t>?</a:t>
            </a:r>
          </a:p>
        </p:txBody>
      </p:sp>
    </p:spTree>
    <p:extLst>
      <p:ext uri="{BB962C8B-B14F-4D97-AF65-F5344CB8AC3E}">
        <p14:creationId xmlns:p14="http://schemas.microsoft.com/office/powerpoint/2010/main" val="3227472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smtClean="0"/>
              <a:t>Q3-2. </a:t>
            </a:r>
            <a:r>
              <a:rPr lang="en-US" altLang="zh-TW" sz="3200" dirty="0"/>
              <a:t>Is Mason’s list sufficient</a:t>
            </a:r>
            <a:r>
              <a:rPr lang="en-US" altLang="zh-TW" sz="3200" dirty="0" smtClean="0"/>
              <a:t>?</a:t>
            </a:r>
            <a:endParaRPr lang="zh-TW" altLang="en-US" sz="3200" dirty="0"/>
          </a:p>
        </p:txBody>
      </p:sp>
      <p:sp>
        <p:nvSpPr>
          <p:cNvPr id="3" name="內容版面配置區 2"/>
          <p:cNvSpPr>
            <a:spLocks noGrp="1"/>
          </p:cNvSpPr>
          <p:nvPr>
            <p:ph idx="1"/>
          </p:nvPr>
        </p:nvSpPr>
        <p:spPr>
          <a:xfrm>
            <a:off x="457200" y="1600200"/>
            <a:ext cx="8229600" cy="5105400"/>
          </a:xfrm>
        </p:spPr>
        <p:txBody>
          <a:bodyPr/>
          <a:lstStyle/>
          <a:p>
            <a:pPr marL="0" indent="0">
              <a:buNone/>
            </a:pPr>
            <a:r>
              <a:rPr lang="en-US" altLang="zh-TW" sz="2000" dirty="0" smtClean="0"/>
              <a:t>Answer:</a:t>
            </a:r>
          </a:p>
          <a:p>
            <a:pPr marL="0" indent="0">
              <a:buNone/>
            </a:pPr>
            <a:r>
              <a:rPr lang="en-US" altLang="zh-TW" sz="2000" dirty="0" smtClean="0"/>
              <a:t>No!</a:t>
            </a:r>
            <a:r>
              <a:rPr lang="zh-TW" altLang="en-US" sz="2000" dirty="0" smtClean="0"/>
              <a:t>因</a:t>
            </a:r>
            <a:r>
              <a:rPr lang="zh-TW" altLang="zh-TW" sz="2000" dirty="0" smtClean="0"/>
              <a:t>時空背景差距大</a:t>
            </a:r>
            <a:r>
              <a:rPr lang="en-US" altLang="zh-TW" sz="2000" dirty="0" smtClean="0"/>
              <a:t>,</a:t>
            </a:r>
            <a:r>
              <a:rPr lang="zh-TW" altLang="en-US" sz="2000" dirty="0" smtClean="0"/>
              <a:t>應再加入</a:t>
            </a:r>
            <a:r>
              <a:rPr lang="en-US" altLang="zh-TW" sz="2000" dirty="0" smtClean="0"/>
              <a:t>~</a:t>
            </a:r>
          </a:p>
          <a:p>
            <a:r>
              <a:rPr lang="en-US" altLang="zh-TW" sz="2000" dirty="0" smtClean="0">
                <a:latin typeface="+mj-ea"/>
                <a:ea typeface="+mj-ea"/>
              </a:rPr>
              <a:t>Control:</a:t>
            </a:r>
            <a:r>
              <a:rPr lang="en-US" altLang="zh-TW" sz="2000" dirty="0">
                <a:latin typeface="+mj-ea"/>
                <a:ea typeface="+mj-ea"/>
                <a:cs typeface="Times New Roman" pitchFamily="18" charset="0"/>
              </a:rPr>
              <a:t> Intellectual Property </a:t>
            </a:r>
            <a:r>
              <a:rPr lang="en-US" altLang="zh-TW" sz="2000" dirty="0" err="1">
                <a:latin typeface="+mj-ea"/>
                <a:ea typeface="+mj-ea"/>
                <a:cs typeface="Times New Roman" pitchFamily="18" charset="0"/>
              </a:rPr>
              <a:t>Rts</a:t>
            </a:r>
            <a:r>
              <a:rPr lang="en-US" altLang="zh-TW" sz="2000" dirty="0" smtClean="0">
                <a:latin typeface="+mj-ea"/>
                <a:ea typeface="+mj-ea"/>
                <a:cs typeface="Times New Roman" pitchFamily="18" charset="0"/>
              </a:rPr>
              <a:t>.</a:t>
            </a:r>
            <a:r>
              <a:rPr lang="zh-TW" altLang="en-US" sz="2000" dirty="0">
                <a:latin typeface="+mj-ea"/>
                <a:ea typeface="+mj-ea"/>
                <a:cs typeface="Times New Roman" pitchFamily="18" charset="0"/>
              </a:rPr>
              <a:t> 、</a:t>
            </a:r>
            <a:r>
              <a:rPr lang="en-US" altLang="zh-TW" sz="2000" dirty="0" smtClean="0">
                <a:latin typeface="+mj-ea"/>
                <a:ea typeface="+mj-ea"/>
                <a:cs typeface="Times New Roman" pitchFamily="18" charset="0"/>
              </a:rPr>
              <a:t> </a:t>
            </a:r>
            <a:r>
              <a:rPr lang="en-US" altLang="zh-TW" sz="2000" dirty="0">
                <a:latin typeface="+mj-ea"/>
                <a:ea typeface="+mj-ea"/>
                <a:cs typeface="Times New Roman" pitchFamily="18" charset="0"/>
              </a:rPr>
              <a:t>Worker’s </a:t>
            </a:r>
            <a:r>
              <a:rPr lang="en-US" altLang="zh-TW" sz="2000" dirty="0" smtClean="0">
                <a:latin typeface="+mj-ea"/>
                <a:ea typeface="+mj-ea"/>
                <a:cs typeface="Times New Roman" pitchFamily="18" charset="0"/>
              </a:rPr>
              <a:t>Rights</a:t>
            </a:r>
            <a:r>
              <a:rPr lang="zh-TW" altLang="en-US" sz="2000" dirty="0" smtClean="0">
                <a:latin typeface="+mj-ea"/>
                <a:ea typeface="+mj-ea"/>
                <a:cs typeface="Times New Roman" pitchFamily="18" charset="0"/>
              </a:rPr>
              <a:t>、</a:t>
            </a:r>
            <a:r>
              <a:rPr lang="en-US" altLang="zh-TW" sz="2000" dirty="0" smtClean="0">
                <a:latin typeface="+mj-ea"/>
                <a:ea typeface="+mj-ea"/>
                <a:cs typeface="Times New Roman" pitchFamily="18" charset="0"/>
              </a:rPr>
              <a:t>Competitiveness</a:t>
            </a:r>
            <a:endParaRPr lang="zh-TW" altLang="en-US" sz="2000" dirty="0">
              <a:latin typeface="+mj-ea"/>
              <a:ea typeface="+mj-ea"/>
              <a:cs typeface="Times New Roman" pitchFamily="18" charset="0"/>
            </a:endParaRPr>
          </a:p>
          <a:p>
            <a:r>
              <a:rPr lang="en-US" altLang="zh-TW" sz="2000" dirty="0" smtClean="0">
                <a:latin typeface="+mj-ea"/>
                <a:ea typeface="+mj-ea"/>
              </a:rPr>
              <a:t>Security:</a:t>
            </a:r>
            <a:r>
              <a:rPr lang="en-US" altLang="zh-TW" sz="2000" dirty="0">
                <a:latin typeface="+mj-ea"/>
                <a:ea typeface="+mj-ea"/>
                <a:cs typeface="Times New Roman" pitchFamily="18" charset="0"/>
              </a:rPr>
              <a:t> Data </a:t>
            </a:r>
            <a:r>
              <a:rPr lang="en-US" altLang="zh-TW" sz="2000" dirty="0" smtClean="0">
                <a:latin typeface="+mj-ea"/>
                <a:ea typeface="+mj-ea"/>
                <a:cs typeface="Times New Roman" pitchFamily="18" charset="0"/>
              </a:rPr>
              <a:t>Policy</a:t>
            </a:r>
            <a:r>
              <a:rPr lang="zh-TW" altLang="en-US" sz="2000" dirty="0" smtClean="0">
                <a:latin typeface="+mj-ea"/>
                <a:ea typeface="+mj-ea"/>
                <a:cs typeface="Times New Roman" pitchFamily="18" charset="0"/>
              </a:rPr>
              <a:t>、</a:t>
            </a:r>
            <a:r>
              <a:rPr lang="en-US" altLang="zh-TW" sz="2000" dirty="0">
                <a:latin typeface="+mj-ea"/>
                <a:ea typeface="+mj-ea"/>
                <a:cs typeface="Times New Roman" pitchFamily="18" charset="0"/>
              </a:rPr>
              <a:t>Worker’s </a:t>
            </a:r>
            <a:r>
              <a:rPr lang="en-US" altLang="zh-TW" sz="2000" dirty="0" smtClean="0">
                <a:latin typeface="+mj-ea"/>
                <a:ea typeface="+mj-ea"/>
                <a:cs typeface="Times New Roman" pitchFamily="18" charset="0"/>
              </a:rPr>
              <a:t>Rights</a:t>
            </a:r>
            <a:r>
              <a:rPr lang="zh-TW" altLang="en-US" sz="2000" dirty="0" smtClean="0">
                <a:latin typeface="+mj-ea"/>
                <a:ea typeface="+mj-ea"/>
                <a:cs typeface="Times New Roman" pitchFamily="18" charset="0"/>
              </a:rPr>
              <a:t> 、</a:t>
            </a:r>
            <a:r>
              <a:rPr lang="en-US" altLang="zh-TW" sz="2000" dirty="0">
                <a:latin typeface="+mj-ea"/>
                <a:ea typeface="+mj-ea"/>
              </a:rPr>
              <a:t> </a:t>
            </a:r>
            <a:r>
              <a:rPr lang="en-US" altLang="zh-TW" sz="2000" dirty="0" smtClean="0">
                <a:latin typeface="+mj-ea"/>
                <a:ea typeface="+mj-ea"/>
              </a:rPr>
              <a:t>Internet Security</a:t>
            </a:r>
            <a:r>
              <a:rPr lang="zh-TW" altLang="en-US" sz="2000" dirty="0">
                <a:latin typeface="+mj-ea"/>
                <a:cs typeface="Times New Roman" pitchFamily="18" charset="0"/>
              </a:rPr>
              <a:t>、</a:t>
            </a:r>
            <a:r>
              <a:rPr lang="en-US" altLang="zh-TW" sz="2000" dirty="0" smtClean="0">
                <a:latin typeface="+mj-ea"/>
                <a:ea typeface="+mj-ea"/>
              </a:rPr>
              <a:t>Social Engineering</a:t>
            </a:r>
            <a:r>
              <a:rPr lang="en-US" altLang="zh-TW" sz="2000" dirty="0" smtClean="0"/>
              <a:t> </a:t>
            </a:r>
          </a:p>
          <a:p>
            <a:pPr marL="0" indent="0">
              <a:buNone/>
            </a:pPr>
            <a:endParaRPr lang="en-US" altLang="zh-TW" sz="2000" dirty="0">
              <a:latin typeface="微軟正黑體" pitchFamily="34" charset="-120"/>
              <a:ea typeface="微軟正黑體" pitchFamily="34" charset="-120"/>
            </a:endParaRPr>
          </a:p>
          <a:p>
            <a:pPr marL="0" indent="0">
              <a:buNone/>
            </a:pPr>
            <a:r>
              <a:rPr lang="en-US" altLang="zh-TW" sz="2000" b="1" dirty="0" smtClean="0">
                <a:latin typeface="新細明體" panose="02020500000000000000" pitchFamily="18" charset="-120"/>
                <a:ea typeface="新細明體" panose="02020500000000000000" pitchFamily="18" charset="-120"/>
              </a:rPr>
              <a:t>※</a:t>
            </a:r>
            <a:r>
              <a:rPr lang="en-US" altLang="zh-TW" sz="2000" b="1" dirty="0" smtClean="0"/>
              <a:t>Mason</a:t>
            </a:r>
            <a:r>
              <a:rPr lang="zh-TW" altLang="zh-TW" sz="2000" b="1" dirty="0"/>
              <a:t>在</a:t>
            </a:r>
            <a:r>
              <a:rPr lang="en-US" altLang="zh-TW" sz="2000" b="1" dirty="0"/>
              <a:t>1986</a:t>
            </a:r>
            <a:r>
              <a:rPr lang="zh-TW" altLang="zh-TW" sz="2000" b="1" dirty="0"/>
              <a:t>年提出的</a:t>
            </a:r>
            <a:r>
              <a:rPr lang="en-US" altLang="zh-TW" sz="2000" b="1" dirty="0"/>
              <a:t>PAPA</a:t>
            </a:r>
            <a:r>
              <a:rPr lang="zh-TW" altLang="zh-TW" sz="2000" b="1" dirty="0" smtClean="0"/>
              <a:t>要點</a:t>
            </a:r>
            <a:r>
              <a:rPr lang="en-US" altLang="zh-TW" sz="2000" dirty="0" smtClean="0"/>
              <a:t>:</a:t>
            </a:r>
            <a:endParaRPr lang="en-US" altLang="zh-TW" sz="2000" dirty="0"/>
          </a:p>
          <a:p>
            <a:pPr marL="457200" indent="-457200">
              <a:buFont typeface="+mj-lt"/>
              <a:buAutoNum type="arabicPeriod"/>
            </a:pPr>
            <a:r>
              <a:rPr lang="en-US" altLang="zh-TW" sz="2000" u="sng" dirty="0"/>
              <a:t>P</a:t>
            </a:r>
            <a:r>
              <a:rPr lang="en-US" altLang="zh-TW" sz="2000" dirty="0"/>
              <a:t>rivacy(</a:t>
            </a:r>
            <a:r>
              <a:rPr lang="zh-TW" altLang="zh-TW" sz="2000" dirty="0"/>
              <a:t>隱私權</a:t>
            </a:r>
            <a:r>
              <a:rPr lang="en-US" altLang="zh-TW" sz="2000" dirty="0"/>
              <a:t>)</a:t>
            </a:r>
            <a:r>
              <a:rPr lang="zh-TW" altLang="zh-TW" sz="2000" dirty="0"/>
              <a:t>：個人對於其擁有的資訊有公開或使用的權利。</a:t>
            </a:r>
          </a:p>
          <a:p>
            <a:pPr marL="457200" indent="-457200">
              <a:buFont typeface="+mj-lt"/>
              <a:buAutoNum type="arabicPeriod"/>
            </a:pPr>
            <a:r>
              <a:rPr lang="en-US" altLang="zh-TW" sz="2000" u="sng" dirty="0"/>
              <a:t>A</a:t>
            </a:r>
            <a:r>
              <a:rPr lang="en-US" altLang="zh-TW" sz="2000" dirty="0"/>
              <a:t>ccuracy(</a:t>
            </a:r>
            <a:r>
              <a:rPr lang="zh-TW" altLang="zh-TW" sz="2000" dirty="0"/>
              <a:t>精確性</a:t>
            </a:r>
            <a:r>
              <a:rPr lang="en-US" altLang="zh-TW" sz="2000" dirty="0"/>
              <a:t>)</a:t>
            </a:r>
            <a:r>
              <a:rPr lang="zh-TW" altLang="zh-TW" sz="2000" dirty="0"/>
              <a:t>：系統所有權人擁有系統中資料、程式邏輯、文件完整性和精確性的權利。</a:t>
            </a:r>
          </a:p>
          <a:p>
            <a:pPr marL="457200" indent="-457200">
              <a:buFont typeface="+mj-lt"/>
              <a:buAutoNum type="arabicPeriod"/>
            </a:pPr>
            <a:r>
              <a:rPr lang="en-US" altLang="zh-TW" sz="2000" u="sng" dirty="0"/>
              <a:t>P</a:t>
            </a:r>
            <a:r>
              <a:rPr lang="en-US" altLang="zh-TW" sz="2000" dirty="0"/>
              <a:t>roperty(</a:t>
            </a:r>
            <a:r>
              <a:rPr lang="zh-TW" altLang="zh-TW" sz="2000" dirty="0"/>
              <a:t>財產權</a:t>
            </a:r>
            <a:r>
              <a:rPr lang="en-US" altLang="zh-TW" sz="2000" dirty="0"/>
              <a:t>)</a:t>
            </a:r>
            <a:r>
              <a:rPr lang="zh-TW" altLang="zh-TW" sz="2000" dirty="0"/>
              <a:t>：軟體</a:t>
            </a:r>
            <a:r>
              <a:rPr lang="en-US" altLang="zh-TW" sz="2000" dirty="0"/>
              <a:t>(application)</a:t>
            </a:r>
            <a:r>
              <a:rPr lang="zh-TW" altLang="zh-TW" sz="2000" dirty="0"/>
              <a:t>是一種智慧財產權，其牽扯到三個法律問題：</a:t>
            </a:r>
            <a:r>
              <a:rPr lang="en-US" altLang="zh-TW" sz="2000" dirty="0"/>
              <a:t>(1) </a:t>
            </a:r>
            <a:r>
              <a:rPr lang="zh-TW" altLang="zh-TW" sz="2000" dirty="0"/>
              <a:t>商業機密</a:t>
            </a:r>
            <a:r>
              <a:rPr lang="en-US" altLang="zh-TW" sz="2000" dirty="0"/>
              <a:t>  (2) </a:t>
            </a:r>
            <a:r>
              <a:rPr lang="zh-TW" altLang="zh-TW" sz="2000" dirty="0"/>
              <a:t>著作權</a:t>
            </a:r>
            <a:r>
              <a:rPr lang="en-US" altLang="zh-TW" sz="2000" dirty="0"/>
              <a:t>  (3) </a:t>
            </a:r>
            <a:r>
              <a:rPr lang="zh-TW" altLang="zh-TW" sz="2000" dirty="0"/>
              <a:t>專利權</a:t>
            </a:r>
          </a:p>
          <a:p>
            <a:pPr marL="457200" indent="-457200">
              <a:buFont typeface="+mj-lt"/>
              <a:buAutoNum type="arabicPeriod"/>
            </a:pPr>
            <a:r>
              <a:rPr lang="en-US" altLang="zh-TW" sz="2000" u="sng" dirty="0"/>
              <a:t>A</a:t>
            </a:r>
            <a:r>
              <a:rPr lang="en-US" altLang="zh-TW" sz="2000" dirty="0"/>
              <a:t>ccessibility(</a:t>
            </a:r>
            <a:r>
              <a:rPr lang="zh-TW" altLang="zh-TW" sz="2000" dirty="0"/>
              <a:t>取用權</a:t>
            </a:r>
            <a:r>
              <a:rPr lang="en-US" altLang="zh-TW" sz="2000" dirty="0"/>
              <a:t>)</a:t>
            </a:r>
            <a:r>
              <a:rPr lang="zh-TW" altLang="zh-TW" sz="2000" dirty="0"/>
              <a:t>：意即經過適當授權下，資訊人員擁有存取資訊資源的權利。</a:t>
            </a:r>
          </a:p>
          <a:p>
            <a:pPr marL="0" indent="0">
              <a:buNone/>
            </a:pPr>
            <a:endParaRPr lang="en-US" altLang="zh-TW" sz="2000" dirty="0" smtClean="0">
              <a:latin typeface="微軟正黑體" pitchFamily="34" charset="-120"/>
              <a:ea typeface="微軟正黑體" pitchFamily="34" charset="-120"/>
            </a:endParaRPr>
          </a:p>
          <a:p>
            <a:endParaRPr lang="zh-TW" altLang="en-US" sz="2000" dirty="0"/>
          </a:p>
        </p:txBody>
      </p:sp>
    </p:spTree>
    <p:extLst>
      <p:ext uri="{BB962C8B-B14F-4D97-AF65-F5344CB8AC3E}">
        <p14:creationId xmlns:p14="http://schemas.microsoft.com/office/powerpoint/2010/main" val="409544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742950" indent="-469900" algn="l" eaLnBrk="1" hangingPunct="1">
              <a:defRPr/>
            </a:pPr>
            <a:r>
              <a:rPr lang="en-US" altLang="zh-TW" sz="3200" i="0" dirty="0">
                <a:latin typeface="Arial (標題)"/>
                <a:ea typeface="+mn-ea"/>
              </a:rPr>
              <a:t>Management Information System (MIS)</a:t>
            </a:r>
          </a:p>
        </p:txBody>
      </p:sp>
      <p:sp>
        <p:nvSpPr>
          <p:cNvPr id="3" name="內容版面配置區 2"/>
          <p:cNvSpPr>
            <a:spLocks noGrp="1"/>
          </p:cNvSpPr>
          <p:nvPr>
            <p:ph idx="1"/>
          </p:nvPr>
        </p:nvSpPr>
        <p:spPr>
          <a:xfrm>
            <a:off x="448438" y="1412776"/>
            <a:ext cx="8695562" cy="4525963"/>
          </a:xfrm>
        </p:spPr>
        <p:txBody>
          <a:bodyPr/>
          <a:lstStyle/>
          <a:p>
            <a:r>
              <a:rPr lang="zh-TW" altLang="en-US" sz="2400" dirty="0" smtClean="0"/>
              <a:t>一種</a:t>
            </a:r>
            <a:r>
              <a:rPr lang="zh-TW" altLang="zh-TW" sz="2400" dirty="0" smtClean="0"/>
              <a:t>新</a:t>
            </a:r>
            <a:r>
              <a:rPr lang="zh-TW" altLang="zh-TW" sz="2400" dirty="0"/>
              <a:t>的</a:t>
            </a:r>
            <a:r>
              <a:rPr lang="zh-TW" altLang="zh-TW" sz="2400" dirty="0" smtClean="0"/>
              <a:t>技術</a:t>
            </a:r>
            <a:endParaRPr lang="en-US" altLang="zh-TW" sz="2400" dirty="0" smtClean="0"/>
          </a:p>
          <a:p>
            <a:pPr lvl="1"/>
            <a:r>
              <a:rPr lang="zh-TW" altLang="en-US" sz="2400" dirty="0" smtClean="0"/>
              <a:t>手段</a:t>
            </a:r>
            <a:r>
              <a:rPr lang="en-US" altLang="zh-TW" sz="2400" dirty="0" smtClean="0"/>
              <a:t>:</a:t>
            </a:r>
            <a:r>
              <a:rPr lang="zh-TW" altLang="zh-TW" sz="2400" dirty="0" smtClean="0"/>
              <a:t>透過電腦</a:t>
            </a:r>
            <a:r>
              <a:rPr lang="zh-TW" altLang="zh-TW" sz="2400" dirty="0"/>
              <a:t>運算、自動化、快速</a:t>
            </a:r>
            <a:r>
              <a:rPr lang="zh-TW" altLang="zh-TW" sz="2400" dirty="0" smtClean="0"/>
              <a:t>化</a:t>
            </a:r>
            <a:endParaRPr lang="en-US" altLang="zh-TW" sz="2400" dirty="0" smtClean="0"/>
          </a:p>
          <a:p>
            <a:pPr lvl="1"/>
            <a:r>
              <a:rPr lang="zh-TW" altLang="en-US" sz="2400" dirty="0" smtClean="0"/>
              <a:t>目的</a:t>
            </a:r>
            <a:r>
              <a:rPr lang="en-US" altLang="zh-TW" sz="2400" dirty="0"/>
              <a:t>:</a:t>
            </a:r>
            <a:r>
              <a:rPr lang="zh-TW" altLang="zh-TW" sz="2400" dirty="0" smtClean="0"/>
              <a:t>讓</a:t>
            </a:r>
            <a:r>
              <a:rPr lang="zh-TW" altLang="zh-TW" sz="2400" dirty="0"/>
              <a:t>公司營運更有規劃且</a:t>
            </a:r>
            <a:r>
              <a:rPr lang="zh-TW" altLang="zh-TW" sz="2400" dirty="0" smtClean="0"/>
              <a:t>有效率</a:t>
            </a:r>
            <a:endParaRPr lang="en-US" altLang="zh-TW" sz="2400" dirty="0" smtClean="0"/>
          </a:p>
          <a:p>
            <a:pPr lvl="1"/>
            <a:endParaRPr lang="en-US" altLang="zh-TW" sz="2400" dirty="0" smtClean="0"/>
          </a:p>
          <a:p>
            <a:r>
              <a:rPr lang="zh-TW" altLang="en-US" sz="2400" dirty="0" smtClean="0"/>
              <a:t>經理人需考慮</a:t>
            </a:r>
            <a:r>
              <a:rPr lang="zh-TW" altLang="en-US" sz="2400" dirty="0"/>
              <a:t>更</a:t>
            </a:r>
            <a:r>
              <a:rPr lang="zh-TW" altLang="en-US" sz="2400" dirty="0" smtClean="0"/>
              <a:t>複雜</a:t>
            </a:r>
            <a:r>
              <a:rPr lang="zh-TW" altLang="en-US" sz="2400" dirty="0" smtClean="0">
                <a:ea typeface="標楷體" panose="03000509000000000000" pitchFamily="65" charset="-120"/>
              </a:rPr>
              <a:t>、</a:t>
            </a:r>
            <a:r>
              <a:rPr lang="zh-TW" altLang="en-US" sz="2400" dirty="0" smtClean="0"/>
              <a:t>深層的問題</a:t>
            </a:r>
            <a:r>
              <a:rPr lang="en-US" altLang="zh-TW" sz="2400" dirty="0" smtClean="0"/>
              <a:t>:</a:t>
            </a:r>
            <a:endParaRPr lang="zh-TW" altLang="en-US" sz="2400" dirty="0"/>
          </a:p>
          <a:p>
            <a:pPr lvl="1"/>
            <a:r>
              <a:rPr lang="zh-TW" altLang="en-US" sz="2400" dirty="0" smtClean="0"/>
              <a:t>是否</a:t>
            </a:r>
            <a:r>
              <a:rPr lang="zh-TW" altLang="en-US" sz="2400" dirty="0"/>
              <a:t>含</a:t>
            </a:r>
            <a:r>
              <a:rPr lang="zh-TW" altLang="en-US" sz="2400" dirty="0" smtClean="0"/>
              <a:t>額外成本？</a:t>
            </a:r>
            <a:r>
              <a:rPr lang="en-US" altLang="zh-TW" sz="2400" kern="1200" dirty="0"/>
              <a:t>(</a:t>
            </a:r>
            <a:r>
              <a:rPr lang="zh-TW" altLang="zh-TW" sz="2400" kern="1200" dirty="0"/>
              <a:t>社會成本、財務成本</a:t>
            </a:r>
            <a:r>
              <a:rPr lang="en-US" altLang="zh-TW" sz="2400" kern="1200" dirty="0"/>
              <a:t>)</a:t>
            </a:r>
            <a:endParaRPr lang="zh-TW" altLang="en-US" sz="2400" dirty="0"/>
          </a:p>
          <a:p>
            <a:pPr lvl="1"/>
            <a:r>
              <a:rPr lang="zh-TW" altLang="en-US" sz="2400" dirty="0" smtClean="0"/>
              <a:t>是否為正確行為？</a:t>
            </a:r>
            <a:endParaRPr lang="en-US" altLang="zh-TW" sz="2400" dirty="0" smtClean="0"/>
          </a:p>
          <a:p>
            <a:pPr marL="914400" lvl="2" indent="0">
              <a:buNone/>
            </a:pPr>
            <a:r>
              <a:rPr lang="en-US" altLang="zh-TW" dirty="0" smtClean="0"/>
              <a:t>(</a:t>
            </a:r>
            <a:r>
              <a:rPr lang="zh-TW" altLang="zh-TW" kern="1200" dirty="0"/>
              <a:t>監控</a:t>
            </a:r>
            <a:r>
              <a:rPr lang="zh-TW" altLang="zh-TW" kern="1200" dirty="0" smtClean="0"/>
              <a:t>員工</a:t>
            </a:r>
            <a:r>
              <a:rPr lang="en-US" altLang="zh-TW" kern="1200" dirty="0" smtClean="0"/>
              <a:t>?</a:t>
            </a:r>
            <a:r>
              <a:rPr lang="zh-TW" altLang="zh-TW" kern="1200" dirty="0"/>
              <a:t>控制</a:t>
            </a:r>
            <a:r>
              <a:rPr lang="zh-TW" altLang="zh-TW" kern="1200" dirty="0" smtClean="0"/>
              <a:t>競爭者資產</a:t>
            </a:r>
            <a:r>
              <a:rPr lang="zh-TW" altLang="zh-TW" kern="1200" dirty="0"/>
              <a:t>設備</a:t>
            </a:r>
            <a:r>
              <a:rPr lang="en-US" altLang="zh-TW" kern="1200" dirty="0"/>
              <a:t> </a:t>
            </a:r>
            <a:r>
              <a:rPr lang="en-US" altLang="zh-TW" kern="1200" dirty="0" smtClean="0"/>
              <a:t>?</a:t>
            </a:r>
            <a:r>
              <a:rPr lang="en-US" altLang="zh-TW" kern="1200" dirty="0" smtClean="0">
                <a:sym typeface="Wingdings" panose="05000000000000000000" pitchFamily="2" charset="2"/>
              </a:rPr>
              <a:t></a:t>
            </a:r>
            <a:r>
              <a:rPr lang="zh-TW" altLang="en-US" kern="1200" dirty="0" smtClean="0">
                <a:sym typeface="Wingdings" panose="05000000000000000000" pitchFamily="2" charset="2"/>
              </a:rPr>
              <a:t>參考補充說明</a:t>
            </a:r>
            <a:r>
              <a:rPr lang="en-US" altLang="zh-TW" dirty="0" smtClean="0"/>
              <a:t>)</a:t>
            </a:r>
            <a:endParaRPr lang="zh-TW" altLang="en-US" dirty="0" smtClean="0"/>
          </a:p>
          <a:p>
            <a:pPr lvl="1"/>
            <a:r>
              <a:rPr lang="zh-TW" altLang="en-US" sz="2400" dirty="0" smtClean="0"/>
              <a:t>是否制定新政策？新規範</a:t>
            </a:r>
            <a:r>
              <a:rPr lang="en-US" altLang="zh-TW" sz="2400" dirty="0" smtClean="0"/>
              <a:t>?</a:t>
            </a:r>
            <a:r>
              <a:rPr lang="zh-TW" altLang="zh-TW" sz="2400" kern="1200" dirty="0" smtClean="0"/>
              <a:t>新價值觀？</a:t>
            </a:r>
            <a:endParaRPr lang="zh-TW" altLang="en-US" sz="2400" dirty="0" smtClean="0"/>
          </a:p>
          <a:p>
            <a:pPr lvl="1"/>
            <a:r>
              <a:rPr lang="zh-TW" altLang="en-US" sz="2400" dirty="0" smtClean="0"/>
              <a:t>如何實施</a:t>
            </a:r>
            <a:r>
              <a:rPr lang="zh-TW" altLang="zh-TW" sz="2400" kern="1200" dirty="0" smtClean="0"/>
              <a:t>新規則</a:t>
            </a:r>
            <a:r>
              <a:rPr lang="zh-TW" altLang="en-US" sz="2400" dirty="0" smtClean="0"/>
              <a:t>最有效率</a:t>
            </a:r>
            <a:r>
              <a:rPr lang="en-US" altLang="zh-TW" sz="2400" dirty="0"/>
              <a:t>?</a:t>
            </a:r>
            <a:endParaRPr lang="zh-TW" altLang="en-US" sz="2400" dirty="0"/>
          </a:p>
        </p:txBody>
      </p:sp>
    </p:spTree>
    <p:extLst>
      <p:ext uri="{BB962C8B-B14F-4D97-AF65-F5344CB8AC3E}">
        <p14:creationId xmlns:p14="http://schemas.microsoft.com/office/powerpoint/2010/main" val="41617634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914400"/>
            <a:ext cx="8229600" cy="927100"/>
          </a:xfrm>
        </p:spPr>
        <p:txBody>
          <a:bodyPr/>
          <a:lstStyle/>
          <a:p>
            <a:r>
              <a:rPr lang="en-US" altLang="zh-TW" sz="3200" dirty="0" smtClean="0"/>
              <a:t>Q3-3.What </a:t>
            </a:r>
            <a:r>
              <a:rPr lang="en-US" altLang="zh-TW" sz="3200" dirty="0"/>
              <a:t>types of management actions are needed to address Mason’s four issues (or the four issues plus any others you have identified).</a:t>
            </a:r>
            <a:r>
              <a:rPr lang="zh-TW" altLang="en-US" sz="3200" dirty="0"/>
              <a:t/>
            </a:r>
            <a:br>
              <a:rPr lang="zh-TW" altLang="en-US" sz="3200" dirty="0"/>
            </a:br>
            <a:endParaRPr lang="zh-TW"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071648506"/>
              </p:ext>
            </p:extLst>
          </p:nvPr>
        </p:nvGraphicFramePr>
        <p:xfrm>
          <a:off x="609600" y="2590800"/>
          <a:ext cx="8143876" cy="3086935"/>
        </p:xfrm>
        <a:graphic>
          <a:graphicData uri="http://schemas.openxmlformats.org/drawingml/2006/table">
            <a:tbl>
              <a:tblPr firstRow="1" bandRow="1"/>
              <a:tblGrid>
                <a:gridCol w="2786062">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857376">
                  <a:extLst>
                    <a:ext uri="{9D8B030D-6E8A-4147-A177-3AD203B41FA5}">
                      <a16:colId xmlns:a16="http://schemas.microsoft.com/office/drawing/2014/main" val="20004"/>
                    </a:ext>
                  </a:extLst>
                </a:gridCol>
              </a:tblGrid>
              <a:tr h="639989">
                <a:tc>
                  <a:txBody>
                    <a:bodyPr/>
                    <a:lstStyle/>
                    <a:p>
                      <a:pPr algn="ctr"/>
                      <a:r>
                        <a:rPr lang="en-US" altLang="zh-TW" sz="1800" dirty="0" smtClean="0">
                          <a:latin typeface="Times New Roman" pitchFamily="18" charset="0"/>
                          <a:cs typeface="Times New Roman" pitchFamily="18" charset="0"/>
                        </a:rPr>
                        <a:t>Mgmt.</a:t>
                      </a:r>
                      <a:r>
                        <a:rPr lang="en-US" altLang="zh-TW" sz="1800" baseline="0" dirty="0" smtClean="0">
                          <a:latin typeface="Times New Roman" pitchFamily="18" charset="0"/>
                          <a:cs typeface="Times New Roman" pitchFamily="18" charset="0"/>
                        </a:rPr>
                        <a:t> Issues / Policy Areas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Data</a:t>
                      </a:r>
                      <a:r>
                        <a:rPr lang="en-US" altLang="zh-TW" sz="1800" baseline="0" dirty="0" smtClean="0">
                          <a:latin typeface="Times New Roman" pitchFamily="18" charset="0"/>
                          <a:cs typeface="Times New Roman" pitchFamily="18" charset="0"/>
                        </a:rPr>
                        <a:t> Policy</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Intellectual Property </a:t>
                      </a:r>
                      <a:r>
                        <a:rPr lang="en-US" altLang="zh-TW" sz="1800" dirty="0" err="1" smtClean="0">
                          <a:latin typeface="Times New Roman" pitchFamily="18" charset="0"/>
                          <a:cs typeface="Times New Roman" pitchFamily="18" charset="0"/>
                        </a:rPr>
                        <a:t>Rts</a:t>
                      </a:r>
                      <a:r>
                        <a:rPr lang="en-US" altLang="zh-TW" sz="1800" dirty="0" smtClean="0">
                          <a:latin typeface="Times New Roman" pitchFamily="18" charset="0"/>
                          <a:cs typeface="Times New Roman" pitchFamily="18" charset="0"/>
                        </a:rPr>
                        <a:t>.</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Worker’s Rights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tc>
                  <a:txBody>
                    <a:bodyPr/>
                    <a:lstStyle/>
                    <a:p>
                      <a:pPr algn="ctr"/>
                      <a:r>
                        <a:rPr lang="en-US" altLang="zh-TW" sz="1800" dirty="0" smtClean="0">
                          <a:latin typeface="Times New Roman" pitchFamily="18" charset="0"/>
                          <a:cs typeface="Times New Roman" pitchFamily="18" charset="0"/>
                        </a:rPr>
                        <a:t>Competitiveness</a:t>
                      </a:r>
                      <a:endParaRPr lang="zh-TW" altLang="en-US" sz="1800" dirty="0">
                        <a:latin typeface="Times New Roman" pitchFamily="18" charset="0"/>
                        <a:cs typeface="Times New Roman" pitchFamily="18" charset="0"/>
                      </a:endParaRPr>
                    </a:p>
                  </a:txBody>
                  <a:tcPr marL="91439" marR="91439" marT="45714" marB="45714">
                    <a:solidFill>
                      <a:srgbClr val="CCFFCC"/>
                    </a:solidFill>
                  </a:tcPr>
                </a:tc>
                <a:extLst>
                  <a:ext uri="{0D108BD9-81ED-4DB2-BD59-A6C34878D82A}">
                    <a16:rowId xmlns:a16="http://schemas.microsoft.com/office/drawing/2014/main" val="10000"/>
                  </a:ext>
                </a:extLst>
              </a:tr>
              <a:tr h="465727">
                <a:tc>
                  <a:txBody>
                    <a:bodyPr/>
                    <a:lstStyle/>
                    <a:p>
                      <a:pPr>
                        <a:buFontTx/>
                        <a:buNone/>
                      </a:pPr>
                      <a:r>
                        <a:rPr lang="en-US" altLang="zh-TW" sz="2000" u="sng" dirty="0" smtClean="0"/>
                        <a:t>P</a:t>
                      </a:r>
                      <a:r>
                        <a:rPr lang="en-US" altLang="zh-TW" sz="2000" dirty="0" smtClean="0"/>
                        <a:t>rivacy(</a:t>
                      </a:r>
                      <a:r>
                        <a:rPr lang="zh-TW" altLang="zh-TW" sz="2000" dirty="0" smtClean="0"/>
                        <a:t>隱私權</a:t>
                      </a:r>
                      <a:r>
                        <a:rPr lang="en-US" altLang="zh-TW" sz="2000" dirty="0" smtClean="0"/>
                        <a:t>)</a:t>
                      </a:r>
                      <a:endParaRPr lang="zh-TW" altLang="en-US" sz="20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1"/>
                  </a:ext>
                </a:extLst>
              </a:tr>
              <a:tr h="182874">
                <a:tc>
                  <a:txBody>
                    <a:bodyPr/>
                    <a:lstStyle/>
                    <a:p>
                      <a:pPr>
                        <a:buFontTx/>
                        <a:buNone/>
                      </a:pPr>
                      <a:r>
                        <a:rPr lang="en-US" altLang="zh-TW" sz="2000" u="sng" dirty="0" smtClean="0"/>
                        <a:t>A</a:t>
                      </a:r>
                      <a:r>
                        <a:rPr lang="en-US" altLang="zh-TW" sz="2000" dirty="0" smtClean="0"/>
                        <a:t>ccuracy(</a:t>
                      </a:r>
                      <a:r>
                        <a:rPr lang="zh-TW" altLang="zh-TW" sz="2000" dirty="0" smtClean="0"/>
                        <a:t>精確性</a:t>
                      </a:r>
                      <a:r>
                        <a:rPr lang="en-US" altLang="zh-TW" sz="2000" dirty="0" smtClean="0"/>
                        <a:t>)</a:t>
                      </a:r>
                      <a:endParaRPr lang="zh-TW" altLang="en-US" sz="20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61451608"/>
                  </a:ext>
                </a:extLst>
              </a:tr>
              <a:tr h="182874">
                <a:tc>
                  <a:txBody>
                    <a:bodyPr/>
                    <a:lstStyle/>
                    <a:p>
                      <a:pPr>
                        <a:buFontTx/>
                        <a:buNone/>
                      </a:pPr>
                      <a:r>
                        <a:rPr lang="en-US" altLang="zh-TW" sz="2000" u="sng" dirty="0" smtClean="0"/>
                        <a:t>P</a:t>
                      </a:r>
                      <a:r>
                        <a:rPr lang="en-US" altLang="zh-TW" sz="2000" dirty="0" smtClean="0"/>
                        <a:t>roperty(</a:t>
                      </a:r>
                      <a:r>
                        <a:rPr lang="zh-TW" altLang="zh-TW" sz="2000" dirty="0" smtClean="0"/>
                        <a:t>財產權</a:t>
                      </a:r>
                      <a:r>
                        <a:rPr lang="en-US" altLang="zh-TW" sz="2000" dirty="0" smtClean="0"/>
                        <a:t>)</a:t>
                      </a:r>
                      <a:endParaRPr lang="zh-TW" altLang="en-US" sz="20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2720768662"/>
                  </a:ext>
                </a:extLst>
              </a:tr>
              <a:tr h="182874">
                <a:tc>
                  <a:txBody>
                    <a:bodyPr/>
                    <a:lstStyle/>
                    <a:p>
                      <a:pPr>
                        <a:buFontTx/>
                        <a:buNone/>
                      </a:pPr>
                      <a:r>
                        <a:rPr lang="en-US" altLang="zh-TW" sz="2000" u="sng" dirty="0" smtClean="0"/>
                        <a:t>A</a:t>
                      </a:r>
                      <a:r>
                        <a:rPr lang="en-US" altLang="zh-TW" sz="2000" dirty="0" smtClean="0"/>
                        <a:t>ccessibility(</a:t>
                      </a:r>
                      <a:r>
                        <a:rPr lang="zh-TW" altLang="zh-TW" sz="2000" dirty="0" smtClean="0"/>
                        <a:t>取用權</a:t>
                      </a:r>
                      <a:r>
                        <a:rPr lang="en-US" altLang="zh-TW" sz="2000" dirty="0" smtClean="0"/>
                        <a:t>)</a:t>
                      </a:r>
                      <a:endParaRPr lang="zh-TW" altLang="en-US" sz="2000" dirty="0">
                        <a:latin typeface="Times New Roman" pitchFamily="18" charset="0"/>
                        <a:cs typeface="Times New Roman" pitchFamily="18" charset="0"/>
                      </a:endParaRPr>
                    </a:p>
                  </a:txBody>
                  <a:tcPr marL="91439" marR="91439" marT="45714" marB="4571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800" dirty="0" smtClean="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722815115"/>
                  </a:ext>
                </a:extLst>
              </a:tr>
              <a:tr h="232864">
                <a:tc>
                  <a:txBody>
                    <a:bodyPr/>
                    <a:lstStyle/>
                    <a:p>
                      <a:r>
                        <a:rPr lang="en-US" altLang="zh-TW" sz="2000" u="sng" baseline="0" dirty="0" smtClean="0">
                          <a:latin typeface="Times New Roman" pitchFamily="18" charset="0"/>
                          <a:cs typeface="Times New Roman" pitchFamily="18" charset="0"/>
                        </a:rPr>
                        <a:t>S</a:t>
                      </a:r>
                      <a:r>
                        <a:rPr lang="en-US" altLang="zh-TW" sz="2000" baseline="0" dirty="0" smtClean="0">
                          <a:latin typeface="Times New Roman" pitchFamily="18" charset="0"/>
                          <a:cs typeface="Times New Roman" pitchFamily="18" charset="0"/>
                        </a:rPr>
                        <a:t>ecurity(</a:t>
                      </a:r>
                      <a:r>
                        <a:rPr lang="zh-TW" altLang="en-US" sz="2000" baseline="0" dirty="0" smtClean="0">
                          <a:latin typeface="Times New Roman" pitchFamily="18" charset="0"/>
                          <a:cs typeface="Times New Roman" pitchFamily="18" charset="0"/>
                        </a:rPr>
                        <a:t>安全性</a:t>
                      </a:r>
                      <a:r>
                        <a:rPr lang="en-US" altLang="zh-TW" sz="2000" baseline="0" dirty="0" smtClean="0">
                          <a:latin typeface="Times New Roman" pitchFamily="18" charset="0"/>
                          <a:cs typeface="Times New Roman" pitchFamily="18" charset="0"/>
                        </a:rPr>
                        <a:t>)</a:t>
                      </a:r>
                      <a:endParaRPr lang="zh-TW" altLang="en-US" sz="2000" dirty="0">
                        <a:latin typeface="Times New Roman" pitchFamily="18" charset="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10005"/>
                  </a:ext>
                </a:extLst>
              </a:tr>
              <a:tr h="232864">
                <a:tc>
                  <a:txBody>
                    <a:bodyPr/>
                    <a:lstStyle/>
                    <a:p>
                      <a:pPr>
                        <a:buFontTx/>
                        <a:buNone/>
                      </a:pPr>
                      <a:r>
                        <a:rPr lang="en-US" altLang="zh-TW" sz="2000" u="sng" baseline="0" dirty="0" smtClean="0">
                          <a:latin typeface="Times New Roman" pitchFamily="18" charset="0"/>
                          <a:cs typeface="Times New Roman" pitchFamily="18" charset="0"/>
                        </a:rPr>
                        <a:t>C</a:t>
                      </a:r>
                      <a:r>
                        <a:rPr lang="en-US" altLang="zh-TW" sz="2000" baseline="0" dirty="0" smtClean="0">
                          <a:latin typeface="Times New Roman" pitchFamily="18" charset="0"/>
                          <a:cs typeface="Times New Roman" pitchFamily="18" charset="0"/>
                        </a:rPr>
                        <a:t>ontrol(</a:t>
                      </a:r>
                      <a:r>
                        <a:rPr lang="zh-TW" altLang="en-US" sz="2000" baseline="0" dirty="0" smtClean="0">
                          <a:latin typeface="Times New Roman" pitchFamily="18" charset="0"/>
                          <a:cs typeface="Times New Roman" pitchFamily="18" charset="0"/>
                        </a:rPr>
                        <a:t>控制</a:t>
                      </a:r>
                      <a:r>
                        <a:rPr lang="en-US" altLang="zh-TW" sz="2000" baseline="0" dirty="0" smtClean="0">
                          <a:latin typeface="Times New Roman" pitchFamily="18" charset="0"/>
                          <a:cs typeface="Times New Roman" pitchFamily="18" charset="0"/>
                        </a:rPr>
                        <a:t>)</a:t>
                      </a:r>
                      <a:endParaRPr lang="zh-TW" altLang="en-US" sz="2000" dirty="0">
                        <a:latin typeface="Times New Roman" pitchFamily="18" charset="0"/>
                        <a:cs typeface="Times New Roman" pitchFamily="18" charset="0"/>
                      </a:endParaRPr>
                    </a:p>
                  </a:txBody>
                  <a:tcPr marL="91439" marR="91439" marT="45714" marB="45714"/>
                </a:tc>
                <a:tc>
                  <a:txBody>
                    <a:bodyPr/>
                    <a:lstStyle/>
                    <a:p>
                      <a:pPr algn="ct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tc>
                  <a:txBody>
                    <a:bodyPr/>
                    <a:lstStyle/>
                    <a:p>
                      <a:pPr algn="ctr"/>
                      <a:r>
                        <a:rPr lang="zh-TW" altLang="en-US" sz="1800" b="1" dirty="0" smtClean="0">
                          <a:latin typeface="微軟正黑體" pitchFamily="34" charset="-120"/>
                          <a:ea typeface="微軟正黑體" pitchFamily="34" charset="-120"/>
                          <a:cs typeface="Times New Roman" pitchFamily="18" charset="0"/>
                        </a:rPr>
                        <a:t>√</a:t>
                      </a:r>
                      <a:endParaRPr lang="zh-TW" altLang="en-US" sz="1800" dirty="0">
                        <a:latin typeface="微軟正黑體" pitchFamily="34" charset="-120"/>
                        <a:ea typeface="微軟正黑體" pitchFamily="34" charset="-120"/>
                        <a:cs typeface="Times New Roman" pitchFamily="18" charset="0"/>
                      </a:endParaRPr>
                    </a:p>
                  </a:txBody>
                  <a:tcPr marL="91439" marR="91439" marT="45714" marB="45714"/>
                </a:tc>
                <a:extLst>
                  <a:ext uri="{0D108BD9-81ED-4DB2-BD59-A6C34878D82A}">
                    <a16:rowId xmlns:a16="http://schemas.microsoft.com/office/drawing/2014/main" val="3889964757"/>
                  </a:ext>
                </a:extLst>
              </a:tr>
            </a:tbl>
          </a:graphicData>
        </a:graphic>
      </p:graphicFrame>
    </p:spTree>
    <p:extLst>
      <p:ext uri="{BB962C8B-B14F-4D97-AF65-F5344CB8AC3E}">
        <p14:creationId xmlns:p14="http://schemas.microsoft.com/office/powerpoint/2010/main" val="374286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補充說明</a:t>
            </a:r>
            <a:r>
              <a:rPr lang="en-US" altLang="zh-TW" dirty="0"/>
              <a:t>:</a:t>
            </a:r>
            <a:endParaRPr lang="zh-TW" altLang="en-US" dirty="0"/>
          </a:p>
        </p:txBody>
      </p:sp>
      <p:sp>
        <p:nvSpPr>
          <p:cNvPr id="3" name="內容版面配置區 2"/>
          <p:cNvSpPr>
            <a:spLocks noGrp="1"/>
          </p:cNvSpPr>
          <p:nvPr>
            <p:ph idx="1"/>
          </p:nvPr>
        </p:nvSpPr>
        <p:spPr/>
        <p:txBody>
          <a:bodyPr/>
          <a:lstStyle/>
          <a:p>
            <a:pPr marL="0" indent="0">
              <a:buNone/>
            </a:pPr>
            <a:r>
              <a:rPr lang="zh-TW" altLang="en-US" sz="2400" dirty="0">
                <a:latin typeface="+mn-ea"/>
              </a:rPr>
              <a:t>是否為正確行為？</a:t>
            </a:r>
            <a:endParaRPr lang="en-US" altLang="zh-TW" sz="2400" dirty="0" smtClean="0"/>
          </a:p>
          <a:p>
            <a:r>
              <a:rPr lang="zh-TW" altLang="zh-TW" sz="2400" dirty="0" smtClean="0"/>
              <a:t>管理</a:t>
            </a:r>
            <a:r>
              <a:rPr lang="zh-TW" altLang="zh-TW" sz="2400" dirty="0"/>
              <a:t>者是否可以監控員工的所有</a:t>
            </a:r>
            <a:r>
              <a:rPr lang="zh-TW" altLang="zh-TW" sz="2400" dirty="0" smtClean="0"/>
              <a:t>舉動</a:t>
            </a:r>
            <a:r>
              <a:rPr lang="zh-TW" altLang="en-US" sz="2400" dirty="0" smtClean="0"/>
              <a:t>個案</a:t>
            </a:r>
            <a:endParaRPr lang="en-US" altLang="zh-TW" sz="2400" dirty="0" smtClean="0"/>
          </a:p>
          <a:p>
            <a:pPr lvl="1"/>
            <a:r>
              <a:rPr lang="en-US" altLang="zh-TW" sz="2400" dirty="0" smtClean="0">
                <a:solidFill>
                  <a:srgbClr val="FF0000"/>
                </a:solidFill>
              </a:rPr>
              <a:t>Refer </a:t>
            </a:r>
            <a:r>
              <a:rPr lang="en-US" altLang="zh-TW" sz="2400" dirty="0">
                <a:solidFill>
                  <a:srgbClr val="FF0000"/>
                </a:solidFill>
              </a:rPr>
              <a:t>to </a:t>
            </a:r>
            <a:r>
              <a:rPr lang="zh-TW" altLang="zh-TW" sz="2400" dirty="0">
                <a:solidFill>
                  <a:srgbClr val="FF0000"/>
                </a:solidFill>
              </a:rPr>
              <a:t>哈佛商學院個案編號</a:t>
            </a:r>
            <a:r>
              <a:rPr lang="en-US" altLang="zh-TW" sz="2400" dirty="0">
                <a:solidFill>
                  <a:srgbClr val="FF0000"/>
                </a:solidFill>
              </a:rPr>
              <a:t> </a:t>
            </a:r>
            <a:r>
              <a:rPr lang="en-US" altLang="zh-TW" sz="2400" dirty="0" smtClean="0">
                <a:solidFill>
                  <a:srgbClr val="FF0000"/>
                </a:solidFill>
              </a:rPr>
              <a:t>9-189-142</a:t>
            </a:r>
            <a:r>
              <a:rPr lang="en-US" altLang="zh-TW" sz="2400" dirty="0">
                <a:solidFill>
                  <a:srgbClr val="FF0000"/>
                </a:solidFill>
              </a:rPr>
              <a:t> Waco Manufacturing</a:t>
            </a:r>
            <a:endParaRPr lang="en-US" altLang="zh-TW" sz="2400" dirty="0" smtClean="0">
              <a:solidFill>
                <a:srgbClr val="FF0000"/>
              </a:solidFill>
            </a:endParaRPr>
          </a:p>
          <a:p>
            <a:pPr lvl="1"/>
            <a:endParaRPr lang="en-US" altLang="zh-TW" sz="2400" dirty="0" smtClean="0">
              <a:solidFill>
                <a:schemeClr val="tx2">
                  <a:lumMod val="75000"/>
                </a:schemeClr>
              </a:solidFill>
            </a:endParaRPr>
          </a:p>
          <a:p>
            <a:r>
              <a:rPr lang="zh-TW" altLang="zh-TW" sz="2400" dirty="0" smtClean="0"/>
              <a:t>要求</a:t>
            </a:r>
            <a:r>
              <a:rPr lang="zh-TW" altLang="zh-TW" sz="2400" dirty="0"/>
              <a:t>控制競爭者的資產</a:t>
            </a:r>
            <a:r>
              <a:rPr lang="zh-TW" altLang="zh-TW" sz="2400" dirty="0" smtClean="0"/>
              <a:t>設備</a:t>
            </a:r>
            <a:r>
              <a:rPr lang="zh-TW" altLang="en-US" sz="2400" dirty="0" smtClean="0"/>
              <a:t>個案</a:t>
            </a:r>
            <a:endParaRPr lang="en-US" altLang="zh-TW" sz="2400" dirty="0" smtClean="0"/>
          </a:p>
          <a:p>
            <a:pPr lvl="1"/>
            <a:r>
              <a:rPr lang="en-US" altLang="zh-TW" sz="2400" dirty="0" smtClean="0">
                <a:solidFill>
                  <a:srgbClr val="FF0000"/>
                </a:solidFill>
              </a:rPr>
              <a:t>Refer </a:t>
            </a:r>
            <a:r>
              <a:rPr lang="en-US" altLang="zh-TW" sz="2400" dirty="0">
                <a:solidFill>
                  <a:srgbClr val="FF0000"/>
                </a:solidFill>
              </a:rPr>
              <a:t>to </a:t>
            </a:r>
            <a:r>
              <a:rPr lang="zh-TW" altLang="zh-TW" sz="2400" dirty="0">
                <a:solidFill>
                  <a:srgbClr val="FF0000"/>
                </a:solidFill>
              </a:rPr>
              <a:t>哈佛商學院個案編號 </a:t>
            </a:r>
            <a:r>
              <a:rPr lang="en-US" altLang="zh-TW" sz="2400" dirty="0">
                <a:solidFill>
                  <a:srgbClr val="FF0000"/>
                </a:solidFill>
              </a:rPr>
              <a:t>184-041</a:t>
            </a:r>
            <a:r>
              <a:rPr lang="zh-TW" altLang="zh-TW" sz="2400" dirty="0">
                <a:solidFill>
                  <a:srgbClr val="FF0000"/>
                </a:solidFill>
              </a:rPr>
              <a:t>，美國聯合航空公司的阿波羅機票預訂系統</a:t>
            </a:r>
            <a:endParaRPr lang="zh-TW" altLang="en-US" sz="2400" dirty="0">
              <a:solidFill>
                <a:srgbClr val="FF0000"/>
              </a:solidFill>
            </a:endParaRPr>
          </a:p>
        </p:txBody>
      </p:sp>
    </p:spTree>
    <p:extLst>
      <p:ext uri="{BB962C8B-B14F-4D97-AF65-F5344CB8AC3E}">
        <p14:creationId xmlns:p14="http://schemas.microsoft.com/office/powerpoint/2010/main" val="4022516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solidFill>
                  <a:schemeClr val="tx2">
                    <a:lumMod val="75000"/>
                  </a:schemeClr>
                </a:solidFill>
              </a:rPr>
              <a:t>哈佛商學院個案</a:t>
            </a:r>
            <a:r>
              <a:rPr lang="zh-TW" altLang="zh-TW" dirty="0">
                <a:solidFill>
                  <a:schemeClr val="tx2">
                    <a:lumMod val="75000"/>
                  </a:schemeClr>
                </a:solidFill>
              </a:rPr>
              <a:t>編號</a:t>
            </a:r>
            <a:r>
              <a:rPr lang="en-US" altLang="zh-TW" dirty="0">
                <a:solidFill>
                  <a:schemeClr val="tx2">
                    <a:lumMod val="75000"/>
                  </a:schemeClr>
                </a:solidFill>
              </a:rPr>
              <a:t> 9-189-142</a:t>
            </a:r>
            <a:endParaRPr lang="zh-TW" altLang="en-US" dirty="0">
              <a:solidFill>
                <a:schemeClr val="tx2">
                  <a:lumMod val="75000"/>
                </a:schemeClr>
              </a:solidFill>
            </a:endParaRPr>
          </a:p>
        </p:txBody>
      </p:sp>
      <p:sp>
        <p:nvSpPr>
          <p:cNvPr id="3" name="內容版面配置區 2"/>
          <p:cNvSpPr>
            <a:spLocks noGrp="1"/>
          </p:cNvSpPr>
          <p:nvPr>
            <p:ph idx="1"/>
          </p:nvPr>
        </p:nvSpPr>
        <p:spPr>
          <a:xfrm>
            <a:off x="434502" y="1257402"/>
            <a:ext cx="8229600" cy="4525963"/>
          </a:xfrm>
        </p:spPr>
        <p:txBody>
          <a:bodyPr/>
          <a:lstStyle/>
          <a:p>
            <a:r>
              <a:rPr lang="en-US" altLang="zh-TW" sz="2400" dirty="0">
                <a:latin typeface="+mj-lt"/>
              </a:rPr>
              <a:t>Waco Manufacturing</a:t>
            </a:r>
            <a:r>
              <a:rPr lang="zh-TW" altLang="en-US" sz="2400" dirty="0">
                <a:latin typeface="+mj-lt"/>
              </a:rPr>
              <a:t>是汽車零部件的領先供應商。 </a:t>
            </a:r>
            <a:r>
              <a:rPr lang="zh-TW" altLang="en-US" sz="2400" dirty="0" smtClean="0">
                <a:latin typeface="+mj-lt"/>
              </a:rPr>
              <a:t>從事訂製產品。 </a:t>
            </a:r>
            <a:r>
              <a:rPr lang="en-US" altLang="zh-TW" sz="2400" dirty="0">
                <a:latin typeface="+mj-lt"/>
              </a:rPr>
              <a:t>1986</a:t>
            </a:r>
            <a:r>
              <a:rPr lang="zh-TW" altLang="en-US" sz="2400" dirty="0">
                <a:latin typeface="+mj-lt"/>
              </a:rPr>
              <a:t>年</a:t>
            </a:r>
            <a:r>
              <a:rPr lang="zh-TW" altLang="en-US" sz="2400" dirty="0" smtClean="0">
                <a:latin typeface="+mj-lt"/>
              </a:rPr>
              <a:t>，</a:t>
            </a:r>
            <a:r>
              <a:rPr lang="en-US" altLang="zh-TW" sz="2400" dirty="0" smtClean="0">
                <a:latin typeface="+mj-lt"/>
              </a:rPr>
              <a:t>security</a:t>
            </a:r>
            <a:r>
              <a:rPr lang="zh-TW" altLang="en-US" sz="2400" dirty="0" smtClean="0">
                <a:latin typeface="+mj-lt"/>
              </a:rPr>
              <a:t>和</a:t>
            </a:r>
            <a:r>
              <a:rPr lang="en-US" altLang="zh-TW" sz="2400" dirty="0" smtClean="0">
                <a:latin typeface="+mj-lt"/>
              </a:rPr>
              <a:t>information system </a:t>
            </a:r>
            <a:r>
              <a:rPr lang="zh-TW" altLang="en-US" sz="2400" dirty="0" smtClean="0">
                <a:latin typeface="+mj-lt"/>
              </a:rPr>
              <a:t>在</a:t>
            </a:r>
            <a:r>
              <a:rPr lang="zh-TW" altLang="en-US" sz="2400" dirty="0">
                <a:latin typeface="+mj-lt"/>
              </a:rPr>
              <a:t>其</a:t>
            </a:r>
            <a:r>
              <a:rPr lang="zh-TW" altLang="en-US" sz="2400" dirty="0" smtClean="0">
                <a:latin typeface="+mj-lt"/>
              </a:rPr>
              <a:t>一個</a:t>
            </a:r>
            <a:r>
              <a:rPr lang="zh-TW" altLang="en-US" sz="2400" dirty="0">
                <a:latin typeface="+mj-lt"/>
              </a:rPr>
              <a:t>製造工廠實施</a:t>
            </a:r>
            <a:r>
              <a:rPr lang="zh-TW" altLang="en-US" sz="2400" dirty="0" smtClean="0">
                <a:latin typeface="+mj-lt"/>
              </a:rPr>
              <a:t>。</a:t>
            </a:r>
            <a:endParaRPr lang="en-US" altLang="zh-TW" sz="2400" dirty="0" smtClean="0">
              <a:latin typeface="+mj-lt"/>
            </a:endParaRPr>
          </a:p>
          <a:p>
            <a:r>
              <a:rPr lang="zh-TW" altLang="en-US" sz="2400" dirty="0" smtClean="0">
                <a:latin typeface="+mj-lt"/>
              </a:rPr>
              <a:t> </a:t>
            </a:r>
            <a:endParaRPr lang="en-US" altLang="zh-TW" sz="2400" dirty="0" smtClean="0">
              <a:latin typeface="+mj-lt"/>
            </a:endParaRPr>
          </a:p>
          <a:p>
            <a:r>
              <a:rPr lang="en-US" altLang="zh-TW" sz="2400" dirty="0" smtClean="0">
                <a:latin typeface="+mj-lt"/>
              </a:rPr>
              <a:t>Waco</a:t>
            </a:r>
            <a:r>
              <a:rPr lang="zh-TW" altLang="en-US" sz="2400" dirty="0" smtClean="0">
                <a:latin typeface="+mj-lt"/>
              </a:rPr>
              <a:t>在</a:t>
            </a:r>
            <a:r>
              <a:rPr lang="zh-TW" altLang="en-US" sz="2400" dirty="0">
                <a:latin typeface="+mj-lt"/>
              </a:rPr>
              <a:t>植物走廊每</a:t>
            </a:r>
            <a:r>
              <a:rPr lang="en-US" altLang="zh-TW" sz="2400" dirty="0">
                <a:latin typeface="+mj-lt"/>
              </a:rPr>
              <a:t>25</a:t>
            </a:r>
            <a:r>
              <a:rPr lang="zh-TW" altLang="en-US" sz="2400" dirty="0" smtClean="0">
                <a:latin typeface="+mj-lt"/>
              </a:rPr>
              <a:t>英尺</a:t>
            </a:r>
            <a:r>
              <a:rPr lang="zh-TW" altLang="en-US" sz="2400" dirty="0">
                <a:latin typeface="+mj-lt"/>
              </a:rPr>
              <a:t>安裝了收發器</a:t>
            </a:r>
            <a:r>
              <a:rPr lang="zh-TW" altLang="en-US" sz="2400" dirty="0" smtClean="0">
                <a:latin typeface="+mj-lt"/>
              </a:rPr>
              <a:t>。 </a:t>
            </a:r>
            <a:r>
              <a:rPr lang="zh-TW" altLang="en-US" sz="2400" dirty="0">
                <a:latin typeface="+mj-lt"/>
              </a:rPr>
              <a:t>他們還</a:t>
            </a:r>
            <a:r>
              <a:rPr lang="zh-TW" altLang="en-US" sz="2400" dirty="0" smtClean="0">
                <a:latin typeface="+mj-lt"/>
              </a:rPr>
              <a:t>在員工證中安</a:t>
            </a:r>
            <a:r>
              <a:rPr lang="zh-TW" altLang="en-US" sz="2400" dirty="0">
                <a:latin typeface="+mj-lt"/>
              </a:rPr>
              <a:t>裝了收發器。 該</a:t>
            </a:r>
            <a:r>
              <a:rPr lang="zh-TW" altLang="en-US" sz="2400" dirty="0" smtClean="0">
                <a:latin typeface="+mj-lt"/>
              </a:rPr>
              <a:t>系統連續</a:t>
            </a:r>
            <a:r>
              <a:rPr lang="zh-TW" altLang="en-US" sz="2400" dirty="0">
                <a:latin typeface="+mj-lt"/>
              </a:rPr>
              <a:t>跟</a:t>
            </a:r>
            <a:r>
              <a:rPr lang="zh-TW" altLang="en-US" sz="2400" dirty="0" smtClean="0">
                <a:latin typeface="+mj-lt"/>
              </a:rPr>
              <a:t>踪每個員工</a:t>
            </a:r>
            <a:r>
              <a:rPr lang="zh-TW" altLang="en-US" sz="2400" dirty="0">
                <a:latin typeface="+mj-lt"/>
              </a:rPr>
              <a:t>的</a:t>
            </a:r>
            <a:r>
              <a:rPr lang="zh-TW" altLang="en-US" sz="2400" dirty="0" smtClean="0">
                <a:latin typeface="+mj-lt"/>
              </a:rPr>
              <a:t>位置。</a:t>
            </a:r>
            <a:r>
              <a:rPr lang="en-US" altLang="zh-TW" sz="2400" dirty="0" smtClean="0">
                <a:latin typeface="+mj-lt"/>
              </a:rPr>
              <a:t>(</a:t>
            </a:r>
            <a:r>
              <a:rPr lang="zh-TW" altLang="en-US" sz="2400" dirty="0" smtClean="0">
                <a:latin typeface="+mj-lt"/>
              </a:rPr>
              <a:t>應用</a:t>
            </a:r>
            <a:r>
              <a:rPr lang="en-US" altLang="zh-TW" sz="2400" dirty="0" smtClean="0">
                <a:latin typeface="+mj-lt"/>
              </a:rPr>
              <a:t>:</a:t>
            </a:r>
            <a:r>
              <a:rPr lang="zh-TW" altLang="en-US" sz="2400" dirty="0" smtClean="0">
                <a:latin typeface="+mj-lt"/>
              </a:rPr>
              <a:t>撥打員工桌機</a:t>
            </a:r>
            <a:r>
              <a:rPr lang="en-US" altLang="zh-TW" sz="2400" dirty="0" smtClean="0">
                <a:latin typeface="+mj-lt"/>
              </a:rPr>
              <a:t>,</a:t>
            </a:r>
            <a:r>
              <a:rPr lang="zh-TW" altLang="en-US" sz="2400" dirty="0" smtClean="0">
                <a:latin typeface="+mj-lt"/>
              </a:rPr>
              <a:t>離你最近的電話會響起</a:t>
            </a:r>
            <a:r>
              <a:rPr lang="en-US" altLang="zh-TW" sz="2400" dirty="0" smtClean="0">
                <a:latin typeface="+mj-lt"/>
              </a:rPr>
              <a:t>)</a:t>
            </a:r>
          </a:p>
          <a:p>
            <a:endParaRPr lang="en-US" altLang="zh-TW" sz="2400" dirty="0" smtClean="0">
              <a:latin typeface="+mj-lt"/>
            </a:endParaRPr>
          </a:p>
          <a:p>
            <a:r>
              <a:rPr lang="zh-TW" altLang="en-US" sz="2400" dirty="0" smtClean="0">
                <a:latin typeface="+mj-lt"/>
              </a:rPr>
              <a:t>爭議</a:t>
            </a:r>
            <a:r>
              <a:rPr lang="en-US" altLang="zh-TW" sz="2400" dirty="0" smtClean="0">
                <a:latin typeface="+mj-lt"/>
              </a:rPr>
              <a:t>:</a:t>
            </a:r>
            <a:r>
              <a:rPr lang="zh-TW" altLang="en-US" sz="2400" dirty="0" smtClean="0">
                <a:latin typeface="+mj-lt"/>
              </a:rPr>
              <a:t>因工程專案</a:t>
            </a:r>
            <a:r>
              <a:rPr lang="en-US" altLang="zh-TW" sz="2400" dirty="0" smtClean="0">
                <a:latin typeface="+mj-lt"/>
              </a:rPr>
              <a:t>delay,</a:t>
            </a:r>
            <a:r>
              <a:rPr lang="zh-TW" altLang="en-US" sz="2400" dirty="0" smtClean="0">
                <a:latin typeface="+mj-lt"/>
              </a:rPr>
              <a:t>公司利用此系統發現工程經理與</a:t>
            </a:r>
            <a:r>
              <a:rPr lang="en-US" altLang="zh-TW" sz="2400" dirty="0" smtClean="0">
                <a:latin typeface="+mj-lt"/>
              </a:rPr>
              <a:t>3</a:t>
            </a:r>
            <a:r>
              <a:rPr lang="zh-TW" altLang="en-US" sz="2400" dirty="0" smtClean="0">
                <a:latin typeface="+mj-lt"/>
              </a:rPr>
              <a:t>位工程師當年不曾一起開會</a:t>
            </a:r>
            <a:r>
              <a:rPr lang="en-US" altLang="zh-TW" sz="2400" dirty="0" smtClean="0">
                <a:latin typeface="+mj-lt"/>
              </a:rPr>
              <a:t>!(</a:t>
            </a:r>
            <a:r>
              <a:rPr lang="zh-TW" altLang="en-US" sz="2400" dirty="0" smtClean="0">
                <a:solidFill>
                  <a:srgbClr val="FF0000"/>
                </a:solidFill>
                <a:latin typeface="+mj-lt"/>
              </a:rPr>
              <a:t>但真相是</a:t>
            </a:r>
            <a:r>
              <a:rPr lang="en-US" altLang="zh-TW" sz="2400" dirty="0" smtClean="0">
                <a:solidFill>
                  <a:srgbClr val="FF0000"/>
                </a:solidFill>
                <a:latin typeface="+mj-lt"/>
              </a:rPr>
              <a:t>??</a:t>
            </a:r>
            <a:r>
              <a:rPr lang="zh-TW" altLang="en-US" sz="2400" dirty="0" smtClean="0">
                <a:solidFill>
                  <a:srgbClr val="FF0000"/>
                </a:solidFill>
                <a:latin typeface="+mj-lt"/>
              </a:rPr>
              <a:t>隱私權爭議</a:t>
            </a:r>
            <a:r>
              <a:rPr lang="en-US" altLang="zh-TW" sz="2400" dirty="0" smtClean="0">
                <a:solidFill>
                  <a:srgbClr val="FF0000"/>
                </a:solidFill>
                <a:latin typeface="+mj-lt"/>
              </a:rPr>
              <a:t>…)</a:t>
            </a:r>
            <a:endParaRPr lang="zh-TW" altLang="en-US" sz="2400" dirty="0">
              <a:solidFill>
                <a:srgbClr val="FF0000"/>
              </a:solidFill>
              <a:latin typeface="+mj-lt"/>
            </a:endParaRPr>
          </a:p>
        </p:txBody>
      </p:sp>
      <p:sp>
        <p:nvSpPr>
          <p:cNvPr id="5" name="矩形 4"/>
          <p:cNvSpPr/>
          <p:nvPr/>
        </p:nvSpPr>
        <p:spPr>
          <a:xfrm>
            <a:off x="1219200" y="6211669"/>
            <a:ext cx="7673502" cy="646331"/>
          </a:xfrm>
          <a:prstGeom prst="rect">
            <a:avLst/>
          </a:prstGeom>
        </p:spPr>
        <p:txBody>
          <a:bodyPr wrap="square">
            <a:spAutoFit/>
          </a:bodyPr>
          <a:lstStyle/>
          <a:p>
            <a:r>
              <a:rPr lang="zh-TW" altLang="en-US" dirty="0"/>
              <a:t>Sviokla, John J. "Incident at Waco Manufacturing, The." Harvard Business School Case 189-142, January 1989. (Revised March 1990.)</a:t>
            </a:r>
          </a:p>
        </p:txBody>
      </p:sp>
    </p:spTree>
    <p:extLst>
      <p:ext uri="{BB962C8B-B14F-4D97-AF65-F5344CB8AC3E}">
        <p14:creationId xmlns:p14="http://schemas.microsoft.com/office/powerpoint/2010/main" val="377259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solidFill>
                  <a:schemeClr val="tx2">
                    <a:lumMod val="75000"/>
                  </a:schemeClr>
                </a:solidFill>
              </a:rPr>
              <a:t>哈佛商學院個案</a:t>
            </a:r>
            <a:r>
              <a:rPr lang="zh-TW" altLang="zh-TW" dirty="0">
                <a:solidFill>
                  <a:schemeClr val="tx2">
                    <a:lumMod val="75000"/>
                  </a:schemeClr>
                </a:solidFill>
              </a:rPr>
              <a:t>編號 </a:t>
            </a:r>
            <a:r>
              <a:rPr lang="en-US" altLang="zh-TW" dirty="0">
                <a:solidFill>
                  <a:schemeClr val="tx2">
                    <a:lumMod val="75000"/>
                  </a:schemeClr>
                </a:solidFill>
              </a:rPr>
              <a:t>184-041</a:t>
            </a:r>
            <a:endParaRPr lang="zh-TW" altLang="en-US" dirty="0">
              <a:solidFill>
                <a:schemeClr val="tx2">
                  <a:lumMod val="75000"/>
                </a:schemeClr>
              </a:solidFill>
            </a:endParaRPr>
          </a:p>
        </p:txBody>
      </p:sp>
      <p:sp>
        <p:nvSpPr>
          <p:cNvPr id="3" name="內容版面配置區 2"/>
          <p:cNvSpPr>
            <a:spLocks noGrp="1"/>
          </p:cNvSpPr>
          <p:nvPr>
            <p:ph idx="1"/>
          </p:nvPr>
        </p:nvSpPr>
        <p:spPr/>
        <p:txBody>
          <a:bodyPr/>
          <a:lstStyle/>
          <a:p>
            <a:r>
              <a:rPr lang="en-US" altLang="zh-TW" sz="2400" dirty="0" smtClean="0">
                <a:ea typeface="新細明體" panose="02020500000000000000" pitchFamily="18" charset="-120"/>
              </a:rPr>
              <a:t>1980</a:t>
            </a:r>
            <a:r>
              <a:rPr lang="zh-TW" altLang="en-US" sz="2400" dirty="0" smtClean="0">
                <a:ea typeface="新細明體" panose="02020500000000000000" pitchFamily="18" charset="-120"/>
              </a:rPr>
              <a:t>年代</a:t>
            </a:r>
            <a:r>
              <a:rPr lang="en-US" altLang="zh-TW" sz="2400" dirty="0" smtClean="0">
                <a:ea typeface="新細明體" panose="02020500000000000000" pitchFamily="18" charset="-120"/>
              </a:rPr>
              <a:t>,</a:t>
            </a:r>
            <a:r>
              <a:rPr lang="zh-TW" altLang="en-US" sz="2400" dirty="0" smtClean="0">
                <a:ea typeface="新細明體" panose="02020500000000000000" pitchFamily="18" charset="-120"/>
              </a:rPr>
              <a:t>美</a:t>
            </a:r>
            <a:r>
              <a:rPr lang="zh-TW" altLang="en-US" sz="2400" dirty="0">
                <a:ea typeface="新細明體" panose="02020500000000000000" pitchFamily="18" charset="-120"/>
              </a:rPr>
              <a:t>聯航和達美航空</a:t>
            </a:r>
            <a:r>
              <a:rPr lang="zh-TW" altLang="en-US" sz="2400" dirty="0" smtClean="0">
                <a:ea typeface="新細明體" panose="02020500000000000000" pitchFamily="18" charset="-120"/>
              </a:rPr>
              <a:t>以高本</a:t>
            </a:r>
            <a:r>
              <a:rPr lang="zh-TW" altLang="en-US" sz="2400" dirty="0">
                <a:ea typeface="新細明體" panose="02020500000000000000" pitchFamily="18" charset="-120"/>
              </a:rPr>
              <a:t>複</a:t>
            </a:r>
            <a:r>
              <a:rPr lang="zh-TW" altLang="en-US" sz="2400" dirty="0" smtClean="0">
                <a:ea typeface="新細明體" panose="02020500000000000000" pitchFamily="18" charset="-120"/>
              </a:rPr>
              <a:t>制</a:t>
            </a:r>
            <a:r>
              <a:rPr lang="zh-TW" altLang="en-US" sz="2400" dirty="0">
                <a:ea typeface="新細明體" panose="02020500000000000000" pitchFamily="18" charset="-120"/>
              </a:rPr>
              <a:t>美國航空公司的軍刀系統</a:t>
            </a:r>
            <a:r>
              <a:rPr lang="zh-TW" altLang="en-US" sz="2400" dirty="0" smtClean="0">
                <a:ea typeface="新細明體" panose="02020500000000000000" pitchFamily="18" charset="-120"/>
              </a:rPr>
              <a:t>，</a:t>
            </a:r>
            <a:r>
              <a:rPr lang="zh-TW" altLang="en-US" sz="2400" dirty="0">
                <a:ea typeface="新細明體" panose="02020500000000000000" pitchFamily="18" charset="-120"/>
              </a:rPr>
              <a:t>但大多數小型航空公司都需要付費使用這些系統。 </a:t>
            </a:r>
            <a:endParaRPr lang="en-US" altLang="zh-TW" sz="2400" dirty="0" smtClean="0">
              <a:ea typeface="新細明體" panose="02020500000000000000" pitchFamily="18" charset="-120"/>
            </a:endParaRPr>
          </a:p>
          <a:p>
            <a:endParaRPr lang="zh-TW" altLang="en-US" sz="2400" dirty="0">
              <a:ea typeface="新細明體" panose="02020500000000000000" pitchFamily="18" charset="-120"/>
            </a:endParaRPr>
          </a:p>
          <a:p>
            <a:r>
              <a:rPr lang="en-US" altLang="zh-TW" sz="2400" dirty="0" smtClean="0">
                <a:ea typeface="新細明體" panose="02020500000000000000" pitchFamily="18" charset="-120"/>
              </a:rPr>
              <a:t>1982</a:t>
            </a:r>
            <a:r>
              <a:rPr lang="zh-TW" altLang="en-US" sz="2400" dirty="0">
                <a:ea typeface="新細明體" panose="02020500000000000000" pitchFamily="18" charset="-120"/>
              </a:rPr>
              <a:t>年底</a:t>
            </a:r>
            <a:r>
              <a:rPr lang="zh-TW" altLang="en-US" sz="2400" dirty="0" smtClean="0">
                <a:ea typeface="新細明體" panose="02020500000000000000" pitchFamily="18" charset="-120"/>
              </a:rPr>
              <a:t>，線上預訂位系統</a:t>
            </a:r>
            <a:r>
              <a:rPr lang="zh-TW" altLang="en-US" sz="2400" dirty="0">
                <a:ea typeface="新細明體" panose="02020500000000000000" pitchFamily="18" charset="-120"/>
              </a:rPr>
              <a:t>的競爭重要性變得明顯</a:t>
            </a:r>
            <a:r>
              <a:rPr lang="zh-TW" altLang="en-US" sz="2400" dirty="0" smtClean="0">
                <a:ea typeface="新細明體" panose="02020500000000000000" pitchFamily="18" charset="-120"/>
              </a:rPr>
              <a:t>。</a:t>
            </a:r>
            <a:r>
              <a:rPr lang="en-US" altLang="zh-TW" sz="2400" dirty="0" smtClean="0">
                <a:ea typeface="新細明體" panose="02020500000000000000" pitchFamily="18" charset="-120"/>
              </a:rPr>
              <a:t>Frontier Airlines</a:t>
            </a:r>
            <a:r>
              <a:rPr lang="zh-TW" altLang="en-US" sz="2400" dirty="0" smtClean="0">
                <a:ea typeface="新細明體" panose="02020500000000000000" pitchFamily="18" charset="-120"/>
              </a:rPr>
              <a:t>指控指控</a:t>
            </a:r>
            <a:r>
              <a:rPr lang="en-US" altLang="zh-TW" sz="2400" b="1" dirty="0">
                <a:ea typeface="新細明體" panose="02020500000000000000" pitchFamily="18" charset="-120"/>
              </a:rPr>
              <a:t>United </a:t>
            </a:r>
            <a:r>
              <a:rPr lang="en-US" altLang="zh-TW" sz="2400" b="1" dirty="0" smtClean="0">
                <a:ea typeface="新細明體" panose="02020500000000000000" pitchFamily="18" charset="-120"/>
              </a:rPr>
              <a:t>Airlines</a:t>
            </a:r>
            <a:r>
              <a:rPr lang="zh-TW" altLang="en-US" sz="2400" dirty="0" smtClean="0">
                <a:ea typeface="新細明體" panose="02020500000000000000" pitchFamily="18" charset="-120"/>
              </a:rPr>
              <a:t>的</a:t>
            </a:r>
            <a:r>
              <a:rPr lang="zh-TW" altLang="zh-TW" sz="2400" dirty="0">
                <a:ea typeface="新細明體" panose="02020500000000000000" pitchFamily="18" charset="-120"/>
              </a:rPr>
              <a:t>阿波羅預訂</a:t>
            </a:r>
            <a:r>
              <a:rPr lang="zh-TW" altLang="zh-TW" sz="2400" dirty="0" smtClean="0">
                <a:ea typeface="新細明體" panose="02020500000000000000" pitchFamily="18" charset="-120"/>
              </a:rPr>
              <a:t>系統</a:t>
            </a:r>
            <a:r>
              <a:rPr lang="zh-TW" altLang="en-US" sz="2400" dirty="0" smtClean="0">
                <a:ea typeface="新細明體" panose="02020500000000000000" pitchFamily="18" charset="-120"/>
              </a:rPr>
              <a:t>有不公</a:t>
            </a:r>
            <a:r>
              <a:rPr lang="zh-TW" altLang="en-US" sz="2400" dirty="0">
                <a:ea typeface="新細明體" panose="02020500000000000000" pitchFamily="18" charset="-120"/>
              </a:rPr>
              <a:t>平地限制競爭</a:t>
            </a:r>
            <a:r>
              <a:rPr lang="zh-TW" altLang="en-US" sz="2400" dirty="0" smtClean="0">
                <a:ea typeface="新細明體" panose="02020500000000000000" pitchFamily="18" charset="-120"/>
              </a:rPr>
              <a:t>。</a:t>
            </a:r>
            <a:endParaRPr lang="en-US" altLang="zh-TW" sz="2400" dirty="0" smtClean="0">
              <a:ea typeface="新細明體" panose="02020500000000000000" pitchFamily="18" charset="-120"/>
            </a:endParaRPr>
          </a:p>
          <a:p>
            <a:endParaRPr lang="en-US" altLang="zh-TW" sz="2400" dirty="0" smtClean="0">
              <a:ea typeface="新細明體" panose="02020500000000000000" pitchFamily="18" charset="-120"/>
            </a:endParaRPr>
          </a:p>
          <a:p>
            <a:r>
              <a:rPr lang="zh-TW" altLang="zh-TW" sz="2400" dirty="0">
                <a:ea typeface="新細明體" panose="02020500000000000000" pitchFamily="18" charset="-120"/>
              </a:rPr>
              <a:t>民用航空委員會（</a:t>
            </a:r>
            <a:r>
              <a:rPr lang="en-US" altLang="zh-TW" sz="2400" dirty="0">
                <a:ea typeface="新細明體" panose="02020500000000000000" pitchFamily="18" charset="-120"/>
              </a:rPr>
              <a:t>CBA</a:t>
            </a:r>
            <a:r>
              <a:rPr lang="zh-TW" altLang="zh-TW" sz="2400" dirty="0">
                <a:ea typeface="新細明體" panose="02020500000000000000" pitchFamily="18" charset="-120"/>
              </a:rPr>
              <a:t>）和司法部開始聯合調查航空公司預訂系統可能違反反托拉斯法的行為</a:t>
            </a:r>
            <a:endParaRPr lang="zh-TW" altLang="en-US" sz="2400" dirty="0">
              <a:ea typeface="新細明體" panose="02020500000000000000" pitchFamily="18" charset="-120"/>
            </a:endParaRPr>
          </a:p>
        </p:txBody>
      </p:sp>
    </p:spTree>
    <p:extLst>
      <p:ext uri="{BB962C8B-B14F-4D97-AF65-F5344CB8AC3E}">
        <p14:creationId xmlns:p14="http://schemas.microsoft.com/office/powerpoint/2010/main" val="2496400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pPr algn="l"/>
            <a:r>
              <a:rPr lang="en-US" altLang="zh-TW" sz="2800" i="0" dirty="0" smtClean="0">
                <a:latin typeface="Arial (標題)"/>
              </a:rPr>
              <a:t>IT Technology impact on the company </a:t>
            </a:r>
            <a:endParaRPr lang="zh-TW" altLang="en-US" sz="2800" i="0" dirty="0" smtClean="0">
              <a:latin typeface="Arial (標題)"/>
            </a:endParaRPr>
          </a:p>
        </p:txBody>
      </p:sp>
      <p:sp>
        <p:nvSpPr>
          <p:cNvPr id="10243" name="內容版面配置區 2"/>
          <p:cNvSpPr>
            <a:spLocks noGrp="1"/>
          </p:cNvSpPr>
          <p:nvPr>
            <p:ph idx="4294967295"/>
          </p:nvPr>
        </p:nvSpPr>
        <p:spPr>
          <a:xfrm>
            <a:off x="250825" y="1381125"/>
            <a:ext cx="8713788" cy="5262563"/>
          </a:xfrm>
        </p:spPr>
        <p:txBody>
          <a:bodyPr/>
          <a:lstStyle/>
          <a:p>
            <a:pPr lvl="0"/>
            <a:r>
              <a:rPr lang="en-US" altLang="zh-TW" sz="2800" dirty="0" smtClean="0">
                <a:latin typeface="+mn-ea"/>
              </a:rPr>
              <a:t> IT</a:t>
            </a:r>
            <a:r>
              <a:rPr lang="zh-TW" altLang="zh-TW" sz="2800" dirty="0">
                <a:latin typeface="+mn-ea"/>
              </a:rPr>
              <a:t>技術所帶來的進步有哪</a:t>
            </a:r>
            <a:r>
              <a:rPr lang="zh-TW" altLang="zh-TW" sz="2800" dirty="0" smtClean="0">
                <a:latin typeface="+mn-ea"/>
              </a:rPr>
              <a:t>些</a:t>
            </a:r>
            <a:r>
              <a:rPr lang="en-US" altLang="zh-TW" sz="2800" dirty="0" smtClean="0">
                <a:latin typeface="+mn-ea"/>
              </a:rPr>
              <a:t>?</a:t>
            </a:r>
            <a:endParaRPr lang="zh-TW" altLang="zh-TW" sz="2800" dirty="0">
              <a:latin typeface="+mn-ea"/>
            </a:endParaRPr>
          </a:p>
          <a:p>
            <a:pPr lvl="0"/>
            <a:r>
              <a:rPr lang="en-US" altLang="zh-TW" sz="2800" dirty="0" smtClean="0">
                <a:latin typeface="+mn-ea"/>
              </a:rPr>
              <a:t> IT</a:t>
            </a:r>
            <a:r>
              <a:rPr lang="zh-TW" altLang="zh-TW" sz="2800" dirty="0">
                <a:latin typeface="+mn-ea"/>
              </a:rPr>
              <a:t>技術帶來有哪些管理層面的</a:t>
            </a:r>
            <a:r>
              <a:rPr lang="zh-TW" altLang="zh-TW" sz="2800" dirty="0" smtClean="0">
                <a:latin typeface="+mn-ea"/>
              </a:rPr>
              <a:t>問題</a:t>
            </a:r>
            <a:r>
              <a:rPr lang="en-US" altLang="zh-TW" sz="2800" dirty="0" smtClean="0">
                <a:latin typeface="+mn-ea"/>
              </a:rPr>
              <a:t>?</a:t>
            </a:r>
            <a:endParaRPr lang="zh-TW" altLang="zh-TW" sz="2800" dirty="0">
              <a:latin typeface="+mn-ea"/>
            </a:endParaRPr>
          </a:p>
          <a:p>
            <a:pPr lvl="0"/>
            <a:r>
              <a:rPr lang="en-US" altLang="zh-TW" sz="2800" dirty="0" smtClean="0">
                <a:latin typeface="+mn-ea"/>
              </a:rPr>
              <a:t> </a:t>
            </a:r>
            <a:r>
              <a:rPr lang="zh-TW" altLang="zh-TW" sz="2800" dirty="0" smtClean="0">
                <a:latin typeface="+mn-ea"/>
              </a:rPr>
              <a:t>公司</a:t>
            </a:r>
            <a:r>
              <a:rPr lang="zh-TW" altLang="zh-TW" sz="2800" dirty="0">
                <a:latin typeface="+mn-ea"/>
              </a:rPr>
              <a:t>內部、外部的決策</a:t>
            </a:r>
            <a:r>
              <a:rPr lang="zh-TW" altLang="zh-TW" sz="2800" dirty="0" smtClean="0">
                <a:latin typeface="+mn-ea"/>
              </a:rPr>
              <a:t>議題</a:t>
            </a:r>
            <a:r>
              <a:rPr lang="en-US" altLang="zh-TW" sz="2800" dirty="0" smtClean="0">
                <a:latin typeface="+mn-ea"/>
              </a:rPr>
              <a:t>?</a:t>
            </a:r>
            <a:endParaRPr lang="zh-TW" altLang="zh-TW" sz="2800" dirty="0">
              <a:latin typeface="+mn-ea"/>
            </a:endParaRPr>
          </a:p>
          <a:p>
            <a:pPr lvl="1" eaLnBrk="1" hangingPunct="1">
              <a:defRPr/>
            </a:pPr>
            <a:endParaRPr lang="en-US" altLang="zh-TW" dirty="0" smtClean="0">
              <a:solidFill>
                <a:schemeClr val="tx2">
                  <a:lumMod val="50000"/>
                </a:schemeClr>
              </a:solidFill>
              <a:latin typeface="+mn-ea"/>
            </a:endParaRPr>
          </a:p>
          <a:p>
            <a:pPr lvl="1" eaLnBrk="1" hangingPunct="1">
              <a:defRPr/>
            </a:pPr>
            <a:endParaRPr lang="en-US" altLang="zh-TW" dirty="0" smtClean="0">
              <a:solidFill>
                <a:schemeClr val="tx2">
                  <a:lumMod val="50000"/>
                </a:schemeClr>
              </a:solidFill>
              <a:latin typeface="+mn-ea"/>
            </a:endParaRPr>
          </a:p>
        </p:txBody>
      </p:sp>
      <p:sp>
        <p:nvSpPr>
          <p:cNvPr id="2" name="矩形 1"/>
          <p:cNvSpPr/>
          <p:nvPr/>
        </p:nvSpPr>
        <p:spPr>
          <a:xfrm>
            <a:off x="250825" y="2999602"/>
            <a:ext cx="1877437"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altLang="zh-TW" sz="12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sz="12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參考</a:t>
            </a:r>
            <a:r>
              <a:rPr lang="en-US" altLang="zh-TW" sz="12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en-US" altLang="zh-TW" sz="120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Exhibit </a:t>
            </a:r>
            <a:r>
              <a:rPr lang="en-US" altLang="zh-TW" sz="12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 and B)</a:t>
            </a:r>
            <a:endParaRPr lang="zh-TW" altLang="en-US" sz="12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p:txBody>
      </p:sp>
      <p:pic>
        <p:nvPicPr>
          <p:cNvPr id="3" name="圖片 2"/>
          <p:cNvPicPr>
            <a:picLocks noChangeAspect="1"/>
          </p:cNvPicPr>
          <p:nvPr/>
        </p:nvPicPr>
        <p:blipFill>
          <a:blip r:embed="rId3"/>
          <a:stretch>
            <a:fillRect/>
          </a:stretch>
        </p:blipFill>
        <p:spPr>
          <a:xfrm>
            <a:off x="250825" y="3276601"/>
            <a:ext cx="4123214" cy="2631686"/>
          </a:xfrm>
          <a:prstGeom prst="rect">
            <a:avLst/>
          </a:prstGeom>
        </p:spPr>
      </p:pic>
      <p:pic>
        <p:nvPicPr>
          <p:cNvPr id="4" name="圖片 3"/>
          <p:cNvPicPr>
            <a:picLocks noChangeAspect="1"/>
          </p:cNvPicPr>
          <p:nvPr/>
        </p:nvPicPr>
        <p:blipFill>
          <a:blip r:embed="rId4"/>
          <a:stretch>
            <a:fillRect/>
          </a:stretch>
        </p:blipFill>
        <p:spPr>
          <a:xfrm>
            <a:off x="4541520" y="3997714"/>
            <a:ext cx="4553724" cy="1869686"/>
          </a:xfrm>
          <a:prstGeom prst="rect">
            <a:avLst/>
          </a:prstGeom>
        </p:spPr>
      </p:pic>
    </p:spTree>
    <p:extLst>
      <p:ext uri="{BB962C8B-B14F-4D97-AF65-F5344CB8AC3E}">
        <p14:creationId xmlns:p14="http://schemas.microsoft.com/office/powerpoint/2010/main" val="3469708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580TGp_general_light">
  <a:themeElements>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580TGp_general_light</Template>
  <TotalTime>1458</TotalTime>
  <Words>5583</Words>
  <Application>Microsoft Office PowerPoint</Application>
  <PresentationFormat>如螢幕大小 (4:3)</PresentationFormat>
  <Paragraphs>699</Paragraphs>
  <Slides>50</Slides>
  <Notes>40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50</vt:i4>
      </vt:variant>
    </vt:vector>
  </HeadingPairs>
  <TitlesOfParts>
    <vt:vector size="63" baseType="lpstr">
      <vt:lpstr>Arial (標題)</vt:lpstr>
      <vt:lpstr>Rod</vt:lpstr>
      <vt:lpstr>微軟正黑體</vt:lpstr>
      <vt:lpstr>新細明體</vt:lpstr>
      <vt:lpstr>標楷體</vt:lpstr>
      <vt:lpstr>Arial</vt:lpstr>
      <vt:lpstr>Arial Black</vt:lpstr>
      <vt:lpstr>Calibri</vt:lpstr>
      <vt:lpstr>MV Boli</vt:lpstr>
      <vt:lpstr>Times New Roman</vt:lpstr>
      <vt:lpstr>Verdana</vt:lpstr>
      <vt:lpstr>Wingdings</vt:lpstr>
      <vt:lpstr>580TGp_general_light</vt:lpstr>
      <vt:lpstr> CASE 14</vt:lpstr>
      <vt:lpstr>Agenda</vt:lpstr>
      <vt:lpstr>PowerPoint 簡報</vt:lpstr>
      <vt:lpstr>Introduction</vt:lpstr>
      <vt:lpstr>Management Information System (MIS)</vt:lpstr>
      <vt:lpstr>補充說明:</vt:lpstr>
      <vt:lpstr>哈佛商學院個案編號 9-189-142</vt:lpstr>
      <vt:lpstr>哈佛商學院個案編號 184-041</vt:lpstr>
      <vt:lpstr>IT Technology impact on the company </vt:lpstr>
      <vt:lpstr>IT技術能力分類</vt:lpstr>
      <vt:lpstr>IT Capabilities : Immediate</vt:lpstr>
      <vt:lpstr>IT Capabilities : Immediate</vt:lpstr>
      <vt:lpstr>IT Capabilities : Immediate</vt:lpstr>
      <vt:lpstr>IT Capabilities : Immediate</vt:lpstr>
      <vt:lpstr>IT Capabilities : Immediate</vt:lpstr>
      <vt:lpstr>IT Capabilities : Derived</vt:lpstr>
      <vt:lpstr>IT Capabilities : Derived</vt:lpstr>
      <vt:lpstr>IT Capabilities : Derived</vt:lpstr>
      <vt:lpstr>IT Capabilities : Derived</vt:lpstr>
      <vt:lpstr>IT Capabilities : Derived</vt:lpstr>
      <vt:lpstr>IT Capabilities : Derived</vt:lpstr>
      <vt:lpstr>IT Capabilities : Derived</vt:lpstr>
      <vt:lpstr>Managerial Issues Raised by Application of IT Capabilities</vt:lpstr>
      <vt:lpstr>Managerial Issues Raised</vt:lpstr>
      <vt:lpstr>Managerial Issues Raised</vt:lpstr>
      <vt:lpstr>Managerial Issues Raised</vt:lpstr>
      <vt:lpstr>Managerial Issues Raised</vt:lpstr>
      <vt:lpstr>Managerial Issues Raised</vt:lpstr>
      <vt:lpstr>Managerial Issues Raised</vt:lpstr>
      <vt:lpstr>Managerial Issues Raised</vt:lpstr>
      <vt:lpstr>Managerial Issues Raised</vt:lpstr>
      <vt:lpstr>Managerial Issues Raised</vt:lpstr>
      <vt:lpstr>Managerial Issues Raised</vt:lpstr>
      <vt:lpstr>Areas for potential IT Policy Decisions</vt:lpstr>
      <vt:lpstr>Areas for potential IT Policy Decisions</vt:lpstr>
      <vt:lpstr>Areas for potential IT Policy Decisions</vt:lpstr>
      <vt:lpstr>Areas for potential IT Policy Decisions</vt:lpstr>
      <vt:lpstr>Analysis of Managerial Issues  Raised by Application of IT Capabilities</vt:lpstr>
      <vt:lpstr>Analysis of Managerial Issues Raised by Application of IT Capabilities</vt:lpstr>
      <vt:lpstr>Analysis of Managerial Issues Raised by Application of IT Capabilities</vt:lpstr>
      <vt:lpstr>Analysis of Managerial Issues Raised by Application of IT Capabilities</vt:lpstr>
      <vt:lpstr>Analysis of Managerial Issues Raised by Application of IT Capabilities</vt:lpstr>
      <vt:lpstr>PowerPoint 簡報</vt:lpstr>
      <vt:lpstr>IT Capabilities Mapped against the Managerial Issue</vt:lpstr>
      <vt:lpstr>IT Managerial Issues Mapped Against the Policy Areas</vt:lpstr>
      <vt:lpstr>Thank You!</vt:lpstr>
      <vt:lpstr>Question 3</vt:lpstr>
      <vt:lpstr>Q3-1. What are the general concerns for the general manager? </vt:lpstr>
      <vt:lpstr>Q3-2. Is Mason’s list sufficient?</vt:lpstr>
      <vt:lpstr>Q3-3.What types of management actions are needed to address Mason’s four issues (or the four issues plus any others you have identified).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Quark.Chen</dc:creator>
  <cp:lastModifiedBy>2096(張以樂)</cp:lastModifiedBy>
  <cp:revision>208</cp:revision>
  <dcterms:created xsi:type="dcterms:W3CDTF">2010-12-22T08:37:12Z</dcterms:created>
  <dcterms:modified xsi:type="dcterms:W3CDTF">2019-01-06T09:01:04Z</dcterms:modified>
</cp:coreProperties>
</file>