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0"/>
  </p:notesMasterIdLst>
  <p:handoutMasterIdLst>
    <p:handoutMasterId r:id="rId51"/>
  </p:handoutMasterIdLst>
  <p:sldIdLst>
    <p:sldId id="313" r:id="rId3"/>
    <p:sldId id="368" r:id="rId4"/>
    <p:sldId id="369" r:id="rId5"/>
    <p:sldId id="370" r:id="rId6"/>
    <p:sldId id="371" r:id="rId7"/>
    <p:sldId id="372" r:id="rId8"/>
    <p:sldId id="373" r:id="rId9"/>
    <p:sldId id="374" r:id="rId10"/>
    <p:sldId id="375" r:id="rId11"/>
    <p:sldId id="376" r:id="rId12"/>
    <p:sldId id="377" r:id="rId13"/>
    <p:sldId id="378" r:id="rId14"/>
    <p:sldId id="379" r:id="rId15"/>
    <p:sldId id="380" r:id="rId16"/>
    <p:sldId id="381" r:id="rId17"/>
    <p:sldId id="411" r:id="rId18"/>
    <p:sldId id="382" r:id="rId19"/>
    <p:sldId id="412" r:id="rId20"/>
    <p:sldId id="384" r:id="rId21"/>
    <p:sldId id="413" r:id="rId22"/>
    <p:sldId id="385" r:id="rId23"/>
    <p:sldId id="386" r:id="rId24"/>
    <p:sldId id="414" r:id="rId25"/>
    <p:sldId id="387" r:id="rId26"/>
    <p:sldId id="388" r:id="rId27"/>
    <p:sldId id="415"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10" r:id="rId49"/>
  </p:sldIdLst>
  <p:sldSz cx="9144000" cy="6858000" type="screen4x3"/>
  <p:notesSz cx="99472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orient="horz" pos="1008" userDrawn="1">
          <p15:clr>
            <a:srgbClr val="A4A3A4"/>
          </p15:clr>
        </p15:guide>
        <p15:guide id="3" orient="horz" pos="1152" userDrawn="1">
          <p15:clr>
            <a:srgbClr val="A4A3A4"/>
          </p15:clr>
        </p15:guide>
        <p15:guide id="4" orient="horz" pos="3888" userDrawn="1">
          <p15:clr>
            <a:srgbClr val="A4A3A4"/>
          </p15:clr>
        </p15:guide>
        <p15:guide id="5" orient="horz" pos="3072" userDrawn="1">
          <p15:clr>
            <a:srgbClr val="A4A3A4"/>
          </p15:clr>
        </p15:guide>
        <p15:guide id="6" orient="horz" pos="432" userDrawn="1">
          <p15:clr>
            <a:srgbClr val="A4A3A4"/>
          </p15:clr>
        </p15:guide>
        <p15:guide id="7" orient="horz" pos="3648" userDrawn="1">
          <p15:clr>
            <a:srgbClr val="A4A3A4"/>
          </p15:clr>
        </p15:guide>
        <p15:guide id="8" pos="2880" userDrawn="1">
          <p15:clr>
            <a:srgbClr val="A4A3A4"/>
          </p15:clr>
        </p15:guide>
        <p15:guide id="9" pos="575" userDrawn="1">
          <p15:clr>
            <a:srgbClr val="A4A3A4"/>
          </p15:clr>
        </p15:guide>
        <p15:guide id="10" pos="5185" userDrawn="1">
          <p15:clr>
            <a:srgbClr val="A4A3A4"/>
          </p15:clr>
        </p15:guide>
        <p15:guide id="11" pos="4284" userDrawn="1">
          <p15:clr>
            <a:srgbClr val="A4A3A4"/>
          </p15:clr>
        </p15:guide>
        <p15:guide id="12" pos="5437" userDrawn="1">
          <p15:clr>
            <a:srgbClr val="A4A3A4"/>
          </p15:clr>
        </p15:guide>
        <p15:guide id="13" pos="2772" userDrawn="1">
          <p15:clr>
            <a:srgbClr val="A4A3A4"/>
          </p15:clr>
        </p15:guide>
        <p15:guide id="14" pos="323" userDrawn="1">
          <p15:clr>
            <a:srgbClr val="A4A3A4"/>
          </p15:clr>
        </p15:guide>
        <p15:guide id="15" pos="2160" userDrawn="1">
          <p15:clr>
            <a:srgbClr val="A4A3A4"/>
          </p15:clr>
        </p15:guide>
      </p15:sldGuideLst>
    </p:ext>
    <p:ext uri="{2D200454-40CA-4A62-9FC3-DE9A4176ACB9}">
      <p15:notesGuideLst xmlns="" xmlns:p15="http://schemas.microsoft.com/office/powerpoint/2012/main">
        <p15:guide id="1" orient="horz" pos="3109" userDrawn="1">
          <p15:clr>
            <a:srgbClr val="A4A3A4"/>
          </p15:clr>
        </p15:guide>
        <p15:guide id="2" pos="2122" userDrawn="1">
          <p15:clr>
            <a:srgbClr val="A4A3A4"/>
          </p15:clr>
        </p15:guide>
        <p15:guide id="3" orient="horz" pos="2161">
          <p15:clr>
            <a:srgbClr val="A4A3A4"/>
          </p15:clr>
        </p15:guide>
        <p15:guide id="4" pos="31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autoAdjust="0"/>
    <p:restoredTop sz="96429" autoAdjust="0"/>
  </p:normalViewPr>
  <p:slideViewPr>
    <p:cSldViewPr>
      <p:cViewPr>
        <p:scale>
          <a:sx n="70" d="100"/>
          <a:sy n="70" d="100"/>
        </p:scale>
        <p:origin x="-1296" y="-66"/>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68" d="100"/>
          <a:sy n="68" d="100"/>
        </p:scale>
        <p:origin x="-1962" y="-108"/>
      </p:cViewPr>
      <p:guideLst>
        <p:guide orient="horz" pos="3109"/>
        <p:guide orient="horz" pos="2161"/>
        <p:guide pos="2122"/>
        <p:guide pos="313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0"/>
            <a:ext cx="4310487" cy="342900"/>
          </a:xfrm>
          <a:prstGeom prst="rect">
            <a:avLst/>
          </a:prstGeom>
        </p:spPr>
        <p:txBody>
          <a:bodyPr vert="horz" lIns="97813" tIns="48906" rIns="97813" bIns="48906" rtlCol="0"/>
          <a:lstStyle>
            <a:lvl1pPr algn="l" latinLnBrk="0">
              <a:defRPr lang="zh-TW" sz="1300"/>
            </a:lvl1pPr>
          </a:lstStyle>
          <a:p>
            <a:endParaRPr lang="zh-TW"/>
          </a:p>
        </p:txBody>
      </p:sp>
      <p:sp>
        <p:nvSpPr>
          <p:cNvPr id="3" name="日期版面配置區 2"/>
          <p:cNvSpPr>
            <a:spLocks noGrp="1"/>
          </p:cNvSpPr>
          <p:nvPr>
            <p:ph type="dt" sz="quarter" idx="1"/>
          </p:nvPr>
        </p:nvSpPr>
        <p:spPr>
          <a:xfrm>
            <a:off x="5634488" y="0"/>
            <a:ext cx="4310487" cy="342900"/>
          </a:xfrm>
          <a:prstGeom prst="rect">
            <a:avLst/>
          </a:prstGeom>
        </p:spPr>
        <p:txBody>
          <a:bodyPr vert="horz" lIns="97813" tIns="48906" rIns="97813" bIns="48906" rtlCol="0"/>
          <a:lstStyle>
            <a:lvl1pPr algn="r" latinLnBrk="0">
              <a:defRPr lang="zh-TW" sz="1300"/>
            </a:lvl1pPr>
          </a:lstStyle>
          <a:p>
            <a:fld id="{128FCA9C-FF92-4024-BDEC-A6D3B663DC09}" type="datetimeFigureOut">
              <a:rPr lang="en-US" altLang="zh-TW"/>
              <a:t>7/15/2014</a:t>
            </a:fld>
            <a:endParaRPr lang="zh-TW"/>
          </a:p>
        </p:txBody>
      </p:sp>
      <p:sp>
        <p:nvSpPr>
          <p:cNvPr id="4" name="頁尾版面配置區 3"/>
          <p:cNvSpPr>
            <a:spLocks noGrp="1"/>
          </p:cNvSpPr>
          <p:nvPr>
            <p:ph type="ftr" sz="quarter" idx="2"/>
          </p:nvPr>
        </p:nvSpPr>
        <p:spPr>
          <a:xfrm>
            <a:off x="2" y="6513910"/>
            <a:ext cx="4310487" cy="342900"/>
          </a:xfrm>
          <a:prstGeom prst="rect">
            <a:avLst/>
          </a:prstGeom>
        </p:spPr>
        <p:txBody>
          <a:bodyPr vert="horz" lIns="97813" tIns="48906" rIns="97813" bIns="4890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5634488" y="6513910"/>
            <a:ext cx="4310487" cy="342900"/>
          </a:xfrm>
          <a:prstGeom prst="rect">
            <a:avLst/>
          </a:prstGeom>
        </p:spPr>
        <p:txBody>
          <a:bodyPr vert="horz" lIns="97813" tIns="48906" rIns="97813" bIns="48906" rtlCol="0" anchor="b"/>
          <a:lstStyle>
            <a:lvl1pPr algn="r" latinLnBrk="0">
              <a:defRPr lang="zh-TW" sz="1300"/>
            </a:lvl1pPr>
          </a:lstStyle>
          <a:p>
            <a:fld id="{A446DCAE-1661-43FF-8A44-43DAFDC1FD90}" type="slidenum">
              <a:rPr lang="zh-TW"/>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0"/>
            <a:ext cx="4310487" cy="342900"/>
          </a:xfrm>
          <a:prstGeom prst="rect">
            <a:avLst/>
          </a:prstGeom>
        </p:spPr>
        <p:txBody>
          <a:bodyPr vert="horz" lIns="97813" tIns="48906" rIns="97813" bIns="48906" rtlCol="0"/>
          <a:lstStyle>
            <a:lvl1pPr algn="l" latinLnBrk="0">
              <a:defRPr lang="zh-TW" sz="1300"/>
            </a:lvl1pPr>
          </a:lstStyle>
          <a:p>
            <a:endParaRPr lang="zh-TW"/>
          </a:p>
        </p:txBody>
      </p:sp>
      <p:sp>
        <p:nvSpPr>
          <p:cNvPr id="3" name="日期版面配置區 2"/>
          <p:cNvSpPr>
            <a:spLocks noGrp="1"/>
          </p:cNvSpPr>
          <p:nvPr>
            <p:ph type="dt" idx="1"/>
          </p:nvPr>
        </p:nvSpPr>
        <p:spPr>
          <a:xfrm>
            <a:off x="5634488" y="0"/>
            <a:ext cx="4310487" cy="342900"/>
          </a:xfrm>
          <a:prstGeom prst="rect">
            <a:avLst/>
          </a:prstGeom>
        </p:spPr>
        <p:txBody>
          <a:bodyPr vert="horz" lIns="97813" tIns="48906" rIns="97813" bIns="48906" rtlCol="0"/>
          <a:lstStyle>
            <a:lvl1pPr algn="r" latinLnBrk="0">
              <a:defRPr lang="zh-TW" sz="1300"/>
            </a:lvl1pPr>
          </a:lstStyle>
          <a:p>
            <a:fld id="{772AB877-E7B1-4681-847E-D0918612832B}" type="datetimeFigureOut">
              <a:t>2014/7/15</a:t>
            </a:fld>
            <a:endParaRPr lang="zh-TW"/>
          </a:p>
        </p:txBody>
      </p:sp>
      <p:sp>
        <p:nvSpPr>
          <p:cNvPr id="4" name="投影片圖像版面配置區 3"/>
          <p:cNvSpPr>
            <a:spLocks noGrp="1" noRot="1" noChangeAspect="1"/>
          </p:cNvSpPr>
          <p:nvPr>
            <p:ph type="sldImg" idx="2"/>
          </p:nvPr>
        </p:nvSpPr>
        <p:spPr>
          <a:xfrm>
            <a:off x="3259138" y="515938"/>
            <a:ext cx="3429000" cy="2571750"/>
          </a:xfrm>
          <a:prstGeom prst="rect">
            <a:avLst/>
          </a:prstGeom>
          <a:noFill/>
          <a:ln w="12700">
            <a:solidFill>
              <a:prstClr val="black"/>
            </a:solidFill>
          </a:ln>
        </p:spPr>
        <p:txBody>
          <a:bodyPr vert="horz" lIns="97813" tIns="48906" rIns="97813" bIns="48906" rtlCol="0" anchor="ctr"/>
          <a:lstStyle/>
          <a:p>
            <a:endParaRPr lang="zh-TW"/>
          </a:p>
        </p:txBody>
      </p:sp>
      <p:sp>
        <p:nvSpPr>
          <p:cNvPr id="5" name="備忘稿版面配置區 4"/>
          <p:cNvSpPr>
            <a:spLocks noGrp="1"/>
          </p:cNvSpPr>
          <p:nvPr>
            <p:ph type="body" sz="quarter" idx="3"/>
          </p:nvPr>
        </p:nvSpPr>
        <p:spPr>
          <a:xfrm>
            <a:off x="994729" y="3257549"/>
            <a:ext cx="7957820" cy="3086101"/>
          </a:xfrm>
          <a:prstGeom prst="rect">
            <a:avLst/>
          </a:prstGeom>
        </p:spPr>
        <p:txBody>
          <a:bodyPr vert="horz" lIns="97813" tIns="48906" rIns="97813" bIns="4890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2" y="6513910"/>
            <a:ext cx="4310487" cy="342900"/>
          </a:xfrm>
          <a:prstGeom prst="rect">
            <a:avLst/>
          </a:prstGeom>
        </p:spPr>
        <p:txBody>
          <a:bodyPr vert="horz" lIns="97813" tIns="48906" rIns="97813" bIns="4890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5634488" y="6513910"/>
            <a:ext cx="4310487" cy="342900"/>
          </a:xfrm>
          <a:prstGeom prst="rect">
            <a:avLst/>
          </a:prstGeom>
        </p:spPr>
        <p:txBody>
          <a:bodyPr vert="horz" lIns="97813" tIns="48906" rIns="97813" bIns="48906" rtlCol="0" anchor="b"/>
          <a:lstStyle>
            <a:lvl1pPr algn="r" latinLnBrk="0">
              <a:defRPr lang="zh-TW" sz="1300"/>
            </a:lvl1pPr>
          </a:lstStyle>
          <a:p>
            <a:fld id="{69C971FF-EF28-4195-A575-329446EFAA55}" type="slidenum">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59138" y="515938"/>
            <a:ext cx="3429000" cy="2571750"/>
          </a:xfrm>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2212081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260725" y="515938"/>
            <a:ext cx="3425825" cy="25701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9</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913448" y="1828800"/>
            <a:ext cx="7317105" cy="3048001"/>
          </a:xfrm>
        </p:spPr>
        <p:txBody>
          <a:bodyPr>
            <a:normAutofit/>
          </a:bodyPr>
          <a:lstStyle>
            <a:lvl1pPr latinLnBrk="0">
              <a:defRPr lang="zh-TW" sz="4400">
                <a:latin typeface="Microsoft JhengHei" pitchFamily="34" charset="-120"/>
                <a:ea typeface="Microsoft JhengHei" pitchFamily="34" charset="-120"/>
              </a:defRPr>
            </a:lvl1pPr>
          </a:lstStyle>
          <a:p>
            <a:r>
              <a:rPr lang="zh-TW" altLang="en-US" dirty="0" smtClean="0"/>
              <a:t>按一下以編輯母片標題樣式</a:t>
            </a:r>
            <a:endParaRPr lang="zh-TW" dirty="0"/>
          </a:p>
        </p:txBody>
      </p:sp>
      <p:sp>
        <p:nvSpPr>
          <p:cNvPr id="3" name="副標題 2"/>
          <p:cNvSpPr>
            <a:spLocks noGrp="1"/>
          </p:cNvSpPr>
          <p:nvPr>
            <p:ph type="subTitle" idx="1"/>
          </p:nvPr>
        </p:nvSpPr>
        <p:spPr>
          <a:xfrm>
            <a:off x="913449" y="5029200"/>
            <a:ext cx="5887983" cy="1143000"/>
          </a:xfrm>
        </p:spPr>
        <p:txBody>
          <a:bodyPr>
            <a:normAutofit/>
          </a:bodyPr>
          <a:lstStyle>
            <a:lvl1pPr marL="0" indent="0" algn="l" latinLnBrk="0">
              <a:spcBef>
                <a:spcPts val="0"/>
              </a:spcBef>
              <a:buNone/>
              <a:defRPr lang="zh-TW" sz="2000">
                <a:solidFill>
                  <a:schemeClr val="tx1"/>
                </a:solidFill>
                <a:latin typeface="Microsoft JhengHei" pitchFamily="34" charset="-120"/>
                <a:ea typeface="Microsoft JhengHei" pitchFamily="34" charset="-120"/>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dirty="0" smtClean="0"/>
              <a:t>按一下以編輯母片副標題樣式</a:t>
            </a:r>
            <a:endParaRPr lang="zh-TW" dirty="0"/>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t>2014/7/15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0"/>
            <a:ext cx="1601153"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2" cy="5486400"/>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t>2014/7/15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b">
            <a:normAutofit/>
          </a:bodyPr>
          <a:lstStyle>
            <a:lvl1pPr algn="ctr" defTabSz="914400" rtl="0" eaLnBrk="1" latinLnBrk="0" hangingPunct="1">
              <a:lnSpc>
                <a:spcPct val="90000"/>
              </a:lnSpc>
              <a:spcBef>
                <a:spcPct val="0"/>
              </a:spcBef>
              <a:buNone/>
              <a:defRPr lang="zh-TW" sz="4000" b="0" kern="1200" cap="all" baseline="0" dirty="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a:lstStyle>
          <a:p>
            <a:pPr marL="0" lvl="0" algn="r"/>
            <a:r>
              <a:rPr lang="zh-TW" altLang="en-US" dirty="0" smtClean="0"/>
              <a:t>按一下以編輯母片標題樣式</a:t>
            </a:r>
            <a:endParaRPr lang="zh-TW" dirty="0"/>
          </a:p>
        </p:txBody>
      </p:sp>
      <p:sp>
        <p:nvSpPr>
          <p:cNvPr id="3" name="內容版面配置區 2"/>
          <p:cNvSpPr>
            <a:spLocks noGrp="1"/>
          </p:cNvSpPr>
          <p:nvPr>
            <p:ph idx="1"/>
          </p:nvPr>
        </p:nvSpPr>
        <p:spPr/>
        <p:txBody>
          <a:bodyPr/>
          <a:lstStyle>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4" name="日期版面配置區 3"/>
          <p:cNvSpPr>
            <a:spLocks noGrp="1"/>
          </p:cNvSpPr>
          <p:nvPr>
            <p:ph type="dt" sz="half" idx="10"/>
          </p:nvPr>
        </p:nvSpPr>
        <p:spPr/>
        <p:txBody>
          <a:bodyPr/>
          <a:lstStyle/>
          <a:p>
            <a:fld id="{3953EAC3-97C7-4725-B3D3-3992AB7F8C57}" type="datetime1">
              <a:rPr lang="zh-TW" altLang="en-US" smtClean="0"/>
              <a:t>2014/7/15</a:t>
            </a:fld>
            <a:endParaRPr lang="zh-TW"/>
          </a:p>
        </p:txBody>
      </p:sp>
      <p:sp>
        <p:nvSpPr>
          <p:cNvPr id="5" name="頁尾版面配置區 4"/>
          <p:cNvSpPr>
            <a:spLocks noGrp="1"/>
          </p:cNvSpPr>
          <p:nvPr>
            <p:ph type="ftr" sz="quarter" idx="11"/>
          </p:nvPr>
        </p:nvSpPr>
        <p:spPr/>
        <p:txBody>
          <a:bodyPr/>
          <a:lstStyle>
            <a:lvl1pPr>
              <a:defRPr sz="1400">
                <a:latin typeface="標楷體" panose="03000509000000000000" pitchFamily="65" charset="-120"/>
                <a:ea typeface="標楷體" panose="03000509000000000000" pitchFamily="65"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3429001"/>
            <a:ext cx="7317105" cy="2362199"/>
          </a:xfrm>
        </p:spPr>
        <p:txBody>
          <a:bodyPr anchor="b">
            <a:normAutofit/>
          </a:bodyPr>
          <a:lstStyle>
            <a:lvl1pPr algn="l" latinLnBrk="0">
              <a:defRPr lang="zh-TW" sz="4400"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0" y="685802"/>
            <a:ext cx="5891331" cy="1142999"/>
          </a:xfrm>
        </p:spPr>
        <p:txBody>
          <a:bodyPr anchor="t"/>
          <a:lstStyle>
            <a:lvl1pPr marL="0" indent="0" latinLnBrk="0">
              <a:spcBef>
                <a:spcPts val="0"/>
              </a:spcBef>
              <a:buNone/>
              <a:defRPr lang="zh-TW" sz="2000">
                <a:solidFill>
                  <a:schemeClr val="tx1"/>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t>2014/7/15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0" y="1828800"/>
            <a:ext cx="3532470"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baseline="0"/>
            </a:lvl7pPr>
            <a:lvl8pPr latinLnBrk="0">
              <a:defRPr lang="zh-TW" sz="1600" baseline="0"/>
            </a:lvl8pPr>
            <a:lvl9pPr latinLnBrk="0">
              <a:defRPr lang="zh-TW" sz="16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3" y="1828800"/>
            <a:ext cx="3532470"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t>2014/7/15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8" y="1828800"/>
            <a:ext cx="353279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8" y="2743201"/>
            <a:ext cx="353279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0"/>
            <a:ext cx="353279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1"/>
            <a:ext cx="353279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baseline="0"/>
            </a:lvl8pPr>
            <a:lvl9pPr latinLnBrk="0">
              <a:defRPr lang="zh-TW" sz="14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t>2014/7/15</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t>2014/7/15</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t>2014/7/15</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80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6" y="685800"/>
            <a:ext cx="4230202" cy="5486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t>2014/7/15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80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t>2014/7/15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913449" y="274638"/>
            <a:ext cx="7317105" cy="1325562"/>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913449" y="1828800"/>
            <a:ext cx="7317105" cy="4343400"/>
          </a:xfrm>
          <a:prstGeom prst="rect">
            <a:avLst/>
          </a:prstGeom>
        </p:spPr>
        <p:txBody>
          <a:bodyPr vert="horz" lIns="91440" tIns="45720" rIns="91440" bIns="45720" rtlCol="0">
            <a:normAutofit/>
          </a:bodyPr>
          <a:lstStyle/>
          <a:p>
            <a:pPr lvl="0"/>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6115452" y="6448427"/>
            <a:ext cx="1047467"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A311AFD9-3919-4091-B3EC-D4B98923168B}" type="datetime1">
              <a:rPr lang="zh-TW" altLang="en-US" smtClean="0"/>
              <a:t>2014/7/15</a:t>
            </a:fld>
            <a:endParaRPr lang="en-US" altLang="zh-CN"/>
          </a:p>
        </p:txBody>
      </p:sp>
      <p:sp>
        <p:nvSpPr>
          <p:cNvPr id="5" name="頁尾版面配置區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TW" sz="100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CN" altLang="en-US"/>
          </a:p>
        </p:txBody>
      </p:sp>
      <p:sp>
        <p:nvSpPr>
          <p:cNvPr id="6" name="投影片編號版面配置區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lang="zh-TW" sz="4000" b="0" kern="1200" cap="all" baseline="0" dirty="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p:titleStyle>
    <p:bodyStyle>
      <a:lvl1pPr marL="274320" indent="-228600" algn="l" defTabSz="914400" rtl="0" eaLnBrk="1" latinLnBrk="0" hangingPunct="1">
        <a:lnSpc>
          <a:spcPct val="90000"/>
        </a:lnSpc>
        <a:spcBef>
          <a:spcPts val="1800"/>
        </a:spcBef>
        <a:buClr>
          <a:schemeClr val="tx2"/>
        </a:buClr>
        <a:buSzPct val="80000"/>
        <a:buFont typeface="Arial" pitchFamily="34" charset="0"/>
        <a:buChar char="•"/>
        <a:defRPr lang="zh-TW" sz="32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502920" indent="-228600" algn="l" defTabSz="914400" rtl="0" eaLnBrk="1" latinLnBrk="0" hangingPunct="1">
        <a:lnSpc>
          <a:spcPct val="90000"/>
        </a:lnSpc>
        <a:spcBef>
          <a:spcPts val="600"/>
        </a:spcBef>
        <a:buClr>
          <a:schemeClr val="tx2"/>
        </a:buClr>
        <a:buSzPct val="80000"/>
        <a:buFont typeface="Arial" pitchFamily="34" charset="0"/>
        <a:buChar char="•"/>
        <a:defRPr lang="zh-TW" sz="28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3pPr marL="731520" indent="-228600" algn="l" defTabSz="914400" rtl="0" eaLnBrk="1" latinLnBrk="0" hangingPunct="1">
        <a:lnSpc>
          <a:spcPct val="90000"/>
        </a:lnSpc>
        <a:spcBef>
          <a:spcPts val="600"/>
        </a:spcBef>
        <a:buClr>
          <a:schemeClr val="tx2"/>
        </a:buClr>
        <a:buSzPct val="80000"/>
        <a:buFont typeface="Arial" pitchFamily="34" charset="0"/>
        <a:buChar char="•"/>
        <a:defRPr lang="zh-TW" sz="24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3pPr>
      <a:lvl4pPr marL="960120" indent="-228600" algn="l" defTabSz="914400" rtl="0" eaLnBrk="1" latinLnBrk="0" hangingPunct="1">
        <a:lnSpc>
          <a:spcPct val="90000"/>
        </a:lnSpc>
        <a:spcBef>
          <a:spcPts val="600"/>
        </a:spcBef>
        <a:buClr>
          <a:schemeClr val="tx2"/>
        </a:buClr>
        <a:buSzPct val="80000"/>
        <a:buFont typeface="Arial" pitchFamily="34" charset="0"/>
        <a:buChar char="•"/>
        <a:defRPr lang="zh-TW" sz="20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marL="1188720" indent="-228600" algn="l" defTabSz="914400" rtl="0" eaLnBrk="1" latinLnBrk="0" hangingPunct="1">
        <a:lnSpc>
          <a:spcPct val="90000"/>
        </a:lnSpc>
        <a:spcBef>
          <a:spcPts val="600"/>
        </a:spcBef>
        <a:buClr>
          <a:schemeClr val="tx2"/>
        </a:buClr>
        <a:buSzPct val="80000"/>
        <a:buFont typeface="Arial" pitchFamily="34" charset="0"/>
        <a:buChar char="•"/>
        <a:defRPr lang="zh-TW" sz="18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5pPr>
      <a:lvl6pPr marL="14173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7net.com.tw/7net/rui001.face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www.books.com.tw/web/qa/" TargetMode="External"/><Relationship Id="rId5" Type="http://schemas.openxmlformats.org/officeDocument/2006/relationships/image" Target="../media/image18.PNG"/><Relationship Id="rId4" Type="http://schemas.openxmlformats.org/officeDocument/2006/relationships/hyperlink" Target="https://db.books.com.tw/shopping/payment_info.php"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www.google.com/intl/zh-TW_ALL/analytics/index.htm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標題 1"/>
          <p:cNvSpPr txBox="1">
            <a:spLocks/>
          </p:cNvSpPr>
          <p:nvPr/>
        </p:nvSpPr>
        <p:spPr>
          <a:xfrm>
            <a:off x="4582133" y="2276872"/>
            <a:ext cx="4553897" cy="2016224"/>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lang="zh-TW" sz="4400" b="1" kern="1200" cap="all" baseline="0">
                <a:solidFill>
                  <a:schemeClr val="tx1">
                    <a:lumMod val="50000"/>
                  </a:schemeClr>
                </a:solidFill>
                <a:latin typeface="Microsoft JhengHei" pitchFamily="34" charset="-120"/>
                <a:ea typeface="Microsoft JhengHei" pitchFamily="34" charset="-120"/>
                <a:cs typeface="+mj-cs"/>
              </a:defRPr>
            </a:lvl1pPr>
          </a:lstStyle>
          <a:p>
            <a:pPr algn="ctr"/>
            <a:r>
              <a:rPr lang="zh-TW" altLang="en-US" b="0" dirty="0" smtClean="0">
                <a:latin typeface="華康粗黑體" pitchFamily="49" charset="-120"/>
                <a:ea typeface="華康粗黑體" pitchFamily="49" charset="-120"/>
                <a:cs typeface="Arial" charset="0"/>
              </a:rPr>
              <a:t>第</a:t>
            </a:r>
            <a:r>
              <a:rPr lang="en-US" altLang="zh-TW" b="0" dirty="0" smtClean="0">
                <a:latin typeface="Arial" panose="020B0604020202020204" pitchFamily="34" charset="0"/>
                <a:ea typeface="華康粗黑體" pitchFamily="49" charset="-120"/>
                <a:cs typeface="Arial" panose="020B0604020202020204" pitchFamily="34" charset="0"/>
              </a:rPr>
              <a:t>4</a:t>
            </a:r>
            <a:r>
              <a:rPr lang="zh-TW" altLang="en-US" b="0" dirty="0" smtClean="0">
                <a:latin typeface="華康粗黑體" pitchFamily="49" charset="-120"/>
                <a:ea typeface="華康粗黑體" pitchFamily="49" charset="-120"/>
                <a:cs typeface="Arial" charset="0"/>
              </a:rPr>
              <a:t>章</a:t>
            </a:r>
            <a:br>
              <a:rPr lang="zh-TW" altLang="en-US" b="0" dirty="0" smtClean="0">
                <a:latin typeface="華康粗黑體" pitchFamily="49" charset="-120"/>
                <a:ea typeface="華康粗黑體" pitchFamily="49" charset="-120"/>
                <a:cs typeface="Arial" charset="0"/>
              </a:rPr>
            </a:br>
            <a:r>
              <a:rPr lang="zh-TW" altLang="en-US" b="0" dirty="0" smtClean="0">
                <a:latin typeface="華康粗黑體" pitchFamily="49" charset="-120"/>
                <a:ea typeface="華康粗黑體" pitchFamily="49" charset="-120"/>
                <a:cs typeface="Arial" charset="0"/>
              </a:rPr>
              <a:t>電子商店的規劃與評估</a:t>
            </a:r>
            <a:endParaRPr lang="zh-TW" altLang="en-US" b="0" dirty="0">
              <a:latin typeface="華康粗黑體" pitchFamily="49" charset="-120"/>
              <a:ea typeface="華康粗黑體" pitchFamily="49" charset="-120"/>
              <a:cs typeface="Arial" charset="0"/>
            </a:endParaRPr>
          </a:p>
        </p:txBody>
      </p:sp>
      <p:sp>
        <p:nvSpPr>
          <p:cNvPr id="6"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7" name="直線接點 6"/>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9"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186502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電子商店規劃要素</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建置</a:t>
            </a:r>
            <a:r>
              <a:rPr lang="zh-TW" altLang="en-US" sz="3200" dirty="0"/>
              <a:t>目的</a:t>
            </a:r>
          </a:p>
          <a:p>
            <a:pPr marL="274320" lvl="1" algn="just" fontAlgn="base">
              <a:lnSpc>
                <a:spcPct val="100000"/>
              </a:lnSpc>
              <a:spcBef>
                <a:spcPts val="768"/>
              </a:spcBef>
              <a:buClr>
                <a:schemeClr val="tx2"/>
              </a:buClr>
            </a:pPr>
            <a:r>
              <a:rPr lang="zh-TW" altLang="en-US" sz="3200" dirty="0"/>
              <a:t>目標顧客</a:t>
            </a:r>
          </a:p>
          <a:p>
            <a:pPr marL="274320" lvl="1" algn="just" fontAlgn="base">
              <a:lnSpc>
                <a:spcPct val="100000"/>
              </a:lnSpc>
              <a:spcBef>
                <a:spcPts val="768"/>
              </a:spcBef>
              <a:buClr>
                <a:schemeClr val="tx2"/>
              </a:buClr>
            </a:pPr>
            <a:r>
              <a:rPr lang="zh-TW" altLang="en-US" sz="3200" dirty="0"/>
              <a:t>主要業務功能</a:t>
            </a:r>
            <a:endParaRPr lang="en-US" altLang="zh-TW" sz="3200" dirty="0"/>
          </a:p>
          <a:p>
            <a:pPr marL="274320" lvl="1" algn="just" fontAlgn="base">
              <a:lnSpc>
                <a:spcPct val="100000"/>
              </a:lnSpc>
              <a:spcBef>
                <a:spcPts val="768"/>
              </a:spcBef>
              <a:buClr>
                <a:schemeClr val="tx2"/>
              </a:buClr>
            </a:pPr>
            <a:r>
              <a:rPr lang="zh-TW" altLang="en-US" sz="3200" dirty="0"/>
              <a:t>市場研究功能</a:t>
            </a:r>
          </a:p>
          <a:p>
            <a:pPr marL="274320" lvl="1" algn="just" fontAlgn="base">
              <a:lnSpc>
                <a:spcPct val="100000"/>
              </a:lnSpc>
              <a:spcBef>
                <a:spcPts val="768"/>
              </a:spcBef>
              <a:buClr>
                <a:schemeClr val="tx2"/>
              </a:buClr>
            </a:pPr>
            <a:r>
              <a:rPr lang="zh-TW" altLang="en-US" sz="3200" dirty="0"/>
              <a:t>成功關鍵因素</a:t>
            </a:r>
          </a:p>
          <a:p>
            <a:pPr marL="274320" lvl="1" algn="just" fontAlgn="base">
              <a:lnSpc>
                <a:spcPct val="100000"/>
              </a:lnSpc>
              <a:spcBef>
                <a:spcPts val="768"/>
              </a:spcBef>
              <a:buClr>
                <a:schemeClr val="tx2"/>
              </a:buClr>
            </a:pPr>
            <a:r>
              <a:rPr lang="zh-TW" altLang="en-US" sz="3200" dirty="0"/>
              <a:t>系統建置</a:t>
            </a:r>
          </a:p>
          <a:p>
            <a:pPr marL="274320" lvl="1" algn="just" fontAlgn="base">
              <a:lnSpc>
                <a:spcPct val="100000"/>
              </a:lnSpc>
              <a:spcBef>
                <a:spcPts val="768"/>
              </a:spcBef>
              <a:buClr>
                <a:schemeClr val="tx2"/>
              </a:buClr>
            </a:pPr>
            <a:r>
              <a:rPr lang="zh-TW" altLang="en-US" sz="3200" dirty="0"/>
              <a:t>網站經營管理</a:t>
            </a:r>
          </a:p>
          <a:p>
            <a:pPr marL="274320" lvl="1" algn="just" fontAlgn="base">
              <a:lnSpc>
                <a:spcPct val="100000"/>
              </a:lnSpc>
              <a:spcBef>
                <a:spcPts val="768"/>
              </a:spcBef>
              <a:buClr>
                <a:schemeClr val="tx2"/>
              </a:buClr>
            </a:pPr>
            <a:r>
              <a:rPr lang="zh-TW" altLang="en-US" sz="3200" dirty="0"/>
              <a:t>資源需求</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3314" name="Picture 2" descr="C:\Users\NO38\Desktop\書籍\IM111電子商務\IM111ppt\小圖\b_12437027744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663" y="3356992"/>
            <a:ext cx="2321966" cy="290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670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500"/>
                                        <p:tgtEl>
                                          <p:spTgt spid="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fade">
                                      <p:cBhvr>
                                        <p:cTn id="37" dur="500"/>
                                        <p:tgtEl>
                                          <p:spTgt spid="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xEl>
                                              <p:pRg st="7" end="7"/>
                                            </p:txEl>
                                          </p:spTgt>
                                        </p:tgtEl>
                                        <p:attrNameLst>
                                          <p:attrName>style.visibility</p:attrName>
                                        </p:attrNameLst>
                                      </p:cBhvr>
                                      <p:to>
                                        <p:strVal val="visible"/>
                                      </p:to>
                                    </p:set>
                                    <p:animEffect transition="in" filter="fade">
                                      <p:cBhvr>
                                        <p:cTn id="42"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建置目的</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提供</a:t>
            </a:r>
            <a:r>
              <a:rPr lang="zh-TW" altLang="en-US" sz="3200" dirty="0"/>
              <a:t>線上交易管道。</a:t>
            </a:r>
          </a:p>
          <a:p>
            <a:pPr marL="274320" lvl="1" algn="just" fontAlgn="base">
              <a:lnSpc>
                <a:spcPct val="100000"/>
              </a:lnSpc>
              <a:spcBef>
                <a:spcPts val="768"/>
              </a:spcBef>
              <a:buClr>
                <a:schemeClr val="tx2"/>
              </a:buClr>
            </a:pPr>
            <a:r>
              <a:rPr lang="zh-TW" altLang="en-US" sz="3200" dirty="0"/>
              <a:t>依循</a:t>
            </a:r>
            <a:r>
              <a:rPr lang="en-US" altLang="zh-TW" sz="3200" dirty="0"/>
              <a:t>AIDA</a:t>
            </a:r>
            <a:r>
              <a:rPr lang="zh-TW" altLang="en-US" sz="3200" dirty="0"/>
              <a:t>（</a:t>
            </a:r>
            <a:r>
              <a:rPr lang="en-US" altLang="zh-TW" sz="3200" dirty="0"/>
              <a:t>Awareness</a:t>
            </a:r>
            <a:r>
              <a:rPr lang="zh-TW" altLang="en-US" sz="3200" dirty="0"/>
              <a:t>→</a:t>
            </a:r>
            <a:r>
              <a:rPr lang="en-US" altLang="zh-TW" sz="3200" dirty="0"/>
              <a:t>Interest</a:t>
            </a:r>
            <a:r>
              <a:rPr lang="zh-TW" altLang="en-US" sz="3200" dirty="0"/>
              <a:t>→</a:t>
            </a:r>
            <a:r>
              <a:rPr lang="en-US" altLang="zh-TW" sz="3200" dirty="0"/>
              <a:t>Desire</a:t>
            </a:r>
            <a:r>
              <a:rPr lang="zh-TW" altLang="en-US" sz="3200" dirty="0"/>
              <a:t>→ </a:t>
            </a:r>
            <a:r>
              <a:rPr lang="en-US" altLang="zh-TW" sz="3200" dirty="0"/>
              <a:t>Action</a:t>
            </a:r>
            <a:r>
              <a:rPr lang="zh-TW" altLang="en-US" sz="3200" dirty="0"/>
              <a:t>）模式，讓消費者知道產品、認識產品、產生興趣與擁有的慾望、進而購買。</a:t>
            </a:r>
          </a:p>
          <a:p>
            <a:pPr marL="274320" lvl="1" algn="just" fontAlgn="base">
              <a:lnSpc>
                <a:spcPct val="100000"/>
              </a:lnSpc>
              <a:spcBef>
                <a:spcPts val="768"/>
              </a:spcBef>
              <a:buClr>
                <a:schemeClr val="tx2"/>
              </a:buClr>
            </a:pPr>
            <a:r>
              <a:rPr lang="zh-TW" altLang="en-US" sz="3200" dirty="0"/>
              <a:t>擴展市場銷售範圍。</a:t>
            </a:r>
          </a:p>
          <a:p>
            <a:pPr marL="274320" lvl="1" algn="just" fontAlgn="base">
              <a:lnSpc>
                <a:spcPct val="100000"/>
              </a:lnSpc>
              <a:spcBef>
                <a:spcPts val="768"/>
              </a:spcBef>
              <a:buClr>
                <a:schemeClr val="tx2"/>
              </a:buClr>
            </a:pPr>
            <a:r>
              <a:rPr lang="zh-TW" altLang="en-US" sz="3200" dirty="0"/>
              <a:t>加強顧客關係管理，提供顧客更好的服務。</a:t>
            </a:r>
          </a:p>
          <a:p>
            <a:pPr marL="274320" lvl="1" algn="just" fontAlgn="base">
              <a:lnSpc>
                <a:spcPct val="100000"/>
              </a:lnSpc>
              <a:spcBef>
                <a:spcPts val="768"/>
              </a:spcBef>
              <a:buClr>
                <a:schemeClr val="tx2"/>
              </a:buClr>
            </a:pPr>
            <a:r>
              <a:rPr lang="zh-TW" altLang="en-US" sz="3200" dirty="0"/>
              <a:t>進行市場研究。</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484931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a:solidFill>
                  <a:schemeClr val="tx2"/>
                </a:solidFill>
              </a:rPr>
              <a:t>建置目的</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其他</a:t>
            </a:r>
            <a:endParaRPr lang="zh-TW" altLang="en-US" sz="3200" dirty="0"/>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社群網站、入口網站、電子市集等主要藉由人潮的蓄積吸引更多賣家、廣告刊登收入或是策略聯盟收入等。</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對於已有實體商店的企業而言，可能是為了交易以外的目的建置網站，例如：增加知名度、讓顧客更了解企業、解決顧客問題等。特別是需要人與人面對面的服務業，如餐廳、美容院、旅館等。</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11810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目標顧客</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en-US" sz="3200" dirty="0" smtClean="0"/>
              <a:t>設定</a:t>
            </a:r>
            <a:r>
              <a:rPr lang="zh-TW" altLang="en-US" sz="3200" dirty="0"/>
              <a:t>目標族群。</a:t>
            </a:r>
          </a:p>
          <a:p>
            <a:pPr marL="274320" lvl="1" algn="just" fontAlgn="base">
              <a:lnSpc>
                <a:spcPct val="100000"/>
              </a:lnSpc>
              <a:spcBef>
                <a:spcPts val="768"/>
              </a:spcBef>
              <a:buClr>
                <a:schemeClr val="tx2"/>
              </a:buClr>
            </a:pPr>
            <a:r>
              <a:rPr lang="zh-TW" altLang="en-US" sz="3200" dirty="0"/>
              <a:t>了解目標顧客之特性，如年齡、性別、教育程度、購物習慣、上網習慣等。</a:t>
            </a:r>
          </a:p>
          <a:p>
            <a:pPr marL="274320" lvl="1" algn="just" fontAlgn="base">
              <a:lnSpc>
                <a:spcPct val="100000"/>
              </a:lnSpc>
              <a:spcBef>
                <a:spcPts val="768"/>
              </a:spcBef>
              <a:buClr>
                <a:schemeClr val="tx2"/>
              </a:buClr>
            </a:pPr>
            <a:r>
              <a:rPr lang="zh-TW" altLang="en-US" sz="3200" dirty="0"/>
              <a:t>網路資源的超連結及無遠弗屆的特色，企業不再受限於空間而侷限於某一特定族群而已。</a:t>
            </a:r>
          </a:p>
          <a:p>
            <a:pPr marL="274320" lvl="1" algn="just" fontAlgn="base">
              <a:lnSpc>
                <a:spcPct val="100000"/>
              </a:lnSpc>
              <a:spcBef>
                <a:spcPts val="768"/>
              </a:spcBef>
              <a:buClr>
                <a:schemeClr val="tx2"/>
              </a:buClr>
            </a:pPr>
            <a:r>
              <a:rPr lang="zh-TW" altLang="en-US" sz="3200" dirty="0"/>
              <a:t>詳細描述各族群特色及潛在商機，針對不同族群規劃不同產品區隔及行銷策略，可以進行分眾化行銷</a:t>
            </a:r>
            <a:r>
              <a:rPr lang="zh-TW" altLang="en-US" sz="3200" dirty="0" smtClean="0"/>
              <a:t>。</a:t>
            </a:r>
            <a:endParaRPr lang="zh-TW" altLang="en-US" sz="3200" dirty="0"/>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883798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主要業務功能</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線</a:t>
            </a:r>
            <a:r>
              <a:rPr lang="zh-TW" altLang="en-US" sz="3200" dirty="0"/>
              <a:t>上交易功能</a:t>
            </a:r>
          </a:p>
          <a:p>
            <a:pPr marL="274320" lvl="1" algn="just" fontAlgn="base">
              <a:lnSpc>
                <a:spcPct val="100000"/>
              </a:lnSpc>
              <a:spcBef>
                <a:spcPts val="768"/>
              </a:spcBef>
              <a:buClr>
                <a:schemeClr val="tx2"/>
              </a:buClr>
            </a:pPr>
            <a:r>
              <a:rPr lang="zh-TW" altLang="en-US" sz="3200" dirty="0"/>
              <a:t>顧客關係管理機制</a:t>
            </a:r>
          </a:p>
          <a:p>
            <a:pPr marL="274320" lvl="1" algn="just" fontAlgn="base">
              <a:lnSpc>
                <a:spcPct val="100000"/>
              </a:lnSpc>
              <a:spcBef>
                <a:spcPts val="768"/>
              </a:spcBef>
              <a:buClr>
                <a:schemeClr val="tx2"/>
              </a:buClr>
            </a:pPr>
            <a:r>
              <a:rPr lang="zh-TW" altLang="en-US" sz="3200" dirty="0"/>
              <a:t>擴展市場通路</a:t>
            </a:r>
          </a:p>
          <a:p>
            <a:pPr marL="274320" lvl="1" algn="just" fontAlgn="base">
              <a:lnSpc>
                <a:spcPct val="100000"/>
              </a:lnSpc>
              <a:spcBef>
                <a:spcPts val="768"/>
              </a:spcBef>
              <a:buClr>
                <a:schemeClr val="tx2"/>
              </a:buClr>
            </a:pPr>
            <a:r>
              <a:rPr lang="zh-TW" altLang="en-US" sz="3200" dirty="0"/>
              <a:t>虛實整合功能</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145392781850263948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2324" y="3573016"/>
            <a:ext cx="3393214" cy="278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75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線上</a:t>
            </a:r>
            <a:r>
              <a:rPr kumimoji="1" lang="zh-TW" altLang="en-US" dirty="0" smtClean="0">
                <a:solidFill>
                  <a:schemeClr val="tx2"/>
                </a:solidFill>
              </a:rPr>
              <a:t>交易功能</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7" y="1483200"/>
            <a:ext cx="8219259" cy="5040000"/>
          </a:xfrm>
        </p:spPr>
        <p:txBody>
          <a:bodyPr>
            <a:noAutofit/>
          </a:bodyPr>
          <a:lstStyle/>
          <a:p>
            <a:pPr marL="274320" lvl="1" algn="just" fontAlgn="base">
              <a:lnSpc>
                <a:spcPct val="95000"/>
              </a:lnSpc>
              <a:spcBef>
                <a:spcPts val="500"/>
              </a:spcBef>
              <a:buClr>
                <a:schemeClr val="tx2"/>
              </a:buClr>
            </a:pPr>
            <a:r>
              <a:rPr lang="zh-TW" altLang="en-US" sz="3200" dirty="0" smtClean="0"/>
              <a:t>提供</a:t>
            </a:r>
            <a:r>
              <a:rPr lang="zh-TW" altLang="en-US" sz="3200" dirty="0"/>
              <a:t>電子型錄</a:t>
            </a:r>
          </a:p>
          <a:p>
            <a:pPr marL="720000" lvl="1" indent="-342900" algn="just" fontAlgn="base">
              <a:lnSpc>
                <a:spcPct val="95000"/>
              </a:lnSpc>
              <a:spcBef>
                <a:spcPts val="500"/>
              </a:spcBef>
              <a:buClr>
                <a:schemeClr val="tx2"/>
              </a:buClr>
              <a:buFont typeface="Times New Roman" panose="02020603050405020304" pitchFamily="18" charset="0"/>
              <a:buChar char="−"/>
            </a:pPr>
            <a:r>
              <a:rPr kumimoji="1" lang="zh-TW" altLang="en-US" dirty="0"/>
              <a:t>需具有高度彈性的便利搜尋。</a:t>
            </a:r>
          </a:p>
          <a:p>
            <a:pPr marL="720000" lvl="1" indent="-342900" algn="just" fontAlgn="base">
              <a:lnSpc>
                <a:spcPct val="95000"/>
              </a:lnSpc>
              <a:spcBef>
                <a:spcPts val="500"/>
              </a:spcBef>
              <a:buClr>
                <a:schemeClr val="tx2"/>
              </a:buClr>
              <a:buFont typeface="Times New Roman" panose="02020603050405020304" pitchFamily="18" charset="0"/>
              <a:buChar char="−"/>
            </a:pPr>
            <a:r>
              <a:rPr kumimoji="1" lang="zh-TW" altLang="en-US" dirty="0"/>
              <a:t>連結上游供應商的型錄，可隨時保持最新產品資訊。</a:t>
            </a:r>
          </a:p>
          <a:p>
            <a:pPr marL="274320" lvl="1" algn="just" fontAlgn="base">
              <a:lnSpc>
                <a:spcPct val="95000"/>
              </a:lnSpc>
              <a:spcBef>
                <a:spcPts val="500"/>
              </a:spcBef>
              <a:buClr>
                <a:schemeClr val="tx2"/>
              </a:buClr>
            </a:pPr>
            <a:r>
              <a:rPr lang="zh-TW" altLang="en-US" sz="3200" dirty="0"/>
              <a:t>提供線上訂購與付款功能</a:t>
            </a:r>
          </a:p>
          <a:p>
            <a:pPr marL="720000" lvl="1" indent="-342900" algn="just" fontAlgn="base">
              <a:lnSpc>
                <a:spcPct val="95000"/>
              </a:lnSpc>
              <a:spcBef>
                <a:spcPts val="500"/>
              </a:spcBef>
              <a:buClr>
                <a:schemeClr val="tx2"/>
              </a:buClr>
              <a:buFont typeface="Times New Roman" panose="02020603050405020304" pitchFamily="18" charset="0"/>
              <a:buChar char="−"/>
            </a:pPr>
            <a:r>
              <a:rPr kumimoji="1" lang="zh-TW" altLang="en-US" dirty="0"/>
              <a:t>完整的訂購資訊。</a:t>
            </a:r>
          </a:p>
          <a:p>
            <a:pPr marL="720000" lvl="1" indent="-342900" algn="just" fontAlgn="base">
              <a:lnSpc>
                <a:spcPct val="95000"/>
              </a:lnSpc>
              <a:spcBef>
                <a:spcPts val="500"/>
              </a:spcBef>
              <a:buClr>
                <a:schemeClr val="tx2"/>
              </a:buClr>
              <a:buFont typeface="Times New Roman" panose="02020603050405020304" pitchFamily="18" charset="0"/>
              <a:buChar char="−"/>
            </a:pPr>
            <a:r>
              <a:rPr kumimoji="1" lang="zh-TW" altLang="en-US" dirty="0"/>
              <a:t>提供顧客多樣化的付款選擇。</a:t>
            </a:r>
          </a:p>
          <a:p>
            <a:pPr marL="720000" lvl="1" indent="-342900" algn="just" fontAlgn="base">
              <a:lnSpc>
                <a:spcPct val="95000"/>
              </a:lnSpc>
              <a:spcBef>
                <a:spcPts val="500"/>
              </a:spcBef>
              <a:buClr>
                <a:schemeClr val="tx2"/>
              </a:buClr>
              <a:buFont typeface="Times New Roman" panose="02020603050405020304" pitchFamily="18" charset="0"/>
              <a:buChar char="−"/>
            </a:pPr>
            <a:r>
              <a:rPr kumimoji="1" lang="zh-TW" altLang="en-US" dirty="0"/>
              <a:t>仔細規劃應有的安全及認證措施。</a:t>
            </a:r>
          </a:p>
          <a:p>
            <a:pPr marL="720000" lvl="1" indent="-342900" algn="just" fontAlgn="base">
              <a:lnSpc>
                <a:spcPct val="95000"/>
              </a:lnSpc>
              <a:spcBef>
                <a:spcPts val="500"/>
              </a:spcBef>
              <a:buClr>
                <a:schemeClr val="tx2"/>
              </a:buClr>
              <a:buFont typeface="Times New Roman" panose="02020603050405020304" pitchFamily="18" charset="0"/>
              <a:buChar char="−"/>
            </a:pPr>
            <a:r>
              <a:rPr kumimoji="1" lang="zh-TW" altLang="en-US" dirty="0"/>
              <a:t>數位化產品，需考量使用者認證及使用限制之問題。</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010678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xEl>
                                              <p:pRg st="7" end="7"/>
                                            </p:txEl>
                                          </p:spTgt>
                                        </p:tgtEl>
                                        <p:attrNameLst>
                                          <p:attrName>style.visibility</p:attrName>
                                        </p:attrNameLst>
                                      </p:cBhvr>
                                      <p:to>
                                        <p:strVal val="visible"/>
                                      </p:to>
                                    </p:set>
                                    <p:animEffect transition="in" filter="fade">
                                      <p:cBhvr>
                                        <p:cTn id="30"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線上</a:t>
            </a:r>
            <a:r>
              <a:rPr kumimoji="1" lang="zh-TW" altLang="en-US" dirty="0" smtClean="0">
                <a:solidFill>
                  <a:schemeClr val="tx2"/>
                </a:solidFill>
              </a:rPr>
              <a:t>交易功能</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圖片 11"/>
          <p:cNvPicPr>
            <a:picLocks noChangeAspect="1"/>
          </p:cNvPicPr>
          <p:nvPr/>
        </p:nvPicPr>
        <p:blipFill>
          <a:blip r:embed="rId3"/>
          <a:stretch>
            <a:fillRect/>
          </a:stretch>
        </p:blipFill>
        <p:spPr>
          <a:xfrm>
            <a:off x="1763869" y="1340768"/>
            <a:ext cx="5616262" cy="5283890"/>
          </a:xfrm>
          <a:prstGeom prst="rect">
            <a:avLst/>
          </a:prstGeom>
        </p:spPr>
      </p:pic>
    </p:spTree>
    <p:extLst>
      <p:ext uri="{BB962C8B-B14F-4D97-AF65-F5344CB8AC3E}">
        <p14:creationId xmlns:p14="http://schemas.microsoft.com/office/powerpoint/2010/main" val="609539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顧客關係管理機制</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會員</a:t>
            </a:r>
            <a:r>
              <a:rPr lang="zh-TW" altLang="en-US" sz="3200" dirty="0"/>
              <a:t>機制</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獲取顧客基本資料，記錄顧客的交易內容、瀏覽行為。</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提供更多顧客化的服務。</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一對一行銷</a:t>
            </a:r>
            <a:r>
              <a:rPr kumimoji="1" lang="zh-TW" altLang="en-US" dirty="0" smtClean="0"/>
              <a:t>。</a:t>
            </a:r>
            <a:endParaRPr kumimoji="1" lang="en-US" altLang="zh-TW" dirty="0" smtClean="0"/>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6" name="Picture 2" descr="C:\Users\NO38\Desktop\書籍\IM111電子商務\IM111ppt\小圖\2011-08-02_133429.png"/>
          <p:cNvPicPr>
            <a:picLocks noChangeAspect="1" noChangeArrowheads="1"/>
          </p:cNvPicPr>
          <p:nvPr/>
        </p:nvPicPr>
        <p:blipFill rotWithShape="1">
          <a:blip r:embed="rId3">
            <a:extLst>
              <a:ext uri="{28A0092B-C50C-407E-A947-70E740481C1C}">
                <a14:useLocalDpi xmlns:a14="http://schemas.microsoft.com/office/drawing/2010/main" val="0"/>
              </a:ext>
            </a:extLst>
          </a:blip>
          <a:srcRect b="5761"/>
          <a:stretch/>
        </p:blipFill>
        <p:spPr bwMode="auto">
          <a:xfrm>
            <a:off x="4773815" y="3730607"/>
            <a:ext cx="3921869" cy="270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998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顧客關係管理機制</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動態</a:t>
            </a:r>
            <a:r>
              <a:rPr lang="zh-TW" altLang="en-US" sz="3200" dirty="0"/>
              <a:t>行銷機制</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依照</a:t>
            </a:r>
            <a:r>
              <a:rPr kumimoji="1" lang="en-US" altLang="zh-TW" dirty="0"/>
              <a:t>AIDA</a:t>
            </a:r>
            <a:r>
              <a:rPr kumimoji="1" lang="zh-TW" altLang="en-US" dirty="0"/>
              <a:t>模式。</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依不同的消費者特質、時間、購物需求等，提供消費者不同的行銷內容。</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依消費者在網路上的行為給予不同的互動模式。</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依不同顧客特質顯示不同的產品。</a:t>
            </a:r>
          </a:p>
          <a:p>
            <a:pPr marL="274320" lvl="1" algn="just" fontAlgn="base">
              <a:lnSpc>
                <a:spcPct val="100000"/>
              </a:lnSpc>
              <a:spcBef>
                <a:spcPts val="768"/>
              </a:spcBef>
              <a:buClr>
                <a:schemeClr val="tx2"/>
              </a:buClr>
            </a:pPr>
            <a:r>
              <a:rPr lang="zh-TW" altLang="en-US" sz="3200" dirty="0"/>
              <a:t>建立完善的服務流程</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基本的購物流程、訂單追蹤、退換貨、訂單取消或修改等</a:t>
            </a:r>
            <a:r>
              <a:rPr kumimoji="1" lang="zh-TW" altLang="en-US" dirty="0" smtClean="0"/>
              <a:t>。</a:t>
            </a:r>
            <a:endParaRPr kumimoji="1" lang="zh-TW" altLang="en-US" dirty="0"/>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68637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擴展市場通路</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7" y="1483200"/>
            <a:ext cx="8233237" cy="5040000"/>
          </a:xfrm>
        </p:spPr>
        <p:txBody>
          <a:bodyPr>
            <a:noAutofit/>
          </a:bodyPr>
          <a:lstStyle/>
          <a:p>
            <a:pPr marL="274320" lvl="1" algn="just" fontAlgn="base">
              <a:lnSpc>
                <a:spcPct val="100000"/>
              </a:lnSpc>
              <a:spcBef>
                <a:spcPts val="768"/>
              </a:spcBef>
              <a:buClr>
                <a:schemeClr val="tx2"/>
              </a:buClr>
            </a:pPr>
            <a:r>
              <a:rPr lang="zh-TW" altLang="en-US" sz="3200" dirty="0" smtClean="0"/>
              <a:t>擴展</a:t>
            </a:r>
            <a:r>
              <a:rPr lang="zh-TW" altLang="en-US" sz="3200" dirty="0"/>
              <a:t>實體通路以外的市場範圍</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dirty="0"/>
              <a:t>7-ELEVEN</a:t>
            </a:r>
            <a:r>
              <a:rPr kumimoji="1" lang="zh-TW" altLang="en-US" dirty="0"/>
              <a:t>的</a:t>
            </a:r>
            <a:r>
              <a:rPr kumimoji="1" lang="en-US" altLang="zh-TW" dirty="0"/>
              <a:t>7net</a:t>
            </a:r>
            <a:r>
              <a:rPr kumimoji="1" lang="zh-TW" altLang="en-US" dirty="0"/>
              <a:t>使得</a:t>
            </a:r>
            <a:r>
              <a:rPr kumimoji="1" lang="en-US" altLang="zh-TW" dirty="0"/>
              <a:t>7-ELEVEN</a:t>
            </a:r>
            <a:r>
              <a:rPr kumimoji="1" lang="zh-TW" altLang="en-US" dirty="0"/>
              <a:t>不再受到地域及空間的限制</a:t>
            </a:r>
          </a:p>
          <a:p>
            <a:pPr marL="274320" lvl="1" algn="just" fontAlgn="base">
              <a:lnSpc>
                <a:spcPct val="100000"/>
              </a:lnSpc>
              <a:spcBef>
                <a:spcPts val="768"/>
              </a:spcBef>
              <a:buClr>
                <a:schemeClr val="tx2"/>
              </a:buClr>
            </a:pPr>
            <a:r>
              <a:rPr lang="zh-TW" altLang="en-US" sz="3200" dirty="0"/>
              <a:t>根據不同文化、語言、生活習慣等地區，判斷是否提供不同的業務內容。</a:t>
            </a:r>
          </a:p>
          <a:p>
            <a:pPr marL="274320" lvl="1" algn="just" fontAlgn="base">
              <a:lnSpc>
                <a:spcPct val="100000"/>
              </a:lnSpc>
              <a:spcBef>
                <a:spcPts val="768"/>
              </a:spcBef>
              <a:buClr>
                <a:schemeClr val="tx2"/>
              </a:buClr>
            </a:pPr>
            <a:r>
              <a:rPr lang="zh-TW" altLang="en-US" sz="3200" dirty="0"/>
              <a:t>依不同國家，提供不同語文版本。</a:t>
            </a:r>
          </a:p>
          <a:p>
            <a:pPr marL="274320" lvl="1" algn="just" fontAlgn="base">
              <a:lnSpc>
                <a:spcPct val="100000"/>
              </a:lnSpc>
              <a:spcBef>
                <a:spcPts val="768"/>
              </a:spcBef>
              <a:buClr>
                <a:schemeClr val="tx2"/>
              </a:buClr>
            </a:pPr>
            <a:r>
              <a:rPr lang="zh-TW" altLang="en-US" sz="3200" dirty="0"/>
              <a:t>依不同的季節、生活習性而有不同的線上產品行銷策略。</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906068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xEl>
                                              <p:pRg st="3" end="3"/>
                                            </p:txEl>
                                          </p:spTgt>
                                        </p:tgtEl>
                                        <p:attrNameLst>
                                          <p:attrName>style.visibility</p:attrName>
                                        </p:attrNameLst>
                                      </p:cBhvr>
                                      <p:to>
                                        <p:strVal val="visible"/>
                                      </p:to>
                                    </p:set>
                                    <p:animEffect transition="in" filter="fade">
                                      <p:cBhvr>
                                        <p:cTn id="20" dur="500"/>
                                        <p:tgtEl>
                                          <p:spTgt spid="2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xEl>
                                              <p:pRg st="4" end="4"/>
                                            </p:txEl>
                                          </p:spTgt>
                                        </p:tgtEl>
                                        <p:attrNameLst>
                                          <p:attrName>style.visibility</p:attrName>
                                        </p:attrNameLst>
                                      </p:cBhvr>
                                      <p:to>
                                        <p:strVal val="visible"/>
                                      </p:to>
                                    </p:set>
                                    <p:animEffect transition="in" filter="fade">
                                      <p:cBhvr>
                                        <p:cTn id="25"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sz="4000" b="0" dirty="0" smtClean="0"/>
              <a:t>摘要</a:t>
            </a:r>
            <a:endParaRPr lang="zh-TW" altLang="en-US" sz="4000" b="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4.1</a:t>
            </a:r>
            <a:r>
              <a:rPr kumimoji="1" lang="zh-TW" altLang="en-US" sz="3200" dirty="0" smtClean="0">
                <a:solidFill>
                  <a:schemeClr val="tx2"/>
                </a:solidFill>
              </a:rPr>
              <a:t> </a:t>
            </a:r>
            <a:r>
              <a:rPr kumimoji="1" lang="zh-TW" altLang="en-US" sz="3200" dirty="0">
                <a:solidFill>
                  <a:schemeClr val="tx2"/>
                </a:solidFill>
              </a:rPr>
              <a:t>導論</a:t>
            </a:r>
            <a:endParaRPr kumimoji="1" lang="en-US" altLang="zh-TW" sz="3200" dirty="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4.2</a:t>
            </a:r>
            <a:r>
              <a:rPr kumimoji="1" lang="zh-TW" altLang="en-US" sz="3200" dirty="0" smtClean="0">
                <a:solidFill>
                  <a:schemeClr val="tx2"/>
                </a:solidFill>
              </a:rPr>
              <a:t> 電子商店規劃要素</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4.3</a:t>
            </a:r>
            <a:r>
              <a:rPr kumimoji="1" lang="zh-TW" altLang="en-US" sz="3200" dirty="0" smtClean="0">
                <a:solidFill>
                  <a:schemeClr val="tx2"/>
                </a:solidFill>
              </a:rPr>
              <a:t> 系統設計與開發</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a:solidFill>
                  <a:schemeClr val="tx2"/>
                </a:solidFill>
              </a:rPr>
              <a:t>4</a:t>
            </a:r>
            <a:r>
              <a:rPr kumimoji="1" lang="en-US" altLang="zh-TW" sz="3200" dirty="0" smtClean="0">
                <a:solidFill>
                  <a:schemeClr val="tx2"/>
                </a:solidFill>
              </a:rPr>
              <a:t>.4</a:t>
            </a:r>
            <a:r>
              <a:rPr kumimoji="1" lang="zh-TW" altLang="en-US" sz="3200" dirty="0" smtClean="0">
                <a:solidFill>
                  <a:schemeClr val="tx2"/>
                </a:solidFill>
              </a:rPr>
              <a:t> 電子商店績效評估</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a:solidFill>
                  <a:schemeClr val="tx2"/>
                </a:solidFill>
              </a:rPr>
              <a:t>4</a:t>
            </a:r>
            <a:r>
              <a:rPr kumimoji="1" lang="en-US" altLang="zh-TW" sz="3200" dirty="0" smtClean="0">
                <a:solidFill>
                  <a:schemeClr val="tx2"/>
                </a:solidFill>
              </a:rPr>
              <a:t>.5</a:t>
            </a:r>
            <a:r>
              <a:rPr kumimoji="1" lang="zh-TW" altLang="en-US" sz="3200" dirty="0" smtClean="0">
                <a:solidFill>
                  <a:schemeClr val="tx2"/>
                </a:solidFill>
              </a:rPr>
              <a:t> 摘要</a:t>
            </a:r>
            <a:r>
              <a:rPr kumimoji="1" lang="zh-TW" altLang="en-US" sz="3200" dirty="0">
                <a:solidFill>
                  <a:schemeClr val="tx2"/>
                </a:solidFill>
              </a:rPr>
              <a:t>與</a:t>
            </a:r>
            <a:r>
              <a:rPr kumimoji="1" lang="zh-TW" altLang="en-US" sz="3200" dirty="0" smtClean="0">
                <a:solidFill>
                  <a:schemeClr val="tx2"/>
                </a:solidFill>
              </a:rPr>
              <a:t>結論</a:t>
            </a:r>
            <a:endParaRPr kumimoji="1" lang="en-US" altLang="zh-TW" sz="3200" dirty="0">
              <a:solidFill>
                <a:schemeClr val="tx2"/>
              </a:solidFill>
            </a:endParaRPr>
          </a:p>
        </p:txBody>
      </p:sp>
    </p:spTree>
    <p:extLst>
      <p:ext uri="{BB962C8B-B14F-4D97-AF65-F5344CB8AC3E}">
        <p14:creationId xmlns:p14="http://schemas.microsoft.com/office/powerpoint/2010/main" val="4115119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擴展市場通路</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grpSp>
        <p:nvGrpSpPr>
          <p:cNvPr id="12" name="群組 11"/>
          <p:cNvGrpSpPr/>
          <p:nvPr/>
        </p:nvGrpSpPr>
        <p:grpSpPr>
          <a:xfrm>
            <a:off x="2322798" y="1340768"/>
            <a:ext cx="4498403" cy="5214786"/>
            <a:chOff x="6187335" y="1794490"/>
            <a:chExt cx="5730379" cy="4915461"/>
          </a:xfrm>
        </p:grpSpPr>
        <p:pic>
          <p:nvPicPr>
            <p:cNvPr id="19" name="圖片 18"/>
            <p:cNvPicPr>
              <a:picLocks noChangeAspect="1"/>
            </p:cNvPicPr>
            <p:nvPr/>
          </p:nvPicPr>
          <p:blipFill>
            <a:blip r:embed="rId3"/>
            <a:stretch>
              <a:fillRect/>
            </a:stretch>
          </p:blipFill>
          <p:spPr>
            <a:xfrm>
              <a:off x="6187335" y="1794490"/>
              <a:ext cx="5730379" cy="4082782"/>
            </a:xfrm>
            <a:prstGeom prst="rect">
              <a:avLst/>
            </a:prstGeom>
          </p:spPr>
        </p:pic>
        <p:sp>
          <p:nvSpPr>
            <p:cNvPr id="20" name="文字方塊 19"/>
            <p:cNvSpPr txBox="1"/>
            <p:nvPr/>
          </p:nvSpPr>
          <p:spPr>
            <a:xfrm>
              <a:off x="6670476" y="5920283"/>
              <a:ext cx="5118959" cy="789668"/>
            </a:xfrm>
            <a:prstGeom prst="rect">
              <a:avLst/>
            </a:prstGeom>
            <a:noFill/>
          </p:spPr>
          <p:txBody>
            <a:bodyPr wrap="square" rtlCol="0">
              <a:spAutoFit/>
            </a:bodyPr>
            <a:lstStyle/>
            <a:p>
              <a:pPr>
                <a:lnSpc>
                  <a:spcPct val="90000"/>
                </a:lnSpc>
              </a:pPr>
              <a:r>
                <a:rPr lang="zh-TW" altLang="zh-TW" sz="1200" dirty="0"/>
                <a:t>統一超商運用電子商務擴展市場通路，圖為</a:t>
              </a:r>
              <a:r>
                <a:rPr lang="en-US" altLang="zh-TW" sz="1200" dirty="0"/>
                <a:t>7net</a:t>
              </a:r>
              <a:r>
                <a:rPr lang="zh-TW" altLang="zh-TW" sz="1200" dirty="0"/>
                <a:t>電子商店的首頁。</a:t>
              </a:r>
              <a:endParaRPr lang="en-US" altLang="zh-TW" sz="1200" dirty="0"/>
            </a:p>
            <a:p>
              <a:pPr>
                <a:lnSpc>
                  <a:spcPct val="90000"/>
                </a:lnSpc>
              </a:pPr>
              <a:r>
                <a:rPr lang="zh-TW" altLang="zh-TW" sz="1200" dirty="0"/>
                <a:t>（圖片來源：</a:t>
              </a:r>
              <a:r>
                <a:rPr lang="en-US" altLang="zh-TW" sz="1200" u="sng" dirty="0">
                  <a:hlinkClick r:id="rId4"/>
                </a:rPr>
                <a:t>http://www.7net.com.tw/7net/rui001.faces</a:t>
              </a:r>
              <a:r>
                <a:rPr lang="zh-TW" altLang="zh-TW" sz="1200" u="sng" dirty="0"/>
                <a:t>）</a:t>
              </a:r>
              <a:endParaRPr lang="zh-TW" altLang="zh-TW" sz="1200" dirty="0"/>
            </a:p>
            <a:p>
              <a:pPr>
                <a:lnSpc>
                  <a:spcPct val="90000"/>
                </a:lnSpc>
              </a:pPr>
              <a:endParaRPr lang="zh-TW" altLang="en-US" sz="1200" dirty="0"/>
            </a:p>
          </p:txBody>
        </p:sp>
      </p:grpSp>
    </p:spTree>
    <p:extLst>
      <p:ext uri="{BB962C8B-B14F-4D97-AF65-F5344CB8AC3E}">
        <p14:creationId xmlns:p14="http://schemas.microsoft.com/office/powerpoint/2010/main" val="2267770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虛實整合功能</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spcAft>
                <a:spcPts val="600"/>
              </a:spcAft>
              <a:buClr>
                <a:schemeClr val="tx2"/>
              </a:buClr>
            </a:pPr>
            <a:r>
              <a:rPr lang="zh-TW" altLang="en-US" sz="3200" dirty="0" smtClean="0"/>
              <a:t>不論</a:t>
            </a:r>
            <a:r>
              <a:rPr lang="zh-TW" altLang="en-US" sz="3200" dirty="0"/>
              <a:t>是否有實體商店的存在，電子商店都面臨虛實整合的問題，除了數位化產品可以經由網路遞送商品，其餘的商品都面臨產品配送、售後服務與維修及退換貨等。</a:t>
            </a:r>
          </a:p>
          <a:p>
            <a:pPr marL="274320" lvl="1" algn="just" fontAlgn="base">
              <a:lnSpc>
                <a:spcPct val="100000"/>
              </a:lnSpc>
              <a:spcBef>
                <a:spcPts val="768"/>
              </a:spcBef>
              <a:spcAft>
                <a:spcPts val="600"/>
              </a:spcAft>
              <a:buClr>
                <a:schemeClr val="tx2"/>
              </a:buClr>
            </a:pPr>
            <a:r>
              <a:rPr lang="zh-TW" altLang="en-US" sz="3200" dirty="0"/>
              <a:t>需注意各種承諾，確保合作的實體店家的服務能夠符合這些線上的承諾。</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33618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市場研究功能</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en-US" sz="3200" dirty="0" smtClean="0"/>
              <a:t>規劃</a:t>
            </a:r>
            <a:r>
              <a:rPr lang="zh-TW" altLang="en-US" sz="3200" dirty="0"/>
              <a:t>如何利用網站收集資料、進行分析，以提供更積極與創新的服務流程或開發新產品。</a:t>
            </a:r>
          </a:p>
          <a:p>
            <a:pPr marL="274320" lvl="1" algn="just" fontAlgn="base">
              <a:lnSpc>
                <a:spcPct val="100000"/>
              </a:lnSpc>
              <a:spcBef>
                <a:spcPts val="768"/>
              </a:spcBef>
              <a:buClr>
                <a:schemeClr val="tx2"/>
              </a:buClr>
            </a:pPr>
            <a:r>
              <a:rPr lang="zh-TW" altLang="en-US" sz="3200" dirty="0"/>
              <a:t>資料的收集</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特定時間：係指事件型、臨時性的研究，例如：母親節、中秋節或新年節日收集消費者上網瀏覽情形。</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非特定時間：指長時間之研究，如不斷地收集各網站功能之被點選率，以了解各功能之使用情形及消費者行為</a:t>
            </a:r>
            <a:r>
              <a:rPr kumimoji="1" lang="zh-TW" altLang="en-US" dirty="0" smtClean="0"/>
              <a:t>。</a:t>
            </a:r>
            <a:endParaRPr kumimoji="1" lang="zh-TW" altLang="en-US" dirty="0"/>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645371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市場研究功能</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en-US" sz="3200" dirty="0" smtClean="0"/>
              <a:t>資料</a:t>
            </a:r>
            <a:r>
              <a:rPr lang="zh-TW" altLang="en-US" sz="3200" dirty="0"/>
              <a:t>的收集</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smtClean="0"/>
              <a:t>特定</a:t>
            </a:r>
            <a:r>
              <a:rPr kumimoji="1" lang="zh-TW" altLang="en-US" dirty="0"/>
              <a:t>事件：針對某特定促銷活動研究其效果。</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非特定事件：指全面性的了解消費者對於網站之看法，例如進行線上問卷調查加以了解。</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images (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328" y="3609550"/>
            <a:ext cx="3827343" cy="2830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952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成功關鍵因素</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spcAft>
                <a:spcPts val="600"/>
              </a:spcAft>
              <a:buClr>
                <a:schemeClr val="tx2"/>
              </a:buClr>
            </a:pPr>
            <a:r>
              <a:rPr lang="zh-TW" altLang="en-US" sz="3200" dirty="0" smtClean="0"/>
              <a:t>可能</a:t>
            </a:r>
            <a:r>
              <a:rPr lang="zh-TW" altLang="en-US" sz="3200" dirty="0"/>
              <a:t>是產品特殊性、品牌、創新能力、成本控制、價格低優勢、凝聚人氣的能力、貼心完善的服務流程、回應顧客問題的能力及服務效率等。</a:t>
            </a:r>
          </a:p>
          <a:p>
            <a:pPr marL="274320" lvl="1" algn="just" fontAlgn="base">
              <a:lnSpc>
                <a:spcPct val="100000"/>
              </a:lnSpc>
              <a:spcBef>
                <a:spcPts val="768"/>
              </a:spcBef>
              <a:spcAft>
                <a:spcPts val="600"/>
              </a:spcAft>
              <a:buClr>
                <a:schemeClr val="tx2"/>
              </a:buClr>
            </a:pPr>
            <a:r>
              <a:rPr lang="zh-TW" altLang="en-US" sz="3200" dirty="0"/>
              <a:t>了解電子商店的成功關鍵因素，並規劃如何掌握與確實執行，提升競爭力。</a:t>
            </a:r>
          </a:p>
          <a:p>
            <a:pPr marL="274320" lvl="1" algn="just" fontAlgn="base">
              <a:lnSpc>
                <a:spcPct val="100000"/>
              </a:lnSpc>
              <a:spcBef>
                <a:spcPts val="768"/>
              </a:spcBef>
              <a:spcAft>
                <a:spcPts val="600"/>
              </a:spcAft>
              <a:buClr>
                <a:schemeClr val="tx2"/>
              </a:buClr>
            </a:pPr>
            <a:r>
              <a:rPr lang="zh-TW" altLang="en-US" sz="3200" dirty="0"/>
              <a:t>利用有限的資源，掌握發展的重點。</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365736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系統建置</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en-US" sz="3200" dirty="0" smtClean="0"/>
              <a:t>任何</a:t>
            </a:r>
            <a:r>
              <a:rPr lang="zh-TW" altLang="en-US" sz="3200" dirty="0"/>
              <a:t>資訊系統的建置都需考量業務內容及軟硬體選擇，不同的建置目的與業務內容規劃，可能會有不同的技術架構及開發工具之選擇，反之，業務內容的規劃也可能受到技術發展與工具選擇之影響而進行調整。</a:t>
            </a:r>
          </a:p>
          <a:p>
            <a:pPr marL="274320" lvl="1" algn="just" fontAlgn="base">
              <a:lnSpc>
                <a:spcPct val="100000"/>
              </a:lnSpc>
              <a:spcBef>
                <a:spcPts val="768"/>
              </a:spcBef>
              <a:buClr>
                <a:schemeClr val="tx2"/>
              </a:buClr>
            </a:pPr>
            <a:r>
              <a:rPr lang="zh-TW" altLang="en-US" sz="3200" dirty="0"/>
              <a:t>除滿足當前的業務需求，也需要具備足夠的可靠度、彈性、相容性、延展性與跨平台能力。</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170243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系統建置</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en-US" sz="3200" dirty="0" smtClean="0"/>
              <a:t>時</a:t>
            </a:r>
            <a:r>
              <a:rPr lang="zh-TW" altLang="en-US" sz="3200" dirty="0"/>
              <a:t>程規劃</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相關的軟硬體採購與建置、人力招募訓練，及任務分派、經費需求、文件製作等相關措施之配合時程。</a:t>
            </a:r>
          </a:p>
          <a:p>
            <a:pPr marL="274320" lvl="1" algn="just" fontAlgn="base">
              <a:lnSpc>
                <a:spcPct val="100000"/>
              </a:lnSpc>
              <a:spcBef>
                <a:spcPts val="768"/>
              </a:spcBef>
              <a:buClr>
                <a:schemeClr val="tx2"/>
              </a:buClr>
            </a:pPr>
            <a:r>
              <a:rPr lang="zh-TW" altLang="en-US" sz="3200" dirty="0"/>
              <a:t>電子商店的線上服務流程設計必須確保後台實體作業流程得以相互搭配，提供給顧客無縫隙的服務。</a:t>
            </a:r>
          </a:p>
          <a:p>
            <a:pPr marL="274320" lvl="1" algn="just" fontAlgn="base">
              <a:lnSpc>
                <a:spcPct val="100000"/>
              </a:lnSpc>
              <a:spcBef>
                <a:spcPts val="768"/>
              </a:spcBef>
              <a:buClr>
                <a:schemeClr val="tx2"/>
              </a:buClr>
            </a:pPr>
            <a:endParaRPr lang="zh-TW" altLang="en-US" sz="3200" dirty="0" smtClean="0"/>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IM111ppt\小圖\專案管理(上)3.JPG"/>
          <p:cNvPicPr>
            <a:picLocks noChangeAspect="1" noChangeArrowheads="1"/>
          </p:cNvPicPr>
          <p:nvPr/>
        </p:nvPicPr>
        <p:blipFill rotWithShape="1">
          <a:blip r:embed="rId3">
            <a:extLst>
              <a:ext uri="{28A0092B-C50C-407E-A947-70E740481C1C}">
                <a14:useLocalDpi xmlns:a14="http://schemas.microsoft.com/office/drawing/2010/main" val="0"/>
              </a:ext>
            </a:extLst>
          </a:blip>
          <a:srcRect l="21716" r="13193" b="15355"/>
          <a:stretch/>
        </p:blipFill>
        <p:spPr bwMode="auto">
          <a:xfrm>
            <a:off x="5796136" y="4653136"/>
            <a:ext cx="2796209" cy="174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15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網站經營管理</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隨時</a:t>
            </a:r>
            <a:r>
              <a:rPr lang="zh-TW" altLang="en-US" sz="3200" dirty="0"/>
              <a:t>不斷地更新維護，確保網站資料的有效性。</a:t>
            </a:r>
          </a:p>
          <a:p>
            <a:pPr marL="274320" lvl="1" algn="just" fontAlgn="base">
              <a:lnSpc>
                <a:spcPct val="100000"/>
              </a:lnSpc>
              <a:spcBef>
                <a:spcPts val="768"/>
              </a:spcBef>
              <a:buClr>
                <a:schemeClr val="tx2"/>
              </a:buClr>
            </a:pPr>
            <a:r>
              <a:rPr lang="zh-TW" altLang="en-US" sz="3200" dirty="0"/>
              <a:t>提供親切而有效率的使用者介面。</a:t>
            </a:r>
          </a:p>
          <a:p>
            <a:pPr marL="274320" lvl="1" algn="just" fontAlgn="base">
              <a:lnSpc>
                <a:spcPct val="100000"/>
              </a:lnSpc>
              <a:spcBef>
                <a:spcPts val="768"/>
              </a:spcBef>
              <a:buClr>
                <a:schemeClr val="tx2"/>
              </a:buClr>
            </a:pPr>
            <a:r>
              <a:rPr lang="zh-TW" altLang="en-US" sz="3200" dirty="0"/>
              <a:t>進行各種行銷活動，以維持一定的業務量。</a:t>
            </a:r>
          </a:p>
          <a:p>
            <a:pPr marL="274320" lvl="1" algn="just" fontAlgn="base">
              <a:lnSpc>
                <a:spcPct val="100000"/>
              </a:lnSpc>
              <a:spcBef>
                <a:spcPts val="768"/>
              </a:spcBef>
              <a:buClr>
                <a:schemeClr val="tx2"/>
              </a:buClr>
            </a:pPr>
            <a:r>
              <a:rPr lang="zh-TW" altLang="en-US" sz="3200" dirty="0"/>
              <a:t>透過各種資料收集與分析，確保各項業務功能真正能契合顧客的需求。</a:t>
            </a:r>
          </a:p>
          <a:p>
            <a:pPr marL="274320" lvl="1" algn="just" fontAlgn="base">
              <a:lnSpc>
                <a:spcPct val="100000"/>
              </a:lnSpc>
              <a:spcBef>
                <a:spcPts val="768"/>
              </a:spcBef>
              <a:buClr>
                <a:schemeClr val="tx2"/>
              </a:buClr>
            </a:pPr>
            <a:r>
              <a:rPr lang="zh-TW" altLang="en-US" sz="3200" dirty="0"/>
              <a:t>確保線上作業與實體作業無縫隙的整合。</a:t>
            </a:r>
          </a:p>
          <a:p>
            <a:pPr marL="274320" lvl="1" algn="just" fontAlgn="base">
              <a:lnSpc>
                <a:spcPct val="100000"/>
              </a:lnSpc>
              <a:spcBef>
                <a:spcPts val="768"/>
              </a:spcBef>
              <a:buClr>
                <a:schemeClr val="tx2"/>
              </a:buClr>
            </a:pPr>
            <a:r>
              <a:rPr lang="zh-TW" altLang="en-US" sz="3200" dirty="0"/>
              <a:t>配合競爭環境與業務需求變化、技術演進，開發各項新業務。</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118746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a:solidFill>
                  <a:schemeClr val="tx2"/>
                </a:solidFill>
              </a:rPr>
              <a:t>網站經營管理</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確保</a:t>
            </a:r>
            <a:r>
              <a:rPr lang="zh-TW" altLang="en-US" sz="3200" dirty="0"/>
              <a:t>虛實整合，使各項搭配作業協調一致、發揮互補的功能、並造成綜效。</a:t>
            </a:r>
          </a:p>
          <a:p>
            <a:pPr marL="274320" lvl="1" algn="just" fontAlgn="base">
              <a:lnSpc>
                <a:spcPct val="100000"/>
              </a:lnSpc>
              <a:spcBef>
                <a:spcPts val="768"/>
              </a:spcBef>
              <a:buClr>
                <a:schemeClr val="tx2"/>
              </a:buClr>
            </a:pPr>
            <a:r>
              <a:rPr lang="zh-TW" altLang="en-US" sz="3200" dirty="0"/>
              <a:t>目標</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創造知名度以吸引消費者上網</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建立上網消費者的忠誠度</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4098" name="Picture 2" descr="C:\Users\NO38\Desktop\書籍\IM111電子商務\IM111ppt\小圖\goal-banner.jpg"/>
          <p:cNvPicPr>
            <a:picLocks noChangeAspect="1" noChangeArrowheads="1"/>
          </p:cNvPicPr>
          <p:nvPr/>
        </p:nvPicPr>
        <p:blipFill rotWithShape="1">
          <a:blip r:embed="rId3">
            <a:extLst>
              <a:ext uri="{28A0092B-C50C-407E-A947-70E740481C1C}">
                <a14:useLocalDpi xmlns:a14="http://schemas.microsoft.com/office/drawing/2010/main" val="0"/>
              </a:ext>
            </a:extLst>
          </a:blip>
          <a:srcRect l="35075" r="35062"/>
          <a:stretch/>
        </p:blipFill>
        <p:spPr bwMode="auto">
          <a:xfrm>
            <a:off x="5831332" y="4149080"/>
            <a:ext cx="270222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464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資源需求</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95000"/>
              </a:lnSpc>
              <a:buClr>
                <a:schemeClr val="tx2"/>
              </a:buClr>
            </a:pPr>
            <a:r>
              <a:rPr lang="zh-TW" altLang="en-US" sz="3200" dirty="0" smtClean="0"/>
              <a:t>資金</a:t>
            </a:r>
            <a:endParaRPr lang="zh-TW" altLang="en-US" sz="3200" dirty="0"/>
          </a:p>
          <a:p>
            <a:pPr marL="720000" lvl="1" indent="-342900" algn="just" fontAlgn="base">
              <a:lnSpc>
                <a:spcPct val="95000"/>
              </a:lnSpc>
              <a:buClr>
                <a:schemeClr val="tx2"/>
              </a:buClr>
              <a:buFont typeface="Times New Roman" panose="02020603050405020304" pitchFamily="18" charset="0"/>
              <a:buChar char="−"/>
            </a:pPr>
            <a:r>
              <a:rPr kumimoji="1" lang="zh-TW" altLang="en-US" dirty="0"/>
              <a:t>硬體及系統軟體之採購、應用系統之開發、搭配之後台作業、電子商店的經營管理及人事薪資等。</a:t>
            </a:r>
          </a:p>
          <a:p>
            <a:pPr marL="274320" lvl="1" algn="just" fontAlgn="base">
              <a:lnSpc>
                <a:spcPct val="95000"/>
              </a:lnSpc>
              <a:buClr>
                <a:schemeClr val="tx2"/>
              </a:buClr>
            </a:pPr>
            <a:r>
              <a:rPr lang="zh-TW" altLang="en-US" sz="3200" dirty="0"/>
              <a:t>人力</a:t>
            </a:r>
          </a:p>
          <a:p>
            <a:pPr marL="720000" lvl="1" indent="-342900" algn="just" fontAlgn="base">
              <a:lnSpc>
                <a:spcPct val="95000"/>
              </a:lnSpc>
              <a:buClr>
                <a:schemeClr val="tx2"/>
              </a:buClr>
              <a:buFont typeface="Times New Roman" panose="02020603050405020304" pitchFamily="18" charset="0"/>
              <a:buChar char="−"/>
            </a:pPr>
            <a:r>
              <a:rPr kumimoji="1" lang="zh-TW" altLang="en-US" dirty="0"/>
              <a:t>電子商店設置、維護與經營管理所需之各項相關人力，也包含調整傳統商店作業所影響到的人力需求等。</a:t>
            </a:r>
          </a:p>
          <a:p>
            <a:pPr marL="274320" lvl="1" algn="just" fontAlgn="base">
              <a:lnSpc>
                <a:spcPct val="95000"/>
              </a:lnSpc>
              <a:buClr>
                <a:schemeClr val="tx2"/>
              </a:buClr>
            </a:pPr>
            <a:r>
              <a:rPr lang="zh-TW" altLang="en-US" sz="3200" dirty="0"/>
              <a:t>時間</a:t>
            </a:r>
          </a:p>
          <a:p>
            <a:pPr marL="720000" lvl="1" indent="-342900" algn="just" fontAlgn="base">
              <a:lnSpc>
                <a:spcPct val="95000"/>
              </a:lnSpc>
              <a:buClr>
                <a:schemeClr val="tx2"/>
              </a:buClr>
              <a:buFont typeface="Times New Roman" panose="02020603050405020304" pitchFamily="18" charset="0"/>
              <a:buChar char="−"/>
            </a:pPr>
            <a:r>
              <a:rPr kumimoji="1" lang="zh-TW" altLang="en-US" dirty="0"/>
              <a:t>考慮到各項系統功能開發或作業調整所需之時間等。</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585243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animEffect transition="in" filter="fade">
                                      <p:cBhvr>
                                        <p:cTn id="23" dur="500"/>
                                        <p:tgtEl>
                                          <p:spTgt spid="22">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xEl>
                                              <p:pRg st="5" end="5"/>
                                            </p:txEl>
                                          </p:spTgt>
                                        </p:tgtEl>
                                        <p:attrNameLst>
                                          <p:attrName>style.visibility</p:attrName>
                                        </p:attrNameLst>
                                      </p:cBhvr>
                                      <p:to>
                                        <p:strVal val="visible"/>
                                      </p:to>
                                    </p:set>
                                    <p:animEffect transition="in" filter="fade">
                                      <p:cBhvr>
                                        <p:cTn id="26"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zh-TW" altLang="en-US" sz="3200" dirty="0" smtClean="0">
                <a:solidFill>
                  <a:schemeClr val="tx2"/>
                </a:solidFill>
              </a:rPr>
              <a:t>規劃電子商店應包含的要素及考量。</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zh-TW" altLang="en-US" sz="3200" dirty="0" smtClean="0">
                <a:solidFill>
                  <a:schemeClr val="tx2"/>
                </a:solidFill>
              </a:rPr>
              <a:t>電子商店的系統設計與開發。</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zh-TW" altLang="en-US" sz="3200" dirty="0" smtClean="0">
                <a:solidFill>
                  <a:schemeClr val="tx2"/>
                </a:solidFill>
              </a:rPr>
              <a:t>電子商店上線後的績效評估。</a:t>
            </a:r>
            <a:endParaRPr kumimoji="1" lang="en-US" altLang="zh-TW" sz="3200" dirty="0">
              <a:solidFill>
                <a:schemeClr val="tx2"/>
              </a:solidFill>
            </a:endParaRPr>
          </a:p>
        </p:txBody>
      </p:sp>
    </p:spTree>
    <p:extLst>
      <p:ext uri="{BB962C8B-B14F-4D97-AF65-F5344CB8AC3E}">
        <p14:creationId xmlns:p14="http://schemas.microsoft.com/office/powerpoint/2010/main" val="1881590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a:solidFill>
                  <a:schemeClr val="tx2"/>
                </a:solidFill>
              </a:rPr>
              <a:t>資源需求</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了解</a:t>
            </a:r>
            <a:r>
              <a:rPr lang="zh-TW" altLang="en-US" sz="3200" dirty="0"/>
              <a:t>企業是否具有這些資源？</a:t>
            </a:r>
          </a:p>
          <a:p>
            <a:pPr marL="274320" lvl="1" algn="just" fontAlgn="base">
              <a:lnSpc>
                <a:spcPct val="100000"/>
              </a:lnSpc>
              <a:spcBef>
                <a:spcPts val="768"/>
              </a:spcBef>
              <a:buClr>
                <a:schemeClr val="tx2"/>
              </a:buClr>
            </a:pPr>
            <a:r>
              <a:rPr lang="zh-TW" altLang="en-US" sz="3200" dirty="0"/>
              <a:t>這些資源需求是否對企業整體運作所需資源造成排擠作用？</a:t>
            </a:r>
          </a:p>
          <a:p>
            <a:pPr marL="274320" lvl="1" algn="just" fontAlgn="base">
              <a:lnSpc>
                <a:spcPct val="100000"/>
              </a:lnSpc>
              <a:spcBef>
                <a:spcPts val="768"/>
              </a:spcBef>
              <a:buClr>
                <a:schemeClr val="tx2"/>
              </a:buClr>
            </a:pPr>
            <a:r>
              <a:rPr lang="zh-TW" altLang="en-US" sz="3200" dirty="0"/>
              <a:t>資源有限的情形下，應如何考慮優先順序？</a:t>
            </a:r>
            <a:endParaRPr lang="en-US" altLang="zh-TW" sz="3200" dirty="0"/>
          </a:p>
          <a:p>
            <a:pPr marL="274320" lvl="1" algn="just" fontAlgn="base">
              <a:lnSpc>
                <a:spcPct val="100000"/>
              </a:lnSpc>
              <a:spcBef>
                <a:spcPts val="768"/>
              </a:spcBef>
              <a:buClr>
                <a:schemeClr val="tx2"/>
              </a:buClr>
            </a:pPr>
            <a:r>
              <a:rPr lang="zh-TW" altLang="en-US" sz="3200" dirty="0"/>
              <a:t>資源需求規劃應配合開發時程規劃需求的時間</a:t>
            </a:r>
          </a:p>
        </p:txBody>
      </p:sp>
      <p:grpSp>
        <p:nvGrpSpPr>
          <p:cNvPr id="11" name="群組 10"/>
          <p:cNvGrpSpPr/>
          <p:nvPr/>
        </p:nvGrpSpPr>
        <p:grpSpPr>
          <a:xfrm rot="-5400000">
            <a:off x="2798473"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23906" y="1022004"/>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電子商店規劃要素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86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2" name="Picture 2" descr="C:\Users\NO38\Desktop\書籍\IM111電子商務\IM111ppt\小圖\about_banner1.jpg"/>
          <p:cNvPicPr>
            <a:picLocks noChangeAspect="1" noChangeArrowheads="1"/>
          </p:cNvPicPr>
          <p:nvPr/>
        </p:nvPicPr>
        <p:blipFill rotWithShape="1">
          <a:blip r:embed="rId3">
            <a:extLst>
              <a:ext uri="{28A0092B-C50C-407E-A947-70E740481C1C}">
                <a14:useLocalDpi xmlns:a14="http://schemas.microsoft.com/office/drawing/2010/main" val="0"/>
              </a:ext>
            </a:extLst>
          </a:blip>
          <a:srcRect l="31725"/>
          <a:stretch/>
        </p:blipFill>
        <p:spPr bwMode="auto">
          <a:xfrm>
            <a:off x="2485147" y="4706741"/>
            <a:ext cx="4173706" cy="174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193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平均</a:t>
            </a:r>
            <a:r>
              <a:rPr kumimoji="1" lang="en-US" altLang="zh-TW" dirty="0" smtClean="0">
                <a:solidFill>
                  <a:schemeClr val="tx2"/>
                </a:solidFill>
              </a:rPr>
              <a:t>5</a:t>
            </a:r>
            <a:r>
              <a:rPr kumimoji="1" lang="zh-TW" altLang="en-US" dirty="0" smtClean="0">
                <a:solidFill>
                  <a:schemeClr val="tx2"/>
                </a:solidFill>
              </a:rPr>
              <a:t>秒賣</a:t>
            </a:r>
            <a:r>
              <a:rPr kumimoji="1" lang="en-US" altLang="zh-TW" dirty="0" smtClean="0">
                <a:solidFill>
                  <a:schemeClr val="tx2"/>
                </a:solidFill>
              </a:rPr>
              <a:t>1</a:t>
            </a:r>
            <a:r>
              <a:rPr kumimoji="1" lang="zh-TW" altLang="en-US" dirty="0" smtClean="0">
                <a:solidFill>
                  <a:schemeClr val="tx2"/>
                </a:solidFill>
              </a:rPr>
              <a:t>件所有平台一網打盡</a:t>
            </a:r>
            <a:r>
              <a:rPr kumimoji="1" lang="en-US" altLang="zh-TW" dirty="0" smtClean="0">
                <a:solidFill>
                  <a:schemeClr val="tx2"/>
                </a:solidFill>
              </a:rPr>
              <a:t/>
            </a:r>
            <a:br>
              <a:rPr kumimoji="1" lang="en-US" altLang="zh-TW" dirty="0" smtClean="0">
                <a:solidFill>
                  <a:schemeClr val="tx2"/>
                </a:solidFill>
              </a:rPr>
            </a:br>
            <a:r>
              <a:rPr kumimoji="1" lang="zh-TW" altLang="en-US" dirty="0" smtClean="0">
                <a:solidFill>
                  <a:schemeClr val="tx2"/>
                </a:solidFill>
              </a:rPr>
              <a:t>─東京著衣</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solidFill>
                  <a:schemeClr val="tx2"/>
                </a:solidFill>
              </a:rPr>
              <a:t>於</a:t>
            </a:r>
            <a:r>
              <a:rPr lang="en-US" altLang="zh-TW" sz="3200" dirty="0">
                <a:solidFill>
                  <a:schemeClr val="tx2"/>
                </a:solidFill>
              </a:rPr>
              <a:t>2004</a:t>
            </a:r>
            <a:r>
              <a:rPr lang="zh-TW" altLang="en-US" sz="3200" dirty="0">
                <a:solidFill>
                  <a:schemeClr val="tx2"/>
                </a:solidFill>
              </a:rPr>
              <a:t>年成立</a:t>
            </a:r>
          </a:p>
          <a:p>
            <a:pPr marL="274320" lvl="1" algn="just" fontAlgn="base">
              <a:lnSpc>
                <a:spcPct val="100000"/>
              </a:lnSpc>
              <a:spcBef>
                <a:spcPts val="768"/>
              </a:spcBef>
              <a:buClr>
                <a:schemeClr val="tx2"/>
              </a:buClr>
            </a:pPr>
            <a:r>
              <a:rPr lang="zh-TW" altLang="en-US" sz="3200" dirty="0">
                <a:solidFill>
                  <a:schemeClr val="tx2"/>
                </a:solidFill>
              </a:rPr>
              <a:t>經營理念</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品牌多元：現有「東京著衣」、「</a:t>
            </a:r>
            <a:r>
              <a:rPr kumimoji="1" lang="en-US" altLang="zh-TW" dirty="0">
                <a:solidFill>
                  <a:schemeClr val="tx2"/>
                </a:solidFill>
              </a:rPr>
              <a:t>MAYUKI</a:t>
            </a:r>
            <a:r>
              <a:rPr kumimoji="1" lang="zh-TW" altLang="en-US" dirty="0">
                <a:solidFill>
                  <a:schemeClr val="tx2"/>
                </a:solidFill>
              </a:rPr>
              <a:t>」、「</a:t>
            </a:r>
            <a:r>
              <a:rPr kumimoji="1" lang="en-US" altLang="zh-TW" dirty="0">
                <a:solidFill>
                  <a:schemeClr val="tx2"/>
                </a:solidFill>
              </a:rPr>
              <a:t>YOCO</a:t>
            </a:r>
            <a:r>
              <a:rPr kumimoji="1" lang="zh-TW" altLang="en-US" dirty="0">
                <a:solidFill>
                  <a:schemeClr val="tx2"/>
                </a:solidFill>
              </a:rPr>
              <a:t>」三大品牌。</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快速流行：週週百款新品上市，掌握最新流行。</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堅持現貨：</a:t>
            </a:r>
            <a:r>
              <a:rPr kumimoji="1" lang="en-US" altLang="zh-TW" dirty="0">
                <a:solidFill>
                  <a:schemeClr val="tx2"/>
                </a:solidFill>
              </a:rPr>
              <a:t>95%</a:t>
            </a:r>
            <a:r>
              <a:rPr kumimoji="1" lang="zh-TW" altLang="en-US" dirty="0">
                <a:solidFill>
                  <a:schemeClr val="tx2"/>
                </a:solidFill>
              </a:rPr>
              <a:t>網路買家於付款後</a:t>
            </a:r>
            <a:r>
              <a:rPr kumimoji="1" lang="en-US" altLang="zh-TW" dirty="0">
                <a:solidFill>
                  <a:schemeClr val="tx2"/>
                </a:solidFill>
              </a:rPr>
              <a:t>7</a:t>
            </a:r>
            <a:r>
              <a:rPr kumimoji="1" lang="zh-TW" altLang="en-US" dirty="0">
                <a:solidFill>
                  <a:schemeClr val="tx2"/>
                </a:solidFill>
              </a:rPr>
              <a:t>天內可收到商品。</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平價奢華：平均每</a:t>
            </a:r>
            <a:r>
              <a:rPr kumimoji="1" lang="en-US" altLang="zh-TW" dirty="0">
                <a:solidFill>
                  <a:schemeClr val="tx2"/>
                </a:solidFill>
              </a:rPr>
              <a:t>5</a:t>
            </a:r>
            <a:r>
              <a:rPr kumimoji="1" lang="zh-TW" altLang="en-US" dirty="0">
                <a:solidFill>
                  <a:schemeClr val="tx2"/>
                </a:solidFill>
              </a:rPr>
              <a:t>秒售出一件衣服，一年銷售</a:t>
            </a:r>
            <a:r>
              <a:rPr kumimoji="1" lang="en-US" altLang="zh-TW" dirty="0">
                <a:solidFill>
                  <a:schemeClr val="tx2"/>
                </a:solidFill>
              </a:rPr>
              <a:t>600</a:t>
            </a:r>
            <a:r>
              <a:rPr kumimoji="1" lang="zh-TW" altLang="en-US" dirty="0">
                <a:solidFill>
                  <a:schemeClr val="tx2"/>
                </a:solidFill>
              </a:rPr>
              <a:t>萬件以上商品</a:t>
            </a:r>
            <a:r>
              <a:rPr kumimoji="1" lang="zh-TW" altLang="en-US" dirty="0" smtClean="0">
                <a:solidFill>
                  <a:schemeClr val="tx2"/>
                </a:solidFill>
              </a:rPr>
              <a:t>。</a:t>
            </a:r>
            <a:endParaRPr kumimoji="1" lang="zh-TW" altLang="en-US" dirty="0">
              <a:solidFill>
                <a:schemeClr val="tx2"/>
              </a:solidFill>
            </a:endParaRPr>
          </a:p>
        </p:txBody>
      </p:sp>
    </p:spTree>
    <p:extLst>
      <p:ext uri="{BB962C8B-B14F-4D97-AF65-F5344CB8AC3E}">
        <p14:creationId xmlns:p14="http://schemas.microsoft.com/office/powerpoint/2010/main" val="1011920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平均</a:t>
            </a:r>
            <a:r>
              <a:rPr kumimoji="1" lang="en-US" altLang="zh-TW" dirty="0" smtClean="0">
                <a:solidFill>
                  <a:schemeClr val="tx2"/>
                </a:solidFill>
              </a:rPr>
              <a:t>5</a:t>
            </a:r>
            <a:r>
              <a:rPr kumimoji="1" lang="zh-TW" altLang="en-US" dirty="0" smtClean="0">
                <a:solidFill>
                  <a:schemeClr val="tx2"/>
                </a:solidFill>
              </a:rPr>
              <a:t>秒賣</a:t>
            </a:r>
            <a:r>
              <a:rPr kumimoji="1" lang="en-US" altLang="zh-TW" dirty="0" smtClean="0">
                <a:solidFill>
                  <a:schemeClr val="tx2"/>
                </a:solidFill>
              </a:rPr>
              <a:t>1</a:t>
            </a:r>
            <a:r>
              <a:rPr kumimoji="1" lang="zh-TW" altLang="en-US" dirty="0" smtClean="0">
                <a:solidFill>
                  <a:schemeClr val="tx2"/>
                </a:solidFill>
              </a:rPr>
              <a:t>件所有平台一網打盡</a:t>
            </a:r>
            <a:r>
              <a:rPr kumimoji="1" lang="en-US" altLang="zh-TW" dirty="0" smtClean="0">
                <a:solidFill>
                  <a:schemeClr val="tx2"/>
                </a:solidFill>
              </a:rPr>
              <a:t/>
            </a:r>
            <a:br>
              <a:rPr kumimoji="1" lang="en-US" altLang="zh-TW" dirty="0" smtClean="0">
                <a:solidFill>
                  <a:schemeClr val="tx2"/>
                </a:solidFill>
              </a:rPr>
            </a:br>
            <a:r>
              <a:rPr kumimoji="1" lang="zh-TW" altLang="en-US" dirty="0" smtClean="0">
                <a:solidFill>
                  <a:schemeClr val="tx2"/>
                </a:solidFill>
              </a:rPr>
              <a:t>─東京著衣</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solidFill>
                  <a:schemeClr val="tx2"/>
                </a:solidFill>
              </a:rPr>
              <a:t>經營</a:t>
            </a:r>
            <a:r>
              <a:rPr lang="zh-TW" altLang="en-US" sz="3200" dirty="0">
                <a:solidFill>
                  <a:schemeClr val="tx2"/>
                </a:solidFill>
              </a:rPr>
              <a:t>理念</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smtClean="0">
                <a:solidFill>
                  <a:schemeClr val="tx2"/>
                </a:solidFill>
              </a:rPr>
              <a:t>創新</a:t>
            </a:r>
            <a:r>
              <a:rPr kumimoji="1" lang="zh-TW" altLang="en-US" dirty="0">
                <a:solidFill>
                  <a:schemeClr val="tx2"/>
                </a:solidFill>
              </a:rPr>
              <a:t>服務：提供</a:t>
            </a:r>
            <a:r>
              <a:rPr kumimoji="1" lang="en-US" altLang="zh-TW" dirty="0">
                <a:solidFill>
                  <a:schemeClr val="tx2"/>
                </a:solidFill>
              </a:rPr>
              <a:t>0800</a:t>
            </a:r>
            <a:r>
              <a:rPr kumimoji="1" lang="zh-TW" altLang="en-US" dirty="0">
                <a:solidFill>
                  <a:schemeClr val="tx2"/>
                </a:solidFill>
              </a:rPr>
              <a:t>免付費客服專線、三種付款方式、三種寄運服務。</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虛實整合：除官方購物網外，另橫跨台灣及中國</a:t>
            </a:r>
            <a:r>
              <a:rPr kumimoji="1" lang="en-US" altLang="zh-TW" dirty="0">
                <a:solidFill>
                  <a:schemeClr val="tx2"/>
                </a:solidFill>
              </a:rPr>
              <a:t>10</a:t>
            </a:r>
            <a:r>
              <a:rPr kumimoji="1" lang="zh-TW" altLang="en-US" dirty="0">
                <a:solidFill>
                  <a:schemeClr val="tx2"/>
                </a:solidFill>
              </a:rPr>
              <a:t>大網購平台以及</a:t>
            </a:r>
            <a:r>
              <a:rPr kumimoji="1" lang="en-US" altLang="zh-TW" dirty="0">
                <a:solidFill>
                  <a:schemeClr val="tx2"/>
                </a:solidFill>
              </a:rPr>
              <a:t>3</a:t>
            </a:r>
            <a:r>
              <a:rPr kumimoji="1" lang="zh-TW" altLang="en-US" dirty="0">
                <a:solidFill>
                  <a:schemeClr val="tx2"/>
                </a:solidFill>
              </a:rPr>
              <a:t>大實體通路。</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揚名國際：海外買家遍布全球，國際訂單超過</a:t>
            </a:r>
            <a:r>
              <a:rPr kumimoji="1" lang="en-US" altLang="zh-TW" dirty="0">
                <a:solidFill>
                  <a:schemeClr val="tx2"/>
                </a:solidFill>
              </a:rPr>
              <a:t>25</a:t>
            </a:r>
            <a:r>
              <a:rPr kumimoji="1" lang="zh-TW" altLang="en-US" dirty="0">
                <a:solidFill>
                  <a:schemeClr val="tx2"/>
                </a:solidFill>
              </a:rPr>
              <a:t>國</a:t>
            </a:r>
            <a:r>
              <a:rPr kumimoji="1" lang="zh-TW" altLang="en-US" dirty="0" smtClean="0">
                <a:solidFill>
                  <a:schemeClr val="tx2"/>
                </a:solidFill>
              </a:rPr>
              <a:t>。</a:t>
            </a:r>
            <a:endParaRPr kumimoji="1" lang="zh-TW" altLang="en-US" dirty="0">
              <a:solidFill>
                <a:schemeClr val="tx2"/>
              </a:solidFill>
            </a:endParaRPr>
          </a:p>
        </p:txBody>
      </p:sp>
      <p:pic>
        <p:nvPicPr>
          <p:cNvPr id="6146" name="Picture 2" descr="C:\Users\NO38\Desktop\書籍\IM111電子商務\IM111ppt\小圖\55_4d21aee37316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4642632"/>
            <a:ext cx="2071241" cy="175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190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平均</a:t>
            </a:r>
            <a:r>
              <a:rPr kumimoji="1" lang="en-US" altLang="zh-TW" dirty="0" smtClean="0">
                <a:solidFill>
                  <a:schemeClr val="tx2"/>
                </a:solidFill>
              </a:rPr>
              <a:t>5</a:t>
            </a:r>
            <a:r>
              <a:rPr kumimoji="1" lang="zh-TW" altLang="en-US" dirty="0" smtClean="0">
                <a:solidFill>
                  <a:schemeClr val="tx2"/>
                </a:solidFill>
              </a:rPr>
              <a:t>秒賣</a:t>
            </a:r>
            <a:r>
              <a:rPr kumimoji="1" lang="en-US" altLang="zh-TW" dirty="0" smtClean="0">
                <a:solidFill>
                  <a:schemeClr val="tx2"/>
                </a:solidFill>
              </a:rPr>
              <a:t>1</a:t>
            </a:r>
            <a:r>
              <a:rPr kumimoji="1" lang="zh-TW" altLang="en-US" dirty="0" smtClean="0">
                <a:solidFill>
                  <a:schemeClr val="tx2"/>
                </a:solidFill>
              </a:rPr>
              <a:t>件所有平台一網打盡</a:t>
            </a:r>
            <a:r>
              <a:rPr kumimoji="1" lang="en-US" altLang="zh-TW" dirty="0" smtClean="0">
                <a:solidFill>
                  <a:schemeClr val="tx2"/>
                </a:solidFill>
              </a:rPr>
              <a:t/>
            </a:r>
            <a:br>
              <a:rPr kumimoji="1" lang="en-US" altLang="zh-TW" dirty="0" smtClean="0">
                <a:solidFill>
                  <a:schemeClr val="tx2"/>
                </a:solidFill>
              </a:rPr>
            </a:br>
            <a:r>
              <a:rPr kumimoji="1" lang="zh-TW" altLang="en-US" dirty="0" smtClean="0">
                <a:solidFill>
                  <a:schemeClr val="tx2"/>
                </a:solidFill>
              </a:rPr>
              <a:t>─東京著衣</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en-US" sz="3200" dirty="0" smtClean="0">
                <a:solidFill>
                  <a:schemeClr val="tx2"/>
                </a:solidFill>
              </a:rPr>
              <a:t>榮譽</a:t>
            </a:r>
            <a:r>
              <a:rPr lang="zh-TW" altLang="en-US" sz="3200" dirty="0">
                <a:solidFill>
                  <a:schemeClr val="tx2"/>
                </a:solidFill>
              </a:rPr>
              <a:t>榜</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台灣</a:t>
            </a:r>
            <a:r>
              <a:rPr kumimoji="1" lang="en-US" altLang="zh-TW" dirty="0">
                <a:solidFill>
                  <a:schemeClr val="tx2"/>
                </a:solidFill>
              </a:rPr>
              <a:t>Yahoo!</a:t>
            </a:r>
            <a:r>
              <a:rPr kumimoji="1" lang="zh-TW" altLang="en-US" dirty="0">
                <a:solidFill>
                  <a:schemeClr val="tx2"/>
                </a:solidFill>
              </a:rPr>
              <a:t>奇摩拍賣女裝「累積正面評價第一名」、「成交金額最高」的雙料</a:t>
            </a:r>
            <a:r>
              <a:rPr kumimoji="1" lang="zh-TW" altLang="en-US" dirty="0" smtClean="0">
                <a:solidFill>
                  <a:schemeClr val="tx2"/>
                </a:solidFill>
              </a:rPr>
              <a:t>冠軍。</a:t>
            </a:r>
            <a:endParaRPr kumimoji="1" lang="zh-TW" altLang="en-US"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dirty="0">
                <a:solidFill>
                  <a:schemeClr val="tx2"/>
                </a:solidFill>
              </a:rPr>
              <a:t>2009</a:t>
            </a:r>
            <a:r>
              <a:rPr kumimoji="1" lang="zh-TW" altLang="en-US" dirty="0">
                <a:solidFill>
                  <a:schemeClr val="tx2"/>
                </a:solidFill>
              </a:rPr>
              <a:t>年獲得台灣知名電子商務雜誌</a:t>
            </a:r>
            <a:r>
              <a:rPr kumimoji="1" lang="en-US" altLang="zh-TW" dirty="0">
                <a:solidFill>
                  <a:schemeClr val="tx2"/>
                </a:solidFill>
              </a:rPr>
              <a:t>《</a:t>
            </a:r>
            <a:r>
              <a:rPr kumimoji="1" lang="zh-TW" altLang="en-US" dirty="0">
                <a:solidFill>
                  <a:schemeClr val="tx2"/>
                </a:solidFill>
              </a:rPr>
              <a:t>數位時代</a:t>
            </a:r>
            <a:r>
              <a:rPr kumimoji="1" lang="en-US" altLang="zh-TW" dirty="0">
                <a:solidFill>
                  <a:schemeClr val="tx2"/>
                </a:solidFill>
              </a:rPr>
              <a:t>》</a:t>
            </a:r>
            <a:r>
              <a:rPr kumimoji="1" lang="zh-TW" altLang="en-US" dirty="0">
                <a:solidFill>
                  <a:schemeClr val="tx2"/>
                </a:solidFill>
              </a:rPr>
              <a:t>網路人氣賣家第一名、台灣樂天市場年度風雲店家最佳人氣</a:t>
            </a:r>
            <a:r>
              <a:rPr kumimoji="1" lang="zh-TW" altLang="en-US" dirty="0" smtClean="0">
                <a:solidFill>
                  <a:schemeClr val="tx2"/>
                </a:solidFill>
              </a:rPr>
              <a:t>獎</a:t>
            </a:r>
            <a:r>
              <a:rPr kumimoji="1" lang="zh-TW" altLang="en-US" dirty="0">
                <a:solidFill>
                  <a:schemeClr val="tx2"/>
                </a:solidFill>
              </a:rPr>
              <a:t>。</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dirty="0">
                <a:solidFill>
                  <a:schemeClr val="tx2"/>
                </a:solidFill>
              </a:rPr>
              <a:t>2010</a:t>
            </a:r>
            <a:r>
              <a:rPr kumimoji="1" lang="zh-TW" altLang="en-US" dirty="0">
                <a:solidFill>
                  <a:schemeClr val="tx2"/>
                </a:solidFill>
              </a:rPr>
              <a:t>年台灣</a:t>
            </a:r>
            <a:r>
              <a:rPr kumimoji="1" lang="en-US" altLang="zh-TW" dirty="0">
                <a:solidFill>
                  <a:schemeClr val="tx2"/>
                </a:solidFill>
              </a:rPr>
              <a:t>Yahoo!</a:t>
            </a:r>
            <a:r>
              <a:rPr kumimoji="1" lang="zh-TW" altLang="en-US" dirty="0">
                <a:solidFill>
                  <a:schemeClr val="tx2"/>
                </a:solidFill>
              </a:rPr>
              <a:t>奇摩拍賣流行類金拍獎</a:t>
            </a:r>
            <a:r>
              <a:rPr kumimoji="1" lang="zh-TW" altLang="en-US" dirty="0" smtClean="0">
                <a:solidFill>
                  <a:schemeClr val="tx2"/>
                </a:solidFill>
              </a:rPr>
              <a:t>第一名</a:t>
            </a:r>
            <a:r>
              <a:rPr kumimoji="1" lang="zh-TW" altLang="en-US" dirty="0">
                <a:solidFill>
                  <a:schemeClr val="tx2"/>
                </a:solidFill>
              </a:rPr>
              <a:t>。</a:t>
            </a:r>
          </a:p>
        </p:txBody>
      </p:sp>
      <p:pic>
        <p:nvPicPr>
          <p:cNvPr id="7170" name="Picture 2" descr="C:\Users\NO38\Desktop\書籍\IM111電子商務\IM111ppt\小圖\0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320" y="4960168"/>
            <a:ext cx="1038771" cy="153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11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smtClean="0">
                <a:solidFill>
                  <a:schemeClr val="tx2"/>
                </a:solidFill>
              </a:rPr>
              <a:t>系統設計</a:t>
            </a:r>
            <a:r>
              <a:rPr kumimoji="1" lang="zh-TW" altLang="en-US" dirty="0">
                <a:solidFill>
                  <a:schemeClr val="tx2"/>
                </a:solidFill>
              </a:rPr>
              <a:t>與開發</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spcAft>
                <a:spcPts val="600"/>
              </a:spcAft>
              <a:buClr>
                <a:schemeClr val="tx2"/>
              </a:buClr>
            </a:pPr>
            <a:r>
              <a:rPr lang="zh-TW" altLang="en-US" sz="3200" dirty="0" smtClean="0"/>
              <a:t>系統需求</a:t>
            </a:r>
            <a:r>
              <a:rPr lang="zh-TW" altLang="en-US" sz="3200" dirty="0"/>
              <a:t>分析</a:t>
            </a:r>
          </a:p>
          <a:p>
            <a:pPr marL="274320" lvl="1" algn="just" fontAlgn="base">
              <a:lnSpc>
                <a:spcPct val="100000"/>
              </a:lnSpc>
              <a:spcBef>
                <a:spcPts val="768"/>
              </a:spcBef>
              <a:spcAft>
                <a:spcPts val="600"/>
              </a:spcAft>
              <a:buClr>
                <a:schemeClr val="tx2"/>
              </a:buClr>
            </a:pPr>
            <a:r>
              <a:rPr lang="zh-TW" altLang="en-US" sz="3200" dirty="0"/>
              <a:t>系統設計</a:t>
            </a:r>
          </a:p>
          <a:p>
            <a:pPr marL="274320" lvl="1" algn="just" fontAlgn="base">
              <a:lnSpc>
                <a:spcPct val="100000"/>
              </a:lnSpc>
              <a:spcBef>
                <a:spcPts val="768"/>
              </a:spcBef>
              <a:spcAft>
                <a:spcPts val="600"/>
              </a:spcAft>
              <a:buClr>
                <a:schemeClr val="tx2"/>
              </a:buClr>
            </a:pPr>
            <a:r>
              <a:rPr lang="zh-TW" altLang="en-US" sz="3200" dirty="0"/>
              <a:t>系統開發</a:t>
            </a:r>
          </a:p>
          <a:p>
            <a:pPr marL="274320" lvl="1" algn="just" fontAlgn="base">
              <a:lnSpc>
                <a:spcPct val="100000"/>
              </a:lnSpc>
              <a:spcBef>
                <a:spcPts val="768"/>
              </a:spcBef>
              <a:spcAft>
                <a:spcPts val="600"/>
              </a:spcAft>
              <a:buClr>
                <a:schemeClr val="tx2"/>
              </a:buClr>
            </a:pPr>
            <a:r>
              <a:rPr lang="zh-TW" altLang="en-US" sz="3200" dirty="0"/>
              <a:t>系統測試</a:t>
            </a:r>
          </a:p>
          <a:p>
            <a:pPr marL="274320" lvl="1" algn="just" fontAlgn="base">
              <a:lnSpc>
                <a:spcPct val="100000"/>
              </a:lnSpc>
              <a:spcBef>
                <a:spcPts val="768"/>
              </a:spcBef>
              <a:spcAft>
                <a:spcPts val="600"/>
              </a:spcAft>
              <a:buClr>
                <a:schemeClr val="tx2"/>
              </a:buClr>
            </a:pPr>
            <a:r>
              <a:rPr lang="zh-TW" altLang="en-US" sz="3200" dirty="0"/>
              <a:t>系統維護</a:t>
            </a:r>
          </a:p>
        </p:txBody>
      </p:sp>
      <p:grpSp>
        <p:nvGrpSpPr>
          <p:cNvPr id="11" name="群組 10"/>
          <p:cNvGrpSpPr/>
          <p:nvPr/>
        </p:nvGrpSpPr>
        <p:grpSpPr>
          <a:xfrm rot="-5400000">
            <a:off x="2798474"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24613" y="1655904"/>
              <a:ext cx="120657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系統設計與開發</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8194" name="Picture 2" descr="C:\Users\NO38\Desktop\書籍\IM111電子商務\IM111ppt\小圖\下載.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136" y="3384202"/>
            <a:ext cx="2714997" cy="290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471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smtClean="0">
                <a:solidFill>
                  <a:schemeClr val="tx2"/>
                </a:solidFill>
              </a:rPr>
              <a:t>系統需求分析</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主要</a:t>
            </a:r>
            <a:r>
              <a:rPr lang="zh-TW" altLang="en-US" sz="3200" dirty="0"/>
              <a:t>依據電子商店的業務內容，最主要的基本功能需求含</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電子型錄</a:t>
            </a:r>
            <a:r>
              <a:rPr kumimoji="1" lang="en-US" altLang="zh-TW" dirty="0"/>
              <a:t>/</a:t>
            </a:r>
            <a:r>
              <a:rPr kumimoji="1" lang="zh-TW" altLang="en-US" dirty="0"/>
              <a:t>搜尋</a:t>
            </a: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en-US" sz="2400" dirty="0"/>
              <a:t>快速地找到想要的產品、了解產品的詳細規格，得以比較類似產品。</a:t>
            </a: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en-US" sz="2400" dirty="0"/>
              <a:t>有效率維護電子型錄（特別是能夠和上游供應商的電子型錄同步更新產品基本資料）。</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訂購功能</a:t>
            </a: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en-US" sz="2400" dirty="0"/>
              <a:t>輕易地填寫訂購所需的完整資訊（特別是產品運送方式及運費計算、付款方式選擇）。</a:t>
            </a:r>
          </a:p>
        </p:txBody>
      </p:sp>
      <p:grpSp>
        <p:nvGrpSpPr>
          <p:cNvPr id="11" name="群組 10"/>
          <p:cNvGrpSpPr/>
          <p:nvPr/>
        </p:nvGrpSpPr>
        <p:grpSpPr>
          <a:xfrm rot="-5400000">
            <a:off x="2798474"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24613" y="1655904"/>
              <a:ext cx="120657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系統設計與開發</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839129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a:solidFill>
                  <a:schemeClr val="tx2"/>
                </a:solidFill>
              </a:rPr>
              <a:t>系統需求分析</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a:t>主要依據電子商店的業務內容，最主要的基本功能需求含</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smtClean="0"/>
              <a:t>付款</a:t>
            </a:r>
            <a:r>
              <a:rPr kumimoji="1" lang="zh-TW" altLang="en-US" dirty="0"/>
              <a:t>系統</a:t>
            </a: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en-US" sz="2400" dirty="0"/>
              <a:t>多元化的付款模式。</a:t>
            </a: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en-US" sz="2400" dirty="0"/>
              <a:t>涉及和金流、物流合作夥伴的系統連結問題。</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t>交貨功能及會員功能</a:t>
            </a: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en-US" sz="2400" dirty="0"/>
              <a:t>會員基本資料維護。</a:t>
            </a: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en-US" sz="2400" dirty="0"/>
              <a:t>交易資料查詢。</a:t>
            </a: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en-US" sz="2400" dirty="0"/>
              <a:t>會員優惠資料查詢。</a:t>
            </a: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en-US" sz="2400" dirty="0"/>
              <a:t>信件往來。</a:t>
            </a:r>
          </a:p>
        </p:txBody>
      </p:sp>
      <p:grpSp>
        <p:nvGrpSpPr>
          <p:cNvPr id="11" name="群組 10"/>
          <p:cNvGrpSpPr/>
          <p:nvPr/>
        </p:nvGrpSpPr>
        <p:grpSpPr>
          <a:xfrm rot="-5400000">
            <a:off x="2798474"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24613" y="1655904"/>
              <a:ext cx="120657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系統設計與開發</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9218" name="Picture 2" descr="C:\Users\NO38\Desktop\書籍\IM111電子商務\IM111ppt\小圖\member_bi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720" y="4319600"/>
            <a:ext cx="2108249" cy="209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730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xEl>
                                              <p:pRg st="6" end="6"/>
                                            </p:txEl>
                                          </p:spTgt>
                                        </p:tgtEl>
                                        <p:attrNameLst>
                                          <p:attrName>style.visibility</p:attrName>
                                        </p:attrNameLst>
                                      </p:cBhvr>
                                      <p:to>
                                        <p:strVal val="visible"/>
                                      </p:to>
                                    </p:set>
                                    <p:animEffect transition="in" filter="fade">
                                      <p:cBhvr>
                                        <p:cTn id="25" dur="500"/>
                                        <p:tgtEl>
                                          <p:spTgt spid="2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xEl>
                                              <p:pRg st="7" end="7"/>
                                            </p:txEl>
                                          </p:spTgt>
                                        </p:tgtEl>
                                        <p:attrNameLst>
                                          <p:attrName>style.visibility</p:attrName>
                                        </p:attrNameLst>
                                      </p:cBhvr>
                                      <p:to>
                                        <p:strVal val="visible"/>
                                      </p:to>
                                    </p:set>
                                    <p:animEffect transition="in" filter="fade">
                                      <p:cBhvr>
                                        <p:cTn id="28" dur="500"/>
                                        <p:tgtEl>
                                          <p:spTgt spid="2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xEl>
                                              <p:pRg st="8" end="8"/>
                                            </p:txEl>
                                          </p:spTgt>
                                        </p:tgtEl>
                                        <p:attrNameLst>
                                          <p:attrName>style.visibility</p:attrName>
                                        </p:attrNameLst>
                                      </p:cBhvr>
                                      <p:to>
                                        <p:strVal val="visible"/>
                                      </p:to>
                                    </p:set>
                                    <p:animEffect transition="in" filter="fade">
                                      <p:cBhvr>
                                        <p:cTn id="31"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a:solidFill>
                  <a:schemeClr val="tx2"/>
                </a:solidFill>
              </a:rPr>
              <a:t>系統需求分析</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2798474"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24613" y="1655904"/>
              <a:ext cx="120657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系統設計與開發</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內容版面配置區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52601"/>
            <a:ext cx="4400873" cy="2802568"/>
          </a:xfrm>
          <a:prstGeom prst="rect">
            <a:avLst/>
          </a:prstGeom>
        </p:spPr>
      </p:pic>
      <p:sp>
        <p:nvSpPr>
          <p:cNvPr id="19" name="文字方塊 18"/>
          <p:cNvSpPr txBox="1"/>
          <p:nvPr/>
        </p:nvSpPr>
        <p:spPr>
          <a:xfrm>
            <a:off x="446576" y="4555169"/>
            <a:ext cx="4197432" cy="674031"/>
          </a:xfrm>
          <a:prstGeom prst="rect">
            <a:avLst/>
          </a:prstGeom>
          <a:noFill/>
        </p:spPr>
        <p:txBody>
          <a:bodyPr wrap="square" rtlCol="0">
            <a:spAutoFit/>
          </a:bodyPr>
          <a:lstStyle/>
          <a:p>
            <a:pPr algn="ctr">
              <a:lnSpc>
                <a:spcPct val="90000"/>
              </a:lnSpc>
            </a:pPr>
            <a:r>
              <a:rPr lang="zh-TW" altLang="zh-TW" sz="1400" dirty="0"/>
              <a:t>照片</a:t>
            </a:r>
            <a:r>
              <a:rPr lang="en-US" altLang="zh-TW" sz="1400" dirty="0"/>
              <a:t>4-4</a:t>
            </a:r>
            <a:r>
              <a:rPr lang="zh-TW" altLang="zh-TW" sz="1400" dirty="0"/>
              <a:t>：圖為博客來網站提供不同付費模式之網頁</a:t>
            </a:r>
            <a:r>
              <a:rPr lang="en-US" altLang="zh-TW" sz="1400" dirty="0"/>
              <a:t/>
            </a:r>
            <a:br>
              <a:rPr lang="en-US" altLang="zh-TW" sz="1400" dirty="0"/>
            </a:br>
            <a:r>
              <a:rPr lang="zh-TW" altLang="zh-TW" sz="1400" dirty="0"/>
              <a:t>（圖片來源：</a:t>
            </a:r>
            <a:r>
              <a:rPr lang="en-US" altLang="zh-TW" sz="1400" u="sng" dirty="0">
                <a:hlinkClick r:id="rId4"/>
              </a:rPr>
              <a:t>https://db.books.com.tw</a:t>
            </a:r>
            <a:r>
              <a:rPr lang="en-US" altLang="zh-TW" sz="1400" u="sng" dirty="0" smtClean="0">
                <a:hlinkClick r:id="rId4"/>
              </a:rPr>
              <a:t>/</a:t>
            </a:r>
            <a:r>
              <a:rPr lang="zh-TW" altLang="en-US" sz="1400" u="sng" dirty="0" smtClean="0">
                <a:hlinkClick r:id="rId4"/>
              </a:rPr>
              <a:t> </a:t>
            </a:r>
            <a:r>
              <a:rPr lang="en-US" altLang="zh-TW" sz="1400" u="sng" dirty="0" smtClean="0">
                <a:hlinkClick r:id="rId4"/>
              </a:rPr>
              <a:t>shopping/</a:t>
            </a:r>
            <a:r>
              <a:rPr lang="en-US" altLang="zh-TW" sz="1400" u="sng" dirty="0" err="1" smtClean="0">
                <a:hlinkClick r:id="rId4"/>
              </a:rPr>
              <a:t>payment_info.php</a:t>
            </a:r>
            <a:r>
              <a:rPr lang="zh-TW" altLang="zh-TW" sz="1400" u="sng" dirty="0"/>
              <a:t>）</a:t>
            </a:r>
            <a:endParaRPr lang="zh-TW" altLang="zh-TW" sz="1400" dirty="0"/>
          </a:p>
        </p:txBody>
      </p:sp>
      <p:pic>
        <p:nvPicPr>
          <p:cNvPr id="20" name="內容版面配置區 2"/>
          <p:cNvPicPr>
            <a:picLocks noChangeAspect="1"/>
          </p:cNvPicPr>
          <p:nvPr/>
        </p:nvPicPr>
        <p:blipFill rotWithShape="1">
          <a:blip r:embed="rId5">
            <a:extLst>
              <a:ext uri="{28A0092B-C50C-407E-A947-70E740481C1C}">
                <a14:useLocalDpi xmlns:a14="http://schemas.microsoft.com/office/drawing/2010/main" val="0"/>
              </a:ext>
            </a:extLst>
          </a:blip>
          <a:srcRect b="855"/>
          <a:stretch/>
        </p:blipFill>
        <p:spPr>
          <a:xfrm>
            <a:off x="4814528" y="1752600"/>
            <a:ext cx="3872453" cy="3476600"/>
          </a:xfrm>
          <a:prstGeom prst="rect">
            <a:avLst/>
          </a:prstGeom>
        </p:spPr>
      </p:pic>
      <p:sp>
        <p:nvSpPr>
          <p:cNvPr id="21" name="文字方塊 20"/>
          <p:cNvSpPr txBox="1"/>
          <p:nvPr/>
        </p:nvSpPr>
        <p:spPr>
          <a:xfrm>
            <a:off x="4724401" y="5301208"/>
            <a:ext cx="4131552" cy="424732"/>
          </a:xfrm>
          <a:prstGeom prst="rect">
            <a:avLst/>
          </a:prstGeom>
          <a:noFill/>
        </p:spPr>
        <p:txBody>
          <a:bodyPr wrap="square" rtlCol="0">
            <a:spAutoFit/>
          </a:bodyPr>
          <a:lstStyle/>
          <a:p>
            <a:pPr algn="ctr">
              <a:lnSpc>
                <a:spcPct val="90000"/>
              </a:lnSpc>
            </a:pPr>
            <a:r>
              <a:rPr lang="zh-TW" altLang="zh-TW" sz="1200" dirty="0"/>
              <a:t>照片</a:t>
            </a:r>
            <a:r>
              <a:rPr lang="en-US" altLang="zh-TW" sz="1200" dirty="0"/>
              <a:t>4-5</a:t>
            </a:r>
            <a:r>
              <a:rPr lang="zh-TW" altLang="zh-TW" sz="1200" dirty="0"/>
              <a:t>：圖為博客來網站之會員專區之網頁</a:t>
            </a:r>
            <a:r>
              <a:rPr lang="en-US" altLang="zh-TW" sz="1200" dirty="0"/>
              <a:t/>
            </a:r>
            <a:br>
              <a:rPr lang="en-US" altLang="zh-TW" sz="1200" dirty="0"/>
            </a:br>
            <a:r>
              <a:rPr lang="zh-TW" altLang="zh-TW" sz="1200" dirty="0"/>
              <a:t>（圖片來源：</a:t>
            </a:r>
            <a:r>
              <a:rPr lang="en-US" altLang="zh-TW" sz="1200" u="sng" dirty="0">
                <a:hlinkClick r:id="rId6"/>
              </a:rPr>
              <a:t>http://www.books.com.tw/web/qa/</a:t>
            </a:r>
            <a:r>
              <a:rPr lang="zh-TW" altLang="zh-TW" sz="1200" u="sng" dirty="0"/>
              <a:t>）</a:t>
            </a:r>
            <a:endParaRPr lang="zh-TW" altLang="zh-TW" sz="1200" dirty="0"/>
          </a:p>
        </p:txBody>
      </p:sp>
    </p:spTree>
    <p:extLst>
      <p:ext uri="{BB962C8B-B14F-4D97-AF65-F5344CB8AC3E}">
        <p14:creationId xmlns:p14="http://schemas.microsoft.com/office/powerpoint/2010/main" val="2805065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smtClean="0">
                <a:solidFill>
                  <a:schemeClr val="tx2"/>
                </a:solidFill>
              </a:rPr>
              <a:t>系統設計</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95000"/>
              </a:lnSpc>
              <a:buClr>
                <a:schemeClr val="tx2"/>
              </a:buClr>
            </a:pPr>
            <a:r>
              <a:rPr lang="zh-TW" altLang="en-US" sz="3200" dirty="0" smtClean="0"/>
              <a:t>易於</a:t>
            </a:r>
            <a:r>
              <a:rPr lang="zh-TW" altLang="en-US" sz="3200" dirty="0"/>
              <a:t>瀏覽與搜尋。</a:t>
            </a:r>
          </a:p>
          <a:p>
            <a:pPr marL="274320" lvl="1" algn="just" fontAlgn="base">
              <a:lnSpc>
                <a:spcPct val="95000"/>
              </a:lnSpc>
              <a:buClr>
                <a:schemeClr val="tx2"/>
              </a:buClr>
            </a:pPr>
            <a:r>
              <a:rPr lang="zh-TW" altLang="en-US" sz="3200" dirty="0"/>
              <a:t>利用會員機制，減少上網者的精力（如：能自動抓取會員的基本資料）。</a:t>
            </a:r>
          </a:p>
          <a:p>
            <a:pPr marL="274320" lvl="1" algn="just" fontAlgn="base">
              <a:lnSpc>
                <a:spcPct val="95000"/>
              </a:lnSpc>
              <a:buClr>
                <a:schemeClr val="tx2"/>
              </a:buClr>
            </a:pPr>
            <a:r>
              <a:rPr lang="zh-TW" altLang="en-US" sz="3200" dirty="0"/>
              <a:t>加強顧客關係管理，使得網站能夠快速給予消費者貼切的回應。</a:t>
            </a:r>
          </a:p>
          <a:p>
            <a:pPr marL="274320" lvl="1" algn="just" fontAlgn="base">
              <a:lnSpc>
                <a:spcPct val="95000"/>
              </a:lnSpc>
              <a:buClr>
                <a:schemeClr val="tx2"/>
              </a:buClr>
            </a:pPr>
            <a:r>
              <a:rPr lang="zh-TW" altLang="en-US" sz="3200" dirty="0"/>
              <a:t>利用小精靈或是智慧型代理人，適時地協助上網者各種疑難雜症。</a:t>
            </a:r>
          </a:p>
          <a:p>
            <a:pPr marL="274320" lvl="1" algn="just" fontAlgn="base">
              <a:lnSpc>
                <a:spcPct val="95000"/>
              </a:lnSpc>
              <a:buClr>
                <a:schemeClr val="tx2"/>
              </a:buClr>
            </a:pPr>
            <a:r>
              <a:rPr lang="zh-TW" altLang="en-US" sz="3200" dirty="0"/>
              <a:t>介面設計應符合一般消費者使用習慣。</a:t>
            </a:r>
          </a:p>
          <a:p>
            <a:pPr marL="274320" lvl="1" algn="just" fontAlgn="base">
              <a:lnSpc>
                <a:spcPct val="95000"/>
              </a:lnSpc>
              <a:buClr>
                <a:schemeClr val="tx2"/>
              </a:buClr>
            </a:pPr>
            <a:r>
              <a:rPr lang="zh-TW" altLang="en-US" sz="3200" dirty="0"/>
              <a:t>色彩的設計讓人感覺賞心悅目，不會有太大的視覺負擔。</a:t>
            </a:r>
          </a:p>
        </p:txBody>
      </p:sp>
      <p:grpSp>
        <p:nvGrpSpPr>
          <p:cNvPr id="11" name="群組 10"/>
          <p:cNvGrpSpPr/>
          <p:nvPr/>
        </p:nvGrpSpPr>
        <p:grpSpPr>
          <a:xfrm rot="-5400000">
            <a:off x="2798474"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24613" y="1655904"/>
              <a:ext cx="120657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系統設計與開發</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736424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smtClean="0">
                <a:solidFill>
                  <a:schemeClr val="tx2"/>
                </a:solidFill>
              </a:rPr>
              <a:t>系統開發</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85000"/>
              </a:lnSpc>
              <a:buClr>
                <a:schemeClr val="tx2"/>
              </a:buClr>
            </a:pPr>
            <a:r>
              <a:rPr lang="zh-TW" altLang="en-US" sz="3200" dirty="0" smtClean="0"/>
              <a:t>自行</a:t>
            </a:r>
            <a:r>
              <a:rPr lang="zh-TW" altLang="en-US" sz="3200" dirty="0"/>
              <a:t>開發</a:t>
            </a:r>
          </a:p>
          <a:p>
            <a:pPr marL="274320" lvl="1" algn="just" fontAlgn="base">
              <a:lnSpc>
                <a:spcPct val="85000"/>
              </a:lnSpc>
              <a:buClr>
                <a:schemeClr val="tx2"/>
              </a:buClr>
            </a:pPr>
            <a:r>
              <a:rPr lang="zh-TW" altLang="en-US" sz="3200" dirty="0"/>
              <a:t>委外開發</a:t>
            </a:r>
          </a:p>
          <a:p>
            <a:pPr marL="274320" lvl="1" algn="just" fontAlgn="base">
              <a:lnSpc>
                <a:spcPct val="85000"/>
              </a:lnSpc>
              <a:buClr>
                <a:schemeClr val="tx2"/>
              </a:buClr>
            </a:pPr>
            <a:r>
              <a:rPr lang="zh-TW" altLang="en-US" sz="3200" dirty="0"/>
              <a:t>購買現成的應用系統來安裝</a:t>
            </a:r>
          </a:p>
          <a:p>
            <a:pPr marL="274320" lvl="1" algn="just" fontAlgn="base">
              <a:lnSpc>
                <a:spcPct val="85000"/>
              </a:lnSpc>
              <a:buClr>
                <a:schemeClr val="tx2"/>
              </a:buClr>
            </a:pPr>
            <a:r>
              <a:rPr lang="zh-TW" altLang="en-US" sz="3200" dirty="0"/>
              <a:t>從</a:t>
            </a:r>
            <a:r>
              <a:rPr lang="en-US" altLang="zh-TW" sz="3200" dirty="0"/>
              <a:t>ASP</a:t>
            </a:r>
            <a:r>
              <a:rPr lang="zh-TW" altLang="en-US" sz="3200" dirty="0"/>
              <a:t>（</a:t>
            </a:r>
            <a:r>
              <a:rPr lang="en-US" altLang="zh-TW" sz="3200" dirty="0"/>
              <a:t>Application Service Provider</a:t>
            </a:r>
            <a:r>
              <a:rPr lang="zh-TW" altLang="en-US" sz="3200" dirty="0"/>
              <a:t>）處租用合適的應用系統</a:t>
            </a:r>
          </a:p>
          <a:p>
            <a:pPr marL="274320" lvl="1" algn="just" fontAlgn="base">
              <a:lnSpc>
                <a:spcPct val="85000"/>
              </a:lnSpc>
              <a:buClr>
                <a:schemeClr val="tx2"/>
              </a:buClr>
            </a:pPr>
            <a:r>
              <a:rPr lang="zh-TW" altLang="en-US" sz="3200" dirty="0"/>
              <a:t>和企業伙伴合作，直接或部分採用他們的系統，例如上下游之間的合作，有可能由上游的企業提供系統供使用</a:t>
            </a:r>
          </a:p>
          <a:p>
            <a:pPr marL="274320" lvl="1" algn="just" fontAlgn="base">
              <a:lnSpc>
                <a:spcPct val="85000"/>
              </a:lnSpc>
              <a:buClr>
                <a:schemeClr val="tx2"/>
              </a:buClr>
            </a:pPr>
            <a:r>
              <a:rPr lang="zh-TW" altLang="en-US" sz="3200" dirty="0"/>
              <a:t>加入電子市集，直接使用電子市集提供的功能</a:t>
            </a:r>
          </a:p>
          <a:p>
            <a:pPr marL="274320" lvl="1" algn="just" fontAlgn="base">
              <a:lnSpc>
                <a:spcPct val="85000"/>
              </a:lnSpc>
              <a:buClr>
                <a:schemeClr val="tx2"/>
              </a:buClr>
            </a:pPr>
            <a:r>
              <a:rPr lang="zh-TW" altLang="en-US" sz="3200" dirty="0"/>
              <a:t>使用雲端運算服務</a:t>
            </a:r>
          </a:p>
        </p:txBody>
      </p:sp>
      <p:grpSp>
        <p:nvGrpSpPr>
          <p:cNvPr id="11" name="群組 10"/>
          <p:cNvGrpSpPr/>
          <p:nvPr/>
        </p:nvGrpSpPr>
        <p:grpSpPr>
          <a:xfrm rot="-5400000">
            <a:off x="2798474"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24613" y="1655904"/>
              <a:ext cx="120657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系統設計與開發</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785074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500"/>
                                        <p:tgtEl>
                                          <p:spTgt spid="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fade">
                                      <p:cBhvr>
                                        <p:cTn id="37"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en-US" altLang="zh-TW" sz="3200" dirty="0" smtClean="0">
                <a:solidFill>
                  <a:schemeClr val="tx2"/>
                </a:solidFill>
              </a:rPr>
              <a:t>1989</a:t>
            </a:r>
            <a:r>
              <a:rPr lang="zh-TW" altLang="en-US" sz="3200" dirty="0">
                <a:solidFill>
                  <a:schemeClr val="tx2"/>
                </a:solidFill>
              </a:rPr>
              <a:t>年由</a:t>
            </a:r>
            <a:r>
              <a:rPr lang="zh-TW" altLang="en-US" sz="3200" dirty="0" smtClean="0">
                <a:solidFill>
                  <a:schemeClr val="tx2"/>
                </a:solidFill>
              </a:rPr>
              <a:t>一家小型人文藝術書店開始，取名「誠品」（</a:t>
            </a:r>
            <a:r>
              <a:rPr lang="en-US" altLang="zh-TW" sz="3200" dirty="0" err="1" smtClean="0">
                <a:solidFill>
                  <a:schemeClr val="tx2"/>
                </a:solidFill>
              </a:rPr>
              <a:t>eslite</a:t>
            </a:r>
            <a:r>
              <a:rPr lang="zh-TW" altLang="en-US" sz="3200" dirty="0" smtClean="0">
                <a:solidFill>
                  <a:schemeClr val="tx2"/>
                </a:solidFill>
              </a:rPr>
              <a:t>）</a:t>
            </a:r>
            <a:endParaRPr lang="en-US" altLang="zh-TW" sz="3200" dirty="0" smtClean="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smtClean="0">
                <a:solidFill>
                  <a:schemeClr val="tx2"/>
                </a:solidFill>
              </a:rPr>
              <a:t>代表對美好社會的追求與實踐，堅持人文、藝術、創意、生活的經營理念，漸次發展為以</a:t>
            </a:r>
            <a:r>
              <a:rPr kumimoji="1" lang="zh-TW" altLang="en-US" u="sng" dirty="0" smtClean="0">
                <a:solidFill>
                  <a:schemeClr val="tx2"/>
                </a:solidFill>
              </a:rPr>
              <a:t>文化創意</a:t>
            </a:r>
            <a:r>
              <a:rPr kumimoji="1" lang="zh-TW" altLang="en-US" dirty="0" smtClean="0">
                <a:solidFill>
                  <a:schemeClr val="tx2"/>
                </a:solidFill>
              </a:rPr>
              <a:t>為核心之複合式經營模式。</a:t>
            </a:r>
            <a:endParaRPr kumimoji="1" lang="en-US" altLang="zh-TW" dirty="0" smtClean="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強調</a:t>
            </a:r>
            <a:r>
              <a:rPr kumimoji="1" lang="zh-TW" altLang="en-US" dirty="0" smtClean="0">
                <a:solidFill>
                  <a:schemeClr val="tx2"/>
                </a:solidFill>
              </a:rPr>
              <a:t>「在書與非書之間，我們閱讀」，實踐在書與非書之中品味生活。</a:t>
            </a:r>
            <a:endParaRPr kumimoji="1" lang="en-US" altLang="zh-TW" dirty="0" smtClean="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秉持</a:t>
            </a:r>
            <a:r>
              <a:rPr kumimoji="1" lang="zh-TW" altLang="en-US" dirty="0" smtClean="0">
                <a:solidFill>
                  <a:schemeClr val="tx2"/>
                </a:solidFill>
              </a:rPr>
              <a:t>「連鎖而不複製」的經營理念。</a:t>
            </a:r>
            <a:endParaRPr kumimoji="1" lang="en-US" altLang="zh-TW" dirty="0" smtClean="0">
              <a:solidFill>
                <a:schemeClr val="tx2"/>
              </a:solidFill>
            </a:endParaRPr>
          </a:p>
          <a:p>
            <a:pPr marL="274320" lvl="1" algn="just" fontAlgn="base">
              <a:lnSpc>
                <a:spcPct val="100000"/>
              </a:lnSpc>
              <a:spcBef>
                <a:spcPts val="768"/>
              </a:spcBef>
              <a:buClr>
                <a:schemeClr val="tx2"/>
              </a:buClr>
            </a:pPr>
            <a:r>
              <a:rPr lang="en-US" altLang="zh-TW" sz="3200" dirty="0">
                <a:solidFill>
                  <a:schemeClr val="tx2"/>
                </a:solidFill>
              </a:rPr>
              <a:t>1999</a:t>
            </a:r>
            <a:r>
              <a:rPr lang="zh-TW" altLang="en-US" sz="3200" dirty="0">
                <a:solidFill>
                  <a:schemeClr val="tx2"/>
                </a:solidFill>
              </a:rPr>
              <a:t>年，成立全球第一家</a:t>
            </a:r>
            <a:r>
              <a:rPr lang="en-US" altLang="zh-TW" sz="3200" dirty="0">
                <a:solidFill>
                  <a:schemeClr val="tx2"/>
                </a:solidFill>
              </a:rPr>
              <a:t>24</a:t>
            </a:r>
            <a:r>
              <a:rPr lang="zh-TW" altLang="en-US" sz="3200" dirty="0">
                <a:solidFill>
                  <a:schemeClr val="tx2"/>
                </a:solidFill>
              </a:rPr>
              <a:t>小時不打烊的書店。</a:t>
            </a:r>
            <a:endParaRPr lang="en-US" altLang="zh-TW" sz="3200" dirty="0">
              <a:solidFill>
                <a:schemeClr val="tx2"/>
              </a:solidFill>
            </a:endParaRPr>
          </a:p>
        </p:txBody>
      </p:sp>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zh-TW" altLang="en-US" b="0" cap="none" dirty="0" smtClean="0">
                <a:solidFill>
                  <a:schemeClr val="tx2"/>
                </a:solidFill>
              </a:rPr>
              <a:t>書店不只是書店─誠品</a:t>
            </a:r>
            <a:r>
              <a:rPr kumimoji="1" lang="en-US" altLang="zh-TW" b="0" cap="none" dirty="0" err="1" smtClean="0">
                <a:solidFill>
                  <a:schemeClr val="tx2"/>
                </a:solidFill>
              </a:rPr>
              <a:t>eslite</a:t>
            </a:r>
            <a:endParaRPr kumimoji="1" lang="zh-TW" altLang="en-US" b="0" cap="none" dirty="0">
              <a:solidFill>
                <a:schemeClr val="tx2"/>
              </a:solidFill>
            </a:endParaRPr>
          </a:p>
        </p:txBody>
      </p:sp>
    </p:spTree>
    <p:extLst>
      <p:ext uri="{BB962C8B-B14F-4D97-AF65-F5344CB8AC3E}">
        <p14:creationId xmlns:p14="http://schemas.microsoft.com/office/powerpoint/2010/main" val="928575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smtClean="0">
                <a:solidFill>
                  <a:schemeClr val="tx2"/>
                </a:solidFill>
              </a:rPr>
              <a:t>系統開發</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2798474"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24613" y="1655904"/>
              <a:ext cx="120657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系統設計與開發</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grpSp>
        <p:nvGrpSpPr>
          <p:cNvPr id="3" name="群組 2"/>
          <p:cNvGrpSpPr/>
          <p:nvPr/>
        </p:nvGrpSpPr>
        <p:grpSpPr>
          <a:xfrm>
            <a:off x="2186518" y="1268760"/>
            <a:ext cx="4770965" cy="5076522"/>
            <a:chOff x="1475656" y="1448822"/>
            <a:chExt cx="4770965" cy="5076522"/>
          </a:xfrm>
        </p:grpSpPr>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448822"/>
              <a:ext cx="4770965" cy="4617769"/>
            </a:xfrm>
            <a:prstGeom prst="rect">
              <a:avLst/>
            </a:prstGeom>
          </p:spPr>
        </p:pic>
        <p:pic>
          <p:nvPicPr>
            <p:cNvPr id="19" name="圖片 18"/>
            <p:cNvPicPr>
              <a:picLocks noChangeAspect="1"/>
            </p:cNvPicPr>
            <p:nvPr/>
          </p:nvPicPr>
          <p:blipFill>
            <a:blip r:embed="rId4"/>
            <a:stretch>
              <a:fillRect/>
            </a:stretch>
          </p:blipFill>
          <p:spPr>
            <a:xfrm>
              <a:off x="1514848" y="5988850"/>
              <a:ext cx="4462659" cy="536494"/>
            </a:xfrm>
            <a:prstGeom prst="rect">
              <a:avLst/>
            </a:prstGeom>
          </p:spPr>
        </p:pic>
      </p:grpSp>
    </p:spTree>
    <p:extLst>
      <p:ext uri="{BB962C8B-B14F-4D97-AF65-F5344CB8AC3E}">
        <p14:creationId xmlns:p14="http://schemas.microsoft.com/office/powerpoint/2010/main" val="1807922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smtClean="0">
                <a:solidFill>
                  <a:schemeClr val="tx2"/>
                </a:solidFill>
              </a:rPr>
              <a:t>系統測試</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功能</a:t>
            </a:r>
            <a:r>
              <a:rPr lang="zh-TW" altLang="en-US" sz="3200" dirty="0"/>
              <a:t>測試</a:t>
            </a:r>
          </a:p>
          <a:p>
            <a:pPr marL="274320" lvl="1" algn="just" fontAlgn="base">
              <a:lnSpc>
                <a:spcPct val="100000"/>
              </a:lnSpc>
              <a:spcBef>
                <a:spcPts val="768"/>
              </a:spcBef>
              <a:buClr>
                <a:schemeClr val="tx2"/>
              </a:buClr>
            </a:pPr>
            <a:r>
              <a:rPr lang="zh-TW" altLang="en-US" sz="3200" dirty="0"/>
              <a:t>速度測試</a:t>
            </a:r>
          </a:p>
          <a:p>
            <a:pPr marL="274320" lvl="1" algn="just" fontAlgn="base">
              <a:lnSpc>
                <a:spcPct val="100000"/>
              </a:lnSpc>
              <a:spcBef>
                <a:spcPts val="768"/>
              </a:spcBef>
              <a:buClr>
                <a:schemeClr val="tx2"/>
              </a:buClr>
            </a:pPr>
            <a:r>
              <a:rPr lang="zh-TW" altLang="en-US" sz="3200" dirty="0"/>
              <a:t>壓力測試</a:t>
            </a:r>
          </a:p>
          <a:p>
            <a:pPr marL="274320" lvl="1" algn="just" fontAlgn="base">
              <a:lnSpc>
                <a:spcPct val="100000"/>
              </a:lnSpc>
              <a:spcBef>
                <a:spcPts val="768"/>
              </a:spcBef>
              <a:buClr>
                <a:schemeClr val="tx2"/>
              </a:buClr>
            </a:pPr>
            <a:r>
              <a:rPr lang="zh-TW" altLang="en-US" sz="3200" dirty="0"/>
              <a:t>跨平台與跨瀏覽器測試</a:t>
            </a:r>
          </a:p>
          <a:p>
            <a:pPr marL="274320" lvl="1" algn="just" fontAlgn="base">
              <a:lnSpc>
                <a:spcPct val="100000"/>
              </a:lnSpc>
              <a:spcBef>
                <a:spcPts val="768"/>
              </a:spcBef>
              <a:buClr>
                <a:schemeClr val="tx2"/>
              </a:buClr>
            </a:pPr>
            <a:r>
              <a:rPr lang="zh-TW" altLang="en-US" sz="3200" dirty="0"/>
              <a:t>易用測試</a:t>
            </a:r>
          </a:p>
          <a:p>
            <a:pPr marL="274320" lvl="1" algn="just" fontAlgn="base">
              <a:lnSpc>
                <a:spcPct val="100000"/>
              </a:lnSpc>
              <a:spcBef>
                <a:spcPts val="768"/>
              </a:spcBef>
              <a:buClr>
                <a:schemeClr val="tx2"/>
              </a:buClr>
            </a:pPr>
            <a:r>
              <a:rPr lang="zh-TW" altLang="en-US" sz="3200" dirty="0"/>
              <a:t>接受度測試</a:t>
            </a:r>
          </a:p>
        </p:txBody>
      </p:sp>
      <p:grpSp>
        <p:nvGrpSpPr>
          <p:cNvPr id="11" name="群組 10"/>
          <p:cNvGrpSpPr/>
          <p:nvPr/>
        </p:nvGrpSpPr>
        <p:grpSpPr>
          <a:xfrm rot="-5400000">
            <a:off x="2798474"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24613" y="1655904"/>
              <a:ext cx="120657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系統設計與開發</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42" name="Picture 2" descr="C:\Users\NO38\Desktop\書籍\IM111電子商務\IM111ppt\小圖\speed_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40156">
            <a:off x="6321660" y="4014480"/>
            <a:ext cx="2141407" cy="2141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05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smtClean="0">
                <a:solidFill>
                  <a:schemeClr val="tx2"/>
                </a:solidFill>
              </a:rPr>
              <a:t>系統維護</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t>基本</a:t>
            </a:r>
            <a:r>
              <a:rPr lang="zh-TW" altLang="en-US" sz="3200" dirty="0"/>
              <a:t>的除錯</a:t>
            </a:r>
          </a:p>
          <a:p>
            <a:pPr marL="274320" lvl="1" algn="just" fontAlgn="base">
              <a:lnSpc>
                <a:spcPct val="100000"/>
              </a:lnSpc>
              <a:spcBef>
                <a:spcPts val="768"/>
              </a:spcBef>
              <a:buClr>
                <a:schemeClr val="tx2"/>
              </a:buClr>
            </a:pPr>
            <a:r>
              <a:rPr lang="zh-TW" altLang="en-US" sz="3200" dirty="0"/>
              <a:t>行銷策略改變引起的系統維護</a:t>
            </a:r>
          </a:p>
          <a:p>
            <a:pPr marL="274320" lvl="1" algn="just" fontAlgn="base">
              <a:lnSpc>
                <a:spcPct val="100000"/>
              </a:lnSpc>
              <a:spcBef>
                <a:spcPts val="768"/>
              </a:spcBef>
              <a:buClr>
                <a:schemeClr val="tx2"/>
              </a:buClr>
            </a:pPr>
            <a:r>
              <a:rPr lang="zh-TW" altLang="en-US" sz="3200" dirty="0"/>
              <a:t>資訊科技變革引發的維護</a:t>
            </a:r>
          </a:p>
        </p:txBody>
      </p:sp>
      <p:grpSp>
        <p:nvGrpSpPr>
          <p:cNvPr id="11" name="群組 10"/>
          <p:cNvGrpSpPr/>
          <p:nvPr/>
        </p:nvGrpSpPr>
        <p:grpSpPr>
          <a:xfrm rot="-5400000">
            <a:off x="2798474"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24613" y="1655904"/>
              <a:ext cx="120657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系統設計與開發</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069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1266" name="Picture 2" descr="C:\Users\NO38\Desktop\書籍\IM111電子商務\IM111ppt\小圖\Mainten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509" y="3284984"/>
            <a:ext cx="3186113" cy="317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97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smtClean="0">
                <a:solidFill>
                  <a:schemeClr val="tx2"/>
                </a:solidFill>
              </a:rPr>
              <a:t>電子</a:t>
            </a:r>
            <a:r>
              <a:rPr kumimoji="1" lang="zh-TW" altLang="en-US" dirty="0">
                <a:solidFill>
                  <a:schemeClr val="tx2"/>
                </a:solidFill>
              </a:rPr>
              <a:t>商店績效評估</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en-US" sz="3200" dirty="0" smtClean="0">
                <a:solidFill>
                  <a:schemeClr val="tx2"/>
                </a:solidFill>
              </a:rPr>
              <a:t>從</a:t>
            </a:r>
            <a:r>
              <a:rPr lang="zh-TW" altLang="en-US" sz="3200" dirty="0">
                <a:solidFill>
                  <a:schemeClr val="tx2"/>
                </a:solidFill>
              </a:rPr>
              <a:t>顧客喜好的觀點評估績效</a:t>
            </a:r>
          </a:p>
          <a:p>
            <a:pPr marL="274320" lvl="1" algn="just" fontAlgn="base">
              <a:lnSpc>
                <a:spcPct val="100000"/>
              </a:lnSpc>
              <a:spcBef>
                <a:spcPts val="768"/>
              </a:spcBef>
              <a:buClr>
                <a:schemeClr val="tx2"/>
              </a:buClr>
            </a:pPr>
            <a:r>
              <a:rPr lang="zh-TW" altLang="en-US" sz="3200" dirty="0">
                <a:solidFill>
                  <a:schemeClr val="tx2"/>
                </a:solidFill>
              </a:rPr>
              <a:t>從店家營運成效的觀點評估績效</a:t>
            </a:r>
          </a:p>
          <a:p>
            <a:pPr marL="274320" lvl="1" algn="just" fontAlgn="base">
              <a:lnSpc>
                <a:spcPct val="100000"/>
              </a:lnSpc>
              <a:spcBef>
                <a:spcPts val="768"/>
              </a:spcBef>
              <a:buClr>
                <a:schemeClr val="tx2"/>
              </a:buClr>
            </a:pPr>
            <a:r>
              <a:rPr lang="zh-TW" altLang="en-US" sz="3200" dirty="0">
                <a:solidFill>
                  <a:schemeClr val="tx2"/>
                </a:solidFill>
              </a:rPr>
              <a:t>從網站使用成效觀點評估績效</a:t>
            </a:r>
          </a:p>
        </p:txBody>
      </p:sp>
      <p:grpSp>
        <p:nvGrpSpPr>
          <p:cNvPr id="11" name="群組 10"/>
          <p:cNvGrpSpPr/>
          <p:nvPr/>
        </p:nvGrpSpPr>
        <p:grpSpPr>
          <a:xfrm rot="-5400000">
            <a:off x="2798474"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44317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23906" y="2294376"/>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電子商店績效評估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290" name="Picture 2" descr="C:\Users\NO38\Desktop\書籍\IM111電子商務\IM111ppt\小圖\b_1407348466.jpg"/>
          <p:cNvPicPr>
            <a:picLocks noChangeAspect="1" noChangeArrowheads="1"/>
          </p:cNvPicPr>
          <p:nvPr/>
        </p:nvPicPr>
        <p:blipFill rotWithShape="1">
          <a:blip r:embed="rId3">
            <a:extLst>
              <a:ext uri="{28A0092B-C50C-407E-A947-70E740481C1C}">
                <a14:useLocalDpi xmlns:a14="http://schemas.microsoft.com/office/drawing/2010/main" val="0"/>
              </a:ext>
            </a:extLst>
          </a:blip>
          <a:srcRect l="4933" t="8766" r="4648" b="14999"/>
          <a:stretch/>
        </p:blipFill>
        <p:spPr bwMode="auto">
          <a:xfrm>
            <a:off x="2483599" y="3764578"/>
            <a:ext cx="4176802" cy="264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392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spcAft>
                <a:spcPct val="0"/>
              </a:spcAft>
            </a:pPr>
            <a:r>
              <a:rPr kumimoji="1" lang="zh-TW" altLang="en-US" dirty="0" smtClean="0">
                <a:solidFill>
                  <a:schemeClr val="tx2"/>
                </a:solidFill>
              </a:rPr>
              <a:t>電子</a:t>
            </a:r>
            <a:r>
              <a:rPr kumimoji="1" lang="zh-TW" altLang="en-US" dirty="0">
                <a:solidFill>
                  <a:schemeClr val="tx2"/>
                </a:solidFill>
              </a:rPr>
              <a:t>商店績效評估</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2798474" y="-2782528"/>
            <a:ext cx="468001" cy="6050378"/>
            <a:chOff x="-37325" y="1189"/>
            <a:chExt cx="432004" cy="375086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44317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23906" y="2294376"/>
              <a:ext cx="120516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電子商店績效評估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454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內容版面配置區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66" y="1412776"/>
            <a:ext cx="7411871" cy="4343400"/>
          </a:xfrm>
          <a:prstGeom prst="rect">
            <a:avLst/>
          </a:prstGeom>
        </p:spPr>
      </p:pic>
      <p:sp>
        <p:nvSpPr>
          <p:cNvPr id="19" name="文字方塊 18"/>
          <p:cNvSpPr txBox="1"/>
          <p:nvPr/>
        </p:nvSpPr>
        <p:spPr>
          <a:xfrm>
            <a:off x="1233586" y="5780102"/>
            <a:ext cx="6676828" cy="480131"/>
          </a:xfrm>
          <a:prstGeom prst="rect">
            <a:avLst/>
          </a:prstGeom>
          <a:noFill/>
        </p:spPr>
        <p:txBody>
          <a:bodyPr wrap="none" rtlCol="0">
            <a:spAutoFit/>
          </a:bodyPr>
          <a:lstStyle/>
          <a:p>
            <a:pPr algn="ctr">
              <a:lnSpc>
                <a:spcPct val="90000"/>
              </a:lnSpc>
            </a:pPr>
            <a:r>
              <a:rPr lang="zh-TW" altLang="zh-TW" sz="1400" dirty="0"/>
              <a:t>照片</a:t>
            </a:r>
            <a:r>
              <a:rPr lang="en-US" altLang="zh-TW" sz="1400" dirty="0"/>
              <a:t>4-8</a:t>
            </a:r>
            <a:r>
              <a:rPr lang="zh-TW" altLang="zh-TW" sz="1400" dirty="0"/>
              <a:t>：</a:t>
            </a:r>
            <a:r>
              <a:rPr lang="en-US" altLang="zh-TW" sz="1400" dirty="0"/>
              <a:t>Google Analytics</a:t>
            </a:r>
            <a:r>
              <a:rPr lang="zh-TW" altLang="zh-TW" sz="1400" dirty="0"/>
              <a:t>提供對於網頁的多種分析可供使用者參考</a:t>
            </a:r>
            <a:r>
              <a:rPr lang="en-US" altLang="zh-TW" sz="1400" dirty="0"/>
              <a:t/>
            </a:r>
            <a:br>
              <a:rPr lang="en-US" altLang="zh-TW" sz="1400" dirty="0"/>
            </a:br>
            <a:r>
              <a:rPr lang="zh-TW" altLang="zh-TW" sz="1400" dirty="0"/>
              <a:t>（圖片來源：</a:t>
            </a:r>
            <a:r>
              <a:rPr lang="en-US" altLang="zh-TW" sz="1400" u="sng" dirty="0">
                <a:hlinkClick r:id="rId4"/>
              </a:rPr>
              <a:t>http://www.google.com/intl/zh-TW_ALL/analytics/index.html</a:t>
            </a:r>
            <a:r>
              <a:rPr lang="zh-TW" altLang="zh-TW" sz="1400" u="sng" dirty="0"/>
              <a:t>）</a:t>
            </a:r>
            <a:endParaRPr lang="zh-TW" altLang="zh-TW" sz="1400" dirty="0"/>
          </a:p>
        </p:txBody>
      </p:sp>
    </p:spTree>
    <p:extLst>
      <p:ext uri="{BB962C8B-B14F-4D97-AF65-F5344CB8AC3E}">
        <p14:creationId xmlns:p14="http://schemas.microsoft.com/office/powerpoint/2010/main" val="481870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r>
              <a:rPr kumimoji="1" lang="zh-TW" altLang="en-US" dirty="0" smtClean="0">
                <a:solidFill>
                  <a:schemeClr val="tx2"/>
                </a:solidFill>
              </a:rPr>
              <a:t>摘要</a:t>
            </a:r>
            <a:r>
              <a:rPr kumimoji="1" lang="zh-TW" altLang="en-US" dirty="0">
                <a:solidFill>
                  <a:schemeClr val="tx2"/>
                </a:solidFill>
              </a:rPr>
              <a:t>與結論</a:t>
            </a:r>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en-US" sz="3200" dirty="0" smtClean="0">
                <a:solidFill>
                  <a:schemeClr val="tx2"/>
                </a:solidFill>
              </a:rPr>
              <a:t>開設</a:t>
            </a:r>
            <a:r>
              <a:rPr lang="zh-TW" altLang="en-US" sz="3200" dirty="0">
                <a:solidFill>
                  <a:schemeClr val="tx2"/>
                </a:solidFill>
              </a:rPr>
              <a:t>電子商店的成本遠低於實體商店，市場範圍更大，邊際成本也低，就創業來說，容易許多。但如果經營模式不對，即使成本低，仍會面臨失敗的</a:t>
            </a:r>
            <a:r>
              <a:rPr lang="zh-TW" altLang="en-US" sz="3200" dirty="0" smtClean="0">
                <a:solidFill>
                  <a:schemeClr val="tx2"/>
                </a:solidFill>
              </a:rPr>
              <a:t>命運。</a:t>
            </a:r>
            <a:endParaRPr lang="zh-TW" altLang="en-US" sz="3200" dirty="0">
              <a:solidFill>
                <a:schemeClr val="tx2"/>
              </a:solidFill>
            </a:endParaRPr>
          </a:p>
          <a:p>
            <a:pPr marL="274320" lvl="1" algn="just" fontAlgn="base">
              <a:lnSpc>
                <a:spcPct val="100000"/>
              </a:lnSpc>
              <a:spcBef>
                <a:spcPts val="768"/>
              </a:spcBef>
              <a:buClr>
                <a:schemeClr val="tx2"/>
              </a:buClr>
            </a:pPr>
            <a:r>
              <a:rPr lang="zh-TW" altLang="en-US" sz="3200" dirty="0">
                <a:solidFill>
                  <a:schemeClr val="tx2"/>
                </a:solidFill>
              </a:rPr>
              <a:t>依著既定的營運模式，確認電子商店的建置目的及目標顧客、後續的業務內容、成功關鍵因素、網站</a:t>
            </a:r>
            <a:r>
              <a:rPr lang="zh-TW" altLang="en-US" sz="3200" dirty="0" smtClean="0">
                <a:solidFill>
                  <a:schemeClr val="tx2"/>
                </a:solidFill>
              </a:rPr>
              <a:t>經營管理及資源</a:t>
            </a:r>
            <a:r>
              <a:rPr lang="zh-TW" altLang="en-US" sz="3200" dirty="0">
                <a:solidFill>
                  <a:schemeClr val="tx2"/>
                </a:solidFill>
              </a:rPr>
              <a:t>需求才能據以規劃，這是一個反覆修正的</a:t>
            </a:r>
            <a:r>
              <a:rPr lang="zh-TW" altLang="en-US" sz="3200" dirty="0" smtClean="0">
                <a:solidFill>
                  <a:schemeClr val="tx2"/>
                </a:solidFill>
              </a:rPr>
              <a:t>過程</a:t>
            </a:r>
            <a:r>
              <a:rPr lang="zh-TW" altLang="en-US" sz="3200" dirty="0">
                <a:solidFill>
                  <a:schemeClr val="tx2"/>
                </a:solidFill>
              </a:rPr>
              <a:t>。</a:t>
            </a:r>
          </a:p>
        </p:txBody>
      </p:sp>
      <p:grpSp>
        <p:nvGrpSpPr>
          <p:cNvPr id="11" name="群組 10"/>
          <p:cNvGrpSpPr/>
          <p:nvPr/>
        </p:nvGrpSpPr>
        <p:grpSpPr>
          <a:xfrm rot="-5400000">
            <a:off x="2906361" y="-2890419"/>
            <a:ext cx="468001" cy="6266152"/>
            <a:chOff x="-37325" y="1189"/>
            <a:chExt cx="432004" cy="3884634"/>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44317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7" y="208235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490860" y="3000289"/>
              <a:ext cx="133906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622764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r>
              <a:rPr kumimoji="1" lang="zh-TW" altLang="en-US" dirty="0" smtClean="0">
                <a:solidFill>
                  <a:schemeClr val="tx2"/>
                </a:solidFill>
              </a:rPr>
              <a:t>摘要</a:t>
            </a:r>
            <a:r>
              <a:rPr kumimoji="1" lang="zh-TW" altLang="en-US" dirty="0">
                <a:solidFill>
                  <a:schemeClr val="tx2"/>
                </a:solidFill>
              </a:rPr>
              <a:t>與結論</a:t>
            </a:r>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en-US" sz="3200" dirty="0" smtClean="0">
                <a:solidFill>
                  <a:schemeClr val="tx2"/>
                </a:solidFill>
              </a:rPr>
              <a:t>依據</a:t>
            </a:r>
            <a:r>
              <a:rPr lang="zh-TW" altLang="en-US" sz="3200" dirty="0">
                <a:solidFill>
                  <a:schemeClr val="tx2"/>
                </a:solidFill>
              </a:rPr>
              <a:t>規劃內容建置系統時，包含系統需求分析，系統設計、系統開發、系統</a:t>
            </a:r>
            <a:r>
              <a:rPr lang="zh-TW" altLang="en-US" sz="3200" dirty="0" smtClean="0">
                <a:solidFill>
                  <a:schemeClr val="tx2"/>
                </a:solidFill>
              </a:rPr>
              <a:t>測試及系統</a:t>
            </a:r>
            <a:r>
              <a:rPr lang="zh-TW" altLang="en-US" sz="3200" dirty="0">
                <a:solidFill>
                  <a:schemeClr val="tx2"/>
                </a:solidFill>
              </a:rPr>
              <a:t>維護等，如何掌控在預定的經費</a:t>
            </a:r>
            <a:r>
              <a:rPr lang="zh-TW" altLang="en-US" sz="3200" dirty="0" smtClean="0">
                <a:solidFill>
                  <a:schemeClr val="tx2"/>
                </a:solidFill>
              </a:rPr>
              <a:t>、時</a:t>
            </a:r>
            <a:r>
              <a:rPr lang="zh-TW" altLang="en-US" sz="3200" dirty="0">
                <a:solidFill>
                  <a:schemeClr val="tx2"/>
                </a:solidFill>
              </a:rPr>
              <a:t>程內達到預定的目標，是很重要的。系統上線營運後，則面臨經營績效的</a:t>
            </a:r>
            <a:r>
              <a:rPr lang="zh-TW" altLang="en-US" sz="3200" dirty="0" smtClean="0">
                <a:solidFill>
                  <a:schemeClr val="tx2"/>
                </a:solidFill>
              </a:rPr>
              <a:t>評估</a:t>
            </a:r>
            <a:r>
              <a:rPr lang="zh-TW" altLang="en-US" sz="3200" dirty="0">
                <a:solidFill>
                  <a:schemeClr val="tx2"/>
                </a:solidFill>
              </a:rPr>
              <a:t>。</a:t>
            </a:r>
          </a:p>
          <a:p>
            <a:pPr marL="274320" lvl="1" algn="just" fontAlgn="base">
              <a:lnSpc>
                <a:spcPct val="100000"/>
              </a:lnSpc>
              <a:spcBef>
                <a:spcPts val="768"/>
              </a:spcBef>
              <a:buClr>
                <a:schemeClr val="tx2"/>
              </a:buClr>
            </a:pPr>
            <a:r>
              <a:rPr lang="zh-TW" altLang="en-US" sz="3200" dirty="0">
                <a:solidFill>
                  <a:schemeClr val="tx2"/>
                </a:solidFill>
              </a:rPr>
              <a:t>需掌握最新進展，適時地調整營運</a:t>
            </a:r>
            <a:r>
              <a:rPr lang="zh-TW" altLang="en-US" sz="3200" dirty="0" smtClean="0">
                <a:solidFill>
                  <a:schemeClr val="tx2"/>
                </a:solidFill>
              </a:rPr>
              <a:t>模式來配合</a:t>
            </a:r>
            <a:r>
              <a:rPr lang="zh-TW" altLang="en-US" sz="3200" dirty="0">
                <a:solidFill>
                  <a:schemeClr val="tx2"/>
                </a:solidFill>
              </a:rPr>
              <a:t>科技進展，修改或增加新的系統功能，甚或發展</a:t>
            </a:r>
            <a:r>
              <a:rPr lang="zh-TW" altLang="en-US" sz="3200" dirty="0" smtClean="0">
                <a:solidFill>
                  <a:schemeClr val="tx2"/>
                </a:solidFill>
              </a:rPr>
              <a:t>行動</a:t>
            </a:r>
            <a:r>
              <a:rPr lang="en-US" altLang="zh-TW" sz="3200" dirty="0" smtClean="0">
                <a:solidFill>
                  <a:schemeClr val="tx2"/>
                </a:solidFill>
              </a:rPr>
              <a:t>App</a:t>
            </a:r>
            <a:r>
              <a:rPr lang="zh-TW" altLang="en-US" sz="3200" dirty="0" smtClean="0">
                <a:solidFill>
                  <a:schemeClr val="tx2"/>
                </a:solidFill>
              </a:rPr>
              <a:t> 。</a:t>
            </a:r>
            <a:endParaRPr lang="en-US" altLang="zh-TW" sz="3200" dirty="0">
              <a:solidFill>
                <a:schemeClr val="tx2"/>
              </a:solidFill>
            </a:endParaRPr>
          </a:p>
        </p:txBody>
      </p:sp>
      <p:grpSp>
        <p:nvGrpSpPr>
          <p:cNvPr id="11" name="群組 10"/>
          <p:cNvGrpSpPr/>
          <p:nvPr/>
        </p:nvGrpSpPr>
        <p:grpSpPr>
          <a:xfrm rot="-5400000">
            <a:off x="2906361" y="-2890419"/>
            <a:ext cx="468001" cy="6266152"/>
            <a:chOff x="-37325" y="1189"/>
            <a:chExt cx="432004" cy="3884634"/>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44317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7" y="208235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490860" y="3000289"/>
              <a:ext cx="133906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308748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r>
              <a:rPr kumimoji="1" lang="zh-TW" altLang="en-US" dirty="0" smtClean="0">
                <a:solidFill>
                  <a:schemeClr val="tx2"/>
                </a:solidFill>
              </a:rPr>
              <a:t>摘要</a:t>
            </a:r>
            <a:r>
              <a:rPr kumimoji="1" lang="zh-TW" altLang="en-US" dirty="0">
                <a:solidFill>
                  <a:schemeClr val="tx2"/>
                </a:solidFill>
              </a:rPr>
              <a:t>與結論</a:t>
            </a:r>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en-US" sz="3200" dirty="0" smtClean="0">
                <a:solidFill>
                  <a:schemeClr val="tx2"/>
                </a:solidFill>
              </a:rPr>
              <a:t>電子</a:t>
            </a:r>
            <a:r>
              <a:rPr lang="zh-TW" altLang="en-US" sz="3200" dirty="0">
                <a:solidFill>
                  <a:schemeClr val="tx2"/>
                </a:solidFill>
              </a:rPr>
              <a:t>商店雖是虛擬商店的一種，但是後台作業涉及很多實體作業及與其他廠商的合作關係，必須確保這些必要的虛實整合無縫隙地接</a:t>
            </a:r>
            <a:r>
              <a:rPr lang="zh-TW" altLang="en-US" sz="3200" dirty="0" smtClean="0">
                <a:solidFill>
                  <a:schemeClr val="tx2"/>
                </a:solidFill>
              </a:rPr>
              <a:t>軌</a:t>
            </a:r>
            <a:r>
              <a:rPr lang="zh-TW" altLang="en-US" sz="3200" dirty="0">
                <a:solidFill>
                  <a:schemeClr val="tx2"/>
                </a:solidFill>
              </a:rPr>
              <a:t>。</a:t>
            </a:r>
          </a:p>
        </p:txBody>
      </p:sp>
      <p:grpSp>
        <p:nvGrpSpPr>
          <p:cNvPr id="11" name="群組 10"/>
          <p:cNvGrpSpPr/>
          <p:nvPr/>
        </p:nvGrpSpPr>
        <p:grpSpPr>
          <a:xfrm rot="-5400000">
            <a:off x="2906361" y="-2890419"/>
            <a:ext cx="468001" cy="6266152"/>
            <a:chOff x="-37325" y="1189"/>
            <a:chExt cx="432004" cy="3884634"/>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0998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44317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7" y="208235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490860" y="3000289"/>
              <a:ext cx="133906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4.5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6" name="Picture 2" descr="C:\Users\NO38\Desktop\書籍\IM111電子商務\IM111ppt\小圖\f_194146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389" y="3669571"/>
            <a:ext cx="3534815" cy="2711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49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en-US" altLang="zh-TW" sz="3200" dirty="0" smtClean="0">
                <a:solidFill>
                  <a:schemeClr val="tx2"/>
                </a:solidFill>
              </a:rPr>
              <a:t>2001</a:t>
            </a:r>
            <a:r>
              <a:rPr lang="zh-TW" altLang="en-US" sz="3200" dirty="0" smtClean="0">
                <a:solidFill>
                  <a:schemeClr val="tx2"/>
                </a:solidFill>
              </a:rPr>
              <a:t>年，成立了誠品網路書店</a:t>
            </a:r>
            <a:endParaRPr lang="en-US" altLang="zh-TW" sz="3200" dirty="0" smtClean="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以顧客需求與終身價值為經營核心</a:t>
            </a:r>
            <a:r>
              <a:rPr kumimoji="1" lang="zh-TW" altLang="en-US" dirty="0" smtClean="0">
                <a:solidFill>
                  <a:schemeClr val="tx2"/>
                </a:solidFill>
              </a:rPr>
              <a:t>，開發各種區隔化服務機制，發展多元化通路。</a:t>
            </a:r>
            <a:endParaRPr kumimoji="1" lang="en-US" altLang="zh-TW" dirty="0" smtClean="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以整合行銷創意思考傳遞加值內容，跨越時間</a:t>
            </a:r>
            <a:r>
              <a:rPr kumimoji="1" lang="zh-TW" altLang="en-US" dirty="0" smtClean="0">
                <a:solidFill>
                  <a:schemeClr val="tx2"/>
                </a:solidFill>
              </a:rPr>
              <a:t>、地域的限制，延伸誠品的服務和品牌。</a:t>
            </a:r>
            <a:endParaRPr kumimoji="1" lang="en-US" altLang="zh-TW" dirty="0">
              <a:solidFill>
                <a:schemeClr val="tx2"/>
              </a:solidFill>
            </a:endParaRPr>
          </a:p>
          <a:p>
            <a:pPr marL="274320" lvl="1" algn="just" fontAlgn="base">
              <a:lnSpc>
                <a:spcPct val="100000"/>
              </a:lnSpc>
              <a:spcBef>
                <a:spcPts val="768"/>
              </a:spcBef>
              <a:buClr>
                <a:schemeClr val="tx2"/>
              </a:buClr>
            </a:pPr>
            <a:endParaRPr lang="en-US" altLang="zh-TW" sz="3200" dirty="0">
              <a:solidFill>
                <a:schemeClr val="tx2"/>
              </a:solidFill>
            </a:endParaRPr>
          </a:p>
        </p:txBody>
      </p:sp>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zh-TW" altLang="en-US" b="0" cap="none" dirty="0" smtClean="0">
                <a:solidFill>
                  <a:schemeClr val="tx2"/>
                </a:solidFill>
              </a:rPr>
              <a:t>書店不只是書店─誠品</a:t>
            </a:r>
            <a:r>
              <a:rPr kumimoji="1" lang="en-US" altLang="zh-TW" b="0" cap="none" dirty="0" err="1" smtClean="0">
                <a:solidFill>
                  <a:schemeClr val="tx2"/>
                </a:solidFill>
              </a:rPr>
              <a:t>eslite</a:t>
            </a:r>
            <a:endParaRPr kumimoji="1" lang="zh-TW" altLang="en-US" b="0" cap="none" dirty="0">
              <a:solidFill>
                <a:schemeClr val="tx2"/>
              </a:solidFill>
            </a:endParaRPr>
          </a:p>
        </p:txBody>
      </p:sp>
      <p:pic>
        <p:nvPicPr>
          <p:cNvPr id="6" name="圖片 5"/>
          <p:cNvPicPr>
            <a:picLocks noChangeAspect="1"/>
          </p:cNvPicPr>
          <p:nvPr/>
        </p:nvPicPr>
        <p:blipFill>
          <a:blip r:embed="rId3"/>
          <a:stretch>
            <a:fillRect/>
          </a:stretch>
        </p:blipFill>
        <p:spPr>
          <a:xfrm>
            <a:off x="2834590" y="4000694"/>
            <a:ext cx="3474821" cy="2484084"/>
          </a:xfrm>
          <a:prstGeom prst="rect">
            <a:avLst/>
          </a:prstGeom>
        </p:spPr>
      </p:pic>
    </p:spTree>
    <p:extLst>
      <p:ext uri="{BB962C8B-B14F-4D97-AF65-F5344CB8AC3E}">
        <p14:creationId xmlns:p14="http://schemas.microsoft.com/office/powerpoint/2010/main" val="3622120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spcAft>
                <a:spcPts val="600"/>
              </a:spcAft>
              <a:buClr>
                <a:schemeClr val="tx2"/>
              </a:buClr>
            </a:pPr>
            <a:r>
              <a:rPr lang="zh-TW" altLang="en-US" sz="3200" dirty="0" smtClean="0">
                <a:solidFill>
                  <a:schemeClr val="tx2"/>
                </a:solidFill>
              </a:rPr>
              <a:t>設置</a:t>
            </a:r>
            <a:r>
              <a:rPr lang="zh-TW" altLang="en-US" sz="3200" dirty="0">
                <a:solidFill>
                  <a:schemeClr val="tx2"/>
                </a:solidFill>
              </a:rPr>
              <a:t>一個電子商店，僅是在網路世界佔有一席之地，得有完整的考量與規劃，才可能勝出。</a:t>
            </a:r>
          </a:p>
          <a:p>
            <a:pPr marL="274320" lvl="1" algn="just">
              <a:lnSpc>
                <a:spcPct val="100000"/>
              </a:lnSpc>
              <a:spcBef>
                <a:spcPts val="768"/>
              </a:spcBef>
              <a:spcAft>
                <a:spcPts val="600"/>
              </a:spcAft>
              <a:buClr>
                <a:schemeClr val="tx2"/>
              </a:buClr>
            </a:pPr>
            <a:r>
              <a:rPr lang="zh-TW" altLang="en-US" sz="3200" dirty="0">
                <a:solidFill>
                  <a:schemeClr val="tx2"/>
                </a:solidFill>
              </a:rPr>
              <a:t>電子商店經營規劃涉及網路人口成長、目標顧客、主要業務內容、相關技術之開發、法令完備程度、產業競爭環境、系統開發與維護及細部的經營考量等，其中每一個考量皆環環相扣</a:t>
            </a:r>
            <a:r>
              <a:rPr lang="zh-TW" altLang="en-US" sz="3200" dirty="0" smtClean="0">
                <a:solidFill>
                  <a:schemeClr val="tx2"/>
                </a:solidFill>
              </a:rPr>
              <a:t>。</a:t>
            </a:r>
            <a:endParaRPr lang="zh-TW" altLang="en-US" sz="3200" dirty="0">
              <a:solidFill>
                <a:schemeClr val="tx2"/>
              </a:solidFill>
            </a:endParaRPr>
          </a:p>
        </p:txBody>
      </p:sp>
      <p:grpSp>
        <p:nvGrpSpPr>
          <p:cNvPr id="11" name="群組 10"/>
          <p:cNvGrpSpPr/>
          <p:nvPr/>
        </p:nvGrpSpPr>
        <p:grpSpPr>
          <a:xfrm rot="-5400000">
            <a:off x="2578874" y="-2562929"/>
            <a:ext cx="467999" cy="5611181"/>
            <a:chOff x="-37322" y="1189"/>
            <a:chExt cx="432002" cy="3478592"/>
          </a:xfrm>
          <a:solidFill>
            <a:schemeClr val="bg1"/>
          </a:solidFill>
          <a:effectLst/>
        </p:grpSpPr>
        <p:sp>
          <p:nvSpPr>
            <p:cNvPr id="13" name="五邊形 12"/>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4.1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328155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spcAft>
                <a:spcPts val="600"/>
              </a:spcAft>
              <a:buClr>
                <a:schemeClr val="tx2"/>
              </a:buClr>
            </a:pPr>
            <a:r>
              <a:rPr lang="zh-TW" altLang="en-US" sz="3200" dirty="0" smtClean="0">
                <a:solidFill>
                  <a:schemeClr val="tx2"/>
                </a:solidFill>
              </a:rPr>
              <a:t>很多過去關注的網路人口成長、相關之法令措施及付款機制等，也幾乎都已成熟，不再為是否要設置電子商店的重要考量因素。設置電子商店的主要考量還是回歸最根本的營運模式與建置目的。</a:t>
            </a:r>
          </a:p>
          <a:p>
            <a:pPr marL="274320" lvl="1" algn="just">
              <a:spcAft>
                <a:spcPts val="600"/>
              </a:spcAft>
              <a:buClr>
                <a:schemeClr val="tx2"/>
              </a:buClr>
            </a:pPr>
            <a:r>
              <a:rPr lang="zh-TW" altLang="en-US" sz="3200" dirty="0" smtClean="0">
                <a:solidFill>
                  <a:schemeClr val="tx2"/>
                </a:solidFill>
              </a:rPr>
              <a:t>確定建置後，還需要考量資源需求、技術及開發工具、開發時程及經營管理策略等，如果已有傳統商店的存在，則需考量虛實商店間的搭配，即使是純電子商店的建置仍需要考量實體的配合措施，包含產品包裝、運送及庫存管理等。</a:t>
            </a:r>
            <a:endParaRPr lang="zh-TW" altLang="en-US" sz="3200" dirty="0">
              <a:solidFill>
                <a:schemeClr val="tx2"/>
              </a:solidFill>
            </a:endParaRPr>
          </a:p>
        </p:txBody>
      </p:sp>
      <p:grpSp>
        <p:nvGrpSpPr>
          <p:cNvPr id="11" name="群組 10"/>
          <p:cNvGrpSpPr/>
          <p:nvPr/>
        </p:nvGrpSpPr>
        <p:grpSpPr>
          <a:xfrm rot="-5400000">
            <a:off x="2578874" y="-2562929"/>
            <a:ext cx="467999" cy="5611181"/>
            <a:chOff x="-37322" y="1189"/>
            <a:chExt cx="432002" cy="3478592"/>
          </a:xfrm>
          <a:solidFill>
            <a:schemeClr val="bg1"/>
          </a:solidFill>
          <a:effectLst/>
        </p:grpSpPr>
        <p:sp>
          <p:nvSpPr>
            <p:cNvPr id="13" name="五邊形 12"/>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4.1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4</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12511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lnSpc>
                <a:spcPct val="100000"/>
              </a:lnSpc>
              <a:spcAft>
                <a:spcPct val="0"/>
              </a:spcAft>
            </a:pPr>
            <a:r>
              <a:rPr kumimoji="1" lang="zh-TW" altLang="en-US" dirty="0" smtClean="0">
                <a:solidFill>
                  <a:schemeClr val="tx2"/>
                </a:solidFill>
              </a:rPr>
              <a:t>善</a:t>
            </a:r>
            <a:r>
              <a:rPr kumimoji="1" lang="zh-TW" altLang="en-US" dirty="0">
                <a:solidFill>
                  <a:schemeClr val="tx2"/>
                </a:solidFill>
              </a:rPr>
              <a:t>用電子商務開創新</a:t>
            </a:r>
            <a:r>
              <a:rPr kumimoji="1" lang="zh-TW" altLang="en-US" dirty="0" smtClean="0">
                <a:solidFill>
                  <a:schemeClr val="tx2"/>
                </a:solidFill>
              </a:rPr>
              <a:t>通路</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zh-TW" altLang="en-US" sz="3200" dirty="0" smtClean="0">
                <a:solidFill>
                  <a:schemeClr val="tx2"/>
                </a:solidFill>
              </a:rPr>
              <a:t>我國</a:t>
            </a:r>
            <a:r>
              <a:rPr lang="zh-TW" altLang="en-US" sz="3200" dirty="0">
                <a:solidFill>
                  <a:schemeClr val="tx2"/>
                </a:solidFill>
              </a:rPr>
              <a:t>外貿協透過大陸淘寶網就幫台灣廠商賣出</a:t>
            </a:r>
            <a:r>
              <a:rPr lang="en-US" altLang="zh-TW" sz="3200" dirty="0">
                <a:solidFill>
                  <a:schemeClr val="tx2"/>
                </a:solidFill>
              </a:rPr>
              <a:t>33</a:t>
            </a:r>
            <a:r>
              <a:rPr lang="zh-TW" altLang="en-US" sz="3200" dirty="0">
                <a:solidFill>
                  <a:schemeClr val="tx2"/>
                </a:solidFill>
              </a:rPr>
              <a:t>萬噸</a:t>
            </a:r>
            <a:r>
              <a:rPr lang="zh-TW" altLang="en-US" sz="3200" dirty="0" smtClean="0">
                <a:solidFill>
                  <a:schemeClr val="tx2"/>
                </a:solidFill>
              </a:rPr>
              <a:t>芒果。</a:t>
            </a:r>
            <a:endParaRPr lang="zh-TW" altLang="en-US" sz="3200" dirty="0">
              <a:solidFill>
                <a:schemeClr val="tx2"/>
              </a:solidFill>
            </a:endParaRPr>
          </a:p>
          <a:p>
            <a:pPr marL="274320" lvl="1" algn="just">
              <a:lnSpc>
                <a:spcPct val="100000"/>
              </a:lnSpc>
              <a:spcBef>
                <a:spcPts val="768"/>
              </a:spcBef>
              <a:buClr>
                <a:schemeClr val="tx2"/>
              </a:buClr>
            </a:pPr>
            <a:r>
              <a:rPr lang="zh-TW" altLang="en-US" sz="3200" dirty="0">
                <a:solidFill>
                  <a:schemeClr val="tx2"/>
                </a:solidFill>
              </a:rPr>
              <a:t>成長速度快及高效率是電子商務的</a:t>
            </a:r>
            <a:r>
              <a:rPr lang="zh-TW" altLang="en-US" sz="3200" dirty="0" smtClean="0">
                <a:solidFill>
                  <a:schemeClr val="tx2"/>
                </a:solidFill>
              </a:rPr>
              <a:t>特色。</a:t>
            </a:r>
            <a:endParaRPr lang="zh-TW" altLang="en-US" sz="3200" dirty="0">
              <a:solidFill>
                <a:schemeClr val="tx2"/>
              </a:solidFill>
            </a:endParaRPr>
          </a:p>
          <a:p>
            <a:pPr marL="274320" lvl="1" algn="just">
              <a:lnSpc>
                <a:spcPct val="100000"/>
              </a:lnSpc>
              <a:spcBef>
                <a:spcPts val="768"/>
              </a:spcBef>
              <a:buClr>
                <a:schemeClr val="tx2"/>
              </a:buClr>
            </a:pPr>
            <a:r>
              <a:rPr lang="zh-TW" altLang="en-US" sz="3200" dirty="0">
                <a:solidFill>
                  <a:schemeClr val="tx2"/>
                </a:solidFill>
              </a:rPr>
              <a:t>台灣緊臨大陸市場，在經濟層面來說是佔有極大</a:t>
            </a:r>
            <a:r>
              <a:rPr lang="zh-TW" altLang="en-US" sz="3200" dirty="0" smtClean="0">
                <a:solidFill>
                  <a:schemeClr val="tx2"/>
                </a:solidFill>
              </a:rPr>
              <a:t>優勢</a:t>
            </a:r>
            <a:r>
              <a:rPr lang="zh-TW" altLang="en-US" sz="3200" dirty="0">
                <a:solidFill>
                  <a:schemeClr val="tx2"/>
                </a:solidFill>
              </a:rPr>
              <a:t>。</a:t>
            </a:r>
          </a:p>
          <a:p>
            <a:pPr marL="274320" lvl="1" algn="just">
              <a:lnSpc>
                <a:spcPct val="100000"/>
              </a:lnSpc>
              <a:spcBef>
                <a:spcPts val="768"/>
              </a:spcBef>
              <a:buClr>
                <a:schemeClr val="tx2"/>
              </a:buClr>
            </a:pPr>
            <a:r>
              <a:rPr lang="zh-TW" altLang="en-US" sz="3200" dirty="0">
                <a:solidFill>
                  <a:schemeClr val="tx2"/>
                </a:solidFill>
              </a:rPr>
              <a:t>貿易協議開放後增加機會，除了競爭者變多，其實可以有更多的合作，善用電子商務就是開創海外通路的</a:t>
            </a:r>
            <a:r>
              <a:rPr lang="zh-TW" altLang="en-US" sz="3200" dirty="0" smtClean="0">
                <a:solidFill>
                  <a:schemeClr val="tx2"/>
                </a:solidFill>
              </a:rPr>
              <a:t>捷徑。</a:t>
            </a:r>
            <a:endParaRPr lang="zh-TW" altLang="en-US" sz="3200" dirty="0">
              <a:solidFill>
                <a:schemeClr val="tx2"/>
              </a:solidFill>
            </a:endParaRPr>
          </a:p>
        </p:txBody>
      </p:sp>
    </p:spTree>
    <p:extLst>
      <p:ext uri="{BB962C8B-B14F-4D97-AF65-F5344CB8AC3E}">
        <p14:creationId xmlns:p14="http://schemas.microsoft.com/office/powerpoint/2010/main" val="2434090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fontAlgn="base">
              <a:lnSpc>
                <a:spcPct val="100000"/>
              </a:lnSpc>
              <a:spcAft>
                <a:spcPct val="0"/>
              </a:spcAft>
            </a:pPr>
            <a:r>
              <a:rPr kumimoji="1" lang="zh-TW" altLang="en-US" dirty="0" smtClean="0">
                <a:solidFill>
                  <a:schemeClr val="tx2"/>
                </a:solidFill>
              </a:rPr>
              <a:t>善</a:t>
            </a:r>
            <a:r>
              <a:rPr kumimoji="1" lang="zh-TW" altLang="en-US" dirty="0">
                <a:solidFill>
                  <a:schemeClr val="tx2"/>
                </a:solidFill>
              </a:rPr>
              <a:t>用電子商務開創新</a:t>
            </a:r>
            <a:r>
              <a:rPr kumimoji="1" lang="zh-TW" altLang="en-US" dirty="0" smtClean="0">
                <a:solidFill>
                  <a:schemeClr val="tx2"/>
                </a:solidFill>
              </a:rPr>
              <a:t>通路</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en-US" sz="3200" dirty="0" smtClean="0">
                <a:solidFill>
                  <a:schemeClr val="tx2"/>
                </a:solidFill>
              </a:rPr>
              <a:t>網路</a:t>
            </a:r>
            <a:r>
              <a:rPr lang="zh-TW" altLang="en-US" sz="3200" dirty="0">
                <a:solidFill>
                  <a:schemeClr val="tx2"/>
                </a:solidFill>
              </a:rPr>
              <a:t>行銷是世代交替的重要行銷</a:t>
            </a:r>
            <a:r>
              <a:rPr lang="zh-TW" altLang="en-US" sz="3200" dirty="0" smtClean="0">
                <a:solidFill>
                  <a:schemeClr val="tx2"/>
                </a:solidFill>
              </a:rPr>
              <a:t>方式：</a:t>
            </a:r>
            <a:endParaRPr lang="zh-TW" altLang="en-US"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無遠弗屆的特性，增加曝光及接單的</a:t>
            </a:r>
            <a:r>
              <a:rPr kumimoji="1" lang="zh-TW" altLang="en-US" dirty="0" smtClean="0">
                <a:solidFill>
                  <a:schemeClr val="tx2"/>
                </a:solidFill>
              </a:rPr>
              <a:t>機率</a:t>
            </a:r>
            <a:r>
              <a:rPr kumimoji="1" lang="zh-TW" altLang="en-US" dirty="0">
                <a:solidFill>
                  <a:schemeClr val="tx2"/>
                </a:solidFill>
              </a:rPr>
              <a:t>。</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dirty="0">
                <a:solidFill>
                  <a:schemeClr val="tx2"/>
                </a:solidFill>
              </a:rPr>
              <a:t>可觀察平台累積的消費者採購特性及市場資料進行</a:t>
            </a:r>
            <a:r>
              <a:rPr kumimoji="1" lang="zh-TW" altLang="en-US" dirty="0" smtClean="0">
                <a:solidFill>
                  <a:schemeClr val="tx2"/>
                </a:solidFill>
              </a:rPr>
              <a:t>分析</a:t>
            </a:r>
            <a:r>
              <a:rPr kumimoji="1" lang="zh-TW" altLang="en-US" dirty="0">
                <a:solidFill>
                  <a:schemeClr val="tx2"/>
                </a:solidFill>
              </a:rPr>
              <a:t>。</a:t>
            </a:r>
          </a:p>
          <a:p>
            <a:pPr marL="274320" lvl="1" algn="just">
              <a:lnSpc>
                <a:spcPct val="100000"/>
              </a:lnSpc>
              <a:spcBef>
                <a:spcPts val="768"/>
              </a:spcBef>
              <a:buClr>
                <a:schemeClr val="tx2"/>
              </a:buClr>
            </a:pPr>
            <a:r>
              <a:rPr lang="zh-TW" altLang="en-US" sz="3200" dirty="0">
                <a:solidFill>
                  <a:schemeClr val="tx2"/>
                </a:solidFill>
              </a:rPr>
              <a:t>台灣市場雖小，但擁有靈活的營運模式和人才，在市場版圖重新洗牌之際，電子商務平台將是進入與拓展新興市場的絕佳方式與機會</a:t>
            </a:r>
            <a:r>
              <a:rPr lang="zh-TW" altLang="en-US" sz="3200" dirty="0" smtClean="0">
                <a:solidFill>
                  <a:schemeClr val="tx2"/>
                </a:solidFill>
              </a:rPr>
              <a:t>！</a:t>
            </a:r>
            <a:endParaRPr lang="zh-TW" altLang="en-US" sz="3200" dirty="0">
              <a:solidFill>
                <a:schemeClr val="tx2"/>
              </a:solidFill>
            </a:endParaRPr>
          </a:p>
        </p:txBody>
      </p:sp>
    </p:spTree>
    <p:extLst>
      <p:ext uri="{BB962C8B-B14F-4D97-AF65-F5344CB8AC3E}">
        <p14:creationId xmlns:p14="http://schemas.microsoft.com/office/powerpoint/2010/main" val="1918308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世界地圖系列,亞洲簡報 (寬螢幕)</Template>
  <TotalTime>0</TotalTime>
  <Words>3003</Words>
  <Application>Microsoft Office PowerPoint</Application>
  <PresentationFormat>如螢幕大小 (4:3)</PresentationFormat>
  <Paragraphs>463</Paragraphs>
  <Slides>47</Slides>
  <Notes>47</Notes>
  <HiddenSlides>0</HiddenSlides>
  <MMClips>0</MMClips>
  <ScaleCrop>false</ScaleCrop>
  <HeadingPairs>
    <vt:vector size="4" baseType="variant">
      <vt:variant>
        <vt:lpstr>佈景主題</vt:lpstr>
      </vt:variant>
      <vt:variant>
        <vt:i4>1</vt:i4>
      </vt:variant>
      <vt:variant>
        <vt:lpstr>投影片標題</vt:lpstr>
      </vt:variant>
      <vt:variant>
        <vt:i4>47</vt:i4>
      </vt:variant>
    </vt:vector>
  </HeadingPairs>
  <TitlesOfParts>
    <vt:vector size="48" baseType="lpstr">
      <vt:lpstr>Continental_Asia_16x9</vt:lpstr>
      <vt:lpstr>PowerPoint 簡報</vt:lpstr>
      <vt:lpstr>摘要</vt:lpstr>
      <vt:lpstr>學習目標</vt:lpstr>
      <vt:lpstr>書店不只是書店─誠品eslite</vt:lpstr>
      <vt:lpstr>書店不只是書店─誠品eslite</vt:lpstr>
      <vt:lpstr>導論</vt:lpstr>
      <vt:lpstr>導論</vt:lpstr>
      <vt:lpstr>善用電子商務開創新通路</vt:lpstr>
      <vt:lpstr>善用電子商務開創新通路</vt:lpstr>
      <vt:lpstr>電子商店規劃要素</vt:lpstr>
      <vt:lpstr>建置目的</vt:lpstr>
      <vt:lpstr>建置目的</vt:lpstr>
      <vt:lpstr>目標顧客</vt:lpstr>
      <vt:lpstr>主要業務功能</vt:lpstr>
      <vt:lpstr>線上交易功能</vt:lpstr>
      <vt:lpstr>線上交易功能</vt:lpstr>
      <vt:lpstr>顧客關係管理機制</vt:lpstr>
      <vt:lpstr>顧客關係管理機制</vt:lpstr>
      <vt:lpstr>擴展市場通路</vt:lpstr>
      <vt:lpstr>擴展市場通路</vt:lpstr>
      <vt:lpstr>虛實整合功能</vt:lpstr>
      <vt:lpstr>市場研究功能</vt:lpstr>
      <vt:lpstr>市場研究功能</vt:lpstr>
      <vt:lpstr>成功關鍵因素</vt:lpstr>
      <vt:lpstr>系統建置</vt:lpstr>
      <vt:lpstr>系統建置</vt:lpstr>
      <vt:lpstr>網站經營管理</vt:lpstr>
      <vt:lpstr>網站經營管理</vt:lpstr>
      <vt:lpstr>資源需求</vt:lpstr>
      <vt:lpstr>資源需求</vt:lpstr>
      <vt:lpstr>平均5秒賣1件所有平台一網打盡 ─東京著衣</vt:lpstr>
      <vt:lpstr>平均5秒賣1件所有平台一網打盡 ─東京著衣</vt:lpstr>
      <vt:lpstr>平均5秒賣1件所有平台一網打盡 ─東京著衣</vt:lpstr>
      <vt:lpstr>系統設計與開發</vt:lpstr>
      <vt:lpstr>系統需求分析</vt:lpstr>
      <vt:lpstr>系統需求分析</vt:lpstr>
      <vt:lpstr>系統需求分析</vt:lpstr>
      <vt:lpstr>系統設計</vt:lpstr>
      <vt:lpstr>系統開發</vt:lpstr>
      <vt:lpstr>系統開發</vt:lpstr>
      <vt:lpstr>系統測試</vt:lpstr>
      <vt:lpstr>系統維護</vt:lpstr>
      <vt:lpstr>電子商店績效評估</vt:lpstr>
      <vt:lpstr>電子商店績效評估</vt:lpstr>
      <vt:lpstr>摘要與結論</vt:lpstr>
      <vt:lpstr>摘要與結論</vt:lpstr>
      <vt:lpstr>摘要與結論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2014-07-15T05:47:44Z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