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7"/>
  </p:notesMasterIdLst>
  <p:handoutMasterIdLst>
    <p:handoutMasterId r:id="rId68"/>
  </p:handoutMasterIdLst>
  <p:sldIdLst>
    <p:sldId id="331" r:id="rId3"/>
    <p:sldId id="377" r:id="rId4"/>
    <p:sldId id="378" r:id="rId5"/>
    <p:sldId id="386" r:id="rId6"/>
    <p:sldId id="387" r:id="rId7"/>
    <p:sldId id="388" r:id="rId8"/>
    <p:sldId id="389" r:id="rId9"/>
    <p:sldId id="37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21" r:id="rId24"/>
    <p:sldId id="422" r:id="rId25"/>
    <p:sldId id="423" r:id="rId26"/>
    <p:sldId id="403" r:id="rId27"/>
    <p:sldId id="404" r:id="rId28"/>
    <p:sldId id="405" r:id="rId29"/>
    <p:sldId id="406" r:id="rId30"/>
    <p:sldId id="407" r:id="rId31"/>
    <p:sldId id="408" r:id="rId32"/>
    <p:sldId id="434" r:id="rId33"/>
    <p:sldId id="445" r:id="rId34"/>
    <p:sldId id="433" r:id="rId35"/>
    <p:sldId id="428" r:id="rId36"/>
    <p:sldId id="431" r:id="rId37"/>
    <p:sldId id="446" r:id="rId38"/>
    <p:sldId id="432" r:id="rId39"/>
    <p:sldId id="447" r:id="rId40"/>
    <p:sldId id="435" r:id="rId41"/>
    <p:sldId id="409" r:id="rId42"/>
    <p:sldId id="436" r:id="rId43"/>
    <p:sldId id="437" r:id="rId44"/>
    <p:sldId id="448" r:id="rId45"/>
    <p:sldId id="412" r:id="rId46"/>
    <p:sldId id="413" r:id="rId47"/>
    <p:sldId id="414" r:id="rId48"/>
    <p:sldId id="438" r:id="rId49"/>
    <p:sldId id="449" r:id="rId50"/>
    <p:sldId id="439" r:id="rId51"/>
    <p:sldId id="440" r:id="rId52"/>
    <p:sldId id="415" r:id="rId53"/>
    <p:sldId id="441" r:id="rId54"/>
    <p:sldId id="450" r:id="rId55"/>
    <p:sldId id="416" r:id="rId56"/>
    <p:sldId id="424" r:id="rId57"/>
    <p:sldId id="425" r:id="rId58"/>
    <p:sldId id="442" r:id="rId59"/>
    <p:sldId id="427" r:id="rId60"/>
    <p:sldId id="451" r:id="rId61"/>
    <p:sldId id="443" r:id="rId62"/>
    <p:sldId id="452" r:id="rId63"/>
    <p:sldId id="444" r:id="rId64"/>
    <p:sldId id="453" r:id="rId65"/>
    <p:sldId id="454" r:id="rId66"/>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 xmlns:p15="http://schemas.microsoft.com/office/powerpoint/2012/main">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7" autoAdjust="0"/>
    <p:restoredTop sz="96429" autoAdjust="0"/>
  </p:normalViewPr>
  <p:slideViewPr>
    <p:cSldViewPr>
      <p:cViewPr>
        <p:scale>
          <a:sx n="70" d="100"/>
          <a:sy n="70" d="100"/>
        </p:scale>
        <p:origin x="-1368" y="-66"/>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pPr/>
              <a:t>7/24/2014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pPr/>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rPr lang="zh-TW" altLang="en-US"/>
              <a:pPr/>
              <a:t>2014/7/24</a:t>
            </a:fld>
            <a:endParaRPr lang="zh-TW"/>
          </a:p>
        </p:txBody>
      </p:sp>
      <p:sp>
        <p:nvSpPr>
          <p:cNvPr id="4" name="投影片圖像版面配置區 3"/>
          <p:cNvSpPr>
            <a:spLocks noGrp="1" noRot="1" noChangeAspect="1"/>
          </p:cNvSpPr>
          <p:nvPr>
            <p:ph type="sldImg" idx="2"/>
          </p:nvPr>
        </p:nvSpPr>
        <p:spPr>
          <a:xfrm>
            <a:off x="900113" y="741363"/>
            <a:ext cx="4935537"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rPr/>
              <a:pPr/>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319751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913448" y="1828800"/>
            <a:ext cx="7317105" cy="3048001"/>
          </a:xfrm>
        </p:spPr>
        <p:txBody>
          <a:bodyPr>
            <a:normAutofit/>
          </a:bodyPr>
          <a:lstStyle>
            <a:lvl1pPr latinLnBrk="0">
              <a:defRPr lang="zh-TW" sz="1800" b="1"/>
            </a:lvl1pPr>
          </a:lstStyle>
          <a:p>
            <a:r>
              <a:rPr lang="zh-TW" altLang="en-US" sz="1200" kern="100" dirty="0" smtClean="0">
                <a:latin typeface="Times New Roman"/>
                <a:ea typeface="細明體"/>
              </a:rPr>
              <a:t>第八章 供應鏈管理</a:t>
            </a:r>
            <a:endParaRPr lang="zh-TW" altLang="en-US" sz="1200" kern="100" dirty="0">
              <a:latin typeface="Times New Roman"/>
              <a:ea typeface="新細明體"/>
            </a:endParaRPr>
          </a:p>
        </p:txBody>
      </p:sp>
      <p:sp>
        <p:nvSpPr>
          <p:cNvPr id="3" name="副標題 2"/>
          <p:cNvSpPr>
            <a:spLocks noGrp="1"/>
          </p:cNvSpPr>
          <p:nvPr>
            <p:ph type="subTitle" idx="1" hasCustomPrompt="1"/>
          </p:nvPr>
        </p:nvSpPr>
        <p:spPr>
          <a:xfrm>
            <a:off x="913449" y="5029200"/>
            <a:ext cx="5887983" cy="1143000"/>
          </a:xfrm>
        </p:spPr>
        <p:txBody>
          <a:bodyPr>
            <a:normAutofit/>
          </a:bodyPr>
          <a:lstStyle>
            <a:lvl1pPr marL="0" indent="0" algn="l" latinLnBrk="0">
              <a:spcBef>
                <a:spcPts val="0"/>
              </a:spcBef>
              <a:buNone/>
              <a:defRPr lang="zh-TW" sz="2000">
                <a:solidFill>
                  <a:schemeClr val="tx1"/>
                </a:solidFill>
                <a:latin typeface="Microsoft JhengHei" pitchFamily="34" charset="-120"/>
                <a:ea typeface="Microsoft JhengHei" pitchFamily="34" charset="-120"/>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dirty="0" smtClean="0"/>
              <a:t>侯君溥</a:t>
            </a:r>
            <a:endParaRPr lang="zh-TW" dirty="0"/>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pPr/>
              <a:t>2014/7/24</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3"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pPr/>
              <a:t>2014/7/24</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idx="1"/>
          </p:nvPr>
        </p:nvSpPr>
        <p:spPr/>
        <p:txBody>
          <a:bodyPr/>
          <a:lstStyle>
            <a:lvl1pPr marL="342900" indent="-342900">
              <a:defRPr kumimoji="1" lang="zh-TW" altLang="en-US" sz="32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834300" indent="-457200">
              <a:defRPr kumimoji="1" lang="zh-TW" altLang="en-US" sz="28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marL="342900" lvl="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pPr>
            <a:r>
              <a:rPr lang="zh-TW" altLang="en-US" dirty="0" smtClean="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3953EAC3-97C7-4725-B3D3-3992AB7F8C57}" type="datetime1">
              <a:rPr lang="zh-TW" altLang="en-US" smtClean="0"/>
              <a:pPr/>
              <a:t>2014/7/24</a:t>
            </a:fld>
            <a:endParaRPr lang="zh-TW"/>
          </a:p>
        </p:txBody>
      </p:sp>
      <p:sp>
        <p:nvSpPr>
          <p:cNvPr id="5" name="頁尾版面配置區 4"/>
          <p:cNvSpPr>
            <a:spLocks noGrp="1"/>
          </p:cNvSpPr>
          <p:nvPr>
            <p:ph type="ftr" sz="quarter" idx="11"/>
          </p:nvPr>
        </p:nvSpPr>
        <p:spPr/>
        <p:txBody>
          <a:bodyPr/>
          <a:lstStyle>
            <a:lvl1pPr>
              <a:defRPr sz="140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1"/>
            <a:ext cx="7317105" cy="2362199"/>
          </a:xfrm>
        </p:spPr>
        <p:txBody>
          <a:bodyPr anchor="b">
            <a:normAutofit/>
          </a:bodyPr>
          <a:lstStyle>
            <a:lvl1pPr algn="l" latinLnBrk="0">
              <a:defRPr lang="zh-TW" sz="4400"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2"/>
            <a:ext cx="5891331" cy="1142999"/>
          </a:xfrm>
        </p:spPr>
        <p:txBody>
          <a:bodyPr anchor="t"/>
          <a:lstStyle>
            <a:lvl1pPr marL="0" indent="0" latinLnBrk="0">
              <a:spcBef>
                <a:spcPts val="0"/>
              </a:spcBef>
              <a:buNone/>
              <a:defRPr lang="zh-TW" sz="2000">
                <a:solidFill>
                  <a:schemeClr val="tx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pPr/>
              <a:t>2014/7/24</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baseline="0"/>
            </a:lvl7pPr>
            <a:lvl8pPr latinLnBrk="0">
              <a:defRPr lang="zh-TW" sz="1600" baseline="0"/>
            </a:lvl8pPr>
            <a:lvl9pPr latinLnBrk="0">
              <a:defRPr lang="zh-TW" sz="16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pPr/>
              <a:t>2014/7/24</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0"/>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1"/>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0"/>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1"/>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baseline="0"/>
            </a:lvl8pPr>
            <a:lvl9pPr latinLnBrk="0">
              <a:defRPr lang="zh-TW" sz="14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pPr/>
              <a:t>2014/7/24</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pPr/>
              <a:t>2014/7/24</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pPr/>
              <a:t>2014/7/24</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80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pPr/>
              <a:t>2014/7/24</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80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pPr/>
              <a:t>2014/7/24</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913449" y="274638"/>
            <a:ext cx="7317105" cy="1325562"/>
          </a:xfrm>
          <a:prstGeom prst="rect">
            <a:avLst/>
          </a:prstGeom>
        </p:spPr>
        <p:txBody>
          <a:bodyPr vert="horz" lIns="91440" tIns="45720" rIns="91440" bIns="45720" rtlCol="0" anchor="b">
            <a:normAutofit/>
          </a:bodyPr>
          <a:lstStyle/>
          <a:p>
            <a:r>
              <a:rPr lang="zh-TW"/>
              <a:t>按一下以編輯母片標題樣式</a:t>
            </a:r>
          </a:p>
        </p:txBody>
      </p:sp>
      <p:sp>
        <p:nvSpPr>
          <p:cNvPr id="3" name="文字版面配置區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lvl="0"/>
            <a:r>
              <a:rPr lang="zh-TW" dirty="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dirty="0"/>
              <a:t>第二層</a:t>
            </a:r>
          </a:p>
          <a:p>
            <a:pPr lvl="2"/>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A311AFD9-3919-4091-B3EC-D4B98923168B}" type="datetime1">
              <a:rPr lang="zh-TW" altLang="en-US" smtClean="0"/>
              <a:pPr/>
              <a:t>2014/7/24</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100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lang="zh-TW" sz="4000" kern="1200" cap="all" baseline="0">
          <a:solidFill>
            <a:schemeClr val="tx1">
              <a:lumMod val="50000"/>
            </a:schemeClr>
          </a:solidFill>
          <a:latin typeface="華康粗黑體" panose="020B0709000000000000" pitchFamily="49" charset="-120"/>
          <a:ea typeface="華康粗黑體" panose="020B0709000000000000" pitchFamily="49" charset="-120"/>
          <a:cs typeface="+mj-cs"/>
        </a:defRPr>
      </a:lvl1pPr>
    </p:titleStyle>
    <p:bodyStyle>
      <a:lvl1pPr marL="34290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defRPr kumimoji="1" lang="zh-TW" sz="32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834300" indent="-457200" algn="l" defTabSz="914400" rtl="0" eaLnBrk="1" latinLnBrk="0" hangingPunct="1">
        <a:lnSpc>
          <a:spcPct val="90000"/>
        </a:lnSpc>
        <a:spcBef>
          <a:spcPts val="600"/>
        </a:spcBef>
        <a:buClr>
          <a:schemeClr val="tx2"/>
        </a:buClr>
        <a:buSzPct val="80000"/>
        <a:buFont typeface="Arial" pitchFamily="34" charset="0"/>
        <a:buChar char="•"/>
        <a:defRPr kumimoji="1" lang="zh-TW" altLang="en-US" sz="28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731520" indent="-228600" algn="l" defTabSz="914400" rtl="0" eaLnBrk="1" latinLnBrk="0" hangingPunct="1">
        <a:lnSpc>
          <a:spcPct val="90000"/>
        </a:lnSpc>
        <a:spcBef>
          <a:spcPts val="600"/>
        </a:spcBef>
        <a:buClr>
          <a:schemeClr val="tx2"/>
        </a:buClr>
        <a:buSzPct val="80000"/>
        <a:buFont typeface="Arial" pitchFamily="34" charset="0"/>
        <a:buChar char="•"/>
        <a:defRPr lang="zh-TW" sz="24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3pPr>
      <a:lvl4pPr marL="960120" indent="-228600" algn="l" defTabSz="914400" rtl="0" eaLnBrk="1" latinLnBrk="0" hangingPunct="1">
        <a:lnSpc>
          <a:spcPct val="90000"/>
        </a:lnSpc>
        <a:spcBef>
          <a:spcPts val="600"/>
        </a:spcBef>
        <a:buClr>
          <a:schemeClr val="tx2"/>
        </a:buClr>
        <a:buSzPct val="80000"/>
        <a:buFont typeface="Arial" pitchFamily="34" charset="0"/>
        <a:buChar char="•"/>
        <a:defRPr lang="zh-TW" sz="20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1188720" indent="-228600" algn="l" defTabSz="914400" rtl="0" eaLnBrk="1" latinLnBrk="0" hangingPunct="1">
        <a:lnSpc>
          <a:spcPct val="90000"/>
        </a:lnSpc>
        <a:spcBef>
          <a:spcPts val="600"/>
        </a:spcBef>
        <a:buClr>
          <a:schemeClr val="tx2"/>
        </a:buClr>
        <a:buSzPct val="80000"/>
        <a:buFont typeface="Arial" pitchFamily="34" charset="0"/>
        <a:buChar char="•"/>
        <a:defRPr lang="zh-TW" sz="1800" kern="120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4582133" y="2276872"/>
            <a:ext cx="4553897" cy="201622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8</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a:latin typeface="華康粗黑體" pitchFamily="49" charset="-120"/>
                <a:ea typeface="華康粗黑體" pitchFamily="49" charset="-120"/>
                <a:cs typeface="Arial" charset="0"/>
              </a:rPr>
              <a:t>供應鏈管理</a:t>
            </a:r>
          </a:p>
        </p:txBody>
      </p:sp>
      <p:sp>
        <p:nvSpPr>
          <p:cNvPr id="7"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8" name="直線接點 7"/>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9"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11133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a:r>
              <a:rPr lang="zh-TW" altLang="en-US" dirty="0" smtClean="0"/>
              <a:t>經營管理</a:t>
            </a:r>
            <a:r>
              <a:rPr lang="zh-TW" altLang="en-US" dirty="0"/>
              <a:t>典範的</a:t>
            </a:r>
            <a:r>
              <a:rPr lang="zh-TW" altLang="en-US" dirty="0" smtClean="0"/>
              <a:t>移轉</a:t>
            </a:r>
            <a:endParaRPr lang="en-US" altLang="zh-TW" sz="2800" dirty="0"/>
          </a:p>
        </p:txBody>
      </p:sp>
      <p:sp>
        <p:nvSpPr>
          <p:cNvPr id="4099" name="內容版面配置區 2"/>
          <p:cNvSpPr>
            <a:spLocks noGrp="1"/>
          </p:cNvSpPr>
          <p:nvPr>
            <p:ph idx="1"/>
          </p:nvPr>
        </p:nvSpPr>
        <p:spPr>
          <a:xfrm>
            <a:off x="457200" y="1483199"/>
            <a:ext cx="8219256" cy="5040000"/>
          </a:xfrm>
        </p:spPr>
        <p:txBody>
          <a:bodyPr>
            <a:normAutofit/>
          </a:bodyPr>
          <a:lstStyle/>
          <a:p>
            <a:pPr marL="342900" lvl="1" indent="-342900" algn="just" eaLnBrk="0" fontAlgn="base" hangingPunct="0">
              <a:lnSpc>
                <a:spcPct val="100000"/>
              </a:lnSpc>
              <a:spcBef>
                <a:spcPts val="768"/>
              </a:spcBef>
              <a:spcAft>
                <a:spcPct val="0"/>
              </a:spcAft>
              <a:buFont typeface="Arial" charset="0"/>
              <a:buChar char="•"/>
              <a:defRPr/>
            </a:pPr>
            <a:r>
              <a:rPr lang="zh-TW" altLang="en-US" sz="3200" dirty="0" smtClean="0"/>
              <a:t>隨著</a:t>
            </a:r>
            <a:r>
              <a:rPr lang="zh-TW" altLang="en-US" sz="3200" dirty="0"/>
              <a:t>資訊科技的創新、產品研發技術的進步、產品生命週期的</a:t>
            </a:r>
            <a:r>
              <a:rPr lang="zh-TW" altLang="en-US" sz="3200" dirty="0" smtClean="0"/>
              <a:t>縮短，以及</a:t>
            </a:r>
            <a:r>
              <a:rPr lang="zh-TW" altLang="en-US" sz="3200" dirty="0"/>
              <a:t>全球化市場的競爭等營運環境演變，當前企業經營管理典範已明顯地由單一企業的管理</a:t>
            </a:r>
            <a:r>
              <a:rPr lang="zh-TW" altLang="en-US" sz="3200" dirty="0" smtClean="0"/>
              <a:t>（</a:t>
            </a:r>
            <a:r>
              <a:rPr lang="en-US" altLang="zh-TW" sz="3200" dirty="0" smtClean="0"/>
              <a:t>Individual Business Management</a:t>
            </a:r>
            <a:r>
              <a:rPr lang="zh-TW" altLang="en-US" sz="3200" dirty="0"/>
              <a:t>）逐漸轉變為多企業互動的供應鏈管理（</a:t>
            </a:r>
            <a:r>
              <a:rPr lang="en-US" altLang="zh-TW" sz="3200" dirty="0"/>
              <a:t>Supply Chain Management, SCM</a:t>
            </a:r>
            <a:r>
              <a:rPr lang="zh-TW" altLang="en-US" sz="3200" dirty="0" smtClean="0"/>
              <a:t>）。</a:t>
            </a:r>
            <a:endParaRPr lang="en-US" altLang="en-US" sz="3200" dirty="0"/>
          </a:p>
        </p:txBody>
      </p:sp>
      <p:grpSp>
        <p:nvGrpSpPr>
          <p:cNvPr id="4" name="群組 3"/>
          <p:cNvGrpSpPr/>
          <p:nvPr/>
        </p:nvGrpSpPr>
        <p:grpSpPr>
          <a:xfrm rot="-5400000">
            <a:off x="3093718" y="-3077773"/>
            <a:ext cx="467999" cy="6640870"/>
            <a:chOff x="-37322" y="1189"/>
            <a:chExt cx="432002" cy="4116937"/>
          </a:xfrm>
          <a:solidFill>
            <a:schemeClr val="bg1"/>
          </a:solidFill>
          <a:effectLst/>
        </p:grpSpPr>
        <p:sp>
          <p:nvSpPr>
            <p:cNvPr id="5" name="五邊形 4"/>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8.1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scm-supply-chain-management-2568677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225"/>
          <a:stretch/>
        </p:blipFill>
        <p:spPr bwMode="auto">
          <a:xfrm>
            <a:off x="6084168" y="4554624"/>
            <a:ext cx="2552962" cy="189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2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a:r>
              <a:rPr lang="zh-TW" altLang="en-US" dirty="0" smtClean="0"/>
              <a:t>新</a:t>
            </a:r>
            <a:r>
              <a:rPr lang="zh-TW" altLang="en-US" dirty="0"/>
              <a:t>典範的</a:t>
            </a:r>
            <a:r>
              <a:rPr lang="zh-TW" altLang="en-US" dirty="0" smtClean="0"/>
              <a:t>要求</a:t>
            </a:r>
            <a:endParaRPr lang="en-US" altLang="zh-TW" sz="2800" dirty="0"/>
          </a:p>
        </p:txBody>
      </p:sp>
      <p:sp>
        <p:nvSpPr>
          <p:cNvPr id="4099" name="內容版面配置區 2"/>
          <p:cNvSpPr>
            <a:spLocks noGrp="1"/>
          </p:cNvSpPr>
          <p:nvPr>
            <p:ph idx="1"/>
          </p:nvPr>
        </p:nvSpPr>
        <p:spPr>
          <a:xfrm>
            <a:off x="457200" y="1483199"/>
            <a:ext cx="8219256" cy="5040000"/>
          </a:xfrm>
        </p:spPr>
        <p:txBody>
          <a:bodyPr>
            <a:normAutofit/>
          </a:bodyPr>
          <a:lstStyle/>
          <a:p>
            <a:pPr marL="342900" lvl="1" indent="-342900" algn="just" eaLnBrk="0" fontAlgn="base" hangingPunct="0">
              <a:lnSpc>
                <a:spcPct val="100000"/>
              </a:lnSpc>
              <a:spcBef>
                <a:spcPts val="768"/>
              </a:spcBef>
              <a:spcAft>
                <a:spcPct val="0"/>
              </a:spcAft>
              <a:buFont typeface="Arial" charset="0"/>
              <a:buChar char="•"/>
              <a:defRPr/>
            </a:pPr>
            <a:r>
              <a:rPr lang="zh-TW" altLang="en-US" sz="3200" dirty="0" smtClean="0"/>
              <a:t>企業</a:t>
            </a:r>
            <a:r>
              <a:rPr lang="zh-TW" altLang="en-US" sz="3200" dirty="0"/>
              <a:t>須整合組織本身的企業流程與資訊系統</a:t>
            </a:r>
          </a:p>
          <a:p>
            <a:pPr marL="342900" lvl="1" indent="-342900" algn="just" eaLnBrk="0" fontAlgn="base" hangingPunct="0">
              <a:lnSpc>
                <a:spcPct val="100000"/>
              </a:lnSpc>
              <a:spcBef>
                <a:spcPts val="768"/>
              </a:spcBef>
              <a:spcAft>
                <a:spcPct val="0"/>
              </a:spcAft>
              <a:buFont typeface="Arial" charset="0"/>
              <a:buChar char="•"/>
              <a:defRPr/>
            </a:pPr>
            <a:r>
              <a:rPr lang="zh-TW" altLang="en-US" sz="3200" dirty="0"/>
              <a:t>亦須結合通路、物流廠商、</a:t>
            </a:r>
            <a:r>
              <a:rPr lang="zh-TW" altLang="en-US" sz="3200" dirty="0" smtClean="0"/>
              <a:t>供應商，以及</a:t>
            </a:r>
            <a:r>
              <a:rPr lang="zh-TW" altLang="en-US" sz="3200" dirty="0"/>
              <a:t>其它商業夥伴</a:t>
            </a:r>
          </a:p>
          <a:p>
            <a:pPr marL="342900" lvl="1" indent="-342900" algn="just" eaLnBrk="0" fontAlgn="base" hangingPunct="0">
              <a:lnSpc>
                <a:spcPct val="100000"/>
              </a:lnSpc>
              <a:spcBef>
                <a:spcPts val="768"/>
              </a:spcBef>
              <a:spcAft>
                <a:spcPct val="0"/>
              </a:spcAft>
              <a:buFont typeface="Arial" charset="0"/>
              <a:buChar char="•"/>
              <a:defRPr/>
            </a:pPr>
            <a:r>
              <a:rPr lang="zh-TW" altLang="en-US" sz="3200" dirty="0"/>
              <a:t>能在符合經濟原則之情況下完成最終顧客的訂單</a:t>
            </a:r>
          </a:p>
        </p:txBody>
      </p:sp>
      <p:grpSp>
        <p:nvGrpSpPr>
          <p:cNvPr id="4" name="群組 3"/>
          <p:cNvGrpSpPr/>
          <p:nvPr/>
        </p:nvGrpSpPr>
        <p:grpSpPr>
          <a:xfrm rot="-5400000">
            <a:off x="3093718" y="-3077773"/>
            <a:ext cx="467999" cy="6640870"/>
            <a:chOff x="-37322" y="1189"/>
            <a:chExt cx="432002" cy="4116937"/>
          </a:xfrm>
          <a:solidFill>
            <a:schemeClr val="bg1"/>
          </a:solidFill>
          <a:effectLst/>
        </p:grpSpPr>
        <p:sp>
          <p:nvSpPr>
            <p:cNvPr id="5" name="五邊形 4"/>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8.1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 name="Picture 2" descr="C:\Users\NO38\Desktop\書籍\IM111電子商務\IM111ppt\小圖\scm-supply-chain-management-word-cloud-2332460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861" b="12865"/>
          <a:stretch/>
        </p:blipFill>
        <p:spPr bwMode="auto">
          <a:xfrm>
            <a:off x="2864431" y="4171586"/>
            <a:ext cx="3363753" cy="229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74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r>
              <a:rPr lang="zh-TW" altLang="en-US" dirty="0" smtClean="0"/>
              <a:t>供應</a:t>
            </a:r>
            <a:r>
              <a:rPr lang="zh-TW" altLang="en-US" dirty="0"/>
              <a:t>鏈管理之策略</a:t>
            </a:r>
            <a:r>
              <a:rPr lang="zh-TW" altLang="en-US" dirty="0" smtClean="0"/>
              <a:t>意圖</a:t>
            </a:r>
            <a:endParaRPr lang="en-US" altLang="zh-TW" dirty="0"/>
          </a:p>
        </p:txBody>
      </p:sp>
      <p:sp>
        <p:nvSpPr>
          <p:cNvPr id="4099" name="內容版面配置區 2"/>
          <p:cNvSpPr>
            <a:spLocks noGrp="1"/>
          </p:cNvSpPr>
          <p:nvPr>
            <p:ph idx="1"/>
          </p:nvPr>
        </p:nvSpPr>
        <p:spPr>
          <a:xfrm>
            <a:off x="457200" y="1483199"/>
            <a:ext cx="8219256" cy="5040000"/>
          </a:xfrm>
        </p:spPr>
        <p:txBody>
          <a:bodyPr>
            <a:normAutofit/>
          </a:bodyPr>
          <a:lstStyle/>
          <a:p>
            <a:pPr marL="342900" lvl="1" indent="-342900" algn="just" eaLnBrk="0" fontAlgn="base" hangingPunct="0">
              <a:lnSpc>
                <a:spcPct val="100000"/>
              </a:lnSpc>
              <a:spcBef>
                <a:spcPts val="768"/>
              </a:spcBef>
              <a:spcAft>
                <a:spcPct val="0"/>
              </a:spcAft>
              <a:buFont typeface="Arial" charset="0"/>
              <a:buChar char="•"/>
              <a:defRPr/>
            </a:pPr>
            <a:r>
              <a:rPr lang="zh-TW" altLang="en-US" sz="3200" dirty="0" smtClean="0"/>
              <a:t>結合</a:t>
            </a:r>
            <a:r>
              <a:rPr lang="zh-TW" altLang="en-US" sz="3200" dirty="0"/>
              <a:t>不同企業所形成的經營典範，有兩個策略</a:t>
            </a:r>
            <a:r>
              <a:rPr lang="zh-TW" altLang="en-US" sz="3200" dirty="0" smtClean="0"/>
              <a:t>意圖：</a:t>
            </a:r>
            <a:endParaRPr lang="zh-TW" altLang="en-US" sz="3200" dirty="0"/>
          </a:p>
          <a:p>
            <a:pPr marL="720000" lvl="1" indent="-342900" algn="just" fontAlgn="base">
              <a:lnSpc>
                <a:spcPct val="100000"/>
              </a:lnSpc>
              <a:spcBef>
                <a:spcPts val="768"/>
              </a:spcBef>
              <a:buFont typeface="Times New Roman" panose="02020603050405020304" pitchFamily="18" charset="0"/>
              <a:buChar char="−"/>
              <a:defRPr/>
            </a:pPr>
            <a:r>
              <a:rPr lang="zh-TW" altLang="en-US" dirty="0" smtClean="0"/>
              <a:t>整合（</a:t>
            </a:r>
            <a:r>
              <a:rPr lang="en-US" altLang="zh-TW" dirty="0" smtClean="0"/>
              <a:t>Integration</a:t>
            </a:r>
            <a:r>
              <a:rPr lang="zh-TW" altLang="en-US" dirty="0" smtClean="0"/>
              <a:t>）：期望</a:t>
            </a:r>
            <a:r>
              <a:rPr lang="zh-TW" altLang="en-US" dirty="0"/>
              <a:t>能藉由對商流、物流、金流、以及資訊流的有效管理，來連結網絡中各個節點的運作。</a:t>
            </a:r>
          </a:p>
          <a:p>
            <a:pPr marL="720000" lvl="1" indent="-342900" algn="just" fontAlgn="base">
              <a:lnSpc>
                <a:spcPct val="100000"/>
              </a:lnSpc>
              <a:spcBef>
                <a:spcPts val="768"/>
              </a:spcBef>
              <a:buFont typeface="Times New Roman" panose="02020603050405020304" pitchFamily="18" charset="0"/>
              <a:buChar char="−"/>
              <a:defRPr/>
            </a:pPr>
            <a:r>
              <a:rPr lang="zh-TW" altLang="en-US" dirty="0" smtClean="0"/>
              <a:t>合作（</a:t>
            </a:r>
            <a:r>
              <a:rPr lang="en-US" altLang="zh-TW" dirty="0" smtClean="0"/>
              <a:t>Coordination</a:t>
            </a:r>
            <a:r>
              <a:rPr lang="zh-TW" altLang="en-US" dirty="0" smtClean="0"/>
              <a:t>）</a:t>
            </a:r>
            <a:r>
              <a:rPr lang="zh-TW" altLang="en-US" dirty="0"/>
              <a:t>：</a:t>
            </a:r>
            <a:r>
              <a:rPr lang="zh-TW" altLang="en-US" dirty="0" smtClean="0"/>
              <a:t>確保</a:t>
            </a:r>
            <a:r>
              <a:rPr lang="zh-TW" altLang="en-US" dirty="0"/>
              <a:t>分散在網絡中各個獨立的成員能有效的整合與分享彼此的資源，以獲取供應鏈整體競爭優勢</a:t>
            </a:r>
            <a:r>
              <a:rPr lang="zh-TW" altLang="en-US" dirty="0" smtClean="0"/>
              <a:t>。</a:t>
            </a:r>
            <a:endParaRPr lang="zh-TW" altLang="en-US" dirty="0"/>
          </a:p>
        </p:txBody>
      </p:sp>
      <p:grpSp>
        <p:nvGrpSpPr>
          <p:cNvPr id="4" name="群組 3"/>
          <p:cNvGrpSpPr/>
          <p:nvPr/>
        </p:nvGrpSpPr>
        <p:grpSpPr>
          <a:xfrm rot="-5400000">
            <a:off x="3093718" y="-3077773"/>
            <a:ext cx="467999" cy="6640870"/>
            <a:chOff x="-37322" y="1189"/>
            <a:chExt cx="432002" cy="4116937"/>
          </a:xfrm>
          <a:solidFill>
            <a:schemeClr val="bg1"/>
          </a:solidFill>
          <a:effectLst/>
        </p:grpSpPr>
        <p:sp>
          <p:nvSpPr>
            <p:cNvPr id="5" name="五邊形 4"/>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8.1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IM111ppt\小圖\6380-1202112013444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09" t="12760" r="9111" b="8100"/>
          <a:stretch/>
        </p:blipFill>
        <p:spPr bwMode="auto">
          <a:xfrm>
            <a:off x="7092280" y="4952162"/>
            <a:ext cx="1632722" cy="150808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08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r>
              <a:rPr lang="zh-TW" altLang="en-US" dirty="0" smtClean="0"/>
              <a:t>供應</a:t>
            </a:r>
            <a:r>
              <a:rPr lang="zh-TW" altLang="en-US" dirty="0"/>
              <a:t>鏈</a:t>
            </a:r>
            <a:r>
              <a:rPr lang="zh-TW" altLang="en-US" dirty="0" smtClean="0"/>
              <a:t>管理的定義</a:t>
            </a:r>
            <a:endParaRPr lang="en-US" altLang="zh-TW" dirty="0"/>
          </a:p>
        </p:txBody>
      </p:sp>
      <p:sp>
        <p:nvSpPr>
          <p:cNvPr id="4099" name="內容版面配置區 2"/>
          <p:cNvSpPr>
            <a:spLocks noGrp="1"/>
          </p:cNvSpPr>
          <p:nvPr>
            <p:ph idx="1"/>
          </p:nvPr>
        </p:nvSpPr>
        <p:spPr>
          <a:xfrm>
            <a:off x="457200" y="1483199"/>
            <a:ext cx="8219256" cy="5040000"/>
          </a:xfrm>
        </p:spPr>
        <p:txBody>
          <a:bodyPr>
            <a:normAutofit/>
          </a:bodyPr>
          <a:lstStyle/>
          <a:p>
            <a:pPr marL="342900" lvl="1" indent="-342900" algn="just" eaLnBrk="0" fontAlgn="base" hangingPunct="0">
              <a:lnSpc>
                <a:spcPct val="100000"/>
              </a:lnSpc>
              <a:spcBef>
                <a:spcPts val="768"/>
              </a:spcBef>
              <a:spcAft>
                <a:spcPct val="0"/>
              </a:spcAft>
              <a:buFont typeface="Arial" charset="0"/>
              <a:buChar char="•"/>
              <a:defRPr/>
            </a:pPr>
            <a:r>
              <a:rPr lang="zh-TW" altLang="en-US" sz="3200" dirty="0" smtClean="0"/>
              <a:t>供應</a:t>
            </a:r>
            <a:r>
              <a:rPr lang="zh-TW" altLang="en-US" sz="3200" dirty="0"/>
              <a:t>鏈管理的內涵，主要在於對原物料供給到商品配送等通路成員的管理，其將物流通路中所有成員視為一實體，並以生產、配送及行銷等活動作為制定決策的層次</a:t>
            </a:r>
            <a:r>
              <a:rPr lang="zh-TW" altLang="en-US" sz="3200" dirty="0" smtClean="0"/>
              <a:t>。</a:t>
            </a:r>
            <a:endParaRPr lang="zh-TW" altLang="en-US" sz="3200" dirty="0"/>
          </a:p>
        </p:txBody>
      </p:sp>
      <p:grpSp>
        <p:nvGrpSpPr>
          <p:cNvPr id="4" name="群組 3"/>
          <p:cNvGrpSpPr/>
          <p:nvPr/>
        </p:nvGrpSpPr>
        <p:grpSpPr>
          <a:xfrm rot="-5400000">
            <a:off x="3582244" y="-3566305"/>
            <a:ext cx="468002" cy="7617923"/>
            <a:chOff x="-37325" y="1189"/>
            <a:chExt cx="432005" cy="4722649"/>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91290" y="1197605"/>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供應鏈管理的意涵與供應鏈流程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220206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84041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4789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1172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6146" name="Picture 2" descr="C:\Users\NO38\Desktop\書籍\IM111電子商務\IM111ppt\小圖\6a4e33e3-94f8-482c-a29f-411ada86cd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371" y="3540764"/>
            <a:ext cx="3076805" cy="296142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60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r>
              <a:rPr lang="zh-TW" altLang="en-US" dirty="0" smtClean="0"/>
              <a:t>供應</a:t>
            </a:r>
            <a:r>
              <a:rPr lang="zh-TW" altLang="en-US" dirty="0"/>
              <a:t>鏈</a:t>
            </a:r>
            <a:r>
              <a:rPr lang="zh-TW" altLang="en-US" dirty="0" smtClean="0"/>
              <a:t>管理的定義</a:t>
            </a:r>
            <a:endParaRPr lang="en-US" altLang="zh-TW" dirty="0"/>
          </a:p>
        </p:txBody>
      </p:sp>
      <p:sp>
        <p:nvSpPr>
          <p:cNvPr id="4099" name="內容版面配置區 2"/>
          <p:cNvSpPr>
            <a:spLocks noGrp="1"/>
          </p:cNvSpPr>
          <p:nvPr>
            <p:ph idx="1"/>
          </p:nvPr>
        </p:nvSpPr>
        <p:spPr>
          <a:xfrm>
            <a:off x="457200" y="1483199"/>
            <a:ext cx="8219256" cy="5040000"/>
          </a:xfrm>
        </p:spPr>
        <p:txBody>
          <a:bodyPr>
            <a:normAutofit/>
          </a:bodyPr>
          <a:lstStyle/>
          <a:p>
            <a:pPr marL="342900" lvl="1" indent="-342900" algn="just" eaLnBrk="0" fontAlgn="base" hangingPunct="0">
              <a:lnSpc>
                <a:spcPct val="100000"/>
              </a:lnSpc>
              <a:spcBef>
                <a:spcPts val="768"/>
              </a:spcBef>
              <a:buFont typeface="Arial" charset="0"/>
              <a:buChar char="•"/>
              <a:defRPr/>
            </a:pPr>
            <a:r>
              <a:rPr lang="zh-TW" altLang="en-US" sz="3200" dirty="0" smtClean="0"/>
              <a:t>供應</a:t>
            </a:r>
            <a:r>
              <a:rPr lang="zh-TW" altLang="en-US" sz="3200" dirty="0"/>
              <a:t>鏈像一座環境</a:t>
            </a:r>
            <a:r>
              <a:rPr lang="zh-TW" altLang="en-US" sz="3200" dirty="0" smtClean="0"/>
              <a:t>樹</a:t>
            </a:r>
            <a:endParaRPr lang="en-US" altLang="zh-TW" sz="3200" dirty="0" smtClean="0"/>
          </a:p>
          <a:p>
            <a:pPr marL="720000" lvl="1" indent="-342900" algn="just" fontAlgn="base">
              <a:lnSpc>
                <a:spcPct val="100000"/>
              </a:lnSpc>
              <a:spcBef>
                <a:spcPts val="768"/>
              </a:spcBef>
              <a:buFont typeface="Times New Roman" panose="02020603050405020304" pitchFamily="18" charset="0"/>
              <a:buChar char="−"/>
              <a:defRPr/>
            </a:pPr>
            <a:r>
              <a:rPr lang="zh-TW" altLang="en-US" dirty="0"/>
              <a:t>樹形圖之加值鏈</a:t>
            </a:r>
          </a:p>
          <a:p>
            <a:pPr marL="1177200" lvl="3" indent="-342900" algn="just" fontAlgn="base">
              <a:lnSpc>
                <a:spcPct val="100000"/>
              </a:lnSpc>
              <a:spcBef>
                <a:spcPts val="768"/>
              </a:spcBef>
              <a:buFont typeface="Wingdings" panose="05000000000000000000" pitchFamily="2" charset="2"/>
              <a:buChar char="Ø"/>
              <a:defRPr/>
            </a:pPr>
            <a:r>
              <a:rPr kumimoji="1" lang="zh-TW" altLang="en-US" sz="2400" dirty="0"/>
              <a:t>可以把供應鏈描繪成一棵枝葉茂盛的大樹：原料供應商與製造商構成樹根；產品代理商則是主幹；配銷商是樹枝和樹梢；滿樹的綠葉紅花是最終消費者；在根、主幹與枝</a:t>
            </a:r>
            <a:r>
              <a:rPr kumimoji="1" lang="zh-TW" altLang="en-US" sz="2400" dirty="0" smtClean="0"/>
              <a:t>的個別結點</a:t>
            </a:r>
            <a:r>
              <a:rPr kumimoji="1" lang="zh-TW" altLang="en-US" sz="2400" dirty="0"/>
              <a:t>的銜接，蘊藏</a:t>
            </a:r>
            <a:r>
              <a:rPr kumimoji="1" lang="zh-TW" altLang="en-US" sz="2400" dirty="0" smtClean="0"/>
              <a:t>著彼此的</a:t>
            </a:r>
            <a:r>
              <a:rPr kumimoji="1" lang="zh-TW" altLang="en-US" sz="2400" dirty="0"/>
              <a:t>交流，遍體相通的脈絡便是產品、資訊與服務的流通</a:t>
            </a:r>
            <a:r>
              <a:rPr kumimoji="1" lang="zh-TW" altLang="en-US" sz="2400" dirty="0" smtClean="0"/>
              <a:t>。</a:t>
            </a:r>
            <a:endParaRPr kumimoji="1" lang="zh-TW" altLang="en-US" sz="2400" dirty="0"/>
          </a:p>
        </p:txBody>
      </p:sp>
      <p:grpSp>
        <p:nvGrpSpPr>
          <p:cNvPr id="4" name="群組 3"/>
          <p:cNvGrpSpPr/>
          <p:nvPr/>
        </p:nvGrpSpPr>
        <p:grpSpPr>
          <a:xfrm rot="-5400000">
            <a:off x="3582244" y="-3566305"/>
            <a:ext cx="468002" cy="7617923"/>
            <a:chOff x="-37325" y="1189"/>
            <a:chExt cx="432005" cy="4722649"/>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91290" y="1197605"/>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供應鏈管理的意涵與供應鏈流程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220206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84041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4789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1172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IM111ppt\小圖\images (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044" y="4534264"/>
            <a:ext cx="1403104" cy="1982163"/>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3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r>
              <a:rPr lang="zh-TW" altLang="en-US" dirty="0" smtClean="0"/>
              <a:t>供應</a:t>
            </a:r>
            <a:r>
              <a:rPr lang="zh-TW" altLang="en-US" dirty="0"/>
              <a:t>鏈</a:t>
            </a:r>
            <a:r>
              <a:rPr lang="zh-TW" altLang="en-US" dirty="0" smtClean="0"/>
              <a:t>管理的定義</a:t>
            </a:r>
            <a:endParaRPr lang="en-US" altLang="zh-TW" dirty="0"/>
          </a:p>
        </p:txBody>
      </p:sp>
      <p:grpSp>
        <p:nvGrpSpPr>
          <p:cNvPr id="4" name="群組 3"/>
          <p:cNvGrpSpPr/>
          <p:nvPr/>
        </p:nvGrpSpPr>
        <p:grpSpPr>
          <a:xfrm rot="-5400000">
            <a:off x="3582244" y="-3566305"/>
            <a:ext cx="468002" cy="7617923"/>
            <a:chOff x="-37325" y="1189"/>
            <a:chExt cx="432005" cy="4722649"/>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91290" y="1197605"/>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供應鏈管理的意涵與供應鏈流程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220206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84041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4789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1172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8194" name="Picture 2" descr="C:\Users\NO38\Desktop\書籍\IM111電子商務\低解析\圖08-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2" y="1203501"/>
            <a:ext cx="6336715" cy="528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63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t>供應鏈網路</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s</a:t>
            </a:r>
            <a:r>
              <a:rPr lang="en-US" altLang="zh-TW" cap="none" dirty="0" smtClean="0">
                <a:latin typeface="Times New Roman" panose="02020603050405020304" pitchFamily="18" charset="0"/>
                <a:cs typeface="Times New Roman" panose="02020603050405020304" pitchFamily="18" charset="0"/>
              </a:rPr>
              <a:t>upply</a:t>
            </a:r>
            <a:r>
              <a:rPr lang="en-US" altLang="zh-TW" dirty="0" smtClean="0">
                <a:latin typeface="Times New Roman" panose="02020603050405020304" pitchFamily="18" charset="0"/>
                <a:cs typeface="Times New Roman" panose="02020603050405020304" pitchFamily="18" charset="0"/>
              </a:rPr>
              <a:t> c</a:t>
            </a:r>
            <a:r>
              <a:rPr lang="en-US" altLang="zh-TW" cap="none" dirty="0" smtClean="0">
                <a:latin typeface="Times New Roman" panose="02020603050405020304" pitchFamily="18" charset="0"/>
                <a:cs typeface="Times New Roman" panose="02020603050405020304" pitchFamily="18" charset="0"/>
              </a:rPr>
              <a:t>hain </a:t>
            </a:r>
            <a:r>
              <a:rPr lang="en-US" altLang="zh-TW" dirty="0" smtClean="0">
                <a:latin typeface="Times New Roman" panose="02020603050405020304" pitchFamily="18" charset="0"/>
                <a:cs typeface="Times New Roman" panose="02020603050405020304" pitchFamily="18" charset="0"/>
              </a:rPr>
              <a:t>n</a:t>
            </a:r>
            <a:r>
              <a:rPr lang="en-US" altLang="zh-TW" cap="none" dirty="0" smtClean="0">
                <a:latin typeface="Times New Roman" panose="02020603050405020304" pitchFamily="18" charset="0"/>
                <a:cs typeface="Times New Roman" panose="02020603050405020304" pitchFamily="18" charset="0"/>
              </a:rPr>
              <a:t>etwork</a:t>
            </a:r>
            <a:r>
              <a:rPr lang="zh-TW" altLang="en-US" dirty="0" smtClean="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9"/>
            <a:ext cx="8219256" cy="5040000"/>
          </a:xfrm>
        </p:spPr>
        <p:txBody>
          <a:bodyPr>
            <a:normAutofit/>
          </a:bodyPr>
          <a:lstStyle/>
          <a:p>
            <a:pPr marL="342900" lvl="1" indent="-342900" algn="just" eaLnBrk="0" fontAlgn="base" hangingPunct="0">
              <a:lnSpc>
                <a:spcPct val="100000"/>
              </a:lnSpc>
              <a:spcBef>
                <a:spcPts val="768"/>
              </a:spcBef>
              <a:buFont typeface="Arial" charset="0"/>
              <a:buChar char="•"/>
              <a:defRPr/>
            </a:pPr>
            <a:r>
              <a:rPr lang="zh-TW" altLang="en-US" sz="3200" dirty="0" smtClean="0"/>
              <a:t>供應</a:t>
            </a:r>
            <a:r>
              <a:rPr lang="zh-TW" altLang="en-US" sz="3200" dirty="0"/>
              <a:t>鏈的基本架構</a:t>
            </a:r>
          </a:p>
          <a:p>
            <a:pPr marL="720000" lvl="1" indent="-342900" algn="just" fontAlgn="base">
              <a:lnSpc>
                <a:spcPct val="100000"/>
              </a:lnSpc>
              <a:spcBef>
                <a:spcPts val="768"/>
              </a:spcBef>
              <a:buFont typeface="Times New Roman" panose="02020603050405020304" pitchFamily="18" charset="0"/>
              <a:buChar char="−"/>
              <a:defRPr/>
            </a:pPr>
            <a:r>
              <a:rPr lang="zh-TW" altLang="en-US" dirty="0"/>
              <a:t>其中企業需從其供應商處取得原料或服務，經過加工轉換後，再將最終產品或服務透過配銷通路送給顧客或最終消費者。其中成員必需透過企業資源規劃及顧客關係管理機制來整合採購管理、生產管理、物流管理及銷售管理等活動，並透過電子商務將資訊流貫穿整個供應鏈，方便成員進行資訊交換，以提供更有效率的產品流與金流</a:t>
            </a:r>
            <a:r>
              <a:rPr lang="zh-TW" altLang="en-US" dirty="0" smtClean="0"/>
              <a:t>。</a:t>
            </a:r>
            <a:endParaRPr lang="zh-TW" altLang="en-US" dirty="0"/>
          </a:p>
        </p:txBody>
      </p:sp>
      <p:grpSp>
        <p:nvGrpSpPr>
          <p:cNvPr id="4" name="群組 3"/>
          <p:cNvGrpSpPr/>
          <p:nvPr/>
        </p:nvGrpSpPr>
        <p:grpSpPr>
          <a:xfrm rot="-5400000">
            <a:off x="3582244" y="-3566305"/>
            <a:ext cx="468002" cy="7617923"/>
            <a:chOff x="-37325" y="1189"/>
            <a:chExt cx="432005" cy="4722649"/>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91290" y="1197605"/>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供應鏈管理的意涵與供應鏈流程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220206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84041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4789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1172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09045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rot="-5400000">
            <a:off x="3582244" y="-3566305"/>
            <a:ext cx="468002" cy="7617923"/>
            <a:chOff x="-37325" y="1189"/>
            <a:chExt cx="432005" cy="4722649"/>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91290" y="1197605"/>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供應鏈管理的意涵與供應鏈流程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220206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84041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4789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1172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8" name="Picture 2" descr="C:\Users\NO38\Desktop\書籍\IM111電子商務\低解析\圖08-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18" y="1484784"/>
            <a:ext cx="7455963" cy="5028918"/>
          </a:xfrm>
          <a:prstGeom prst="rect">
            <a:avLst/>
          </a:prstGeom>
          <a:noFill/>
          <a:extLst>
            <a:ext uri="{909E8E84-426E-40DD-AFC4-6F175D3DCCD1}">
              <a14:hiddenFill xmlns:a14="http://schemas.microsoft.com/office/drawing/2010/main">
                <a:solidFill>
                  <a:srgbClr val="FFFFFF"/>
                </a:solidFill>
              </a14:hiddenFill>
            </a:ext>
          </a:extLst>
        </p:spPr>
      </p:pic>
      <p:sp>
        <p:nvSpPr>
          <p:cNvPr id="12"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t>供應鏈網路</a:t>
            </a:r>
            <a:r>
              <a:rPr lang="zh-TW" altLang="en-US" dirty="0" smtClean="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s</a:t>
            </a:r>
            <a:r>
              <a:rPr lang="en-US" altLang="zh-TW" cap="none" dirty="0" smtClean="0">
                <a:latin typeface="Times New Roman" panose="02020603050405020304" pitchFamily="18" charset="0"/>
                <a:cs typeface="Times New Roman" panose="02020603050405020304" pitchFamily="18" charset="0"/>
              </a:rPr>
              <a:t>upply</a:t>
            </a:r>
            <a:r>
              <a:rPr lang="en-US" altLang="zh-TW" dirty="0" smtClean="0">
                <a:latin typeface="Times New Roman" panose="02020603050405020304" pitchFamily="18" charset="0"/>
                <a:cs typeface="Times New Roman" panose="02020603050405020304" pitchFamily="18" charset="0"/>
              </a:rPr>
              <a:t> c</a:t>
            </a:r>
            <a:r>
              <a:rPr lang="en-US" altLang="zh-TW" cap="none" dirty="0" smtClean="0">
                <a:latin typeface="Times New Roman" panose="02020603050405020304" pitchFamily="18" charset="0"/>
                <a:cs typeface="Times New Roman" panose="02020603050405020304" pitchFamily="18" charset="0"/>
              </a:rPr>
              <a:t>hain </a:t>
            </a:r>
            <a:r>
              <a:rPr lang="en-US" altLang="zh-TW" dirty="0" smtClean="0">
                <a:latin typeface="Times New Roman" panose="02020603050405020304" pitchFamily="18" charset="0"/>
                <a:cs typeface="Times New Roman" panose="02020603050405020304" pitchFamily="18" charset="0"/>
              </a:rPr>
              <a:t>n</a:t>
            </a:r>
            <a:r>
              <a:rPr lang="en-US" altLang="zh-TW" cap="none" dirty="0" smtClean="0">
                <a:latin typeface="Times New Roman" panose="02020603050405020304" pitchFamily="18" charset="0"/>
                <a:cs typeface="Times New Roman" panose="02020603050405020304" pitchFamily="18" charset="0"/>
              </a:rPr>
              <a:t>etwork</a:t>
            </a:r>
            <a:r>
              <a:rPr lang="zh-TW" altLang="en-US" dirty="0" smtClean="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68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t>供應鏈流程</a:t>
            </a:r>
            <a:endParaRPr lang="en-US" altLang="zh-TW"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9"/>
            <a:ext cx="8219256" cy="5114154"/>
          </a:xfrm>
        </p:spPr>
        <p:txBody>
          <a:bodyPr>
            <a:normAutofit lnSpcReduction="10000"/>
          </a:bodyPr>
          <a:lstStyle/>
          <a:p>
            <a:pPr marL="342900" lvl="1" indent="-342900" algn="just" eaLnBrk="0" fontAlgn="base" hangingPunct="0">
              <a:lnSpc>
                <a:spcPct val="100000"/>
              </a:lnSpc>
              <a:spcBef>
                <a:spcPts val="700"/>
              </a:spcBef>
              <a:buFont typeface="Arial" charset="0"/>
              <a:buChar char="•"/>
              <a:defRPr/>
            </a:pPr>
            <a:r>
              <a:rPr lang="zh-TW" altLang="en-US" sz="3200" dirty="0" smtClean="0"/>
              <a:t>整合性</a:t>
            </a:r>
            <a:r>
              <a:rPr lang="zh-TW" altLang="en-US" sz="3200" dirty="0"/>
              <a:t>的管理機制</a:t>
            </a:r>
          </a:p>
          <a:p>
            <a:pPr marL="720000" lvl="1" indent="-342900" algn="just" fontAlgn="base">
              <a:lnSpc>
                <a:spcPct val="100000"/>
              </a:lnSpc>
              <a:spcBef>
                <a:spcPts val="700"/>
              </a:spcBef>
              <a:buFont typeface="Times New Roman" panose="02020603050405020304" pitchFamily="18" charset="0"/>
              <a:buChar char="−"/>
              <a:defRPr/>
            </a:pPr>
            <a:r>
              <a:rPr lang="zh-TW" altLang="en-US" dirty="0"/>
              <a:t>協調供應鏈中的成員以更有效的方式共同完成終端顧客的需求。供應鏈包含了從產品規劃、物料採購、組裝</a:t>
            </a:r>
            <a:r>
              <a:rPr lang="zh-TW" altLang="en-US" dirty="0" smtClean="0"/>
              <a:t>生產，以至</a:t>
            </a:r>
            <a:r>
              <a:rPr lang="zh-TW" altLang="en-US" dirty="0"/>
              <a:t>運送最終產品過程中的所有活動，串聯了從供應商的供應商到顧客的顧客中之所有成員。</a:t>
            </a:r>
          </a:p>
          <a:p>
            <a:pPr marL="342900" lvl="1" indent="-342900" algn="just" eaLnBrk="0" fontAlgn="base" hangingPunct="0">
              <a:lnSpc>
                <a:spcPct val="100000"/>
              </a:lnSpc>
              <a:spcBef>
                <a:spcPts val="700"/>
              </a:spcBef>
              <a:buFont typeface="Arial" charset="0"/>
              <a:buChar char="•"/>
              <a:defRPr/>
            </a:pPr>
            <a:r>
              <a:rPr lang="zh-TW" altLang="en-US" sz="3200" dirty="0"/>
              <a:t>五個核心基本流程</a:t>
            </a:r>
          </a:p>
          <a:p>
            <a:pPr marL="720000" lvl="1" indent="-342900" algn="just" fontAlgn="base">
              <a:lnSpc>
                <a:spcPct val="100000"/>
              </a:lnSpc>
              <a:spcBef>
                <a:spcPts val="700"/>
              </a:spcBef>
              <a:buFont typeface="Times New Roman" panose="02020603050405020304" pitchFamily="18" charset="0"/>
              <a:buChar char="−"/>
              <a:defRPr/>
            </a:pPr>
            <a:r>
              <a:rPr lang="zh-TW" altLang="en-US" dirty="0"/>
              <a:t>涵蓋了</a:t>
            </a:r>
            <a:r>
              <a:rPr lang="zh-TW" altLang="en-US" dirty="0" smtClean="0"/>
              <a:t>規劃（</a:t>
            </a:r>
            <a:r>
              <a:rPr lang="en-US" altLang="zh-TW" dirty="0" smtClean="0"/>
              <a:t>Plan</a:t>
            </a:r>
            <a:r>
              <a:rPr lang="zh-TW" altLang="en-US" dirty="0" smtClean="0"/>
              <a:t>）、採購（</a:t>
            </a:r>
            <a:r>
              <a:rPr lang="en-US" altLang="zh-TW" dirty="0" smtClean="0"/>
              <a:t>Source</a:t>
            </a:r>
            <a:r>
              <a:rPr lang="zh-TW" altLang="en-US" dirty="0" smtClean="0"/>
              <a:t>）、製造（</a:t>
            </a:r>
            <a:r>
              <a:rPr lang="en-US" altLang="zh-TW" dirty="0" smtClean="0"/>
              <a:t>Make</a:t>
            </a:r>
            <a:r>
              <a:rPr lang="zh-TW" altLang="en-US" dirty="0" smtClean="0"/>
              <a:t>）、配送（</a:t>
            </a:r>
            <a:r>
              <a:rPr lang="en-US" altLang="zh-TW" dirty="0" smtClean="0"/>
              <a:t>Deliver</a:t>
            </a:r>
            <a:r>
              <a:rPr lang="zh-TW" altLang="en-US" dirty="0" smtClean="0"/>
              <a:t>），</a:t>
            </a:r>
            <a:r>
              <a:rPr lang="zh-TW" altLang="en-US" dirty="0"/>
              <a:t>以及</a:t>
            </a:r>
            <a:r>
              <a:rPr lang="zh-TW" altLang="en-US" dirty="0" smtClean="0"/>
              <a:t>退貨（</a:t>
            </a:r>
            <a:r>
              <a:rPr lang="en-US" altLang="zh-TW" dirty="0" smtClean="0"/>
              <a:t>Return</a:t>
            </a:r>
            <a:r>
              <a:rPr lang="zh-TW" altLang="en-US" dirty="0" smtClean="0"/>
              <a:t>），</a:t>
            </a:r>
            <a:r>
              <a:rPr lang="zh-TW" altLang="en-US" dirty="0"/>
              <a:t>此五種基本供應鏈活動，連結上下游企業型成一連串的價值鏈活動，並藉此共同參予來完成最終顧客訂單</a:t>
            </a:r>
            <a:r>
              <a:rPr lang="zh-TW" altLang="en-US" dirty="0" smtClean="0"/>
              <a:t>。</a:t>
            </a:r>
            <a:endParaRPr lang="zh-TW" altLang="en-US" dirty="0"/>
          </a:p>
        </p:txBody>
      </p:sp>
      <p:grpSp>
        <p:nvGrpSpPr>
          <p:cNvPr id="4" name="群組 3"/>
          <p:cNvGrpSpPr/>
          <p:nvPr/>
        </p:nvGrpSpPr>
        <p:grpSpPr>
          <a:xfrm rot="-5400000">
            <a:off x="3582244" y="-3566305"/>
            <a:ext cx="468002" cy="7617923"/>
            <a:chOff x="-37325" y="1189"/>
            <a:chExt cx="432005" cy="4722649"/>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91290" y="1197605"/>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供應鏈管理的意涵與供應鏈流程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220206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84041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4789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1172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1395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t>供應鏈流程</a:t>
            </a:r>
            <a:endParaRPr lang="en-US" altLang="zh-TW" dirty="0">
              <a:latin typeface="Times New Roman" panose="02020603050405020304" pitchFamily="18" charset="0"/>
              <a:cs typeface="Times New Roman" panose="02020603050405020304" pitchFamily="18" charset="0"/>
            </a:endParaRPr>
          </a:p>
        </p:txBody>
      </p:sp>
      <p:grpSp>
        <p:nvGrpSpPr>
          <p:cNvPr id="4" name="群組 3"/>
          <p:cNvGrpSpPr/>
          <p:nvPr/>
        </p:nvGrpSpPr>
        <p:grpSpPr>
          <a:xfrm rot="-5400000">
            <a:off x="3582244" y="-3566305"/>
            <a:ext cx="468002" cy="7617923"/>
            <a:chOff x="-37325" y="1189"/>
            <a:chExt cx="432005" cy="4722649"/>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91290" y="1197605"/>
              <a:ext cx="153992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供應鏈管理的意涵與供應鏈流程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220206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84041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47893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11727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低解析\圖08-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60" y="1844824"/>
            <a:ext cx="831248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56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normAutofit/>
          </a:bodyPr>
          <a:lstStyle/>
          <a:p>
            <a:pPr algn="ctr"/>
            <a:r>
              <a:rPr lang="zh-TW" altLang="en-US" dirty="0" smtClean="0">
                <a:latin typeface="Times New Roman" panose="02020603050405020304" pitchFamily="18" charset="0"/>
                <a:ea typeface="華康粗黑體" panose="020B0709000000000000" pitchFamily="49" charset="-120"/>
                <a:cs typeface="Times New Roman" panose="02020603050405020304" pitchFamily="18" charset="0"/>
              </a:rPr>
              <a:t>摘要</a:t>
            </a:r>
            <a:endParaRPr lang="zh-TW" altLang="en-US" dirty="0">
              <a:latin typeface="Times New Roman" panose="02020603050405020304" pitchFamily="18" charset="0"/>
              <a:ea typeface="華康粗黑體" panose="020B0709000000000000" pitchFamily="49" charset="-120"/>
              <a:cs typeface="Times New Roman" panose="02020603050405020304" pitchFamily="18" charset="0"/>
            </a:endParaRPr>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lang="en-US" altLang="zh-TW" dirty="0" smtClean="0"/>
              <a:t>8</a:t>
            </a:r>
            <a:r>
              <a:rPr kumimoji="1" lang="en-US" altLang="zh-TW" dirty="0" smtClean="0"/>
              <a:t>.</a:t>
            </a:r>
            <a:r>
              <a:rPr kumimoji="1" lang="en-US" altLang="zh-TW" sz="3200" dirty="0" smtClean="0">
                <a:solidFill>
                  <a:schemeClr val="tx2"/>
                </a:solidFill>
              </a:rPr>
              <a:t>1</a:t>
            </a:r>
            <a:r>
              <a:rPr kumimoji="1" lang="zh-TW" altLang="en-US" sz="3200" dirty="0" smtClean="0">
                <a:solidFill>
                  <a:schemeClr val="tx2"/>
                </a:solidFill>
              </a:rPr>
              <a:t> 導論</a:t>
            </a:r>
            <a:endParaRPr kumimoji="1" lang="en-US" altLang="zh-TW" sz="3200" dirty="0">
              <a:solidFill>
                <a:schemeClr val="tx2"/>
              </a:solidFill>
            </a:endParaRPr>
          </a:p>
          <a:p>
            <a:pPr marL="342900" indent="-342900">
              <a:spcBef>
                <a:spcPct val="20000"/>
              </a:spcBef>
              <a:spcAft>
                <a:spcPct val="0"/>
              </a:spcAft>
            </a:pPr>
            <a:r>
              <a:rPr lang="en-US" altLang="zh-TW" dirty="0"/>
              <a:t>8</a:t>
            </a:r>
            <a:r>
              <a:rPr lang="en-US" altLang="zh-TW" dirty="0" smtClean="0"/>
              <a:t>.2</a:t>
            </a:r>
            <a:r>
              <a:rPr lang="zh-TW" altLang="en-US" dirty="0" smtClean="0"/>
              <a:t> 供應鏈管理的意涵與供應鏈流程</a:t>
            </a:r>
            <a:endParaRPr lang="en-US" altLang="zh-TW" dirty="0"/>
          </a:p>
          <a:p>
            <a:pPr marL="342900" indent="-342900">
              <a:spcBef>
                <a:spcPct val="20000"/>
              </a:spcBef>
              <a:spcAft>
                <a:spcPct val="0"/>
              </a:spcAft>
            </a:pPr>
            <a:r>
              <a:rPr lang="en-US" altLang="zh-TW" dirty="0" smtClean="0"/>
              <a:t>8.3</a:t>
            </a:r>
            <a:r>
              <a:rPr lang="zh-TW" altLang="en-US" dirty="0" smtClean="0"/>
              <a:t> 供應鏈問題</a:t>
            </a:r>
            <a:endParaRPr lang="en-US" altLang="zh-TW" dirty="0"/>
          </a:p>
          <a:p>
            <a:pPr marL="342900" indent="-342900">
              <a:spcBef>
                <a:spcPct val="20000"/>
              </a:spcBef>
              <a:spcAft>
                <a:spcPct val="0"/>
              </a:spcAft>
            </a:pPr>
            <a:r>
              <a:rPr lang="en-US" altLang="zh-TW" dirty="0"/>
              <a:t>8</a:t>
            </a:r>
            <a:r>
              <a:rPr lang="en-US" altLang="zh-TW" dirty="0" smtClean="0"/>
              <a:t>.4</a:t>
            </a:r>
            <a:r>
              <a:rPr lang="zh-TW" altLang="en-US" dirty="0" smtClean="0"/>
              <a:t> 物流管理與物流中心</a:t>
            </a:r>
            <a:endParaRPr lang="en-US" altLang="zh-TW" dirty="0"/>
          </a:p>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8.5</a:t>
            </a:r>
            <a:r>
              <a:rPr kumimoji="1" lang="zh-TW" altLang="en-US" sz="3200" dirty="0" smtClean="0">
                <a:solidFill>
                  <a:schemeClr val="tx2"/>
                </a:solidFill>
              </a:rPr>
              <a:t> 資訊科技的運用</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8.6</a:t>
            </a:r>
            <a:r>
              <a:rPr kumimoji="1" lang="zh-TW" altLang="en-US" sz="3200" dirty="0" smtClean="0">
                <a:solidFill>
                  <a:schemeClr val="tx2"/>
                </a:solidFill>
              </a:rPr>
              <a:t> 摘要</a:t>
            </a:r>
            <a:r>
              <a:rPr kumimoji="1" lang="zh-TW" altLang="en-US" sz="3200" dirty="0">
                <a:solidFill>
                  <a:schemeClr val="tx2"/>
                </a:solidFill>
              </a:rPr>
              <a:t>與</a:t>
            </a:r>
            <a:r>
              <a:rPr kumimoji="1" lang="zh-TW" altLang="en-US" sz="3200" dirty="0" smtClean="0">
                <a:solidFill>
                  <a:schemeClr val="tx2"/>
                </a:solidFill>
              </a:rPr>
              <a:t>結論</a:t>
            </a:r>
            <a:endParaRPr kumimoji="1" lang="en-US" altLang="zh-TW" sz="3200" dirty="0">
              <a:solidFill>
                <a:schemeClr val="tx2"/>
              </a:solidFill>
            </a:endParaRPr>
          </a:p>
        </p:txBody>
      </p:sp>
    </p:spTree>
    <p:extLst>
      <p:ext uri="{BB962C8B-B14F-4D97-AF65-F5344CB8AC3E}">
        <p14:creationId xmlns:p14="http://schemas.microsoft.com/office/powerpoint/2010/main" val="437663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長鞭效應</a:t>
            </a:r>
            <a:endParaRPr lang="en-US" altLang="zh-TW"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618210"/>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en-US" sz="3200" dirty="0" smtClean="0"/>
              <a:t>本質</a:t>
            </a:r>
            <a:endParaRPr lang="zh-TW" altLang="en-US" sz="3200" dirty="0"/>
          </a:p>
          <a:p>
            <a:pPr marL="720000" lvl="1" indent="-342900" algn="just" fontAlgn="base">
              <a:lnSpc>
                <a:spcPct val="100000"/>
              </a:lnSpc>
              <a:spcBef>
                <a:spcPts val="768"/>
              </a:spcBef>
              <a:buFont typeface="Times New Roman" panose="02020603050405020304" pitchFamily="18" charset="0"/>
              <a:buChar char="−"/>
              <a:defRPr/>
            </a:pPr>
            <a:r>
              <a:rPr lang="zh-TW" altLang="en-US" dirty="0"/>
              <a:t>由於供應鏈中的變異性所致，使顧客的需求在傳送過程中失真。</a:t>
            </a:r>
          </a:p>
          <a:p>
            <a:pPr marL="720000" lvl="1" indent="-342900" algn="just" fontAlgn="base">
              <a:lnSpc>
                <a:spcPct val="100000"/>
              </a:lnSpc>
              <a:spcBef>
                <a:spcPts val="768"/>
              </a:spcBef>
              <a:buFont typeface="Times New Roman" panose="02020603050405020304" pitchFamily="18" charset="0"/>
              <a:buChar char="−"/>
              <a:defRPr/>
            </a:pPr>
            <a:r>
              <a:rPr lang="zh-TW" altLang="en-US" dirty="0"/>
              <a:t>供應鏈中導致變異性增加的因素分為需求預測、前置時間、批次訂購、價格變動和被誇大的訂單</a:t>
            </a:r>
            <a:r>
              <a:rPr lang="zh-TW" altLang="en-US" dirty="0" smtClean="0"/>
              <a:t>。</a:t>
            </a:r>
            <a:endParaRPr lang="zh-TW" altLang="en-US"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13257" y="1760977"/>
              <a:ext cx="138386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供應鏈問題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701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IM111ppt\小圖\1354021072-3662363232_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4555437"/>
            <a:ext cx="57150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03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長鞭效應</a:t>
            </a:r>
            <a:endParaRPr lang="en-US" altLang="zh-TW"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618210"/>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en-US" sz="3200" dirty="0" smtClean="0"/>
              <a:t>成因</a:t>
            </a:r>
            <a:endParaRPr lang="zh-TW" altLang="en-US" sz="3200" dirty="0"/>
          </a:p>
          <a:p>
            <a:pPr marL="720000" lvl="1" indent="-342900" algn="just" fontAlgn="base">
              <a:lnSpc>
                <a:spcPct val="100000"/>
              </a:lnSpc>
              <a:spcBef>
                <a:spcPts val="768"/>
              </a:spcBef>
              <a:buFont typeface="Times New Roman" panose="02020603050405020304" pitchFamily="18" charset="0"/>
              <a:buChar char="−"/>
              <a:defRPr/>
            </a:pPr>
            <a:r>
              <a:rPr lang="zh-TW" altLang="en-US" dirty="0"/>
              <a:t>最終顧客需求的小起伏，卻造成上游的製造與供應商在需求規劃上的大幅變動。</a:t>
            </a:r>
          </a:p>
          <a:p>
            <a:pPr marL="720000" lvl="1" indent="-342900" algn="just" fontAlgn="base">
              <a:lnSpc>
                <a:spcPct val="100000"/>
              </a:lnSpc>
              <a:spcBef>
                <a:spcPts val="768"/>
              </a:spcBef>
              <a:buFont typeface="Times New Roman" panose="02020603050405020304" pitchFamily="18" charset="0"/>
              <a:buChar char="−"/>
              <a:defRPr/>
            </a:pPr>
            <a:r>
              <a:rPr lang="zh-TW" altLang="en-US" dirty="0"/>
              <a:t>對最終需求的</a:t>
            </a:r>
            <a:r>
              <a:rPr lang="zh-TW" altLang="en-US" dirty="0" smtClean="0"/>
              <a:t>不了解和</a:t>
            </a:r>
            <a:r>
              <a:rPr lang="zh-TW" altLang="en-US" dirty="0"/>
              <a:t>供應鏈中各階段採取的批次訂購，都將導致上游在進行需求預測時產生錯誤，且經銷商短時間內的價格變化所導致的需求波動，亦會導致上游誤判的情況</a:t>
            </a:r>
            <a:r>
              <a:rPr lang="zh-TW" altLang="en-US" dirty="0" smtClean="0"/>
              <a:t>。</a:t>
            </a:r>
            <a:endParaRPr lang="zh-TW" altLang="en-US"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13257" y="1760977"/>
              <a:ext cx="138386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供應鏈問題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701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0_1434066_ab22887983d294ba622e6468aa6b16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32" y="4914663"/>
            <a:ext cx="2098628" cy="157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69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啤酒</a:t>
            </a:r>
            <a:r>
              <a:rPr lang="zh-TW" altLang="en-US" dirty="0">
                <a:latin typeface="Times New Roman" panose="02020603050405020304" pitchFamily="18" charset="0"/>
                <a:cs typeface="Times New Roman" panose="02020603050405020304" pitchFamily="18" charset="0"/>
              </a:rPr>
              <a:t>遊戲所顯示的群眾心理</a:t>
            </a:r>
          </a:p>
        </p:txBody>
      </p:sp>
      <p:sp>
        <p:nvSpPr>
          <p:cNvPr id="4099" name="內容版面配置區 2"/>
          <p:cNvSpPr>
            <a:spLocks noGrp="1"/>
          </p:cNvSpPr>
          <p:nvPr>
            <p:ph idx="1"/>
          </p:nvPr>
        </p:nvSpPr>
        <p:spPr>
          <a:xfrm>
            <a:off x="457200" y="1484784"/>
            <a:ext cx="8229600" cy="5040560"/>
          </a:xfrm>
        </p:spPr>
        <p:txBody>
          <a:bodyPr>
            <a:normAutofit/>
          </a:bodyPr>
          <a:lstStyle/>
          <a:p>
            <a:pPr>
              <a:spcBef>
                <a:spcPts val="768"/>
              </a:spcBef>
              <a:spcAft>
                <a:spcPts val="0"/>
              </a:spcAft>
            </a:pPr>
            <a:r>
              <a:rPr lang="zh-TW" altLang="en-US" dirty="0" smtClean="0"/>
              <a:t>啤酒</a:t>
            </a:r>
            <a:r>
              <a:rPr lang="zh-TW" altLang="en-US" dirty="0"/>
              <a:t>遊戲內容</a:t>
            </a:r>
          </a:p>
          <a:p>
            <a:pPr marL="720000" lvl="1" indent="-342900" algn="just" fontAlgn="base">
              <a:lnSpc>
                <a:spcPct val="100000"/>
              </a:lnSpc>
              <a:spcBef>
                <a:spcPts val="768"/>
              </a:spcBef>
              <a:buFont typeface="Times New Roman" panose="02020603050405020304" pitchFamily="18" charset="0"/>
              <a:buChar char="−"/>
              <a:defRPr/>
            </a:pPr>
            <a:r>
              <a:rPr lang="zh-TW" altLang="en-US" dirty="0" smtClean="0"/>
              <a:t>成員：零售商</a:t>
            </a:r>
            <a:r>
              <a:rPr lang="zh-TW" altLang="en-US" dirty="0"/>
              <a:t>、大</a:t>
            </a:r>
            <a:r>
              <a:rPr lang="zh-TW" altLang="en-US" dirty="0" smtClean="0"/>
              <a:t>盤商（</a:t>
            </a:r>
            <a:r>
              <a:rPr lang="en-US" altLang="zh-TW" dirty="0" smtClean="0"/>
              <a:t>Wholesaler</a:t>
            </a:r>
            <a:r>
              <a:rPr lang="zh-TW" altLang="en-US" dirty="0" smtClean="0"/>
              <a:t>）、</a:t>
            </a:r>
            <a:r>
              <a:rPr lang="zh-TW" altLang="en-US" dirty="0"/>
              <a:t>配銷</a:t>
            </a:r>
            <a:r>
              <a:rPr lang="zh-TW" altLang="en-US" dirty="0" smtClean="0"/>
              <a:t>商（</a:t>
            </a:r>
            <a:r>
              <a:rPr lang="en-US" altLang="zh-TW" dirty="0" smtClean="0"/>
              <a:t>Distributor</a:t>
            </a:r>
            <a:r>
              <a:rPr lang="zh-TW" altLang="en-US" dirty="0" smtClean="0"/>
              <a:t>）和工廠（</a:t>
            </a:r>
            <a:r>
              <a:rPr lang="en-US" altLang="zh-TW" dirty="0" smtClean="0"/>
              <a:t>Factory</a:t>
            </a:r>
            <a:r>
              <a:rPr lang="zh-TW" altLang="en-US" dirty="0" smtClean="0"/>
              <a:t>）。</a:t>
            </a:r>
            <a:r>
              <a:rPr lang="zh-TW" altLang="en-US" dirty="0"/>
              <a:t>他們每週的決策就是訂購多少啤酒，唯一的目標</a:t>
            </a:r>
            <a:r>
              <a:rPr lang="zh-TW" altLang="en-US" dirty="0" smtClean="0"/>
              <a:t>是盡量扮演</a:t>
            </a:r>
            <a:r>
              <a:rPr lang="zh-TW" altLang="en-US" dirty="0"/>
              <a:t>好自己的角色，使得供應鏈的總成本最小，總價值</a:t>
            </a:r>
            <a:r>
              <a:rPr lang="zh-TW" altLang="en-US" dirty="0" smtClean="0"/>
              <a:t>最大。</a:t>
            </a:r>
            <a:endParaRPr lang="zh-TW" altLang="en-US" dirty="0"/>
          </a:p>
          <a:p>
            <a:pPr marL="720000" lvl="1" indent="-342900" algn="just" fontAlgn="base">
              <a:lnSpc>
                <a:spcPct val="100000"/>
              </a:lnSpc>
              <a:spcBef>
                <a:spcPts val="768"/>
              </a:spcBef>
              <a:buFont typeface="Times New Roman" panose="02020603050405020304" pitchFamily="18" charset="0"/>
              <a:buChar char="−"/>
              <a:defRPr/>
            </a:pPr>
            <a:r>
              <a:rPr lang="zh-TW" altLang="en-US" dirty="0" smtClean="0"/>
              <a:t>主旨</a:t>
            </a:r>
            <a:r>
              <a:rPr lang="zh-TW" altLang="en-US" dirty="0"/>
              <a:t>：</a:t>
            </a:r>
            <a:r>
              <a:rPr lang="zh-TW" altLang="en-US" dirty="0" smtClean="0"/>
              <a:t>在</a:t>
            </a:r>
            <a:r>
              <a:rPr lang="zh-TW" altLang="en-US" dirty="0"/>
              <a:t>啤酒遊戲中，客戶需求變動的幅度很小，然而通過整個系統的放大作用將產生很大的危機</a:t>
            </a:r>
            <a:r>
              <a:rPr lang="zh-TW" altLang="en-US" dirty="0" smtClean="0"/>
              <a:t>。</a:t>
            </a:r>
            <a:endParaRPr lang="zh-TW" altLang="en-US" dirty="0"/>
          </a:p>
        </p:txBody>
      </p:sp>
    </p:spTree>
    <p:extLst>
      <p:ext uri="{BB962C8B-B14F-4D97-AF65-F5344CB8AC3E}">
        <p14:creationId xmlns:p14="http://schemas.microsoft.com/office/powerpoint/2010/main" val="393388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啤酒</a:t>
            </a:r>
            <a:r>
              <a:rPr lang="zh-TW" altLang="en-US" dirty="0">
                <a:latin typeface="Times New Roman" panose="02020603050405020304" pitchFamily="18" charset="0"/>
                <a:cs typeface="Times New Roman" panose="02020603050405020304" pitchFamily="18" charset="0"/>
              </a:rPr>
              <a:t>遊戲所顯示的群眾心理</a:t>
            </a:r>
          </a:p>
        </p:txBody>
      </p:sp>
      <p:sp>
        <p:nvSpPr>
          <p:cNvPr id="4099" name="內容版面配置區 2"/>
          <p:cNvSpPr>
            <a:spLocks noGrp="1"/>
          </p:cNvSpPr>
          <p:nvPr>
            <p:ph idx="1"/>
          </p:nvPr>
        </p:nvSpPr>
        <p:spPr>
          <a:xfrm>
            <a:off x="457200" y="1484784"/>
            <a:ext cx="8229600" cy="5040560"/>
          </a:xfrm>
        </p:spPr>
        <p:txBody>
          <a:bodyPr>
            <a:normAutofit/>
          </a:bodyPr>
          <a:lstStyle/>
          <a:p>
            <a:pPr>
              <a:spcBef>
                <a:spcPts val="768"/>
              </a:spcBef>
              <a:spcAft>
                <a:spcPts val="0"/>
              </a:spcAft>
            </a:pPr>
            <a:r>
              <a:rPr lang="zh-TW" altLang="en-US" dirty="0" smtClean="0"/>
              <a:t>啤酒</a:t>
            </a:r>
            <a:r>
              <a:rPr lang="zh-TW" altLang="en-US" dirty="0"/>
              <a:t>遊戲中供應鏈之結構</a:t>
            </a:r>
          </a:p>
        </p:txBody>
      </p:sp>
      <p:pic>
        <p:nvPicPr>
          <p:cNvPr id="4" name="Picture 2" descr="C:\Users\NO38\Desktop\書籍\IM111電子商務\低解析\圖08-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25" y="2708920"/>
            <a:ext cx="8456550"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65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啤酒</a:t>
            </a:r>
            <a:r>
              <a:rPr lang="zh-TW" altLang="en-US" dirty="0">
                <a:latin typeface="Times New Roman" panose="02020603050405020304" pitchFamily="18" charset="0"/>
                <a:cs typeface="Times New Roman" panose="02020603050405020304" pitchFamily="18" charset="0"/>
              </a:rPr>
              <a:t>遊戲所顯示的群眾心理</a:t>
            </a:r>
          </a:p>
        </p:txBody>
      </p:sp>
      <p:sp>
        <p:nvSpPr>
          <p:cNvPr id="4099" name="內容版面配置區 2"/>
          <p:cNvSpPr>
            <a:spLocks noGrp="1"/>
          </p:cNvSpPr>
          <p:nvPr>
            <p:ph idx="1"/>
          </p:nvPr>
        </p:nvSpPr>
        <p:spPr>
          <a:xfrm>
            <a:off x="457200" y="1484784"/>
            <a:ext cx="8229600" cy="5040560"/>
          </a:xfrm>
        </p:spPr>
        <p:txBody>
          <a:bodyPr>
            <a:normAutofit/>
          </a:bodyPr>
          <a:lstStyle/>
          <a:p>
            <a:pPr>
              <a:spcBef>
                <a:spcPts val="768"/>
              </a:spcBef>
              <a:spcAft>
                <a:spcPts val="0"/>
              </a:spcAft>
            </a:pPr>
            <a:r>
              <a:rPr lang="zh-TW" altLang="en-US" dirty="0" smtClean="0"/>
              <a:t>長鞭效應</a:t>
            </a:r>
            <a:endParaRPr lang="zh-TW" altLang="en-US" dirty="0"/>
          </a:p>
        </p:txBody>
      </p:sp>
      <p:pic>
        <p:nvPicPr>
          <p:cNvPr id="25602" name="Picture 2" descr="C:\Users\NO38\Desktop\書籍\IM111電子商務\低解析\圖08-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28" y="2141075"/>
            <a:ext cx="7428656" cy="432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04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 calcmode="lin" valueType="num">
                                      <p:cBhvr additive="base">
                                        <p:cTn id="12" dur="500" fill="hold"/>
                                        <p:tgtEl>
                                          <p:spTgt spid="25602"/>
                                        </p:tgtEl>
                                        <p:attrNameLst>
                                          <p:attrName>ppt_x</p:attrName>
                                        </p:attrNameLst>
                                      </p:cBhvr>
                                      <p:tavLst>
                                        <p:tav tm="0">
                                          <p:val>
                                            <p:strVal val="#ppt_x"/>
                                          </p:val>
                                        </p:tav>
                                        <p:tav tm="100000">
                                          <p:val>
                                            <p:strVal val="#ppt_x"/>
                                          </p:val>
                                        </p:tav>
                                      </p:tavLst>
                                    </p:anim>
                                    <p:anim calcmode="lin" valueType="num">
                                      <p:cBhvr additive="base">
                                        <p:cTn id="13" dur="500" fill="hold"/>
                                        <p:tgtEl>
                                          <p:spTgt spid="25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資訊</a:t>
            </a:r>
            <a:r>
              <a:rPr lang="zh-TW" altLang="en-US" dirty="0">
                <a:latin typeface="Times New Roman" panose="02020603050405020304" pitchFamily="18" charset="0"/>
                <a:cs typeface="Times New Roman" panose="02020603050405020304" pitchFamily="18" charset="0"/>
              </a:rPr>
              <a:t>分享與長鞭效應</a:t>
            </a:r>
          </a:p>
        </p:txBody>
      </p:sp>
      <p:sp>
        <p:nvSpPr>
          <p:cNvPr id="4099" name="內容版面配置區 2"/>
          <p:cNvSpPr>
            <a:spLocks noGrp="1"/>
          </p:cNvSpPr>
          <p:nvPr>
            <p:ph idx="1"/>
          </p:nvPr>
        </p:nvSpPr>
        <p:spPr>
          <a:xfrm>
            <a:off x="457200" y="1483198"/>
            <a:ext cx="8219256" cy="5618210"/>
          </a:xfrm>
        </p:spPr>
        <p:txBody>
          <a:bodyPr>
            <a:noAutofit/>
          </a:bodyPr>
          <a:lstStyle/>
          <a:p>
            <a:pPr marL="342900" lvl="1" indent="-342900" algn="just" eaLnBrk="0" fontAlgn="base" hangingPunct="0">
              <a:lnSpc>
                <a:spcPct val="100000"/>
              </a:lnSpc>
              <a:spcBef>
                <a:spcPts val="700"/>
              </a:spcBef>
              <a:buFont typeface="Arial" charset="0"/>
              <a:buChar char="•"/>
              <a:defRPr/>
            </a:pPr>
            <a:r>
              <a:rPr lang="zh-TW" altLang="en-US" sz="3200" dirty="0" smtClean="0"/>
              <a:t>讓</a:t>
            </a:r>
            <a:r>
              <a:rPr lang="zh-TW" altLang="en-US" sz="3200" dirty="0"/>
              <a:t>供應鏈的成員對所需要的資訊進行交換，例如零售商與上游分享即時的銷售和促銷資訊，製造商則提供相關的產能和交貨時間資訊給下游；</a:t>
            </a:r>
          </a:p>
          <a:p>
            <a:pPr marL="342900" lvl="1" indent="-342900" algn="just" eaLnBrk="0" fontAlgn="base" hangingPunct="0">
              <a:lnSpc>
                <a:spcPct val="100000"/>
              </a:lnSpc>
              <a:spcBef>
                <a:spcPts val="700"/>
              </a:spcBef>
              <a:buFont typeface="Arial" charset="0"/>
              <a:buChar char="•"/>
              <a:defRPr/>
            </a:pPr>
            <a:r>
              <a:rPr lang="zh-TW" altLang="en-US" sz="3200" dirty="0"/>
              <a:t>在集中式供應鏈中，所有成員都可以得到顧客的需求資訊，所以推斷集中式的需求資訊可以有效減緩長鞭效應所帶來的衝擊。</a:t>
            </a:r>
          </a:p>
          <a:p>
            <a:pPr>
              <a:spcBef>
                <a:spcPts val="700"/>
              </a:spcBef>
            </a:pPr>
            <a:endParaRPr lang="zh-TW" altLang="en-US"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13257" y="1760977"/>
              <a:ext cx="138386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供應鏈問題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701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5914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供應</a:t>
            </a:r>
            <a:r>
              <a:rPr lang="zh-TW" altLang="en-US" dirty="0">
                <a:latin typeface="Times New Roman" panose="02020603050405020304" pitchFamily="18" charset="0"/>
                <a:cs typeface="Times New Roman" panose="02020603050405020304" pitchFamily="18" charset="0"/>
              </a:rPr>
              <a:t>鏈需求端的問題</a:t>
            </a:r>
          </a:p>
        </p:txBody>
      </p:sp>
      <p:sp>
        <p:nvSpPr>
          <p:cNvPr id="4099" name="內容版面配置區 2"/>
          <p:cNvSpPr>
            <a:spLocks noGrp="1"/>
          </p:cNvSpPr>
          <p:nvPr>
            <p:ph idx="1"/>
          </p:nvPr>
        </p:nvSpPr>
        <p:spPr>
          <a:xfrm>
            <a:off x="457200" y="1483198"/>
            <a:ext cx="8219256" cy="5618210"/>
          </a:xfrm>
        </p:spPr>
        <p:txBody>
          <a:bodyPr>
            <a:noAutofit/>
          </a:bodyPr>
          <a:lstStyle/>
          <a:p>
            <a:pPr marL="342900" lvl="1" indent="-342900" algn="just" eaLnBrk="0" fontAlgn="base" hangingPunct="0">
              <a:lnSpc>
                <a:spcPct val="100000"/>
              </a:lnSpc>
              <a:spcBef>
                <a:spcPts val="700"/>
              </a:spcBef>
              <a:buFont typeface="Arial" charset="0"/>
              <a:buChar char="•"/>
              <a:defRPr/>
            </a:pPr>
            <a:r>
              <a:rPr lang="zh-TW" altLang="en-US" sz="3200" dirty="0" smtClean="0"/>
              <a:t>由於</a:t>
            </a:r>
            <a:r>
              <a:rPr lang="zh-TW" altLang="en-US" sz="3200" dirty="0"/>
              <a:t>市場的大量客製</a:t>
            </a:r>
            <a:r>
              <a:rPr lang="zh-TW" altLang="en-US" sz="3200" dirty="0" smtClean="0"/>
              <a:t>化（</a:t>
            </a:r>
            <a:r>
              <a:rPr lang="en-US" altLang="zh-TW" sz="3200" dirty="0" smtClean="0"/>
              <a:t>Mass Customization</a:t>
            </a:r>
            <a:r>
              <a:rPr lang="zh-TW" altLang="en-US" sz="3200" dirty="0" smtClean="0"/>
              <a:t>）需求</a:t>
            </a:r>
            <a:r>
              <a:rPr lang="zh-TW" altLang="en-US" sz="3200" dirty="0"/>
              <a:t>特性，造成產品種類規格繁多、需求時間與數量不確定。</a:t>
            </a:r>
          </a:p>
          <a:p>
            <a:pPr marL="342900" lvl="1" indent="-342900" algn="just" eaLnBrk="0" fontAlgn="base" hangingPunct="0">
              <a:lnSpc>
                <a:spcPct val="100000"/>
              </a:lnSpc>
              <a:spcBef>
                <a:spcPts val="700"/>
              </a:spcBef>
              <a:buFont typeface="Arial" charset="0"/>
              <a:buChar char="•"/>
              <a:defRPr/>
            </a:pPr>
            <a:r>
              <a:rPr lang="zh-TW" altLang="en-US" sz="3200" dirty="0"/>
              <a:t>為</a:t>
            </a:r>
            <a:r>
              <a:rPr lang="zh-TW" altLang="en-US" sz="3200" dirty="0" smtClean="0"/>
              <a:t>提升顧客</a:t>
            </a:r>
            <a:r>
              <a:rPr lang="zh-TW" altLang="en-US" sz="3200" dirty="0"/>
              <a:t>服務與競爭優勢，產品的價格與接單到</a:t>
            </a:r>
            <a:r>
              <a:rPr lang="zh-TW" altLang="en-US" sz="3200" dirty="0" smtClean="0"/>
              <a:t>出貨（</a:t>
            </a:r>
            <a:r>
              <a:rPr lang="en-US" altLang="zh-TW" sz="3200" dirty="0" smtClean="0"/>
              <a:t>Ordering-to-Delivery, OTD</a:t>
            </a:r>
            <a:r>
              <a:rPr lang="zh-TW" altLang="en-US" sz="3200" dirty="0" smtClean="0"/>
              <a:t>）的</a:t>
            </a:r>
            <a:r>
              <a:rPr lang="zh-TW" altLang="en-US" sz="3200" dirty="0"/>
              <a:t>前置時間不斷縮短。</a:t>
            </a:r>
          </a:p>
          <a:p>
            <a:endParaRPr lang="zh-TW" altLang="en-US" dirty="0"/>
          </a:p>
          <a:p>
            <a:pPr>
              <a:spcBef>
                <a:spcPts val="700"/>
              </a:spcBef>
            </a:pPr>
            <a:endParaRPr lang="zh-TW" altLang="en-US"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13257" y="1760977"/>
              <a:ext cx="138386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供應鏈問題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701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4338" name="Picture 2" descr="C:\Users\NO38\Desktop\書籍\IM111電子商務\IM111ppt\小圖\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63701">
            <a:off x="6663134" y="4365103"/>
            <a:ext cx="1953976" cy="196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99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供應鏈製造端</a:t>
            </a:r>
            <a:r>
              <a:rPr lang="zh-TW" altLang="en-US" dirty="0">
                <a:latin typeface="Times New Roman" panose="02020603050405020304" pitchFamily="18" charset="0"/>
                <a:cs typeface="Times New Roman" panose="02020603050405020304" pitchFamily="18" charset="0"/>
              </a:rPr>
              <a:t>的問題</a:t>
            </a:r>
          </a:p>
        </p:txBody>
      </p:sp>
      <p:sp>
        <p:nvSpPr>
          <p:cNvPr id="4099" name="內容版面配置區 2"/>
          <p:cNvSpPr>
            <a:spLocks noGrp="1"/>
          </p:cNvSpPr>
          <p:nvPr>
            <p:ph idx="1"/>
          </p:nvPr>
        </p:nvSpPr>
        <p:spPr>
          <a:xfrm>
            <a:off x="457200" y="1483198"/>
            <a:ext cx="8291264" cy="5618210"/>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en-US" sz="3200" dirty="0" smtClean="0"/>
              <a:t>必須</a:t>
            </a:r>
            <a:r>
              <a:rPr lang="zh-TW" altLang="en-US" sz="3200" dirty="0"/>
              <a:t>推行快速</a:t>
            </a:r>
            <a:r>
              <a:rPr lang="zh-TW" altLang="en-US" sz="3200" dirty="0" smtClean="0"/>
              <a:t>回應（</a:t>
            </a:r>
            <a:r>
              <a:rPr lang="en-US" altLang="zh-TW" sz="3200" dirty="0" smtClean="0"/>
              <a:t>Quick Response, QR</a:t>
            </a:r>
            <a:r>
              <a:rPr lang="zh-TW" altLang="en-US" sz="3200" dirty="0" smtClean="0"/>
              <a:t>）機制</a:t>
            </a:r>
            <a:r>
              <a:rPr lang="zh-TW" altLang="en-US" sz="3200" dirty="0"/>
              <a:t>來彈性且迅速的滿足下游顧客的需求。</a:t>
            </a:r>
          </a:p>
          <a:p>
            <a:pPr marL="342900" lvl="1" indent="-342900" algn="just" eaLnBrk="0" fontAlgn="base" hangingPunct="0">
              <a:lnSpc>
                <a:spcPct val="100000"/>
              </a:lnSpc>
              <a:spcBef>
                <a:spcPts val="768"/>
              </a:spcBef>
              <a:buFont typeface="Arial" charset="0"/>
              <a:buChar char="•"/>
              <a:defRPr/>
            </a:pPr>
            <a:r>
              <a:rPr lang="zh-TW" altLang="en-US" sz="3200" dirty="0"/>
              <a:t>導入有效益的生產規劃與排程方法來縮短</a:t>
            </a:r>
            <a:r>
              <a:rPr lang="en-US" altLang="zh-TW" sz="3200" dirty="0"/>
              <a:t>OTD</a:t>
            </a:r>
            <a:r>
              <a:rPr lang="zh-TW" altLang="en-US" sz="3200" dirty="0"/>
              <a:t>前置時間、降低生產與存貨成本</a:t>
            </a:r>
            <a:r>
              <a:rPr lang="zh-TW" altLang="en-US" sz="3200" dirty="0" smtClean="0"/>
              <a:t>。</a:t>
            </a:r>
            <a:endParaRPr lang="zh-TW" altLang="en-US" sz="3200"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13257" y="1760977"/>
              <a:ext cx="138386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供應鏈問題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701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5362" name="Picture 2" descr="C:\Users\NO38\Desktop\書籍\IM111電子商務\IM111ppt\小圖\images (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549" y="4149080"/>
            <a:ext cx="4858903" cy="1968338"/>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54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供應鏈採購端</a:t>
            </a:r>
            <a:r>
              <a:rPr lang="zh-TW" altLang="en-US" dirty="0">
                <a:latin typeface="Times New Roman" panose="02020603050405020304" pitchFamily="18" charset="0"/>
                <a:cs typeface="Times New Roman" panose="02020603050405020304" pitchFamily="18" charset="0"/>
              </a:rPr>
              <a:t>的問題</a:t>
            </a:r>
          </a:p>
        </p:txBody>
      </p:sp>
      <p:sp>
        <p:nvSpPr>
          <p:cNvPr id="4099" name="內容版面配置區 2"/>
          <p:cNvSpPr>
            <a:spLocks noGrp="1"/>
          </p:cNvSpPr>
          <p:nvPr>
            <p:ph idx="1"/>
          </p:nvPr>
        </p:nvSpPr>
        <p:spPr>
          <a:xfrm>
            <a:off x="457200" y="1483198"/>
            <a:ext cx="8291264" cy="5618210"/>
          </a:xfrm>
        </p:spPr>
        <p:txBody>
          <a:bodyPr>
            <a:noAutofit/>
          </a:bodyPr>
          <a:lstStyle/>
          <a:p>
            <a:r>
              <a:rPr lang="zh-TW" altLang="en-US" dirty="0" smtClean="0"/>
              <a:t>採購</a:t>
            </a:r>
            <a:r>
              <a:rPr lang="zh-TW" altLang="en-US" dirty="0"/>
              <a:t>作業可能的</a:t>
            </a:r>
            <a:r>
              <a:rPr lang="zh-TW" altLang="en-US" dirty="0" smtClean="0"/>
              <a:t>變動</a:t>
            </a:r>
            <a:r>
              <a:rPr lang="zh-TW" altLang="en-US" dirty="0"/>
              <a:t>（</a:t>
            </a:r>
            <a:r>
              <a:rPr lang="zh-TW" altLang="en-US" dirty="0" smtClean="0"/>
              <a:t>例如</a:t>
            </a:r>
            <a:r>
              <a:rPr lang="zh-TW" altLang="en-US" dirty="0"/>
              <a:t>未能如期且如數的準時交貨、交貨品質與</a:t>
            </a:r>
            <a:r>
              <a:rPr lang="zh-TW" altLang="en-US" dirty="0" smtClean="0"/>
              <a:t>成本</a:t>
            </a:r>
            <a:r>
              <a:rPr lang="zh-TW" altLang="en-US" dirty="0"/>
              <a:t>）</a:t>
            </a:r>
            <a:r>
              <a:rPr lang="zh-TW" altLang="en-US" dirty="0" smtClean="0"/>
              <a:t>亦</a:t>
            </a:r>
            <a:r>
              <a:rPr lang="zh-TW" altLang="en-US" dirty="0"/>
              <a:t>使得以製造為主的台灣產業界在供應鏈的規劃上更加複雜與不確定性</a:t>
            </a:r>
            <a:r>
              <a:rPr lang="zh-TW" altLang="en-US" dirty="0" smtClean="0"/>
              <a:t>。</a:t>
            </a:r>
            <a:endParaRPr lang="zh-TW" altLang="en-US"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13257" y="1760977"/>
              <a:ext cx="138386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供應鏈問題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701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6386" name="Picture 2" descr="C:\Users\NO38\Desktop\書籍\IM111電子商務\IM111ppt\小圖\images (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157" y="3861048"/>
            <a:ext cx="3280058" cy="245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上</a:t>
            </a:r>
            <a:r>
              <a:rPr lang="zh-TW" altLang="en-US" dirty="0">
                <a:latin typeface="Times New Roman" panose="02020603050405020304" pitchFamily="18" charset="0"/>
                <a:cs typeface="Times New Roman" panose="02020603050405020304" pitchFamily="18" charset="0"/>
              </a:rPr>
              <a:t>下游的供需關係、特性與</a:t>
            </a:r>
            <a:r>
              <a:rPr lang="zh-TW" altLang="en-US" dirty="0" smtClean="0">
                <a:latin typeface="Times New Roman" panose="02020603050405020304" pitchFamily="18" charset="0"/>
                <a:cs typeface="Times New Roman" panose="02020603050405020304" pitchFamily="18" charset="0"/>
              </a:rPr>
              <a:t>挑戰</a:t>
            </a:r>
            <a:endParaRPr lang="zh-TW" altLang="en-US" dirty="0">
              <a:latin typeface="Times New Roman" panose="02020603050405020304" pitchFamily="18" charset="0"/>
              <a:cs typeface="Times New Roman" panose="02020603050405020304" pitchFamily="18" charset="0"/>
            </a:endParaRPr>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513257" y="1760977"/>
              <a:ext cx="138386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供應鏈問題</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8" y="270132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7410" name="Picture 2" descr="C:\Users\NO38\Desktop\書籍\IM111電子商務\低解析\圖08-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612" y="1340279"/>
            <a:ext cx="6984776" cy="5197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zh-TW" altLang="en-US" dirty="0" smtClean="0"/>
              <a:t>何謂供應鏈管理、供應鏈流程上的各項活動。</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kumimoji="1" lang="zh-TW" altLang="en-US" dirty="0" smtClean="0"/>
              <a:t>管理供應鏈所面臨之問題與如何從事供應鏈整合。</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lang="zh-TW" altLang="en-US" dirty="0"/>
              <a:t>資訊科技在供應鏈之應用。</a:t>
            </a:r>
            <a:endParaRPr kumimoji="1" lang="zh-TW" altLang="en-US" dirty="0"/>
          </a:p>
        </p:txBody>
      </p:sp>
    </p:spTree>
    <p:extLst>
      <p:ext uri="{BB962C8B-B14F-4D97-AF65-F5344CB8AC3E}">
        <p14:creationId xmlns:p14="http://schemas.microsoft.com/office/powerpoint/2010/main" val="3870669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物</a:t>
            </a:r>
            <a:r>
              <a:rPr lang="zh-TW" altLang="en-US" dirty="0">
                <a:latin typeface="Times New Roman" panose="02020603050405020304" pitchFamily="18" charset="0"/>
                <a:cs typeface="Times New Roman" panose="02020603050405020304" pitchFamily="18" charset="0"/>
              </a:rPr>
              <a:t>流的精義與內涵 </a:t>
            </a:r>
          </a:p>
        </p:txBody>
      </p:sp>
      <p:sp>
        <p:nvSpPr>
          <p:cNvPr id="4099" name="內容版面配置區 2"/>
          <p:cNvSpPr>
            <a:spLocks noGrp="1"/>
          </p:cNvSpPr>
          <p:nvPr>
            <p:ph idx="1"/>
          </p:nvPr>
        </p:nvSpPr>
        <p:spPr>
          <a:xfrm>
            <a:off x="457200" y="1483198"/>
            <a:ext cx="8291264" cy="5114154"/>
          </a:xfrm>
        </p:spPr>
        <p:txBody>
          <a:bodyPr>
            <a:noAutofit/>
          </a:bodyPr>
          <a:lstStyle/>
          <a:p>
            <a:pPr>
              <a:lnSpc>
                <a:spcPct val="95000"/>
              </a:lnSpc>
              <a:spcBef>
                <a:spcPts val="600"/>
              </a:spcBef>
              <a:spcAft>
                <a:spcPts val="0"/>
              </a:spcAft>
            </a:pPr>
            <a:r>
              <a:rPr lang="zh-TW" altLang="en-US" dirty="0" smtClean="0"/>
              <a:t>狹義</a:t>
            </a:r>
            <a:r>
              <a:rPr lang="zh-TW" altLang="en-US" dirty="0"/>
              <a:t>：</a:t>
            </a:r>
          </a:p>
          <a:p>
            <a:pPr marL="720000" lvl="1" indent="-342900" algn="just" fontAlgn="base">
              <a:lnSpc>
                <a:spcPct val="95000"/>
              </a:lnSpc>
              <a:buFont typeface="Times New Roman" panose="02020603050405020304" pitchFamily="18" charset="0"/>
              <a:buChar char="−"/>
              <a:defRPr/>
            </a:pPr>
            <a:r>
              <a:rPr lang="zh-TW" altLang="en-US" dirty="0"/>
              <a:t>商品從供應者到使用者的物理性移動，能夠創造地理性與時間性的</a:t>
            </a:r>
            <a:r>
              <a:rPr lang="zh-TW" altLang="en-US" dirty="0" smtClean="0"/>
              <a:t>效用。</a:t>
            </a:r>
            <a:endParaRPr lang="zh-TW" altLang="en-US" dirty="0"/>
          </a:p>
          <a:p>
            <a:pPr>
              <a:lnSpc>
                <a:spcPct val="95000"/>
              </a:lnSpc>
              <a:spcBef>
                <a:spcPts val="600"/>
              </a:spcBef>
              <a:spcAft>
                <a:spcPts val="0"/>
              </a:spcAft>
            </a:pPr>
            <a:r>
              <a:rPr lang="zh-TW" altLang="en-US" dirty="0"/>
              <a:t>廣義：</a:t>
            </a:r>
          </a:p>
          <a:p>
            <a:pPr marL="720000" lvl="1" indent="-342900" algn="just" fontAlgn="base">
              <a:lnSpc>
                <a:spcPct val="95000"/>
              </a:lnSpc>
              <a:buFont typeface="Times New Roman" panose="02020603050405020304" pitchFamily="18" charset="0"/>
              <a:buChar char="−"/>
              <a:defRPr/>
            </a:pPr>
            <a:r>
              <a:rPr lang="zh-TW" altLang="en-US" dirty="0"/>
              <a:t>資源從開發取得到使用者手上，一連串創造價值的</a:t>
            </a:r>
            <a:r>
              <a:rPr lang="zh-TW" altLang="en-US" dirty="0" smtClean="0"/>
              <a:t>過程</a:t>
            </a:r>
            <a:r>
              <a:rPr lang="zh-TW" altLang="en-US" dirty="0"/>
              <a:t>。</a:t>
            </a:r>
          </a:p>
          <a:p>
            <a:pPr>
              <a:lnSpc>
                <a:spcPct val="95000"/>
              </a:lnSpc>
              <a:spcBef>
                <a:spcPts val="600"/>
              </a:spcBef>
              <a:spcAft>
                <a:spcPts val="0"/>
              </a:spcAft>
            </a:pPr>
            <a:r>
              <a:rPr lang="zh-TW" altLang="en-US" dirty="0"/>
              <a:t>精義：</a:t>
            </a:r>
          </a:p>
          <a:p>
            <a:pPr marL="720000" lvl="1" indent="-342900" algn="just" fontAlgn="base">
              <a:lnSpc>
                <a:spcPct val="95000"/>
              </a:lnSpc>
              <a:buFont typeface="Times New Roman" panose="02020603050405020304" pitchFamily="18" charset="0"/>
              <a:buChar char="−"/>
              <a:defRPr/>
            </a:pPr>
            <a:r>
              <a:rPr lang="zh-TW" altLang="en-US" dirty="0"/>
              <a:t>物流是一種系統性</a:t>
            </a:r>
            <a:r>
              <a:rPr lang="zh-TW" altLang="en-US" dirty="0" smtClean="0"/>
              <a:t>服務（</a:t>
            </a:r>
            <a:r>
              <a:rPr lang="en-US" altLang="zh-TW" dirty="0" smtClean="0"/>
              <a:t>System Service</a:t>
            </a:r>
            <a:r>
              <a:rPr lang="zh-TW" altLang="en-US" dirty="0" smtClean="0"/>
              <a:t>），</a:t>
            </a:r>
            <a:r>
              <a:rPr lang="zh-TW" altLang="en-US" dirty="0"/>
              <a:t>它結合物流的各種作業機能，提供了快速回應、滿足顧客需求的服務系統，有效的縮短物品流通之時程與路徑，提升企業</a:t>
            </a:r>
            <a:r>
              <a:rPr lang="zh-TW" altLang="en-US" dirty="0" smtClean="0"/>
              <a:t>競爭力。</a:t>
            </a:r>
            <a:endParaRPr lang="zh-TW" altLang="en-US"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81092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fade">
                                      <p:cBhvr>
                                        <p:cTn id="23" dur="500"/>
                                        <p:tgtEl>
                                          <p:spTgt spid="409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fade">
                                      <p:cBhvr>
                                        <p:cTn id="2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物流</a:t>
            </a:r>
            <a:r>
              <a:rPr lang="zh-TW" altLang="en-US" dirty="0" smtClean="0">
                <a:latin typeface="Times New Roman" panose="02020603050405020304" pitchFamily="18" charset="0"/>
                <a:cs typeface="Times New Roman" panose="02020603050405020304" pitchFamily="18" charset="0"/>
              </a:rPr>
              <a:t>中心的定義</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114154"/>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en-US" sz="3200" dirty="0" smtClean="0"/>
              <a:t>所謂</a:t>
            </a:r>
            <a:r>
              <a:rPr lang="zh-TW" altLang="en-US" sz="3200" dirty="0"/>
              <a:t>物流中心，乃是指物流業務集合區或是物流據點地區，除了傳統的儲藏與保管商品而構築的功能外，還包括掌握貨品的配送出貨、進貨、銷貨、庫存調整，資訊提供及流通加工等機能。</a:t>
            </a:r>
            <a:endParaRPr lang="en-US" altLang="zh-TW" sz="3200" dirty="0"/>
          </a:p>
          <a:p>
            <a:pPr marL="342900" lvl="1" indent="-342900" algn="just" eaLnBrk="0" fontAlgn="base" hangingPunct="0">
              <a:lnSpc>
                <a:spcPct val="100000"/>
              </a:lnSpc>
              <a:spcBef>
                <a:spcPts val="768"/>
              </a:spcBef>
              <a:buFont typeface="Arial" charset="0"/>
              <a:buChar char="•"/>
              <a:defRPr/>
            </a:pPr>
            <a:r>
              <a:rPr lang="zh-TW" altLang="en-US" sz="3200" dirty="0"/>
              <a:t>物流中心一詞，亦稱為「發貨中心」或是「配送中心」，主要是沿用日本業界的稱呼而來。此一名詞的產生，亦以表示與舊有「傳統倉庫」的經營管理觀念及運作機能不同的區隔。</a:t>
            </a:r>
            <a:endParaRPr lang="en-US" altLang="zh-TW" sz="3200"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020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物流中心的定義</a:t>
            </a:r>
          </a:p>
        </p:txBody>
      </p:sp>
      <p:sp>
        <p:nvSpPr>
          <p:cNvPr id="4099" name="內容版面配置區 2"/>
          <p:cNvSpPr>
            <a:spLocks noGrp="1"/>
          </p:cNvSpPr>
          <p:nvPr>
            <p:ph idx="1"/>
          </p:nvPr>
        </p:nvSpPr>
        <p:spPr>
          <a:xfrm>
            <a:off x="457200" y="1483198"/>
            <a:ext cx="8219256" cy="5114154"/>
          </a:xfrm>
        </p:spPr>
        <p:txBody>
          <a:bodyPr>
            <a:noAutofit/>
          </a:bodyPr>
          <a:lstStyle/>
          <a:p>
            <a:pPr marL="342900" lvl="1" indent="-342900" algn="just" eaLnBrk="0" fontAlgn="base" hangingPunct="0">
              <a:lnSpc>
                <a:spcPct val="100000"/>
              </a:lnSpc>
              <a:spcBef>
                <a:spcPts val="768"/>
              </a:spcBef>
              <a:spcAft>
                <a:spcPts val="0"/>
              </a:spcAft>
              <a:buFont typeface="Arial" charset="0"/>
              <a:buChar char="•"/>
              <a:defRPr/>
            </a:pPr>
            <a:r>
              <a:rPr lang="zh-TW" altLang="en-US" sz="3200" dirty="0" smtClean="0"/>
              <a:t>例如</a:t>
            </a:r>
            <a:r>
              <a:rPr lang="zh-TW" altLang="en-US" sz="3200" dirty="0"/>
              <a:t>物流倉庫（</a:t>
            </a:r>
            <a:r>
              <a:rPr lang="en-US" altLang="zh-TW" sz="3200" dirty="0"/>
              <a:t>Distribution Warehouse</a:t>
            </a:r>
            <a:r>
              <a:rPr lang="zh-TW" altLang="en-US" sz="3200" dirty="0"/>
              <a:t>）與物流中心是相通的同意字，但是不同於儲存倉庫（</a:t>
            </a:r>
            <a:r>
              <a:rPr lang="en-US" altLang="zh-TW" sz="3200" dirty="0"/>
              <a:t>Storage Warehouse</a:t>
            </a:r>
            <a:r>
              <a:rPr lang="zh-TW" altLang="en-US" sz="3200" dirty="0"/>
              <a:t>）。物流倉庫儲存貨物是暫時性的，而儲存倉庫則有大量的倉儲空間，作為半永久性或是長期性物品儲存之用。一般而言，物流倉庫的功能有四項：存放（</a:t>
            </a:r>
            <a:r>
              <a:rPr lang="en-US" altLang="zh-TW" sz="3200" dirty="0"/>
              <a:t>Holding</a:t>
            </a:r>
            <a:r>
              <a:rPr lang="zh-TW" altLang="en-US" sz="3200" dirty="0"/>
              <a:t>）、併裝（</a:t>
            </a:r>
            <a:r>
              <a:rPr lang="en-US" altLang="zh-TW" sz="3200" dirty="0"/>
              <a:t>Consolidation</a:t>
            </a:r>
            <a:r>
              <a:rPr lang="zh-TW" altLang="en-US" sz="3200" dirty="0"/>
              <a:t>）、拆裝（</a:t>
            </a:r>
            <a:r>
              <a:rPr lang="en-US" altLang="zh-TW" sz="3200" dirty="0"/>
              <a:t>Break-bulk</a:t>
            </a:r>
            <a:r>
              <a:rPr lang="zh-TW" altLang="en-US" sz="3200" dirty="0"/>
              <a:t>）及組合（</a:t>
            </a:r>
            <a:r>
              <a:rPr lang="en-US" altLang="zh-TW" sz="3200" dirty="0"/>
              <a:t>Mixing</a:t>
            </a:r>
            <a:r>
              <a:rPr lang="zh-TW" altLang="en-US" sz="3200" dirty="0"/>
              <a:t>）。</a:t>
            </a:r>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76627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物流中心</a:t>
            </a:r>
            <a:r>
              <a:rPr lang="zh-TW" altLang="en-US" dirty="0" smtClean="0">
                <a:latin typeface="Times New Roman" panose="02020603050405020304" pitchFamily="18" charset="0"/>
                <a:cs typeface="Times New Roman" panose="02020603050405020304" pitchFamily="18" charset="0"/>
              </a:rPr>
              <a:t>之功能</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91264" cy="5112568"/>
          </a:xfrm>
        </p:spPr>
        <p:txBody>
          <a:bodyPr>
            <a:noAutofit/>
          </a:bodyPr>
          <a:lstStyle/>
          <a:p>
            <a:pPr>
              <a:lnSpc>
                <a:spcPct val="90000"/>
              </a:lnSpc>
              <a:spcBef>
                <a:spcPts val="600"/>
              </a:spcBef>
              <a:spcAft>
                <a:spcPts val="0"/>
              </a:spcAft>
              <a:defRPr/>
            </a:pPr>
            <a:r>
              <a:rPr lang="zh-TW" altLang="en-US" dirty="0" smtClean="0"/>
              <a:t>調和</a:t>
            </a:r>
            <a:r>
              <a:rPr lang="zh-TW" altLang="en-US" dirty="0"/>
              <a:t>產品搭配功能：促進上游、下游</a:t>
            </a:r>
            <a:r>
              <a:rPr lang="zh-TW" altLang="en-US" dirty="0" smtClean="0"/>
              <a:t>廠商供需的</a:t>
            </a:r>
            <a:r>
              <a:rPr lang="zh-TW" altLang="en-US" dirty="0"/>
              <a:t>平衡，達到調節的目的</a:t>
            </a:r>
            <a:r>
              <a:rPr lang="zh-TW" altLang="zh-TW" dirty="0"/>
              <a:t>。</a:t>
            </a:r>
            <a:endParaRPr lang="en-US" altLang="zh-TW" dirty="0"/>
          </a:p>
          <a:p>
            <a:pPr>
              <a:lnSpc>
                <a:spcPct val="90000"/>
              </a:lnSpc>
              <a:spcBef>
                <a:spcPts val="600"/>
              </a:spcBef>
              <a:spcAft>
                <a:spcPts val="0"/>
              </a:spcAft>
              <a:defRPr/>
            </a:pPr>
            <a:r>
              <a:rPr lang="zh-TW" altLang="en-US" dirty="0"/>
              <a:t>品牌銷售功能：</a:t>
            </a:r>
            <a:r>
              <a:rPr lang="zh-TW" altLang="zh-TW" dirty="0"/>
              <a:t>物流中心的顧客並不是一般的消費者，而是處於銷售第一線的零售業者。雖然不是直接的販賣商品，但廣義而言，仍具有商品之銷售功能。</a:t>
            </a:r>
          </a:p>
          <a:p>
            <a:pPr>
              <a:lnSpc>
                <a:spcPct val="90000"/>
              </a:lnSpc>
              <a:spcBef>
                <a:spcPts val="600"/>
              </a:spcBef>
              <a:spcAft>
                <a:spcPts val="0"/>
              </a:spcAft>
              <a:defRPr/>
            </a:pPr>
            <a:r>
              <a:rPr lang="zh-TW" altLang="en-US" dirty="0"/>
              <a:t>行銷通路設計與管理功能：管理與諮詢服務、通路規劃與設計</a:t>
            </a:r>
            <a:r>
              <a:rPr lang="zh-TW" altLang="zh-TW" dirty="0"/>
              <a:t>。</a:t>
            </a:r>
            <a:endParaRPr lang="en-US" altLang="zh-TW" dirty="0"/>
          </a:p>
          <a:p>
            <a:pPr>
              <a:lnSpc>
                <a:spcPct val="90000"/>
              </a:lnSpc>
              <a:spcBef>
                <a:spcPts val="600"/>
              </a:spcBef>
              <a:spcAft>
                <a:spcPts val="0"/>
              </a:spcAft>
              <a:defRPr/>
            </a:pPr>
            <a:r>
              <a:rPr lang="zh-TW" altLang="en-US" dirty="0"/>
              <a:t>解決通路衝突之功能：</a:t>
            </a:r>
            <a:r>
              <a:rPr lang="zh-TW" altLang="zh-TW" dirty="0"/>
              <a:t>經由製造商、物</a:t>
            </a:r>
            <a:r>
              <a:rPr lang="zh-TW" altLang="zh-TW" dirty="0" smtClean="0"/>
              <a:t>流</a:t>
            </a:r>
            <a:r>
              <a:rPr lang="zh-TW" altLang="en-US" dirty="0" smtClean="0"/>
              <a:t>中</a:t>
            </a:r>
            <a:r>
              <a:rPr lang="zh-TW" altLang="zh-TW" dirty="0" smtClean="0"/>
              <a:t>心</a:t>
            </a:r>
            <a:r>
              <a:rPr lang="zh-TW" altLang="zh-TW" dirty="0"/>
              <a:t>與零售業之間的垂直整合，來解決流通管道中，各業者</a:t>
            </a:r>
            <a:r>
              <a:rPr lang="zh-TW" altLang="zh-TW" dirty="0" smtClean="0"/>
              <a:t>複雜且</a:t>
            </a:r>
            <a:r>
              <a:rPr lang="zh-TW" altLang="zh-TW" dirty="0"/>
              <a:t>衝突的行銷通路問題。</a:t>
            </a:r>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1997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物</a:t>
            </a:r>
            <a:r>
              <a:rPr lang="zh-TW" altLang="en-US" dirty="0" smtClean="0">
                <a:latin typeface="Times New Roman" panose="02020603050405020304" pitchFamily="18" charset="0"/>
                <a:cs typeface="Times New Roman" panose="02020603050405020304" pitchFamily="18" charset="0"/>
              </a:rPr>
              <a:t>流角色之變化</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91264" cy="5114154"/>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en-US" sz="3200" dirty="0" smtClean="0"/>
              <a:t>國內</a:t>
            </a:r>
            <a:r>
              <a:rPr lang="zh-TW" altLang="en-US" sz="3200" dirty="0"/>
              <a:t>物流業發展的開端，一開始是企業將物流作為單獨的分支部門，從事貨物、產品的運輸。之後隨著市場需求的變化，為了更快速的服務客戶、建立起更接近客戶的配送場地、隨而發展出及時生產及更全面精確的供應鏈管理制度。經過了時代的考驗與事實的證明，物流人才以其專業技術能力及運輸規劃本領，而逐漸發展成唯一門專業。</a:t>
            </a:r>
            <a:endParaRPr lang="en-US" altLang="zh-TW" sz="3200"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2387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物</a:t>
            </a:r>
            <a:r>
              <a:rPr lang="zh-TW" altLang="en-US" dirty="0" smtClean="0">
                <a:latin typeface="Times New Roman" panose="02020603050405020304" pitchFamily="18" charset="0"/>
                <a:cs typeface="Times New Roman" panose="02020603050405020304" pitchFamily="18" charset="0"/>
              </a:rPr>
              <a:t>流中心之興起</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91264" cy="5114154"/>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zh-TW" sz="3200" dirty="0" smtClean="0"/>
              <a:t>隨著</a:t>
            </a:r>
            <a:r>
              <a:rPr lang="zh-TW" altLang="zh-TW" sz="3200" dirty="0"/>
              <a:t>經濟發展，消費需求與意識逐漸調整改變。零售業不斷的創新與修正，使得整體行銷通路體系有了極大的衝擊與變化。</a:t>
            </a:r>
            <a:endParaRPr lang="en-US" altLang="zh-TW" sz="3200" dirty="0"/>
          </a:p>
          <a:p>
            <a:pPr marL="342900" lvl="1" indent="-342900" algn="just" eaLnBrk="0" fontAlgn="base" hangingPunct="0">
              <a:lnSpc>
                <a:spcPct val="100000"/>
              </a:lnSpc>
              <a:spcBef>
                <a:spcPts val="768"/>
              </a:spcBef>
              <a:buFont typeface="Arial" charset="0"/>
              <a:buChar char="•"/>
              <a:defRPr/>
            </a:pPr>
            <a:r>
              <a:rPr lang="zh-TW" altLang="zh-TW" sz="3200" dirty="0"/>
              <a:t>地價高漲、自動化技術進步</a:t>
            </a:r>
            <a:r>
              <a:rPr lang="zh-TW" altLang="zh-TW" sz="3200" dirty="0" smtClean="0"/>
              <a:t>、資訊科技</a:t>
            </a:r>
            <a:r>
              <a:rPr lang="zh-TW" altLang="en-US" sz="3200" dirty="0"/>
              <a:t>的興起</a:t>
            </a:r>
            <a:r>
              <a:rPr lang="zh-TW" altLang="zh-TW" sz="3200" dirty="0"/>
              <a:t>，使</a:t>
            </a:r>
            <a:r>
              <a:rPr lang="zh-TW" altLang="en-US" sz="3200" dirty="0"/>
              <a:t>得國內</a:t>
            </a:r>
            <a:r>
              <a:rPr lang="zh-TW" altLang="zh-TW" sz="3200" dirty="0"/>
              <a:t>企業調整訂貨體制，發揮更大的貨架效率，逐漸由傳統多層次複雜的通路，如大批發商、大盤、中盤、小盤、中間經銷商等，轉化為由供應商經物流中心，直接送至各零售賣場據點的作業方式，形成所謂的「通路革命」的旋風。</a:t>
            </a:r>
            <a:endParaRPr lang="en-US" altLang="zh-TW" sz="3200"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65541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物流中心之興起</a:t>
            </a:r>
          </a:p>
        </p:txBody>
      </p:sp>
      <p:sp>
        <p:nvSpPr>
          <p:cNvPr id="4099" name="內容版面配置區 2"/>
          <p:cNvSpPr>
            <a:spLocks noGrp="1"/>
          </p:cNvSpPr>
          <p:nvPr>
            <p:ph idx="1"/>
          </p:nvPr>
        </p:nvSpPr>
        <p:spPr>
          <a:xfrm>
            <a:off x="457200" y="1483198"/>
            <a:ext cx="8219256" cy="5114154"/>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zh-TW" sz="3200" dirty="0" smtClean="0"/>
              <a:t>物</a:t>
            </a:r>
            <a:r>
              <a:rPr lang="zh-TW" altLang="zh-TW" sz="3200" dirty="0"/>
              <a:t>流中心扮演最重要的角色乃是，具備有訂單處理、倉儲管理、揀貨配送，甚至擴大至兼有尋找客源、擁有最終通路、零售業諮詢服務、開發自有品牌商品（</a:t>
            </a:r>
            <a:r>
              <a:rPr lang="en-US" altLang="zh-TW" sz="3200" dirty="0"/>
              <a:t>Private Brand</a:t>
            </a:r>
            <a:r>
              <a:rPr lang="zh-TW" altLang="zh-TW" sz="3200" dirty="0"/>
              <a:t>）等之功能；將原本僅具作業功能的實體配送作業，提升到了一個具有策略意涵之事業體。</a:t>
            </a:r>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21748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spcBef>
                <a:spcPts val="768"/>
              </a:spcBef>
              <a:spcAft>
                <a:spcPts val="0"/>
              </a:spcAft>
            </a:pPr>
            <a:r>
              <a:rPr lang="zh-TW" altLang="en-US" dirty="0">
                <a:latin typeface="Times New Roman" panose="02020603050405020304" pitchFamily="18" charset="0"/>
                <a:cs typeface="Times New Roman" panose="02020603050405020304" pitchFamily="18" charset="0"/>
              </a:rPr>
              <a:t>物</a:t>
            </a:r>
            <a:r>
              <a:rPr lang="zh-TW" altLang="en-US" dirty="0" smtClean="0">
                <a:latin typeface="Times New Roman" panose="02020603050405020304" pitchFamily="18" charset="0"/>
                <a:cs typeface="Times New Roman" panose="02020603050405020304" pitchFamily="18" charset="0"/>
              </a:rPr>
              <a:t>流</a:t>
            </a:r>
            <a:r>
              <a:rPr lang="zh-TW" altLang="en-US" dirty="0" smtClean="0"/>
              <a:t>中心</a:t>
            </a:r>
            <a:r>
              <a:rPr lang="zh-TW" altLang="en-US" dirty="0"/>
              <a:t>與通路之關聯</a:t>
            </a:r>
            <a:endParaRPr lang="en-US" altLang="zh-TW" dirty="0"/>
          </a:p>
        </p:txBody>
      </p:sp>
      <p:sp>
        <p:nvSpPr>
          <p:cNvPr id="4099" name="內容版面配置區 2"/>
          <p:cNvSpPr>
            <a:spLocks noGrp="1"/>
          </p:cNvSpPr>
          <p:nvPr>
            <p:ph idx="1"/>
          </p:nvPr>
        </p:nvSpPr>
        <p:spPr>
          <a:xfrm>
            <a:off x="457200" y="1483200"/>
            <a:ext cx="8219256" cy="5114154"/>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en-US" sz="3200" dirty="0" smtClean="0"/>
              <a:t>物</a:t>
            </a:r>
            <a:r>
              <a:rPr lang="zh-TW" altLang="en-US" sz="3200" dirty="0"/>
              <a:t>流中心在現代化流通體系扮演相當關鍵機能，透過總體觀點，從物流基本意涵與特性，了解我國流通體系發展現況及面臨問題，並改善傳統行銷通路的一些問題：</a:t>
            </a:r>
          </a:p>
          <a:p>
            <a:pPr marL="720000" lvl="1" indent="-342900" algn="just" fontAlgn="base">
              <a:lnSpc>
                <a:spcPct val="100000"/>
              </a:lnSpc>
              <a:spcBef>
                <a:spcPts val="768"/>
              </a:spcBef>
              <a:buFont typeface="Times New Roman" panose="02020603050405020304" pitchFamily="18" charset="0"/>
              <a:buChar char="−"/>
              <a:defRPr/>
            </a:pPr>
            <a:r>
              <a:rPr lang="zh-TW" altLang="en-US" dirty="0"/>
              <a:t>產品經層層剝削和流動，附加成本提高</a:t>
            </a:r>
            <a:endParaRPr lang="en-US" altLang="zh-TW" dirty="0"/>
          </a:p>
          <a:p>
            <a:pPr marL="720000" lvl="1" indent="-342900" algn="just" fontAlgn="base">
              <a:lnSpc>
                <a:spcPct val="100000"/>
              </a:lnSpc>
              <a:spcBef>
                <a:spcPts val="768"/>
              </a:spcBef>
              <a:buFont typeface="Times New Roman" panose="02020603050405020304" pitchFamily="18" charset="0"/>
              <a:buChar char="−"/>
              <a:defRPr/>
            </a:pPr>
            <a:r>
              <a:rPr lang="zh-TW" altLang="en-US" dirty="0"/>
              <a:t>流通速度低</a:t>
            </a:r>
          </a:p>
          <a:p>
            <a:pPr marL="720000" lvl="1" indent="-342900" algn="just" fontAlgn="base">
              <a:lnSpc>
                <a:spcPct val="100000"/>
              </a:lnSpc>
              <a:spcBef>
                <a:spcPts val="768"/>
              </a:spcBef>
              <a:buFont typeface="Times New Roman" panose="02020603050405020304" pitchFamily="18" charset="0"/>
              <a:buChar char="−"/>
              <a:defRPr/>
            </a:pPr>
            <a:r>
              <a:rPr lang="zh-TW" altLang="en-US" dirty="0"/>
              <a:t>消費動向不易掌握</a:t>
            </a:r>
          </a:p>
          <a:p>
            <a:pPr marL="720000" lvl="1" indent="-342900" algn="just" fontAlgn="base">
              <a:lnSpc>
                <a:spcPct val="100000"/>
              </a:lnSpc>
              <a:spcBef>
                <a:spcPts val="768"/>
              </a:spcBef>
              <a:buFont typeface="Times New Roman" panose="02020603050405020304" pitchFamily="18" charset="0"/>
              <a:buChar char="−"/>
              <a:defRPr/>
            </a:pPr>
            <a:r>
              <a:rPr lang="zh-TW" altLang="en-US" dirty="0"/>
              <a:t>退貨困難</a:t>
            </a:r>
            <a:endParaRPr lang="en-US" altLang="zh-TW" dirty="0"/>
          </a:p>
          <a:p>
            <a:pPr marL="720000" lvl="1" indent="-342900" algn="just" fontAlgn="base">
              <a:lnSpc>
                <a:spcPct val="100000"/>
              </a:lnSpc>
              <a:spcBef>
                <a:spcPts val="768"/>
              </a:spcBef>
              <a:buFont typeface="Times New Roman" panose="02020603050405020304" pitchFamily="18" charset="0"/>
              <a:buChar char="−"/>
              <a:defRPr/>
            </a:pPr>
            <a:r>
              <a:rPr lang="zh-TW" altLang="en-US" dirty="0"/>
              <a:t>供給時段有限</a:t>
            </a:r>
            <a:endParaRPr lang="en-US" altLang="zh-TW"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74735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物流</a:t>
            </a:r>
            <a:r>
              <a:rPr lang="zh-TW" altLang="en-US" dirty="0"/>
              <a:t>中心與通路之關聯</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19256" cy="5114154"/>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en-US" sz="3200" dirty="0"/>
              <a:t>物流中心在現代化流通體系扮演相當關鍵機能，透過總體觀點，從物流基本意涵與特性，了解我國流通體系發展現況及面臨問題，並改善傳統行銷通路的一些問題：</a:t>
            </a:r>
          </a:p>
          <a:p>
            <a:pPr marL="720000" lvl="1" indent="-342900" algn="just" fontAlgn="base">
              <a:lnSpc>
                <a:spcPct val="100000"/>
              </a:lnSpc>
              <a:spcBef>
                <a:spcPts val="768"/>
              </a:spcBef>
              <a:spcAft>
                <a:spcPts val="0"/>
              </a:spcAft>
              <a:buFont typeface="Times New Roman" panose="02020603050405020304" pitchFamily="18" charset="0"/>
              <a:buChar char="−"/>
              <a:defRPr/>
            </a:pPr>
            <a:r>
              <a:rPr lang="zh-TW" altLang="en-US" dirty="0"/>
              <a:t>無法</a:t>
            </a:r>
            <a:r>
              <a:rPr lang="zh-TW" altLang="en-US" dirty="0" smtClean="0"/>
              <a:t>同一時地滿足</a:t>
            </a:r>
            <a:r>
              <a:rPr lang="zh-TW" altLang="en-US" dirty="0"/>
              <a:t>不同類型的採購需求</a:t>
            </a:r>
            <a:endParaRPr lang="en-US" altLang="zh-TW" dirty="0"/>
          </a:p>
          <a:p>
            <a:pPr marL="720000" lvl="1" indent="-342900" algn="just" fontAlgn="base">
              <a:lnSpc>
                <a:spcPct val="100000"/>
              </a:lnSpc>
              <a:spcBef>
                <a:spcPts val="768"/>
              </a:spcBef>
              <a:spcAft>
                <a:spcPts val="0"/>
              </a:spcAft>
              <a:buFont typeface="Times New Roman" panose="02020603050405020304" pitchFamily="18" charset="0"/>
              <a:buChar char="−"/>
              <a:defRPr/>
            </a:pPr>
            <a:r>
              <a:rPr lang="zh-TW" altLang="en-US" dirty="0"/>
              <a:t>高庫存成本</a:t>
            </a:r>
            <a:endParaRPr lang="en-US" altLang="zh-TW" dirty="0"/>
          </a:p>
          <a:p>
            <a:pPr marL="720000" lvl="1" indent="-342900" algn="just" fontAlgn="base">
              <a:lnSpc>
                <a:spcPct val="100000"/>
              </a:lnSpc>
              <a:spcBef>
                <a:spcPts val="768"/>
              </a:spcBef>
              <a:spcAft>
                <a:spcPts val="0"/>
              </a:spcAft>
              <a:buFont typeface="Times New Roman" panose="02020603050405020304" pitchFamily="18" charset="0"/>
              <a:buChar char="−"/>
              <a:defRPr/>
            </a:pPr>
            <a:r>
              <a:rPr lang="zh-TW" altLang="en-US" dirty="0"/>
              <a:t>產品耗損與新鮮度較難掌握</a:t>
            </a:r>
            <a:endParaRPr lang="en-US" altLang="zh-TW" dirty="0"/>
          </a:p>
          <a:p>
            <a:pPr marL="720000" lvl="1" indent="-342900" algn="just" fontAlgn="base">
              <a:lnSpc>
                <a:spcPct val="100000"/>
              </a:lnSpc>
              <a:spcBef>
                <a:spcPts val="768"/>
              </a:spcBef>
              <a:spcAft>
                <a:spcPts val="0"/>
              </a:spcAft>
              <a:buFont typeface="Times New Roman" panose="02020603050405020304" pitchFamily="18" charset="0"/>
              <a:buChar char="−"/>
              <a:defRPr/>
            </a:pPr>
            <a:r>
              <a:rPr lang="zh-TW" altLang="en-US" dirty="0"/>
              <a:t>產銷通路加長、時效不佳</a:t>
            </a:r>
            <a:endParaRPr lang="en-US" altLang="zh-TW" dirty="0"/>
          </a:p>
          <a:p>
            <a:pPr marL="720000" lvl="1" indent="-342900" algn="just" fontAlgn="base">
              <a:lnSpc>
                <a:spcPct val="100000"/>
              </a:lnSpc>
              <a:spcBef>
                <a:spcPts val="768"/>
              </a:spcBef>
              <a:spcAft>
                <a:spcPts val="0"/>
              </a:spcAft>
              <a:buFont typeface="Times New Roman" panose="02020603050405020304" pitchFamily="18" charset="0"/>
              <a:buChar char="−"/>
              <a:defRPr/>
            </a:pPr>
            <a:r>
              <a:rPr lang="zh-TW" altLang="en-US" dirty="0"/>
              <a:t>增加倉儲成本</a:t>
            </a:r>
            <a:endParaRPr lang="en-US" altLang="zh-TW"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36670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spcBef>
                <a:spcPts val="700"/>
              </a:spcBef>
              <a:spcAft>
                <a:spcPts val="0"/>
              </a:spcAft>
            </a:pPr>
            <a:r>
              <a:rPr lang="zh-TW" altLang="en-US" dirty="0">
                <a:latin typeface="Times New Roman" panose="02020603050405020304" pitchFamily="18" charset="0"/>
                <a:cs typeface="Times New Roman" panose="02020603050405020304" pitchFamily="18" charset="0"/>
              </a:rPr>
              <a:t>物</a:t>
            </a:r>
            <a:r>
              <a:rPr lang="zh-TW" altLang="en-US" dirty="0" smtClean="0">
                <a:latin typeface="Times New Roman" panose="02020603050405020304" pitchFamily="18" charset="0"/>
                <a:cs typeface="Times New Roman" panose="02020603050405020304" pitchFamily="18" charset="0"/>
              </a:rPr>
              <a:t>流</a:t>
            </a:r>
            <a:r>
              <a:rPr lang="zh-TW" altLang="en-US" dirty="0" smtClean="0"/>
              <a:t>相關</a:t>
            </a:r>
            <a:r>
              <a:rPr lang="zh-TW" altLang="en-US" dirty="0"/>
              <a:t>機能之分工</a:t>
            </a:r>
            <a:endParaRPr lang="en-US" altLang="zh-TW" dirty="0"/>
          </a:p>
        </p:txBody>
      </p:sp>
      <p:sp>
        <p:nvSpPr>
          <p:cNvPr id="4099" name="內容版面配置區 2"/>
          <p:cNvSpPr>
            <a:spLocks noGrp="1"/>
          </p:cNvSpPr>
          <p:nvPr>
            <p:ph idx="1"/>
          </p:nvPr>
        </p:nvSpPr>
        <p:spPr>
          <a:xfrm>
            <a:off x="457200" y="1483198"/>
            <a:ext cx="8291264" cy="5114154"/>
          </a:xfrm>
        </p:spPr>
        <p:txBody>
          <a:bodyPr>
            <a:noAutofit/>
          </a:bodyPr>
          <a:lstStyle/>
          <a:p>
            <a:pPr marL="342900" lvl="1" indent="-342900" algn="just" eaLnBrk="0" fontAlgn="base" hangingPunct="0">
              <a:lnSpc>
                <a:spcPct val="83000"/>
              </a:lnSpc>
              <a:spcBef>
                <a:spcPts val="700"/>
              </a:spcBef>
              <a:buFont typeface="Arial" charset="0"/>
              <a:buChar char="•"/>
              <a:defRPr/>
            </a:pPr>
            <a:r>
              <a:rPr lang="zh-TW" altLang="en-US" sz="3200" dirty="0" smtClean="0"/>
              <a:t>為</a:t>
            </a:r>
            <a:r>
              <a:rPr lang="zh-TW" altLang="en-US" sz="3200" dirty="0"/>
              <a:t>結合商流與物流以降低流通成本、增加商品競爭力，愈來愈多的企業集團發展物流中心，而這種趨勢以食品業最為明顯。</a:t>
            </a:r>
            <a:endParaRPr lang="en-US" altLang="zh-TW" sz="3200" dirty="0"/>
          </a:p>
          <a:p>
            <a:pPr marL="342900" lvl="1" indent="-342900" algn="just" eaLnBrk="0" fontAlgn="base" hangingPunct="0">
              <a:lnSpc>
                <a:spcPct val="83000"/>
              </a:lnSpc>
              <a:spcBef>
                <a:spcPts val="700"/>
              </a:spcBef>
              <a:buFont typeface="Arial" charset="0"/>
              <a:buChar char="•"/>
              <a:defRPr/>
            </a:pPr>
            <a:r>
              <a:rPr lang="zh-TW" altLang="en-US" sz="3200" dirty="0"/>
              <a:t>國內幾家大型的食品業者在向下發展零售通路體系後，也紛紛投資攸關營運的後勤物流配送系統，發展製造、配送、銷售的垂直整合體系。</a:t>
            </a:r>
            <a:endParaRPr lang="en-US" altLang="zh-TW" sz="3200" dirty="0"/>
          </a:p>
          <a:p>
            <a:pPr marL="342900" lvl="1" indent="-342900" algn="just" eaLnBrk="0" fontAlgn="base" hangingPunct="0">
              <a:lnSpc>
                <a:spcPct val="83000"/>
              </a:lnSpc>
              <a:spcBef>
                <a:spcPts val="700"/>
              </a:spcBef>
              <a:buFont typeface="Arial" charset="0"/>
              <a:buChar char="•"/>
              <a:defRPr/>
            </a:pPr>
            <a:r>
              <a:rPr lang="zh-TW" altLang="en-US" sz="3200" dirty="0"/>
              <a:t>除食品業製造商為主的物流中心陸續成立外，</a:t>
            </a:r>
            <a:r>
              <a:rPr lang="zh-TW" altLang="en-US" sz="3200" dirty="0" smtClean="0"/>
              <a:t>其他由</a:t>
            </a:r>
            <a:r>
              <a:rPr lang="zh-TW" altLang="en-US" sz="3200" dirty="0"/>
              <a:t>商品批發商、代理商或運輸貨運業為主投入物流業的企業集團也愈來愈多，在此競爭環境下也催化了商流及物流分工的趨勢。</a:t>
            </a:r>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63927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戴爾電腦的直銷模式與虛擬</a:t>
            </a:r>
            <a:r>
              <a:rPr lang="zh-TW" altLang="en-US" dirty="0" smtClean="0">
                <a:latin typeface="Times New Roman" panose="02020603050405020304" pitchFamily="18" charset="0"/>
                <a:cs typeface="Times New Roman" panose="02020603050405020304" pitchFamily="18" charset="0"/>
              </a:rPr>
              <a:t>整合</a:t>
            </a:r>
            <a:endParaRPr lang="en-US" altLang="zh-TW" sz="4000"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4784"/>
            <a:ext cx="8229600" cy="5040560"/>
          </a:xfrm>
        </p:spPr>
        <p:txBody>
          <a:bodyPr>
            <a:normAutofit/>
          </a:bodyPr>
          <a:lstStyle/>
          <a:p>
            <a:pPr eaLnBrk="1" hangingPunct="1">
              <a:spcBef>
                <a:spcPts val="768"/>
              </a:spcBef>
              <a:spcAft>
                <a:spcPts val="0"/>
              </a:spcAft>
            </a:pPr>
            <a:r>
              <a:rPr lang="zh-TW" altLang="en-US" dirty="0" smtClean="0"/>
              <a:t>市場</a:t>
            </a:r>
            <a:r>
              <a:rPr lang="zh-TW" altLang="en-US" dirty="0"/>
              <a:t>區隔</a:t>
            </a:r>
            <a:r>
              <a:rPr lang="zh-TW" altLang="en-US" dirty="0" smtClean="0"/>
              <a:t>策略</a:t>
            </a:r>
            <a:endParaRPr lang="en-US" altLang="zh-TW" dirty="0" smtClean="0"/>
          </a:p>
          <a:p>
            <a:pPr marL="720000" lvl="1" indent="-342900" algn="just" fontAlgn="base">
              <a:lnSpc>
                <a:spcPct val="100000"/>
              </a:lnSpc>
              <a:spcBef>
                <a:spcPts val="768"/>
              </a:spcBef>
              <a:buFont typeface="Times New Roman" panose="02020603050405020304" pitchFamily="18" charset="0"/>
              <a:buChar char="−"/>
              <a:defRPr/>
            </a:pPr>
            <a:r>
              <a:rPr lang="zh-TW" altLang="en-US" dirty="0"/>
              <a:t>作法：</a:t>
            </a:r>
          </a:p>
          <a:p>
            <a:pPr marL="1177200" lvl="3" indent="-342900" algn="just" fontAlgn="base">
              <a:lnSpc>
                <a:spcPct val="100000"/>
              </a:lnSpc>
              <a:spcBef>
                <a:spcPts val="768"/>
              </a:spcBef>
              <a:buFont typeface="Wingdings" panose="05000000000000000000" pitchFamily="2" charset="2"/>
              <a:buChar char="Ø"/>
              <a:defRPr/>
            </a:pPr>
            <a:r>
              <a:rPr kumimoji="1" lang="zh-TW" altLang="en-US" sz="2400" dirty="0"/>
              <a:t>每當</a:t>
            </a:r>
            <a:r>
              <a:rPr kumimoji="1" lang="en-US" altLang="zh-TW" sz="2400" dirty="0" smtClean="0"/>
              <a:t>Dell</a:t>
            </a:r>
            <a:r>
              <a:rPr kumimoji="1" lang="zh-TW" altLang="en-US" sz="2400" dirty="0" smtClean="0"/>
              <a:t>公司</a:t>
            </a:r>
            <a:r>
              <a:rPr kumimoji="1" lang="zh-TW" altLang="en-US" sz="2400" dirty="0"/>
              <a:t>有足夠的特定顧客群時，便會進行區隔，賦予它自己的經營團隊，並像一個小型公司般獨立作業。</a:t>
            </a:r>
          </a:p>
          <a:p>
            <a:pPr marL="720000" lvl="1" indent="-342900" algn="just" fontAlgn="base">
              <a:lnSpc>
                <a:spcPct val="100000"/>
              </a:lnSpc>
              <a:spcBef>
                <a:spcPts val="768"/>
              </a:spcBef>
              <a:buFont typeface="Times New Roman" panose="02020603050405020304" pitchFamily="18" charset="0"/>
              <a:buChar char="−"/>
              <a:defRPr/>
            </a:pPr>
            <a:r>
              <a:rPr lang="zh-TW" altLang="en-US" dirty="0"/>
              <a:t>好處：</a:t>
            </a:r>
          </a:p>
          <a:p>
            <a:pPr marL="1177200" lvl="3" indent="-342900" algn="just" fontAlgn="base">
              <a:lnSpc>
                <a:spcPct val="100000"/>
              </a:lnSpc>
              <a:spcBef>
                <a:spcPts val="768"/>
              </a:spcBef>
              <a:buFont typeface="Wingdings" panose="05000000000000000000" pitchFamily="2" charset="2"/>
              <a:buChar char="Ø"/>
              <a:defRPr/>
            </a:pPr>
            <a:r>
              <a:rPr kumimoji="1" lang="zh-TW" altLang="en-US" sz="2400" dirty="0"/>
              <a:t>可以讓</a:t>
            </a:r>
            <a:r>
              <a:rPr kumimoji="1" lang="en-US" altLang="zh-TW" sz="2400" dirty="0" smtClean="0"/>
              <a:t>D</a:t>
            </a:r>
            <a:r>
              <a:rPr kumimoji="1" lang="en-US" altLang="zh-TW" sz="2400" dirty="0"/>
              <a:t>ell</a:t>
            </a:r>
            <a:r>
              <a:rPr kumimoji="1" lang="zh-TW" altLang="en-US" sz="2400" dirty="0" smtClean="0"/>
              <a:t>公司</a:t>
            </a:r>
            <a:r>
              <a:rPr kumimoji="1" lang="zh-TW" altLang="en-US" sz="2400" dirty="0"/>
              <a:t>更清楚</a:t>
            </a:r>
            <a:r>
              <a:rPr kumimoji="1" lang="zh-TW" altLang="en-US" sz="2400" dirty="0" smtClean="0"/>
              <a:t>的了解每</a:t>
            </a:r>
            <a:r>
              <a:rPr kumimoji="1" lang="zh-TW" altLang="en-US" sz="2400" dirty="0"/>
              <a:t>一種類型的顧客群其特定的需求、不同的期望與操作環境。</a:t>
            </a:r>
          </a:p>
          <a:p>
            <a:pPr marL="1177200" lvl="3" indent="-342900" algn="just" fontAlgn="base">
              <a:lnSpc>
                <a:spcPct val="100000"/>
              </a:lnSpc>
              <a:spcBef>
                <a:spcPts val="768"/>
              </a:spcBef>
              <a:buFont typeface="Wingdings" panose="05000000000000000000" pitchFamily="2" charset="2"/>
              <a:buChar char="Ø"/>
              <a:defRPr/>
            </a:pPr>
            <a:r>
              <a:rPr kumimoji="1" lang="zh-TW" altLang="en-US" sz="2400" dirty="0"/>
              <a:t>區隔化做得越好，焦點越清楚，</a:t>
            </a:r>
            <a:r>
              <a:rPr kumimoji="1" lang="en-US" altLang="zh-TW" sz="2400" dirty="0" smtClean="0"/>
              <a:t>D</a:t>
            </a:r>
            <a:r>
              <a:rPr kumimoji="1" lang="en-US" altLang="zh-TW" sz="2400" dirty="0"/>
              <a:t>ell</a:t>
            </a:r>
            <a:r>
              <a:rPr kumimoji="1" lang="zh-TW" altLang="en-US" sz="2400" dirty="0" smtClean="0"/>
              <a:t>公司</a:t>
            </a:r>
            <a:r>
              <a:rPr kumimoji="1" lang="zh-TW" altLang="en-US" sz="2400" dirty="0"/>
              <a:t>也才能夠針對他們不同的需求提供服務與技術支援</a:t>
            </a:r>
            <a:r>
              <a:rPr kumimoji="1" lang="zh-TW" altLang="en-US" sz="2400" dirty="0" smtClean="0"/>
              <a:t>。</a:t>
            </a:r>
            <a:endParaRPr kumimoji="1" lang="zh-TW" altLang="en-US" sz="2400" dirty="0"/>
          </a:p>
        </p:txBody>
      </p:sp>
    </p:spTree>
    <p:extLst>
      <p:ext uri="{BB962C8B-B14F-4D97-AF65-F5344CB8AC3E}">
        <p14:creationId xmlns:p14="http://schemas.microsoft.com/office/powerpoint/2010/main" val="308643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物</a:t>
            </a:r>
            <a:r>
              <a:rPr lang="zh-TW" altLang="en-US" dirty="0">
                <a:latin typeface="Times New Roman" panose="02020603050405020304" pitchFamily="18" charset="0"/>
                <a:cs typeface="Times New Roman" panose="02020603050405020304" pitchFamily="18" charset="0"/>
              </a:rPr>
              <a:t>流</a:t>
            </a:r>
            <a:r>
              <a:rPr lang="zh-TW" altLang="en-US" dirty="0" smtClean="0">
                <a:latin typeface="Times New Roman" panose="02020603050405020304" pitchFamily="18" charset="0"/>
                <a:cs typeface="Times New Roman" panose="02020603050405020304" pitchFamily="18" charset="0"/>
              </a:rPr>
              <a:t>的策略性角色</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91264" cy="5114154"/>
          </a:xfrm>
        </p:spPr>
        <p:txBody>
          <a:bodyPr>
            <a:noAutofit/>
          </a:bodyPr>
          <a:lstStyle/>
          <a:p>
            <a:r>
              <a:rPr lang="zh-TW" altLang="en-US" dirty="0" smtClean="0"/>
              <a:t>創造</a:t>
            </a:r>
            <a:r>
              <a:rPr lang="zh-TW" altLang="en-US" dirty="0"/>
              <a:t>價值：商品本身價值＋商品使用價值</a:t>
            </a:r>
          </a:p>
          <a:p>
            <a:r>
              <a:rPr lang="zh-TW" altLang="en-US" dirty="0"/>
              <a:t>削減成本：庫存減少、衝突降低</a:t>
            </a:r>
          </a:p>
          <a:p>
            <a:r>
              <a:rPr lang="zh-TW" altLang="en-US" dirty="0"/>
              <a:t>流程改造、快速反應</a:t>
            </a:r>
          </a:p>
          <a:p>
            <a:r>
              <a:rPr lang="zh-TW" altLang="en-US" dirty="0"/>
              <a:t>掌握情報、強化通路</a:t>
            </a:r>
          </a:p>
          <a:p>
            <a:endParaRPr lang="zh-TW" altLang="en-US" dirty="0"/>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9458" name="Picture 2" descr="C:\Users\NO38\Desktop\書籍\IM111電子商務\IM111ppt\小圖\competitive-intelligence-4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43396">
            <a:off x="6197092" y="3798700"/>
            <a:ext cx="2393702" cy="239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4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spcBef>
                <a:spcPts val="700"/>
              </a:spcBef>
              <a:spcAft>
                <a:spcPts val="0"/>
              </a:spcAft>
            </a:pPr>
            <a:r>
              <a:rPr lang="zh-TW" altLang="en-US" dirty="0" smtClean="0">
                <a:latin typeface="Times New Roman" panose="02020603050405020304" pitchFamily="18" charset="0"/>
                <a:cs typeface="Times New Roman" panose="02020603050405020304" pitchFamily="18" charset="0"/>
              </a:rPr>
              <a:t>物流</a:t>
            </a:r>
            <a:r>
              <a:rPr lang="zh-TW" altLang="en-US" dirty="0" smtClean="0"/>
              <a:t>電子</a:t>
            </a:r>
            <a:r>
              <a:rPr lang="zh-TW" altLang="en-US" dirty="0"/>
              <a:t>化之需求</a:t>
            </a:r>
            <a:endParaRPr lang="en-US" altLang="zh-TW" dirty="0"/>
          </a:p>
        </p:txBody>
      </p:sp>
      <p:sp>
        <p:nvSpPr>
          <p:cNvPr id="4099" name="內容版面配置區 2"/>
          <p:cNvSpPr>
            <a:spLocks noGrp="1"/>
          </p:cNvSpPr>
          <p:nvPr>
            <p:ph idx="1"/>
          </p:nvPr>
        </p:nvSpPr>
        <p:spPr>
          <a:xfrm>
            <a:off x="457200" y="1483198"/>
            <a:ext cx="8291264" cy="5114154"/>
          </a:xfrm>
        </p:spPr>
        <p:txBody>
          <a:bodyPr>
            <a:noAutofit/>
          </a:bodyPr>
          <a:lstStyle/>
          <a:p>
            <a:pPr>
              <a:spcBef>
                <a:spcPts val="700"/>
              </a:spcBef>
              <a:spcAft>
                <a:spcPts val="0"/>
              </a:spcAft>
            </a:pPr>
            <a:r>
              <a:rPr lang="zh-TW" altLang="en-US" dirty="0" smtClean="0"/>
              <a:t>目前許多業者，都已經引進自動化的倉儲設備，包括電子貨架、電子標籤、拖板車、升降機、垂直升降自動倉儲等。此外在倉儲資訊化的部分，倉儲業者也開始利用資訊科技來協助倉儲作業。</a:t>
            </a:r>
          </a:p>
          <a:p>
            <a:pPr marL="342900" lvl="1" indent="-342900" algn="just" eaLnBrk="0" fontAlgn="base" hangingPunct="0">
              <a:lnSpc>
                <a:spcPct val="100000"/>
              </a:lnSpc>
              <a:spcBef>
                <a:spcPts val="700"/>
              </a:spcBef>
              <a:buFont typeface="Arial" charset="0"/>
              <a:buChar char="•"/>
              <a:defRPr/>
            </a:pPr>
            <a:r>
              <a:rPr lang="zh-TW" altLang="en-US" sz="3200" dirty="0"/>
              <a:t>除了基本的資訊科技可協助物流業務外，近年通訊產業快速發展，再加上衛星通訊、衛星定位技術逐漸成熟，國內物流業者也推動衛星定位系統的建置。</a:t>
            </a:r>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54174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物</a:t>
            </a:r>
            <a:r>
              <a:rPr lang="zh-TW" altLang="en-US" dirty="0" smtClean="0">
                <a:latin typeface="Times New Roman" panose="02020603050405020304" pitchFamily="18" charset="0"/>
                <a:cs typeface="Times New Roman" panose="02020603050405020304" pitchFamily="18" charset="0"/>
              </a:rPr>
              <a:t>流之發展趨勢</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114154"/>
          </a:xfrm>
        </p:spPr>
        <p:txBody>
          <a:bodyPr>
            <a:noAutofit/>
          </a:bodyPr>
          <a:lstStyle/>
          <a:p>
            <a:pPr marL="342900" lvl="1" indent="-342900" algn="just" eaLnBrk="0" fontAlgn="base" hangingPunct="0">
              <a:lnSpc>
                <a:spcPct val="100000"/>
              </a:lnSpc>
              <a:spcBef>
                <a:spcPts val="768"/>
              </a:spcBef>
              <a:buFont typeface="Arial" charset="0"/>
              <a:buChar char="•"/>
              <a:defRPr/>
            </a:pPr>
            <a:r>
              <a:rPr lang="zh-TW" altLang="zh-TW" sz="3200" dirty="0" smtClean="0"/>
              <a:t>隨著</a:t>
            </a:r>
            <a:r>
              <a:rPr lang="zh-TW" altLang="zh-TW" sz="3200" dirty="0"/>
              <a:t>貿易的增長，及跨國企業加強其國際化物流趨勢，國內物流業也朝國際化發展，以管理</a:t>
            </a:r>
            <a:r>
              <a:rPr lang="zh-TW" altLang="zh-TW" sz="3200" dirty="0" smtClean="0"/>
              <a:t>遍</a:t>
            </a:r>
            <a:r>
              <a:rPr lang="zh-TW" altLang="en-US" sz="3200" dirty="0" smtClean="0"/>
              <a:t>布</a:t>
            </a:r>
            <a:r>
              <a:rPr lang="zh-TW" altLang="zh-TW" sz="3200" dirty="0" smtClean="0"/>
              <a:t>世界</a:t>
            </a:r>
            <a:r>
              <a:rPr lang="zh-TW" altLang="zh-TW" sz="3200" dirty="0"/>
              <a:t>各地的貨物流動。尤其是大陸市場的開拓，更是國內物流業者的首要標的。</a:t>
            </a:r>
            <a:endParaRPr lang="en-US" altLang="zh-TW" sz="3200" dirty="0"/>
          </a:p>
          <a:p>
            <a:pPr marL="342900" lvl="1" indent="-342900" algn="just" eaLnBrk="0" fontAlgn="base" hangingPunct="0">
              <a:lnSpc>
                <a:spcPct val="100000"/>
              </a:lnSpc>
              <a:spcBef>
                <a:spcPts val="768"/>
              </a:spcBef>
              <a:buFont typeface="Arial" charset="0"/>
              <a:buChar char="•"/>
              <a:defRPr/>
            </a:pPr>
            <a:r>
              <a:rPr lang="zh-TW" altLang="zh-TW" sz="3200" dirty="0"/>
              <a:t>物流通常是扮演一個支援企業經營之角色，其發展不可能自外於整體環境面之背景因素。</a:t>
            </a:r>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23678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物流之發展趨勢</a:t>
            </a:r>
          </a:p>
        </p:txBody>
      </p:sp>
      <p:sp>
        <p:nvSpPr>
          <p:cNvPr id="4099" name="內容版面配置區 2"/>
          <p:cNvSpPr>
            <a:spLocks noGrp="1"/>
          </p:cNvSpPr>
          <p:nvPr>
            <p:ph idx="1"/>
          </p:nvPr>
        </p:nvSpPr>
        <p:spPr>
          <a:xfrm>
            <a:off x="457200" y="1483198"/>
            <a:ext cx="8291264" cy="5114154"/>
          </a:xfrm>
        </p:spPr>
        <p:txBody>
          <a:bodyPr>
            <a:noAutofit/>
          </a:bodyPr>
          <a:lstStyle/>
          <a:p>
            <a:pPr marL="342900" lvl="1" indent="-342900" algn="just" eaLnBrk="0" fontAlgn="base" hangingPunct="0">
              <a:lnSpc>
                <a:spcPct val="96000"/>
              </a:lnSpc>
              <a:spcBef>
                <a:spcPts val="768"/>
              </a:spcBef>
              <a:buFont typeface="Arial" charset="0"/>
              <a:buChar char="•"/>
              <a:defRPr/>
            </a:pPr>
            <a:r>
              <a:rPr lang="zh-TW" altLang="zh-TW" sz="3200" dirty="0" smtClean="0"/>
              <a:t>事實上</a:t>
            </a:r>
            <a:r>
              <a:rPr lang="zh-TW" altLang="zh-TW" sz="3200" dirty="0"/>
              <a:t>我國的物流產業發展，受到社會、經濟、科技等因素的牽引，大致上影響的因素可以分為</a:t>
            </a:r>
            <a:r>
              <a:rPr lang="zh-TW" altLang="zh-TW" sz="3200" dirty="0" smtClean="0"/>
              <a:t>以下</a:t>
            </a:r>
            <a:r>
              <a:rPr lang="zh-TW" altLang="en-US" sz="3200" dirty="0" smtClean="0"/>
              <a:t>七</a:t>
            </a:r>
            <a:r>
              <a:rPr lang="zh-TW" altLang="zh-TW" sz="3200" dirty="0" smtClean="0"/>
              <a:t>點</a:t>
            </a:r>
            <a:r>
              <a:rPr lang="zh-TW" altLang="zh-TW" sz="3200" dirty="0"/>
              <a:t>（鍾隆浩</a:t>
            </a:r>
            <a:r>
              <a:rPr lang="zh-TW" altLang="zh-TW" sz="3200" dirty="0" smtClean="0"/>
              <a:t>，</a:t>
            </a:r>
            <a:r>
              <a:rPr lang="en-US" altLang="zh-TW" sz="3200" dirty="0" smtClean="0"/>
              <a:t>2000</a:t>
            </a:r>
            <a:r>
              <a:rPr lang="zh-TW" altLang="zh-TW" sz="3200" dirty="0" smtClean="0"/>
              <a:t>）</a:t>
            </a:r>
            <a:r>
              <a:rPr lang="zh-TW" altLang="en-US" sz="3200" dirty="0"/>
              <a:t>：</a:t>
            </a:r>
            <a:endParaRPr lang="en-US" altLang="zh-TW" sz="3200" dirty="0"/>
          </a:p>
          <a:p>
            <a:pPr marL="720000" lvl="1" indent="-342900" algn="just" fontAlgn="base">
              <a:lnSpc>
                <a:spcPct val="96000"/>
              </a:lnSpc>
              <a:spcBef>
                <a:spcPts val="768"/>
              </a:spcBef>
              <a:buFont typeface="Times New Roman" panose="02020603050405020304" pitchFamily="18" charset="0"/>
              <a:buChar char="−"/>
              <a:defRPr/>
            </a:pPr>
            <a:r>
              <a:rPr lang="zh-TW" altLang="zh-TW" dirty="0"/>
              <a:t>人口成長與轉型</a:t>
            </a:r>
          </a:p>
          <a:p>
            <a:pPr marL="720000" lvl="1" indent="-342900" algn="just" fontAlgn="base">
              <a:lnSpc>
                <a:spcPct val="96000"/>
              </a:lnSpc>
              <a:spcBef>
                <a:spcPts val="768"/>
              </a:spcBef>
              <a:buFont typeface="Times New Roman" panose="02020603050405020304" pitchFamily="18" charset="0"/>
              <a:buChar char="−"/>
              <a:defRPr/>
            </a:pPr>
            <a:r>
              <a:rPr lang="zh-TW" altLang="zh-TW" dirty="0"/>
              <a:t>城鄉發展與生活圈建設</a:t>
            </a:r>
          </a:p>
          <a:p>
            <a:pPr marL="720000" lvl="1" indent="-342900" algn="just" fontAlgn="base">
              <a:lnSpc>
                <a:spcPct val="96000"/>
              </a:lnSpc>
              <a:spcBef>
                <a:spcPts val="768"/>
              </a:spcBef>
              <a:buFont typeface="Times New Roman" panose="02020603050405020304" pitchFamily="18" charset="0"/>
              <a:buChar char="−"/>
              <a:defRPr/>
            </a:pPr>
            <a:r>
              <a:rPr lang="zh-TW" altLang="zh-TW" dirty="0"/>
              <a:t>國際化及自由化的經貿政策</a:t>
            </a:r>
          </a:p>
          <a:p>
            <a:pPr marL="720000" lvl="1" indent="-342900" algn="just" fontAlgn="base">
              <a:lnSpc>
                <a:spcPct val="96000"/>
              </a:lnSpc>
              <a:spcBef>
                <a:spcPts val="768"/>
              </a:spcBef>
              <a:buFont typeface="Times New Roman" panose="02020603050405020304" pitchFamily="18" charset="0"/>
              <a:buChar char="−"/>
              <a:defRPr/>
            </a:pPr>
            <a:r>
              <a:rPr lang="zh-TW" altLang="zh-TW" dirty="0"/>
              <a:t>資訊社會</a:t>
            </a:r>
          </a:p>
          <a:p>
            <a:pPr marL="720000" lvl="1" indent="-342900" algn="just" fontAlgn="base">
              <a:lnSpc>
                <a:spcPct val="96000"/>
              </a:lnSpc>
              <a:spcBef>
                <a:spcPts val="768"/>
              </a:spcBef>
              <a:buFont typeface="Times New Roman" panose="02020603050405020304" pitchFamily="18" charset="0"/>
              <a:buChar char="−"/>
              <a:defRPr/>
            </a:pPr>
            <a:r>
              <a:rPr lang="zh-TW" altLang="zh-TW" dirty="0"/>
              <a:t>政府政策與法令</a:t>
            </a:r>
          </a:p>
          <a:p>
            <a:pPr marL="720000" lvl="1" indent="-342900" algn="just" fontAlgn="base">
              <a:lnSpc>
                <a:spcPct val="96000"/>
              </a:lnSpc>
              <a:spcBef>
                <a:spcPts val="768"/>
              </a:spcBef>
              <a:buFont typeface="Times New Roman" panose="02020603050405020304" pitchFamily="18" charset="0"/>
              <a:buChar char="−"/>
              <a:defRPr/>
            </a:pPr>
            <a:r>
              <a:rPr lang="zh-TW" altLang="zh-TW" dirty="0"/>
              <a:t>交通狀況</a:t>
            </a:r>
          </a:p>
          <a:p>
            <a:pPr marL="720000" lvl="1" indent="-342900" algn="just" fontAlgn="base">
              <a:lnSpc>
                <a:spcPct val="96000"/>
              </a:lnSpc>
              <a:spcBef>
                <a:spcPts val="768"/>
              </a:spcBef>
              <a:buFont typeface="Times New Roman" panose="02020603050405020304" pitchFamily="18" charset="0"/>
              <a:buChar char="−"/>
              <a:defRPr/>
            </a:pPr>
            <a:r>
              <a:rPr lang="zh-TW" altLang="zh-TW" dirty="0"/>
              <a:t>社會趨勢與運動</a:t>
            </a:r>
          </a:p>
        </p:txBody>
      </p:sp>
      <p:grpSp>
        <p:nvGrpSpPr>
          <p:cNvPr id="4" name="群組 3"/>
          <p:cNvGrpSpPr/>
          <p:nvPr/>
        </p:nvGrpSpPr>
        <p:grpSpPr>
          <a:xfrm rot="-5400000">
            <a:off x="3470063" y="-3454128"/>
            <a:ext cx="468003" cy="7393561"/>
            <a:chOff x="-37326" y="1189"/>
            <a:chExt cx="432006" cy="4583558"/>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06158" y="2398840"/>
              <a:ext cx="136966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8.4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物流管理與物流中心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7" y="33398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781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42751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fade">
                                      <p:cBhvr>
                                        <p:cTn id="25" dur="500"/>
                                        <p:tgtEl>
                                          <p:spTgt spid="409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099">
                                            <p:txEl>
                                              <p:pRg st="7" end="7"/>
                                            </p:txEl>
                                          </p:spTgt>
                                        </p:tgtEl>
                                        <p:attrNameLst>
                                          <p:attrName>style.visibility</p:attrName>
                                        </p:attrNameLst>
                                      </p:cBhvr>
                                      <p:to>
                                        <p:strVal val="visible"/>
                                      </p:to>
                                    </p:set>
                                    <p:animEffect transition="in" filter="fade">
                                      <p:cBhvr>
                                        <p:cTn id="28"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供應</a:t>
            </a:r>
            <a:r>
              <a:rPr lang="zh-TW" altLang="en-US" dirty="0">
                <a:latin typeface="Times New Roman" panose="02020603050405020304" pitchFamily="18" charset="0"/>
                <a:cs typeface="Times New Roman" panose="02020603050405020304" pitchFamily="18" charset="0"/>
              </a:rPr>
              <a:t>鏈資訊科技的目標</a:t>
            </a:r>
          </a:p>
        </p:txBody>
      </p:sp>
      <p:sp>
        <p:nvSpPr>
          <p:cNvPr id="4099" name="內容版面配置區 2"/>
          <p:cNvSpPr>
            <a:spLocks noGrp="1"/>
          </p:cNvSpPr>
          <p:nvPr>
            <p:ph idx="1"/>
          </p:nvPr>
        </p:nvSpPr>
        <p:spPr>
          <a:xfrm>
            <a:off x="457200" y="1483198"/>
            <a:ext cx="8291264" cy="5114154"/>
          </a:xfrm>
        </p:spPr>
        <p:txBody>
          <a:bodyPr>
            <a:noAutofit/>
          </a:bodyPr>
          <a:lstStyle/>
          <a:p>
            <a:r>
              <a:rPr lang="zh-TW" altLang="en-US" dirty="0" smtClean="0"/>
              <a:t>蒐集</a:t>
            </a:r>
            <a:r>
              <a:rPr lang="zh-TW" altLang="en-US" dirty="0"/>
              <a:t>產品從生產到銷售的資訊，並讓供應鏈成員存取</a:t>
            </a:r>
          </a:p>
          <a:p>
            <a:r>
              <a:rPr lang="zh-TW" altLang="en-US" dirty="0"/>
              <a:t>從單一接觸點中存取系統資訊</a:t>
            </a:r>
          </a:p>
          <a:p>
            <a:r>
              <a:rPr lang="zh-TW" altLang="en-US" dirty="0"/>
              <a:t>分析、規劃活動</a:t>
            </a:r>
          </a:p>
          <a:p>
            <a:r>
              <a:rPr lang="zh-TW" altLang="en-US" dirty="0"/>
              <a:t>與供應鏈伙伴協作 </a:t>
            </a:r>
          </a:p>
          <a:p>
            <a:endParaRPr lang="zh-TW" altLang="en-US" dirty="0"/>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2530" name="Picture 2" descr="C:\Users\NO38\Desktop\書籍\IM111電子商務\IM111ppt\小圖\business_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68665">
            <a:off x="5430239" y="4023738"/>
            <a:ext cx="2770228" cy="207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6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供應鏈資訊科技的目</a:t>
            </a:r>
            <a:r>
              <a:rPr lang="zh-TW" altLang="en-US" dirty="0">
                <a:latin typeface="Times New Roman" panose="02020603050405020304" pitchFamily="18" charset="0"/>
                <a:cs typeface="Times New Roman" panose="02020603050405020304" pitchFamily="18" charset="0"/>
              </a:rPr>
              <a:t>標</a:t>
            </a:r>
          </a:p>
        </p:txBody>
      </p:sp>
      <p:sp>
        <p:nvSpPr>
          <p:cNvPr id="4099" name="內容版面配置區 2"/>
          <p:cNvSpPr>
            <a:spLocks noGrp="1"/>
          </p:cNvSpPr>
          <p:nvPr>
            <p:ph idx="1"/>
          </p:nvPr>
        </p:nvSpPr>
        <p:spPr>
          <a:xfrm>
            <a:off x="457200" y="1483198"/>
            <a:ext cx="8291264" cy="5114154"/>
          </a:xfrm>
        </p:spPr>
        <p:txBody>
          <a:bodyPr>
            <a:noAutofit/>
          </a:bodyPr>
          <a:lstStyle/>
          <a:p>
            <a:pPr>
              <a:lnSpc>
                <a:spcPct val="88000"/>
              </a:lnSpc>
              <a:spcBef>
                <a:spcPts val="600"/>
              </a:spcBef>
            </a:pPr>
            <a:r>
              <a:rPr lang="zh-TW" altLang="en-US" dirty="0" smtClean="0"/>
              <a:t>務必</a:t>
            </a:r>
            <a:r>
              <a:rPr lang="zh-TW" altLang="en-US" dirty="0"/>
              <a:t>精確</a:t>
            </a:r>
          </a:p>
          <a:p>
            <a:pPr marL="720000" lvl="1" indent="-342900" algn="just" fontAlgn="base">
              <a:lnSpc>
                <a:spcPct val="88000"/>
              </a:lnSpc>
              <a:buFont typeface="Times New Roman" panose="02020603050405020304" pitchFamily="18" charset="0"/>
              <a:buChar char="−"/>
              <a:defRPr/>
            </a:pPr>
            <a:r>
              <a:rPr lang="zh-TW" altLang="en-US" dirty="0" smtClean="0"/>
              <a:t>若</a:t>
            </a:r>
            <a:r>
              <a:rPr lang="zh-TW" altLang="en-US" dirty="0"/>
              <a:t>資訊無法呈現供應鏈之真實狀態，將無法做出好的</a:t>
            </a:r>
            <a:r>
              <a:rPr lang="zh-TW" altLang="en-US" dirty="0" smtClean="0"/>
              <a:t>決策。</a:t>
            </a:r>
            <a:endParaRPr lang="zh-TW" altLang="en-US" dirty="0"/>
          </a:p>
          <a:p>
            <a:pPr>
              <a:lnSpc>
                <a:spcPct val="88000"/>
              </a:lnSpc>
              <a:spcBef>
                <a:spcPts val="600"/>
              </a:spcBef>
            </a:pPr>
            <a:r>
              <a:rPr lang="zh-TW" altLang="en-US" dirty="0"/>
              <a:t>可即時接觸</a:t>
            </a:r>
          </a:p>
          <a:p>
            <a:pPr marL="720000" lvl="1" indent="-342900" algn="just" fontAlgn="base">
              <a:lnSpc>
                <a:spcPct val="88000"/>
              </a:lnSpc>
              <a:buFont typeface="Times New Roman" panose="02020603050405020304" pitchFamily="18" charset="0"/>
              <a:buChar char="−"/>
              <a:defRPr/>
            </a:pPr>
            <a:r>
              <a:rPr lang="zh-TW" altLang="en-US" dirty="0" smtClean="0"/>
              <a:t>當</a:t>
            </a:r>
            <a:r>
              <a:rPr lang="zh-TW" altLang="en-US" dirty="0"/>
              <a:t>我們運用供應鏈策略來降低成本、縮短前置時間及提升服務層級的同時，相關資訊的即時性和可得性是相當關鍵的。為求決策完善，經理人需要很容易取得最新</a:t>
            </a:r>
            <a:r>
              <a:rPr lang="zh-TW" altLang="en-US" dirty="0" smtClean="0"/>
              <a:t>資訊。</a:t>
            </a:r>
            <a:endParaRPr lang="zh-TW" altLang="en-US" dirty="0"/>
          </a:p>
          <a:p>
            <a:pPr>
              <a:lnSpc>
                <a:spcPct val="88000"/>
              </a:lnSpc>
              <a:spcBef>
                <a:spcPts val="600"/>
              </a:spcBef>
            </a:pPr>
            <a:r>
              <a:rPr lang="zh-TW" altLang="en-US" dirty="0"/>
              <a:t>務必合適</a:t>
            </a:r>
          </a:p>
          <a:p>
            <a:pPr marL="720000" lvl="1" indent="-342900" algn="just" fontAlgn="base">
              <a:lnSpc>
                <a:spcPct val="88000"/>
              </a:lnSpc>
              <a:buFont typeface="Times New Roman" panose="02020603050405020304" pitchFamily="18" charset="0"/>
              <a:buChar char="−"/>
              <a:defRPr/>
            </a:pPr>
            <a:r>
              <a:rPr lang="zh-TW" altLang="en-US" dirty="0" smtClean="0"/>
              <a:t>企業</a:t>
            </a:r>
            <a:r>
              <a:rPr lang="zh-TW" altLang="en-US" dirty="0"/>
              <a:t>必須思考要收錄何種資訊，避免資源浪費在蒐集無意義的資料，而重要的資料卻未被</a:t>
            </a:r>
            <a:r>
              <a:rPr lang="zh-TW" altLang="en-US" dirty="0" smtClean="0"/>
              <a:t>收錄。</a:t>
            </a:r>
            <a:endParaRPr lang="zh-TW" altLang="en-US" dirty="0"/>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700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fade">
                                      <p:cBhvr>
                                        <p:cTn id="23" dur="500"/>
                                        <p:tgtEl>
                                          <p:spTgt spid="409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fade">
                                      <p:cBhvr>
                                        <p:cTn id="2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全球</a:t>
            </a:r>
            <a:r>
              <a:rPr lang="zh-TW" altLang="en-US" dirty="0">
                <a:latin typeface="Times New Roman" panose="02020603050405020304" pitchFamily="18" charset="0"/>
                <a:cs typeface="Times New Roman" panose="02020603050405020304" pitchFamily="18" charset="0"/>
              </a:rPr>
              <a:t>供應鏈管理計畫所涵蓋的系統</a:t>
            </a:r>
          </a:p>
        </p:txBody>
      </p:sp>
      <p:sp>
        <p:nvSpPr>
          <p:cNvPr id="4099" name="內容版面配置區 2"/>
          <p:cNvSpPr>
            <a:spLocks noGrp="1"/>
          </p:cNvSpPr>
          <p:nvPr>
            <p:ph idx="1"/>
          </p:nvPr>
        </p:nvSpPr>
        <p:spPr>
          <a:xfrm>
            <a:off x="457200" y="1483198"/>
            <a:ext cx="8291264" cy="5114154"/>
          </a:xfrm>
        </p:spPr>
        <p:txBody>
          <a:bodyPr>
            <a:noAutofit/>
          </a:bodyPr>
          <a:lstStyle/>
          <a:p>
            <a:pPr>
              <a:spcBef>
                <a:spcPts val="768"/>
              </a:spcBef>
              <a:spcAft>
                <a:spcPts val="0"/>
              </a:spcAft>
              <a:defRPr/>
            </a:pPr>
            <a:r>
              <a:rPr lang="zh-TW" altLang="en-US" dirty="0" smtClean="0"/>
              <a:t>系統</a:t>
            </a:r>
            <a:r>
              <a:rPr lang="zh-TW" altLang="en-US" dirty="0"/>
              <a:t>面：</a:t>
            </a:r>
          </a:p>
          <a:p>
            <a:pPr marL="720000" lvl="1" indent="-342900" algn="just" fontAlgn="base">
              <a:lnSpc>
                <a:spcPct val="100000"/>
              </a:lnSpc>
              <a:spcBef>
                <a:spcPts val="768"/>
              </a:spcBef>
              <a:buFont typeface="Times New Roman" panose="02020603050405020304" pitchFamily="18" charset="0"/>
              <a:buChar char="−"/>
              <a:defRPr/>
            </a:pPr>
            <a:r>
              <a:rPr lang="zh-TW" altLang="en-US" dirty="0"/>
              <a:t>企業資源</a:t>
            </a:r>
            <a:r>
              <a:rPr lang="zh-TW" altLang="en-US" dirty="0" smtClean="0"/>
              <a:t>規劃、先進</a:t>
            </a:r>
            <a:r>
              <a:rPr lang="zh-TW" altLang="en-US" dirty="0"/>
              <a:t>排程</a:t>
            </a:r>
            <a:r>
              <a:rPr lang="zh-TW" altLang="en-US" dirty="0" smtClean="0"/>
              <a:t>規劃、主管</a:t>
            </a:r>
            <a:r>
              <a:rPr lang="zh-TW" altLang="en-US" dirty="0"/>
              <a:t>資訊</a:t>
            </a:r>
            <a:r>
              <a:rPr lang="zh-TW" altLang="en-US" dirty="0" smtClean="0"/>
              <a:t>系統、供應</a:t>
            </a:r>
            <a:r>
              <a:rPr lang="zh-TW" altLang="en-US" dirty="0"/>
              <a:t>鏈管理與電子化</a:t>
            </a:r>
            <a:r>
              <a:rPr lang="zh-TW" altLang="en-US" dirty="0" smtClean="0"/>
              <a:t>採購、顧客</a:t>
            </a:r>
            <a:r>
              <a:rPr lang="zh-TW" altLang="en-US" dirty="0"/>
              <a:t>關係管理，與產品資料管理。</a:t>
            </a:r>
          </a:p>
          <a:p>
            <a:pPr>
              <a:spcBef>
                <a:spcPts val="768"/>
              </a:spcBef>
              <a:spcAft>
                <a:spcPts val="0"/>
              </a:spcAft>
              <a:defRPr/>
            </a:pPr>
            <a:r>
              <a:rPr lang="zh-TW" altLang="en-US" dirty="0"/>
              <a:t>流程面：</a:t>
            </a:r>
          </a:p>
          <a:p>
            <a:pPr marL="720000" lvl="1" indent="-342900" algn="just" fontAlgn="base">
              <a:lnSpc>
                <a:spcPct val="100000"/>
              </a:lnSpc>
              <a:spcBef>
                <a:spcPts val="768"/>
              </a:spcBef>
              <a:buFont typeface="Times New Roman" panose="02020603050405020304" pitchFamily="18" charset="0"/>
              <a:buChar char="−"/>
              <a:defRPr/>
            </a:pPr>
            <a:r>
              <a:rPr lang="zh-TW" altLang="en-US" dirty="0"/>
              <a:t>該計畫亦包含協同與物流網路建</a:t>
            </a:r>
            <a:r>
              <a:rPr lang="zh-TW" altLang="en-US" dirty="0" smtClean="0"/>
              <a:t>構（</a:t>
            </a:r>
            <a:r>
              <a:rPr lang="en-US" altLang="zh-TW" dirty="0" smtClean="0"/>
              <a:t>Logistics Networking</a:t>
            </a:r>
            <a:r>
              <a:rPr lang="zh-TW" altLang="en-US" dirty="0" smtClean="0"/>
              <a:t>）等</a:t>
            </a:r>
            <a:r>
              <a:rPr lang="zh-TW" altLang="en-US" dirty="0"/>
              <a:t>流程規劃事項</a:t>
            </a:r>
            <a:r>
              <a:rPr lang="zh-TW" altLang="en-US" dirty="0" smtClean="0"/>
              <a:t>。</a:t>
            </a:r>
            <a:endParaRPr lang="zh-TW" altLang="en-US" dirty="0"/>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6626" name="Picture 2" descr="C:\Users\NO38\Desktop\書籍\IM111電子商務\IM111ppt\小圖\images (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394" y="4800857"/>
            <a:ext cx="2257995" cy="159835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03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電子化採購系統</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114154"/>
          </a:xfrm>
        </p:spPr>
        <p:txBody>
          <a:bodyPr>
            <a:noAutofit/>
          </a:bodyPr>
          <a:lstStyle/>
          <a:p>
            <a:pPr>
              <a:spcBef>
                <a:spcPts val="768"/>
              </a:spcBef>
              <a:spcAft>
                <a:spcPts val="0"/>
              </a:spcAft>
              <a:defRPr/>
            </a:pPr>
            <a:r>
              <a:rPr lang="zh-TW" altLang="en-US" dirty="0" smtClean="0"/>
              <a:t>電子</a:t>
            </a:r>
            <a:r>
              <a:rPr lang="zh-TW" altLang="en-US" dirty="0"/>
              <a:t>化採購就是用科技的解決方案使得公司能透過網際網路來買東西。也可以說電子化採購就是企業與企業在網際網路上買賣產品及服務。隨著網路的普遍，電子化改變了一般採購的流程。</a:t>
            </a:r>
            <a:endParaRPr lang="en-US" altLang="zh-TW" dirty="0"/>
          </a:p>
          <a:p>
            <a:pPr>
              <a:spcBef>
                <a:spcPts val="768"/>
              </a:spcBef>
              <a:spcAft>
                <a:spcPts val="0"/>
              </a:spcAft>
              <a:defRPr/>
            </a:pPr>
            <a:r>
              <a:rPr lang="zh-TW" altLang="en-US" dirty="0"/>
              <a:t>電子化採購也可稱為供應商管理。一般來說，電子化採購網站允許合格並註冊的使用者尋找買賣雙方的貨品或服務。利用這種方式，買賣雙方可以辨識商品價格並互相叫價、議價</a:t>
            </a:r>
            <a:r>
              <a:rPr lang="zh-TW" altLang="en-US" dirty="0" smtClean="0"/>
              <a:t>。</a:t>
            </a:r>
            <a:endParaRPr lang="en-US" altLang="zh-TW" dirty="0" smtClean="0"/>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61527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電子化採購系統</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114154"/>
          </a:xfrm>
        </p:spPr>
        <p:txBody>
          <a:bodyPr>
            <a:noAutofit/>
          </a:bodyPr>
          <a:lstStyle/>
          <a:p>
            <a:pPr>
              <a:spcBef>
                <a:spcPts val="768"/>
              </a:spcBef>
              <a:spcAft>
                <a:spcPts val="0"/>
              </a:spcAft>
              <a:defRPr/>
            </a:pPr>
            <a:r>
              <a:rPr lang="zh-TW" altLang="zh-TW" dirty="0" smtClean="0"/>
              <a:t>電子</a:t>
            </a:r>
            <a:r>
              <a:rPr lang="zh-TW" altLang="zh-TW" dirty="0"/>
              <a:t>化採購軟體可以讓流程自動化變成可能。參加電子化採購的公司期望用這種方式更有效率地來控制零件存貨、減低超量的採購情形而且改善縮短製造週期</a:t>
            </a:r>
            <a:r>
              <a:rPr lang="zh-TW" altLang="zh-TW" dirty="0" smtClean="0"/>
              <a:t>。</a:t>
            </a:r>
            <a:endParaRPr lang="en-US" altLang="zh-TW" dirty="0" smtClean="0"/>
          </a:p>
          <a:p>
            <a:pPr>
              <a:spcBef>
                <a:spcPts val="768"/>
              </a:spcBef>
              <a:spcAft>
                <a:spcPts val="0"/>
              </a:spcAft>
              <a:defRPr/>
            </a:pPr>
            <a:r>
              <a:rPr lang="en-US" altLang="zh-TW" dirty="0"/>
              <a:t>70</a:t>
            </a:r>
            <a:r>
              <a:rPr lang="zh-TW" altLang="zh-TW" dirty="0"/>
              <a:t>年代大型電腦當道，透過電子資料</a:t>
            </a:r>
            <a:r>
              <a:rPr lang="zh-TW" altLang="zh-TW" dirty="0" smtClean="0"/>
              <a:t>交換</a:t>
            </a:r>
            <a:r>
              <a:rPr lang="zh-TW" altLang="en-US" dirty="0" smtClean="0"/>
              <a:t>（</a:t>
            </a:r>
            <a:r>
              <a:rPr lang="en-US" altLang="zh-TW" dirty="0" smtClean="0"/>
              <a:t>EDI</a:t>
            </a:r>
            <a:r>
              <a:rPr lang="zh-TW" altLang="en-US" dirty="0" smtClean="0"/>
              <a:t>）</a:t>
            </a:r>
            <a:r>
              <a:rPr lang="zh-TW" altLang="zh-TW" dirty="0" smtClean="0"/>
              <a:t>來</a:t>
            </a:r>
            <a:r>
              <a:rPr lang="zh-TW" altLang="zh-TW" dirty="0"/>
              <a:t>運作。</a:t>
            </a:r>
            <a:endParaRPr lang="en-US" altLang="zh-TW" dirty="0"/>
          </a:p>
          <a:p>
            <a:pPr>
              <a:spcBef>
                <a:spcPts val="768"/>
              </a:spcBef>
              <a:spcAft>
                <a:spcPts val="0"/>
              </a:spcAft>
              <a:defRPr/>
            </a:pPr>
            <a:r>
              <a:rPr lang="en-US" altLang="zh-TW" dirty="0"/>
              <a:t>90</a:t>
            </a:r>
            <a:r>
              <a:rPr lang="zh-TW" altLang="zh-TW" dirty="0"/>
              <a:t>年代後則是以網際網路來做採購交易。</a:t>
            </a:r>
            <a:endParaRPr lang="en-US" altLang="zh-TW" dirty="0"/>
          </a:p>
          <a:p>
            <a:pPr>
              <a:spcBef>
                <a:spcPts val="768"/>
              </a:spcBef>
              <a:spcAft>
                <a:spcPts val="0"/>
              </a:spcAft>
              <a:defRPr/>
            </a:pPr>
            <a:endParaRPr lang="zh-TW" altLang="en-US" dirty="0"/>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19574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電子化採購系統</a:t>
            </a:r>
          </a:p>
        </p:txBody>
      </p:sp>
      <p:sp>
        <p:nvSpPr>
          <p:cNvPr id="4099" name="內容版面配置區 2"/>
          <p:cNvSpPr>
            <a:spLocks noGrp="1"/>
          </p:cNvSpPr>
          <p:nvPr>
            <p:ph idx="1"/>
          </p:nvPr>
        </p:nvSpPr>
        <p:spPr>
          <a:xfrm>
            <a:off x="457200" y="1483198"/>
            <a:ext cx="8291264" cy="5114154"/>
          </a:xfrm>
        </p:spPr>
        <p:txBody>
          <a:bodyPr>
            <a:noAutofit/>
          </a:bodyPr>
          <a:lstStyle/>
          <a:p>
            <a:pPr>
              <a:spcBef>
                <a:spcPts val="768"/>
              </a:spcBef>
              <a:spcAft>
                <a:spcPts val="0"/>
              </a:spcAft>
              <a:defRPr/>
            </a:pPr>
            <a:r>
              <a:rPr lang="zh-TW" altLang="zh-TW" dirty="0" smtClean="0"/>
              <a:t>電子</a:t>
            </a:r>
            <a:r>
              <a:rPr lang="zh-TW" altLang="zh-TW" dirty="0"/>
              <a:t>化採購需要由供應商提供電子化產品型錄，但買方不易維護由供應商透過網路傳來的電子目錄，因為就大型企業而言，往往有許多家供應商牽涉於其採購事務中，以相關的資訊作業委外給專業廠商維護，目錄放在委外廠商處，買方再由委外商入口網站取用。後來演變成委外廠商提供更多服務項目如簽約、績效管理等，最後買方不再操控電子目錄的管理，由買賣雙方付費進入入口網站 ，由一對多模式變成多對多模式。</a:t>
            </a:r>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94070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戴爾電腦的直銷模式與虛擬</a:t>
            </a:r>
            <a:r>
              <a:rPr lang="zh-TW" altLang="en-US" dirty="0" smtClean="0">
                <a:latin typeface="Times New Roman" panose="02020603050405020304" pitchFamily="18" charset="0"/>
                <a:cs typeface="Times New Roman" panose="02020603050405020304" pitchFamily="18" charset="0"/>
              </a:rPr>
              <a:t>整合</a:t>
            </a:r>
            <a:endParaRPr lang="en-US" altLang="zh-TW" sz="4000"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4784"/>
            <a:ext cx="8229600" cy="5040560"/>
          </a:xfrm>
        </p:spPr>
        <p:txBody>
          <a:bodyPr>
            <a:normAutofit/>
          </a:bodyPr>
          <a:lstStyle/>
          <a:p>
            <a:pPr eaLnBrk="1" hangingPunct="1">
              <a:spcBef>
                <a:spcPts val="768"/>
              </a:spcBef>
              <a:spcAft>
                <a:spcPts val="0"/>
              </a:spcAft>
            </a:pPr>
            <a:r>
              <a:rPr lang="zh-TW" altLang="en-US" dirty="0" smtClean="0"/>
              <a:t>虛擬</a:t>
            </a:r>
            <a:r>
              <a:rPr lang="zh-TW" altLang="en-US" dirty="0"/>
              <a:t>整合手法：從顧客的角度整合</a:t>
            </a:r>
            <a:r>
              <a:rPr lang="en-US" altLang="zh-TW" dirty="0"/>
              <a:t>(I)</a:t>
            </a:r>
            <a:endParaRPr lang="zh-TW" altLang="en-US" dirty="0"/>
          </a:p>
          <a:p>
            <a:pPr marL="720000" lvl="1" indent="-342900" algn="just" fontAlgn="base">
              <a:lnSpc>
                <a:spcPct val="100000"/>
              </a:lnSpc>
              <a:spcBef>
                <a:spcPts val="768"/>
              </a:spcBef>
              <a:buFont typeface="Times New Roman" panose="02020603050405020304" pitchFamily="18" charset="0"/>
              <a:buChar char="−"/>
              <a:defRPr/>
            </a:pPr>
            <a:r>
              <a:rPr lang="zh-TW" altLang="en-US" dirty="0" smtClean="0"/>
              <a:t>為</a:t>
            </a:r>
            <a:r>
              <a:rPr lang="zh-TW" altLang="en-US" dirty="0"/>
              <a:t>客戶建網頁：</a:t>
            </a:r>
          </a:p>
          <a:p>
            <a:pPr marL="1177200" lvl="3" indent="-342900" algn="just" fontAlgn="base">
              <a:lnSpc>
                <a:spcPct val="100000"/>
              </a:lnSpc>
              <a:spcBef>
                <a:spcPts val="768"/>
              </a:spcBef>
              <a:buFont typeface="Wingdings" panose="05000000000000000000" pitchFamily="2" charset="2"/>
              <a:buChar char="Ø"/>
              <a:defRPr/>
            </a:pPr>
            <a:r>
              <a:rPr kumimoji="1" lang="en-US" altLang="zh-TW" sz="2400" dirty="0" smtClean="0"/>
              <a:t>D</a:t>
            </a:r>
            <a:r>
              <a:rPr kumimoji="1" lang="en-US" altLang="zh-TW" sz="2400" dirty="0"/>
              <a:t>ell</a:t>
            </a:r>
            <a:r>
              <a:rPr kumimoji="1" lang="zh-TW" altLang="en-US" sz="2400" dirty="0" smtClean="0"/>
              <a:t>為</a:t>
            </a:r>
            <a:r>
              <a:rPr kumimoji="1" lang="zh-TW" altLang="en-US" sz="2400" dirty="0"/>
              <a:t>全球</a:t>
            </a:r>
            <a:r>
              <a:rPr kumimoji="1" lang="en-US" altLang="zh-TW" sz="2400" dirty="0"/>
              <a:t>200</a:t>
            </a:r>
            <a:r>
              <a:rPr kumimoji="1" lang="zh-TW" altLang="en-US" sz="2400" dirty="0"/>
              <a:t>個大型客戶建置了顧客化的企業內部網路，稱之為「首要網頁（</a:t>
            </a:r>
            <a:r>
              <a:rPr kumimoji="1" lang="en-US" altLang="zh-TW" sz="2400" dirty="0"/>
              <a:t>Premier </a:t>
            </a:r>
            <a:r>
              <a:rPr kumimoji="1" lang="en-US" altLang="zh-TW" sz="2400" dirty="0" smtClean="0"/>
              <a:t>Pages</a:t>
            </a:r>
            <a:r>
              <a:rPr kumimoji="1" lang="zh-TW" altLang="en-US" sz="2400" dirty="0"/>
              <a:t>）」。</a:t>
            </a:r>
          </a:p>
          <a:p>
            <a:pPr marL="1177200" lvl="3" indent="-342900" algn="just" fontAlgn="base">
              <a:lnSpc>
                <a:spcPct val="100000"/>
              </a:lnSpc>
              <a:spcBef>
                <a:spcPts val="768"/>
              </a:spcBef>
              <a:buFont typeface="Wingdings" panose="05000000000000000000" pitchFamily="2" charset="2"/>
              <a:buChar char="Ø"/>
              <a:defRPr/>
            </a:pPr>
            <a:r>
              <a:rPr kumimoji="1" lang="zh-TW" altLang="en-US" sz="2400" dirty="0"/>
              <a:t>這些網站在防火牆的保護下很安全，顧客能透過這個網路，直接取得專屬個別企業的購買資訊或技術服務資訊等。</a:t>
            </a:r>
          </a:p>
          <a:p>
            <a:pPr marL="1177200" lvl="3" indent="-342900" algn="just" fontAlgn="base">
              <a:lnSpc>
                <a:spcPct val="100000"/>
              </a:lnSpc>
              <a:spcBef>
                <a:spcPts val="768"/>
              </a:spcBef>
              <a:buFont typeface="Wingdings" panose="05000000000000000000" pitchFamily="2" charset="2"/>
              <a:buChar char="Ø"/>
              <a:defRPr/>
            </a:pPr>
            <a:r>
              <a:rPr kumimoji="1" lang="zh-TW" altLang="en-US" sz="2400" dirty="0"/>
              <a:t>這些企業客戶運用這個系統，讓員工從線上觀看與選擇資訊產品，最後在公司互動式的授權下，估價與下訂單購買符合需求的電腦產品</a:t>
            </a:r>
            <a:r>
              <a:rPr kumimoji="1" lang="zh-TW" altLang="en-US" sz="2400" dirty="0" smtClean="0"/>
              <a:t>。</a:t>
            </a:r>
            <a:endParaRPr kumimoji="1" lang="zh-TW" altLang="en-US" sz="2400" dirty="0"/>
          </a:p>
        </p:txBody>
      </p:sp>
    </p:spTree>
    <p:extLst>
      <p:ext uri="{BB962C8B-B14F-4D97-AF65-F5344CB8AC3E}">
        <p14:creationId xmlns:p14="http://schemas.microsoft.com/office/powerpoint/2010/main" val="277432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電子化採購系統</a:t>
            </a:r>
          </a:p>
        </p:txBody>
      </p:sp>
      <p:sp>
        <p:nvSpPr>
          <p:cNvPr id="4099" name="內容版面配置區 2"/>
          <p:cNvSpPr>
            <a:spLocks noGrp="1"/>
          </p:cNvSpPr>
          <p:nvPr>
            <p:ph idx="1"/>
          </p:nvPr>
        </p:nvSpPr>
        <p:spPr>
          <a:xfrm>
            <a:off x="457200" y="1483198"/>
            <a:ext cx="8219256" cy="5114154"/>
          </a:xfrm>
        </p:spPr>
        <p:txBody>
          <a:bodyPr>
            <a:noAutofit/>
          </a:bodyPr>
          <a:lstStyle/>
          <a:p>
            <a:pPr>
              <a:spcBef>
                <a:spcPts val="768"/>
              </a:spcBef>
              <a:spcAft>
                <a:spcPts val="0"/>
              </a:spcAft>
              <a:defRPr/>
            </a:pPr>
            <a:r>
              <a:rPr lang="zh-TW" altLang="zh-TW" dirty="0" smtClean="0"/>
              <a:t>電子</a:t>
            </a:r>
            <a:r>
              <a:rPr lang="zh-TW" altLang="zh-TW" dirty="0"/>
              <a:t>化採購由一對多轉向多對多模式時，造成垂直的電子市集（如汽車、能源、石化、鋼鐵）及水平的電子市集（辦公室用品和旅遊服務）如雨後春筍般地出現了。此外更進一步的由第三方主持的虛擬購物商場，以及應用服務供應商（</a:t>
            </a:r>
            <a:r>
              <a:rPr lang="en-US" altLang="zh-TW" dirty="0"/>
              <a:t>Application Service Provider, ASP</a:t>
            </a:r>
            <a:r>
              <a:rPr lang="zh-TW" altLang="zh-TW" dirty="0"/>
              <a:t>）提供了全套電子化採購的解決方案。</a:t>
            </a:r>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2871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企業資源規劃系統</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91264" cy="5114154"/>
          </a:xfrm>
        </p:spPr>
        <p:txBody>
          <a:bodyPr>
            <a:noAutofit/>
          </a:bodyPr>
          <a:lstStyle/>
          <a:p>
            <a:pPr>
              <a:spcBef>
                <a:spcPts val="768"/>
              </a:spcBef>
              <a:spcAft>
                <a:spcPts val="0"/>
              </a:spcAft>
              <a:defRPr/>
            </a:pPr>
            <a:r>
              <a:rPr lang="zh-TW" altLang="en-US" dirty="0" smtClean="0"/>
              <a:t>系統</a:t>
            </a:r>
            <a:r>
              <a:rPr lang="zh-TW" altLang="en-US" dirty="0"/>
              <a:t>內容：</a:t>
            </a:r>
          </a:p>
          <a:p>
            <a:pPr marL="720000" lvl="1" indent="-342900" algn="just" fontAlgn="base">
              <a:lnSpc>
                <a:spcPct val="100000"/>
              </a:lnSpc>
              <a:spcBef>
                <a:spcPts val="768"/>
              </a:spcBef>
              <a:buFont typeface="Times New Roman" panose="02020603050405020304" pitchFamily="18" charset="0"/>
              <a:buChar char="−"/>
              <a:defRPr/>
            </a:pPr>
            <a:r>
              <a:rPr lang="zh-TW" altLang="en-US" dirty="0"/>
              <a:t>配合企業的全球供應鏈管理計畫，此架構是以企業資源規劃系統為基礎，搭配產品資料管理 （</a:t>
            </a:r>
            <a:r>
              <a:rPr lang="en-US" altLang="zh-TW" dirty="0"/>
              <a:t>PDM</a:t>
            </a:r>
            <a:r>
              <a:rPr lang="zh-TW" altLang="en-US" dirty="0"/>
              <a:t>）系統以支援企業主要的管理功能活動如製造、配銷、財務、設計研發，</a:t>
            </a:r>
            <a:r>
              <a:rPr lang="en-US" altLang="zh-TW" dirty="0"/>
              <a:t>ERP</a:t>
            </a:r>
            <a:r>
              <a:rPr lang="zh-TW" altLang="en-US" dirty="0"/>
              <a:t>與</a:t>
            </a:r>
            <a:r>
              <a:rPr lang="en-US" altLang="zh-TW" dirty="0"/>
              <a:t>PDM</a:t>
            </a:r>
            <a:r>
              <a:rPr lang="zh-TW" altLang="en-US" dirty="0"/>
              <a:t>構成完整的企業資訊系統（</a:t>
            </a:r>
            <a:r>
              <a:rPr lang="en-US" altLang="zh-TW" dirty="0"/>
              <a:t>Enterprise Information System</a:t>
            </a:r>
            <a:r>
              <a:rPr lang="zh-TW" altLang="en-US" dirty="0"/>
              <a:t>）之骨幹</a:t>
            </a:r>
            <a:r>
              <a:rPr lang="zh-TW" altLang="en-US" dirty="0" smtClean="0"/>
              <a:t>。</a:t>
            </a:r>
            <a:endParaRPr lang="zh-TW" altLang="en-US" dirty="0"/>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21051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spcBef>
                <a:spcPts val="700"/>
              </a:spcBef>
              <a:defRPr/>
            </a:pPr>
            <a:r>
              <a:rPr lang="zh-TW" altLang="en-US" dirty="0" smtClean="0">
                <a:latin typeface="Times New Roman" panose="02020603050405020304" pitchFamily="18" charset="0"/>
                <a:cs typeface="Times New Roman" panose="02020603050405020304" pitchFamily="18" charset="0"/>
              </a:rPr>
              <a:t>銷售</a:t>
            </a:r>
            <a:r>
              <a:rPr lang="zh-TW" altLang="en-US" dirty="0">
                <a:latin typeface="Times New Roman" panose="02020603050405020304" pitchFamily="18" charset="0"/>
                <a:cs typeface="Times New Roman" panose="02020603050405020304" pitchFamily="18" charset="0"/>
              </a:rPr>
              <a:t>鏈系統</a:t>
            </a:r>
            <a:endParaRPr lang="en-US" altLang="zh-TW"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91264" cy="5114154"/>
          </a:xfrm>
        </p:spPr>
        <p:txBody>
          <a:bodyPr>
            <a:noAutofit/>
          </a:bodyPr>
          <a:lstStyle/>
          <a:p>
            <a:pPr>
              <a:spcBef>
                <a:spcPts val="768"/>
              </a:spcBef>
              <a:spcAft>
                <a:spcPts val="0"/>
              </a:spcAft>
              <a:defRPr/>
            </a:pPr>
            <a:r>
              <a:rPr lang="zh-TW" altLang="en-US" dirty="0" smtClean="0"/>
              <a:t>背景</a:t>
            </a:r>
            <a:r>
              <a:rPr lang="zh-TW" altLang="zh-TW" dirty="0"/>
              <a:t>：</a:t>
            </a:r>
            <a:r>
              <a:rPr lang="zh-TW" altLang="zh-TW" dirty="0" smtClean="0"/>
              <a:t>銷售</a:t>
            </a:r>
            <a:r>
              <a:rPr lang="zh-TW" altLang="zh-TW" dirty="0"/>
              <a:t>是一個流程而非一個功能，公司應開始從顧客的觀點來思考，提出最佳的利益角度去贏得顧客忠誠、重視以及銷售。從另一個角度來看銷售鏈系統可以視其為一個工具去順利執行訂單獲得和訂單滿足一連串整合的商業活動</a:t>
            </a:r>
            <a:r>
              <a:rPr lang="zh-TW" altLang="zh-TW" dirty="0" smtClean="0"/>
              <a:t>。</a:t>
            </a:r>
            <a:endParaRPr lang="en-US" altLang="zh-TW" dirty="0"/>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67030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spcBef>
                <a:spcPts val="700"/>
              </a:spcBef>
              <a:defRPr/>
            </a:pPr>
            <a:r>
              <a:rPr lang="zh-TW" altLang="en-US" dirty="0" smtClean="0">
                <a:latin typeface="Times New Roman" panose="02020603050405020304" pitchFamily="18" charset="0"/>
                <a:cs typeface="Times New Roman" panose="02020603050405020304" pitchFamily="18" charset="0"/>
              </a:rPr>
              <a:t>銷售</a:t>
            </a:r>
            <a:r>
              <a:rPr lang="zh-TW" altLang="en-US" dirty="0">
                <a:latin typeface="Times New Roman" panose="02020603050405020304" pitchFamily="18" charset="0"/>
                <a:cs typeface="Times New Roman" panose="02020603050405020304" pitchFamily="18" charset="0"/>
              </a:rPr>
              <a:t>鏈系統</a:t>
            </a:r>
            <a:endParaRPr lang="en-US" altLang="zh-TW"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19256" cy="5114154"/>
          </a:xfrm>
        </p:spPr>
        <p:txBody>
          <a:bodyPr>
            <a:noAutofit/>
          </a:bodyPr>
          <a:lstStyle/>
          <a:p>
            <a:pPr>
              <a:spcBef>
                <a:spcPts val="768"/>
              </a:spcBef>
              <a:spcAft>
                <a:spcPts val="0"/>
              </a:spcAft>
              <a:defRPr/>
            </a:pPr>
            <a:r>
              <a:rPr lang="zh-TW" altLang="zh-TW" dirty="0" smtClean="0"/>
              <a:t>銷售</a:t>
            </a:r>
            <a:r>
              <a:rPr lang="zh-TW" altLang="zh-TW" dirty="0"/>
              <a:t>鏈系統的</a:t>
            </a:r>
            <a:r>
              <a:rPr lang="zh-TW" altLang="zh-TW" dirty="0" smtClean="0"/>
              <a:t>目標</a:t>
            </a:r>
            <a:r>
              <a:rPr lang="zh-TW" altLang="zh-TW" dirty="0"/>
              <a:t>：</a:t>
            </a:r>
            <a:r>
              <a:rPr lang="zh-TW" altLang="zh-TW" dirty="0" smtClean="0"/>
              <a:t>發展</a:t>
            </a:r>
            <a:r>
              <a:rPr lang="zh-TW" altLang="zh-TW" dirty="0"/>
              <a:t>銷售鏈系統架構，目的是為了幫助公司的第一線銷售人員瞭解並著重：</a:t>
            </a:r>
          </a:p>
          <a:p>
            <a:pPr marL="720000" lvl="1" indent="-342900" algn="just" fontAlgn="base">
              <a:lnSpc>
                <a:spcPct val="100000"/>
              </a:lnSpc>
              <a:spcBef>
                <a:spcPts val="768"/>
              </a:spcBef>
              <a:buFont typeface="Times New Roman" panose="02020603050405020304" pitchFamily="18" charset="0"/>
              <a:buChar char="−"/>
              <a:defRPr/>
            </a:pPr>
            <a:r>
              <a:rPr lang="zh-TW" altLang="zh-TW" dirty="0"/>
              <a:t>最適當而且最有獲利的市場機會</a:t>
            </a:r>
          </a:p>
          <a:p>
            <a:pPr marL="720000" lvl="1" indent="-342900" algn="just" fontAlgn="base">
              <a:lnSpc>
                <a:spcPct val="100000"/>
              </a:lnSpc>
              <a:spcBef>
                <a:spcPts val="768"/>
              </a:spcBef>
              <a:buFont typeface="Times New Roman" panose="02020603050405020304" pitchFamily="18" charset="0"/>
              <a:buChar char="−"/>
              <a:defRPr/>
            </a:pPr>
            <a:r>
              <a:rPr lang="zh-TW" altLang="zh-TW" dirty="0"/>
              <a:t>保持銷售團隊裡每位成員對銷售活動的處理效率，來縮短銷售週期</a:t>
            </a:r>
          </a:p>
          <a:p>
            <a:pPr marL="720000" lvl="1" indent="-342900" algn="just" fontAlgn="base">
              <a:lnSpc>
                <a:spcPct val="100000"/>
              </a:lnSpc>
              <a:spcBef>
                <a:spcPts val="768"/>
              </a:spcBef>
              <a:buFont typeface="Times New Roman" panose="02020603050405020304" pitchFamily="18" charset="0"/>
              <a:buChar char="−"/>
              <a:defRPr/>
            </a:pPr>
            <a:r>
              <a:rPr lang="zh-TW" altLang="zh-TW" dirty="0"/>
              <a:t>經由持續的銷售活動以熟悉顧客及其喜好</a:t>
            </a:r>
          </a:p>
          <a:p>
            <a:pPr marL="720000" lvl="1" indent="-342900" algn="just" fontAlgn="base">
              <a:lnSpc>
                <a:spcPct val="100000"/>
              </a:lnSpc>
              <a:spcBef>
                <a:spcPts val="768"/>
              </a:spcBef>
              <a:buFont typeface="Times New Roman" panose="02020603050405020304" pitchFamily="18" charset="0"/>
              <a:buChar char="−"/>
              <a:defRPr/>
            </a:pPr>
            <a:r>
              <a:rPr lang="zh-TW" altLang="zh-TW" dirty="0"/>
              <a:t>增加銷售管道的可見度來達到更準確的銷售預測</a:t>
            </a:r>
          </a:p>
          <a:p>
            <a:pPr marL="720000" lvl="1" indent="-342900" algn="just" fontAlgn="base">
              <a:lnSpc>
                <a:spcPct val="100000"/>
              </a:lnSpc>
              <a:spcBef>
                <a:spcPts val="768"/>
              </a:spcBef>
              <a:buFont typeface="Times New Roman" panose="02020603050405020304" pitchFamily="18" charset="0"/>
              <a:buChar char="−"/>
              <a:defRPr/>
            </a:pPr>
            <a:r>
              <a:rPr lang="zh-TW" altLang="zh-TW" dirty="0"/>
              <a:t>提供更即時的市場情報給公司的</a:t>
            </a:r>
            <a:r>
              <a:rPr lang="zh-TW" altLang="zh-TW" dirty="0" smtClean="0"/>
              <a:t>決策者</a:t>
            </a:r>
            <a:endParaRPr lang="zh-TW" altLang="zh-TW" dirty="0"/>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06867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供</a:t>
            </a:r>
            <a:r>
              <a:rPr lang="zh-TW" altLang="en-US" dirty="0" smtClean="0">
                <a:latin typeface="Times New Roman" panose="02020603050405020304" pitchFamily="18" charset="0"/>
                <a:cs typeface="Times New Roman" panose="02020603050405020304" pitchFamily="18" charset="0"/>
              </a:rPr>
              <a:t>應鏈管理系統模組</a:t>
            </a:r>
            <a:endParaRPr lang="zh-TW" altLang="en-US" dirty="0">
              <a:latin typeface="Times New Roman" panose="02020603050405020304" pitchFamily="18" charset="0"/>
              <a:cs typeface="Times New Roman" panose="02020603050405020304" pitchFamily="18" charset="0"/>
            </a:endParaRPr>
          </a:p>
        </p:txBody>
      </p:sp>
      <p:grpSp>
        <p:nvGrpSpPr>
          <p:cNvPr id="4" name="群組 3"/>
          <p:cNvGrpSpPr/>
          <p:nvPr/>
        </p:nvGrpSpPr>
        <p:grpSpPr>
          <a:xfrm rot="-5400000">
            <a:off x="3463437" y="-3447503"/>
            <a:ext cx="468002" cy="7380308"/>
            <a:chOff x="-37325" y="1189"/>
            <a:chExt cx="432005" cy="4575342"/>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3554" name="Picture 2" descr="C:\Users\NO38\Desktop\書籍\IM111電子商務\低解析\圖08-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846" y="1295264"/>
            <a:ext cx="6750308" cy="5193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4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供應鏈管理系統模組</a:t>
            </a:r>
          </a:p>
        </p:txBody>
      </p:sp>
      <p:sp>
        <p:nvSpPr>
          <p:cNvPr id="4099" name="內容版面配置區 2"/>
          <p:cNvSpPr>
            <a:spLocks noGrp="1"/>
          </p:cNvSpPr>
          <p:nvPr>
            <p:ph idx="1"/>
          </p:nvPr>
        </p:nvSpPr>
        <p:spPr>
          <a:xfrm>
            <a:off x="457200" y="1483198"/>
            <a:ext cx="8219256" cy="5114154"/>
          </a:xfrm>
        </p:spPr>
        <p:txBody>
          <a:bodyPr>
            <a:noAutofit/>
          </a:bodyPr>
          <a:lstStyle/>
          <a:p>
            <a:pPr>
              <a:spcBef>
                <a:spcPts val="768"/>
              </a:spcBef>
              <a:spcAft>
                <a:spcPts val="0"/>
              </a:spcAft>
              <a:defRPr/>
            </a:pPr>
            <a:r>
              <a:rPr lang="zh-TW" altLang="en-US" dirty="0"/>
              <a:t>企業流程再造之角色：企業資訊系統的形成與改進，通常是要透過企業流程再造，使資訊科技本身的效益得以充分發揮。</a:t>
            </a:r>
          </a:p>
          <a:p>
            <a:pPr>
              <a:spcBef>
                <a:spcPts val="768"/>
              </a:spcBef>
              <a:spcAft>
                <a:spcPts val="0"/>
              </a:spcAft>
              <a:defRPr/>
            </a:pPr>
            <a:r>
              <a:rPr lang="zh-TW" altLang="en-US" dirty="0"/>
              <a:t>提供決策支援：</a:t>
            </a:r>
          </a:p>
          <a:p>
            <a:pPr marL="720000" lvl="1" indent="-342900" algn="just" fontAlgn="base">
              <a:lnSpc>
                <a:spcPct val="100000"/>
              </a:lnSpc>
              <a:spcBef>
                <a:spcPts val="768"/>
              </a:spcBef>
              <a:buFont typeface="Times New Roman" panose="02020603050405020304" pitchFamily="18" charset="0"/>
              <a:buChar char="−"/>
              <a:defRPr/>
            </a:pPr>
            <a:r>
              <a:rPr lang="zh-TW" altLang="en-US" dirty="0"/>
              <a:t>同時企業資訊系統係提供企業營運層面的資訊，其與決策資訊系統相結合，可將營運資訊轉換成有效的決策支援，而形成所謂的企業智慧 （</a:t>
            </a:r>
            <a:r>
              <a:rPr lang="en-US" altLang="zh-TW" dirty="0"/>
              <a:t>Business Intelligence</a:t>
            </a:r>
            <a:r>
              <a:rPr lang="zh-TW" altLang="en-US" dirty="0"/>
              <a:t>）。</a:t>
            </a:r>
          </a:p>
        </p:txBody>
      </p:sp>
      <p:grpSp>
        <p:nvGrpSpPr>
          <p:cNvPr id="11" name="群組 10"/>
          <p:cNvGrpSpPr/>
          <p:nvPr/>
        </p:nvGrpSpPr>
        <p:grpSpPr>
          <a:xfrm rot="-5400000">
            <a:off x="3463437" y="-3447503"/>
            <a:ext cx="468002" cy="7380308"/>
            <a:chOff x="-37325" y="1189"/>
            <a:chExt cx="432005" cy="4575342"/>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49683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供應鏈</a:t>
            </a:r>
            <a:r>
              <a:rPr lang="zh-TW" altLang="en-US" dirty="0" smtClean="0">
                <a:latin typeface="Times New Roman" panose="02020603050405020304" pitchFamily="18" charset="0"/>
                <a:cs typeface="Times New Roman" panose="02020603050405020304" pitchFamily="18" charset="0"/>
              </a:rPr>
              <a:t>管理之目標</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114154"/>
          </a:xfrm>
        </p:spPr>
        <p:txBody>
          <a:bodyPr>
            <a:noAutofit/>
          </a:bodyPr>
          <a:lstStyle/>
          <a:p>
            <a:pPr>
              <a:spcBef>
                <a:spcPts val="768"/>
              </a:spcBef>
              <a:spcAft>
                <a:spcPts val="0"/>
              </a:spcAft>
              <a:defRPr/>
            </a:pPr>
            <a:r>
              <a:rPr lang="zh-TW" altLang="en-US" dirty="0" smtClean="0"/>
              <a:t>掌握</a:t>
            </a:r>
            <a:r>
              <a:rPr lang="zh-TW" altLang="en-US" dirty="0"/>
              <a:t>物流動向：</a:t>
            </a:r>
          </a:p>
          <a:p>
            <a:pPr marL="720000" lvl="1" indent="-342900" algn="just" fontAlgn="base">
              <a:lnSpc>
                <a:spcPct val="100000"/>
              </a:lnSpc>
              <a:spcBef>
                <a:spcPts val="768"/>
              </a:spcBef>
              <a:buFont typeface="Times New Roman" panose="02020603050405020304" pitchFamily="18" charset="0"/>
              <a:buChar char="−"/>
              <a:defRPr/>
            </a:pPr>
            <a:r>
              <a:rPr lang="zh-TW" altLang="en-US" dirty="0"/>
              <a:t>確定供應鏈中能有即時的產品與服務的流動，同時在效率與效能方面都可掌握。</a:t>
            </a:r>
          </a:p>
          <a:p>
            <a:pPr>
              <a:spcBef>
                <a:spcPts val="768"/>
              </a:spcBef>
              <a:spcAft>
                <a:spcPts val="0"/>
              </a:spcAft>
              <a:defRPr/>
            </a:pPr>
            <a:r>
              <a:rPr lang="zh-TW" altLang="en-US" dirty="0"/>
              <a:t>建立資訊透明度：</a:t>
            </a:r>
          </a:p>
          <a:p>
            <a:pPr marL="720000" lvl="1" indent="-342900" algn="just" fontAlgn="base">
              <a:lnSpc>
                <a:spcPct val="100000"/>
              </a:lnSpc>
              <a:spcBef>
                <a:spcPts val="768"/>
              </a:spcBef>
              <a:buFont typeface="Times New Roman" panose="02020603050405020304" pitchFamily="18" charset="0"/>
              <a:buChar char="−"/>
              <a:defRPr/>
            </a:pPr>
            <a:r>
              <a:rPr lang="zh-TW" altLang="en-US" dirty="0"/>
              <a:t>確定供應鏈中有即時的資訊流，同時在效率與效能方面都可掌握。</a:t>
            </a:r>
          </a:p>
          <a:p>
            <a:pPr>
              <a:spcBef>
                <a:spcPts val="768"/>
              </a:spcBef>
              <a:spcAft>
                <a:spcPts val="0"/>
              </a:spcAft>
              <a:defRPr/>
            </a:pPr>
            <a:r>
              <a:rPr lang="zh-TW" altLang="en-US" dirty="0"/>
              <a:t>建立直觀分析：</a:t>
            </a:r>
          </a:p>
          <a:p>
            <a:pPr marL="720000" lvl="1" indent="-342900" algn="just" fontAlgn="base">
              <a:lnSpc>
                <a:spcPct val="100000"/>
              </a:lnSpc>
              <a:spcBef>
                <a:spcPts val="768"/>
              </a:spcBef>
              <a:buFont typeface="Times New Roman" panose="02020603050405020304" pitchFamily="18" charset="0"/>
              <a:buChar char="−"/>
              <a:defRPr/>
            </a:pPr>
            <a:r>
              <a:rPr lang="zh-TW" altLang="en-US" dirty="0"/>
              <a:t>將資訊轉換為具有深刻內含的直觀（</a:t>
            </a:r>
            <a:r>
              <a:rPr lang="en-US" altLang="zh-TW" dirty="0"/>
              <a:t>Insight</a:t>
            </a:r>
            <a:r>
              <a:rPr lang="zh-TW" altLang="en-US" dirty="0"/>
              <a:t>），利用此直觀，做出相對應行動以增加產品提供的價值。</a:t>
            </a:r>
          </a:p>
        </p:txBody>
      </p:sp>
      <p:grpSp>
        <p:nvGrpSpPr>
          <p:cNvPr id="11" name="群組 10"/>
          <p:cNvGrpSpPr/>
          <p:nvPr/>
        </p:nvGrpSpPr>
        <p:grpSpPr>
          <a:xfrm rot="-5400000">
            <a:off x="3463437" y="-3447503"/>
            <a:ext cx="468002" cy="7380308"/>
            <a:chOff x="-37325" y="1189"/>
            <a:chExt cx="432005" cy="4575342"/>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9280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fade">
                                      <p:cBhvr>
                                        <p:cTn id="23" dur="500"/>
                                        <p:tgtEl>
                                          <p:spTgt spid="409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fade">
                                      <p:cBhvr>
                                        <p:cTn id="2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spcBef>
                <a:spcPts val="768"/>
              </a:spcBef>
              <a:spcAft>
                <a:spcPts val="0"/>
              </a:spcAft>
              <a:defRPr/>
            </a:pPr>
            <a:r>
              <a:rPr lang="zh-TW" altLang="en-US" dirty="0" smtClean="0">
                <a:latin typeface="Times New Roman" panose="02020603050405020304" pitchFamily="18" charset="0"/>
                <a:cs typeface="Times New Roman" panose="02020603050405020304" pitchFamily="18" charset="0"/>
              </a:rPr>
              <a:t>電子化供應</a:t>
            </a:r>
            <a:r>
              <a:rPr lang="zh-TW" altLang="en-US" dirty="0">
                <a:latin typeface="Times New Roman" panose="02020603050405020304" pitchFamily="18" charset="0"/>
                <a:cs typeface="Times New Roman" panose="02020603050405020304" pitchFamily="18" charset="0"/>
              </a:rPr>
              <a:t>鏈的整合效益</a:t>
            </a:r>
            <a:endParaRPr lang="en-US" altLang="zh-TW"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114154"/>
          </a:xfrm>
        </p:spPr>
        <p:txBody>
          <a:bodyPr>
            <a:noAutofit/>
          </a:bodyPr>
          <a:lstStyle/>
          <a:p>
            <a:pPr>
              <a:spcBef>
                <a:spcPts val="768"/>
              </a:spcBef>
              <a:spcAft>
                <a:spcPts val="0"/>
              </a:spcAft>
              <a:defRPr/>
            </a:pPr>
            <a:r>
              <a:rPr lang="zh-TW" altLang="en-US" dirty="0"/>
              <a:t>整合效益：</a:t>
            </a:r>
          </a:p>
          <a:p>
            <a:pPr marL="720000" lvl="1" indent="-342900" algn="just" fontAlgn="base">
              <a:lnSpc>
                <a:spcPct val="100000"/>
              </a:lnSpc>
              <a:spcBef>
                <a:spcPts val="768"/>
              </a:spcBef>
              <a:buFont typeface="Times New Roman" panose="02020603050405020304" pitchFamily="18" charset="0"/>
              <a:buChar char="−"/>
              <a:defRPr/>
            </a:pPr>
            <a:r>
              <a:rPr lang="zh-TW" altLang="en-US" dirty="0"/>
              <a:t>增進企業競爭優勢，包含回應市場時間、速度，與靈活</a:t>
            </a:r>
            <a:r>
              <a:rPr lang="zh-TW" altLang="en-US" dirty="0" smtClean="0"/>
              <a:t>度；同時</a:t>
            </a:r>
            <a:r>
              <a:rPr lang="zh-TW" altLang="en-US" dirty="0"/>
              <a:t>可降低企業間合作之交易成本。</a:t>
            </a:r>
          </a:p>
          <a:p>
            <a:pPr>
              <a:spcBef>
                <a:spcPts val="768"/>
              </a:spcBef>
              <a:spcAft>
                <a:spcPts val="0"/>
              </a:spcAft>
              <a:defRPr/>
            </a:pPr>
            <a:r>
              <a:rPr lang="zh-TW" altLang="en-US" dirty="0"/>
              <a:t>建立核心能力（</a:t>
            </a:r>
            <a:r>
              <a:rPr lang="en-US" altLang="zh-TW" dirty="0"/>
              <a:t>Core Competencies</a:t>
            </a:r>
            <a:r>
              <a:rPr lang="zh-TW" altLang="en-US" dirty="0"/>
              <a:t>）</a:t>
            </a:r>
          </a:p>
          <a:p>
            <a:pPr marL="720000" lvl="1" indent="-342900" algn="just" fontAlgn="base">
              <a:lnSpc>
                <a:spcPct val="100000"/>
              </a:lnSpc>
              <a:spcBef>
                <a:spcPts val="768"/>
              </a:spcBef>
              <a:buFont typeface="Times New Roman" panose="02020603050405020304" pitchFamily="18" charset="0"/>
              <a:buChar char="−"/>
              <a:defRPr/>
            </a:pPr>
            <a:r>
              <a:rPr lang="zh-TW" altLang="en-US" dirty="0"/>
              <a:t>透過與供應鏈夥伴的協同合作，使彼此都能找到供應鏈上的最佳定位，例如下游專事行銷與顧客服務，中游製造商集中於產品的研發與量產，上游供應商則專事零組件的研發與生產。</a:t>
            </a:r>
          </a:p>
        </p:txBody>
      </p:sp>
      <p:grpSp>
        <p:nvGrpSpPr>
          <p:cNvPr id="11" name="群組 10"/>
          <p:cNvGrpSpPr/>
          <p:nvPr/>
        </p:nvGrpSpPr>
        <p:grpSpPr>
          <a:xfrm rot="-5400000">
            <a:off x="3463437" y="-3447503"/>
            <a:ext cx="468002" cy="7380308"/>
            <a:chOff x="-37325" y="1189"/>
            <a:chExt cx="432005" cy="4575342"/>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502018" y="3036099"/>
              <a:ext cx="136138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t"/>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資訊科技的運用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7" y="396996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91408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摘要與結論</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114154"/>
          </a:xfrm>
        </p:spPr>
        <p:txBody>
          <a:bodyPr>
            <a:noAutofit/>
          </a:bodyPr>
          <a:lstStyle/>
          <a:p>
            <a:pPr>
              <a:spcBef>
                <a:spcPts val="768"/>
              </a:spcBef>
              <a:spcAft>
                <a:spcPts val="0"/>
              </a:spcAft>
              <a:defRPr/>
            </a:pPr>
            <a:r>
              <a:rPr lang="zh-TW" altLang="en-US" dirty="0"/>
              <a:t>企業為因應日益激烈的市場競爭，需要更具彈性的組織快速回應市場；更短的產品生命週期與更多樣化的商品去迎合顧客需求；同時搭配動態的資源配置與更有效率的原物料採購流程來支援產品製造活動。因此，企業採用供應鏈管理的思維與導入相關的解決方案已成為必然的趨勢</a:t>
            </a:r>
            <a:r>
              <a:rPr lang="zh-TW" altLang="en-US" dirty="0" smtClean="0"/>
              <a:t>。</a:t>
            </a:r>
            <a:endParaRPr lang="zh-TW" altLang="en-US" dirty="0"/>
          </a:p>
        </p:txBody>
      </p:sp>
      <p:grpSp>
        <p:nvGrpSpPr>
          <p:cNvPr id="11" name="群組 10"/>
          <p:cNvGrpSpPr/>
          <p:nvPr/>
        </p:nvGrpSpPr>
        <p:grpSpPr>
          <a:xfrm rot="-5400000">
            <a:off x="3439792" y="-3423868"/>
            <a:ext cx="468002" cy="7333016"/>
            <a:chOff x="-37325" y="1189"/>
            <a:chExt cx="432005" cy="4546028"/>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74596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90860" y="3661682"/>
              <a:ext cx="13390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073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摘要與結論</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198"/>
            <a:ext cx="8219256" cy="5114154"/>
          </a:xfrm>
        </p:spPr>
        <p:txBody>
          <a:bodyPr>
            <a:noAutofit/>
          </a:bodyPr>
          <a:lstStyle/>
          <a:p>
            <a:pPr>
              <a:spcBef>
                <a:spcPts val="768"/>
              </a:spcBef>
              <a:spcAft>
                <a:spcPts val="0"/>
              </a:spcAft>
              <a:defRPr/>
            </a:pPr>
            <a:r>
              <a:rPr lang="zh-TW" altLang="zh-TW" dirty="0" smtClean="0"/>
              <a:t>傳統</a:t>
            </a:r>
            <a:r>
              <a:rPr lang="zh-TW" altLang="zh-TW" dirty="0"/>
              <a:t>企業的運作模式聚焦於單一企業，其內部作業是以各功能部門如生產、財務、行銷、採購等單位各自運作，管理方式則是以報表與會議為主，缺乏橫向的溝通與聯繫，整體企業流程被分割的相當零散。由於個別企業都是以本身最大利益為考量，而供應鏈之上下游包含眾多參與者，因各自利益觀點不同，導致上下游企業間常起衝突。</a:t>
            </a:r>
          </a:p>
        </p:txBody>
      </p:sp>
      <p:grpSp>
        <p:nvGrpSpPr>
          <p:cNvPr id="11" name="群組 10"/>
          <p:cNvGrpSpPr/>
          <p:nvPr/>
        </p:nvGrpSpPr>
        <p:grpSpPr>
          <a:xfrm rot="-5400000">
            <a:off x="3439792" y="-3423868"/>
            <a:ext cx="468002" cy="7333016"/>
            <a:chOff x="-37325" y="1189"/>
            <a:chExt cx="432005" cy="4546028"/>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74596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90860" y="3661682"/>
              <a:ext cx="13390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477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戴爾電腦的直銷模式與虛擬</a:t>
            </a:r>
            <a:r>
              <a:rPr lang="zh-TW" altLang="en-US" dirty="0" smtClean="0">
                <a:latin typeface="Times New Roman" panose="02020603050405020304" pitchFamily="18" charset="0"/>
                <a:cs typeface="Times New Roman" panose="02020603050405020304" pitchFamily="18" charset="0"/>
              </a:rPr>
              <a:t>整合</a:t>
            </a:r>
            <a:endParaRPr lang="en-US" altLang="zh-TW" sz="4000"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4784"/>
            <a:ext cx="8229600" cy="5040560"/>
          </a:xfrm>
        </p:spPr>
        <p:txBody>
          <a:bodyPr>
            <a:normAutofit/>
          </a:bodyPr>
          <a:lstStyle/>
          <a:p>
            <a:pPr eaLnBrk="1" hangingPunct="1">
              <a:spcBef>
                <a:spcPts val="768"/>
              </a:spcBef>
              <a:spcAft>
                <a:spcPts val="0"/>
              </a:spcAft>
            </a:pPr>
            <a:r>
              <a:rPr lang="zh-TW" altLang="en-US" dirty="0" smtClean="0"/>
              <a:t>虛擬</a:t>
            </a:r>
            <a:r>
              <a:rPr lang="zh-TW" altLang="en-US" dirty="0"/>
              <a:t>整合手法：從顧客的角度整合</a:t>
            </a:r>
            <a:r>
              <a:rPr lang="en-US" altLang="zh-TW" dirty="0" smtClean="0"/>
              <a:t>(II</a:t>
            </a:r>
            <a:r>
              <a:rPr lang="en-US" altLang="zh-TW" dirty="0"/>
              <a:t>)</a:t>
            </a:r>
            <a:endParaRPr lang="zh-TW" altLang="en-US" dirty="0"/>
          </a:p>
          <a:p>
            <a:pPr marL="720000" lvl="1" indent="-342900" algn="just" fontAlgn="base">
              <a:lnSpc>
                <a:spcPct val="100000"/>
              </a:lnSpc>
              <a:spcBef>
                <a:spcPts val="768"/>
              </a:spcBef>
              <a:buFont typeface="Times New Roman" panose="02020603050405020304" pitchFamily="18" charset="0"/>
              <a:buChar char="−"/>
              <a:defRPr/>
            </a:pPr>
            <a:r>
              <a:rPr lang="zh-TW" altLang="en-US" dirty="0" smtClean="0"/>
              <a:t>與</a:t>
            </a:r>
            <a:r>
              <a:rPr lang="zh-TW" altLang="en-US" dirty="0"/>
              <a:t>客戶協同預測：</a:t>
            </a:r>
          </a:p>
          <a:p>
            <a:pPr marL="1177200" lvl="3" indent="-342900" algn="just" fontAlgn="base">
              <a:lnSpc>
                <a:spcPct val="100000"/>
              </a:lnSpc>
              <a:spcBef>
                <a:spcPts val="768"/>
              </a:spcBef>
              <a:buFont typeface="Wingdings" panose="05000000000000000000" pitchFamily="2" charset="2"/>
              <a:buChar char="Ø"/>
              <a:defRPr/>
            </a:pPr>
            <a:r>
              <a:rPr kumimoji="1" lang="en-US" altLang="zh-TW" sz="2400" dirty="0" smtClean="0"/>
              <a:t>D</a:t>
            </a:r>
            <a:r>
              <a:rPr kumimoji="1" lang="en-US" altLang="zh-TW" sz="2400" dirty="0"/>
              <a:t>ell</a:t>
            </a:r>
            <a:r>
              <a:rPr kumimoji="1" lang="zh-TW" altLang="en-US" sz="2400" dirty="0" smtClean="0"/>
              <a:t>業務員</a:t>
            </a:r>
            <a:r>
              <a:rPr kumimoji="1" lang="zh-TW" altLang="en-US" sz="2400" dirty="0"/>
              <a:t>拜訪客戶公司相關部門，請他們指出哪些需求是確定的，哪些是變動的，並瞭解影響需求的權變因子後，</a:t>
            </a:r>
            <a:r>
              <a:rPr kumimoji="1" lang="en-US" altLang="zh-TW" sz="2400" dirty="0" smtClean="0"/>
              <a:t>D</a:t>
            </a:r>
            <a:r>
              <a:rPr kumimoji="1" lang="en-US" altLang="zh-TW" sz="2400" dirty="0"/>
              <a:t>ell</a:t>
            </a:r>
            <a:r>
              <a:rPr kumimoji="1" lang="zh-TW" altLang="en-US" sz="2400" dirty="0" smtClean="0"/>
              <a:t>公司</a:t>
            </a:r>
            <a:r>
              <a:rPr kumimoji="1" lang="zh-TW" altLang="en-US" sz="2400" dirty="0"/>
              <a:t>就可以根據客戶的需求，發展新的產品，加快新產品上市的時間</a:t>
            </a:r>
            <a:r>
              <a:rPr kumimoji="1" lang="zh-TW" altLang="en-US" sz="2400" dirty="0" smtClean="0"/>
              <a:t>。</a:t>
            </a:r>
            <a:endParaRPr kumimoji="1" lang="zh-TW" altLang="en-US" sz="2400" dirty="0"/>
          </a:p>
        </p:txBody>
      </p:sp>
      <p:pic>
        <p:nvPicPr>
          <p:cNvPr id="1026" name="Picture 2" descr="C:\Users\NO38\Desktop\書籍\IM111電子商務\IM111ppt\小圖\dell_pow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4180588"/>
            <a:ext cx="29718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2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摘要與結論</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91264" cy="5186162"/>
          </a:xfrm>
        </p:spPr>
        <p:txBody>
          <a:bodyPr>
            <a:noAutofit/>
          </a:bodyPr>
          <a:lstStyle/>
          <a:p>
            <a:pPr>
              <a:lnSpc>
                <a:spcPct val="92000"/>
              </a:lnSpc>
              <a:spcBef>
                <a:spcPts val="768"/>
              </a:spcBef>
              <a:spcAft>
                <a:spcPts val="0"/>
              </a:spcAft>
              <a:defRPr/>
            </a:pPr>
            <a:r>
              <a:rPr lang="zh-TW" altLang="en-US" dirty="0"/>
              <a:t>現代化經營管理的觀點則是聚焦於夥伴關係，其特色是將偕同的觀念應用於供應鏈之運作。事實上，許多企業流程貫穿整個供應鏈。以常見的訂單實現</a:t>
            </a:r>
            <a:r>
              <a:rPr lang="zh-TW" altLang="en-US" dirty="0" smtClean="0"/>
              <a:t>流程（</a:t>
            </a:r>
            <a:r>
              <a:rPr lang="en-US" altLang="zh-TW" dirty="0" smtClean="0"/>
              <a:t>Order Fulfillment Process</a:t>
            </a:r>
            <a:r>
              <a:rPr lang="zh-TW" altLang="en-US" dirty="0" smtClean="0"/>
              <a:t>）為</a:t>
            </a:r>
            <a:r>
              <a:rPr lang="zh-TW" altLang="en-US" dirty="0"/>
              <a:t>例，起始於下游客戶之訂單，為接單企業之相關部門承接處理所需生產與採購作業，同時牽動上游供應商提供訂單所需之原物料。在完成訂單後，由物流商處理成品配送，銀行處理付款。是以訂單實現流程直接牽涉供應鏈上下游三類型企業體，同時處理供應鏈之物流與金流</a:t>
            </a:r>
            <a:r>
              <a:rPr lang="zh-TW" altLang="en-US" dirty="0" smtClean="0"/>
              <a:t>。</a:t>
            </a:r>
            <a:endParaRPr lang="en-US" altLang="zh-TW" dirty="0"/>
          </a:p>
        </p:txBody>
      </p:sp>
      <p:grpSp>
        <p:nvGrpSpPr>
          <p:cNvPr id="11" name="群組 10"/>
          <p:cNvGrpSpPr/>
          <p:nvPr/>
        </p:nvGrpSpPr>
        <p:grpSpPr>
          <a:xfrm rot="-5400000">
            <a:off x="3439792" y="-3423868"/>
            <a:ext cx="468002" cy="7333016"/>
            <a:chOff x="-37325" y="1189"/>
            <a:chExt cx="432005" cy="4546028"/>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74596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90860" y="3661682"/>
              <a:ext cx="13390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26216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摘要與結論</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19256" cy="5186162"/>
          </a:xfrm>
        </p:spPr>
        <p:txBody>
          <a:bodyPr>
            <a:noAutofit/>
          </a:bodyPr>
          <a:lstStyle/>
          <a:p>
            <a:pPr>
              <a:spcBef>
                <a:spcPts val="768"/>
              </a:spcBef>
              <a:spcAft>
                <a:spcPts val="0"/>
              </a:spcAft>
              <a:defRPr/>
            </a:pPr>
            <a:r>
              <a:rPr lang="zh-TW" altLang="zh-TW" dirty="0" smtClean="0"/>
              <a:t>本</a:t>
            </a:r>
            <a:r>
              <a:rPr lang="zh-TW" altLang="zh-TW" dirty="0"/>
              <a:t>章所提供戴爾電腦個案，更是說明供應鏈最佳實務典範。戴爾與客戶建立直接與良好關係，藉此了解其需求，從而將持有存貨降至最低。</a:t>
            </a:r>
            <a:endParaRPr lang="en-US" altLang="zh-TW" dirty="0"/>
          </a:p>
          <a:p>
            <a:pPr>
              <a:spcBef>
                <a:spcPts val="768"/>
              </a:spcBef>
              <a:spcAft>
                <a:spcPts val="0"/>
              </a:spcAft>
              <a:defRPr/>
            </a:pPr>
            <a:r>
              <a:rPr lang="zh-TW" altLang="zh-TW" dirty="0"/>
              <a:t>客戶之不確定性</a:t>
            </a:r>
            <a:r>
              <a:rPr lang="zh-TW" altLang="en-US" dirty="0"/>
              <a:t>也會</a:t>
            </a:r>
            <a:r>
              <a:rPr lang="zh-TW" altLang="zh-TW" dirty="0"/>
              <a:t>產生供應鏈的連鎖效應，</a:t>
            </a:r>
            <a:r>
              <a:rPr lang="zh-TW" altLang="en-US" dirty="0"/>
              <a:t>而</a:t>
            </a:r>
            <a:r>
              <a:rPr lang="zh-TW" altLang="zh-TW" dirty="0"/>
              <a:t>在不同產業</a:t>
            </a:r>
            <a:r>
              <a:rPr lang="zh-TW" altLang="zh-TW" dirty="0" smtClean="0"/>
              <a:t>，</a:t>
            </a:r>
            <a:r>
              <a:rPr lang="zh-TW" altLang="en-US" dirty="0" smtClean="0"/>
              <a:t>因</a:t>
            </a:r>
            <a:r>
              <a:rPr lang="zh-TW" altLang="zh-TW" dirty="0" smtClean="0"/>
              <a:t>產品</a:t>
            </a:r>
            <a:r>
              <a:rPr lang="zh-TW" altLang="zh-TW" dirty="0"/>
              <a:t>型態、生產流程、顧客型態、供應鏈之複雜</a:t>
            </a:r>
            <a:r>
              <a:rPr lang="zh-TW" altLang="zh-TW" dirty="0" smtClean="0"/>
              <a:t>度</a:t>
            </a:r>
            <a:r>
              <a:rPr lang="zh-TW" altLang="en-US" dirty="0" smtClean="0"/>
              <a:t>（</a:t>
            </a:r>
            <a:r>
              <a:rPr lang="zh-TW" altLang="zh-TW" dirty="0" smtClean="0"/>
              <a:t>如</a:t>
            </a:r>
            <a:r>
              <a:rPr lang="zh-TW" altLang="zh-TW" dirty="0"/>
              <a:t>前置</a:t>
            </a:r>
            <a:r>
              <a:rPr lang="zh-TW" altLang="zh-TW" dirty="0" smtClean="0"/>
              <a:t>時間</a:t>
            </a:r>
            <a:r>
              <a:rPr lang="zh-TW" altLang="en-US" dirty="0" smtClean="0"/>
              <a:t>）</a:t>
            </a:r>
            <a:r>
              <a:rPr lang="zh-TW" altLang="zh-TW" dirty="0" smtClean="0"/>
              <a:t>、</a:t>
            </a:r>
            <a:r>
              <a:rPr lang="zh-TW" altLang="zh-TW" dirty="0"/>
              <a:t>需求之複雜</a:t>
            </a:r>
            <a:r>
              <a:rPr lang="zh-TW" altLang="zh-TW" dirty="0" smtClean="0"/>
              <a:t>度</a:t>
            </a:r>
            <a:r>
              <a:rPr lang="zh-TW" altLang="en-US" dirty="0" smtClean="0"/>
              <a:t>（</a:t>
            </a:r>
            <a:r>
              <a:rPr lang="zh-TW" altLang="zh-TW" dirty="0" smtClean="0"/>
              <a:t>如季節性</a:t>
            </a:r>
            <a:r>
              <a:rPr lang="zh-TW" altLang="en-US" dirty="0" smtClean="0"/>
              <a:t>）</a:t>
            </a:r>
            <a:r>
              <a:rPr lang="zh-TW" altLang="zh-TW" dirty="0" smtClean="0"/>
              <a:t>等</a:t>
            </a:r>
            <a:r>
              <a:rPr lang="zh-TW" altLang="zh-TW" dirty="0"/>
              <a:t>因素，都會引發不同程度之不確定性，造成需求、製造、與採購三方面之問題</a:t>
            </a:r>
            <a:r>
              <a:rPr lang="zh-TW" altLang="zh-TW" dirty="0" smtClean="0"/>
              <a:t>。</a:t>
            </a:r>
            <a:endParaRPr lang="zh-TW" altLang="zh-TW" dirty="0"/>
          </a:p>
        </p:txBody>
      </p:sp>
      <p:grpSp>
        <p:nvGrpSpPr>
          <p:cNvPr id="11" name="群組 10"/>
          <p:cNvGrpSpPr/>
          <p:nvPr/>
        </p:nvGrpSpPr>
        <p:grpSpPr>
          <a:xfrm rot="-5400000">
            <a:off x="3439792" y="-3423868"/>
            <a:ext cx="468002" cy="7333016"/>
            <a:chOff x="-37325" y="1189"/>
            <a:chExt cx="432005" cy="4546028"/>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74596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90860" y="3661682"/>
              <a:ext cx="13390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06729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摘要與結論</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19256" cy="5186162"/>
          </a:xfrm>
        </p:spPr>
        <p:txBody>
          <a:bodyPr>
            <a:noAutofit/>
          </a:bodyPr>
          <a:lstStyle/>
          <a:p>
            <a:pPr>
              <a:spcBef>
                <a:spcPts val="768"/>
              </a:spcBef>
              <a:spcAft>
                <a:spcPts val="0"/>
              </a:spcAft>
              <a:defRPr/>
            </a:pPr>
            <a:r>
              <a:rPr lang="zh-TW" altLang="zh-TW" dirty="0"/>
              <a:t>解決供應鏈問題重點在供應鏈整合，將夥伴間之步調統合。供應鏈網絡體系運作之績效主要端賴物流、金流、以及資訊流這三層面的整合程度，而在此流程的整合上資訊分享則是扮演舉足輕重的角色。</a:t>
            </a:r>
            <a:endParaRPr lang="en-US" altLang="zh-TW" dirty="0"/>
          </a:p>
          <a:p>
            <a:pPr>
              <a:spcBef>
                <a:spcPts val="768"/>
              </a:spcBef>
              <a:spcAft>
                <a:spcPts val="0"/>
              </a:spcAft>
              <a:defRPr/>
            </a:pPr>
            <a:r>
              <a:rPr lang="zh-TW" altLang="en-US" dirty="0"/>
              <a:t>以</a:t>
            </a:r>
            <a:r>
              <a:rPr lang="en-US" altLang="zh-TW" dirty="0"/>
              <a:t>Seagate</a:t>
            </a:r>
            <a:r>
              <a:rPr lang="zh-TW" altLang="zh-TW" dirty="0"/>
              <a:t>為例，其運用資訊科技的方式係整合分佈於全球各地供應商的資訊作業，使供應商能在一主要的生產排程規劃之下彼此互相分享資訊，有效的達成整體供應鏈之任務</a:t>
            </a:r>
            <a:r>
              <a:rPr lang="zh-TW" altLang="zh-TW" dirty="0" smtClean="0"/>
              <a:t>。</a:t>
            </a:r>
            <a:endParaRPr lang="en-US" altLang="zh-TW" dirty="0"/>
          </a:p>
        </p:txBody>
      </p:sp>
      <p:grpSp>
        <p:nvGrpSpPr>
          <p:cNvPr id="11" name="群組 10"/>
          <p:cNvGrpSpPr/>
          <p:nvPr/>
        </p:nvGrpSpPr>
        <p:grpSpPr>
          <a:xfrm rot="-5400000">
            <a:off x="3439792" y="-3423868"/>
            <a:ext cx="468002" cy="7333016"/>
            <a:chOff x="-37325" y="1189"/>
            <a:chExt cx="432005" cy="4546028"/>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74596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90860" y="3661682"/>
              <a:ext cx="13390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0266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摘要與結論</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91264" cy="5186162"/>
          </a:xfrm>
        </p:spPr>
        <p:txBody>
          <a:bodyPr>
            <a:noAutofit/>
          </a:bodyPr>
          <a:lstStyle/>
          <a:p>
            <a:pPr>
              <a:spcBef>
                <a:spcPts val="768"/>
              </a:spcBef>
              <a:spcAft>
                <a:spcPts val="0"/>
              </a:spcAft>
              <a:defRPr/>
            </a:pPr>
            <a:r>
              <a:rPr lang="zh-TW" altLang="zh-TW" dirty="0" smtClean="0"/>
              <a:t>資訊</a:t>
            </a:r>
            <a:r>
              <a:rPr lang="zh-TW" altLang="zh-TW" dirty="0"/>
              <a:t>分享對於供應鏈之整合與協調有其不可或缺之重要性，若資訊無法共享或資訊無法透明化，則整體供應鏈運作將會產生嚴重的問題效應</a:t>
            </a:r>
            <a:r>
              <a:rPr lang="zh-TW" altLang="en-US" dirty="0"/>
              <a:t>。</a:t>
            </a:r>
            <a:r>
              <a:rPr lang="zh-TW" altLang="zh-TW" dirty="0"/>
              <a:t>所造成的影響可能致使供應鏈整體製造成本上升、存貨成本上升、補貨前置時間上升、運輸與人力成本上升、以及產品可用性與收益下降</a:t>
            </a:r>
            <a:r>
              <a:rPr lang="zh-TW" altLang="zh-TW" dirty="0" smtClean="0"/>
              <a:t>。</a:t>
            </a:r>
            <a:endParaRPr lang="en-US" altLang="zh-TW" dirty="0" smtClean="0"/>
          </a:p>
        </p:txBody>
      </p:sp>
      <p:grpSp>
        <p:nvGrpSpPr>
          <p:cNvPr id="11" name="群組 10"/>
          <p:cNvGrpSpPr/>
          <p:nvPr/>
        </p:nvGrpSpPr>
        <p:grpSpPr>
          <a:xfrm rot="-5400000">
            <a:off x="3439792" y="-3423868"/>
            <a:ext cx="468002" cy="7333016"/>
            <a:chOff x="-37325" y="1189"/>
            <a:chExt cx="432005" cy="4546028"/>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74596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90860" y="3661682"/>
              <a:ext cx="13390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51062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23528" y="355432"/>
            <a:ext cx="8496943" cy="1143000"/>
          </a:xfrm>
          <a:ln w="6350"/>
        </p:spPr>
        <p:txBody>
          <a:bodyPr anchor="ctr">
            <a:normAutofit/>
          </a:bodyPr>
          <a:lstStyle/>
          <a:p>
            <a:pPr algn="ctr"/>
            <a:r>
              <a:rPr lang="zh-TW" altLang="en-US" dirty="0" smtClean="0">
                <a:latin typeface="Times New Roman" panose="02020603050405020304" pitchFamily="18" charset="0"/>
                <a:cs typeface="Times New Roman" panose="02020603050405020304" pitchFamily="18" charset="0"/>
              </a:rPr>
              <a:t>摘要與結論</a:t>
            </a:r>
            <a:endParaRPr lang="zh-TW" altLang="en-US"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3200"/>
            <a:ext cx="8291264" cy="5186162"/>
          </a:xfrm>
        </p:spPr>
        <p:txBody>
          <a:bodyPr>
            <a:noAutofit/>
          </a:bodyPr>
          <a:lstStyle/>
          <a:p>
            <a:pPr>
              <a:spcBef>
                <a:spcPts val="768"/>
              </a:spcBef>
              <a:spcAft>
                <a:spcPts val="0"/>
              </a:spcAft>
              <a:defRPr/>
            </a:pPr>
            <a:r>
              <a:rPr lang="zh-TW" altLang="zh-TW" dirty="0" smtClean="0"/>
              <a:t>而</a:t>
            </a:r>
            <a:r>
              <a:rPr lang="zh-TW" altLang="zh-TW" dirty="0"/>
              <a:t>探究此衝擊所形成的背後原因，不難發現其主要源於供應鏈成員對最終需求的</a:t>
            </a:r>
            <a:r>
              <a:rPr lang="zh-TW" altLang="zh-TW" dirty="0" smtClean="0"/>
              <a:t>不</a:t>
            </a:r>
            <a:r>
              <a:rPr lang="zh-TW" altLang="en-US" dirty="0" smtClean="0"/>
              <a:t>了</a:t>
            </a:r>
            <a:r>
              <a:rPr lang="zh-TW" altLang="zh-TW" dirty="0" smtClean="0"/>
              <a:t>解</a:t>
            </a:r>
            <a:r>
              <a:rPr lang="zh-TW" altLang="zh-TW" dirty="0"/>
              <a:t>，例如經銷商對短時間內的價格變化所導致的需求波動，做出增加採購之決策，從而引發供應鏈中各階段的批次訂購量之增加，導致上游決策的嚴重錯誤。</a:t>
            </a:r>
            <a:r>
              <a:rPr lang="zh-TW" altLang="en-US" dirty="0"/>
              <a:t>若</a:t>
            </a:r>
            <a:r>
              <a:rPr lang="zh-TW" altLang="zh-TW" dirty="0"/>
              <a:t>要降低長鞭效應衝擊，應是讓供應鏈的成員彼此能分享資訊，藉此能適時制定出合適決策。</a:t>
            </a:r>
          </a:p>
          <a:p>
            <a:endParaRPr lang="zh-TW" altLang="en-US" sz="2000" dirty="0"/>
          </a:p>
        </p:txBody>
      </p:sp>
      <p:grpSp>
        <p:nvGrpSpPr>
          <p:cNvPr id="11" name="群組 10"/>
          <p:cNvGrpSpPr/>
          <p:nvPr/>
        </p:nvGrpSpPr>
        <p:grpSpPr>
          <a:xfrm rot="-5400000">
            <a:off x="3439792" y="-3423868"/>
            <a:ext cx="468002" cy="7333016"/>
            <a:chOff x="-37325" y="1189"/>
            <a:chExt cx="432005" cy="4546028"/>
          </a:xfrm>
          <a:solidFill>
            <a:schemeClr val="bg1"/>
          </a:solidFill>
          <a:effectLst/>
        </p:grpSpPr>
        <p:sp>
          <p:nvSpPr>
            <p:cNvPr id="12" name="五邊形 1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2"/>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4" name="＞形箭號 13"/>
            <p:cNvSpPr/>
            <p:nvPr/>
          </p:nvSpPr>
          <p:spPr>
            <a:xfrm rot="5400000">
              <a:off x="-211886" y="1459605"/>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104570"/>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74596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490860" y="3661682"/>
              <a:ext cx="133907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8.6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84866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p:spPr>
        <p:txBody>
          <a:bodyPr anchor="ctr">
            <a:normAutofit/>
          </a:bodyPr>
          <a:lstStyle/>
          <a:p>
            <a:pPr algn="ctr"/>
            <a:r>
              <a:rPr lang="zh-TW" altLang="en-US" dirty="0">
                <a:latin typeface="Times New Roman" panose="02020603050405020304" pitchFamily="18" charset="0"/>
                <a:cs typeface="Times New Roman" panose="02020603050405020304" pitchFamily="18" charset="0"/>
              </a:rPr>
              <a:t>戴爾電腦的直銷模式與虛擬</a:t>
            </a:r>
            <a:r>
              <a:rPr lang="zh-TW" altLang="en-US" dirty="0" smtClean="0">
                <a:latin typeface="Times New Roman" panose="02020603050405020304" pitchFamily="18" charset="0"/>
                <a:cs typeface="Times New Roman" panose="02020603050405020304" pitchFamily="18" charset="0"/>
              </a:rPr>
              <a:t>整合</a:t>
            </a:r>
            <a:endParaRPr lang="en-US" altLang="zh-TW" sz="4000" dirty="0">
              <a:latin typeface="Times New Roman" panose="02020603050405020304" pitchFamily="18" charset="0"/>
              <a:cs typeface="Times New Roman" panose="02020603050405020304" pitchFamily="18" charset="0"/>
            </a:endParaRPr>
          </a:p>
        </p:txBody>
      </p:sp>
      <p:sp>
        <p:nvSpPr>
          <p:cNvPr id="4099" name="內容版面配置區 2"/>
          <p:cNvSpPr>
            <a:spLocks noGrp="1"/>
          </p:cNvSpPr>
          <p:nvPr>
            <p:ph idx="1"/>
          </p:nvPr>
        </p:nvSpPr>
        <p:spPr>
          <a:xfrm>
            <a:off x="457200" y="1484784"/>
            <a:ext cx="8229600" cy="5040560"/>
          </a:xfrm>
        </p:spPr>
        <p:txBody>
          <a:bodyPr>
            <a:normAutofit/>
          </a:bodyPr>
          <a:lstStyle/>
          <a:p>
            <a:pPr eaLnBrk="1" hangingPunct="1">
              <a:spcBef>
                <a:spcPts val="768"/>
              </a:spcBef>
              <a:spcAft>
                <a:spcPts val="0"/>
              </a:spcAft>
            </a:pPr>
            <a:r>
              <a:rPr lang="zh-TW" altLang="en-US" dirty="0" smtClean="0"/>
              <a:t>虛擬</a:t>
            </a:r>
            <a:r>
              <a:rPr lang="zh-TW" altLang="en-US" dirty="0"/>
              <a:t>整合手法：</a:t>
            </a:r>
            <a:r>
              <a:rPr lang="zh-TW" altLang="en-US" dirty="0" smtClean="0"/>
              <a:t>從供應商的</a:t>
            </a:r>
            <a:r>
              <a:rPr lang="zh-TW" altLang="en-US" dirty="0"/>
              <a:t>角度</a:t>
            </a:r>
            <a:r>
              <a:rPr lang="zh-TW" altLang="en-US" dirty="0" smtClean="0"/>
              <a:t>整合</a:t>
            </a:r>
          </a:p>
          <a:p>
            <a:pPr marL="720000" lvl="1" indent="-342900" algn="just" fontAlgn="base">
              <a:lnSpc>
                <a:spcPct val="100000"/>
              </a:lnSpc>
              <a:spcBef>
                <a:spcPts val="768"/>
              </a:spcBef>
              <a:buFont typeface="Times New Roman" panose="02020603050405020304" pitchFamily="18" charset="0"/>
              <a:buChar char="−"/>
              <a:defRPr/>
            </a:pPr>
            <a:r>
              <a:rPr lang="zh-TW" altLang="en-US" dirty="0" smtClean="0"/>
              <a:t>與</a:t>
            </a:r>
            <a:r>
              <a:rPr lang="zh-TW" altLang="en-US" dirty="0"/>
              <a:t>供應商共同分享庫存資料、品質資料與技術計畫：</a:t>
            </a:r>
          </a:p>
          <a:p>
            <a:pPr marL="1177200" lvl="3" indent="-342900" algn="just" fontAlgn="base">
              <a:lnSpc>
                <a:spcPct val="100000"/>
              </a:lnSpc>
              <a:spcBef>
                <a:spcPts val="768"/>
              </a:spcBef>
              <a:buFont typeface="Wingdings" panose="05000000000000000000" pitchFamily="2" charset="2"/>
              <a:buChar char="Ø"/>
              <a:defRPr/>
            </a:pPr>
            <a:r>
              <a:rPr kumimoji="1" lang="zh-TW" altLang="en-US" sz="2400" dirty="0"/>
              <a:t>把供應商當作公司體系的一環，除去傳統的議價週期，代之以勤於溝通和共享資訊為基礎的關係，因此供應商可以及時的分享顧客的訂貨資訊。</a:t>
            </a:r>
          </a:p>
          <a:p>
            <a:pPr marL="1177200" lvl="3" indent="-342900" algn="just" fontAlgn="base">
              <a:lnSpc>
                <a:spcPct val="100000"/>
              </a:lnSpc>
              <a:spcBef>
                <a:spcPts val="768"/>
              </a:spcBef>
              <a:buFont typeface="Wingdings" panose="05000000000000000000" pitchFamily="2" charset="2"/>
              <a:buChar char="Ø"/>
              <a:defRPr/>
            </a:pPr>
            <a:r>
              <a:rPr kumimoji="1" lang="zh-TW" altLang="en-US" sz="2400" dirty="0"/>
              <a:t>所以</a:t>
            </a:r>
            <a:r>
              <a:rPr kumimoji="1" lang="en-US" altLang="zh-TW" sz="2400" dirty="0" smtClean="0"/>
              <a:t>D</a:t>
            </a:r>
            <a:r>
              <a:rPr kumimoji="1" lang="en-US" altLang="zh-TW" sz="2400" dirty="0"/>
              <a:t>ell</a:t>
            </a:r>
            <a:r>
              <a:rPr kumimoji="1" lang="zh-TW" altLang="en-US" sz="2400" dirty="0" smtClean="0"/>
              <a:t>要求</a:t>
            </a:r>
            <a:r>
              <a:rPr kumimoji="1" lang="zh-TW" altLang="en-US" sz="2400" dirty="0"/>
              <a:t>供應商按照「顧客實際訂購量」小批量但頻繁的送貨，以便能降低其庫存。</a:t>
            </a:r>
          </a:p>
          <a:p>
            <a:pPr marL="1177200" lvl="3" indent="-342900" algn="just" fontAlgn="base">
              <a:lnSpc>
                <a:spcPct val="100000"/>
              </a:lnSpc>
              <a:spcBef>
                <a:spcPts val="768"/>
              </a:spcBef>
              <a:buFont typeface="Wingdings" panose="05000000000000000000" pitchFamily="2" charset="2"/>
              <a:buChar char="Ø"/>
              <a:defRPr/>
            </a:pPr>
            <a:r>
              <a:rPr kumimoji="1" lang="en-US" altLang="zh-TW" sz="2400" dirty="0" smtClean="0"/>
              <a:t>D</a:t>
            </a:r>
            <a:r>
              <a:rPr kumimoji="1" lang="en-US" altLang="zh-TW" sz="2400" dirty="0"/>
              <a:t>ell</a:t>
            </a:r>
            <a:r>
              <a:rPr kumimoji="1" lang="zh-TW" altLang="en-US" sz="2400" dirty="0" smtClean="0"/>
              <a:t>公司</a:t>
            </a:r>
            <a:r>
              <a:rPr kumimoji="1" lang="zh-TW" altLang="en-US" sz="2400" dirty="0"/>
              <a:t>也與供應商分享客戶之科技需求資訊，並讓其參與新產品的開發過程</a:t>
            </a:r>
            <a:r>
              <a:rPr kumimoji="1" lang="zh-TW" altLang="en-US" sz="2400" dirty="0" smtClean="0"/>
              <a:t>。</a:t>
            </a:r>
            <a:endParaRPr kumimoji="1" lang="zh-TW" altLang="en-US" sz="2400" dirty="0"/>
          </a:p>
        </p:txBody>
      </p:sp>
    </p:spTree>
    <p:extLst>
      <p:ext uri="{BB962C8B-B14F-4D97-AF65-F5344CB8AC3E}">
        <p14:creationId xmlns:p14="http://schemas.microsoft.com/office/powerpoint/2010/main" val="386152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eaLnBrk="1" hangingPunct="1"/>
            <a:r>
              <a:rPr lang="zh-TW" altLang="en-US" sz="4000" dirty="0" smtClean="0"/>
              <a:t>導論</a:t>
            </a:r>
            <a:endParaRPr lang="en-US" altLang="zh-TW" sz="2800" dirty="0"/>
          </a:p>
        </p:txBody>
      </p:sp>
      <p:sp>
        <p:nvSpPr>
          <p:cNvPr id="4099" name="內容版面配置區 2"/>
          <p:cNvSpPr>
            <a:spLocks noGrp="1"/>
          </p:cNvSpPr>
          <p:nvPr>
            <p:ph idx="1"/>
          </p:nvPr>
        </p:nvSpPr>
        <p:spPr>
          <a:xfrm>
            <a:off x="457200" y="1483199"/>
            <a:ext cx="8219256" cy="5040000"/>
          </a:xfrm>
        </p:spPr>
        <p:txBody>
          <a:bodyPr>
            <a:normAutofit/>
          </a:bodyPr>
          <a:lstStyle/>
          <a:p>
            <a:r>
              <a:rPr lang="zh-TW" altLang="en-US" dirty="0" smtClean="0"/>
              <a:t>供應</a:t>
            </a:r>
            <a:r>
              <a:rPr lang="zh-TW" altLang="en-US" dirty="0"/>
              <a:t>鏈涵蓋內容複雜，必須先對供應鏈給予完整定義，並介紹供應鏈流程上的各項活動。供應鏈問題主要來自其作業內容複雜所引發之不確定性，供應鏈管理之目的在於做好供應鏈整合以去除不確定性；藉由對商流、物流、金流、以及資訊流的有效管理，來連結供應鏈網絡中各個節點的運作，並依此確保分散在網絡中各個獨立的成員能有效的整合與分享彼此的資源，以獲取供應鏈整體競爭優勢</a:t>
            </a:r>
            <a:r>
              <a:rPr lang="zh-TW" altLang="en-US" dirty="0" smtClean="0"/>
              <a:t>。</a:t>
            </a:r>
            <a:endParaRPr lang="en-US" altLang="zh-TW" dirty="0" smtClean="0"/>
          </a:p>
        </p:txBody>
      </p:sp>
      <p:grpSp>
        <p:nvGrpSpPr>
          <p:cNvPr id="4" name="群組 3"/>
          <p:cNvGrpSpPr/>
          <p:nvPr/>
        </p:nvGrpSpPr>
        <p:grpSpPr>
          <a:xfrm rot="-5400000">
            <a:off x="3093718" y="-3077773"/>
            <a:ext cx="467999" cy="6640870"/>
            <a:chOff x="-37322" y="1189"/>
            <a:chExt cx="432002" cy="4116937"/>
          </a:xfrm>
          <a:solidFill>
            <a:schemeClr val="bg1"/>
          </a:solidFill>
          <a:effectLst/>
        </p:grpSpPr>
        <p:sp>
          <p:nvSpPr>
            <p:cNvPr id="5" name="五邊形 4"/>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8.1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69020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eaLnBrk="1" hangingPunct="1"/>
            <a:r>
              <a:rPr lang="zh-TW" altLang="en-US" sz="4000" dirty="0" smtClean="0"/>
              <a:t>導論</a:t>
            </a:r>
            <a:endParaRPr lang="en-US" altLang="zh-TW" sz="2800" dirty="0"/>
          </a:p>
        </p:txBody>
      </p:sp>
      <p:sp>
        <p:nvSpPr>
          <p:cNvPr id="4099" name="內容版面配置區 2"/>
          <p:cNvSpPr>
            <a:spLocks noGrp="1"/>
          </p:cNvSpPr>
          <p:nvPr>
            <p:ph idx="1"/>
          </p:nvPr>
        </p:nvSpPr>
        <p:spPr>
          <a:xfrm>
            <a:off x="457200" y="1483199"/>
            <a:ext cx="8219256" cy="5040000"/>
          </a:xfrm>
        </p:spPr>
        <p:txBody>
          <a:bodyPr>
            <a:normAutofit/>
          </a:bodyPr>
          <a:lstStyle/>
          <a:p>
            <a:r>
              <a:rPr lang="zh-TW" altLang="en-US" dirty="0" smtClean="0"/>
              <a:t>連結</a:t>
            </a:r>
            <a:r>
              <a:rPr lang="zh-TW" altLang="en-US" dirty="0"/>
              <a:t>供應鏈網絡可透過虛擬與實體二種方式，前者是以資訊分享來提升供應鏈作業之透明度，後者是以物流管理來確保供應鏈流程之順暢，因此物流中心之角色與功能亦是供應鏈管理之重點。本章亦介紹資訊科技在供應鏈的運用，俾便了解虛擬供應鏈整合之要旨</a:t>
            </a:r>
            <a:r>
              <a:rPr lang="zh-TW" altLang="en-US" dirty="0" smtClean="0"/>
              <a:t>。</a:t>
            </a:r>
            <a:endParaRPr lang="zh-TW" altLang="en-US" dirty="0"/>
          </a:p>
        </p:txBody>
      </p:sp>
      <p:grpSp>
        <p:nvGrpSpPr>
          <p:cNvPr id="4" name="群組 3"/>
          <p:cNvGrpSpPr/>
          <p:nvPr/>
        </p:nvGrpSpPr>
        <p:grpSpPr>
          <a:xfrm rot="-5400000">
            <a:off x="3093718" y="-3077773"/>
            <a:ext cx="467999" cy="6640870"/>
            <a:chOff x="-37322" y="1189"/>
            <a:chExt cx="432002" cy="4116937"/>
          </a:xfrm>
          <a:solidFill>
            <a:schemeClr val="bg1"/>
          </a:solidFill>
          <a:effectLst/>
        </p:grpSpPr>
        <p:sp>
          <p:nvSpPr>
            <p:cNvPr id="5" name="五邊形 4"/>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8.1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8.6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Supplier_Management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944" t="6636" r="6230" b="10812"/>
          <a:stretch/>
        </p:blipFill>
        <p:spPr bwMode="auto">
          <a:xfrm>
            <a:off x="6039174" y="4653136"/>
            <a:ext cx="2585839" cy="173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17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5387</Words>
  <Application>Microsoft Office PowerPoint</Application>
  <PresentationFormat>如螢幕大小 (4:3)</PresentationFormat>
  <Paragraphs>558</Paragraphs>
  <Slides>64</Slides>
  <Notes>3</Notes>
  <HiddenSlides>0</HiddenSlides>
  <MMClips>0</MMClips>
  <ScaleCrop>false</ScaleCrop>
  <HeadingPairs>
    <vt:vector size="4" baseType="variant">
      <vt:variant>
        <vt:lpstr>佈景主題</vt:lpstr>
      </vt:variant>
      <vt:variant>
        <vt:i4>1</vt:i4>
      </vt:variant>
      <vt:variant>
        <vt:lpstr>投影片標題</vt:lpstr>
      </vt:variant>
      <vt:variant>
        <vt:i4>64</vt:i4>
      </vt:variant>
    </vt:vector>
  </HeadingPairs>
  <TitlesOfParts>
    <vt:vector size="65" baseType="lpstr">
      <vt:lpstr>Continental_Asia_16x9</vt:lpstr>
      <vt:lpstr>PowerPoint 簡報</vt:lpstr>
      <vt:lpstr>摘要</vt:lpstr>
      <vt:lpstr>學習目標</vt:lpstr>
      <vt:lpstr>戴爾電腦的直銷模式與虛擬整合</vt:lpstr>
      <vt:lpstr>戴爾電腦的直銷模式與虛擬整合</vt:lpstr>
      <vt:lpstr>戴爾電腦的直銷模式與虛擬整合</vt:lpstr>
      <vt:lpstr>戴爾電腦的直銷模式與虛擬整合</vt:lpstr>
      <vt:lpstr>導論</vt:lpstr>
      <vt:lpstr>導論</vt:lpstr>
      <vt:lpstr>經營管理典範的移轉</vt:lpstr>
      <vt:lpstr>新典範的要求</vt:lpstr>
      <vt:lpstr>供應鏈管理之策略意圖</vt:lpstr>
      <vt:lpstr>供應鏈管理的定義</vt:lpstr>
      <vt:lpstr>供應鏈管理的定義</vt:lpstr>
      <vt:lpstr>供應鏈管理的定義</vt:lpstr>
      <vt:lpstr>供應鏈網路（supply chain network）</vt:lpstr>
      <vt:lpstr>供應鏈網路（supply chain network）</vt:lpstr>
      <vt:lpstr>供應鏈流程</vt:lpstr>
      <vt:lpstr>供應鏈流程</vt:lpstr>
      <vt:lpstr>長鞭效應</vt:lpstr>
      <vt:lpstr>長鞭效應</vt:lpstr>
      <vt:lpstr>啤酒遊戲所顯示的群眾心理</vt:lpstr>
      <vt:lpstr>啤酒遊戲所顯示的群眾心理</vt:lpstr>
      <vt:lpstr>啤酒遊戲所顯示的群眾心理</vt:lpstr>
      <vt:lpstr>資訊分享與長鞭效應</vt:lpstr>
      <vt:lpstr>供應鏈需求端的問題</vt:lpstr>
      <vt:lpstr>供應鏈製造端的問題</vt:lpstr>
      <vt:lpstr>供應鏈採購端的問題</vt:lpstr>
      <vt:lpstr>上下游的供需關係、特性與挑戰</vt:lpstr>
      <vt:lpstr>物流的精義與內涵 </vt:lpstr>
      <vt:lpstr>物流中心的定義</vt:lpstr>
      <vt:lpstr>物流中心的定義</vt:lpstr>
      <vt:lpstr>物流中心之功能</vt:lpstr>
      <vt:lpstr>物流角色之變化</vt:lpstr>
      <vt:lpstr>物流中心之興起</vt:lpstr>
      <vt:lpstr>物流中心之興起</vt:lpstr>
      <vt:lpstr>物流中心與通路之關聯</vt:lpstr>
      <vt:lpstr>物流中心與通路之關聯</vt:lpstr>
      <vt:lpstr>物流相關機能之分工</vt:lpstr>
      <vt:lpstr>物流的策略性角色</vt:lpstr>
      <vt:lpstr>物流電子化之需求</vt:lpstr>
      <vt:lpstr>物流之發展趨勢</vt:lpstr>
      <vt:lpstr>物流之發展趨勢</vt:lpstr>
      <vt:lpstr>供應鏈資訊科技的目標</vt:lpstr>
      <vt:lpstr>供應鏈資訊科技的目標</vt:lpstr>
      <vt:lpstr>全球供應鏈管理計畫所涵蓋的系統</vt:lpstr>
      <vt:lpstr>電子化採購系統</vt:lpstr>
      <vt:lpstr>電子化採購系統</vt:lpstr>
      <vt:lpstr>電子化採購系統</vt:lpstr>
      <vt:lpstr>電子化採購系統</vt:lpstr>
      <vt:lpstr>企業資源規劃系統</vt:lpstr>
      <vt:lpstr>銷售鏈系統</vt:lpstr>
      <vt:lpstr>銷售鏈系統</vt:lpstr>
      <vt:lpstr>供應鏈管理系統模組</vt:lpstr>
      <vt:lpstr>供應鏈管理系統模組</vt:lpstr>
      <vt:lpstr>供應鏈管理之目標</vt:lpstr>
      <vt:lpstr>電子化供應鏈的整合效益</vt:lpstr>
      <vt:lpstr>摘要與結論</vt:lpstr>
      <vt:lpstr>摘要與結論</vt:lpstr>
      <vt:lpstr>摘要與結論</vt:lpstr>
      <vt:lpstr>摘要與結論</vt:lpstr>
      <vt:lpstr>摘要與結論</vt:lpstr>
      <vt:lpstr>摘要與結論</vt:lpstr>
      <vt:lpstr>摘要與結論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2014-07-24T07:05:11Z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