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9"/>
  </p:notesMasterIdLst>
  <p:handoutMasterIdLst>
    <p:handoutMasterId r:id="rId60"/>
  </p:handoutMasterIdLst>
  <p:sldIdLst>
    <p:sldId id="317" r:id="rId3"/>
    <p:sldId id="347" r:id="rId4"/>
    <p:sldId id="348" r:id="rId5"/>
    <p:sldId id="350" r:id="rId6"/>
    <p:sldId id="389" r:id="rId7"/>
    <p:sldId id="390" r:id="rId8"/>
    <p:sldId id="391" r:id="rId9"/>
    <p:sldId id="388" r:id="rId10"/>
    <p:sldId id="393" r:id="rId11"/>
    <p:sldId id="349"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94" r:id="rId41"/>
    <p:sldId id="395" r:id="rId42"/>
    <p:sldId id="379" r:id="rId43"/>
    <p:sldId id="396" r:id="rId44"/>
    <p:sldId id="380" r:id="rId45"/>
    <p:sldId id="397" r:id="rId46"/>
    <p:sldId id="381" r:id="rId47"/>
    <p:sldId id="398" r:id="rId48"/>
    <p:sldId id="382" r:id="rId49"/>
    <p:sldId id="399" r:id="rId50"/>
    <p:sldId id="383" r:id="rId51"/>
    <p:sldId id="400" r:id="rId52"/>
    <p:sldId id="384" r:id="rId53"/>
    <p:sldId id="401" r:id="rId54"/>
    <p:sldId id="402" r:id="rId55"/>
    <p:sldId id="385" r:id="rId56"/>
    <p:sldId id="386" r:id="rId57"/>
    <p:sldId id="387" r:id="rId58"/>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orient="horz" pos="1008" userDrawn="1">
          <p15:clr>
            <a:srgbClr val="A4A3A4"/>
          </p15:clr>
        </p15:guide>
        <p15:guide id="3" orient="horz" pos="1152" userDrawn="1">
          <p15:clr>
            <a:srgbClr val="A4A3A4"/>
          </p15:clr>
        </p15:guide>
        <p15:guide id="4" orient="horz" pos="3888" userDrawn="1">
          <p15:clr>
            <a:srgbClr val="A4A3A4"/>
          </p15:clr>
        </p15:guide>
        <p15:guide id="5" orient="horz" pos="3072" userDrawn="1">
          <p15:clr>
            <a:srgbClr val="A4A3A4"/>
          </p15:clr>
        </p15:guide>
        <p15:guide id="6" orient="horz" pos="432" userDrawn="1">
          <p15:clr>
            <a:srgbClr val="A4A3A4"/>
          </p15:clr>
        </p15:guide>
        <p15:guide id="7" orient="horz" pos="3648" userDrawn="1">
          <p15:clr>
            <a:srgbClr val="A4A3A4"/>
          </p15:clr>
        </p15:guide>
        <p15:guide id="8" pos="2880" userDrawn="1">
          <p15:clr>
            <a:srgbClr val="A4A3A4"/>
          </p15:clr>
        </p15:guide>
        <p15:guide id="9" pos="575" userDrawn="1">
          <p15:clr>
            <a:srgbClr val="A4A3A4"/>
          </p15:clr>
        </p15:guide>
        <p15:guide id="10" pos="5185" userDrawn="1">
          <p15:clr>
            <a:srgbClr val="A4A3A4"/>
          </p15:clr>
        </p15:guide>
        <p15:guide id="11" pos="4284" userDrawn="1">
          <p15:clr>
            <a:srgbClr val="A4A3A4"/>
          </p15:clr>
        </p15:guide>
        <p15:guide id="12" pos="5437" userDrawn="1">
          <p15:clr>
            <a:srgbClr val="A4A3A4"/>
          </p15:clr>
        </p15:guide>
        <p15:guide id="13" pos="2772" userDrawn="1">
          <p15:clr>
            <a:srgbClr val="A4A3A4"/>
          </p15:clr>
        </p15:guide>
        <p15:guide id="14" pos="323" userDrawn="1">
          <p15:clr>
            <a:srgbClr val="A4A3A4"/>
          </p15:clr>
        </p15:guide>
        <p15:guide id="15" pos="2160" userDrawn="1">
          <p15:clr>
            <a:srgbClr val="A4A3A4"/>
          </p15:clr>
        </p15:guide>
      </p15:sldGuideLst>
    </p:ext>
    <p:ext uri="{2D200454-40CA-4A62-9FC3-DE9A4176ACB9}">
      <p15:notesGuideLst xmlns:p15="http://schemas.microsoft.com/office/powerpoint/2012/main" xmlns="">
        <p15:guide id="1" orient="horz" pos="3109"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7" autoAdjust="0"/>
    <p:restoredTop sz="96429" autoAdjust="0"/>
  </p:normalViewPr>
  <p:slideViewPr>
    <p:cSldViewPr>
      <p:cViewPr>
        <p:scale>
          <a:sx n="70" d="100"/>
          <a:sy n="70" d="100"/>
        </p:scale>
        <p:origin x="-1344" y="-54"/>
      </p:cViewPr>
      <p:guideLst>
        <p:guide orient="horz" pos="2160"/>
        <p:guide orient="horz" pos="1008"/>
        <p:guide orient="horz" pos="1152"/>
        <p:guide orient="horz" pos="3888"/>
        <p:guide orient="horz" pos="3072"/>
        <p:guide orient="horz" pos="432"/>
        <p:guide orient="horz" pos="3648"/>
        <p:guide pos="2880"/>
        <p:guide pos="575"/>
        <p:guide pos="5185"/>
        <p:guide pos="4284"/>
        <p:guide pos="5437"/>
        <p:guide pos="2772"/>
        <p:guide pos="323"/>
        <p:guide pos="2160"/>
      </p:guideLst>
    </p:cSldViewPr>
  </p:slideViewPr>
  <p:notesTextViewPr>
    <p:cViewPr>
      <p:scale>
        <a:sx n="1" d="1"/>
        <a:sy n="1" d="1"/>
      </p:scale>
      <p:origin x="0" y="0"/>
    </p:cViewPr>
  </p:notesTextViewPr>
  <p:notesViewPr>
    <p:cSldViewPr>
      <p:cViewPr varScale="1">
        <p:scale>
          <a:sx n="51" d="100"/>
          <a:sy n="51" d="100"/>
        </p:scale>
        <p:origin x="-1944" y="-84"/>
      </p:cViewPr>
      <p:guideLst>
        <p:guide orient="horz" pos="3109"/>
        <p:guide pos="212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sz="quarter"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128FCA9C-FF92-4024-BDEC-A6D3B663DC09}" type="datetimeFigureOut">
              <a:rPr lang="en-US" altLang="zh-TW"/>
              <a:pPr/>
              <a:t>7/24/2014</a:t>
            </a:fld>
            <a:endParaRPr lang="zh-TW"/>
          </a:p>
        </p:txBody>
      </p:sp>
      <p:sp>
        <p:nvSpPr>
          <p:cNvPr id="4" name="頁尾版面配置區 3"/>
          <p:cNvSpPr>
            <a:spLocks noGrp="1"/>
          </p:cNvSpPr>
          <p:nvPr>
            <p:ph type="ftr" sz="quarter" idx="2"/>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5" name="投影片編號版面配置區 4"/>
          <p:cNvSpPr>
            <a:spLocks noGrp="1"/>
          </p:cNvSpPr>
          <p:nvPr>
            <p:ph type="sldNum" sz="quarter" idx="3"/>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A446DCAE-1661-43FF-8A44-43DAFDC1FD90}" type="slidenum">
              <a:rPr lang="zh-TW"/>
              <a:pPr/>
              <a:t>‹#›</a:t>
            </a:fld>
            <a:endParaRPr lang="zh-TW"/>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2918831" cy="493474"/>
          </a:xfrm>
          <a:prstGeom prst="rect">
            <a:avLst/>
          </a:prstGeom>
        </p:spPr>
        <p:txBody>
          <a:bodyPr vert="horz" lIns="96653" tIns="48326" rIns="96653" bIns="48326" rtlCol="0"/>
          <a:lstStyle>
            <a:lvl1pPr algn="l" latinLnBrk="0">
              <a:defRPr lang="zh-TW" sz="1300"/>
            </a:lvl1pPr>
          </a:lstStyle>
          <a:p>
            <a:endParaRPr lang="zh-TW"/>
          </a:p>
        </p:txBody>
      </p:sp>
      <p:sp>
        <p:nvSpPr>
          <p:cNvPr id="3" name="日期版面配置區 2"/>
          <p:cNvSpPr>
            <a:spLocks noGrp="1"/>
          </p:cNvSpPr>
          <p:nvPr>
            <p:ph type="dt" idx="1"/>
          </p:nvPr>
        </p:nvSpPr>
        <p:spPr>
          <a:xfrm>
            <a:off x="3815373" y="0"/>
            <a:ext cx="2918831" cy="493474"/>
          </a:xfrm>
          <a:prstGeom prst="rect">
            <a:avLst/>
          </a:prstGeom>
        </p:spPr>
        <p:txBody>
          <a:bodyPr vert="horz" lIns="96653" tIns="48326" rIns="96653" bIns="48326" rtlCol="0"/>
          <a:lstStyle>
            <a:lvl1pPr algn="r" latinLnBrk="0">
              <a:defRPr lang="zh-TW" sz="1300"/>
            </a:lvl1pPr>
          </a:lstStyle>
          <a:p>
            <a:fld id="{772AB877-E7B1-4681-847E-D0918612832B}" type="datetimeFigureOut">
              <a:rPr lang="zh-TW" altLang="en-US"/>
              <a:pPr/>
              <a:t>2014/7/24</a:t>
            </a:fld>
            <a:endParaRPr lang="zh-TW"/>
          </a:p>
        </p:txBody>
      </p:sp>
      <p:sp>
        <p:nvSpPr>
          <p:cNvPr id="4" name="投影片圖像版面配置區 3"/>
          <p:cNvSpPr>
            <a:spLocks noGrp="1" noRot="1" noChangeAspect="1"/>
          </p:cNvSpPr>
          <p:nvPr>
            <p:ph type="sldImg" idx="2"/>
          </p:nvPr>
        </p:nvSpPr>
        <p:spPr>
          <a:xfrm>
            <a:off x="900113" y="741363"/>
            <a:ext cx="4935537" cy="3700462"/>
          </a:xfrm>
          <a:prstGeom prst="rect">
            <a:avLst/>
          </a:prstGeom>
          <a:noFill/>
          <a:ln w="12700">
            <a:solidFill>
              <a:prstClr val="black"/>
            </a:solidFill>
          </a:ln>
        </p:spPr>
        <p:txBody>
          <a:bodyPr vert="horz" lIns="96653" tIns="48326" rIns="96653" bIns="48326" rtlCol="0" anchor="ctr"/>
          <a:lstStyle/>
          <a:p>
            <a:endParaRPr lang="zh-TW"/>
          </a:p>
        </p:txBody>
      </p:sp>
      <p:sp>
        <p:nvSpPr>
          <p:cNvPr id="5" name="備忘稿版面配置區 4"/>
          <p:cNvSpPr>
            <a:spLocks noGrp="1"/>
          </p:cNvSpPr>
          <p:nvPr>
            <p:ph type="body" sz="quarter" idx="3"/>
          </p:nvPr>
        </p:nvSpPr>
        <p:spPr>
          <a:xfrm>
            <a:off x="673577" y="4688007"/>
            <a:ext cx="5388610" cy="4441270"/>
          </a:xfrm>
          <a:prstGeom prst="rect">
            <a:avLst/>
          </a:prstGeom>
        </p:spPr>
        <p:txBody>
          <a:bodyPr vert="horz" lIns="96653" tIns="48326" rIns="96653" bIns="48326"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1" y="9374301"/>
            <a:ext cx="2918831" cy="493474"/>
          </a:xfrm>
          <a:prstGeom prst="rect">
            <a:avLst/>
          </a:prstGeom>
        </p:spPr>
        <p:txBody>
          <a:bodyPr vert="horz" lIns="96653" tIns="48326" rIns="96653" bIns="48326" rtlCol="0" anchor="b"/>
          <a:lstStyle>
            <a:lvl1pPr algn="l" latinLnBrk="0">
              <a:defRPr lang="zh-TW" sz="1300"/>
            </a:lvl1pPr>
          </a:lstStyle>
          <a:p>
            <a:endParaRPr lang="zh-TW"/>
          </a:p>
        </p:txBody>
      </p:sp>
      <p:sp>
        <p:nvSpPr>
          <p:cNvPr id="7" name="投影片編號版面配置區 6"/>
          <p:cNvSpPr>
            <a:spLocks noGrp="1"/>
          </p:cNvSpPr>
          <p:nvPr>
            <p:ph type="sldNum" sz="quarter" idx="5"/>
          </p:nvPr>
        </p:nvSpPr>
        <p:spPr>
          <a:xfrm>
            <a:off x="3815373" y="9374301"/>
            <a:ext cx="2918831" cy="493474"/>
          </a:xfrm>
          <a:prstGeom prst="rect">
            <a:avLst/>
          </a:prstGeom>
        </p:spPr>
        <p:txBody>
          <a:bodyPr vert="horz" lIns="96653" tIns="48326" rIns="96653" bIns="48326" rtlCol="0" anchor="b"/>
          <a:lstStyle>
            <a:lvl1pPr algn="r" latinLnBrk="0">
              <a:defRPr lang="zh-TW" sz="1300"/>
            </a:lvl1pPr>
          </a:lstStyle>
          <a:p>
            <a:fld id="{69C971FF-EF28-4195-A575-329446EFAA55}" type="slidenum">
              <a:rPr/>
              <a:pPr/>
              <a:t>‹#›</a:t>
            </a:fld>
            <a:endParaRPr lang="zh-TW"/>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lumMod val="50000"/>
          </a:schemeClr>
        </a:solidFill>
        <a:latin typeface="+mn-lt"/>
        <a:ea typeface="+mn-ea"/>
        <a:cs typeface="+mn-cs"/>
      </a:defRPr>
    </a:lvl1pPr>
    <a:lvl2pPr marL="457200" algn="l" defTabSz="914400" rtl="0" eaLnBrk="1" latinLnBrk="0" hangingPunct="1">
      <a:defRPr lang="zh-TW" sz="1200" kern="1200">
        <a:solidFill>
          <a:schemeClr val="tx1">
            <a:lumMod val="50000"/>
          </a:schemeClr>
        </a:solidFill>
        <a:latin typeface="+mn-lt"/>
        <a:ea typeface="+mn-ea"/>
        <a:cs typeface="+mn-cs"/>
      </a:defRPr>
    </a:lvl2pPr>
    <a:lvl3pPr marL="914400" algn="l" defTabSz="914400" rtl="0" eaLnBrk="1" latinLnBrk="0" hangingPunct="1">
      <a:defRPr lang="zh-TW" sz="1200" kern="1200">
        <a:solidFill>
          <a:schemeClr val="tx1">
            <a:lumMod val="50000"/>
          </a:schemeClr>
        </a:solidFill>
        <a:latin typeface="+mn-lt"/>
        <a:ea typeface="+mn-ea"/>
        <a:cs typeface="+mn-cs"/>
      </a:defRPr>
    </a:lvl3pPr>
    <a:lvl4pPr marL="1371600" algn="l" defTabSz="914400" rtl="0" eaLnBrk="1" latinLnBrk="0" hangingPunct="1">
      <a:defRPr lang="zh-TW" sz="1200" kern="1200">
        <a:solidFill>
          <a:schemeClr val="tx1">
            <a:lumMod val="50000"/>
          </a:schemeClr>
        </a:solidFill>
        <a:latin typeface="+mn-lt"/>
        <a:ea typeface="+mn-ea"/>
        <a:cs typeface="+mn-cs"/>
      </a:defRPr>
    </a:lvl4pPr>
    <a:lvl5pPr marL="1828800" algn="l" defTabSz="914400" rtl="0" eaLnBrk="1" latinLnBrk="0" hangingPunct="1">
      <a:defRPr lang="zh-TW" sz="1200" kern="1200">
        <a:solidFill>
          <a:schemeClr val="tx1">
            <a:lumMod val="50000"/>
          </a:schemeClr>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59138" y="515938"/>
            <a:ext cx="3429000" cy="2571750"/>
          </a:xfrm>
        </p:spPr>
      </p:sp>
      <p:sp>
        <p:nvSpPr>
          <p:cNvPr id="3" name="备注占位符 2"/>
          <p:cNvSpPr>
            <a:spLocks noGrp="1"/>
          </p:cNvSpPr>
          <p:nvPr>
            <p:ph type="body" idx="1"/>
          </p:nvPr>
        </p:nvSpPr>
        <p:spPr/>
        <p:txBody>
          <a:bodyPr/>
          <a:lstStyle/>
          <a:p>
            <a:endParaRPr lang="zh-TW" altLang="en-US" noProof="0" dirty="0">
              <a:latin typeface="Microsoft JhengHei" pitchFamily="34" charset="-120"/>
              <a:ea typeface="Microsoft JhengHei" pitchFamily="34" charset="-120"/>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74707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2</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3</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8</a:t>
            </a:fld>
            <a:endParaRPr lang="zh-TW"/>
          </a:p>
        </p:txBody>
      </p:sp>
    </p:spTree>
    <p:extLst>
      <p:ext uri="{BB962C8B-B14F-4D97-AF65-F5344CB8AC3E}">
        <p14:creationId xmlns:p14="http://schemas.microsoft.com/office/powerpoint/2010/main" val="366311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03288" y="742950"/>
            <a:ext cx="4929187" cy="3698875"/>
          </a:xfrm>
        </p:spPr>
      </p:sp>
      <p:sp>
        <p:nvSpPr>
          <p:cNvPr id="3" name="備忘稿版面配置區 2"/>
          <p:cNvSpPr>
            <a:spLocks noGrp="1"/>
          </p:cNvSpPr>
          <p:nvPr>
            <p:ph type="body" idx="1"/>
          </p:nvPr>
        </p:nvSpPr>
        <p:spPr/>
        <p:txBody>
          <a:bodyPr/>
          <a:lstStyle/>
          <a:p>
            <a:endParaRPr lang="zh-TW" dirty="0"/>
          </a:p>
        </p:txBody>
      </p:sp>
      <p:sp>
        <p:nvSpPr>
          <p:cNvPr id="4" name="投影片編號版面配置區 3"/>
          <p:cNvSpPr>
            <a:spLocks noGrp="1"/>
          </p:cNvSpPr>
          <p:nvPr>
            <p:ph type="sldNum" sz="quarter" idx="10"/>
          </p:nvPr>
        </p:nvSpPr>
        <p:spPr/>
        <p:txBody>
          <a:bodyPr/>
          <a:lstStyle/>
          <a:p>
            <a:fld id="{3A2CC701-D80A-463B-8415-A85485312088}" type="slidenum">
              <a:rPr lang="en-US" altLang="zh-TW" smtClean="0"/>
              <a:pPr/>
              <a:t>9</a:t>
            </a:fld>
            <a:endParaRPr lang="zh-TW"/>
          </a:p>
        </p:txBody>
      </p:sp>
    </p:spTree>
    <p:extLst>
      <p:ext uri="{BB962C8B-B14F-4D97-AF65-F5344CB8AC3E}">
        <p14:creationId xmlns:p14="http://schemas.microsoft.com/office/powerpoint/2010/main" val="36631173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913449" y="1828802"/>
            <a:ext cx="7317105" cy="3048001"/>
          </a:xfrm>
        </p:spPr>
        <p:txBody>
          <a:bodyPr>
            <a:normAutofit/>
          </a:bodyPr>
          <a:lstStyle>
            <a:lvl1pPr latinLnBrk="0">
              <a:defRPr lang="zh-TW" sz="3301">
                <a:latin typeface="Microsoft JhengHei" pitchFamily="34" charset="-120"/>
                <a:ea typeface="Microsoft JhengHei" pitchFamily="34" charset="-120"/>
              </a:defRPr>
            </a:lvl1pPr>
          </a:lstStyle>
          <a:p>
            <a:r>
              <a:rPr lang="zh-TW" altLang="en-US" smtClean="0"/>
              <a:t>按一下以編輯母片標題樣式</a:t>
            </a:r>
            <a:endParaRPr lang="zh-TW"/>
          </a:p>
        </p:txBody>
      </p:sp>
      <p:sp>
        <p:nvSpPr>
          <p:cNvPr id="3" name="副標題 2"/>
          <p:cNvSpPr>
            <a:spLocks noGrp="1"/>
          </p:cNvSpPr>
          <p:nvPr>
            <p:ph type="subTitle" idx="1"/>
          </p:nvPr>
        </p:nvSpPr>
        <p:spPr>
          <a:xfrm>
            <a:off x="913449" y="5029200"/>
            <a:ext cx="5887983" cy="1143000"/>
          </a:xfrm>
        </p:spPr>
        <p:txBody>
          <a:bodyPr>
            <a:normAutofit/>
          </a:bodyPr>
          <a:lstStyle>
            <a:lvl1pPr marL="0" indent="0" algn="l" latinLnBrk="0">
              <a:spcBef>
                <a:spcPts val="0"/>
              </a:spcBef>
              <a:buNone/>
              <a:defRPr lang="zh-TW" sz="1500">
                <a:solidFill>
                  <a:schemeClr val="tx1"/>
                </a:solidFill>
                <a:latin typeface="Microsoft JhengHei" pitchFamily="34" charset="-120"/>
                <a:ea typeface="Microsoft JhengHei" pitchFamily="34" charset="-120"/>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baseline="0"/>
            </a:lvl7pPr>
            <a:lvl8pPr latinLnBrk="0">
              <a:defRPr lang="zh-TW" baseline="0"/>
            </a:lvl8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87B81FA-44B8-457E-967D-51929A66E705}"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1" y="685800"/>
            <a:ext cx="1601153"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913448" y="685800"/>
            <a:ext cx="5563552" cy="5486400"/>
          </a:xfrm>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DD90B631-AB21-4BB7-9FDD-04E76951C885}"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lIns="91440" tIns="45720" rIns="91440" bIns="45720" rtlCol="0" anchor="ctr" anchorCtr="0">
            <a:normAutofit/>
          </a:bodyPr>
          <a:lstStyle>
            <a:lvl1pPr>
              <a:defRPr lang="zh-TW"/>
            </a:lvl1pPr>
          </a:lstStyle>
          <a:p>
            <a:pPr lvl="0" algn="ctr" defTabSz="914400"/>
            <a:r>
              <a:rPr lang="zh-TW" altLang="en-US" smtClean="0"/>
              <a:t>按一下以編輯母片標題樣式</a:t>
            </a:r>
            <a:endParaRPr lang="zh-TW"/>
          </a:p>
        </p:txBody>
      </p:sp>
      <p:sp>
        <p:nvSpPr>
          <p:cNvPr id="3" name="內容版面配置區 2"/>
          <p:cNvSpPr>
            <a:spLocks noGrp="1"/>
          </p:cNvSpPr>
          <p:nvPr>
            <p:ph idx="1"/>
          </p:nvPr>
        </p:nvSpPr>
        <p:spPr/>
        <p:txBody>
          <a:bodyPr/>
          <a:lstStyle>
            <a:lvl1pPr marL="342900" indent="-342900">
              <a:defRPr kumimoji="1" lang="zh-TW" altLang="en-US" sz="32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834300" indent="-457200">
              <a:defRPr kumimoji="1" lang="zh-TW" altLang="en-US" sz="28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4pPr>
              <a:defRPr kumimoji="1" lang="zh-TW" altLang="en-US" sz="2400" kern="1200" dirty="0" smtClean="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latinLnBrk="0">
              <a:defRPr lang="zh-TW"/>
            </a:lvl5pPr>
            <a:lvl6pPr latinLnBrk="0">
              <a:defRPr lang="zh-TW"/>
            </a:lvl6pPr>
            <a:lvl7pPr latinLnBrk="0">
              <a:defRPr lang="zh-TW" baseline="0"/>
            </a:lvl7pPr>
            <a:lvl8pPr latinLnBrk="0">
              <a:defRPr lang="zh-TW" baseline="0"/>
            </a:lvl8pPr>
            <a:lvl9pPr latinLnBrk="0">
              <a:defRPr lang="zh-TW" baseline="0"/>
            </a:lvl9pPr>
          </a:lstStyle>
          <a:p>
            <a:pPr marL="342900" lvl="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pPr>
            <a:r>
              <a:rPr lang="zh-TW" altLang="en-US" dirty="0" smtClean="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altLang="en-US" dirty="0" smtClean="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altLang="en-US" dirty="0" smtClean="0"/>
              <a:t>第三層</a:t>
            </a:r>
          </a:p>
          <a:p>
            <a:pPr lvl="3"/>
            <a:r>
              <a:rPr lang="zh-TW" altLang="en-US" dirty="0" smtClean="0"/>
              <a:t>第四層</a:t>
            </a:r>
          </a:p>
          <a:p>
            <a:pPr lvl="4"/>
            <a:r>
              <a:rPr lang="zh-TW" altLang="en-US" dirty="0" smtClean="0"/>
              <a:t>第五層</a:t>
            </a:r>
            <a:endParaRPr lang="zh-TW" dirty="0"/>
          </a:p>
        </p:txBody>
      </p:sp>
      <p:sp>
        <p:nvSpPr>
          <p:cNvPr id="4" name="日期版面配置區 3"/>
          <p:cNvSpPr>
            <a:spLocks noGrp="1"/>
          </p:cNvSpPr>
          <p:nvPr>
            <p:ph type="dt" sz="half" idx="10"/>
          </p:nvPr>
        </p:nvSpPr>
        <p:spPr/>
        <p:txBody>
          <a:bodyPr/>
          <a:lstStyle/>
          <a:p>
            <a:fld id="{3953EAC3-97C7-4725-B3D3-3992AB7F8C57}" type="datetime1">
              <a:rPr lang="zh-TW" altLang="en-US" smtClean="0"/>
              <a:pPr/>
              <a:t>2014/7/24</a:t>
            </a:fld>
            <a:endParaRPr lang="zh-TW"/>
          </a:p>
        </p:txBody>
      </p:sp>
      <p:sp>
        <p:nvSpPr>
          <p:cNvPr id="5" name="頁尾版面配置區 4"/>
          <p:cNvSpPr>
            <a:spLocks noGrp="1"/>
          </p:cNvSpPr>
          <p:nvPr>
            <p:ph type="ftr" sz="quarter" idx="11"/>
          </p:nvPr>
        </p:nvSpPr>
        <p:spPr/>
        <p:txBody>
          <a:bodyPr/>
          <a:lstStyle>
            <a:lvl1pPr>
              <a:defRPr sz="1050">
                <a:latin typeface="標楷體" panose="03000509000000000000" pitchFamily="65" charset="-120"/>
                <a:ea typeface="標楷體" panose="03000509000000000000" pitchFamily="65"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TW" altLang="en-US" dirty="0"/>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13450" y="3429003"/>
            <a:ext cx="7317105" cy="2362199"/>
          </a:xfrm>
        </p:spPr>
        <p:txBody>
          <a:bodyPr anchor="b">
            <a:normAutofit/>
          </a:bodyPr>
          <a:lstStyle>
            <a:lvl1pPr algn="l" latinLnBrk="0">
              <a:defRPr lang="zh-TW" sz="3301" b="0" cap="all"/>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910101" y="685804"/>
            <a:ext cx="5891331" cy="1142999"/>
          </a:xfrm>
        </p:spPr>
        <p:txBody>
          <a:bodyPr anchor="t"/>
          <a:lstStyle>
            <a:lvl1pPr marL="0" indent="0" latinLnBrk="0">
              <a:spcBef>
                <a:spcPts val="0"/>
              </a:spcBef>
              <a:buNone/>
              <a:defRPr lang="zh-TW" sz="1500">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EEDA9793-4C84-42C6-B34F-CDE7C7D45B4E}" type="datetime1">
              <a:rPr lang="zh-TW" altLang="en-US" smtClean="0"/>
              <a:pPr/>
              <a:t>2014/7/24</a:t>
            </a:fld>
            <a:endParaRPr lang="zh-TW"/>
          </a:p>
        </p:txBody>
      </p:sp>
      <p:sp>
        <p:nvSpPr>
          <p:cNvPr id="5" name="頁尾版面配置區 4"/>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6" name="投影片編號版面配置區 5"/>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內容版面配置區 2"/>
          <p:cNvSpPr>
            <a:spLocks noGrp="1"/>
          </p:cNvSpPr>
          <p:nvPr>
            <p:ph sz="half" idx="1"/>
          </p:nvPr>
        </p:nvSpPr>
        <p:spPr>
          <a:xfrm>
            <a:off x="925200"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baseline="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內容版面配置區 3"/>
          <p:cNvSpPr>
            <a:spLocks noGrp="1"/>
          </p:cNvSpPr>
          <p:nvPr>
            <p:ph sz="half" idx="2"/>
          </p:nvPr>
        </p:nvSpPr>
        <p:spPr>
          <a:xfrm>
            <a:off x="4698084" y="1828800"/>
            <a:ext cx="3532470" cy="4343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p>
            <a:fld id="{991BB105-274F-4444-8BF2-55F8EE1680EE}"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913450" y="274638"/>
            <a:ext cx="7317105" cy="1325562"/>
          </a:xfrm>
        </p:spPr>
        <p:txBody>
          <a:bodyPr/>
          <a:lstStyle>
            <a:lvl1pPr latinLnBrk="0">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913448" y="1828802"/>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913448" y="2743203"/>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文字版面配置區 4"/>
          <p:cNvSpPr>
            <a:spLocks noGrp="1"/>
          </p:cNvSpPr>
          <p:nvPr>
            <p:ph type="body" sz="quarter" idx="3"/>
          </p:nvPr>
        </p:nvSpPr>
        <p:spPr>
          <a:xfrm>
            <a:off x="4697764" y="1828802"/>
            <a:ext cx="3532790" cy="838201"/>
          </a:xfrm>
        </p:spPr>
        <p:txBody>
          <a:bodyPr anchor="ctr"/>
          <a:lstStyle>
            <a:lvl1pPr marL="0" indent="0" latinLnBrk="0">
              <a:spcBef>
                <a:spcPts val="0"/>
              </a:spcBef>
              <a:buNone/>
              <a:defRPr lang="zh-TW" sz="1800" b="0" cap="all" baseline="0">
                <a:solidFill>
                  <a:schemeClr val="tx1">
                    <a:lumMod val="50000"/>
                  </a:schemeClr>
                </a:solidFill>
              </a:defRPr>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97764" y="2743203"/>
            <a:ext cx="3532790" cy="3428999"/>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baseline="0"/>
            </a:lvl8pPr>
            <a:lvl9pPr latinLnBrk="0">
              <a:defRPr lang="zh-TW" sz="10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p>
            <a:fld id="{F5C075F8-F7A6-4217-8869-D1E064334B48}" type="datetime1">
              <a:rPr lang="zh-TW" altLang="en-US" smtClean="0"/>
              <a:pPr/>
              <a:t>2014/7/24</a:t>
            </a:fld>
            <a:endParaRPr lang="zh-TW"/>
          </a:p>
        </p:txBody>
      </p:sp>
      <p:sp>
        <p:nvSpPr>
          <p:cNvPr id="8" name="頁尾版面配置區 7"/>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9" name="投影片編號版面配置區 8"/>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日期版面配置區 2"/>
          <p:cNvSpPr>
            <a:spLocks noGrp="1"/>
          </p:cNvSpPr>
          <p:nvPr>
            <p:ph type="dt" sz="half" idx="10"/>
          </p:nvPr>
        </p:nvSpPr>
        <p:spPr/>
        <p:txBody>
          <a:bodyPr/>
          <a:lstStyle/>
          <a:p>
            <a:fld id="{600F8AAC-9D35-46D9-88BA-98BBE42AC0AA}" type="datetime1">
              <a:rPr lang="zh-TW" altLang="en-US" smtClean="0"/>
              <a:pPr/>
              <a:t>2014/7/24</a:t>
            </a:fld>
            <a:endParaRPr lang="zh-TW"/>
          </a:p>
        </p:txBody>
      </p:sp>
      <p:sp>
        <p:nvSpPr>
          <p:cNvPr id="4" name="頁尾版面配置區 3"/>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5" name="投影片編號版面配置區 4"/>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9516B6E-209E-4E2B-88DC-0A9DFCC55EBF}" type="datetime1">
              <a:rPr lang="zh-TW" altLang="en-US" smtClean="0"/>
              <a:pPr/>
              <a:t>2014/7/24</a:t>
            </a:fld>
            <a:endParaRPr lang="zh-TW"/>
          </a:p>
        </p:txBody>
      </p:sp>
      <p:sp>
        <p:nvSpPr>
          <p:cNvPr id="3" name="頁尾版面配置區 2"/>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4" name="投影片編號版面配置區 3"/>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內容版面配置區 2"/>
          <p:cNvSpPr>
            <a:spLocks noGrp="1"/>
          </p:cNvSpPr>
          <p:nvPr>
            <p:ph idx="1"/>
          </p:nvPr>
        </p:nvSpPr>
        <p:spPr>
          <a:xfrm>
            <a:off x="4400506" y="685800"/>
            <a:ext cx="4230202" cy="5486400"/>
          </a:xfrm>
        </p:spPr>
        <p:txBody>
          <a:bodyPr>
            <a:normAutofit/>
          </a:bodyPr>
          <a:lstStyle>
            <a:lvl1pPr latinLnBrk="0">
              <a:defRPr lang="zh-TW" sz="1800"/>
            </a:lvl1pPr>
            <a:lvl2pPr latinLnBrk="0">
              <a:defRPr lang="zh-TW" sz="1500"/>
            </a:lvl2pPr>
            <a:lvl3pPr latinLnBrk="0">
              <a:defRPr lang="zh-TW" sz="1350"/>
            </a:lvl3pPr>
            <a:lvl4pPr latinLnBrk="0">
              <a:defRPr lang="zh-TW" sz="1200"/>
            </a:lvl4pPr>
            <a:lvl5pPr latinLnBrk="0">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AF47D735-55BD-43E5-BF0E-1C5810D82164}"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3886022"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title"/>
          </p:nvPr>
        </p:nvSpPr>
        <p:spPr>
          <a:xfrm>
            <a:off x="513294" y="685800"/>
            <a:ext cx="2915409" cy="4038600"/>
          </a:xfrm>
        </p:spPr>
        <p:txBody>
          <a:bodyPr anchor="b">
            <a:noAutofit/>
          </a:bodyPr>
          <a:lstStyle>
            <a:lvl1pPr algn="l" latinLnBrk="0">
              <a:defRPr lang="zh-TW" sz="3001" b="0"/>
            </a:lvl1pPr>
          </a:lstStyle>
          <a:p>
            <a:r>
              <a:rPr lang="zh-TW" altLang="en-US" smtClean="0"/>
              <a:t>按一下以編輯母片標題樣式</a:t>
            </a:r>
            <a:endParaRPr lang="zh-TW"/>
          </a:p>
        </p:txBody>
      </p:sp>
      <p:sp>
        <p:nvSpPr>
          <p:cNvPr id="3" name="圖片版面配置區 2"/>
          <p:cNvSpPr>
            <a:spLocks noGrp="1"/>
          </p:cNvSpPr>
          <p:nvPr>
            <p:ph type="pic" idx="1"/>
          </p:nvPr>
        </p:nvSpPr>
        <p:spPr>
          <a:xfrm>
            <a:off x="4400506" y="685800"/>
            <a:ext cx="4230202"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TW" sz="1800"/>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513294" y="4876800"/>
            <a:ext cx="2915409" cy="1295400"/>
          </a:xfrm>
        </p:spPr>
        <p:txBody>
          <a:bodyPr>
            <a:normAutofit/>
          </a:bodyPr>
          <a:lstStyle>
            <a:lvl1pPr marL="0" indent="0" latinLnBrk="0">
              <a:spcBef>
                <a:spcPts val="0"/>
              </a:spcBef>
              <a:buNone/>
              <a:defRPr lang="zh-TW" sz="1350"/>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372D198C-7912-41E4-92C4-0E9E79925ADC}" type="datetime1">
              <a:rPr lang="zh-TW" altLang="en-US" smtClean="0"/>
              <a:pPr/>
              <a:t>2014/7/24</a:t>
            </a:fld>
            <a:endParaRPr lang="zh-TW"/>
          </a:p>
        </p:txBody>
      </p:sp>
      <p:sp>
        <p:nvSpPr>
          <p:cNvPr id="6" name="頁尾版面配置區 5"/>
          <p:cNvSpPr>
            <a:spLocks noGrp="1"/>
          </p:cNvSpPr>
          <p:nvPr>
            <p:ph type="ftr" sz="quarter" idx="11"/>
          </p:nvPr>
        </p:nvSpPr>
        <p:spPr/>
        <p:txBody>
          <a:bodyPr/>
          <a:lstStyle/>
          <a:p>
            <a:r>
              <a:rPr lang="zh-TW" altLang="en-US" smtClean="0"/>
              <a:t>梁定澎主編            電子商務</a:t>
            </a:r>
            <a:r>
              <a:rPr lang="en-US" altLang="zh-TW" smtClean="0"/>
              <a:t>:</a:t>
            </a:r>
            <a:r>
              <a:rPr lang="zh-TW" altLang="en-US" smtClean="0"/>
              <a:t>數位時代商機  </a:t>
            </a:r>
            <a:r>
              <a:rPr lang="en-US" altLang="zh-TW" smtClean="0"/>
              <a:t>2014</a:t>
            </a:r>
            <a:endParaRPr lang="zh-TW"/>
          </a:p>
        </p:txBody>
      </p:sp>
      <p:sp>
        <p:nvSpPr>
          <p:cNvPr id="7" name="投影片編號版面配置區 6"/>
          <p:cNvSpPr>
            <a:spLocks noGrp="1"/>
          </p:cNvSpPr>
          <p:nvPr>
            <p:ph type="sldNum" sz="quarter" idx="12"/>
          </p:nvPr>
        </p:nvSpPr>
        <p:spPr/>
        <p:txBody>
          <a:bodyPr/>
          <a:lstStyle/>
          <a:p>
            <a:fld id="{F36C87F6-986D-49E6-AF40-1B3A1EE8064D}" type="slidenum">
              <a:rPr/>
              <a:pPr/>
              <a:t>‹#›</a:t>
            </a:fld>
            <a:endParaRPr lang="zh-TW"/>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913450" y="274638"/>
            <a:ext cx="7317105" cy="1325562"/>
          </a:xfrm>
          <a:prstGeom prst="rect">
            <a:avLst/>
          </a:prstGeom>
        </p:spPr>
        <p:txBody>
          <a:bodyPr vert="horz" lIns="91440" tIns="45720" rIns="91440" bIns="45720" rtlCol="0" anchor="ctr" anchorCtr="0">
            <a:normAutofit/>
          </a:bodyPr>
          <a:lstStyle/>
          <a:p>
            <a:pPr lvl="0" algn="ctr" defTabSz="914400"/>
            <a:r>
              <a:rPr lang="zh-TW" dirty="0"/>
              <a:t>按一下以編輯母片標題樣式</a:t>
            </a:r>
          </a:p>
        </p:txBody>
      </p:sp>
      <p:sp>
        <p:nvSpPr>
          <p:cNvPr id="3" name="文字版面配置區 2"/>
          <p:cNvSpPr>
            <a:spLocks noGrp="1"/>
          </p:cNvSpPr>
          <p:nvPr>
            <p:ph type="body" idx="1"/>
          </p:nvPr>
        </p:nvSpPr>
        <p:spPr>
          <a:xfrm>
            <a:off x="913450" y="1828800"/>
            <a:ext cx="7317105" cy="4343400"/>
          </a:xfrm>
          <a:prstGeom prst="rect">
            <a:avLst/>
          </a:prstGeom>
        </p:spPr>
        <p:txBody>
          <a:bodyPr vert="horz" lIns="91440" tIns="45720" rIns="91440" bIns="45720" rtlCol="0">
            <a:normAutofit/>
          </a:bodyPr>
          <a:lstStyle/>
          <a:p>
            <a:pPr lvl="0"/>
            <a:r>
              <a:rPr lang="zh-TW" dirty="0"/>
              <a:t>按一下以編輯母片文字樣式</a:t>
            </a:r>
          </a:p>
          <a:p>
            <a:pPr marL="720000" lvl="1" indent="-342900" algn="just" defTabSz="914400" rtl="0" eaLnBrk="1" fontAlgn="base" latinLnBrk="0" hangingPunct="1">
              <a:lnSpc>
                <a:spcPct val="100000"/>
              </a:lnSpc>
              <a:spcBef>
                <a:spcPts val="768"/>
              </a:spcBef>
              <a:spcAft>
                <a:spcPts val="0"/>
              </a:spcAft>
              <a:buClr>
                <a:schemeClr val="tx2"/>
              </a:buClr>
              <a:buSzPct val="80000"/>
              <a:buFont typeface="Times New Roman" panose="02020603050405020304" pitchFamily="18" charset="0"/>
              <a:buChar char="−"/>
            </a:pPr>
            <a:r>
              <a:rPr lang="zh-TW" dirty="0"/>
              <a:t>第二層</a:t>
            </a:r>
          </a:p>
          <a:p>
            <a:pPr marL="1177200" lvl="3" indent="-342900" algn="just" defTabSz="914400" rtl="0" eaLnBrk="1" fontAlgn="base" latinLnBrk="0" hangingPunct="1">
              <a:lnSpc>
                <a:spcPct val="100000"/>
              </a:lnSpc>
              <a:spcBef>
                <a:spcPts val="700"/>
              </a:spcBef>
              <a:buClr>
                <a:schemeClr val="tx2"/>
              </a:buClr>
              <a:buSzPct val="80000"/>
              <a:buFont typeface="Wingdings" panose="05000000000000000000" pitchFamily="2" charset="2"/>
              <a:buChar char="Ø"/>
            </a:pPr>
            <a:r>
              <a:rPr lang="zh-TW" dirty="0"/>
              <a:t>第三層</a:t>
            </a:r>
          </a:p>
          <a:p>
            <a:pPr lvl="3"/>
            <a:r>
              <a:rPr lang="zh-TW" dirty="0"/>
              <a:t>第四層</a:t>
            </a:r>
          </a:p>
          <a:p>
            <a:pPr lvl="4"/>
            <a:r>
              <a:rPr lang="zh-TW" dirty="0"/>
              <a:t>第五層</a:t>
            </a:r>
          </a:p>
        </p:txBody>
      </p:sp>
      <p:sp>
        <p:nvSpPr>
          <p:cNvPr id="4" name="日期版面配置區 3"/>
          <p:cNvSpPr>
            <a:spLocks noGrp="1"/>
          </p:cNvSpPr>
          <p:nvPr>
            <p:ph type="dt" sz="half" idx="2"/>
          </p:nvPr>
        </p:nvSpPr>
        <p:spPr>
          <a:xfrm>
            <a:off x="6115453" y="6448427"/>
            <a:ext cx="1047467"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A311AFD9-3919-4091-B3EC-D4B98923168B}" type="datetime1">
              <a:rPr lang="zh-TW" altLang="en-US" smtClean="0"/>
              <a:pPr/>
              <a:t>2014/7/24</a:t>
            </a:fld>
            <a:endParaRPr lang="en-US" altLang="zh-CN"/>
          </a:p>
        </p:txBody>
      </p:sp>
      <p:sp>
        <p:nvSpPr>
          <p:cNvPr id="5" name="頁尾版面配置區 4"/>
          <p:cNvSpPr>
            <a:spLocks noGrp="1"/>
          </p:cNvSpPr>
          <p:nvPr>
            <p:ph type="ftr" sz="quarter" idx="3"/>
          </p:nvPr>
        </p:nvSpPr>
        <p:spPr>
          <a:xfrm>
            <a:off x="906864" y="6448427"/>
            <a:ext cx="4979929" cy="180974"/>
          </a:xfrm>
          <a:prstGeom prst="rect">
            <a:avLst/>
          </a:prstGeom>
        </p:spPr>
        <p:txBody>
          <a:bodyPr vert="horz" lIns="91440" tIns="45720" rIns="91440" bIns="45720" rtlCol="0" anchor="ctr"/>
          <a:lstStyle>
            <a:lvl1pPr algn="l" latinLnBrk="0">
              <a:defRPr lang="zh-TW" sz="750" cap="all" baseline="0">
                <a:solidFill>
                  <a:schemeClr val="tx1"/>
                </a:solidFill>
                <a:latin typeface="Microsoft JhengHei" pitchFamily="34" charset="-120"/>
                <a:ea typeface="Microsoft JhengHei" pitchFamily="34" charset="-120"/>
              </a:defRPr>
            </a:lvl1pPr>
          </a:lstStyle>
          <a:p>
            <a:r>
              <a:rPr lang="zh-TW" altLang="en-US" smtClean="0"/>
              <a:t>梁定澎主編            電子商務</a:t>
            </a:r>
            <a:r>
              <a:rPr lang="en-US" altLang="zh-TW" smtClean="0"/>
              <a:t>:</a:t>
            </a:r>
            <a:r>
              <a:rPr lang="zh-TW" altLang="en-US" smtClean="0"/>
              <a:t>數位時代商機  </a:t>
            </a:r>
            <a:r>
              <a:rPr lang="en-US" altLang="zh-TW" smtClean="0"/>
              <a:t>2014</a:t>
            </a:r>
            <a:endParaRPr lang="zh-CN" altLang="en-US"/>
          </a:p>
        </p:txBody>
      </p:sp>
      <p:sp>
        <p:nvSpPr>
          <p:cNvPr id="6" name="投影片編號版面配置區 5"/>
          <p:cNvSpPr>
            <a:spLocks noGrp="1"/>
          </p:cNvSpPr>
          <p:nvPr>
            <p:ph type="sldNum" sz="quarter" idx="4"/>
          </p:nvPr>
        </p:nvSpPr>
        <p:spPr>
          <a:xfrm>
            <a:off x="7373079" y="6448427"/>
            <a:ext cx="857474" cy="180974"/>
          </a:xfrm>
          <a:prstGeom prst="rect">
            <a:avLst/>
          </a:prstGeom>
        </p:spPr>
        <p:txBody>
          <a:bodyPr vert="horz" lIns="91440" tIns="45720" rIns="91440" bIns="45720" rtlCol="0" anchor="ctr"/>
          <a:lstStyle>
            <a:lvl1pPr algn="r" latinLnBrk="0">
              <a:defRPr lang="zh-TW" sz="750">
                <a:solidFill>
                  <a:schemeClr val="tx1"/>
                </a:solidFill>
                <a:latin typeface="Microsoft JhengHei" pitchFamily="34" charset="-120"/>
                <a:ea typeface="Microsoft JhengHei" pitchFamily="34" charset="-120"/>
              </a:defRPr>
            </a:lvl1pPr>
          </a:lstStyle>
          <a:p>
            <a:fld id="{F36C87F6-986D-49E6-AF40-1B3A1EE8064D}" type="slidenum">
              <a:rPr lang="en-US" altLang="zh-CN" smtClean="0"/>
              <a:pPr/>
              <a:t>‹#›</a:t>
            </a:fld>
            <a:endParaRPr lang="en-US" alt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685983" rtl="0" eaLnBrk="1" latinLnBrk="0" hangingPunct="1">
        <a:lnSpc>
          <a:spcPct val="90000"/>
        </a:lnSpc>
        <a:spcBef>
          <a:spcPct val="0"/>
        </a:spcBef>
        <a:buNone/>
        <a:defRPr lang="zh-TW" sz="4000" b="0" kern="1200" cap="all" baseline="0" dirty="0">
          <a:solidFill>
            <a:schemeClr val="tx1">
              <a:lumMod val="50000"/>
            </a:schemeClr>
          </a:solidFill>
          <a:latin typeface="Times New Roman" panose="02020603050405020304" pitchFamily="18" charset="0"/>
          <a:ea typeface="華康粗黑體" panose="020B0709000000000000" pitchFamily="49" charset="-120"/>
          <a:cs typeface="Times New Roman" panose="02020603050405020304" pitchFamily="18" charset="0"/>
        </a:defRPr>
      </a:lvl1pPr>
    </p:titleStyle>
    <p:bodyStyle>
      <a:lvl1pPr marL="342900" indent="-342900" algn="just" defTabSz="914400" rtl="0" eaLnBrk="0" fontAlgn="base" latinLnBrk="0" hangingPunct="0">
        <a:lnSpc>
          <a:spcPct val="100000"/>
        </a:lnSpc>
        <a:spcBef>
          <a:spcPct val="20000"/>
        </a:spcBef>
        <a:spcAft>
          <a:spcPct val="0"/>
        </a:spcAft>
        <a:buClr>
          <a:schemeClr val="tx2"/>
        </a:buClr>
        <a:buSzPct val="80000"/>
        <a:buFont typeface="Arial" charset="0"/>
        <a:buChar char="•"/>
        <a:defRPr kumimoji="1" lang="zh-TW" sz="32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1pPr>
      <a:lvl2pPr marL="377291" indent="-171496" algn="l" defTabSz="685983" rtl="0" eaLnBrk="1" latinLnBrk="0" hangingPunct="1">
        <a:lnSpc>
          <a:spcPct val="90000"/>
        </a:lnSpc>
        <a:spcBef>
          <a:spcPts val="450"/>
        </a:spcBef>
        <a:buClr>
          <a:schemeClr val="tx1"/>
        </a:buClr>
        <a:buSzPct val="80000"/>
        <a:buFont typeface="Arial" pitchFamily="34" charset="0"/>
        <a:buChar char="•"/>
        <a:defRPr kumimoji="1" lang="zh-TW" altLang="en-US" sz="28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2pPr>
      <a:lvl3pPr marL="548786" indent="-171496" algn="l" defTabSz="685983" rtl="0" eaLnBrk="1" latinLnBrk="0" hangingPunct="1">
        <a:lnSpc>
          <a:spcPct val="90000"/>
        </a:lnSpc>
        <a:spcBef>
          <a:spcPts val="450"/>
        </a:spcBef>
        <a:buClr>
          <a:schemeClr val="tx1"/>
        </a:buClr>
        <a:buSzPct val="80000"/>
        <a:buFont typeface="Arial" pitchFamily="34" charset="0"/>
        <a:buChar char="•"/>
        <a:defRPr lang="zh-TW" sz="1350" kern="1200">
          <a:solidFill>
            <a:schemeClr val="tx1"/>
          </a:solidFill>
          <a:latin typeface="Microsoft JhengHei" pitchFamily="34" charset="-120"/>
          <a:ea typeface="Microsoft JhengHei" pitchFamily="34" charset="-120"/>
          <a:cs typeface="+mn-cs"/>
        </a:defRPr>
      </a:lvl3pPr>
      <a:lvl4pPr marL="720282" indent="-171496" algn="l" defTabSz="685983" rtl="0" eaLnBrk="1" latinLnBrk="0" hangingPunct="1">
        <a:lnSpc>
          <a:spcPct val="90000"/>
        </a:lnSpc>
        <a:spcBef>
          <a:spcPts val="450"/>
        </a:spcBef>
        <a:buClr>
          <a:schemeClr val="tx1"/>
        </a:buClr>
        <a:buSzPct val="80000"/>
        <a:buFont typeface="Arial" pitchFamily="34" charset="0"/>
        <a:buChar char="•"/>
        <a:defRPr kumimoji="1" lang="zh-TW" sz="2400" kern="1200" dirty="0">
          <a:solidFill>
            <a:schemeClr val="tx2"/>
          </a:solidFill>
          <a:latin typeface="Times New Roman" panose="02020603050405020304" pitchFamily="18" charset="0"/>
          <a:ea typeface="華康中明體" panose="02020509000000000000" pitchFamily="49" charset="-120"/>
          <a:cs typeface="Times New Roman" panose="02020603050405020304" pitchFamily="18" charset="0"/>
        </a:defRPr>
      </a:lvl4pPr>
      <a:lvl5pPr marL="891778" indent="-171496" algn="l" defTabSz="685983" rtl="0" eaLnBrk="1" latinLnBrk="0" hangingPunct="1">
        <a:lnSpc>
          <a:spcPct val="90000"/>
        </a:lnSpc>
        <a:spcBef>
          <a:spcPts val="450"/>
        </a:spcBef>
        <a:buClr>
          <a:schemeClr val="tx1"/>
        </a:buClr>
        <a:buSzPct val="80000"/>
        <a:buFont typeface="Arial" pitchFamily="34" charset="0"/>
        <a:buChar char="•"/>
        <a:defRPr lang="zh-TW" sz="1200" kern="1200">
          <a:solidFill>
            <a:schemeClr val="tx1"/>
          </a:solidFill>
          <a:latin typeface="Microsoft JhengHei" pitchFamily="34" charset="-120"/>
          <a:ea typeface="Microsoft JhengHei" pitchFamily="34" charset="-120"/>
          <a:cs typeface="+mn-cs"/>
        </a:defRPr>
      </a:lvl5pPr>
      <a:lvl6pPr marL="1063273"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6pPr>
      <a:lvl7pPr marL="1234769"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7pPr>
      <a:lvl8pPr marL="1406265" indent="-171496" algn="l" defTabSz="685983" rtl="0" eaLnBrk="1" latinLnBrk="0" hangingPunct="1">
        <a:spcBef>
          <a:spcPts val="450"/>
        </a:spcBef>
        <a:buSzPct val="80000"/>
        <a:buFont typeface="Arial" pitchFamily="34" charset="0"/>
        <a:buChar char="•"/>
        <a:defRPr lang="zh-TW" sz="1200" kern="1200">
          <a:solidFill>
            <a:schemeClr val="tx1"/>
          </a:solidFill>
          <a:latin typeface="+mn-lt"/>
          <a:ea typeface="+mn-ea"/>
          <a:cs typeface="+mn-cs"/>
        </a:defRPr>
      </a:lvl8pPr>
      <a:lvl9pPr marL="1577761" indent="-171496" algn="l" defTabSz="685983" rtl="0" eaLnBrk="1" latinLnBrk="0" hangingPunct="1">
        <a:spcBef>
          <a:spcPts val="450"/>
        </a:spcBef>
        <a:buSzPct val="80000"/>
        <a:buFont typeface="Arial" pitchFamily="34" charset="0"/>
        <a:buChar char="•"/>
        <a:defRPr lang="zh-TW" sz="120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lift-mag.com/archive/220/pong-prize-burger-fr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4582133" y="2276872"/>
            <a:ext cx="4553897" cy="2016224"/>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lang="zh-TW" sz="4400" b="1" kern="1200" cap="all" baseline="0">
                <a:solidFill>
                  <a:schemeClr val="tx1">
                    <a:lumMod val="50000"/>
                  </a:schemeClr>
                </a:solidFill>
                <a:latin typeface="Microsoft JhengHei" pitchFamily="34" charset="-120"/>
                <a:ea typeface="Microsoft JhengHei" pitchFamily="34" charset="-120"/>
                <a:cs typeface="+mj-cs"/>
              </a:defRPr>
            </a:lvl1pPr>
          </a:lstStyle>
          <a:p>
            <a:pPr algn="ctr"/>
            <a:r>
              <a:rPr lang="zh-TW" altLang="en-US" b="0" dirty="0" smtClean="0">
                <a:latin typeface="華康粗黑體" pitchFamily="49" charset="-120"/>
                <a:ea typeface="華康粗黑體" pitchFamily="49" charset="-120"/>
                <a:cs typeface="Arial" charset="0"/>
              </a:rPr>
              <a:t>第</a:t>
            </a:r>
            <a:r>
              <a:rPr lang="en-US" altLang="zh-TW" b="0" dirty="0" smtClean="0">
                <a:latin typeface="Arial" panose="020B0604020202020204" pitchFamily="34" charset="0"/>
                <a:ea typeface="華康粗黑體" pitchFamily="49" charset="-120"/>
                <a:cs typeface="Arial" panose="020B0604020202020204" pitchFamily="34" charset="0"/>
              </a:rPr>
              <a:t>10</a:t>
            </a:r>
            <a:r>
              <a:rPr lang="zh-TW" altLang="en-US" b="0" dirty="0" smtClean="0">
                <a:latin typeface="華康粗黑體" pitchFamily="49" charset="-120"/>
                <a:ea typeface="華康粗黑體" pitchFamily="49" charset="-120"/>
                <a:cs typeface="Arial" charset="0"/>
              </a:rPr>
              <a:t>章</a:t>
            </a:r>
            <a:br>
              <a:rPr lang="zh-TW" altLang="en-US" b="0" dirty="0" smtClean="0">
                <a:latin typeface="華康粗黑體" pitchFamily="49" charset="-120"/>
                <a:ea typeface="華康粗黑體" pitchFamily="49" charset="-120"/>
                <a:cs typeface="Arial" charset="0"/>
              </a:rPr>
            </a:br>
            <a:r>
              <a:rPr lang="zh-TW" altLang="en-US" b="0" dirty="0">
                <a:latin typeface="華康粗黑體" pitchFamily="49" charset="-120"/>
                <a:ea typeface="華康粗黑體" pitchFamily="49" charset="-120"/>
                <a:cs typeface="Arial" charset="0"/>
              </a:rPr>
              <a:t>行動商務</a:t>
            </a:r>
          </a:p>
        </p:txBody>
      </p:sp>
      <p:sp>
        <p:nvSpPr>
          <p:cNvPr id="7" name="Rectangle 3"/>
          <p:cNvSpPr txBox="1">
            <a:spLocks noChangeArrowheads="1"/>
          </p:cNvSpPr>
          <p:nvPr/>
        </p:nvSpPr>
        <p:spPr bwMode="auto">
          <a:xfrm>
            <a:off x="4228109" y="5013176"/>
            <a:ext cx="283021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eaLnBrk="1" hangingPunct="1"/>
            <a:r>
              <a:rPr lang="zh-TW" altLang="en-US" kern="0" dirty="0" smtClean="0">
                <a:solidFill>
                  <a:schemeClr val="tx2"/>
                </a:solidFill>
                <a:latin typeface="華康粗明體" panose="02020709000000000000" pitchFamily="49" charset="-120"/>
                <a:ea typeface="華康粗明體" panose="02020709000000000000" pitchFamily="49" charset="-120"/>
              </a:rPr>
              <a:t>授課教師：</a:t>
            </a:r>
            <a:endParaRPr lang="zh-TW" altLang="zh-TW" kern="0" dirty="0" smtClean="0">
              <a:solidFill>
                <a:schemeClr val="tx2"/>
              </a:solidFill>
              <a:latin typeface="華康粗明體" panose="02020709000000000000" pitchFamily="49" charset="-120"/>
              <a:ea typeface="華康粗明體" panose="02020709000000000000" pitchFamily="49" charset="-120"/>
            </a:endParaRPr>
          </a:p>
        </p:txBody>
      </p:sp>
      <p:cxnSp>
        <p:nvCxnSpPr>
          <p:cNvPr id="8" name="直線接點 7"/>
          <p:cNvCxnSpPr/>
          <p:nvPr/>
        </p:nvCxnSpPr>
        <p:spPr>
          <a:xfrm>
            <a:off x="6721723" y="5475140"/>
            <a:ext cx="2414307"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5"/>
          <p:cNvSpPr>
            <a:spLocks noChangeArrowheads="1"/>
          </p:cNvSpPr>
          <p:nvPr/>
        </p:nvSpPr>
        <p:spPr bwMode="auto">
          <a:xfrm>
            <a:off x="2267744" y="6263977"/>
            <a:ext cx="435560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r>
              <a:rPr lang="zh-TW" altLang="en-US" sz="1200" dirty="0" smtClean="0">
                <a:solidFill>
                  <a:schemeClr val="bg1"/>
                </a:solidFill>
                <a:latin typeface="新細明體" charset="-120"/>
              </a:rPr>
              <a:t>電子商務：數位</a:t>
            </a:r>
            <a:r>
              <a:rPr lang="zh-TW" altLang="en-US" sz="1200" dirty="0">
                <a:solidFill>
                  <a:schemeClr val="bg1"/>
                </a:solidFill>
                <a:latin typeface="新細明體" charset="-120"/>
              </a:rPr>
              <a:t>時代商</a:t>
            </a:r>
            <a:r>
              <a:rPr lang="zh-TW" altLang="en-US" sz="1200" dirty="0" smtClean="0">
                <a:solidFill>
                  <a:schemeClr val="bg1"/>
                </a:solidFill>
                <a:latin typeface="新細明體" charset="-120"/>
              </a:rPr>
              <a:t>機</a:t>
            </a:r>
            <a:r>
              <a:rPr lang="en-US" altLang="zh-TW" sz="1200" dirty="0" smtClean="0">
                <a:solidFill>
                  <a:schemeClr val="bg1"/>
                </a:solidFill>
              </a:rPr>
              <a:t>‧</a:t>
            </a:r>
            <a:r>
              <a:rPr lang="zh-TW" altLang="en-US" sz="1200" dirty="0" smtClean="0">
                <a:solidFill>
                  <a:schemeClr val="bg1"/>
                </a:solidFill>
                <a:latin typeface="新細明體" charset="-120"/>
              </a:rPr>
              <a:t>梁</a:t>
            </a:r>
            <a:r>
              <a:rPr lang="zh-TW" altLang="en-US" sz="1200" dirty="0">
                <a:solidFill>
                  <a:schemeClr val="bg1"/>
                </a:solidFill>
                <a:latin typeface="新細明體" charset="-120"/>
              </a:rPr>
              <a:t>定</a:t>
            </a:r>
            <a:r>
              <a:rPr lang="zh-TW" altLang="en-US" sz="1200" dirty="0" smtClean="0">
                <a:solidFill>
                  <a:schemeClr val="bg1"/>
                </a:solidFill>
                <a:latin typeface="新細明體" charset="-120"/>
              </a:rPr>
              <a:t>澎總編輯</a:t>
            </a:r>
            <a:r>
              <a:rPr lang="en-US" altLang="zh-TW" sz="1200" dirty="0" smtClean="0">
                <a:solidFill>
                  <a:schemeClr val="bg1"/>
                </a:solidFill>
              </a:rPr>
              <a:t>‧</a:t>
            </a:r>
            <a:r>
              <a:rPr lang="zh-TW" altLang="en-US" sz="1200" dirty="0">
                <a:solidFill>
                  <a:schemeClr val="bg1"/>
                </a:solidFill>
                <a:latin typeface="新細明體" charset="-120"/>
              </a:rPr>
              <a:t>前程</a:t>
            </a:r>
            <a:r>
              <a:rPr lang="zh-TW" altLang="en-US" sz="1200" dirty="0" smtClean="0">
                <a:solidFill>
                  <a:schemeClr val="bg1"/>
                </a:solidFill>
                <a:latin typeface="新細明體" charset="-120"/>
              </a:rPr>
              <a:t>文化 出版</a:t>
            </a:r>
            <a:endParaRPr lang="zh-TW" altLang="en-US" dirty="0">
              <a:solidFill>
                <a:schemeClr val="bg1"/>
              </a:solidFill>
            </a:endParaRPr>
          </a:p>
        </p:txBody>
      </p:sp>
    </p:spTree>
    <p:extLst>
      <p:ext uri="{BB962C8B-B14F-4D97-AF65-F5344CB8AC3E}">
        <p14:creationId xmlns:p14="http://schemas.microsoft.com/office/powerpoint/2010/main" val="8197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概論</a:t>
            </a:r>
            <a:endParaRPr lang="en-US" altLang="zh-TW" sz="2800" dirty="0"/>
          </a:p>
        </p:txBody>
      </p:sp>
      <p:sp>
        <p:nvSpPr>
          <p:cNvPr id="4099" name="內容版面配置區 2"/>
          <p:cNvSpPr>
            <a:spLocks noGrp="1"/>
          </p:cNvSpPr>
          <p:nvPr>
            <p:ph idx="1"/>
          </p:nvPr>
        </p:nvSpPr>
        <p:spPr>
          <a:xfrm>
            <a:off x="457200" y="1483199"/>
            <a:ext cx="8219256" cy="5040000"/>
          </a:xfrm>
        </p:spPr>
        <p:txBody>
          <a:bodyPr>
            <a:noAutofit/>
          </a:bodyPr>
          <a:lstStyle/>
          <a:p>
            <a:r>
              <a:rPr lang="zh-TW" altLang="en-US" dirty="0"/>
              <a:t>行動商務泛指透過行動載具來執行各種不同的經濟交易活動，得以讓消費行為不受時間和空間限制。</a:t>
            </a:r>
          </a:p>
          <a:p>
            <a:r>
              <a:rPr lang="zh-TW" altLang="en-US" dirty="0"/>
              <a:t>行動商務的技術為運用無線通訊科技的靈活性和機動性特質，自由地傳遞文字、影音、聲音、圖片或多媒體服務至行動載具的技術。</a:t>
            </a:r>
          </a:p>
        </p:txBody>
      </p:sp>
      <p:grpSp>
        <p:nvGrpSpPr>
          <p:cNvPr id="4" name="群組 3"/>
          <p:cNvGrpSpPr/>
          <p:nvPr/>
        </p:nvGrpSpPr>
        <p:grpSpPr>
          <a:xfrm rot="-5400000">
            <a:off x="3615394" y="-3599450"/>
            <a:ext cx="468000" cy="7684223"/>
            <a:chOff x="-37323" y="1189"/>
            <a:chExt cx="432003" cy="4763753"/>
          </a:xfrm>
          <a:solidFill>
            <a:schemeClr val="bg1"/>
          </a:solidFill>
          <a:effectLst/>
        </p:grpSpPr>
        <p:sp>
          <p:nvSpPr>
            <p:cNvPr id="5" name="五邊形 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10.1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概論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6" name="＞形箭號 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7" name="＞形箭號 6"/>
            <p:cNvSpPr/>
            <p:nvPr/>
          </p:nvSpPr>
          <p:spPr>
            <a:xfrm rot="5400000">
              <a:off x="-211885" y="159765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8" name="＞形箭號 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9" name="＞形箭號 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0" name="＞形箭號 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2" name="＞形箭號 11"/>
            <p:cNvSpPr/>
            <p:nvPr/>
          </p:nvSpPr>
          <p:spPr>
            <a:xfrm rot="5400000">
              <a:off x="-211885" y="41583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6" name="Picture 2" descr="C:\Users\NO38\Desktop\書籍\IM111電子商務\IM111ppt\小圖\ecommerc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718" y="5005332"/>
            <a:ext cx="3087254" cy="1284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7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noAutofit/>
          </a:bodyPr>
          <a:lstStyle/>
          <a:p>
            <a:r>
              <a:rPr lang="zh-TW" altLang="en-US" dirty="0" smtClean="0"/>
              <a:t>行動</a:t>
            </a:r>
            <a:r>
              <a:rPr lang="zh-TW" altLang="en-US" dirty="0"/>
              <a:t>通訊的無所不在、互動性、親密性、時間敏感度和地理位置感知能力，則是行動商務的核心要素，也是其與電子商務最大的分野，此外，行動商務提供了更直接、迅速與訊息緊密連結的機會</a:t>
            </a:r>
            <a:r>
              <a:rPr lang="zh-TW" altLang="en-US" dirty="0" smtClean="0"/>
              <a:t>。</a:t>
            </a:r>
            <a:endParaRPr lang="zh-TW" altLang="en-US" dirty="0"/>
          </a:p>
        </p:txBody>
      </p:sp>
      <p:pic>
        <p:nvPicPr>
          <p:cNvPr id="2050" name="Picture 2" descr="C:\Users\NO38\Desktop\書籍\IM111電子商務\IM111ppt\小圖\W020100914318287740259.jpg"/>
          <p:cNvPicPr>
            <a:picLocks noChangeAspect="1" noChangeArrowheads="1"/>
          </p:cNvPicPr>
          <p:nvPr/>
        </p:nvPicPr>
        <p:blipFill rotWithShape="1">
          <a:blip r:embed="rId2">
            <a:extLst>
              <a:ext uri="{28A0092B-C50C-407E-A947-70E740481C1C}">
                <a14:useLocalDpi xmlns:a14="http://schemas.microsoft.com/office/drawing/2010/main" val="0"/>
              </a:ext>
            </a:extLst>
          </a:blip>
          <a:srcRect b="15879"/>
          <a:stretch/>
        </p:blipFill>
        <p:spPr bwMode="auto">
          <a:xfrm>
            <a:off x="5586573" y="4548126"/>
            <a:ext cx="3055879" cy="1847277"/>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14"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概論</a:t>
            </a:r>
            <a:endParaRPr lang="en-US" altLang="zh-TW" sz="2800" dirty="0"/>
          </a:p>
        </p:txBody>
      </p:sp>
      <p:grpSp>
        <p:nvGrpSpPr>
          <p:cNvPr id="15" name="群組 14"/>
          <p:cNvGrpSpPr/>
          <p:nvPr/>
        </p:nvGrpSpPr>
        <p:grpSpPr>
          <a:xfrm rot="-5400000">
            <a:off x="3615394" y="-3599450"/>
            <a:ext cx="468000" cy="7684223"/>
            <a:chOff x="-37323" y="1189"/>
            <a:chExt cx="432003" cy="4763753"/>
          </a:xfrm>
          <a:solidFill>
            <a:schemeClr val="bg1"/>
          </a:solidFill>
          <a:effectLst/>
        </p:grpSpPr>
        <p:sp>
          <p:nvSpPr>
            <p:cNvPr id="16" name="五邊形 15"/>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10.1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概論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159765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211885" y="41583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6363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19256" cy="5040000"/>
          </a:xfrm>
        </p:spPr>
        <p:txBody>
          <a:bodyPr>
            <a:noAutofit/>
          </a:bodyPr>
          <a:lstStyle/>
          <a:p>
            <a:r>
              <a:rPr lang="zh-TW" altLang="en-US" dirty="0" smtClean="0"/>
              <a:t>第一</a:t>
            </a:r>
            <a:r>
              <a:rPr lang="zh-TW" altLang="en-US" dirty="0"/>
              <a:t>節針對行對商務所能帶來的利益、商機與轉機，提供明確的定義與實踐方向。</a:t>
            </a:r>
          </a:p>
          <a:p>
            <a:r>
              <a:rPr lang="zh-TW" altLang="en-US" dirty="0"/>
              <a:t>第二節針對行動通訊的定義、特性及全球現況作論述，以描繪出行動通訊的發展輪廓。</a:t>
            </a:r>
          </a:p>
          <a:p>
            <a:r>
              <a:rPr lang="zh-TW" altLang="en-US" dirty="0"/>
              <a:t>第三節針對行動商務加以定義，並從當今市場概況勾勒出其重要性，輔以實務界的實際運用模式佐證</a:t>
            </a:r>
            <a:r>
              <a:rPr lang="zh-TW" altLang="en-US" dirty="0" smtClean="0"/>
              <a:t>。</a:t>
            </a:r>
            <a:endParaRPr lang="zh-TW" altLang="en-US" dirty="0"/>
          </a:p>
        </p:txBody>
      </p:sp>
      <p:sp>
        <p:nvSpPr>
          <p:cNvPr id="14"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概論</a:t>
            </a:r>
            <a:endParaRPr lang="en-US" altLang="zh-TW" sz="2800" dirty="0"/>
          </a:p>
        </p:txBody>
      </p:sp>
      <p:grpSp>
        <p:nvGrpSpPr>
          <p:cNvPr id="15" name="群組 14"/>
          <p:cNvGrpSpPr/>
          <p:nvPr/>
        </p:nvGrpSpPr>
        <p:grpSpPr>
          <a:xfrm rot="-5400000">
            <a:off x="3615394" y="-3599450"/>
            <a:ext cx="468000" cy="7684223"/>
            <a:chOff x="-37323" y="1189"/>
            <a:chExt cx="432003" cy="4763753"/>
          </a:xfrm>
          <a:solidFill>
            <a:schemeClr val="bg1"/>
          </a:solidFill>
          <a:effectLst/>
        </p:grpSpPr>
        <p:sp>
          <p:nvSpPr>
            <p:cNvPr id="16" name="五邊形 15"/>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10.1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概論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159765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2" name="＞形箭號 21"/>
            <p:cNvSpPr/>
            <p:nvPr/>
          </p:nvSpPr>
          <p:spPr>
            <a:xfrm rot="5400000">
              <a:off x="-211885" y="41583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63245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第四</a:t>
            </a:r>
            <a:r>
              <a:rPr lang="zh-TW" altLang="en-US" dirty="0"/>
              <a:t>節由解析新一代的消費者特質出發，進而提供線上、線下整合性的行銷概念和思考要素。</a:t>
            </a:r>
          </a:p>
          <a:p>
            <a:r>
              <a:rPr lang="zh-TW" altLang="en-US" dirty="0"/>
              <a:t>第五節介紹行動商務型態中特有的適地性服務。</a:t>
            </a:r>
          </a:p>
          <a:p>
            <a:r>
              <a:rPr lang="zh-TW" altLang="en-US" dirty="0"/>
              <a:t>第六節從行動商務的類型分項逐一解說，並輔以實際案例作為參考。</a:t>
            </a:r>
          </a:p>
          <a:p>
            <a:r>
              <a:rPr lang="zh-TW" altLang="en-US" dirty="0"/>
              <a:t>第七節綜述以上章節，並針對行動商務的現有議題、挑戰和未來展望作一概括性論述。 </a:t>
            </a:r>
          </a:p>
        </p:txBody>
      </p:sp>
      <p:sp>
        <p:nvSpPr>
          <p:cNvPr id="13" name="標題 1"/>
          <p:cNvSpPr>
            <a:spLocks noGrp="1"/>
          </p:cNvSpPr>
          <p:nvPr>
            <p:ph type="title"/>
          </p:nvPr>
        </p:nvSpPr>
        <p:spPr>
          <a:xfrm>
            <a:off x="455613" y="355432"/>
            <a:ext cx="8229600" cy="1143000"/>
          </a:xfrm>
          <a:ln w="6350"/>
        </p:spPr>
        <p:txBody>
          <a:bodyPr anchor="ctr"/>
          <a:lstStyle/>
          <a:p>
            <a:pPr algn="ctr" eaLnBrk="1" hangingPunct="1"/>
            <a:r>
              <a:rPr lang="zh-TW" altLang="en-US" sz="4000" dirty="0" smtClean="0"/>
              <a:t>概論</a:t>
            </a:r>
            <a:endParaRPr lang="en-US" altLang="zh-TW" sz="2800" dirty="0"/>
          </a:p>
        </p:txBody>
      </p:sp>
      <p:grpSp>
        <p:nvGrpSpPr>
          <p:cNvPr id="14" name="群組 13"/>
          <p:cNvGrpSpPr/>
          <p:nvPr/>
        </p:nvGrpSpPr>
        <p:grpSpPr>
          <a:xfrm rot="-5400000">
            <a:off x="3615394" y="-3599450"/>
            <a:ext cx="468000" cy="7684223"/>
            <a:chOff x="-37323" y="1189"/>
            <a:chExt cx="432003" cy="4763753"/>
          </a:xfrm>
          <a:solidFill>
            <a:schemeClr val="bg1"/>
          </a:solidFill>
          <a:effectLst/>
        </p:grpSpPr>
        <p:sp>
          <p:nvSpPr>
            <p:cNvPr id="15" name="五邊形 14"/>
            <p:cNvSpPr/>
            <p:nvPr/>
          </p:nvSpPr>
          <p:spPr>
            <a:xfrm rot="5400000">
              <a:off x="-289995" y="253864"/>
              <a:ext cx="937349" cy="432000"/>
            </a:xfrm>
            <a:prstGeom prst="homePlate">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10.1 </a:t>
              </a:r>
              <a:r>
                <a:rPr lang="zh-TW" altLang="en-US" dirty="0" smtClean="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rPr>
                <a:t>概論</a:t>
              </a:r>
              <a:endParaRPr lang="zh-TW" altLang="en-US" dirty="0">
                <a:solidFill>
                  <a:sysClr val="windowText" lastClr="000000"/>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4" y="97019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159765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4" y="223470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4" y="287321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4" y="351156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1" name="＞形箭號 20"/>
            <p:cNvSpPr/>
            <p:nvPr/>
          </p:nvSpPr>
          <p:spPr>
            <a:xfrm rot="5400000">
              <a:off x="-211885" y="4158380"/>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4402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a:t>行動通訊的定義與</a:t>
            </a:r>
            <a:r>
              <a:rPr lang="zh-TW" altLang="en-US" dirty="0" smtClean="0"/>
              <a:t>特性</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行動通訊（</a:t>
            </a:r>
            <a:r>
              <a:rPr lang="en-US" altLang="zh-TW" dirty="0" smtClean="0"/>
              <a:t>Mobile Communication</a:t>
            </a:r>
            <a:r>
              <a:rPr lang="zh-TW" altLang="en-US" dirty="0" smtClean="0"/>
              <a:t>）是</a:t>
            </a:r>
            <a:r>
              <a:rPr lang="zh-TW" altLang="en-US" dirty="0"/>
              <a:t>指利用無線電終端設備，經由低頻無線電波，而非實體電訊電纜或電線，即可連結兩實體，傳輸語言或非語言資料的通訊網絡</a:t>
            </a:r>
            <a:r>
              <a:rPr lang="zh-TW" altLang="en-US" dirty="0" smtClean="0"/>
              <a:t>。（包括</a:t>
            </a:r>
            <a:r>
              <a:rPr lang="en-US" altLang="zh-TW" dirty="0"/>
              <a:t>GSM, CDMA, TDMA, </a:t>
            </a:r>
            <a:r>
              <a:rPr lang="en-US" altLang="zh-TW" dirty="0" smtClean="0"/>
              <a:t>LTE</a:t>
            </a:r>
            <a:r>
              <a:rPr lang="zh-TW" altLang="en-US" dirty="0" smtClean="0"/>
              <a:t>）</a:t>
            </a:r>
            <a:endParaRPr lang="en-US" altLang="zh-TW" dirty="0"/>
          </a:p>
          <a:p>
            <a:r>
              <a:rPr lang="zh-TW" altLang="en-US" dirty="0"/>
              <a:t>行動通訊連結各式行動裝置、網路與應用服務，讓現代人在生活模式、休閒習慣和人際關係上有了前所未有的全新體驗</a:t>
            </a:r>
            <a:r>
              <a:rPr lang="zh-TW" altLang="en-US" dirty="0" smtClean="0"/>
              <a:t>。</a:t>
            </a:r>
            <a:endParaRPr lang="zh-TW" altLang="en-US" dirty="0"/>
          </a:p>
        </p:txBody>
      </p:sp>
      <p:grpSp>
        <p:nvGrpSpPr>
          <p:cNvPr id="13" name="群組 12"/>
          <p:cNvGrpSpPr/>
          <p:nvPr/>
        </p:nvGrpSpPr>
        <p:grpSpPr>
          <a:xfrm rot="-5400000">
            <a:off x="3734577" y="-3718636"/>
            <a:ext cx="468000" cy="7922589"/>
            <a:chOff x="-37323" y="1189"/>
            <a:chExt cx="432003" cy="4911525"/>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12680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a:t>行動通訊的定義與</a:t>
            </a:r>
            <a:r>
              <a:rPr lang="zh-TW" altLang="en-US" dirty="0" smtClean="0"/>
              <a:t>特性</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在</a:t>
            </a:r>
            <a:r>
              <a:rPr lang="zh-TW" altLang="en-US" dirty="0"/>
              <a:t>使用者層面，詮釋一種完全不受傳輸介面限制，享有各種行動應用裝置帶來的便利和樂趣的新生活境界。</a:t>
            </a:r>
          </a:p>
          <a:p>
            <a:r>
              <a:rPr lang="zh-TW" altLang="en-US" dirty="0"/>
              <a:t>在企業層面，行動通訊則代表了市場新趨勢，企業可利用無線通訊技術進行遠端管理並開發新市場，亦可與消費者保持聯繫與溝通，提供多元且不受時空限制的服務和產品。</a:t>
            </a:r>
          </a:p>
        </p:txBody>
      </p:sp>
      <p:pic>
        <p:nvPicPr>
          <p:cNvPr id="3074" name="Picture 2" descr="C:\Users\NO38\Desktop\書籍\IM111電子商務\IM111ppt\小圖\418556-ipad-gir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040" y="5170444"/>
            <a:ext cx="2301896" cy="129614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rot="-5400000">
            <a:off x="3734577" y="-3718636"/>
            <a:ext cx="468000" cy="7922589"/>
            <a:chOff x="-37323" y="1189"/>
            <a:chExt cx="432003" cy="4911525"/>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6" name="＞形箭號 25"/>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393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a:t>行動通訊與社會</a:t>
            </a:r>
            <a:r>
              <a:rPr lang="zh-TW" altLang="en-US" dirty="0" smtClean="0"/>
              <a:t>變遷</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麥克</a:t>
            </a:r>
            <a:r>
              <a:rPr lang="zh-TW" altLang="en-US" dirty="0"/>
              <a:t>魯漢曾言，媒介科技能造成組織巨變並引發社會變遷，如印刷術的出現讓人類從此獲得獨自閱讀與思考的能力；廣播的出現則催生大眾傳播社會，提供一對多的單向傳播管道，閱聽人被動的由大眾媒介接收訊息。</a:t>
            </a:r>
          </a:p>
          <a:p>
            <a:r>
              <a:rPr lang="zh-TW" altLang="en-US" dirty="0"/>
              <a:t>手機其可攜性和個人化特質，亦改變了過去大眾傳播的資訊單向性，個人化的傳播科技，強調即時性、行動性和互動性的多元訊息傳遞模式，亦讓整體社會資訊傳遞秩序產生了質變</a:t>
            </a:r>
            <a:r>
              <a:rPr lang="zh-TW" altLang="en-US" dirty="0" smtClean="0"/>
              <a:t>。</a:t>
            </a:r>
            <a:endParaRPr lang="zh-TW" altLang="en-US" dirty="0"/>
          </a:p>
        </p:txBody>
      </p:sp>
      <p:grpSp>
        <p:nvGrpSpPr>
          <p:cNvPr id="21" name="群組 20"/>
          <p:cNvGrpSpPr/>
          <p:nvPr/>
        </p:nvGrpSpPr>
        <p:grpSpPr>
          <a:xfrm rot="-5400000">
            <a:off x="3734577" y="-3718636"/>
            <a:ext cx="468000" cy="7922589"/>
            <a:chOff x="-37323" y="1189"/>
            <a:chExt cx="432003" cy="4911525"/>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6" name="＞形箭號 25"/>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6519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lstStyle/>
          <a:p>
            <a:pPr algn="ctr"/>
            <a:r>
              <a:rPr lang="zh-TW" altLang="en-US" dirty="0"/>
              <a:t>行動通訊與社會</a:t>
            </a:r>
            <a:r>
              <a:rPr lang="zh-TW" altLang="en-US" dirty="0" smtClean="0"/>
              <a:t>變遷</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電話</a:t>
            </a:r>
            <a:r>
              <a:rPr lang="zh-TW" altLang="en-US" dirty="0"/>
              <a:t>不需再依附於任何一個固定空間，人與人之間的通話和聯繫，得以不受時間、空間、地點的藩籬限制，具有高度的流動性</a:t>
            </a:r>
            <a:r>
              <a:rPr lang="zh-TW" altLang="en-US" dirty="0" smtClean="0"/>
              <a:t>（</a:t>
            </a:r>
            <a:r>
              <a:rPr lang="en-US" altLang="zh-TW" dirty="0" smtClean="0"/>
              <a:t>Mobility</a:t>
            </a:r>
            <a:r>
              <a:rPr lang="zh-TW" altLang="en-US" dirty="0"/>
              <a:t>）與連結性</a:t>
            </a:r>
            <a:r>
              <a:rPr lang="zh-TW" altLang="en-US" dirty="0" smtClean="0"/>
              <a:t>（</a:t>
            </a:r>
            <a:r>
              <a:rPr lang="en-US" altLang="zh-TW" dirty="0" smtClean="0"/>
              <a:t>Connectivity</a:t>
            </a:r>
            <a:r>
              <a:rPr lang="zh-TW" altLang="en-US" dirty="0"/>
              <a:t>），讓個體不受空間的限制而能持續通訊，而社交時間和空間得以延展，創造出了所謂的行動空間。</a:t>
            </a:r>
          </a:p>
        </p:txBody>
      </p:sp>
      <p:pic>
        <p:nvPicPr>
          <p:cNvPr id="2" name="Picture 2" descr="C:\Users\NO38\Desktop\書籍\IM111電子商務\IM111ppt\小圖\N1205040010201205041639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017" y="4670577"/>
            <a:ext cx="4315966" cy="1769546"/>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rot="-5400000">
            <a:off x="3734577" y="-3718636"/>
            <a:ext cx="468000" cy="7922589"/>
            <a:chOff x="-37323" y="1189"/>
            <a:chExt cx="432003" cy="4911525"/>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6" name="＞形箭號 25"/>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67159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smtClean="0"/>
              <a:t>全球</a:t>
            </a:r>
            <a:r>
              <a:rPr lang="zh-TW" altLang="en-US" dirty="0"/>
              <a:t>行動市場</a:t>
            </a:r>
            <a:r>
              <a:rPr lang="zh-TW" altLang="en-US" dirty="0" smtClean="0"/>
              <a:t>概況</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r>
              <a:rPr lang="zh-TW" altLang="en-US" dirty="0" smtClean="0"/>
              <a:t>手機</a:t>
            </a:r>
            <a:r>
              <a:rPr lang="zh-TW" altLang="en-US" dirty="0"/>
              <a:t>已從傳統的通話工具，成為擁有了相機、音樂等功能的多媒體載具，而自從蘋果公司的</a:t>
            </a:r>
            <a:r>
              <a:rPr lang="en-US" altLang="zh-TW" dirty="0"/>
              <a:t>iPhone</a:t>
            </a:r>
            <a:r>
              <a:rPr lang="zh-TW" altLang="en-US" dirty="0"/>
              <a:t>在</a:t>
            </a:r>
            <a:r>
              <a:rPr lang="en-US" altLang="zh-TW" dirty="0"/>
              <a:t>2007</a:t>
            </a:r>
            <a:r>
              <a:rPr lang="zh-TW" altLang="en-US" dirty="0"/>
              <a:t>年上市以來，更改變了整個行動通訊的市場版圖，觸控式智慧型手機的發明，以及隨後以同樣概念而推出的平板電腦，其人性化、流暢的操作方式，在全球掀起一股風潮</a:t>
            </a:r>
            <a:r>
              <a:rPr lang="zh-TW" altLang="en-US" dirty="0" smtClean="0"/>
              <a:t>。</a:t>
            </a:r>
            <a:endParaRPr lang="zh-TW" altLang="en-US" dirty="0"/>
          </a:p>
        </p:txBody>
      </p:sp>
      <p:pic>
        <p:nvPicPr>
          <p:cNvPr id="5122" name="Picture 2" descr="C:\Users\NO38\Desktop\書籍\IM111電子商務\IM111ppt\小圖\FD0A1850-75E5-4BB2-8D11-D670B1BB8E76_w640_r1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264" y="4698640"/>
            <a:ext cx="3048000" cy="17145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rot="-5400000">
            <a:off x="3734577" y="-3718636"/>
            <a:ext cx="468000" cy="7922589"/>
            <a:chOff x="-37323" y="1189"/>
            <a:chExt cx="432003" cy="4911525"/>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24" name="＞形箭號 23"/>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6" name="＞形箭號 25"/>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8944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smtClean="0"/>
              <a:t>全球</a:t>
            </a:r>
            <a:r>
              <a:rPr lang="zh-TW" altLang="en-US" dirty="0"/>
              <a:t>行動市場</a:t>
            </a:r>
            <a:r>
              <a:rPr lang="zh-TW" altLang="en-US" dirty="0" smtClean="0"/>
              <a:t>概況</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lnSpc>
                <a:spcPct val="85000"/>
              </a:lnSpc>
              <a:spcBef>
                <a:spcPts val="600"/>
              </a:spcBef>
            </a:pPr>
            <a:r>
              <a:rPr lang="zh-TW" altLang="en-US" dirty="0" smtClean="0"/>
              <a:t>以</a:t>
            </a:r>
            <a:r>
              <a:rPr lang="zh-TW" altLang="en-US" dirty="0"/>
              <a:t>台灣而言</a:t>
            </a:r>
            <a:r>
              <a:rPr lang="zh-TW" altLang="en-US" dirty="0" smtClean="0"/>
              <a:t>，</a:t>
            </a:r>
            <a:r>
              <a:rPr lang="en-US" altLang="zh-TW" dirty="0" smtClean="0"/>
              <a:t>2012</a:t>
            </a:r>
            <a:r>
              <a:rPr lang="zh-TW" altLang="en-US" dirty="0"/>
              <a:t>年</a:t>
            </a:r>
            <a:r>
              <a:rPr lang="zh-TW" altLang="en-US" dirty="0" smtClean="0"/>
              <a:t>是</a:t>
            </a:r>
            <a:r>
              <a:rPr lang="zh-TW" altLang="en-US" dirty="0"/>
              <a:t>台</a:t>
            </a:r>
            <a:r>
              <a:rPr lang="zh-TW" altLang="en-US" dirty="0" smtClean="0"/>
              <a:t>灣</a:t>
            </a:r>
            <a:r>
              <a:rPr lang="zh-TW" altLang="en-US" dirty="0"/>
              <a:t>智慧型手機快速成長的一年，其中</a:t>
            </a:r>
            <a:r>
              <a:rPr lang="en-US" altLang="zh-TW" dirty="0"/>
              <a:t>20</a:t>
            </a:r>
            <a:r>
              <a:rPr lang="zh-TW" altLang="en-US" dirty="0"/>
              <a:t>至</a:t>
            </a:r>
            <a:r>
              <a:rPr lang="en-US" altLang="zh-TW" dirty="0"/>
              <a:t>39</a:t>
            </a:r>
            <a:r>
              <a:rPr lang="zh-TW" altLang="en-US" dirty="0"/>
              <a:t>歲的使用者就佔了全部使用者近</a:t>
            </a:r>
            <a:r>
              <a:rPr lang="en-US" altLang="zh-TW" dirty="0"/>
              <a:t>60%</a:t>
            </a:r>
            <a:r>
              <a:rPr lang="zh-TW" altLang="en-US" dirty="0" smtClean="0"/>
              <a:t>，</a:t>
            </a:r>
            <a:r>
              <a:rPr lang="en-US" altLang="zh-TW" dirty="0" smtClean="0"/>
              <a:t>2012</a:t>
            </a:r>
            <a:r>
              <a:rPr lang="zh-TW" altLang="en-US" dirty="0"/>
              <a:t>年的台灣寬頻網路使用調查報告指出，超過四成的台灣網路族群使用手機或平板電腦上網。</a:t>
            </a:r>
          </a:p>
          <a:p>
            <a:pPr>
              <a:lnSpc>
                <a:spcPct val="85000"/>
              </a:lnSpc>
              <a:spcBef>
                <a:spcPts val="600"/>
              </a:spcBef>
            </a:pPr>
            <a:r>
              <a:rPr lang="zh-TW" altLang="en-US" dirty="0"/>
              <a:t>智慧型行動裝置的普及，帶動了周邊產業的開發，其中</a:t>
            </a:r>
            <a:r>
              <a:rPr lang="en-US" altLang="zh-TW" dirty="0"/>
              <a:t>APP</a:t>
            </a:r>
            <a:r>
              <a:rPr lang="zh-TW" altLang="en-US" dirty="0"/>
              <a:t>的市場成長尤為迅速。 </a:t>
            </a:r>
            <a:r>
              <a:rPr lang="en-US" altLang="zh-TW" dirty="0"/>
              <a:t>Apple</a:t>
            </a:r>
            <a:r>
              <a:rPr lang="zh-TW" altLang="en-US" dirty="0" smtClean="0"/>
              <a:t>和</a:t>
            </a:r>
            <a:r>
              <a:rPr lang="en-US" altLang="zh-TW" dirty="0" smtClean="0"/>
              <a:t>Google</a:t>
            </a:r>
            <a:r>
              <a:rPr lang="zh-TW" altLang="en-US" dirty="0"/>
              <a:t>以及其他智慧型手機商開發的</a:t>
            </a:r>
            <a:r>
              <a:rPr lang="en-US" altLang="zh-TW" dirty="0"/>
              <a:t>APP</a:t>
            </a:r>
            <a:r>
              <a:rPr lang="zh-TW" altLang="en-US" dirty="0"/>
              <a:t>商店成長快速</a:t>
            </a:r>
            <a:r>
              <a:rPr lang="zh-TW" altLang="en-US" dirty="0" smtClean="0"/>
              <a:t>。</a:t>
            </a:r>
            <a:r>
              <a:rPr lang="en-US" altLang="zh-TW" dirty="0" smtClean="0"/>
              <a:t>2011</a:t>
            </a:r>
            <a:r>
              <a:rPr lang="zh-TW" altLang="en-US" dirty="0"/>
              <a:t>年全球微型應用軟體的營收已超過</a:t>
            </a:r>
            <a:r>
              <a:rPr lang="en-US" altLang="zh-TW" dirty="0"/>
              <a:t>1500</a:t>
            </a:r>
            <a:r>
              <a:rPr lang="zh-TW" altLang="en-US" dirty="0"/>
              <a:t>億美元，是</a:t>
            </a:r>
            <a:r>
              <a:rPr lang="en-US" altLang="zh-TW" dirty="0"/>
              <a:t>2010</a:t>
            </a:r>
            <a:r>
              <a:rPr lang="zh-TW" altLang="en-US" dirty="0"/>
              <a:t>年的三倍，估計到</a:t>
            </a:r>
            <a:r>
              <a:rPr lang="en-US" altLang="zh-TW" dirty="0"/>
              <a:t>2014</a:t>
            </a:r>
            <a:r>
              <a:rPr lang="zh-TW" altLang="en-US" dirty="0"/>
              <a:t>年營收則將</a:t>
            </a:r>
            <a:r>
              <a:rPr lang="zh-TW" altLang="en-US" dirty="0" smtClean="0"/>
              <a:t>高達</a:t>
            </a:r>
            <a:r>
              <a:rPr lang="en-US" altLang="zh-TW" dirty="0" smtClean="0"/>
              <a:t>3500</a:t>
            </a:r>
            <a:r>
              <a:rPr lang="zh-TW" altLang="en-US" dirty="0"/>
              <a:t>億美元</a:t>
            </a:r>
            <a:r>
              <a:rPr lang="zh-TW" altLang="en-US" dirty="0" smtClean="0"/>
              <a:t>。</a:t>
            </a:r>
            <a:endParaRPr lang="zh-TW" altLang="en-US" dirty="0"/>
          </a:p>
        </p:txBody>
      </p:sp>
      <p:grpSp>
        <p:nvGrpSpPr>
          <p:cNvPr id="13" name="群組 12"/>
          <p:cNvGrpSpPr/>
          <p:nvPr/>
        </p:nvGrpSpPr>
        <p:grpSpPr>
          <a:xfrm rot="-5400000">
            <a:off x="3734577" y="-3718636"/>
            <a:ext cx="468000" cy="7922589"/>
            <a:chOff x="-37323" y="1189"/>
            <a:chExt cx="432003" cy="4911525"/>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356951" y="963273"/>
              <a:ext cx="1071255"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10.2</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 </a:t>
              </a:r>
              <a:r>
                <a:rPr lang="zh-TW" altLang="en-US" dirty="0" smtClean="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rPr>
                <a:t>行動通訊革命</a:t>
              </a:r>
              <a:endParaRPr lang="zh-TW" altLang="en-US" dirty="0">
                <a:solidFill>
                  <a:schemeClr val="tx2"/>
                </a:solidFill>
                <a:latin typeface="華康中圓體" panose="020F0509000000000000" pitchFamily="49" charset="-120"/>
                <a:ea typeface="華康中圓體" panose="020F0509000000000000" pitchFamily="49" charset="-120"/>
                <a:cs typeface="Times New Roman" panose="02020603050405020304" pitchFamily="18" charset="0"/>
              </a:endParaRPr>
            </a:p>
          </p:txBody>
        </p:sp>
        <p:sp>
          <p:nvSpPr>
            <p:cNvPr id="16" name="＞形箭號 15"/>
            <p:cNvSpPr/>
            <p:nvPr/>
          </p:nvSpPr>
          <p:spPr>
            <a:xfrm rot="5400000">
              <a:off x="-211885" y="174542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5" y="238247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5" y="302099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5" y="365933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5" y="4306152"/>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739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sz="4000" b="0" dirty="0" smtClean="0"/>
              <a:t>摘要</a:t>
            </a:r>
            <a:endParaRPr lang="zh-TW" altLang="en-US" sz="4000" b="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en-US" altLang="zh-TW" dirty="0" smtClean="0"/>
              <a:t>10.</a:t>
            </a:r>
            <a:r>
              <a:rPr kumimoji="1" lang="en-US" altLang="zh-TW" sz="3200" dirty="0" smtClean="0">
                <a:solidFill>
                  <a:schemeClr val="tx2"/>
                </a:solidFill>
              </a:rPr>
              <a:t>1</a:t>
            </a:r>
            <a:r>
              <a:rPr kumimoji="1" lang="zh-TW" altLang="en-US" sz="3200" dirty="0" smtClean="0">
                <a:solidFill>
                  <a:schemeClr val="tx2"/>
                </a:solidFill>
              </a:rPr>
              <a:t> 概論</a:t>
            </a:r>
            <a:endParaRPr kumimoji="1" lang="en-US" altLang="zh-TW" sz="3200" dirty="0" smtClean="0">
              <a:solidFill>
                <a:schemeClr val="tx2"/>
              </a:solidFill>
            </a:endParaRPr>
          </a:p>
          <a:p>
            <a:pPr marL="342900" indent="-342900" algn="just" eaLnBrk="0" fontAlgn="base" hangingPunct="0">
              <a:lnSpc>
                <a:spcPct val="100000"/>
              </a:lnSpc>
              <a:spcBef>
                <a:spcPct val="20000"/>
              </a:spcBef>
              <a:spcAft>
                <a:spcPct val="0"/>
              </a:spcAft>
              <a:buFont typeface="Arial" charset="0"/>
              <a:buChar char="•"/>
            </a:pPr>
            <a:r>
              <a:rPr lang="en-US" altLang="zh-TW" dirty="0" smtClean="0"/>
              <a:t>10.2</a:t>
            </a:r>
            <a:r>
              <a:rPr lang="zh-TW" altLang="en-US" dirty="0" smtClean="0"/>
              <a:t> 行動通訊革命</a:t>
            </a:r>
            <a:endParaRPr lang="en-US" altLang="zh-TW" dirty="0"/>
          </a:p>
          <a:p>
            <a:pPr marL="342900" indent="-342900">
              <a:spcBef>
                <a:spcPct val="20000"/>
              </a:spcBef>
              <a:spcAft>
                <a:spcPct val="0"/>
              </a:spcAft>
            </a:pPr>
            <a:r>
              <a:rPr lang="en-US" altLang="zh-TW" dirty="0" smtClean="0"/>
              <a:t>10.3</a:t>
            </a:r>
            <a:r>
              <a:rPr lang="zh-TW" altLang="en-US" dirty="0" smtClean="0"/>
              <a:t> 行動商務的發展</a:t>
            </a:r>
            <a:endParaRPr lang="en-US" altLang="zh-TW" dirty="0"/>
          </a:p>
          <a:p>
            <a:pPr marL="342900" indent="-342900">
              <a:spcBef>
                <a:spcPct val="20000"/>
              </a:spcBef>
              <a:spcAft>
                <a:spcPct val="0"/>
              </a:spcAft>
            </a:pPr>
            <a:r>
              <a:rPr lang="en-US" altLang="zh-TW" dirty="0" smtClean="0"/>
              <a:t>10.4</a:t>
            </a:r>
            <a:r>
              <a:rPr lang="zh-TW" altLang="en-US" dirty="0" smtClean="0"/>
              <a:t> 行動消費者與消費模式</a:t>
            </a:r>
            <a:endParaRPr lang="en-US" altLang="zh-TW" dirty="0" smtClean="0"/>
          </a:p>
          <a:p>
            <a:pPr marL="342900" indent="-342900">
              <a:spcBef>
                <a:spcPct val="20000"/>
              </a:spcBef>
              <a:spcAft>
                <a:spcPct val="0"/>
              </a:spcAft>
            </a:pPr>
            <a:r>
              <a:rPr lang="en-US" altLang="zh-TW" dirty="0" smtClean="0"/>
              <a:t>10</a:t>
            </a:r>
            <a:r>
              <a:rPr kumimoji="1" lang="en-US" altLang="zh-TW" sz="3200" dirty="0" smtClean="0">
                <a:solidFill>
                  <a:schemeClr val="tx2"/>
                </a:solidFill>
              </a:rPr>
              <a:t>.5</a:t>
            </a:r>
            <a:r>
              <a:rPr kumimoji="1" lang="zh-TW" altLang="en-US" sz="3200" dirty="0" smtClean="0">
                <a:solidFill>
                  <a:schemeClr val="tx2"/>
                </a:solidFill>
              </a:rPr>
              <a:t> 適地性服務</a:t>
            </a:r>
            <a:endParaRPr kumimoji="1" lang="en-US" altLang="zh-TW" sz="3200" dirty="0" smtClean="0">
              <a:solidFill>
                <a:schemeClr val="tx2"/>
              </a:solidFill>
            </a:endParaRPr>
          </a:p>
          <a:p>
            <a:pPr marL="342900" indent="-342900">
              <a:spcBef>
                <a:spcPct val="20000"/>
              </a:spcBef>
              <a:spcAft>
                <a:spcPct val="0"/>
              </a:spcAft>
            </a:pPr>
            <a:r>
              <a:rPr lang="en-US" altLang="zh-TW" dirty="0" smtClean="0"/>
              <a:t>10.6</a:t>
            </a:r>
            <a:r>
              <a:rPr lang="zh-TW" altLang="en-US" dirty="0" smtClean="0"/>
              <a:t> 行動商務類型與應用</a:t>
            </a:r>
            <a:r>
              <a:rPr kumimoji="1" lang="zh-TW" altLang="en-US" sz="3200" dirty="0" smtClean="0">
                <a:solidFill>
                  <a:schemeClr val="tx2"/>
                </a:solidFill>
              </a:rPr>
              <a:t> </a:t>
            </a:r>
            <a:endParaRPr kumimoji="1" lang="en-US" altLang="zh-TW" sz="3200" dirty="0" smtClean="0">
              <a:solidFill>
                <a:schemeClr val="tx2"/>
              </a:solidFill>
            </a:endParaRPr>
          </a:p>
          <a:p>
            <a:pPr marL="342900" indent="-342900">
              <a:spcBef>
                <a:spcPct val="20000"/>
              </a:spcBef>
              <a:spcAft>
                <a:spcPct val="0"/>
              </a:spcAft>
            </a:pPr>
            <a:r>
              <a:rPr lang="en-US" altLang="zh-TW" dirty="0" smtClean="0"/>
              <a:t>10.7</a:t>
            </a:r>
            <a:r>
              <a:rPr lang="zh-TW" altLang="en-US" dirty="0" smtClean="0"/>
              <a:t> </a:t>
            </a:r>
            <a:r>
              <a:rPr kumimoji="1" lang="zh-TW" altLang="en-US" sz="3200" dirty="0" smtClean="0">
                <a:solidFill>
                  <a:schemeClr val="tx2"/>
                </a:solidFill>
              </a:rPr>
              <a:t>摘要</a:t>
            </a:r>
            <a:r>
              <a:rPr kumimoji="1" lang="zh-TW" altLang="en-US" sz="3200" dirty="0">
                <a:solidFill>
                  <a:schemeClr val="tx2"/>
                </a:solidFill>
              </a:rPr>
              <a:t>與</a:t>
            </a:r>
            <a:r>
              <a:rPr kumimoji="1" lang="zh-TW" altLang="en-US" sz="3200" dirty="0" smtClean="0">
                <a:solidFill>
                  <a:schemeClr val="tx2"/>
                </a:solidFill>
              </a:rPr>
              <a:t>結論</a:t>
            </a:r>
            <a:endParaRPr kumimoji="1" lang="en-US" altLang="zh-TW" sz="3200" dirty="0">
              <a:solidFill>
                <a:schemeClr val="tx2"/>
              </a:solidFill>
            </a:endParaRPr>
          </a:p>
        </p:txBody>
      </p:sp>
    </p:spTree>
    <p:extLst>
      <p:ext uri="{BB962C8B-B14F-4D97-AF65-F5344CB8AC3E}">
        <p14:creationId xmlns:p14="http://schemas.microsoft.com/office/powerpoint/2010/main" val="2970172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fade">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fade">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行動商務的定義與</a:t>
            </a:r>
            <a:r>
              <a:rPr lang="zh-TW" altLang="en-US" dirty="0" smtClean="0"/>
              <a:t>特性</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lnSpc>
                <a:spcPct val="92000"/>
              </a:lnSpc>
              <a:spcBef>
                <a:spcPts val="768"/>
              </a:spcBef>
            </a:pPr>
            <a:r>
              <a:rPr lang="zh-TW" altLang="en-US" dirty="0" smtClean="0"/>
              <a:t>行動</a:t>
            </a:r>
            <a:r>
              <a:rPr lang="zh-TW" altLang="en-US" dirty="0"/>
              <a:t>通訊技術的普及則更進一步深化了電子商務的長期發展趨勢。</a:t>
            </a:r>
            <a:r>
              <a:rPr lang="zh-TW" altLang="en-US" dirty="0" smtClean="0"/>
              <a:t>電子商務（</a:t>
            </a:r>
            <a:r>
              <a:rPr lang="en-US" altLang="zh-TW" dirty="0" smtClean="0"/>
              <a:t>E-Commerce</a:t>
            </a:r>
            <a:r>
              <a:rPr lang="zh-TW" altLang="en-US" dirty="0" smtClean="0"/>
              <a:t>）泛指</a:t>
            </a:r>
            <a:r>
              <a:rPr lang="zh-TW" altLang="en-US" dirty="0"/>
              <a:t>透過網路傳送資訊的商業或商務交易，任何透過電腦網絡所進行的資訊、產品或服務買、賣過程，皆屬於電子商務的範疇。</a:t>
            </a:r>
          </a:p>
          <a:p>
            <a:pPr>
              <a:lnSpc>
                <a:spcPct val="92000"/>
              </a:lnSpc>
              <a:spcBef>
                <a:spcPts val="768"/>
              </a:spcBef>
            </a:pPr>
            <a:r>
              <a:rPr lang="en-US" altLang="zh-TW" dirty="0"/>
              <a:t>Amazon</a:t>
            </a:r>
            <a:r>
              <a:rPr lang="zh-TW" altLang="en-US" dirty="0"/>
              <a:t>的客服管理</a:t>
            </a:r>
            <a:r>
              <a:rPr lang="zh-TW" altLang="en-US" dirty="0" smtClean="0"/>
              <a:t>系統（</a:t>
            </a:r>
            <a:r>
              <a:rPr lang="en-US" altLang="zh-TW" dirty="0" smtClean="0"/>
              <a:t>Customer </a:t>
            </a:r>
            <a:r>
              <a:rPr lang="en-US" altLang="zh-TW" dirty="0"/>
              <a:t>Relationship Management, </a:t>
            </a:r>
            <a:r>
              <a:rPr lang="en-US" altLang="zh-TW" dirty="0" smtClean="0"/>
              <a:t>CRM</a:t>
            </a:r>
            <a:r>
              <a:rPr lang="zh-TW" altLang="en-US" dirty="0" smtClean="0"/>
              <a:t>）即可</a:t>
            </a:r>
            <a:r>
              <a:rPr lang="zh-TW" altLang="en-US" dirty="0"/>
              <a:t>辨識顧客身分並自動適配顧客與可獲得之產品資源，</a:t>
            </a:r>
            <a:r>
              <a:rPr lang="en-US" altLang="zh-TW" dirty="0"/>
              <a:t>CRM</a:t>
            </a:r>
            <a:r>
              <a:rPr lang="zh-TW" altLang="en-US" dirty="0"/>
              <a:t>的功能在此主要是作為顧客瀏覽而非購買時提供資訊的橋樑</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6824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行動商務的定義與</a:t>
            </a:r>
            <a:r>
              <a:rPr lang="zh-TW" altLang="en-US" dirty="0" smtClean="0"/>
              <a:t>特性</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以</a:t>
            </a:r>
            <a:r>
              <a:rPr lang="zh-TW" altLang="en-US" dirty="0"/>
              <a:t>日本的</a:t>
            </a:r>
            <a:r>
              <a:rPr lang="en-US" altLang="zh-TW" dirty="0" err="1"/>
              <a:t>iMode</a:t>
            </a:r>
            <a:r>
              <a:rPr lang="zh-TW" altLang="en-US" dirty="0"/>
              <a:t>電話為例，消費者能從中獲取購物選擇的訊息，實際的購物交易則多半透過實體店面中的自助櫃檯結帳，而網路連線的自助櫃檯則可謂是另一種形式的電子商務</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6146" name="Picture 2" descr="C:\Users\NO38\Desktop\書籍\IM111電子商務\IM111ppt\小圖\I_am_faster_than_wa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71577" y="3861048"/>
            <a:ext cx="3400845" cy="255063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03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30000"/>
              </a:lnSpc>
            </a:pPr>
            <a:r>
              <a:rPr lang="zh-TW" altLang="en-US" dirty="0"/>
              <a:t>行動商務</a:t>
            </a:r>
            <a:r>
              <a:rPr lang="zh-TW" altLang="en-US" dirty="0" smtClean="0"/>
              <a:t>的創新</a:t>
            </a:r>
            <a:r>
              <a:rPr lang="zh-TW" altLang="en-US" dirty="0"/>
              <a:t>與</a:t>
            </a:r>
            <a:r>
              <a:rPr lang="zh-TW" altLang="en-US" dirty="0" smtClean="0"/>
              <a:t>改變</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行動</a:t>
            </a:r>
            <a:r>
              <a:rPr lang="zh-TW" altLang="en-US" dirty="0"/>
              <a:t>支付機制透過手機扮演數字資料的交換平台，達成交易目的，並被大量應用在生活中的各個面向。</a:t>
            </a:r>
            <a:r>
              <a:rPr lang="zh-TW" altLang="en-US" dirty="0" smtClean="0"/>
              <a:t>如：小額</a:t>
            </a:r>
            <a:r>
              <a:rPr lang="zh-TW" altLang="en-US" dirty="0"/>
              <a:t>交易透過信用卡支付在手機上完成。</a:t>
            </a:r>
          </a:p>
          <a:p>
            <a:pPr>
              <a:spcBef>
                <a:spcPts val="768"/>
              </a:spcBef>
            </a:pPr>
            <a:r>
              <a:rPr lang="zh-TW" altLang="en-US" dirty="0"/>
              <a:t>巨額付款的付款方式與小額的行動支付機制不同，最普遍為預付、即時行動支付、網路交易與實體零售商店結合行動支付</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3314" name="Picture 2" descr="C:\Users\NO38\Desktop\書籍\IM111電子商務\IM111ppt\小圖\titte_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5157192"/>
            <a:ext cx="2300289" cy="123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93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30000"/>
              </a:lnSpc>
            </a:pPr>
            <a:r>
              <a:rPr lang="zh-TW" altLang="en-US" dirty="0"/>
              <a:t>行動商務</a:t>
            </a:r>
            <a:r>
              <a:rPr lang="zh-TW" altLang="en-US" dirty="0" smtClean="0"/>
              <a:t>的創新</a:t>
            </a:r>
            <a:r>
              <a:rPr lang="zh-TW" altLang="en-US" dirty="0"/>
              <a:t>與</a:t>
            </a:r>
            <a:r>
              <a:rPr lang="zh-TW" altLang="en-US" dirty="0" smtClean="0"/>
              <a:t>改變</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近</a:t>
            </a:r>
            <a:r>
              <a:rPr lang="zh-TW" altLang="en-US" dirty="0"/>
              <a:t>場通訊（</a:t>
            </a:r>
            <a:r>
              <a:rPr lang="en-US" altLang="zh-TW" dirty="0"/>
              <a:t>NFC</a:t>
            </a:r>
            <a:r>
              <a:rPr lang="zh-TW" altLang="en-US" dirty="0"/>
              <a:t>）與無線射頻識別系統（</a:t>
            </a:r>
            <a:r>
              <a:rPr lang="en-US" altLang="zh-TW" dirty="0"/>
              <a:t>RFID</a:t>
            </a:r>
            <a:r>
              <a:rPr lang="zh-TW" altLang="en-US" dirty="0"/>
              <a:t>）的功能讓消費者在實體零售商店中用手機掃描商品完成交易。此種行動支付機制在日本和韓國的接受度較高。</a:t>
            </a:r>
          </a:p>
          <a:p>
            <a:pPr>
              <a:spcBef>
                <a:spcPts val="768"/>
              </a:spcBef>
            </a:pPr>
            <a:r>
              <a:rPr lang="zh-TW" altLang="en-US" dirty="0"/>
              <a:t>「行動行銷」讓企業或組織以行動通訊設備與目標群眾互動，讓行銷人員更方便對特定目標群眾進行推銷。如行動折價券在歐洲和亞洲是零售業者愛用的行銷工具之一</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49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smtClean="0"/>
              <a:t>行動</a:t>
            </a:r>
            <a:r>
              <a:rPr lang="zh-TW" altLang="en-US" dirty="0"/>
              <a:t>商務市場</a:t>
            </a:r>
            <a:r>
              <a:rPr lang="zh-TW" altLang="en-US" dirty="0" smtClean="0"/>
              <a:t>概況</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根據</a:t>
            </a:r>
            <a:r>
              <a:rPr lang="zh-TW" altLang="en-US" dirty="0"/>
              <a:t>美國行動行銷協會，行動市場創造的銷售至</a:t>
            </a:r>
            <a:r>
              <a:rPr lang="en-US" altLang="zh-TW" dirty="0"/>
              <a:t>2015</a:t>
            </a:r>
            <a:r>
              <a:rPr lang="zh-TW" altLang="en-US" dirty="0"/>
              <a:t>年將高達</a:t>
            </a:r>
            <a:r>
              <a:rPr lang="en-US" altLang="zh-TW" dirty="0"/>
              <a:t>4000</a:t>
            </a:r>
            <a:r>
              <a:rPr lang="zh-TW" altLang="en-US" dirty="0"/>
              <a:t>億美元。 </a:t>
            </a:r>
          </a:p>
          <a:p>
            <a:pPr>
              <a:spcBef>
                <a:spcPts val="768"/>
              </a:spcBef>
            </a:pPr>
            <a:r>
              <a:rPr lang="en-US" altLang="zh-TW" dirty="0"/>
              <a:t>Gartner</a:t>
            </a:r>
            <a:r>
              <a:rPr lang="zh-TW" altLang="en-US" dirty="0"/>
              <a:t>市調則預測</a:t>
            </a:r>
            <a:r>
              <a:rPr lang="en-US" altLang="zh-TW" dirty="0"/>
              <a:t>2016</a:t>
            </a:r>
            <a:r>
              <a:rPr lang="zh-TW" altLang="en-US" dirty="0"/>
              <a:t>年行動支付用戶將達</a:t>
            </a:r>
            <a:r>
              <a:rPr lang="en-US" altLang="zh-TW" dirty="0"/>
              <a:t>4.48</a:t>
            </a:r>
            <a:r>
              <a:rPr lang="zh-TW" altLang="en-US" dirty="0"/>
              <a:t>億人，市場將達</a:t>
            </a:r>
            <a:r>
              <a:rPr lang="en-US" altLang="zh-TW" dirty="0"/>
              <a:t>6,170</a:t>
            </a:r>
            <a:r>
              <a:rPr lang="zh-TW" altLang="en-US" dirty="0"/>
              <a:t>億美元</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7170" name="Picture 2" descr="C:\Users\NO38\Desktop\書籍\IM111電子商務\IM111ppt\小圖\19300470006406133525926524232_950.jpg"/>
          <p:cNvPicPr>
            <a:picLocks noChangeAspect="1" noChangeArrowheads="1"/>
          </p:cNvPicPr>
          <p:nvPr/>
        </p:nvPicPr>
        <p:blipFill rotWithShape="1">
          <a:blip r:embed="rId2">
            <a:extLst>
              <a:ext uri="{28A0092B-C50C-407E-A947-70E740481C1C}">
                <a14:useLocalDpi xmlns:a14="http://schemas.microsoft.com/office/drawing/2010/main" val="0"/>
              </a:ext>
            </a:extLst>
          </a:blip>
          <a:srcRect l="15499" t="13591" r="24990" b="4363"/>
          <a:stretch/>
        </p:blipFill>
        <p:spPr bwMode="auto">
          <a:xfrm>
            <a:off x="3120887" y="3828796"/>
            <a:ext cx="2902226" cy="265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962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smtClean="0"/>
              <a:t>行動</a:t>
            </a:r>
            <a:r>
              <a:rPr lang="zh-TW" altLang="en-US" dirty="0"/>
              <a:t>商務市場</a:t>
            </a:r>
            <a:r>
              <a:rPr lang="zh-TW" altLang="en-US" dirty="0" smtClean="0"/>
              <a:t>概況</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促成</a:t>
            </a:r>
            <a:r>
              <a:rPr lang="zh-TW" altLang="en-US" dirty="0"/>
              <a:t>行動商務快速成長的最主要原因是行動裝置的普及與對行動商務的接受度高。根據</a:t>
            </a:r>
            <a:r>
              <a:rPr lang="en-US" altLang="zh-TW" dirty="0"/>
              <a:t>Business Insider</a:t>
            </a:r>
            <a:r>
              <a:rPr lang="zh-TW" altLang="en-US" dirty="0"/>
              <a:t>指出，有</a:t>
            </a:r>
            <a:r>
              <a:rPr lang="en-US" altLang="zh-TW" dirty="0"/>
              <a:t>54%</a:t>
            </a:r>
            <a:r>
              <a:rPr lang="zh-TW" altLang="en-US" dirty="0"/>
              <a:t>的美國成年人擁有智慧型手機，約</a:t>
            </a:r>
            <a:r>
              <a:rPr lang="en-US" altLang="zh-TW" dirty="0"/>
              <a:t>25%</a:t>
            </a:r>
            <a:r>
              <a:rPr lang="zh-TW" altLang="en-US" dirty="0"/>
              <a:t>的美國成年人擁有平板電腦，其中，有</a:t>
            </a:r>
            <a:r>
              <a:rPr lang="en-US" altLang="zh-TW" dirty="0"/>
              <a:t>17%</a:t>
            </a:r>
            <a:r>
              <a:rPr lang="zh-TW" altLang="en-US" dirty="0"/>
              <a:t>的美國成人表示，目前主要的上網工具是智慧型手機，顯示以行動裝置連網的趨勢，且使用平板電腦的買家平均比使用智慧型手機的買家多花費</a:t>
            </a:r>
            <a:r>
              <a:rPr lang="en-US" altLang="zh-TW" dirty="0"/>
              <a:t>50%</a:t>
            </a:r>
            <a:r>
              <a:rPr lang="zh-TW" altLang="en-US" dirty="0"/>
              <a:t>的金額，也比使用個人電腦的買家多消費</a:t>
            </a:r>
            <a:r>
              <a:rPr lang="en-US" altLang="zh-TW" dirty="0"/>
              <a:t>20%</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51486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smtClean="0"/>
              <a:t>行動</a:t>
            </a:r>
            <a:r>
              <a:rPr lang="zh-TW" altLang="en-US" dirty="0"/>
              <a:t>商務市場</a:t>
            </a:r>
            <a:r>
              <a:rPr lang="zh-TW" altLang="en-US" dirty="0" smtClean="0"/>
              <a:t>概況</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以</a:t>
            </a:r>
            <a:r>
              <a:rPr lang="zh-TW" altLang="en-US" dirty="0"/>
              <a:t>台灣關鍵廣告主投放廣告的比例而言，相較於其他各主要媒體或管道，行動廣告在</a:t>
            </a:r>
            <a:r>
              <a:rPr lang="en-US" altLang="zh-TW" dirty="0"/>
              <a:t>2013</a:t>
            </a:r>
            <a:r>
              <a:rPr lang="zh-TW" altLang="en-US" dirty="0"/>
              <a:t>年比前一年擁有最大幅度的成長比率，足見台灣的市場環境和消費者行為亦因行動通訊技術的發展而起了結構性的變化</a:t>
            </a:r>
            <a:r>
              <a:rPr lang="zh-TW" altLang="en-US" dirty="0" smtClean="0"/>
              <a:t>。</a:t>
            </a:r>
            <a:endParaRPr lang="zh-TW" altLang="en-US" dirty="0"/>
          </a:p>
        </p:txBody>
      </p:sp>
      <p:grpSp>
        <p:nvGrpSpPr>
          <p:cNvPr id="13" name="群組 12"/>
          <p:cNvGrpSpPr/>
          <p:nvPr/>
        </p:nvGrpSpPr>
        <p:grpSpPr>
          <a:xfrm rot="-5400000">
            <a:off x="3906484" y="-3890547"/>
            <a:ext cx="468001" cy="8266404"/>
            <a:chOff x="-37324" y="1189"/>
            <a:chExt cx="432004" cy="5124669"/>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457382" y="1708665"/>
              <a:ext cx="1272116"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10.3</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行動商務的發展</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211886" y="259561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8" name="＞形箭號 17"/>
            <p:cNvSpPr/>
            <p:nvPr/>
          </p:nvSpPr>
          <p:spPr>
            <a:xfrm rot="5400000">
              <a:off x="-211886" y="323413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3872481"/>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519296"/>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8195" name="Picture 3" descr="C:\Users\NO38\Desktop\書籍\IM111電子商務\IM111ppt\小圖\75363088063302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239" y="4101858"/>
            <a:ext cx="3443523" cy="232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1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行動世代（</a:t>
            </a:r>
            <a:r>
              <a:rPr lang="en-US" altLang="zh-TW" dirty="0" smtClean="0"/>
              <a:t>M</a:t>
            </a:r>
            <a:r>
              <a:rPr lang="en-US" altLang="zh-TW" cap="none" dirty="0" smtClean="0"/>
              <a:t>obile</a:t>
            </a:r>
            <a:r>
              <a:rPr lang="en-US" altLang="zh-TW" dirty="0" smtClean="0"/>
              <a:t> G</a:t>
            </a:r>
            <a:r>
              <a:rPr lang="en-US" altLang="zh-TW" cap="none" dirty="0" smtClean="0"/>
              <a:t>eneration</a:t>
            </a:r>
            <a:r>
              <a:rPr lang="zh-TW" altLang="en-US" dirty="0" smtClean="0"/>
              <a:t>）</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手機</a:t>
            </a:r>
            <a:r>
              <a:rPr lang="zh-TW" altLang="en-US" dirty="0"/>
              <a:t>青少年文化相應而生。</a:t>
            </a:r>
          </a:p>
          <a:p>
            <a:pPr>
              <a:spcBef>
                <a:spcPts val="768"/>
              </a:spcBef>
            </a:pPr>
            <a:r>
              <a:rPr lang="zh-TW" altLang="en-US" dirty="0"/>
              <a:t>手機所提供的隱私空間，讓青少年逃離父母的監視獲得解放並發展獨立性，強化與同儕之間的聯繫，直接以人為節點</a:t>
            </a:r>
            <a:r>
              <a:rPr lang="zh-TW" altLang="en-US" dirty="0" smtClean="0"/>
              <a:t>（</a:t>
            </a:r>
            <a:r>
              <a:rPr lang="en-US" altLang="zh-TW" dirty="0" smtClean="0"/>
              <a:t>Node</a:t>
            </a:r>
            <a:r>
              <a:rPr lang="zh-TW" altLang="en-US" dirty="0"/>
              <a:t>）。</a:t>
            </a:r>
          </a:p>
          <a:p>
            <a:pPr>
              <a:spcBef>
                <a:spcPts val="768"/>
              </a:spcBef>
            </a:pPr>
            <a:r>
              <a:rPr lang="zh-TW" altLang="en-US" dirty="0"/>
              <a:t>行動世代的生活逐步依賴行動裝置，早在</a:t>
            </a:r>
            <a:r>
              <a:rPr lang="en-US" altLang="zh-TW" dirty="0"/>
              <a:t>2002</a:t>
            </a:r>
            <a:r>
              <a:rPr lang="zh-TW" altLang="en-US" dirty="0"/>
              <a:t>年開始，便陸續有調查或研究均顯示，人們會因為忘記帶手機，而感到不舒服</a:t>
            </a:r>
            <a:r>
              <a:rPr lang="zh-TW" altLang="en-US" dirty="0" smtClean="0"/>
              <a:t>。</a:t>
            </a:r>
            <a:endParaRPr lang="zh-TW" altLang="en-US" dirty="0"/>
          </a:p>
        </p:txBody>
      </p:sp>
      <p:grpSp>
        <p:nvGrpSpPr>
          <p:cNvPr id="13" name="群組 12"/>
          <p:cNvGrpSpPr/>
          <p:nvPr/>
        </p:nvGrpSpPr>
        <p:grpSpPr>
          <a:xfrm rot="-5400000">
            <a:off x="4052822" y="-4036887"/>
            <a:ext cx="468002" cy="8559081"/>
            <a:chOff x="-37325" y="1189"/>
            <a:chExt cx="432005" cy="5306111"/>
          </a:xfrm>
          <a:solidFill>
            <a:schemeClr val="bg1"/>
          </a:solidFill>
          <a:effectLst/>
        </p:grpSpPr>
        <p:sp>
          <p:nvSpPr>
            <p:cNvPr id="14" name="五邊形 13"/>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5" name="＞形箭號 14"/>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6" name="＞形箭號 15"/>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7" name="＞形箭號 16"/>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18" name="＞形箭號 17"/>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19" name="＞形箭號 18"/>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0" name="＞形箭號 19"/>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90385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行動世代（</a:t>
            </a:r>
            <a:r>
              <a:rPr lang="en-US" altLang="zh-TW" dirty="0" smtClean="0"/>
              <a:t>M</a:t>
            </a:r>
            <a:r>
              <a:rPr lang="en-US" altLang="zh-TW" cap="none" dirty="0" smtClean="0"/>
              <a:t>obile</a:t>
            </a:r>
            <a:r>
              <a:rPr lang="en-US" altLang="zh-TW" dirty="0" smtClean="0"/>
              <a:t> G</a:t>
            </a:r>
            <a:r>
              <a:rPr lang="en-US" altLang="zh-TW" cap="none" dirty="0" smtClean="0"/>
              <a:t>eneration</a:t>
            </a:r>
            <a:r>
              <a:rPr lang="zh-TW" altLang="en-US" dirty="0" smtClean="0"/>
              <a:t>）</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a:t>
            </a:r>
            <a:r>
              <a:rPr lang="zh-TW" altLang="en-US" dirty="0"/>
              <a:t>無手機恐懼症</a:t>
            </a:r>
            <a:r>
              <a:rPr lang="zh-TW" altLang="en-US" dirty="0" smtClean="0"/>
              <a:t>」：近六</a:t>
            </a:r>
            <a:r>
              <a:rPr lang="zh-TW" altLang="en-US" dirty="0"/>
              <a:t>成人連去洗手間時也用手機，出外旅遊時也隨時使用</a:t>
            </a:r>
            <a:r>
              <a:rPr lang="en-US" altLang="zh-TW" dirty="0"/>
              <a:t>Wi-Fi</a:t>
            </a:r>
            <a:r>
              <a:rPr lang="zh-TW" altLang="en-US" dirty="0"/>
              <a:t>無線上網服務；各年齡層，平均有</a:t>
            </a:r>
            <a:r>
              <a:rPr lang="en-US" altLang="zh-TW" dirty="0"/>
              <a:t>47</a:t>
            </a:r>
            <a:r>
              <a:rPr lang="zh-TW" altLang="en-US" dirty="0"/>
              <a:t>％人每小時查看</a:t>
            </a:r>
            <a:r>
              <a:rPr lang="zh-TW" altLang="en-US" dirty="0" smtClean="0"/>
              <a:t>手機</a:t>
            </a:r>
            <a:r>
              <a:rPr lang="en-US" altLang="zh-TW" dirty="0" smtClean="0"/>
              <a:t>6</a:t>
            </a:r>
            <a:r>
              <a:rPr lang="zh-TW" altLang="en-US" dirty="0" smtClean="0"/>
              <a:t>次</a:t>
            </a:r>
            <a:r>
              <a:rPr lang="zh-TW" altLang="en-US" dirty="0"/>
              <a:t>或以上，最嚴重者更會每小時查看</a:t>
            </a:r>
            <a:r>
              <a:rPr lang="en-US" altLang="zh-TW" dirty="0"/>
              <a:t>20</a:t>
            </a:r>
            <a:r>
              <a:rPr lang="zh-TW" altLang="en-US" dirty="0"/>
              <a:t>次以上</a:t>
            </a:r>
            <a:r>
              <a:rPr lang="zh-TW" altLang="en-US" dirty="0" smtClean="0"/>
              <a:t>。（香港</a:t>
            </a:r>
            <a:r>
              <a:rPr lang="zh-TW" altLang="en-US" dirty="0"/>
              <a:t>研究</a:t>
            </a:r>
            <a:r>
              <a:rPr lang="zh-TW" altLang="en-US" dirty="0" smtClean="0"/>
              <a:t>協會</a:t>
            </a:r>
            <a:r>
              <a:rPr lang="zh-TW" altLang="en-US" dirty="0"/>
              <a:t>）</a:t>
            </a:r>
          </a:p>
        </p:txBody>
      </p:sp>
      <p:pic>
        <p:nvPicPr>
          <p:cNvPr id="9218" name="Picture 2" descr="C:\Users\NO38\Desktop\書籍\IM111電子商務\IM111ppt\小圖\kore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8235" y="4003417"/>
            <a:ext cx="1960229" cy="247642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群組 20"/>
          <p:cNvGrpSpPr/>
          <p:nvPr/>
        </p:nvGrpSpPr>
        <p:grpSpPr>
          <a:xfrm rot="-5400000">
            <a:off x="4052822" y="-4036887"/>
            <a:ext cx="468002" cy="8559081"/>
            <a:chOff x="-37325" y="1189"/>
            <a:chExt cx="432005" cy="5306111"/>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2513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行動消費</a:t>
            </a:r>
            <a:r>
              <a:rPr lang="zh-TW" altLang="en-US" dirty="0" smtClean="0"/>
              <a:t>型態</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lnSpc>
                <a:spcPct val="92000"/>
              </a:lnSpc>
              <a:spcBef>
                <a:spcPts val="700"/>
              </a:spcBef>
            </a:pPr>
            <a:r>
              <a:rPr lang="zh-TW" altLang="en-US" dirty="0" smtClean="0"/>
              <a:t>手機</a:t>
            </a:r>
            <a:r>
              <a:rPr lang="zh-TW" altLang="en-US" dirty="0"/>
              <a:t>扮演了無孔不入的角色，達成了消費者的「無所不在」特質，商家也須保持隨時在線的狀態，提供消費者立即的優惠或招待，以將店家印象深植消費者心中，例如打卡即送餐點等優惠方案。</a:t>
            </a:r>
          </a:p>
          <a:p>
            <a:pPr>
              <a:lnSpc>
                <a:spcPct val="92000"/>
              </a:lnSpc>
              <a:spcBef>
                <a:spcPts val="700"/>
              </a:spcBef>
            </a:pPr>
            <a:r>
              <a:rPr lang="zh-TW" altLang="en-US" dirty="0"/>
              <a:t>使用者能透過手機，將接收到的促銷訊息轉送給親朋好友，讓行銷訊息得以傳遞至消費者的社交圈，達成「病毒行銷」的市場效果。行動族購物時，亦能隨時隨地查詢產品功能、比價，並且詢求或參考社群成員的評價與意見</a:t>
            </a:r>
            <a:r>
              <a:rPr lang="zh-TW" altLang="en-US" dirty="0" smtClean="0"/>
              <a:t>。</a:t>
            </a:r>
            <a:endParaRPr lang="zh-TW" altLang="en-US" dirty="0"/>
          </a:p>
        </p:txBody>
      </p:sp>
      <p:grpSp>
        <p:nvGrpSpPr>
          <p:cNvPr id="21" name="群組 20"/>
          <p:cNvGrpSpPr/>
          <p:nvPr/>
        </p:nvGrpSpPr>
        <p:grpSpPr>
          <a:xfrm rot="-5400000">
            <a:off x="4052822" y="-4036887"/>
            <a:ext cx="468002" cy="8559081"/>
            <a:chOff x="-37325" y="1189"/>
            <a:chExt cx="432005" cy="5306111"/>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50828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學習目標</a:t>
            </a:r>
            <a:endParaRPr lang="zh-TW" altLang="en-US" sz="4000" dirty="0"/>
          </a:p>
        </p:txBody>
      </p:sp>
      <p:sp>
        <p:nvSpPr>
          <p:cNvPr id="12" name="內容版面配置區 2"/>
          <p:cNvSpPr>
            <a:spLocks noGrp="1"/>
          </p:cNvSpPr>
          <p:nvPr>
            <p:ph idx="1"/>
          </p:nvPr>
        </p:nvSpPr>
        <p:spPr>
          <a:xfrm>
            <a:off x="457200" y="1600200"/>
            <a:ext cx="8435280" cy="4525963"/>
          </a:xfrm>
        </p:spPr>
        <p:txBody>
          <a:bodyPr>
            <a:noAutofit/>
          </a:bodyPr>
          <a:lstStyle/>
          <a:p>
            <a:pPr marL="342900" indent="-342900" algn="just" eaLnBrk="0" fontAlgn="base" hangingPunct="0">
              <a:lnSpc>
                <a:spcPct val="100000"/>
              </a:lnSpc>
              <a:spcBef>
                <a:spcPct val="20000"/>
              </a:spcBef>
              <a:spcAft>
                <a:spcPct val="0"/>
              </a:spcAft>
              <a:buFont typeface="Arial" charset="0"/>
              <a:buChar char="•"/>
            </a:pPr>
            <a:r>
              <a:rPr kumimoji="1" lang="zh-TW" altLang="en-US" dirty="0" smtClean="0"/>
              <a:t>何謂行動通訊、行動商務，以及行動消費特質。</a:t>
            </a:r>
            <a:endParaRPr kumimoji="1" lang="en-US" altLang="zh-TW" dirty="0" smtClean="0"/>
          </a:p>
          <a:p>
            <a:pPr marL="342900" indent="-342900" algn="just" eaLnBrk="0" fontAlgn="base" hangingPunct="0">
              <a:lnSpc>
                <a:spcPct val="100000"/>
              </a:lnSpc>
              <a:spcBef>
                <a:spcPct val="20000"/>
              </a:spcBef>
              <a:spcAft>
                <a:spcPct val="0"/>
              </a:spcAft>
              <a:buFont typeface="Arial" charset="0"/>
              <a:buChar char="•"/>
            </a:pPr>
            <a:r>
              <a:rPr lang="zh-TW" altLang="en-US" dirty="0"/>
              <a:t>行動商務的應用及其形態</a:t>
            </a:r>
            <a:r>
              <a:rPr lang="zh-TW" altLang="en-US" dirty="0" smtClean="0"/>
              <a:t>。</a:t>
            </a:r>
            <a:endParaRPr lang="en-US" altLang="zh-TW" dirty="0" smtClean="0"/>
          </a:p>
          <a:p>
            <a:pPr marL="342900" indent="-342900" algn="just" eaLnBrk="0" fontAlgn="base" hangingPunct="0">
              <a:lnSpc>
                <a:spcPct val="100000"/>
              </a:lnSpc>
              <a:spcBef>
                <a:spcPct val="20000"/>
              </a:spcBef>
              <a:spcAft>
                <a:spcPct val="0"/>
              </a:spcAft>
              <a:buFont typeface="Arial" charset="0"/>
              <a:buChar char="•"/>
            </a:pPr>
            <a:r>
              <a:rPr kumimoji="1" lang="zh-TW" altLang="en-US" dirty="0"/>
              <a:t>行動商務的經營模式與行銷策略。</a:t>
            </a:r>
          </a:p>
        </p:txBody>
      </p:sp>
    </p:spTree>
    <p:extLst>
      <p:ext uri="{BB962C8B-B14F-4D97-AF65-F5344CB8AC3E}">
        <p14:creationId xmlns:p14="http://schemas.microsoft.com/office/powerpoint/2010/main" val="808478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行動消費</a:t>
            </a:r>
            <a:r>
              <a:rPr lang="zh-TW" altLang="en-US" dirty="0" smtClean="0"/>
              <a:t>型態</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行動</a:t>
            </a:r>
            <a:r>
              <a:rPr lang="zh-TW" altLang="en-US" dirty="0"/>
              <a:t>通訊的發達和行動裝置的普及，讓消費行為得以不受時空阻隔而無限延續。至於適地性則是讓商家或廣告主，能配合消費者所在地點及喜好，提供產品相關資訊或服務，以更切中消費者的</a:t>
            </a:r>
            <a:r>
              <a:rPr lang="zh-TW" altLang="en-US" dirty="0" smtClean="0"/>
              <a:t>需求。</a:t>
            </a:r>
            <a:endParaRPr lang="zh-TW" altLang="en-US" dirty="0"/>
          </a:p>
        </p:txBody>
      </p:sp>
      <p:grpSp>
        <p:nvGrpSpPr>
          <p:cNvPr id="21" name="群組 20"/>
          <p:cNvGrpSpPr/>
          <p:nvPr/>
        </p:nvGrpSpPr>
        <p:grpSpPr>
          <a:xfrm rot="-5400000">
            <a:off x="4052822" y="-4036887"/>
            <a:ext cx="468002" cy="8559081"/>
            <a:chOff x="-37325" y="1189"/>
            <a:chExt cx="432005" cy="5306111"/>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0242" name="Picture 2" descr="C:\Users\NO38\Desktop\書籍\IM111電子商務\IM111ppt\小圖\W020130922590731146719.jpeg"/>
          <p:cNvPicPr>
            <a:picLocks noChangeAspect="1" noChangeArrowheads="1"/>
          </p:cNvPicPr>
          <p:nvPr/>
        </p:nvPicPr>
        <p:blipFill rotWithShape="1">
          <a:blip r:embed="rId2">
            <a:extLst>
              <a:ext uri="{28A0092B-C50C-407E-A947-70E740481C1C}">
                <a14:useLocalDpi xmlns:a14="http://schemas.microsoft.com/office/drawing/2010/main" val="0"/>
              </a:ext>
            </a:extLst>
          </a:blip>
          <a:srcRect l="12518" r="10578"/>
          <a:stretch/>
        </p:blipFill>
        <p:spPr bwMode="auto">
          <a:xfrm>
            <a:off x="5710722" y="3963415"/>
            <a:ext cx="2930016" cy="245745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03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離線商務</a:t>
            </a:r>
            <a:r>
              <a:rPr lang="zh-TW" altLang="en-US" dirty="0" smtClean="0"/>
              <a:t>模式（</a:t>
            </a:r>
            <a:r>
              <a:rPr lang="en-US" altLang="zh-TW" dirty="0" smtClean="0"/>
              <a:t>O</a:t>
            </a:r>
            <a:r>
              <a:rPr lang="en-US" altLang="zh-TW" cap="none" dirty="0" smtClean="0"/>
              <a:t>n</a:t>
            </a:r>
            <a:r>
              <a:rPr lang="en-US" altLang="zh-TW" dirty="0" smtClean="0"/>
              <a:t>2O</a:t>
            </a:r>
            <a:r>
              <a:rPr lang="en-US" altLang="zh-TW" cap="none" dirty="0" smtClean="0"/>
              <a:t>ff</a:t>
            </a:r>
            <a:r>
              <a:rPr lang="zh-TW" altLang="en-US" dirty="0" smtClean="0"/>
              <a:t>）</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離</a:t>
            </a:r>
            <a:r>
              <a:rPr lang="zh-TW" altLang="en-US" dirty="0"/>
              <a:t>線商務</a:t>
            </a:r>
            <a:r>
              <a:rPr lang="zh-TW" altLang="en-US" dirty="0" smtClean="0"/>
              <a:t>模式（</a:t>
            </a:r>
            <a:r>
              <a:rPr lang="en-US" altLang="zh-TW" dirty="0" smtClean="0"/>
              <a:t>O2O</a:t>
            </a:r>
            <a:r>
              <a:rPr lang="zh-TW" altLang="en-US" dirty="0" smtClean="0"/>
              <a:t>）：將</a:t>
            </a:r>
            <a:r>
              <a:rPr lang="zh-TW" altLang="en-US" dirty="0"/>
              <a:t>線上消費者帶入實體店面的消費行為，讓消費者得以在線上付款，在實體店面享受服務或取得商品。</a:t>
            </a:r>
          </a:p>
          <a:p>
            <a:pPr>
              <a:spcBef>
                <a:spcPts val="768"/>
              </a:spcBef>
            </a:pPr>
            <a:r>
              <a:rPr lang="zh-TW" altLang="en-US" dirty="0"/>
              <a:t>以</a:t>
            </a:r>
            <a:r>
              <a:rPr lang="en-US" altLang="zh-TW" dirty="0" smtClean="0"/>
              <a:t>GROUPON</a:t>
            </a:r>
            <a:r>
              <a:rPr lang="zh-TW" altLang="en-US" dirty="0" smtClean="0"/>
              <a:t>為</a:t>
            </a:r>
            <a:r>
              <a:rPr lang="zh-TW" altLang="en-US" dirty="0"/>
              <a:t>例，消費者在線上看到餐廳的優惠折扣訊息，可以直接在線上進行購買，並在指定期限內去實體店面用餐，即是典型線上購買，線下享受的消費模式。</a:t>
            </a:r>
          </a:p>
          <a:p>
            <a:pPr>
              <a:spcBef>
                <a:spcPts val="768"/>
              </a:spcBef>
            </a:pPr>
            <a:r>
              <a:rPr lang="zh-TW" altLang="en-US" dirty="0"/>
              <a:t>手機能自動搜尋並推薦消費者所在地附近正提供優惠的商家訊息</a:t>
            </a:r>
            <a:r>
              <a:rPr lang="zh-TW" altLang="en-US" dirty="0" smtClean="0"/>
              <a:t>。</a:t>
            </a:r>
            <a:endParaRPr lang="zh-TW" altLang="en-US" dirty="0"/>
          </a:p>
        </p:txBody>
      </p:sp>
      <p:grpSp>
        <p:nvGrpSpPr>
          <p:cNvPr id="21" name="群組 20"/>
          <p:cNvGrpSpPr/>
          <p:nvPr/>
        </p:nvGrpSpPr>
        <p:grpSpPr>
          <a:xfrm rot="-5400000">
            <a:off x="4052822" y="-4036887"/>
            <a:ext cx="468002" cy="8559081"/>
            <a:chOff x="-37325" y="1189"/>
            <a:chExt cx="432005" cy="5306111"/>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04737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離線商務</a:t>
            </a:r>
            <a:r>
              <a:rPr lang="zh-TW" altLang="en-US" dirty="0" smtClean="0"/>
              <a:t>模式（</a:t>
            </a:r>
            <a:r>
              <a:rPr lang="en-US" altLang="zh-TW" dirty="0" smtClean="0"/>
              <a:t>O</a:t>
            </a:r>
            <a:r>
              <a:rPr lang="en-US" altLang="zh-TW" cap="none" dirty="0" smtClean="0"/>
              <a:t>n</a:t>
            </a:r>
            <a:r>
              <a:rPr lang="en-US" altLang="zh-TW" dirty="0" smtClean="0"/>
              <a:t>2O</a:t>
            </a:r>
            <a:r>
              <a:rPr lang="en-US" altLang="zh-TW" cap="none" dirty="0" smtClean="0"/>
              <a:t>ff</a:t>
            </a:r>
            <a:r>
              <a:rPr lang="zh-TW" altLang="en-US" dirty="0" smtClean="0"/>
              <a:t>）</a:t>
            </a:r>
            <a:endParaRPr lang="zh-TW" altLang="en-US" dirty="0"/>
          </a:p>
        </p:txBody>
      </p:sp>
      <p:sp>
        <p:nvSpPr>
          <p:cNvPr id="4099" name="內容版面配置區 2"/>
          <p:cNvSpPr>
            <a:spLocks noGrp="1"/>
          </p:cNvSpPr>
          <p:nvPr>
            <p:ph idx="1"/>
          </p:nvPr>
        </p:nvSpPr>
        <p:spPr>
          <a:xfrm>
            <a:off x="457200" y="1483199"/>
            <a:ext cx="8291264" cy="5040000"/>
          </a:xfrm>
        </p:spPr>
        <p:txBody>
          <a:bodyPr>
            <a:noAutofit/>
          </a:bodyPr>
          <a:lstStyle/>
          <a:p>
            <a:pPr>
              <a:spcBef>
                <a:spcPts val="768"/>
              </a:spcBef>
            </a:pPr>
            <a:r>
              <a:rPr lang="zh-TW" altLang="en-US" dirty="0" smtClean="0"/>
              <a:t>商家</a:t>
            </a:r>
            <a:r>
              <a:rPr lang="zh-TW" altLang="en-US" dirty="0"/>
              <a:t>可視當日的客流量，隨時釋放限時優惠訊息，尤其經營資本額不高的在地中小型商家，利用線上與線下的整合行銷手法，其所付出的成本，遠較在傳統大眾媒體上刊登廣告或是網路廣告為低，同時亦能紀錄顧客的消費型態、取向和偏好，作為下一次促銷活動的參考</a:t>
            </a:r>
            <a:r>
              <a:rPr lang="zh-TW" altLang="en-US" dirty="0" smtClean="0"/>
              <a:t>。</a:t>
            </a:r>
            <a:endParaRPr lang="zh-TW" altLang="en-US" dirty="0"/>
          </a:p>
        </p:txBody>
      </p:sp>
      <p:grpSp>
        <p:nvGrpSpPr>
          <p:cNvPr id="21" name="群組 20"/>
          <p:cNvGrpSpPr/>
          <p:nvPr/>
        </p:nvGrpSpPr>
        <p:grpSpPr>
          <a:xfrm rot="-5400000">
            <a:off x="4052822" y="-4036887"/>
            <a:ext cx="468002" cy="8559081"/>
            <a:chOff x="-37325" y="1189"/>
            <a:chExt cx="432005" cy="5306111"/>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546654" y="2439335"/>
              <a:ext cx="1450658"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10.4</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a:t>
              </a:r>
              <a:r>
                <a:rPr lang="zh-TW" altLang="en-US" dirty="0" smtClean="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rPr>
                <a:t>行動消費者與消費模式</a:t>
              </a:r>
              <a:endParaRPr lang="zh-TW" altLang="en-US" dirty="0">
                <a:solidFill>
                  <a:schemeClr val="tx2"/>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6" y="3415579"/>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4053923"/>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700738"/>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1266" name="Picture 2" descr="C:\Users\NO38\Desktop\書籍\IM111電子商務\IM111ppt\小圖\20140422151108977.png"/>
          <p:cNvPicPr>
            <a:picLocks noChangeAspect="1" noChangeArrowheads="1"/>
          </p:cNvPicPr>
          <p:nvPr/>
        </p:nvPicPr>
        <p:blipFill rotWithShape="1">
          <a:blip r:embed="rId2">
            <a:extLst>
              <a:ext uri="{28A0092B-C50C-407E-A947-70E740481C1C}">
                <a14:useLocalDpi xmlns:a14="http://schemas.microsoft.com/office/drawing/2010/main" val="0"/>
              </a:ext>
            </a:extLst>
          </a:blip>
          <a:srcRect t="10986"/>
          <a:stretch/>
        </p:blipFill>
        <p:spPr bwMode="auto">
          <a:xfrm>
            <a:off x="5227519" y="4584745"/>
            <a:ext cx="3467937" cy="177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21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en-US" altLang="zh-TW" dirty="0"/>
              <a:t>LBS</a:t>
            </a:r>
            <a:r>
              <a:rPr lang="zh-TW" altLang="en-US" dirty="0"/>
              <a:t>的定義與特性</a:t>
            </a:r>
            <a:endParaRPr lang="en-US" altLang="zh-TW" dirty="0"/>
          </a:p>
        </p:txBody>
      </p:sp>
      <p:sp>
        <p:nvSpPr>
          <p:cNvPr id="4099" name="內容版面配置區 2"/>
          <p:cNvSpPr>
            <a:spLocks noGrp="1"/>
          </p:cNvSpPr>
          <p:nvPr>
            <p:ph idx="1"/>
          </p:nvPr>
        </p:nvSpPr>
        <p:spPr>
          <a:xfrm>
            <a:off x="457200" y="1483199"/>
            <a:ext cx="8291264" cy="5040000"/>
          </a:xfrm>
        </p:spPr>
        <p:txBody>
          <a:bodyPr>
            <a:noAutofit/>
          </a:bodyPr>
          <a:lstStyle/>
          <a:p>
            <a:pPr>
              <a:lnSpc>
                <a:spcPct val="90000"/>
              </a:lnSpc>
              <a:spcBef>
                <a:spcPts val="600"/>
              </a:spcBef>
            </a:pPr>
            <a:r>
              <a:rPr lang="en-US" altLang="zh-TW" dirty="0" smtClean="0"/>
              <a:t>LBS</a:t>
            </a:r>
            <a:r>
              <a:rPr lang="zh-TW" altLang="en-US" dirty="0"/>
              <a:t>是透過全球定位系統（</a:t>
            </a:r>
            <a:r>
              <a:rPr lang="en-US" altLang="zh-TW" dirty="0"/>
              <a:t>GPS</a:t>
            </a:r>
            <a:r>
              <a:rPr lang="zh-TW" altLang="en-US" dirty="0"/>
              <a:t>）或地理資訊系統（</a:t>
            </a:r>
            <a:r>
              <a:rPr lang="en-US" altLang="zh-TW" dirty="0"/>
              <a:t>GIP</a:t>
            </a:r>
            <a:r>
              <a:rPr lang="zh-TW" altLang="en-US" dirty="0"/>
              <a:t>）為基礎，提供地理位置定位的行動服務，讓使用者得以找尋目前所在地附近可以獲取的各式服務。</a:t>
            </a:r>
          </a:p>
          <a:p>
            <a:pPr>
              <a:lnSpc>
                <a:spcPct val="90000"/>
              </a:lnSpc>
              <a:spcBef>
                <a:spcPts val="600"/>
              </a:spcBef>
            </a:pPr>
            <a:r>
              <a:rPr lang="en-US" altLang="zh-TW" dirty="0"/>
              <a:t>LBS</a:t>
            </a:r>
            <a:r>
              <a:rPr lang="zh-TW" altLang="en-US" dirty="0"/>
              <a:t>的服務可分為六大類：定位追蹤、交通旅遊、</a:t>
            </a:r>
            <a:r>
              <a:rPr lang="en-US" altLang="zh-TW" dirty="0" smtClean="0"/>
              <a:t>POI</a:t>
            </a:r>
            <a:r>
              <a:rPr lang="zh-TW" altLang="en-US" dirty="0" smtClean="0"/>
              <a:t>（</a:t>
            </a:r>
            <a:r>
              <a:rPr lang="en-US" altLang="zh-TW" dirty="0"/>
              <a:t>Point of </a:t>
            </a:r>
            <a:r>
              <a:rPr lang="en-US" altLang="zh-TW" dirty="0" smtClean="0"/>
              <a:t>Interest</a:t>
            </a:r>
            <a:r>
              <a:rPr lang="zh-TW" altLang="en-US" dirty="0"/>
              <a:t>）資訊、社</a:t>
            </a:r>
            <a:r>
              <a:rPr lang="zh-TW" altLang="en-US" dirty="0" smtClean="0"/>
              <a:t>群交友</a:t>
            </a:r>
            <a:r>
              <a:rPr lang="zh-TW" altLang="en-US" dirty="0"/>
              <a:t>、推播式廣告及遊戲等。</a:t>
            </a:r>
          </a:p>
          <a:p>
            <a:pPr>
              <a:lnSpc>
                <a:spcPct val="90000"/>
              </a:lnSpc>
              <a:spcBef>
                <a:spcPts val="600"/>
              </a:spcBef>
            </a:pPr>
            <a:r>
              <a:rPr lang="zh-TW" altLang="en-US" dirty="0"/>
              <a:t>目前較知名的</a:t>
            </a:r>
            <a:r>
              <a:rPr lang="en-US" altLang="zh-TW" dirty="0"/>
              <a:t>LBS</a:t>
            </a:r>
            <a:r>
              <a:rPr lang="zh-TW" altLang="en-US" dirty="0"/>
              <a:t>公司有</a:t>
            </a:r>
            <a:r>
              <a:rPr lang="en-US" altLang="zh-TW" dirty="0"/>
              <a:t>Foursquare</a:t>
            </a:r>
            <a:r>
              <a:rPr lang="zh-TW" altLang="en-US" dirty="0"/>
              <a:t>、</a:t>
            </a:r>
            <a:r>
              <a:rPr lang="en-US" altLang="zh-TW" dirty="0" err="1"/>
              <a:t>FriendsAround</a:t>
            </a:r>
            <a:r>
              <a:rPr lang="zh-TW" altLang="en-US" dirty="0"/>
              <a:t>、</a:t>
            </a:r>
            <a:r>
              <a:rPr lang="en-US" altLang="zh-TW" dirty="0"/>
              <a:t>SCVNGR</a:t>
            </a:r>
            <a:r>
              <a:rPr lang="zh-TW" altLang="en-US" dirty="0"/>
              <a:t>、</a:t>
            </a:r>
            <a:r>
              <a:rPr lang="en-US" altLang="zh-TW" dirty="0" err="1" smtClean="0"/>
              <a:t>Localmind</a:t>
            </a:r>
            <a:r>
              <a:rPr lang="zh-TW" altLang="en-US" dirty="0" smtClean="0"/>
              <a:t>和</a:t>
            </a:r>
            <a:r>
              <a:rPr lang="en-US" altLang="zh-TW" dirty="0" err="1"/>
              <a:t>Dittol</a:t>
            </a:r>
            <a:r>
              <a:rPr lang="zh-TW" altLang="en-US" dirty="0"/>
              <a:t>等，所提供的服務，多半是和品牌合作以位置資訊為基礎的行銷方案</a:t>
            </a:r>
            <a:r>
              <a:rPr lang="zh-TW" altLang="en-US" dirty="0" smtClean="0"/>
              <a:t>。</a:t>
            </a:r>
            <a:endParaRPr lang="zh-TW" altLang="en-US" dirty="0"/>
          </a:p>
        </p:txBody>
      </p:sp>
      <p:grpSp>
        <p:nvGrpSpPr>
          <p:cNvPr id="21" name="群組 20"/>
          <p:cNvGrpSpPr/>
          <p:nvPr/>
        </p:nvGrpSpPr>
        <p:grpSpPr>
          <a:xfrm rot="-5400000">
            <a:off x="3843419" y="-3827490"/>
            <a:ext cx="468002" cy="8140279"/>
            <a:chOff x="-37325" y="1189"/>
            <a:chExt cx="432005" cy="5046480"/>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416877" y="2950960"/>
              <a:ext cx="11911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適地性服務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37942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4411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94704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en-US" altLang="en-US" dirty="0" smtClean="0"/>
              <a:t>LBS</a:t>
            </a:r>
            <a:r>
              <a:rPr lang="zh-TW" altLang="en-US" dirty="0"/>
              <a:t>的技術、特質與商機</a:t>
            </a:r>
          </a:p>
        </p:txBody>
      </p:sp>
      <p:sp>
        <p:nvSpPr>
          <p:cNvPr id="4099" name="內容版面配置區 2"/>
          <p:cNvSpPr>
            <a:spLocks noGrp="1"/>
          </p:cNvSpPr>
          <p:nvPr>
            <p:ph idx="1"/>
          </p:nvPr>
        </p:nvSpPr>
        <p:spPr>
          <a:xfrm>
            <a:off x="457200" y="1483199"/>
            <a:ext cx="8291264" cy="5040000"/>
          </a:xfrm>
        </p:spPr>
        <p:txBody>
          <a:bodyPr>
            <a:noAutofit/>
          </a:bodyPr>
          <a:lstStyle/>
          <a:p>
            <a:pPr>
              <a:lnSpc>
                <a:spcPct val="95000"/>
              </a:lnSpc>
              <a:spcBef>
                <a:spcPts val="768"/>
              </a:spcBef>
            </a:pPr>
            <a:r>
              <a:rPr lang="zh-TW" altLang="en-US" dirty="0" smtClean="0"/>
              <a:t>智慧型</a:t>
            </a:r>
            <a:r>
              <a:rPr lang="zh-TW" altLang="en-US" dirty="0"/>
              <a:t>手機定位技術可分為三種方式，</a:t>
            </a:r>
            <a:r>
              <a:rPr lang="en-US" altLang="en-US" dirty="0"/>
              <a:t>CID </a:t>
            </a:r>
            <a:r>
              <a:rPr lang="zh-TW" altLang="en-US" dirty="0" smtClean="0"/>
              <a:t>（</a:t>
            </a:r>
            <a:r>
              <a:rPr lang="en-US" altLang="en-US" dirty="0" smtClean="0"/>
              <a:t>CELL-ID</a:t>
            </a:r>
            <a:r>
              <a:rPr lang="zh-TW" altLang="en-US" dirty="0" smtClean="0"/>
              <a:t>）識別</a:t>
            </a:r>
            <a:r>
              <a:rPr lang="zh-TW" altLang="en-US" dirty="0"/>
              <a:t>定位技術</a:t>
            </a:r>
            <a:r>
              <a:rPr lang="zh-TW" altLang="en-US" dirty="0" smtClean="0"/>
              <a:t>、</a:t>
            </a:r>
            <a:r>
              <a:rPr lang="en-US" altLang="en-US" dirty="0" smtClean="0"/>
              <a:t>OTDOA</a:t>
            </a:r>
            <a:r>
              <a:rPr lang="zh-TW" altLang="en-US" dirty="0" smtClean="0"/>
              <a:t>（ </a:t>
            </a:r>
            <a:r>
              <a:rPr lang="en-US" altLang="en-US" dirty="0" smtClean="0"/>
              <a:t>Observed </a:t>
            </a:r>
            <a:r>
              <a:rPr lang="en-US" altLang="en-US" dirty="0"/>
              <a:t>Time Difference Of </a:t>
            </a:r>
            <a:r>
              <a:rPr lang="en-US" altLang="en-US" dirty="0" smtClean="0"/>
              <a:t>Arrival</a:t>
            </a:r>
            <a:r>
              <a:rPr lang="zh-TW" altLang="en-US" dirty="0" smtClean="0"/>
              <a:t>）定位</a:t>
            </a:r>
            <a:r>
              <a:rPr lang="zh-TW" altLang="en-US" dirty="0"/>
              <a:t>技術和</a:t>
            </a:r>
            <a:r>
              <a:rPr lang="en-US" altLang="en-US" dirty="0" err="1" smtClean="0"/>
              <a:t>A-GPS（Assisted</a:t>
            </a:r>
            <a:r>
              <a:rPr lang="en-US" altLang="en-US" dirty="0" smtClean="0"/>
              <a:t> </a:t>
            </a:r>
            <a:r>
              <a:rPr lang="en-US" altLang="en-US" dirty="0"/>
              <a:t>Global </a:t>
            </a:r>
            <a:r>
              <a:rPr lang="en-US" altLang="en-US" dirty="0" smtClean="0"/>
              <a:t>Positioning </a:t>
            </a:r>
            <a:r>
              <a:rPr lang="en-US" altLang="en-US" dirty="0"/>
              <a:t>Systems）</a:t>
            </a:r>
            <a:r>
              <a:rPr lang="zh-TW" altLang="en-US" dirty="0"/>
              <a:t>定位技術。</a:t>
            </a:r>
          </a:p>
          <a:p>
            <a:pPr>
              <a:lnSpc>
                <a:spcPct val="95000"/>
              </a:lnSpc>
              <a:spcBef>
                <a:spcPts val="768"/>
              </a:spcBef>
            </a:pPr>
            <a:r>
              <a:rPr lang="zh-TW" altLang="en-US" dirty="0"/>
              <a:t>對商家而言，</a:t>
            </a:r>
            <a:r>
              <a:rPr lang="en-US" altLang="en-US" dirty="0"/>
              <a:t>LBS</a:t>
            </a:r>
            <a:r>
              <a:rPr lang="zh-TW" altLang="en-US" dirty="0"/>
              <a:t>有著目標客群精準、行銷預算低廉和廣告效果即時的顯著優點。</a:t>
            </a:r>
          </a:p>
          <a:p>
            <a:pPr>
              <a:lnSpc>
                <a:spcPct val="95000"/>
              </a:lnSpc>
              <a:spcBef>
                <a:spcPts val="768"/>
              </a:spcBef>
            </a:pPr>
            <a:r>
              <a:rPr lang="en-US" altLang="en-US" dirty="0"/>
              <a:t>LBS</a:t>
            </a:r>
            <a:r>
              <a:rPr lang="zh-TW" altLang="en-US" dirty="0"/>
              <a:t>的即時性廣告效果能提升衝動性消費，可吸引商店附近的顧客進行非計劃性的消費模式，為商家創造額外的營收</a:t>
            </a:r>
            <a:r>
              <a:rPr lang="zh-TW" altLang="en-US" dirty="0" smtClean="0"/>
              <a:t>。</a:t>
            </a:r>
            <a:endParaRPr lang="zh-TW" altLang="en-US" dirty="0"/>
          </a:p>
        </p:txBody>
      </p:sp>
      <p:grpSp>
        <p:nvGrpSpPr>
          <p:cNvPr id="21" name="群組 20"/>
          <p:cNvGrpSpPr/>
          <p:nvPr/>
        </p:nvGrpSpPr>
        <p:grpSpPr>
          <a:xfrm rot="-5400000">
            <a:off x="3843419" y="-3827490"/>
            <a:ext cx="468002" cy="8140279"/>
            <a:chOff x="-37325" y="1189"/>
            <a:chExt cx="432005" cy="5046480"/>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416877" y="2950960"/>
              <a:ext cx="11911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適地性服務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37942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4411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47471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en-US" altLang="en-US" dirty="0" smtClean="0"/>
              <a:t>LBS</a:t>
            </a:r>
            <a:r>
              <a:rPr lang="zh-TW" altLang="en-US" dirty="0"/>
              <a:t>行銷工具與策略</a:t>
            </a:r>
          </a:p>
        </p:txBody>
      </p:sp>
      <p:sp>
        <p:nvSpPr>
          <p:cNvPr id="4099" name="內容版面配置區 2"/>
          <p:cNvSpPr>
            <a:spLocks noGrp="1"/>
          </p:cNvSpPr>
          <p:nvPr>
            <p:ph idx="1"/>
          </p:nvPr>
        </p:nvSpPr>
        <p:spPr>
          <a:xfrm>
            <a:off x="457200" y="1483199"/>
            <a:ext cx="8363272" cy="5040000"/>
          </a:xfrm>
        </p:spPr>
        <p:txBody>
          <a:bodyPr>
            <a:noAutofit/>
          </a:bodyPr>
          <a:lstStyle/>
          <a:p>
            <a:pPr>
              <a:lnSpc>
                <a:spcPct val="90000"/>
              </a:lnSpc>
              <a:spcBef>
                <a:spcPts val="768"/>
              </a:spcBef>
            </a:pPr>
            <a:r>
              <a:rPr lang="zh-TW" altLang="en-US" dirty="0" smtClean="0"/>
              <a:t>適</a:t>
            </a:r>
            <a:r>
              <a:rPr lang="zh-TW" altLang="en-US" dirty="0"/>
              <a:t>地性行銷需要行動裝置的配合才得以完成。</a:t>
            </a:r>
          </a:p>
          <a:p>
            <a:pPr>
              <a:lnSpc>
                <a:spcPct val="90000"/>
              </a:lnSpc>
              <a:spcBef>
                <a:spcPts val="768"/>
              </a:spcBef>
            </a:pPr>
            <a:r>
              <a:rPr lang="zh-TW" altLang="en-US" dirty="0"/>
              <a:t>廣告商根據行動裝置的定位資訊，對行動用戶發送促銷訊息，並根據當時的客流量，決定或修改訊息的定價、行銷活動長度以及促銷的內容。</a:t>
            </a:r>
          </a:p>
          <a:p>
            <a:pPr algn="l">
              <a:lnSpc>
                <a:spcPct val="90000"/>
              </a:lnSpc>
              <a:spcBef>
                <a:spcPts val="768"/>
              </a:spcBef>
            </a:pPr>
            <a:r>
              <a:rPr lang="zh-TW" altLang="en-US" dirty="0"/>
              <a:t>行動裝置上的幾項功能讓適地性行銷得以發揮：藍芽（</a:t>
            </a:r>
            <a:r>
              <a:rPr lang="en-US" altLang="zh-TW" dirty="0"/>
              <a:t>blue tooth</a:t>
            </a:r>
            <a:r>
              <a:rPr lang="zh-TW" altLang="en-US" dirty="0" smtClean="0"/>
              <a:t>）、無線傳輸（</a:t>
            </a:r>
            <a:r>
              <a:rPr lang="en-US" altLang="zh-TW" dirty="0" smtClean="0"/>
              <a:t>Wi</a:t>
            </a:r>
            <a:r>
              <a:rPr lang="en-US" altLang="zh-TW" dirty="0"/>
              <a:t>-</a:t>
            </a:r>
            <a:r>
              <a:rPr lang="en-US" altLang="zh-TW" dirty="0" smtClean="0"/>
              <a:t>Fi</a:t>
            </a:r>
            <a:r>
              <a:rPr lang="zh-TW" altLang="en-US" dirty="0"/>
              <a:t>）</a:t>
            </a:r>
            <a:r>
              <a:rPr lang="zh-TW" altLang="en-US" dirty="0" smtClean="0"/>
              <a:t>、</a:t>
            </a:r>
            <a:r>
              <a:rPr lang="zh-TW" altLang="en-US" dirty="0"/>
              <a:t>電子</a:t>
            </a:r>
            <a:r>
              <a:rPr lang="zh-TW" altLang="en-US" dirty="0" smtClean="0"/>
              <a:t>標籤（</a:t>
            </a:r>
            <a:r>
              <a:rPr lang="en-US" altLang="zh-TW" dirty="0" smtClean="0"/>
              <a:t>RFID</a:t>
            </a:r>
            <a:r>
              <a:rPr lang="zh-TW" altLang="en-US" dirty="0"/>
              <a:t>）</a:t>
            </a:r>
            <a:r>
              <a:rPr lang="zh-TW" altLang="en-US" dirty="0" smtClean="0"/>
              <a:t>、</a:t>
            </a:r>
            <a:r>
              <a:rPr lang="en-US" altLang="zh-TW" dirty="0"/>
              <a:t>NFC</a:t>
            </a:r>
            <a:r>
              <a:rPr lang="zh-TW" altLang="en-US" dirty="0"/>
              <a:t>、高寬頻（</a:t>
            </a:r>
            <a:r>
              <a:rPr lang="en-US" altLang="zh-TW" dirty="0"/>
              <a:t>Ultra Wide </a:t>
            </a:r>
            <a:r>
              <a:rPr lang="en-US" altLang="zh-TW" dirty="0" smtClean="0"/>
              <a:t>Band,</a:t>
            </a:r>
            <a:r>
              <a:rPr lang="zh-TW" altLang="en-US" dirty="0" smtClean="0"/>
              <a:t> </a:t>
            </a:r>
            <a:r>
              <a:rPr lang="en-US" altLang="zh-TW" dirty="0" smtClean="0"/>
              <a:t>UWB</a:t>
            </a:r>
            <a:r>
              <a:rPr lang="zh-TW" altLang="en-US" dirty="0" smtClean="0"/>
              <a:t>）、紅外線（</a:t>
            </a:r>
            <a:r>
              <a:rPr lang="en-US" altLang="zh-TW" dirty="0" err="1" smtClean="0"/>
              <a:t>InfraRed</a:t>
            </a:r>
            <a:r>
              <a:rPr lang="zh-TW" altLang="en-US" dirty="0" smtClean="0"/>
              <a:t> </a:t>
            </a:r>
            <a:r>
              <a:rPr lang="en-US" altLang="zh-TW" dirty="0" smtClean="0"/>
              <a:t>, IR</a:t>
            </a:r>
            <a:r>
              <a:rPr lang="zh-TW" altLang="en-US" dirty="0"/>
              <a:t>）。</a:t>
            </a:r>
          </a:p>
        </p:txBody>
      </p:sp>
      <p:grpSp>
        <p:nvGrpSpPr>
          <p:cNvPr id="21" name="群組 20"/>
          <p:cNvGrpSpPr/>
          <p:nvPr/>
        </p:nvGrpSpPr>
        <p:grpSpPr>
          <a:xfrm rot="-5400000">
            <a:off x="3843419" y="-3827490"/>
            <a:ext cx="468002" cy="8140279"/>
            <a:chOff x="-37325" y="1189"/>
            <a:chExt cx="432005" cy="5046480"/>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416877" y="2950960"/>
              <a:ext cx="11911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適地性服務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37942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4411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34725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en-US" altLang="en-US" dirty="0" smtClean="0"/>
              <a:t>LBS</a:t>
            </a:r>
            <a:r>
              <a:rPr lang="zh-TW" altLang="en-US" dirty="0"/>
              <a:t>行銷</a:t>
            </a:r>
            <a:r>
              <a:rPr lang="zh-TW" altLang="en-US" dirty="0" smtClean="0"/>
              <a:t>案例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00"/>
              </a:spcBef>
            </a:pPr>
            <a:r>
              <a:rPr lang="zh-TW" altLang="en-US" dirty="0" smtClean="0"/>
              <a:t>美</a:t>
            </a:r>
            <a:r>
              <a:rPr lang="zh-TW" altLang="en-US" dirty="0"/>
              <a:t>式餐廳</a:t>
            </a:r>
            <a:r>
              <a:rPr lang="en-US" altLang="zh-TW" dirty="0" smtClean="0"/>
              <a:t>Chili’s</a:t>
            </a:r>
            <a:r>
              <a:rPr lang="zh-TW" altLang="en-US" dirty="0"/>
              <a:t>和</a:t>
            </a:r>
            <a:r>
              <a:rPr lang="en-US" altLang="zh-TW" dirty="0"/>
              <a:t>Foursquare</a:t>
            </a:r>
            <a:r>
              <a:rPr lang="zh-TW" altLang="en-US" dirty="0"/>
              <a:t>合作，推出打卡送免費兌換券及優惠券。</a:t>
            </a:r>
          </a:p>
          <a:p>
            <a:pPr>
              <a:spcBef>
                <a:spcPts val="700"/>
              </a:spcBef>
            </a:pPr>
            <a:r>
              <a:rPr lang="en-US" altLang="zh-TW" dirty="0"/>
              <a:t>Subway</a:t>
            </a:r>
            <a:r>
              <a:rPr lang="zh-TW" altLang="en-US" dirty="0"/>
              <a:t>曾在英國推出「</a:t>
            </a:r>
            <a:r>
              <a:rPr lang="en-US" altLang="zh-TW" dirty="0"/>
              <a:t>You Are Here</a:t>
            </a:r>
            <a:r>
              <a:rPr lang="zh-TW" altLang="en-US" dirty="0"/>
              <a:t>」的行銷活動，用戶在</a:t>
            </a:r>
            <a:r>
              <a:rPr lang="en-US" altLang="zh-TW" dirty="0"/>
              <a:t>Subway</a:t>
            </a:r>
            <a:r>
              <a:rPr lang="zh-TW" altLang="en-US" dirty="0"/>
              <a:t>餐廳附近便能收到折扣訊息；既有客戶則是經過餐廳附近就會收到折扣訊息</a:t>
            </a:r>
            <a:r>
              <a:rPr lang="zh-TW" altLang="en-US" dirty="0" smtClean="0"/>
              <a:t>。</a:t>
            </a:r>
            <a:endParaRPr lang="en-US" altLang="zh-TW" dirty="0" smtClean="0"/>
          </a:p>
          <a:p>
            <a:pPr>
              <a:spcBef>
                <a:spcPts val="700"/>
              </a:spcBef>
            </a:pPr>
            <a:r>
              <a:rPr lang="zh-TW" altLang="en-US" dirty="0"/>
              <a:t>美國波斯頓的</a:t>
            </a:r>
            <a:r>
              <a:rPr lang="en-US" altLang="zh-TW" dirty="0"/>
              <a:t>Day Spa</a:t>
            </a:r>
            <a:r>
              <a:rPr lang="zh-TW" altLang="en-US" dirty="0"/>
              <a:t>公司和</a:t>
            </a:r>
            <a:r>
              <a:rPr lang="en-US" altLang="zh-TW" dirty="0"/>
              <a:t>SCVNGR</a:t>
            </a:r>
            <a:r>
              <a:rPr lang="zh-TW" altLang="en-US" dirty="0"/>
              <a:t>合作，推出只要使用</a:t>
            </a:r>
            <a:r>
              <a:rPr lang="en-US" altLang="zh-TW" dirty="0"/>
              <a:t>SCVNGR</a:t>
            </a:r>
            <a:r>
              <a:rPr lang="zh-TW" altLang="en-US" dirty="0"/>
              <a:t>的結帳</a:t>
            </a:r>
            <a:r>
              <a:rPr lang="en-US" altLang="zh-TW" dirty="0"/>
              <a:t>App  </a:t>
            </a:r>
            <a:r>
              <a:rPr lang="en-US" altLang="zh-TW" dirty="0" err="1"/>
              <a:t>LevelUp</a:t>
            </a:r>
            <a:r>
              <a:rPr lang="zh-TW" altLang="en-US" dirty="0"/>
              <a:t>，便能享有下次消費折價</a:t>
            </a:r>
            <a:r>
              <a:rPr lang="en-US" altLang="zh-TW" dirty="0"/>
              <a:t>5</a:t>
            </a:r>
            <a:r>
              <a:rPr lang="zh-TW" altLang="en-US" dirty="0"/>
              <a:t>美元的優惠</a:t>
            </a:r>
            <a:r>
              <a:rPr lang="zh-TW" altLang="en-US" dirty="0" smtClean="0"/>
              <a:t>。</a:t>
            </a:r>
            <a:endParaRPr lang="zh-TW" altLang="en-US" dirty="0"/>
          </a:p>
        </p:txBody>
      </p:sp>
      <p:grpSp>
        <p:nvGrpSpPr>
          <p:cNvPr id="21" name="群組 20"/>
          <p:cNvGrpSpPr/>
          <p:nvPr/>
        </p:nvGrpSpPr>
        <p:grpSpPr>
          <a:xfrm rot="-5400000">
            <a:off x="3843419" y="-3827490"/>
            <a:ext cx="468002" cy="8140279"/>
            <a:chOff x="-37325" y="1189"/>
            <a:chExt cx="432005" cy="5046480"/>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416877" y="2950960"/>
              <a:ext cx="11911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適地性服務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37942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4411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44167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en-US" altLang="en-US" dirty="0" smtClean="0"/>
              <a:t>LBS</a:t>
            </a:r>
            <a:r>
              <a:rPr lang="zh-TW" altLang="en-US" dirty="0"/>
              <a:t>行銷</a:t>
            </a:r>
            <a:r>
              <a:rPr lang="zh-TW" altLang="en-US" dirty="0" smtClean="0"/>
              <a:t>案例</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美國</a:t>
            </a:r>
            <a:r>
              <a:rPr lang="zh-TW" altLang="en-US" dirty="0"/>
              <a:t>的歷史頻道和</a:t>
            </a:r>
            <a:r>
              <a:rPr lang="en-US" altLang="zh-TW" dirty="0"/>
              <a:t>Foursquare</a:t>
            </a:r>
            <a:r>
              <a:rPr lang="zh-TW" altLang="en-US" dirty="0"/>
              <a:t>合作，推出打卡便能收到附近景點的歷史資訊。</a:t>
            </a:r>
          </a:p>
          <a:p>
            <a:pPr>
              <a:spcBef>
                <a:spcPts val="768"/>
              </a:spcBef>
            </a:pPr>
            <a:r>
              <a:rPr lang="en-US" altLang="zh-TW" dirty="0"/>
              <a:t>Foursquare</a:t>
            </a:r>
            <a:r>
              <a:rPr lang="zh-TW" altLang="en-US" dirty="0"/>
              <a:t>和</a:t>
            </a:r>
            <a:r>
              <a:rPr lang="en-US" altLang="zh-TW" dirty="0" smtClean="0"/>
              <a:t>GROUPON</a:t>
            </a:r>
            <a:r>
              <a:rPr lang="zh-TW" altLang="en-US" dirty="0" smtClean="0"/>
              <a:t>合作</a:t>
            </a:r>
            <a:r>
              <a:rPr lang="zh-TW" altLang="en-US" dirty="0"/>
              <a:t>，創立團購網站</a:t>
            </a:r>
            <a:r>
              <a:rPr lang="en-US" altLang="zh-TW" dirty="0" err="1"/>
              <a:t>GroupTabs</a:t>
            </a:r>
            <a:r>
              <a:rPr lang="zh-TW" altLang="en-US" dirty="0"/>
              <a:t>。消費者於限制時間內達到開團目標人數，便能在優惠時間內享有折扣</a:t>
            </a:r>
            <a:r>
              <a:rPr lang="zh-TW" altLang="en-US" dirty="0" smtClean="0"/>
              <a:t>。</a:t>
            </a:r>
            <a:endParaRPr lang="zh-TW" altLang="en-US" dirty="0"/>
          </a:p>
        </p:txBody>
      </p:sp>
      <p:grpSp>
        <p:nvGrpSpPr>
          <p:cNvPr id="21" name="群組 20"/>
          <p:cNvGrpSpPr/>
          <p:nvPr/>
        </p:nvGrpSpPr>
        <p:grpSpPr>
          <a:xfrm rot="-5400000">
            <a:off x="3843419" y="-3827490"/>
            <a:ext cx="468002" cy="8140279"/>
            <a:chOff x="-37325" y="1189"/>
            <a:chExt cx="432005" cy="5046480"/>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416877" y="2950960"/>
              <a:ext cx="1191104"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10.5</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適地性服務</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6" y="3794295"/>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441107"/>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12290" name="Picture 2" descr="C:\Users\NO38\Desktop\書籍\IM111電子商務\IM111ppt\小圖\LBS-Wanderer-Bad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747" y="4242566"/>
            <a:ext cx="3532506" cy="218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75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行動廣告（</a:t>
            </a:r>
            <a:r>
              <a:rPr lang="en-US" altLang="zh-TW" dirty="0" smtClean="0"/>
              <a:t>M</a:t>
            </a:r>
            <a:r>
              <a:rPr lang="en-US" altLang="zh-TW" cap="none" dirty="0" smtClean="0"/>
              <a:t>obile</a:t>
            </a:r>
            <a:r>
              <a:rPr lang="en-US" altLang="zh-TW" dirty="0" smtClean="0"/>
              <a:t> A</a:t>
            </a:r>
            <a:r>
              <a:rPr lang="en-US" altLang="zh-TW" cap="none" dirty="0" smtClean="0"/>
              <a:t>ds</a:t>
            </a:r>
            <a:r>
              <a:rPr lang="zh-TW" altLang="en-US" dirty="0" smtClean="0"/>
              <a:t>）</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行動</a:t>
            </a:r>
            <a:r>
              <a:rPr lang="zh-TW" altLang="en-US" dirty="0"/>
              <a:t>廣告泛指以行動裝置為媒介所發送的廣告訊息。</a:t>
            </a:r>
          </a:p>
          <a:p>
            <a:pPr>
              <a:spcBef>
                <a:spcPts val="768"/>
              </a:spcBef>
            </a:pPr>
            <a:r>
              <a:rPr lang="zh-TW" altLang="en-US" dirty="0"/>
              <a:t>相較於傳統的網路廣告，行動廣告結合適地性服務，擁有精準行銷、便於追蹤等優點，能為廣告活動帶來較明確的投資報酬。</a:t>
            </a:r>
          </a:p>
          <a:p>
            <a:pPr>
              <a:spcBef>
                <a:spcPts val="768"/>
              </a:spcBef>
            </a:pPr>
            <a:r>
              <a:rPr lang="zh-TW" altLang="en-US" dirty="0"/>
              <a:t>案例：「拼」出來的免費</a:t>
            </a:r>
            <a:r>
              <a:rPr lang="en-US" altLang="zh-TW" dirty="0" smtClean="0"/>
              <a:t>Wi-Fi</a:t>
            </a:r>
            <a:r>
              <a:rPr lang="zh-TW" altLang="en-US" dirty="0" smtClean="0"/>
              <a:t>－</a:t>
            </a:r>
            <a:r>
              <a:rPr lang="en-US" altLang="zh-TW" dirty="0"/>
              <a:t>Scrabble Wi-Fi</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918935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08520" y="355432"/>
            <a:ext cx="9145016" cy="1143000"/>
          </a:xfrm>
          <a:ln w="6350"/>
        </p:spPr>
        <p:txBody>
          <a:bodyPr anchor="ctr">
            <a:noAutofit/>
          </a:bodyPr>
          <a:lstStyle/>
          <a:p>
            <a:pPr algn="ctr">
              <a:lnSpc>
                <a:spcPct val="120000"/>
              </a:lnSpc>
            </a:pPr>
            <a:r>
              <a:rPr lang="zh-TW" altLang="en-US" dirty="0" smtClean="0"/>
              <a:t>「</a:t>
            </a:r>
            <a:r>
              <a:rPr lang="zh-TW" altLang="en-US" dirty="0"/>
              <a:t>拼」出來的免費</a:t>
            </a:r>
            <a:r>
              <a:rPr lang="en-US" altLang="zh-TW" dirty="0" smtClean="0"/>
              <a:t>W</a:t>
            </a:r>
            <a:r>
              <a:rPr lang="en-US" altLang="zh-TW" cap="none" dirty="0" smtClean="0"/>
              <a:t>i</a:t>
            </a:r>
            <a:r>
              <a:rPr lang="en-US" altLang="zh-TW" dirty="0" smtClean="0"/>
              <a:t>-F</a:t>
            </a:r>
            <a:r>
              <a:rPr lang="en-US" altLang="zh-TW" cap="none" dirty="0" smtClean="0"/>
              <a:t>i</a:t>
            </a:r>
            <a:r>
              <a:rPr lang="zh-TW" altLang="en-US" dirty="0" smtClean="0"/>
              <a:t>－</a:t>
            </a:r>
            <a:r>
              <a:rPr lang="en-US" altLang="zh-TW" dirty="0" smtClean="0"/>
              <a:t>S</a:t>
            </a:r>
            <a:r>
              <a:rPr lang="en-US" altLang="zh-TW" cap="none" dirty="0" smtClean="0"/>
              <a:t>crabble</a:t>
            </a:r>
            <a:r>
              <a:rPr lang="en-US" altLang="zh-TW" dirty="0" smtClean="0"/>
              <a:t> </a:t>
            </a:r>
            <a:r>
              <a:rPr lang="en-US" altLang="zh-TW" dirty="0"/>
              <a:t>W</a:t>
            </a:r>
            <a:r>
              <a:rPr lang="en-US" altLang="zh-TW" cap="none" dirty="0"/>
              <a:t>i</a:t>
            </a:r>
            <a:r>
              <a:rPr lang="en-US" altLang="zh-TW" dirty="0"/>
              <a:t>-F</a:t>
            </a:r>
            <a:r>
              <a:rPr lang="en-US" altLang="zh-TW" cap="none" dirty="0"/>
              <a:t>i</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世界</a:t>
            </a:r>
            <a:r>
              <a:rPr lang="zh-TW" altLang="en-US" dirty="0"/>
              <a:t>知名玩具企業美泰兒（</a:t>
            </a:r>
            <a:r>
              <a:rPr lang="en-US" altLang="zh-TW" dirty="0"/>
              <a:t>Mattel</a:t>
            </a:r>
            <a:r>
              <a:rPr lang="zh-TW" altLang="en-US" dirty="0"/>
              <a:t>）利用提供</a:t>
            </a:r>
            <a:r>
              <a:rPr lang="zh-TW" altLang="en-US" dirty="0" smtClean="0"/>
              <a:t>免費</a:t>
            </a:r>
            <a:r>
              <a:rPr lang="en-US" altLang="zh-TW" dirty="0" smtClean="0"/>
              <a:t>Wi-Fi</a:t>
            </a:r>
            <a:r>
              <a:rPr lang="zh-TW" altLang="en-US" dirty="0" smtClean="0"/>
              <a:t>熱點</a:t>
            </a:r>
            <a:r>
              <a:rPr lang="zh-TW" altLang="en-US" dirty="0"/>
              <a:t>的行銷手段，進行拼字遊戲（</a:t>
            </a:r>
            <a:r>
              <a:rPr lang="en-US" altLang="zh-TW" dirty="0"/>
              <a:t>Scrabble</a:t>
            </a:r>
            <a:r>
              <a:rPr lang="zh-TW" altLang="en-US" dirty="0"/>
              <a:t>）的行銷活動。使用者</a:t>
            </a:r>
            <a:r>
              <a:rPr lang="zh-TW" altLang="en-US" dirty="0" smtClean="0"/>
              <a:t>在</a:t>
            </a:r>
            <a:r>
              <a:rPr lang="en-US" altLang="zh-TW" dirty="0"/>
              <a:t>Wi-Fi</a:t>
            </a:r>
            <a:r>
              <a:rPr lang="zh-TW" altLang="en-US" dirty="0" smtClean="0"/>
              <a:t>連線</a:t>
            </a:r>
            <a:r>
              <a:rPr lang="zh-TW" altLang="en-US" dirty="0"/>
              <a:t>頁面點選加密的「</a:t>
            </a:r>
            <a:r>
              <a:rPr lang="en-US" altLang="zh-TW" dirty="0"/>
              <a:t>Play Scrabble Wi-Fi </a:t>
            </a:r>
            <a:r>
              <a:rPr lang="zh-TW" altLang="en-US" dirty="0" smtClean="0"/>
              <a:t>」</a:t>
            </a:r>
            <a:r>
              <a:rPr lang="zh-TW" altLang="en-US" dirty="0"/>
              <a:t>熱點廣告後，會出現拼字遊戲的畫面，使用者只要將畫面中的七個英文字母組合成一單字，此單字即</a:t>
            </a:r>
            <a:r>
              <a:rPr lang="zh-TW" altLang="en-US" dirty="0" smtClean="0"/>
              <a:t>為</a:t>
            </a:r>
            <a:r>
              <a:rPr lang="en-US" altLang="zh-TW" dirty="0"/>
              <a:t>Wi-Fi</a:t>
            </a:r>
            <a:r>
              <a:rPr lang="zh-TW" altLang="en-US" dirty="0" smtClean="0"/>
              <a:t>熱點</a:t>
            </a:r>
            <a:r>
              <a:rPr lang="zh-TW" altLang="en-US" dirty="0"/>
              <a:t>的密碼</a:t>
            </a:r>
            <a:r>
              <a:rPr lang="zh-TW" altLang="en-US" dirty="0" smtClean="0"/>
              <a:t>。</a:t>
            </a:r>
            <a:endParaRPr lang="en-US" altLang="zh-TW" dirty="0" smtClean="0"/>
          </a:p>
          <a:p>
            <a:pPr>
              <a:spcBef>
                <a:spcPts val="768"/>
              </a:spcBef>
            </a:pPr>
            <a:endParaRPr lang="en-US" altLang="zh-TW" dirty="0" smtClean="0"/>
          </a:p>
          <a:p>
            <a:pPr>
              <a:spcBef>
                <a:spcPts val="768"/>
              </a:spcBef>
            </a:pPr>
            <a:endParaRPr lang="zh-TW" altLang="en-US" dirty="0"/>
          </a:p>
        </p:txBody>
      </p:sp>
      <p:pic>
        <p:nvPicPr>
          <p:cNvPr id="1027" name="Picture 3" descr="C:\Users\NO38\Desktop\書籍\IM111電子商務\IM111ppt\小圖\mattel-black-friday-sal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5058680"/>
            <a:ext cx="1363067" cy="13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4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麥當勞的行動行銷案例</a:t>
            </a:r>
            <a:endParaRPr lang="en-US" altLang="zh-TW" dirty="0"/>
          </a:p>
        </p:txBody>
      </p:sp>
      <p:sp>
        <p:nvSpPr>
          <p:cNvPr id="6" name="內容版面配置區 2"/>
          <p:cNvSpPr>
            <a:spLocks noGrp="1"/>
          </p:cNvSpPr>
          <p:nvPr>
            <p:ph idx="1"/>
          </p:nvPr>
        </p:nvSpPr>
        <p:spPr>
          <a:xfrm>
            <a:off x="457200" y="1483200"/>
            <a:ext cx="8219256" cy="4525963"/>
          </a:xfrm>
        </p:spPr>
        <p:txBody>
          <a:bodyPr>
            <a:noAutofit/>
          </a:bodyPr>
          <a:lstStyle/>
          <a:p>
            <a:pPr>
              <a:spcBef>
                <a:spcPts val="700"/>
              </a:spcBef>
            </a:pPr>
            <a:r>
              <a:rPr lang="zh-TW" altLang="zh-TW" dirty="0" smtClean="0"/>
              <a:t>快速</a:t>
            </a:r>
            <a:r>
              <a:rPr lang="zh-TW" altLang="zh-TW" dirty="0"/>
              <a:t>、便利為訴求的速食店，遇上行動通訊平台與科技，如何在競爭激烈的市場中</a:t>
            </a:r>
            <a:r>
              <a:rPr lang="zh-TW" altLang="zh-TW" dirty="0" smtClean="0"/>
              <a:t>出奇制勝</a:t>
            </a:r>
            <a:r>
              <a:rPr lang="zh-TW" altLang="en-US" dirty="0" smtClean="0"/>
              <a:t>？</a:t>
            </a:r>
            <a:endParaRPr lang="en-US" altLang="zh-TW" dirty="0"/>
          </a:p>
          <a:p>
            <a:pPr>
              <a:spcBef>
                <a:spcPts val="700"/>
              </a:spcBef>
            </a:pPr>
            <a:r>
              <a:rPr lang="zh-TW" altLang="zh-TW" dirty="0"/>
              <a:t>麥當勞</a:t>
            </a:r>
            <a:r>
              <a:rPr lang="en-US" altLang="zh-TW" dirty="0"/>
              <a:t>2011</a:t>
            </a:r>
            <a:r>
              <a:rPr lang="zh-TW" altLang="zh-TW" dirty="0"/>
              <a:t>年在瑞典首府斯德哥爾摩推出「互動式電玩廣告看板</a:t>
            </a:r>
            <a:r>
              <a:rPr lang="zh-TW" altLang="zh-TW" dirty="0" smtClean="0"/>
              <a:t>」</a:t>
            </a:r>
            <a:r>
              <a:rPr lang="zh-TW" altLang="en-US" dirty="0" smtClean="0"/>
              <a:t>（</a:t>
            </a:r>
            <a:r>
              <a:rPr lang="en-US" altLang="zh-TW" dirty="0" smtClean="0"/>
              <a:t>Interactive Video Billboard</a:t>
            </a:r>
            <a:r>
              <a:rPr lang="zh-TW" altLang="en-US" dirty="0" smtClean="0"/>
              <a:t>）</a:t>
            </a:r>
            <a:r>
              <a:rPr lang="zh-TW" altLang="zh-TW" dirty="0" smtClean="0"/>
              <a:t>，</a:t>
            </a:r>
            <a:r>
              <a:rPr lang="zh-TW" altLang="zh-TW" dirty="0"/>
              <a:t>只要將智慧型手機對準麥當勞的大型戶外廣告看板上的遊戲連結，就能進入乒乓遊戲</a:t>
            </a:r>
            <a:r>
              <a:rPr lang="zh-TW" altLang="zh-TW" dirty="0" smtClean="0"/>
              <a:t>介面</a:t>
            </a:r>
            <a:r>
              <a:rPr lang="zh-TW" altLang="en-US" dirty="0" smtClean="0"/>
              <a:t>（</a:t>
            </a:r>
            <a:r>
              <a:rPr lang="en-US" altLang="zh-TW" dirty="0" smtClean="0"/>
              <a:t>Pong Game</a:t>
            </a:r>
            <a:r>
              <a:rPr lang="zh-TW" altLang="en-US" dirty="0" smtClean="0"/>
              <a:t>）</a:t>
            </a:r>
            <a:r>
              <a:rPr lang="zh-TW" altLang="zh-TW" dirty="0" smtClean="0"/>
              <a:t>，</a:t>
            </a:r>
            <a:r>
              <a:rPr lang="zh-TW" altLang="zh-TW" dirty="0"/>
              <a:t>如果能在三十秒內達成遊戲目標，就可享用一頓免費麥當勞餐</a:t>
            </a:r>
            <a:r>
              <a:rPr lang="zh-TW" altLang="zh-TW" dirty="0" smtClean="0"/>
              <a:t>。</a:t>
            </a:r>
            <a:endParaRPr lang="en-US" altLang="zh-TW" dirty="0"/>
          </a:p>
        </p:txBody>
      </p:sp>
    </p:spTree>
    <p:extLst>
      <p:ext uri="{BB962C8B-B14F-4D97-AF65-F5344CB8AC3E}">
        <p14:creationId xmlns:p14="http://schemas.microsoft.com/office/powerpoint/2010/main" val="339985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08520" y="355432"/>
            <a:ext cx="9145016" cy="1143000"/>
          </a:xfrm>
          <a:ln w="6350"/>
        </p:spPr>
        <p:txBody>
          <a:bodyPr anchor="ctr">
            <a:noAutofit/>
          </a:bodyPr>
          <a:lstStyle/>
          <a:p>
            <a:pPr algn="ctr">
              <a:lnSpc>
                <a:spcPct val="120000"/>
              </a:lnSpc>
            </a:pPr>
            <a:r>
              <a:rPr lang="zh-TW" altLang="en-US" dirty="0" smtClean="0"/>
              <a:t>「</a:t>
            </a:r>
            <a:r>
              <a:rPr lang="zh-TW" altLang="en-US" dirty="0"/>
              <a:t>拼」出來的免費</a:t>
            </a:r>
            <a:r>
              <a:rPr lang="en-US" altLang="zh-TW" dirty="0" smtClean="0"/>
              <a:t>W</a:t>
            </a:r>
            <a:r>
              <a:rPr lang="en-US" altLang="zh-TW" cap="none" dirty="0" smtClean="0"/>
              <a:t>i</a:t>
            </a:r>
            <a:r>
              <a:rPr lang="en-US" altLang="zh-TW" dirty="0" smtClean="0"/>
              <a:t>-F</a:t>
            </a:r>
            <a:r>
              <a:rPr lang="en-US" altLang="zh-TW" cap="none" dirty="0" smtClean="0"/>
              <a:t>i</a:t>
            </a:r>
            <a:r>
              <a:rPr lang="zh-TW" altLang="en-US" dirty="0" smtClean="0"/>
              <a:t>－</a:t>
            </a:r>
            <a:r>
              <a:rPr lang="en-US" altLang="zh-TW" dirty="0" smtClean="0"/>
              <a:t>S</a:t>
            </a:r>
            <a:r>
              <a:rPr lang="en-US" altLang="zh-TW" cap="none" dirty="0" smtClean="0"/>
              <a:t>crabble</a:t>
            </a:r>
            <a:r>
              <a:rPr lang="en-US" altLang="zh-TW" dirty="0" smtClean="0"/>
              <a:t> </a:t>
            </a:r>
            <a:r>
              <a:rPr lang="en-US" altLang="zh-TW" dirty="0"/>
              <a:t>W</a:t>
            </a:r>
            <a:r>
              <a:rPr lang="en-US" altLang="zh-TW" cap="none" dirty="0"/>
              <a:t>i</a:t>
            </a:r>
            <a:r>
              <a:rPr lang="en-US" altLang="zh-TW" dirty="0"/>
              <a:t>-F</a:t>
            </a:r>
            <a:r>
              <a:rPr lang="en-US" altLang="zh-TW" cap="none" dirty="0"/>
              <a:t>i</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破</a:t>
            </a:r>
            <a:r>
              <a:rPr lang="zh-TW" altLang="en-US" dirty="0"/>
              <a:t>關所獲分數即為使用時間，若超過使用時間，必須再破關一次或將破關結果分享至社群網站，才能延長使用。美泰兒將</a:t>
            </a:r>
            <a:r>
              <a:rPr lang="zh-TW" altLang="en-US" dirty="0" smtClean="0"/>
              <a:t>連線</a:t>
            </a:r>
            <a:r>
              <a:rPr lang="en-US" altLang="zh-TW" dirty="0"/>
              <a:t>Wi-Fi</a:t>
            </a:r>
            <a:r>
              <a:rPr lang="zh-TW" altLang="en-US" dirty="0" smtClean="0"/>
              <a:t>需要</a:t>
            </a:r>
            <a:r>
              <a:rPr lang="zh-TW" altLang="en-US" dirty="0"/>
              <a:t>密碼的特點，與拼字遊戲的內容結合得淋漓盡致，透過提供熱點的公共服務，增加品牌與產品的曝光與討論熱度。</a:t>
            </a:r>
          </a:p>
          <a:p>
            <a:pPr>
              <a:spcBef>
                <a:spcPts val="768"/>
              </a:spcBef>
            </a:pPr>
            <a:endParaRPr lang="zh-TW" altLang="en-US" dirty="0"/>
          </a:p>
        </p:txBody>
      </p:sp>
      <p:pic>
        <p:nvPicPr>
          <p:cNvPr id="4" name="Picture 2" descr="C:\Users\NO38\Desktop\書籍\IM111電子商務\IM111ppt\小圖\s1_2a0d46b660e97033c09f4f639f3d26a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4797152"/>
            <a:ext cx="2815831" cy="1575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58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簡訊（</a:t>
            </a:r>
            <a:r>
              <a:rPr lang="en-US" altLang="zh-TW" dirty="0" smtClean="0"/>
              <a:t>M</a:t>
            </a:r>
            <a:r>
              <a:rPr lang="en-US" altLang="zh-TW" cap="none" dirty="0" smtClean="0"/>
              <a:t>essage</a:t>
            </a:r>
            <a:r>
              <a:rPr lang="en-US" altLang="zh-TW" dirty="0" smtClean="0"/>
              <a:t> S</a:t>
            </a:r>
            <a:r>
              <a:rPr lang="en-US" altLang="zh-TW" cap="none" dirty="0" smtClean="0"/>
              <a:t>ervice</a:t>
            </a:r>
            <a:r>
              <a:rPr lang="zh-TW" altLang="en-US" dirty="0" smtClean="0"/>
              <a:t>）</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簡訊</a:t>
            </a:r>
            <a:r>
              <a:rPr lang="zh-TW" altLang="en-US" dirty="0"/>
              <a:t>為具高度目標定位特性的行動廣告。</a:t>
            </a:r>
          </a:p>
          <a:p>
            <a:pPr>
              <a:spcBef>
                <a:spcPts val="768"/>
              </a:spcBef>
            </a:pPr>
            <a:r>
              <a:rPr lang="zh-TW" altLang="en-US" dirty="0"/>
              <a:t>文字簡訊雖有字數限制，但其低成本與易用性，使其為最成功的行動廣告工具。案例：美國</a:t>
            </a:r>
            <a:r>
              <a:rPr lang="zh-TW" altLang="en-US" dirty="0" smtClean="0"/>
              <a:t>紅十字會－海地</a:t>
            </a:r>
            <a:r>
              <a:rPr lang="zh-TW" altLang="en-US" dirty="0"/>
              <a:t>震災文字簡訊捐款</a:t>
            </a:r>
            <a:r>
              <a:rPr lang="zh-TW" altLang="en-US" dirty="0" smtClean="0"/>
              <a:t>活動。</a:t>
            </a:r>
            <a:endParaRPr lang="zh-TW" altLang="en-US" dirty="0"/>
          </a:p>
          <a:p>
            <a:pPr>
              <a:spcBef>
                <a:spcPts val="768"/>
              </a:spcBef>
            </a:pPr>
            <a:r>
              <a:rPr lang="zh-TW" altLang="en-US" dirty="0"/>
              <a:t>多媒體簡訊可傳送文字、圖片、動畫、聲音、影片等格式，也可傳送</a:t>
            </a:r>
            <a:r>
              <a:rPr lang="zh-TW" altLang="en-US" dirty="0" smtClean="0"/>
              <a:t>至</a:t>
            </a:r>
            <a:r>
              <a:rPr lang="en-US" altLang="zh-TW" dirty="0" smtClean="0"/>
              <a:t>E-Mail</a:t>
            </a:r>
            <a:r>
              <a:rPr lang="zh-TW" altLang="en-US" dirty="0"/>
              <a:t>地址。但其接收傳送需配合上網功能，且傳送費用高，導致多媒體簡訊使用率一直不高。</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82107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67544" y="355432"/>
            <a:ext cx="8216431" cy="1143000"/>
          </a:xfrm>
          <a:ln w="6350"/>
        </p:spPr>
        <p:txBody>
          <a:bodyPr anchor="ctr">
            <a:noAutofit/>
          </a:bodyPr>
          <a:lstStyle/>
          <a:p>
            <a:pPr algn="ctr">
              <a:lnSpc>
                <a:spcPct val="100000"/>
              </a:lnSpc>
            </a:pPr>
            <a:r>
              <a:rPr lang="zh-TW" altLang="en-US" dirty="0" smtClean="0"/>
              <a:t>美國紅十字會─</a:t>
            </a:r>
            <a:r>
              <a:rPr lang="en-US" altLang="zh-TW" dirty="0" smtClean="0"/>
              <a:t/>
            </a:r>
            <a:br>
              <a:rPr lang="en-US" altLang="zh-TW" dirty="0" smtClean="0"/>
            </a:br>
            <a:r>
              <a:rPr lang="zh-TW" altLang="en-US" dirty="0" smtClean="0"/>
              <a:t>海地</a:t>
            </a:r>
            <a:r>
              <a:rPr lang="zh-TW" altLang="en-US" dirty="0"/>
              <a:t>震災文字簡訊捐款活動</a:t>
            </a:r>
          </a:p>
        </p:txBody>
      </p:sp>
      <p:sp>
        <p:nvSpPr>
          <p:cNvPr id="4099" name="內容版面配置區 2"/>
          <p:cNvSpPr>
            <a:spLocks noGrp="1"/>
          </p:cNvSpPr>
          <p:nvPr>
            <p:ph idx="1"/>
          </p:nvPr>
        </p:nvSpPr>
        <p:spPr>
          <a:xfrm>
            <a:off x="457200" y="1629360"/>
            <a:ext cx="8219256" cy="5040000"/>
          </a:xfrm>
        </p:spPr>
        <p:txBody>
          <a:bodyPr>
            <a:noAutofit/>
          </a:bodyPr>
          <a:lstStyle/>
          <a:p>
            <a:pPr>
              <a:spcBef>
                <a:spcPts val="768"/>
              </a:spcBef>
            </a:pPr>
            <a:r>
              <a:rPr lang="en-US" altLang="zh-TW" dirty="0" smtClean="0"/>
              <a:t>2010</a:t>
            </a:r>
            <a:r>
              <a:rPr lang="zh-TW" altLang="en-US" dirty="0"/>
              <a:t>年海地發生死亡人數超過</a:t>
            </a:r>
            <a:r>
              <a:rPr lang="en-US" altLang="zh-TW" dirty="0"/>
              <a:t>45000</a:t>
            </a:r>
            <a:r>
              <a:rPr lang="zh-TW" altLang="en-US" dirty="0"/>
              <a:t>千人的大規模地震，美國紅十字會發起手機文字簡訊捐款活動。欲捐款者只需在文字短訊中輸入</a:t>
            </a:r>
            <a:r>
              <a:rPr lang="en-US" altLang="zh-TW" dirty="0"/>
              <a:t>Haiti</a:t>
            </a:r>
            <a:r>
              <a:rPr lang="zh-TW" altLang="en-US" dirty="0"/>
              <a:t>，並發送至</a:t>
            </a:r>
            <a:r>
              <a:rPr lang="en-US" altLang="zh-TW" dirty="0"/>
              <a:t>90999</a:t>
            </a:r>
            <a:r>
              <a:rPr lang="zh-TW" altLang="en-US" dirty="0"/>
              <a:t>，每傳一條簡訊即捐款</a:t>
            </a:r>
            <a:r>
              <a:rPr lang="en-US" altLang="zh-TW" dirty="0"/>
              <a:t>10</a:t>
            </a:r>
            <a:r>
              <a:rPr lang="zh-TW" altLang="en-US" dirty="0"/>
              <a:t>美元，捐款者捐出的款項會自動列入手機帳單中。美國紅十字會華盛頓總會統計，此活動湧入</a:t>
            </a:r>
            <a:r>
              <a:rPr lang="en-US" altLang="zh-TW" dirty="0"/>
              <a:t>310</a:t>
            </a:r>
            <a:r>
              <a:rPr lang="zh-TW" altLang="en-US" dirty="0"/>
              <a:t>萬人參加，共募得</a:t>
            </a:r>
            <a:r>
              <a:rPr lang="en-US" altLang="zh-TW" dirty="0"/>
              <a:t>3,100</a:t>
            </a:r>
            <a:r>
              <a:rPr lang="zh-TW" altLang="en-US" dirty="0"/>
              <a:t>萬美元</a:t>
            </a:r>
            <a:r>
              <a:rPr lang="zh-TW" altLang="en-US" dirty="0" smtClean="0"/>
              <a:t>。</a:t>
            </a:r>
            <a:endParaRPr lang="zh-TW" altLang="en-US" dirty="0"/>
          </a:p>
        </p:txBody>
      </p:sp>
    </p:spTree>
    <p:extLst>
      <p:ext uri="{BB962C8B-B14F-4D97-AF65-F5344CB8AC3E}">
        <p14:creationId xmlns:p14="http://schemas.microsoft.com/office/powerpoint/2010/main" val="61203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行動版</a:t>
            </a:r>
            <a:r>
              <a:rPr lang="zh-TW" altLang="en-US" dirty="0" smtClean="0"/>
              <a:t>網站（</a:t>
            </a:r>
            <a:r>
              <a:rPr lang="en-US" altLang="zh-TW" dirty="0" smtClean="0"/>
              <a:t>M</a:t>
            </a:r>
            <a:r>
              <a:rPr lang="en-US" altLang="zh-TW" cap="none" dirty="0" smtClean="0"/>
              <a:t>obile</a:t>
            </a:r>
            <a:r>
              <a:rPr lang="en-US" altLang="zh-TW" dirty="0" smtClean="0"/>
              <a:t> W</a:t>
            </a:r>
            <a:r>
              <a:rPr lang="en-US" altLang="zh-TW" cap="none" dirty="0" smtClean="0"/>
              <a:t>eb</a:t>
            </a:r>
            <a:r>
              <a:rPr lang="zh-TW" altLang="en-US" dirty="0" smtClean="0"/>
              <a:t>）</a:t>
            </a:r>
            <a:endParaRPr lang="zh-TW" altLang="en-US" dirty="0"/>
          </a:p>
        </p:txBody>
      </p:sp>
      <p:sp>
        <p:nvSpPr>
          <p:cNvPr id="4099" name="內容版面配置區 2"/>
          <p:cNvSpPr>
            <a:spLocks noGrp="1"/>
          </p:cNvSpPr>
          <p:nvPr>
            <p:ph idx="1"/>
          </p:nvPr>
        </p:nvSpPr>
        <p:spPr>
          <a:xfrm>
            <a:off x="457200" y="1483199"/>
            <a:ext cx="8579296" cy="5040000"/>
          </a:xfrm>
        </p:spPr>
        <p:txBody>
          <a:bodyPr>
            <a:noAutofit/>
          </a:bodyPr>
          <a:lstStyle/>
          <a:p>
            <a:pPr>
              <a:lnSpc>
                <a:spcPct val="82000"/>
              </a:lnSpc>
              <a:spcBef>
                <a:spcPts val="700"/>
              </a:spcBef>
            </a:pPr>
            <a:r>
              <a:rPr lang="zh-TW" altLang="en-US" dirty="0" smtClean="0"/>
              <a:t>網頁</a:t>
            </a:r>
            <a:r>
              <a:rPr lang="zh-TW" altLang="en-US" dirty="0"/>
              <a:t>設計者與行銷人員須針對行動裝置的</a:t>
            </a:r>
            <a:r>
              <a:rPr lang="zh-TW" altLang="en-US" dirty="0" smtClean="0"/>
              <a:t>特</a:t>
            </a:r>
            <a:endParaRPr lang="en-US" altLang="zh-TW" dirty="0" smtClean="0"/>
          </a:p>
          <a:p>
            <a:pPr marL="360000" indent="0">
              <a:lnSpc>
                <a:spcPct val="82000"/>
              </a:lnSpc>
              <a:spcBef>
                <a:spcPts val="700"/>
              </a:spcBef>
              <a:buNone/>
            </a:pPr>
            <a:r>
              <a:rPr lang="zh-TW" altLang="en-US" dirty="0" smtClean="0"/>
              <a:t>性</a:t>
            </a:r>
            <a:r>
              <a:rPr lang="zh-TW" altLang="en-US" dirty="0"/>
              <a:t>，從提升用戶體驗的目標出發，打造對</a:t>
            </a:r>
            <a:r>
              <a:rPr lang="zh-TW" altLang="en-US" dirty="0" smtClean="0"/>
              <a:t>行</a:t>
            </a:r>
            <a:endParaRPr lang="en-US" altLang="zh-TW" dirty="0" smtClean="0"/>
          </a:p>
          <a:p>
            <a:pPr marL="360000" indent="0">
              <a:lnSpc>
                <a:spcPct val="82000"/>
              </a:lnSpc>
              <a:spcBef>
                <a:spcPts val="700"/>
              </a:spcBef>
              <a:buNone/>
            </a:pPr>
            <a:r>
              <a:rPr lang="zh-TW" altLang="en-US" dirty="0"/>
              <a:t>動裝置使用者友善的介面。</a:t>
            </a:r>
          </a:p>
          <a:p>
            <a:pPr>
              <a:lnSpc>
                <a:spcPct val="82000"/>
              </a:lnSpc>
              <a:spcBef>
                <a:spcPts val="700"/>
              </a:spcBef>
            </a:pPr>
            <a:r>
              <a:rPr lang="zh-TW" altLang="en-US" dirty="0"/>
              <a:t>行動版網頁設計要點：</a:t>
            </a:r>
          </a:p>
          <a:p>
            <a:pPr marL="720000" lvl="1" indent="-342900" algn="just" defTabSz="914400" fontAlgn="base">
              <a:lnSpc>
                <a:spcPct val="82000"/>
              </a:lnSpc>
              <a:spcBef>
                <a:spcPts val="700"/>
              </a:spcBef>
              <a:buClr>
                <a:schemeClr val="tx2"/>
              </a:buClr>
              <a:buFont typeface="Times New Roman" panose="02020603050405020304" pitchFamily="18" charset="0"/>
              <a:buChar char="−"/>
            </a:pPr>
            <a:r>
              <a:rPr lang="zh-TW" altLang="en-US" dirty="0"/>
              <a:t>將頁面大小控制到最小，讓網頁全部內容能</a:t>
            </a:r>
            <a:r>
              <a:rPr lang="zh-TW" altLang="en-US" dirty="0" smtClean="0"/>
              <a:t>在</a:t>
            </a:r>
            <a:endParaRPr lang="en-US" altLang="zh-TW" dirty="0" smtClean="0"/>
          </a:p>
          <a:p>
            <a:pPr marL="720000" lvl="1" indent="0" algn="just" defTabSz="914400" fontAlgn="base">
              <a:lnSpc>
                <a:spcPct val="82000"/>
              </a:lnSpc>
              <a:spcBef>
                <a:spcPts val="700"/>
              </a:spcBef>
              <a:buClr>
                <a:schemeClr val="tx2"/>
              </a:buClr>
              <a:buNone/>
            </a:pPr>
            <a:r>
              <a:rPr lang="zh-TW" altLang="en-US" dirty="0" smtClean="0"/>
              <a:t>行動</a:t>
            </a:r>
            <a:r>
              <a:rPr lang="zh-TW" altLang="en-US" dirty="0"/>
              <a:t>裝置螢幕一次呈現。</a:t>
            </a:r>
          </a:p>
          <a:p>
            <a:pPr marL="720000" lvl="1" indent="-342900" algn="just" defTabSz="914400" fontAlgn="base">
              <a:lnSpc>
                <a:spcPct val="82000"/>
              </a:lnSpc>
              <a:spcBef>
                <a:spcPts val="700"/>
              </a:spcBef>
              <a:buClr>
                <a:schemeClr val="tx2"/>
              </a:buClr>
              <a:buFont typeface="Times New Roman" panose="02020603050405020304" pitchFamily="18" charset="0"/>
              <a:buChar char="−"/>
            </a:pPr>
            <a:r>
              <a:rPr lang="zh-TW" altLang="en-US" dirty="0"/>
              <a:t>網頁排版必須簡潔，避免載入時間太長。</a:t>
            </a:r>
          </a:p>
          <a:p>
            <a:pPr marL="720000" lvl="1" indent="-342900" algn="just" defTabSz="914400" fontAlgn="base">
              <a:lnSpc>
                <a:spcPct val="82000"/>
              </a:lnSpc>
              <a:spcBef>
                <a:spcPts val="700"/>
              </a:spcBef>
              <a:buClr>
                <a:schemeClr val="tx2"/>
              </a:buClr>
              <a:buFont typeface="Times New Roman" panose="02020603050405020304" pitchFamily="18" charset="0"/>
              <a:buChar char="−"/>
            </a:pPr>
            <a:r>
              <a:rPr lang="zh-TW" altLang="en-US" dirty="0"/>
              <a:t>建立網頁在跨平台裝置瀏覽的兼容性。</a:t>
            </a:r>
          </a:p>
          <a:p>
            <a:pPr marL="720000" lvl="1" indent="-342900" algn="just" defTabSz="914400" fontAlgn="base">
              <a:lnSpc>
                <a:spcPct val="82000"/>
              </a:lnSpc>
              <a:spcBef>
                <a:spcPts val="700"/>
              </a:spcBef>
              <a:buClr>
                <a:schemeClr val="tx2"/>
              </a:buClr>
              <a:buFont typeface="Times New Roman" panose="02020603050405020304" pitchFamily="18" charset="0"/>
              <a:buChar char="−"/>
            </a:pPr>
            <a:r>
              <a:rPr lang="zh-TW" altLang="en-US" dirty="0"/>
              <a:t>以快速、簡單扼要的方式提供使用者資訊。</a:t>
            </a:r>
          </a:p>
          <a:p>
            <a:pPr marL="720000" lvl="1" indent="-342900" algn="just" defTabSz="914400" fontAlgn="base">
              <a:lnSpc>
                <a:spcPct val="82000"/>
              </a:lnSpc>
              <a:spcBef>
                <a:spcPts val="700"/>
              </a:spcBef>
              <a:buClr>
                <a:schemeClr val="tx2"/>
              </a:buClr>
              <a:buFont typeface="Times New Roman" panose="02020603050405020304" pitchFamily="18" charset="0"/>
              <a:buChar char="−"/>
            </a:pPr>
            <a:r>
              <a:rPr lang="zh-TW" altLang="en-US" dirty="0"/>
              <a:t>建立行動版網頁與傳統網頁間的自動轉換。</a:t>
            </a:r>
          </a:p>
          <a:p>
            <a:pPr>
              <a:lnSpc>
                <a:spcPct val="82000"/>
              </a:lnSpc>
              <a:spcBef>
                <a:spcPts val="700"/>
              </a:spcBef>
            </a:pPr>
            <a:r>
              <a:rPr lang="zh-TW" altLang="en-US" dirty="0"/>
              <a:t>案例：科技新聞網站</a:t>
            </a:r>
            <a:r>
              <a:rPr lang="en-US" altLang="zh-TW" dirty="0"/>
              <a:t>Wired</a:t>
            </a:r>
            <a:r>
              <a:rPr lang="zh-TW" altLang="en-US" dirty="0"/>
              <a:t>美國版之行動網站</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73628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fade">
                                      <p:cBhvr>
                                        <p:cTn id="18" dur="500"/>
                                        <p:tgtEl>
                                          <p:spTgt spid="409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fade">
                                      <p:cBhvr>
                                        <p:cTn id="21" dur="500"/>
                                        <p:tgtEl>
                                          <p:spTgt spid="4099">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fade">
                                      <p:cBhvr>
                                        <p:cTn id="24" dur="500"/>
                                        <p:tgtEl>
                                          <p:spTgt spid="4099">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099">
                                            <p:txEl>
                                              <p:pRg st="6" end="6"/>
                                            </p:txEl>
                                          </p:spTgt>
                                        </p:tgtEl>
                                        <p:attrNameLst>
                                          <p:attrName>style.visibility</p:attrName>
                                        </p:attrNameLst>
                                      </p:cBhvr>
                                      <p:to>
                                        <p:strVal val="visible"/>
                                      </p:to>
                                    </p:set>
                                    <p:animEffect transition="in" filter="fade">
                                      <p:cBhvr>
                                        <p:cTn id="27" dur="500"/>
                                        <p:tgtEl>
                                          <p:spTgt spid="4099">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099">
                                            <p:txEl>
                                              <p:pRg st="7" end="7"/>
                                            </p:txEl>
                                          </p:spTgt>
                                        </p:tgtEl>
                                        <p:attrNameLst>
                                          <p:attrName>style.visibility</p:attrName>
                                        </p:attrNameLst>
                                      </p:cBhvr>
                                      <p:to>
                                        <p:strVal val="visible"/>
                                      </p:to>
                                    </p:set>
                                    <p:animEffect transition="in" filter="fade">
                                      <p:cBhvr>
                                        <p:cTn id="30" dur="500"/>
                                        <p:tgtEl>
                                          <p:spTgt spid="4099">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099">
                                            <p:txEl>
                                              <p:pRg st="8" end="8"/>
                                            </p:txEl>
                                          </p:spTgt>
                                        </p:tgtEl>
                                        <p:attrNameLst>
                                          <p:attrName>style.visibility</p:attrName>
                                        </p:attrNameLst>
                                      </p:cBhvr>
                                      <p:to>
                                        <p:strVal val="visible"/>
                                      </p:to>
                                    </p:set>
                                    <p:animEffect transition="in" filter="fade">
                                      <p:cBhvr>
                                        <p:cTn id="33" dur="500"/>
                                        <p:tgtEl>
                                          <p:spTgt spid="4099">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099">
                                            <p:txEl>
                                              <p:pRg st="9" end="9"/>
                                            </p:txEl>
                                          </p:spTgt>
                                        </p:tgtEl>
                                        <p:attrNameLst>
                                          <p:attrName>style.visibility</p:attrName>
                                        </p:attrNameLst>
                                      </p:cBhvr>
                                      <p:to>
                                        <p:strVal val="visible"/>
                                      </p:to>
                                    </p:set>
                                    <p:animEffect transition="in" filter="fade">
                                      <p:cBhvr>
                                        <p:cTn id="36" dur="500"/>
                                        <p:tgtEl>
                                          <p:spTgt spid="4099">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099">
                                            <p:txEl>
                                              <p:pRg st="10" end="10"/>
                                            </p:txEl>
                                          </p:spTgt>
                                        </p:tgtEl>
                                        <p:attrNameLst>
                                          <p:attrName>style.visibility</p:attrName>
                                        </p:attrNameLst>
                                      </p:cBhvr>
                                      <p:to>
                                        <p:strVal val="visible"/>
                                      </p:to>
                                    </p:set>
                                    <p:animEffect transition="in" filter="fade">
                                      <p:cBhvr>
                                        <p:cTn id="41"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lnSpc>
                <a:spcPct val="100000"/>
              </a:lnSpc>
            </a:pPr>
            <a:r>
              <a:rPr lang="zh-TW" altLang="en-US" dirty="0" smtClean="0"/>
              <a:t>科技</a:t>
            </a:r>
            <a:r>
              <a:rPr lang="zh-TW" altLang="en-US" dirty="0"/>
              <a:t>新聞網站</a:t>
            </a:r>
            <a:r>
              <a:rPr lang="en-US" altLang="zh-TW" dirty="0" smtClean="0"/>
              <a:t>W</a:t>
            </a:r>
            <a:r>
              <a:rPr lang="en-US" altLang="zh-TW" cap="none" dirty="0" smtClean="0"/>
              <a:t>ired</a:t>
            </a:r>
            <a:r>
              <a:rPr lang="zh-TW" altLang="en-US" dirty="0" smtClean="0"/>
              <a:t>美國</a:t>
            </a:r>
            <a:r>
              <a:rPr lang="zh-TW" altLang="en-US" dirty="0"/>
              <a:t>版之行動網站</a:t>
            </a:r>
          </a:p>
        </p:txBody>
      </p:sp>
      <p:sp>
        <p:nvSpPr>
          <p:cNvPr id="4099" name="內容版面配置區 2"/>
          <p:cNvSpPr>
            <a:spLocks noGrp="1"/>
          </p:cNvSpPr>
          <p:nvPr>
            <p:ph idx="1"/>
          </p:nvPr>
        </p:nvSpPr>
        <p:spPr>
          <a:xfrm>
            <a:off x="457200" y="1629360"/>
            <a:ext cx="8219256" cy="5040000"/>
          </a:xfrm>
        </p:spPr>
        <p:txBody>
          <a:bodyPr>
            <a:noAutofit/>
          </a:bodyPr>
          <a:lstStyle/>
          <a:p>
            <a:pPr>
              <a:spcBef>
                <a:spcPts val="768"/>
              </a:spcBef>
            </a:pPr>
            <a:r>
              <a:rPr lang="en-US" altLang="zh-TW" dirty="0" smtClean="0"/>
              <a:t>Wired</a:t>
            </a:r>
            <a:r>
              <a:rPr lang="zh-TW" altLang="en-US" dirty="0"/>
              <a:t>為了行動裝置螢幕的易讀性，首先，將電腦版網頁中的新聞分類的橫幅與搜尋框，隱藏到右上角方便點擊的單欄式選單，讀者可從選單中，選取有興趣的新聞類別或用關鍵字搜尋新聞。再者，首頁只有一個欄位，顯示頭條要聞的標題與大照片，讓首頁保持簡潔。此外，點擊進入每篇新聞中，版面底部保留可供切換，查看相關新聞與讀者可能喜歡的新聞，保留網頁節點延伸的特性</a:t>
            </a:r>
            <a:r>
              <a:rPr lang="zh-TW" altLang="en-US" dirty="0" smtClean="0"/>
              <a:t>。</a:t>
            </a:r>
            <a:endParaRPr lang="zh-TW" altLang="en-US" dirty="0"/>
          </a:p>
        </p:txBody>
      </p:sp>
    </p:spTree>
    <p:extLst>
      <p:ext uri="{BB962C8B-B14F-4D97-AF65-F5344CB8AC3E}">
        <p14:creationId xmlns:p14="http://schemas.microsoft.com/office/powerpoint/2010/main" val="245963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行動遊戲（</a:t>
            </a:r>
            <a:r>
              <a:rPr lang="en-US" altLang="zh-TW" dirty="0" smtClean="0"/>
              <a:t>G</a:t>
            </a:r>
            <a:r>
              <a:rPr lang="en-US" altLang="zh-TW" cap="none" dirty="0" smtClean="0"/>
              <a:t>ame</a:t>
            </a:r>
            <a:r>
              <a:rPr lang="en-US" altLang="zh-TW" dirty="0" smtClean="0"/>
              <a:t> A</a:t>
            </a:r>
            <a:r>
              <a:rPr lang="en-US" altLang="zh-TW" cap="none" dirty="0" smtClean="0"/>
              <a:t>pps</a:t>
            </a:r>
            <a:r>
              <a:rPr lang="zh-TW" altLang="en-US" dirty="0" smtClean="0"/>
              <a:t>）</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行動</a:t>
            </a:r>
            <a:r>
              <a:rPr lang="zh-TW" altLang="en-US" dirty="0"/>
              <a:t>遊戲，但因載體機動性高、遊戲所花時間不需很長，可隨時進入或暫停，好打發時間，因此為近年下載量常勝軍。</a:t>
            </a:r>
          </a:p>
          <a:p>
            <a:pPr>
              <a:spcBef>
                <a:spcPts val="768"/>
              </a:spcBef>
            </a:pPr>
            <a:r>
              <a:rPr lang="zh-TW" altLang="en-US" dirty="0"/>
              <a:t>案例</a:t>
            </a:r>
            <a:r>
              <a:rPr lang="zh-TW" altLang="en-US" dirty="0" smtClean="0"/>
              <a:t>：芬蘭</a:t>
            </a:r>
            <a:r>
              <a:rPr lang="zh-TW" altLang="en-US" dirty="0"/>
              <a:t>遊戲商</a:t>
            </a:r>
            <a:r>
              <a:rPr lang="en-US" altLang="zh-TW" dirty="0" err="1"/>
              <a:t>Rovio</a:t>
            </a:r>
            <a:r>
              <a:rPr lang="zh-TW" altLang="en-US" dirty="0"/>
              <a:t> </a:t>
            </a:r>
            <a:r>
              <a:rPr lang="en-US" altLang="zh-TW" dirty="0" smtClean="0"/>
              <a:t>Mobile</a:t>
            </a:r>
            <a:r>
              <a:rPr lang="zh-TW" altLang="en-US" dirty="0" smtClean="0"/>
              <a:t>－益智</a:t>
            </a:r>
            <a:r>
              <a:rPr lang="zh-TW" altLang="en-US" dirty="0"/>
              <a:t>型</a:t>
            </a:r>
            <a:r>
              <a:rPr lang="en-US" altLang="zh-TW" dirty="0" smtClean="0"/>
              <a:t>App</a:t>
            </a:r>
            <a:r>
              <a:rPr lang="zh-TW" altLang="en-US" dirty="0" smtClean="0"/>
              <a:t>遊戲</a:t>
            </a:r>
            <a:r>
              <a:rPr lang="zh-TW" altLang="en-US" dirty="0"/>
              <a:t>憤怒</a:t>
            </a:r>
            <a:r>
              <a:rPr lang="zh-TW" altLang="en-US" dirty="0" smtClean="0"/>
              <a:t>鳥（</a:t>
            </a:r>
            <a:r>
              <a:rPr lang="en-US" altLang="zh-TW" dirty="0" smtClean="0"/>
              <a:t>Angry Birds</a:t>
            </a:r>
            <a:r>
              <a:rPr lang="zh-TW" altLang="en-US" dirty="0" smtClean="0"/>
              <a:t>）</a:t>
            </a:r>
            <a:endParaRPr lang="en-US" altLang="zh-TW" dirty="0"/>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pic>
        <p:nvPicPr>
          <p:cNvPr id="2" name="Picture 2" descr="C:\Users\NO38\Desktop\書籍\IM111電子商務\IM111ppt\小圖\unname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782" y="4293096"/>
            <a:ext cx="2843808" cy="213285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24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lnSpc>
                <a:spcPct val="100000"/>
              </a:lnSpc>
            </a:pPr>
            <a:r>
              <a:rPr lang="zh-TW" altLang="zh-TW" dirty="0" smtClean="0"/>
              <a:t>芬蘭</a:t>
            </a:r>
            <a:r>
              <a:rPr lang="zh-TW" altLang="zh-TW" dirty="0"/>
              <a:t>遊戲商</a:t>
            </a:r>
            <a:r>
              <a:rPr lang="en-US" altLang="zh-TW" dirty="0" err="1" smtClean="0"/>
              <a:t>R</a:t>
            </a:r>
            <a:r>
              <a:rPr lang="en-US" altLang="zh-TW" cap="none" dirty="0" err="1" smtClean="0"/>
              <a:t>ovio</a:t>
            </a:r>
            <a:r>
              <a:rPr lang="en-US" altLang="zh-TW" dirty="0" smtClean="0"/>
              <a:t> M</a:t>
            </a:r>
            <a:r>
              <a:rPr lang="en-US" altLang="zh-TW" cap="none" dirty="0" smtClean="0"/>
              <a:t>obile</a:t>
            </a:r>
            <a:r>
              <a:rPr lang="zh-TW" altLang="en-US" dirty="0"/>
              <a:t>─</a:t>
            </a:r>
            <a:r>
              <a:rPr lang="zh-TW" altLang="zh-TW" dirty="0" smtClean="0"/>
              <a:t>益智</a:t>
            </a:r>
            <a:r>
              <a:rPr lang="zh-TW" altLang="zh-TW" dirty="0"/>
              <a:t>型</a:t>
            </a:r>
            <a:r>
              <a:rPr lang="en-US" altLang="zh-TW" dirty="0" smtClean="0"/>
              <a:t>A</a:t>
            </a:r>
            <a:r>
              <a:rPr lang="en-US" altLang="zh-TW" cap="none" dirty="0" smtClean="0"/>
              <a:t>pp</a:t>
            </a:r>
            <a:r>
              <a:rPr lang="zh-TW" altLang="zh-TW" dirty="0" smtClean="0"/>
              <a:t>遊戲</a:t>
            </a:r>
            <a:r>
              <a:rPr lang="zh-TW" altLang="zh-TW" dirty="0"/>
              <a:t>憤怒</a:t>
            </a:r>
            <a:r>
              <a:rPr lang="zh-TW" altLang="zh-TW" dirty="0" smtClean="0"/>
              <a:t>鳥</a:t>
            </a:r>
            <a:r>
              <a:rPr lang="zh-TW" altLang="en-US" dirty="0" smtClean="0"/>
              <a:t>（</a:t>
            </a:r>
            <a:r>
              <a:rPr lang="en-US" altLang="zh-TW" dirty="0" smtClean="0"/>
              <a:t>A</a:t>
            </a:r>
            <a:r>
              <a:rPr lang="en-US" altLang="zh-TW" cap="none" dirty="0" smtClean="0"/>
              <a:t>ngry</a:t>
            </a:r>
            <a:r>
              <a:rPr lang="en-US" altLang="zh-TW" dirty="0" smtClean="0"/>
              <a:t> B</a:t>
            </a:r>
            <a:r>
              <a:rPr lang="en-US" altLang="zh-TW" cap="none" dirty="0" smtClean="0"/>
              <a:t>irds</a:t>
            </a:r>
            <a:r>
              <a:rPr lang="zh-TW" altLang="en-US" cap="none" dirty="0" smtClean="0"/>
              <a:t>）</a:t>
            </a:r>
            <a:endParaRPr lang="en-US" altLang="zh-TW" dirty="0"/>
          </a:p>
        </p:txBody>
      </p:sp>
      <p:sp>
        <p:nvSpPr>
          <p:cNvPr id="4099" name="內容版面配置區 2"/>
          <p:cNvSpPr>
            <a:spLocks noGrp="1"/>
          </p:cNvSpPr>
          <p:nvPr>
            <p:ph idx="1"/>
          </p:nvPr>
        </p:nvSpPr>
        <p:spPr>
          <a:xfrm>
            <a:off x="457200" y="1629360"/>
            <a:ext cx="8219256" cy="5040000"/>
          </a:xfrm>
        </p:spPr>
        <p:txBody>
          <a:bodyPr>
            <a:noAutofit/>
          </a:bodyPr>
          <a:lstStyle/>
          <a:p>
            <a:pPr>
              <a:lnSpc>
                <a:spcPct val="83000"/>
              </a:lnSpc>
              <a:spcBef>
                <a:spcPts val="768"/>
              </a:spcBef>
            </a:pPr>
            <a:r>
              <a:rPr lang="en-US" altLang="zh-TW" dirty="0" err="1" smtClean="0"/>
              <a:t>Rovio</a:t>
            </a:r>
            <a:r>
              <a:rPr lang="zh-TW" altLang="en-US" dirty="0"/>
              <a:t>因憤怒鳥遊戲，已成為世界知名娛樂品牌。遊戲中，利用差點擊中的上癮心理，讓玩家控制由彈弓發射的憤怒小鳥，以射擊建築物與小豬。</a:t>
            </a:r>
            <a:r>
              <a:rPr lang="en-US" altLang="zh-TW" dirty="0"/>
              <a:t>2009</a:t>
            </a:r>
            <a:r>
              <a:rPr lang="zh-TW" altLang="en-US" dirty="0"/>
              <a:t>年發布的憤怒鳥，至今全球下載量破</a:t>
            </a:r>
            <a:r>
              <a:rPr lang="en-US" altLang="zh-TW" dirty="0"/>
              <a:t>17</a:t>
            </a:r>
            <a:r>
              <a:rPr lang="zh-TW" altLang="en-US" dirty="0"/>
              <a:t>億次，</a:t>
            </a:r>
            <a:r>
              <a:rPr lang="en-US" altLang="zh-TW" dirty="0"/>
              <a:t>2012</a:t>
            </a:r>
            <a:r>
              <a:rPr lang="zh-TW" altLang="en-US" dirty="0"/>
              <a:t>年該遊戲的總收入約為</a:t>
            </a:r>
            <a:r>
              <a:rPr lang="en-US" altLang="zh-TW" dirty="0"/>
              <a:t>6760</a:t>
            </a:r>
            <a:r>
              <a:rPr lang="zh-TW" altLang="en-US" dirty="0"/>
              <a:t>萬美元，光是使用者付費下載的收入即佔了</a:t>
            </a:r>
            <a:r>
              <a:rPr lang="en-US" altLang="zh-TW" dirty="0"/>
              <a:t>64%</a:t>
            </a:r>
            <a:r>
              <a:rPr lang="zh-TW" altLang="en-US" dirty="0"/>
              <a:t>，</a:t>
            </a:r>
            <a:r>
              <a:rPr lang="en-US" altLang="zh-TW" dirty="0"/>
              <a:t>30%</a:t>
            </a:r>
            <a:r>
              <a:rPr lang="zh-TW" altLang="en-US" dirty="0"/>
              <a:t>則來自周邊商品與專利，開發商</a:t>
            </a:r>
            <a:r>
              <a:rPr lang="en-US" altLang="zh-TW" dirty="0" err="1"/>
              <a:t>Rovio</a:t>
            </a:r>
            <a:r>
              <a:rPr lang="zh-TW" altLang="en-US" dirty="0"/>
              <a:t>甚至將其從行動遊戲平台，進一步推廣至</a:t>
            </a:r>
            <a:r>
              <a:rPr lang="en-US" altLang="zh-TW" dirty="0"/>
              <a:t>Wii</a:t>
            </a:r>
            <a:r>
              <a:rPr lang="zh-TW" altLang="en-US" dirty="0"/>
              <a:t>、</a:t>
            </a:r>
            <a:r>
              <a:rPr lang="en-US" altLang="zh-TW" dirty="0"/>
              <a:t>Xbox</a:t>
            </a:r>
            <a:r>
              <a:rPr lang="zh-TW" altLang="en-US" dirty="0"/>
              <a:t>、</a:t>
            </a:r>
            <a:r>
              <a:rPr lang="en-US" altLang="zh-TW" dirty="0"/>
              <a:t>PS3</a:t>
            </a:r>
            <a:r>
              <a:rPr lang="zh-TW" altLang="en-US" dirty="0"/>
              <a:t>等其他遊戲平台，並與</a:t>
            </a:r>
            <a:r>
              <a:rPr lang="en-US" altLang="zh-TW" dirty="0"/>
              <a:t>20</a:t>
            </a:r>
            <a:r>
              <a:rPr lang="zh-TW" altLang="en-US" dirty="0"/>
              <a:t>世紀福斯影片公司合作，拍攝憤怒鳥電影版本，還於</a:t>
            </a:r>
            <a:r>
              <a:rPr lang="en-US" altLang="zh-TW" dirty="0"/>
              <a:t>2012</a:t>
            </a:r>
            <a:r>
              <a:rPr lang="zh-TW" altLang="en-US" dirty="0"/>
              <a:t>年開設專屬主題樂園。</a:t>
            </a:r>
          </a:p>
        </p:txBody>
      </p:sp>
    </p:spTree>
    <p:extLst>
      <p:ext uri="{BB962C8B-B14F-4D97-AF65-F5344CB8AC3E}">
        <p14:creationId xmlns:p14="http://schemas.microsoft.com/office/powerpoint/2010/main" val="120650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t">
            <a:normAutofit fontScale="90000"/>
          </a:bodyPr>
          <a:lstStyle/>
          <a:p>
            <a:pPr algn="ctr">
              <a:lnSpc>
                <a:spcPct val="100000"/>
              </a:lnSpc>
            </a:pPr>
            <a:r>
              <a:rPr lang="zh-TW" altLang="en-US" sz="4400" dirty="0"/>
              <a:t>快速回應矩陣</a:t>
            </a:r>
            <a:r>
              <a:rPr lang="zh-TW" altLang="en-US" sz="4400" dirty="0" smtClean="0"/>
              <a:t>碼</a:t>
            </a:r>
            <a:r>
              <a:rPr lang="en-US" altLang="zh-TW" sz="4400" dirty="0" smtClean="0"/>
              <a:t/>
            </a:r>
            <a:br>
              <a:rPr lang="en-US" altLang="zh-TW" sz="4400" dirty="0" smtClean="0"/>
            </a:br>
            <a:r>
              <a:rPr lang="zh-TW" altLang="en-US" sz="4400" dirty="0" smtClean="0"/>
              <a:t>（</a:t>
            </a:r>
            <a:r>
              <a:rPr lang="en-US" altLang="zh-TW" sz="4400" dirty="0" smtClean="0"/>
              <a:t>Q</a:t>
            </a:r>
            <a:r>
              <a:rPr lang="en-US" altLang="zh-TW" sz="4400" cap="none" dirty="0" smtClean="0"/>
              <a:t>uick</a:t>
            </a:r>
            <a:r>
              <a:rPr lang="en-US" altLang="zh-TW" sz="4400" dirty="0" smtClean="0"/>
              <a:t> R</a:t>
            </a:r>
            <a:r>
              <a:rPr lang="en-US" altLang="zh-TW" sz="4400" cap="none" dirty="0" smtClean="0"/>
              <a:t>esponse</a:t>
            </a:r>
            <a:r>
              <a:rPr lang="en-US" altLang="zh-TW" sz="4400" dirty="0" smtClean="0"/>
              <a:t> C</a:t>
            </a:r>
            <a:r>
              <a:rPr lang="en-US" altLang="zh-TW" sz="4400" cap="none" dirty="0" smtClean="0"/>
              <a:t>ode</a:t>
            </a:r>
            <a:r>
              <a:rPr lang="en-US" altLang="zh-TW" sz="4400" dirty="0" smtClean="0"/>
              <a:t>, </a:t>
            </a:r>
            <a:r>
              <a:rPr lang="en-US" altLang="zh-TW" sz="4400" dirty="0"/>
              <a:t>QR </a:t>
            </a:r>
            <a:r>
              <a:rPr lang="en-US" altLang="zh-TW" sz="4400" dirty="0" smtClean="0"/>
              <a:t>C</a:t>
            </a:r>
            <a:r>
              <a:rPr lang="en-US" altLang="zh-TW" sz="4400" cap="none" dirty="0" smtClean="0"/>
              <a:t>ode</a:t>
            </a:r>
            <a:r>
              <a:rPr lang="zh-TW" altLang="en-US" sz="4400" dirty="0" smtClean="0"/>
              <a:t>）</a:t>
            </a:r>
            <a:endParaRPr lang="zh-TW" altLang="en-US" sz="4400" dirty="0"/>
          </a:p>
        </p:txBody>
      </p:sp>
      <p:sp>
        <p:nvSpPr>
          <p:cNvPr id="4099" name="內容版面配置區 2"/>
          <p:cNvSpPr>
            <a:spLocks noGrp="1"/>
          </p:cNvSpPr>
          <p:nvPr>
            <p:ph idx="1"/>
          </p:nvPr>
        </p:nvSpPr>
        <p:spPr>
          <a:xfrm>
            <a:off x="457200" y="1701368"/>
            <a:ext cx="8219256" cy="5040000"/>
          </a:xfrm>
        </p:spPr>
        <p:txBody>
          <a:bodyPr>
            <a:noAutofit/>
          </a:bodyPr>
          <a:lstStyle/>
          <a:p>
            <a:pPr>
              <a:lnSpc>
                <a:spcPct val="95000"/>
              </a:lnSpc>
              <a:spcBef>
                <a:spcPts val="700"/>
              </a:spcBef>
            </a:pPr>
            <a:r>
              <a:rPr lang="en-US" altLang="zh-TW" dirty="0" smtClean="0"/>
              <a:t>QR </a:t>
            </a:r>
            <a:r>
              <a:rPr lang="en-US" altLang="zh-TW" dirty="0"/>
              <a:t>Code</a:t>
            </a:r>
            <a:r>
              <a:rPr lang="zh-TW" altLang="en-US" dirty="0"/>
              <a:t>屬於二維條碼的一種，提供企業存放大量多媒體內容。</a:t>
            </a:r>
          </a:p>
          <a:p>
            <a:pPr>
              <a:lnSpc>
                <a:spcPct val="95000"/>
              </a:lnSpc>
              <a:spcBef>
                <a:spcPts val="700"/>
              </a:spcBef>
            </a:pPr>
            <a:r>
              <a:rPr lang="zh-TW" altLang="en-US" dirty="0"/>
              <a:t>目前於行動商務的應用範圍，包括名片的資料自動儲存；電信公司的數位內容下載；產品、使用手冊、宣傳導覽文宣的相關資訊網頁</a:t>
            </a:r>
            <a:r>
              <a:rPr lang="zh-TW" altLang="en-US" dirty="0" smtClean="0"/>
              <a:t>連結、馬上</a:t>
            </a:r>
            <a:r>
              <a:rPr lang="zh-TW" altLang="en-US" dirty="0"/>
              <a:t>撥打電話等；以及消費者購買票券後的入場或商務交易的身分識別等。</a:t>
            </a:r>
          </a:p>
          <a:p>
            <a:pPr>
              <a:lnSpc>
                <a:spcPct val="95000"/>
              </a:lnSpc>
              <a:spcBef>
                <a:spcPts val="700"/>
              </a:spcBef>
            </a:pPr>
            <a:r>
              <a:rPr lang="zh-TW" altLang="en-US" dirty="0" smtClean="0"/>
              <a:t>案例</a:t>
            </a:r>
            <a:r>
              <a:rPr lang="zh-TW" altLang="en-US" dirty="0"/>
              <a:t>：南韓連鎖超市</a:t>
            </a:r>
            <a:r>
              <a:rPr lang="en-US" altLang="zh-TW" dirty="0" err="1"/>
              <a:t>Homeplus</a:t>
            </a:r>
            <a:r>
              <a:rPr lang="zh-TW" altLang="en-US" dirty="0"/>
              <a:t>－捷運候車區牆</a:t>
            </a:r>
            <a:r>
              <a:rPr lang="en-US" altLang="zh-TW" dirty="0"/>
              <a:t>QR Code</a:t>
            </a:r>
            <a:r>
              <a:rPr lang="zh-TW" altLang="en-US" dirty="0"/>
              <a:t>廣告</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244326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lnSpc>
                <a:spcPct val="100000"/>
              </a:lnSpc>
            </a:pPr>
            <a:r>
              <a:rPr lang="zh-TW" altLang="zh-TW" dirty="0" smtClean="0"/>
              <a:t>南韓</a:t>
            </a:r>
            <a:r>
              <a:rPr lang="zh-TW" altLang="zh-TW" dirty="0"/>
              <a:t>連鎖超市</a:t>
            </a:r>
            <a:r>
              <a:rPr lang="en-US" altLang="zh-TW" dirty="0" err="1" smtClean="0"/>
              <a:t>H</a:t>
            </a:r>
            <a:r>
              <a:rPr lang="en-US" altLang="zh-TW" cap="none" dirty="0" err="1" smtClean="0"/>
              <a:t>omeplus</a:t>
            </a:r>
            <a:r>
              <a:rPr lang="zh-TW" altLang="zh-TW" dirty="0" smtClean="0"/>
              <a:t>－</a:t>
            </a:r>
            <a:r>
              <a:rPr lang="en-US" altLang="zh-TW" dirty="0" smtClean="0"/>
              <a:t/>
            </a:r>
            <a:br>
              <a:rPr lang="en-US" altLang="zh-TW" dirty="0" smtClean="0"/>
            </a:br>
            <a:r>
              <a:rPr lang="zh-TW" altLang="zh-TW" dirty="0" smtClean="0"/>
              <a:t>捷運</a:t>
            </a:r>
            <a:r>
              <a:rPr lang="zh-TW" altLang="zh-TW" dirty="0"/>
              <a:t>候車區牆</a:t>
            </a:r>
            <a:r>
              <a:rPr lang="en-US" altLang="zh-TW" dirty="0"/>
              <a:t>QR </a:t>
            </a:r>
            <a:r>
              <a:rPr lang="en-US" altLang="zh-TW" dirty="0" smtClean="0"/>
              <a:t>C</a:t>
            </a:r>
            <a:r>
              <a:rPr lang="en-US" altLang="zh-TW" cap="none" dirty="0" smtClean="0"/>
              <a:t>ode</a:t>
            </a:r>
            <a:r>
              <a:rPr lang="zh-TW" altLang="zh-TW" dirty="0" smtClean="0"/>
              <a:t>廣告</a:t>
            </a:r>
            <a:endParaRPr lang="zh-TW" altLang="zh-TW" dirty="0"/>
          </a:p>
        </p:txBody>
      </p:sp>
      <p:sp>
        <p:nvSpPr>
          <p:cNvPr id="4099" name="內容版面配置區 2"/>
          <p:cNvSpPr>
            <a:spLocks noGrp="1"/>
          </p:cNvSpPr>
          <p:nvPr>
            <p:ph idx="1"/>
          </p:nvPr>
        </p:nvSpPr>
        <p:spPr>
          <a:xfrm>
            <a:off x="457200" y="1629360"/>
            <a:ext cx="8219256" cy="5040000"/>
          </a:xfrm>
        </p:spPr>
        <p:txBody>
          <a:bodyPr>
            <a:noAutofit/>
          </a:bodyPr>
          <a:lstStyle/>
          <a:p>
            <a:pPr>
              <a:lnSpc>
                <a:spcPct val="83000"/>
              </a:lnSpc>
              <a:spcBef>
                <a:spcPts val="768"/>
              </a:spcBef>
            </a:pPr>
            <a:r>
              <a:rPr lang="en-US" altLang="zh-TW" dirty="0" smtClean="0"/>
              <a:t>2011</a:t>
            </a:r>
            <a:r>
              <a:rPr lang="zh-TW" altLang="zh-TW" dirty="0"/>
              <a:t>年</a:t>
            </a:r>
            <a:r>
              <a:rPr lang="en-US" altLang="zh-TW" dirty="0" err="1"/>
              <a:t>Homeplus</a:t>
            </a:r>
            <a:r>
              <a:rPr lang="zh-TW" altLang="zh-TW" dirty="0"/>
              <a:t>在捷運候車牆上，貼上整面與超市實體置物架、商品同樣大小的圖片，讓人彷彿身在超市，這時消費者只要拿起行動裝置掃描商品的</a:t>
            </a:r>
            <a:r>
              <a:rPr lang="en-US" altLang="zh-TW" dirty="0"/>
              <a:t>QR Code</a:t>
            </a:r>
            <a:r>
              <a:rPr lang="zh-TW" altLang="zh-TW" dirty="0"/>
              <a:t>，就能將商品放入購物車中。完成付款後，商品便會由物流的配送中心將物品宅配到指定的地址。這種邊等車、邊購物的創意</a:t>
            </a:r>
            <a:r>
              <a:rPr lang="en-US" altLang="zh-TW" dirty="0"/>
              <a:t>QR Code</a:t>
            </a:r>
            <a:r>
              <a:rPr lang="zh-TW" altLang="zh-TW" dirty="0"/>
              <a:t>行銷，為</a:t>
            </a:r>
            <a:r>
              <a:rPr lang="en-US" altLang="zh-TW" dirty="0" err="1"/>
              <a:t>Homeplus</a:t>
            </a:r>
            <a:r>
              <a:rPr lang="zh-TW" altLang="zh-TW" dirty="0"/>
              <a:t>拉入了</a:t>
            </a:r>
            <a:r>
              <a:rPr lang="en-US" altLang="zh-TW" dirty="0"/>
              <a:t>76%</a:t>
            </a:r>
            <a:r>
              <a:rPr lang="zh-TW" altLang="zh-TW" dirty="0"/>
              <a:t>的新會員，線上銷售成長</a:t>
            </a:r>
            <a:r>
              <a:rPr lang="en-US" altLang="zh-TW" dirty="0"/>
              <a:t>130%</a:t>
            </a:r>
            <a:r>
              <a:rPr lang="zh-TW" altLang="zh-TW" dirty="0"/>
              <a:t>，不僅因此成為南韓第一大網路超市，實體超市方面更拉近與連鎖超市龍頭</a:t>
            </a:r>
            <a:r>
              <a:rPr lang="en-US" altLang="zh-TW" dirty="0"/>
              <a:t>E-Mart</a:t>
            </a:r>
            <a:r>
              <a:rPr lang="zh-TW" altLang="zh-TW" dirty="0"/>
              <a:t>的距離。此行動廣告也拿下第</a:t>
            </a:r>
            <a:r>
              <a:rPr lang="en-US" altLang="zh-TW" dirty="0"/>
              <a:t>58</a:t>
            </a:r>
            <a:r>
              <a:rPr lang="zh-TW" altLang="zh-TW" dirty="0"/>
              <a:t>屆坎城創意節媒體廣告獎大獎</a:t>
            </a:r>
            <a:r>
              <a:rPr lang="en-US" altLang="zh-TW" dirty="0"/>
              <a:t> </a:t>
            </a:r>
            <a:r>
              <a:rPr lang="zh-TW" altLang="en-US" dirty="0" smtClean="0"/>
              <a:t>。</a:t>
            </a:r>
            <a:endParaRPr lang="zh-TW" altLang="en-US" dirty="0"/>
          </a:p>
        </p:txBody>
      </p:sp>
    </p:spTree>
    <p:extLst>
      <p:ext uri="{BB962C8B-B14F-4D97-AF65-F5344CB8AC3E}">
        <p14:creationId xmlns:p14="http://schemas.microsoft.com/office/powerpoint/2010/main" val="157717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行動支付（</a:t>
            </a:r>
            <a:r>
              <a:rPr lang="en-US" altLang="zh-TW" dirty="0" smtClean="0"/>
              <a:t>M</a:t>
            </a:r>
            <a:r>
              <a:rPr lang="en-US" altLang="zh-TW" cap="none" dirty="0" smtClean="0"/>
              <a:t>obile</a:t>
            </a:r>
            <a:r>
              <a:rPr lang="en-US" altLang="zh-TW" dirty="0" smtClean="0"/>
              <a:t> P</a:t>
            </a:r>
            <a:r>
              <a:rPr lang="en-US" altLang="zh-TW" cap="none" dirty="0" smtClean="0"/>
              <a:t>ayment</a:t>
            </a:r>
            <a:r>
              <a:rPr lang="zh-TW" altLang="en-US" dirty="0" smtClean="0"/>
              <a:t>）</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a:lnSpc>
                <a:spcPct val="90000"/>
              </a:lnSpc>
              <a:spcBef>
                <a:spcPts val="600"/>
              </a:spcBef>
            </a:pPr>
            <a:r>
              <a:rPr lang="zh-TW" altLang="en-US" dirty="0" smtClean="0"/>
              <a:t>目前</a:t>
            </a:r>
            <a:r>
              <a:rPr lang="zh-TW" altLang="en-US" dirty="0"/>
              <a:t>行動支付的類別大致可分兩類：電子錢包和行動支付平台。</a:t>
            </a:r>
          </a:p>
          <a:p>
            <a:pPr>
              <a:lnSpc>
                <a:spcPct val="90000"/>
              </a:lnSpc>
              <a:spcBef>
                <a:spcPts val="600"/>
              </a:spcBef>
            </a:pPr>
            <a:r>
              <a:rPr lang="en-US" altLang="zh-TW" dirty="0"/>
              <a:t>NFC</a:t>
            </a:r>
            <a:r>
              <a:rPr lang="zh-TW" altLang="en-US" dirty="0"/>
              <a:t>晶片讓一支手機宛如錢包，直接感應便可扣款。不過，</a:t>
            </a:r>
            <a:r>
              <a:rPr lang="en-US" altLang="zh-TW" dirty="0"/>
              <a:t>NFC</a:t>
            </a:r>
            <a:r>
              <a:rPr lang="zh-TW" altLang="en-US" dirty="0"/>
              <a:t>晶片必須內嵌於智慧型手機內，手機製造商需考量成本、耗電等問題。</a:t>
            </a:r>
          </a:p>
          <a:p>
            <a:pPr>
              <a:lnSpc>
                <a:spcPct val="90000"/>
              </a:lnSpc>
              <a:spcBef>
                <a:spcPts val="600"/>
              </a:spcBef>
            </a:pPr>
            <a:r>
              <a:rPr lang="zh-TW" altLang="en-US" dirty="0"/>
              <a:t>行動支付平台，只要搭配專屬</a:t>
            </a:r>
            <a:r>
              <a:rPr lang="en-US" altLang="zh-TW" dirty="0" smtClean="0"/>
              <a:t>App</a:t>
            </a:r>
            <a:r>
              <a:rPr lang="zh-TW" altLang="en-US" dirty="0" smtClean="0"/>
              <a:t>，</a:t>
            </a:r>
            <a:r>
              <a:rPr lang="zh-TW" altLang="en-US" dirty="0"/>
              <a:t>並在智慧型手機插槽接上讀卡機，消費者便能直接刷卡付費。</a:t>
            </a:r>
          </a:p>
          <a:p>
            <a:pPr>
              <a:lnSpc>
                <a:spcPct val="90000"/>
              </a:lnSpc>
              <a:spcBef>
                <a:spcPts val="600"/>
              </a:spcBef>
            </a:pPr>
            <a:r>
              <a:rPr lang="zh-TW" altLang="en-US" dirty="0"/>
              <a:t>案例：全球最大支付服務供應商</a:t>
            </a:r>
            <a:r>
              <a:rPr lang="en-US" altLang="zh-TW" dirty="0"/>
              <a:t>PayPal</a:t>
            </a:r>
            <a:r>
              <a:rPr lang="zh-TW" altLang="en-US" dirty="0"/>
              <a:t>與麥當勞的異業結盟</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33181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fade">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麥當勞的行動行銷案例</a:t>
            </a:r>
            <a:endParaRPr lang="en-US" altLang="zh-TW" dirty="0"/>
          </a:p>
        </p:txBody>
      </p:sp>
      <p:sp>
        <p:nvSpPr>
          <p:cNvPr id="6" name="內容版面配置區 2"/>
          <p:cNvSpPr>
            <a:spLocks noGrp="1"/>
          </p:cNvSpPr>
          <p:nvPr>
            <p:ph idx="1"/>
          </p:nvPr>
        </p:nvSpPr>
        <p:spPr>
          <a:xfrm>
            <a:off x="457200" y="1483200"/>
            <a:ext cx="8219256" cy="4525963"/>
          </a:xfrm>
        </p:spPr>
        <p:txBody>
          <a:bodyPr>
            <a:noAutofit/>
          </a:bodyPr>
          <a:lstStyle/>
          <a:p>
            <a:pPr>
              <a:spcBef>
                <a:spcPts val="768"/>
              </a:spcBef>
            </a:pPr>
            <a:r>
              <a:rPr lang="zh-TW" altLang="zh-TW" dirty="0" smtClean="0"/>
              <a:t>利用</a:t>
            </a:r>
            <a:r>
              <a:rPr lang="zh-TW" altLang="zh-TW" dirty="0"/>
              <a:t>智慧型手機的地理定位</a:t>
            </a:r>
            <a:r>
              <a:rPr lang="zh-TW" altLang="zh-TW" dirty="0" smtClean="0"/>
              <a:t>功能</a:t>
            </a:r>
            <a:r>
              <a:rPr lang="zh-TW" altLang="en-US" dirty="0" smtClean="0"/>
              <a:t>（</a:t>
            </a:r>
            <a:r>
              <a:rPr lang="en-US" altLang="zh-TW" dirty="0" smtClean="0"/>
              <a:t>Geolocation</a:t>
            </a:r>
            <a:r>
              <a:rPr lang="zh-TW" altLang="en-US" dirty="0" smtClean="0"/>
              <a:t>）</a:t>
            </a:r>
            <a:r>
              <a:rPr lang="zh-TW" altLang="zh-TW" dirty="0" smtClean="0"/>
              <a:t>，</a:t>
            </a:r>
            <a:r>
              <a:rPr lang="zh-TW" altLang="zh-TW" dirty="0"/>
              <a:t>消費者透過手機登入遊戲網址後，經過確認消費者所在位置是在廣告看板所在區域，即可開始利用智慧型手機的觸控介面，控制廣告看板上的乒乓遊戲，贏得免費餐點折扣券</a:t>
            </a:r>
            <a:r>
              <a:rPr lang="zh-TW" altLang="zh-TW" dirty="0" smtClean="0"/>
              <a:t>。</a:t>
            </a:r>
            <a:endParaRPr lang="en-US" altLang="zh-TW" dirty="0" smtClean="0"/>
          </a:p>
        </p:txBody>
      </p:sp>
    </p:spTree>
    <p:extLst>
      <p:ext uri="{BB962C8B-B14F-4D97-AF65-F5344CB8AC3E}">
        <p14:creationId xmlns:p14="http://schemas.microsoft.com/office/powerpoint/2010/main" val="21715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r>
              <a:rPr lang="zh-TW" altLang="zh-TW" dirty="0" smtClean="0"/>
              <a:t>全球</a:t>
            </a:r>
            <a:r>
              <a:rPr lang="zh-TW" altLang="zh-TW" dirty="0"/>
              <a:t>最大支付服務供應商</a:t>
            </a:r>
            <a:r>
              <a:rPr lang="en-US" altLang="zh-TW" dirty="0" smtClean="0"/>
              <a:t>P</a:t>
            </a:r>
            <a:r>
              <a:rPr lang="en-US" altLang="zh-TW" cap="none" dirty="0" smtClean="0"/>
              <a:t>ay</a:t>
            </a:r>
            <a:r>
              <a:rPr lang="en-US" altLang="zh-TW" dirty="0" smtClean="0"/>
              <a:t>P</a:t>
            </a:r>
            <a:r>
              <a:rPr lang="en-US" altLang="zh-TW" cap="none" dirty="0" smtClean="0"/>
              <a:t>al</a:t>
            </a:r>
            <a:br>
              <a:rPr lang="en-US" altLang="zh-TW" cap="none" dirty="0" smtClean="0"/>
            </a:br>
            <a:r>
              <a:rPr lang="zh-TW" altLang="zh-TW" dirty="0" smtClean="0"/>
              <a:t>與</a:t>
            </a:r>
            <a:r>
              <a:rPr lang="zh-TW" altLang="zh-TW" dirty="0"/>
              <a:t>麥當勞的異業結盟</a:t>
            </a:r>
            <a:endParaRPr lang="en-US" altLang="zh-TW" dirty="0"/>
          </a:p>
        </p:txBody>
      </p:sp>
      <p:sp>
        <p:nvSpPr>
          <p:cNvPr id="4099" name="內容版面配置區 2"/>
          <p:cNvSpPr>
            <a:spLocks noGrp="1"/>
          </p:cNvSpPr>
          <p:nvPr>
            <p:ph idx="1"/>
          </p:nvPr>
        </p:nvSpPr>
        <p:spPr>
          <a:xfrm>
            <a:off x="457200" y="1629360"/>
            <a:ext cx="8219256" cy="5040000"/>
          </a:xfrm>
        </p:spPr>
        <p:txBody>
          <a:bodyPr>
            <a:noAutofit/>
          </a:bodyPr>
          <a:lstStyle/>
          <a:p>
            <a:pPr>
              <a:spcBef>
                <a:spcPts val="768"/>
              </a:spcBef>
            </a:pPr>
            <a:r>
              <a:rPr lang="en-US" altLang="zh-TW" dirty="0" smtClean="0"/>
              <a:t>PayPal</a:t>
            </a:r>
            <a:r>
              <a:rPr lang="zh-TW" altLang="zh-TW" dirty="0"/>
              <a:t>在行動支付方面面臨新創公司</a:t>
            </a:r>
            <a:r>
              <a:rPr lang="en-US" altLang="zh-TW" dirty="0"/>
              <a:t>Square</a:t>
            </a:r>
            <a:r>
              <a:rPr lang="zh-TW" altLang="zh-TW" dirty="0"/>
              <a:t>等企業的競爭，</a:t>
            </a:r>
            <a:r>
              <a:rPr lang="en-US" altLang="zh-TW" dirty="0"/>
              <a:t>PayPal</a:t>
            </a:r>
            <a:r>
              <a:rPr lang="zh-TW" altLang="zh-TW" dirty="0"/>
              <a:t>更是積極布局行動支付的市場，</a:t>
            </a:r>
            <a:r>
              <a:rPr lang="en-US" altLang="zh-TW" dirty="0"/>
              <a:t>2012</a:t>
            </a:r>
            <a:r>
              <a:rPr lang="zh-TW" altLang="zh-TW" dirty="0"/>
              <a:t>年與法國麥當勞異業結盟，試行行動支付服務。</a:t>
            </a:r>
          </a:p>
          <a:p>
            <a:pPr>
              <a:spcBef>
                <a:spcPts val="768"/>
              </a:spcBef>
            </a:pPr>
            <a:r>
              <a:rPr lang="zh-TW" altLang="zh-TW" dirty="0"/>
              <a:t>此服務為，讓麥當勞消費者透過智慧型手機中的麥當勞</a:t>
            </a:r>
            <a:r>
              <a:rPr lang="en-US" altLang="zh-TW" dirty="0"/>
              <a:t>App</a:t>
            </a:r>
            <a:r>
              <a:rPr lang="zh-TW" altLang="zh-TW" dirty="0"/>
              <a:t>線上點餐，再透過</a:t>
            </a:r>
            <a:r>
              <a:rPr lang="en-US" altLang="zh-TW" dirty="0"/>
              <a:t>PayPal</a:t>
            </a:r>
            <a:r>
              <a:rPr lang="zh-TW" altLang="zh-TW" dirty="0"/>
              <a:t>付費，此服務不僅可望拓展</a:t>
            </a:r>
            <a:r>
              <a:rPr lang="en-US" altLang="zh-TW" dirty="0"/>
              <a:t>PayPal</a:t>
            </a:r>
            <a:r>
              <a:rPr lang="zh-TW" altLang="zh-TW" dirty="0"/>
              <a:t>的事業版圖，也縮短麥當勞的消費者在店內排隊等候的時間</a:t>
            </a:r>
            <a:r>
              <a:rPr lang="zh-TW" altLang="zh-TW" dirty="0" smtClean="0"/>
              <a:t>。</a:t>
            </a:r>
            <a:endParaRPr lang="zh-TW" altLang="zh-TW" dirty="0"/>
          </a:p>
        </p:txBody>
      </p:sp>
    </p:spTree>
    <p:extLst>
      <p:ext uri="{BB962C8B-B14F-4D97-AF65-F5344CB8AC3E}">
        <p14:creationId xmlns:p14="http://schemas.microsoft.com/office/powerpoint/2010/main" val="135581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行動銀行（</a:t>
            </a:r>
            <a:r>
              <a:rPr lang="en-US" altLang="zh-TW" dirty="0" smtClean="0"/>
              <a:t>M</a:t>
            </a:r>
            <a:r>
              <a:rPr lang="en-US" altLang="zh-TW" cap="none" dirty="0" smtClean="0"/>
              <a:t>obile</a:t>
            </a:r>
            <a:r>
              <a:rPr lang="en-US" altLang="zh-TW" dirty="0" smtClean="0"/>
              <a:t> B</a:t>
            </a:r>
            <a:r>
              <a:rPr lang="en-US" altLang="zh-TW" cap="none" dirty="0" smtClean="0"/>
              <a:t>anking</a:t>
            </a:r>
            <a:r>
              <a:rPr lang="zh-TW" altLang="en-US" dirty="0" smtClean="0"/>
              <a:t>）</a:t>
            </a:r>
            <a:endParaRPr lang="zh-TW" altLang="en-US"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行動</a:t>
            </a:r>
            <a:r>
              <a:rPr lang="zh-TW" altLang="en-US" dirty="0"/>
              <a:t>銀行提供民眾透過手機、</a:t>
            </a:r>
            <a:r>
              <a:rPr lang="en-US" altLang="zh-TW" dirty="0"/>
              <a:t>PDA</a:t>
            </a:r>
            <a:r>
              <a:rPr lang="zh-TW" altLang="en-US" dirty="0"/>
              <a:t>等行動裝置與銀行互動，使用銀行的相關服務。</a:t>
            </a:r>
          </a:p>
          <a:p>
            <a:pPr>
              <a:spcBef>
                <a:spcPts val="768"/>
              </a:spcBef>
            </a:pPr>
            <a:r>
              <a:rPr lang="zh-TW" altLang="en-US" dirty="0"/>
              <a:t>行動銀行無可避免也面對了安全疑慮的挑戰，除了銀行必須建立完整的加密、認證機制外，使用者自身也必須建立危機意識。</a:t>
            </a:r>
          </a:p>
          <a:p>
            <a:pPr>
              <a:spcBef>
                <a:spcPts val="768"/>
              </a:spcBef>
            </a:pPr>
            <a:r>
              <a:rPr lang="zh-TW" altLang="en-US" dirty="0"/>
              <a:t>案例：美國銀行－手機拍照存支票</a:t>
            </a:r>
          </a:p>
        </p:txBody>
      </p:sp>
      <p:grpSp>
        <p:nvGrpSpPr>
          <p:cNvPr id="21" name="群組 20"/>
          <p:cNvGrpSpPr/>
          <p:nvPr/>
        </p:nvGrpSpPr>
        <p:grpSpPr>
          <a:xfrm rot="-5400000">
            <a:off x="3979979" y="-3964053"/>
            <a:ext cx="468002" cy="8413398"/>
            <a:chOff x="-37325" y="1189"/>
            <a:chExt cx="432005" cy="5215797"/>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502018" y="3677500"/>
              <a:ext cx="1361387"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10.6</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行動商務類型與應用</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211886" y="4610424"/>
              <a:ext cx="781124" cy="432000"/>
            </a:xfrm>
            <a:prstGeom prst="chevron">
              <a:avLst/>
            </a:prstGeom>
            <a:grp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10.7</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39841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r>
              <a:rPr lang="zh-TW" altLang="zh-TW" dirty="0" smtClean="0"/>
              <a:t>美國</a:t>
            </a:r>
            <a:r>
              <a:rPr lang="zh-TW" altLang="zh-TW" dirty="0"/>
              <a:t>銀行－手機拍照存支票</a:t>
            </a:r>
          </a:p>
        </p:txBody>
      </p:sp>
      <p:sp>
        <p:nvSpPr>
          <p:cNvPr id="4099" name="內容版面配置區 2"/>
          <p:cNvSpPr>
            <a:spLocks noGrp="1"/>
          </p:cNvSpPr>
          <p:nvPr>
            <p:ph idx="1"/>
          </p:nvPr>
        </p:nvSpPr>
        <p:spPr>
          <a:xfrm>
            <a:off x="457200" y="1629360"/>
            <a:ext cx="8219256" cy="5040000"/>
          </a:xfrm>
        </p:spPr>
        <p:txBody>
          <a:bodyPr>
            <a:noAutofit/>
          </a:bodyPr>
          <a:lstStyle/>
          <a:p>
            <a:pPr>
              <a:spcBef>
                <a:spcPts val="768"/>
              </a:spcBef>
            </a:pPr>
            <a:r>
              <a:rPr lang="zh-TW" altLang="zh-TW" dirty="0" smtClean="0"/>
              <a:t>美國</a:t>
            </a:r>
            <a:r>
              <a:rPr lang="zh-TW" altLang="zh-TW" dirty="0"/>
              <a:t>銀行（</a:t>
            </a:r>
            <a:r>
              <a:rPr lang="en-US" altLang="zh-TW" dirty="0"/>
              <a:t>Bank of America</a:t>
            </a:r>
            <a:r>
              <a:rPr lang="zh-TW" altLang="zh-TW" dirty="0"/>
              <a:t>）</a:t>
            </a:r>
            <a:r>
              <a:rPr lang="en-US" altLang="zh-TW" dirty="0"/>
              <a:t>2012</a:t>
            </a:r>
            <a:r>
              <a:rPr lang="zh-TW" altLang="zh-TW" dirty="0"/>
              <a:t>年推出的使用銀行</a:t>
            </a:r>
            <a:r>
              <a:rPr lang="en-US" altLang="zh-TW" dirty="0" smtClean="0"/>
              <a:t>App</a:t>
            </a:r>
            <a:r>
              <a:rPr lang="zh-TW" altLang="zh-TW" dirty="0" smtClean="0"/>
              <a:t>行動</a:t>
            </a:r>
            <a:r>
              <a:rPr lang="zh-TW" altLang="zh-TW" dirty="0"/>
              <a:t>存支票</a:t>
            </a:r>
            <a:r>
              <a:rPr lang="zh-TW" altLang="zh-TW" dirty="0" smtClean="0"/>
              <a:t>（</a:t>
            </a:r>
            <a:r>
              <a:rPr lang="en-US" altLang="zh-TW" dirty="0" smtClean="0"/>
              <a:t>Mobile Check Deposit</a:t>
            </a:r>
            <a:r>
              <a:rPr lang="zh-TW" altLang="zh-TW" dirty="0"/>
              <a:t>）的服務，將存支票的服務行動化，只要透過手機</a:t>
            </a:r>
            <a:r>
              <a:rPr lang="en-US" altLang="zh-TW" dirty="0" smtClean="0"/>
              <a:t>A</a:t>
            </a:r>
            <a:r>
              <a:rPr lang="en-US" altLang="zh-TW" dirty="0"/>
              <a:t>pp</a:t>
            </a:r>
            <a:r>
              <a:rPr lang="zh-TW" altLang="zh-TW" dirty="0" smtClean="0"/>
              <a:t>的</a:t>
            </a:r>
            <a:r>
              <a:rPr lang="zh-TW" altLang="zh-TW" dirty="0"/>
              <a:t>功能，將實體支票的正反面拍下來，選擇要存入的銀行帳號與金額後，便可輕鬆地將支票存入指定的銀行戶頭</a:t>
            </a:r>
            <a:r>
              <a:rPr lang="zh-TW" altLang="zh-TW" dirty="0" smtClean="0"/>
              <a:t>。</a:t>
            </a:r>
            <a:endParaRPr lang="en-US" altLang="zh-TW" dirty="0" smtClean="0"/>
          </a:p>
        </p:txBody>
      </p:sp>
      <p:pic>
        <p:nvPicPr>
          <p:cNvPr id="2050" name="Picture 2" descr="C:\Users\NO38\Desktop\書籍\IM111電子商務\IM111ppt\小圖\136183935430752013022519385410_36561.jpg"/>
          <p:cNvPicPr>
            <a:picLocks noChangeAspect="1" noChangeArrowheads="1"/>
          </p:cNvPicPr>
          <p:nvPr/>
        </p:nvPicPr>
        <p:blipFill rotWithShape="1">
          <a:blip r:embed="rId2">
            <a:extLst>
              <a:ext uri="{28A0092B-C50C-407E-A947-70E740481C1C}">
                <a14:useLocalDpi xmlns:a14="http://schemas.microsoft.com/office/drawing/2010/main" val="0"/>
              </a:ext>
            </a:extLst>
          </a:blip>
          <a:srcRect b="18103"/>
          <a:stretch/>
        </p:blipFill>
        <p:spPr bwMode="auto">
          <a:xfrm>
            <a:off x="6012161" y="4679640"/>
            <a:ext cx="2592288" cy="178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2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179512" y="355432"/>
            <a:ext cx="8640960" cy="1143000"/>
          </a:xfrm>
          <a:ln w="6350"/>
        </p:spPr>
        <p:txBody>
          <a:bodyPr anchor="ctr">
            <a:noAutofit/>
          </a:bodyPr>
          <a:lstStyle/>
          <a:p>
            <a:pPr algn="ctr"/>
            <a:r>
              <a:rPr lang="zh-TW" altLang="zh-TW" dirty="0" smtClean="0"/>
              <a:t>美國</a:t>
            </a:r>
            <a:r>
              <a:rPr lang="zh-TW" altLang="zh-TW" dirty="0"/>
              <a:t>銀行－手機拍照存支票</a:t>
            </a:r>
          </a:p>
        </p:txBody>
      </p:sp>
      <p:sp>
        <p:nvSpPr>
          <p:cNvPr id="4099" name="內容版面配置區 2"/>
          <p:cNvSpPr>
            <a:spLocks noGrp="1"/>
          </p:cNvSpPr>
          <p:nvPr>
            <p:ph idx="1"/>
          </p:nvPr>
        </p:nvSpPr>
        <p:spPr>
          <a:xfrm>
            <a:off x="457200" y="1629360"/>
            <a:ext cx="8219256" cy="5040000"/>
          </a:xfrm>
        </p:spPr>
        <p:txBody>
          <a:bodyPr>
            <a:noAutofit/>
          </a:bodyPr>
          <a:lstStyle/>
          <a:p>
            <a:pPr>
              <a:spcBef>
                <a:spcPts val="768"/>
              </a:spcBef>
            </a:pPr>
            <a:r>
              <a:rPr lang="zh-TW" altLang="zh-TW" dirty="0" smtClean="0"/>
              <a:t>美國</a:t>
            </a:r>
            <a:r>
              <a:rPr lang="zh-TW" altLang="zh-TW" dirty="0"/>
              <a:t>其他銀行，如</a:t>
            </a:r>
            <a:r>
              <a:rPr lang="en-US" altLang="zh-TW" dirty="0"/>
              <a:t>USAA Bank</a:t>
            </a:r>
            <a:r>
              <a:rPr lang="zh-TW" altLang="zh-TW" dirty="0"/>
              <a:t>、</a:t>
            </a:r>
            <a:r>
              <a:rPr lang="en-US" altLang="zh-TW" dirty="0"/>
              <a:t>Chase Bank</a:t>
            </a:r>
            <a:r>
              <a:rPr lang="zh-TW" altLang="zh-TW" dirty="0"/>
              <a:t>、</a:t>
            </a:r>
            <a:r>
              <a:rPr lang="en-US" altLang="zh-TW" dirty="0"/>
              <a:t>Capital One</a:t>
            </a:r>
            <a:r>
              <a:rPr lang="zh-TW" altLang="zh-TW" dirty="0"/>
              <a:t>，都有推出類似功能。另外，該</a:t>
            </a:r>
            <a:r>
              <a:rPr lang="en-US" altLang="zh-TW" dirty="0"/>
              <a:t>App</a:t>
            </a:r>
            <a:r>
              <a:rPr lang="zh-TW" altLang="zh-TW" dirty="0"/>
              <a:t>也讓使用者能直接透過智慧型手機轉帳，只需對方的手機號碼</a:t>
            </a:r>
            <a:r>
              <a:rPr lang="zh-TW" altLang="zh-TW" dirty="0" smtClean="0"/>
              <a:t>或</a:t>
            </a:r>
            <a:r>
              <a:rPr lang="en-US" altLang="zh-TW" dirty="0" smtClean="0"/>
              <a:t>E-Mail</a:t>
            </a:r>
            <a:r>
              <a:rPr lang="zh-TW" altLang="zh-TW" dirty="0"/>
              <a:t>，中間透過第三方支付平台，便能完成交易。</a:t>
            </a:r>
          </a:p>
          <a:p>
            <a:pPr>
              <a:spcBef>
                <a:spcPts val="768"/>
              </a:spcBef>
            </a:pPr>
            <a:endParaRPr lang="en-US" altLang="zh-TW" dirty="0"/>
          </a:p>
        </p:txBody>
      </p:sp>
      <p:pic>
        <p:nvPicPr>
          <p:cNvPr id="3074" name="Picture 2" descr="C:\Users\NO38\Desktop\書籍\IM111電子商務\IM111ppt\小圖\135989374398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5" y="4234340"/>
            <a:ext cx="34480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3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本章摘要</a:t>
            </a:r>
          </a:p>
        </p:txBody>
      </p:sp>
      <p:sp>
        <p:nvSpPr>
          <p:cNvPr id="4099" name="內容版面配置區 2"/>
          <p:cNvSpPr>
            <a:spLocks noGrp="1"/>
          </p:cNvSpPr>
          <p:nvPr>
            <p:ph idx="1"/>
          </p:nvPr>
        </p:nvSpPr>
        <p:spPr>
          <a:xfrm>
            <a:off x="457200" y="1483199"/>
            <a:ext cx="8219256" cy="5040000"/>
          </a:xfrm>
        </p:spPr>
        <p:txBody>
          <a:bodyPr>
            <a:noAutofit/>
          </a:bodyPr>
          <a:lstStyle/>
          <a:p>
            <a:pPr>
              <a:spcBef>
                <a:spcPts val="700"/>
              </a:spcBef>
            </a:pPr>
            <a:r>
              <a:rPr lang="zh-TW" altLang="en-US" dirty="0" smtClean="0"/>
              <a:t>行動</a:t>
            </a:r>
            <a:r>
              <a:rPr lang="zh-TW" altLang="en-US" dirty="0"/>
              <a:t>商務、行動支付與行動行銷讓使用者可以立即獲得資訊、進行消費購物，並強化和整合了線上消費、線下享受的商務模式。</a:t>
            </a:r>
          </a:p>
          <a:p>
            <a:pPr>
              <a:spcBef>
                <a:spcPts val="700"/>
              </a:spcBef>
            </a:pPr>
            <a:r>
              <a:rPr lang="zh-TW" altLang="en-US" dirty="0"/>
              <a:t>行動商務的應用包括簡訊、行動搜尋引擎與行動版網站、應用程式與遊戲、</a:t>
            </a:r>
            <a:r>
              <a:rPr lang="en-US" altLang="zh-TW" dirty="0"/>
              <a:t>QR Code</a:t>
            </a:r>
            <a:r>
              <a:rPr lang="zh-TW" altLang="en-US" dirty="0"/>
              <a:t>掃描、</a:t>
            </a:r>
            <a:r>
              <a:rPr lang="en-US" altLang="zh-TW" dirty="0"/>
              <a:t>NFC</a:t>
            </a:r>
            <a:r>
              <a:rPr lang="zh-TW" altLang="en-US" dirty="0"/>
              <a:t>技術等。</a:t>
            </a:r>
          </a:p>
          <a:p>
            <a:pPr>
              <a:spcBef>
                <a:spcPts val="700"/>
              </a:spcBef>
            </a:pPr>
            <a:r>
              <a:rPr lang="zh-TW" altLang="en-US" dirty="0"/>
              <a:t>成功的行動商務與行銷，需能掌握即時性、適地性、互動性、個人化、虛實整合的特性。</a:t>
            </a:r>
          </a:p>
        </p:txBody>
      </p:sp>
      <p:grpSp>
        <p:nvGrpSpPr>
          <p:cNvPr id="21" name="群組 20"/>
          <p:cNvGrpSpPr/>
          <p:nvPr/>
        </p:nvGrpSpPr>
        <p:grpSpPr>
          <a:xfrm rot="-5400000">
            <a:off x="3799959" y="-3784036"/>
            <a:ext cx="468002" cy="8053357"/>
            <a:chOff x="-37325" y="1189"/>
            <a:chExt cx="432005" cy="4992594"/>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7" y="33873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389329" y="4209778"/>
              <a:ext cx="113601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10.7</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5702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行動商務的隱憂</a:t>
            </a:r>
          </a:p>
        </p:txBody>
      </p:sp>
      <p:sp>
        <p:nvSpPr>
          <p:cNvPr id="4099" name="內容版面配置區 2"/>
          <p:cNvSpPr>
            <a:spLocks noGrp="1"/>
          </p:cNvSpPr>
          <p:nvPr>
            <p:ph idx="1"/>
          </p:nvPr>
        </p:nvSpPr>
        <p:spPr>
          <a:xfrm>
            <a:off x="457200" y="1483199"/>
            <a:ext cx="8219256" cy="5040000"/>
          </a:xfrm>
        </p:spPr>
        <p:txBody>
          <a:bodyPr>
            <a:noAutofit/>
          </a:bodyPr>
          <a:lstStyle/>
          <a:p>
            <a:pPr>
              <a:spcBef>
                <a:spcPts val="768"/>
              </a:spcBef>
            </a:pPr>
            <a:r>
              <a:rPr lang="zh-TW" altLang="en-US" dirty="0" smtClean="0"/>
              <a:t>安全</a:t>
            </a:r>
            <a:r>
              <a:rPr lang="zh-TW" altLang="en-US" dirty="0"/>
              <a:t>性是行動商務業者贏得顧客信任的基本原則，必須在使用個人資料時，兼顧隱私保護。然而，目前台灣尚未有專法管理行動行銷與商務，恐為一大隱憂。</a:t>
            </a:r>
          </a:p>
          <a:p>
            <a:pPr>
              <a:spcBef>
                <a:spcPts val="768"/>
              </a:spcBef>
            </a:pPr>
            <a:r>
              <a:rPr lang="zh-TW" altLang="en-US" dirty="0"/>
              <a:t>行動行銷與商務特別之處在於受到多重法律的管制，至少受到網路與電信法律的雙重管制，而這些法律之間，經常有模糊或者無法切分的地帶，甚至彼此抵觸，侷限了行銷活動的發展空間。</a:t>
            </a:r>
          </a:p>
        </p:txBody>
      </p:sp>
      <p:grpSp>
        <p:nvGrpSpPr>
          <p:cNvPr id="21" name="群組 20"/>
          <p:cNvGrpSpPr/>
          <p:nvPr/>
        </p:nvGrpSpPr>
        <p:grpSpPr>
          <a:xfrm rot="-5400000">
            <a:off x="3799959" y="-3784036"/>
            <a:ext cx="468002" cy="8053357"/>
            <a:chOff x="-37325" y="1189"/>
            <a:chExt cx="432005" cy="4992594"/>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7" y="33873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389329" y="4209778"/>
              <a:ext cx="113601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10.7</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12348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a:lnSpc>
                <a:spcPct val="120000"/>
              </a:lnSpc>
            </a:pPr>
            <a:r>
              <a:rPr lang="zh-TW" altLang="en-US" dirty="0"/>
              <a:t>行動商務的</a:t>
            </a:r>
            <a:r>
              <a:rPr lang="zh-TW" altLang="en-US" dirty="0" smtClean="0"/>
              <a:t>未來</a:t>
            </a:r>
            <a:endParaRPr lang="en-US" altLang="zh-TW" dirty="0"/>
          </a:p>
        </p:txBody>
      </p:sp>
      <p:sp>
        <p:nvSpPr>
          <p:cNvPr id="4099" name="內容版面配置區 2"/>
          <p:cNvSpPr>
            <a:spLocks noGrp="1"/>
          </p:cNvSpPr>
          <p:nvPr>
            <p:ph idx="1"/>
          </p:nvPr>
        </p:nvSpPr>
        <p:spPr>
          <a:xfrm>
            <a:off x="457200" y="1483199"/>
            <a:ext cx="8219256" cy="5040000"/>
          </a:xfrm>
        </p:spPr>
        <p:txBody>
          <a:bodyPr>
            <a:noAutofit/>
          </a:bodyPr>
          <a:lstStyle/>
          <a:p>
            <a:pPr>
              <a:spcBef>
                <a:spcPts val="700"/>
              </a:spcBef>
            </a:pPr>
            <a:r>
              <a:rPr lang="zh-TW" altLang="en-US" dirty="0" smtClean="0"/>
              <a:t>未來</a:t>
            </a:r>
            <a:r>
              <a:rPr lang="zh-TW" altLang="en-US" dirty="0"/>
              <a:t>行動科技將對人們的需求更加敏銳，並有能力同時達成多種需求。</a:t>
            </a:r>
          </a:p>
          <a:p>
            <a:pPr>
              <a:spcBef>
                <a:spcPts val="700"/>
              </a:spcBef>
            </a:pPr>
            <a:r>
              <a:rPr lang="zh-TW" altLang="en-US" dirty="0"/>
              <a:t>行動搜尋引擎</a:t>
            </a:r>
            <a:r>
              <a:rPr lang="zh-TW" altLang="en-US" dirty="0" smtClean="0"/>
              <a:t>（</a:t>
            </a:r>
            <a:r>
              <a:rPr lang="en-US" altLang="zh-TW" dirty="0" smtClean="0"/>
              <a:t>Mobile Search Engine</a:t>
            </a:r>
            <a:r>
              <a:rPr lang="zh-TW" altLang="en-US" dirty="0"/>
              <a:t>）將</a:t>
            </a:r>
            <a:r>
              <a:rPr lang="zh-TW" altLang="en-US" dirty="0" smtClean="0"/>
              <a:t>會佔據</a:t>
            </a:r>
            <a:r>
              <a:rPr lang="zh-TW" altLang="en-US" dirty="0"/>
              <a:t>人們生活的每個角落，提供更因地制宜、更個人化、更智慧化的搜尋結果，開啟</a:t>
            </a:r>
            <a:r>
              <a:rPr lang="en-US" altLang="zh-TW" dirty="0"/>
              <a:t>U</a:t>
            </a:r>
            <a:r>
              <a:rPr lang="zh-TW" altLang="en-US" dirty="0"/>
              <a:t>化行銷序章。</a:t>
            </a:r>
          </a:p>
          <a:p>
            <a:pPr>
              <a:spcBef>
                <a:spcPts val="700"/>
              </a:spcBef>
            </a:pPr>
            <a:r>
              <a:rPr lang="zh-TW" altLang="en-US" dirty="0"/>
              <a:t>未來行動行銷與商務的重要研究方向，需要特別關注手機如何幫助人們滿足基本需求，也需了解顧客對於行動行銷與行動廣告的感知、價值與評價</a:t>
            </a:r>
            <a:r>
              <a:rPr lang="zh-TW" altLang="en-US" dirty="0" smtClean="0"/>
              <a:t>。</a:t>
            </a:r>
            <a:endParaRPr lang="zh-TW" altLang="en-US" dirty="0"/>
          </a:p>
        </p:txBody>
      </p:sp>
      <p:grpSp>
        <p:nvGrpSpPr>
          <p:cNvPr id="21" name="群組 20"/>
          <p:cNvGrpSpPr/>
          <p:nvPr/>
        </p:nvGrpSpPr>
        <p:grpSpPr>
          <a:xfrm rot="-5400000">
            <a:off x="3799959" y="-3784036"/>
            <a:ext cx="468002" cy="8053357"/>
            <a:chOff x="-37325" y="1189"/>
            <a:chExt cx="432005" cy="4992594"/>
          </a:xfrm>
          <a:solidFill>
            <a:schemeClr val="bg1"/>
          </a:solidFill>
          <a:effectLst/>
        </p:grpSpPr>
        <p:sp>
          <p:nvSpPr>
            <p:cNvPr id="22" name="五邊形 21"/>
            <p:cNvSpPr/>
            <p:nvPr/>
          </p:nvSpPr>
          <p:spPr>
            <a:xfrm rot="5400000">
              <a:off x="-211882" y="175751"/>
              <a:ext cx="781124" cy="432000"/>
            </a:xfrm>
            <a:prstGeom prst="homePlate">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10.1</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3" name="＞形箭號 22"/>
            <p:cNvSpPr/>
            <p:nvPr/>
          </p:nvSpPr>
          <p:spPr>
            <a:xfrm rot="5400000">
              <a:off x="-211885" y="818207"/>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10.2</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4" name="＞形箭號 23"/>
            <p:cNvSpPr/>
            <p:nvPr/>
          </p:nvSpPr>
          <p:spPr>
            <a:xfrm rot="5400000">
              <a:off x="-211886" y="14631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10.3</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5" name="＞形箭號 24"/>
            <p:cNvSpPr/>
            <p:nvPr/>
          </p:nvSpPr>
          <p:spPr>
            <a:xfrm rot="5400000">
              <a:off x="-211887" y="21045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10.4</a:t>
              </a:r>
              <a:endParaRPr lang="zh-TW" altLang="en-US" dirty="0">
                <a:solidFill>
                  <a:schemeClr val="bg1">
                    <a:lumMod val="50000"/>
                  </a:schemeClr>
                </a:solidFill>
                <a:latin typeface="華康中明體" panose="02020509000000000000" pitchFamily="49" charset="-120"/>
                <a:ea typeface="華康中明體" panose="02020509000000000000" pitchFamily="49" charset="-120"/>
                <a:cs typeface="Times New Roman" panose="02020603050405020304" pitchFamily="18" charset="0"/>
              </a:endParaRPr>
            </a:p>
          </p:txBody>
        </p:sp>
        <p:sp>
          <p:nvSpPr>
            <p:cNvPr id="26" name="＞形箭號 25"/>
            <p:cNvSpPr/>
            <p:nvPr/>
          </p:nvSpPr>
          <p:spPr>
            <a:xfrm rot="5400000">
              <a:off x="-211887" y="2745970"/>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10.5</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7" name="＞形箭號 26"/>
            <p:cNvSpPr/>
            <p:nvPr/>
          </p:nvSpPr>
          <p:spPr>
            <a:xfrm rot="5400000">
              <a:off x="-211887" y="3387368"/>
              <a:ext cx="781124" cy="432000"/>
            </a:xfrm>
            <a:prstGeom prst="chevron">
              <a:avLst/>
            </a:prstGeom>
            <a:solidFill>
              <a:schemeClr val="bg1"/>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rPr>
                <a:t>10.6</a:t>
              </a:r>
              <a:endParaRPr lang="zh-TW" altLang="en-US" dirty="0">
                <a:solidFill>
                  <a:schemeClr val="bg1">
                    <a:lumMod val="50000"/>
                  </a:schemeClr>
                </a:solidFill>
                <a:latin typeface="Times New Roman" panose="02020603050405020304" pitchFamily="18" charset="0"/>
                <a:ea typeface="華康中圓體" panose="020F0509000000000000" pitchFamily="49" charset="-120"/>
                <a:cs typeface="Times New Roman" panose="02020603050405020304" pitchFamily="18" charset="0"/>
              </a:endParaRPr>
            </a:p>
          </p:txBody>
        </p:sp>
        <p:sp>
          <p:nvSpPr>
            <p:cNvPr id="28" name="＞形箭號 27"/>
            <p:cNvSpPr/>
            <p:nvPr/>
          </p:nvSpPr>
          <p:spPr>
            <a:xfrm rot="5400000">
              <a:off x="-389329" y="4209778"/>
              <a:ext cx="1136011" cy="432000"/>
            </a:xfrm>
            <a:prstGeom prst="chevron">
              <a:avLst/>
            </a:prstGeom>
            <a:solidFill>
              <a:srgbClr val="FFFF00"/>
            </a:solidFill>
            <a:ln w="28575">
              <a:solidFill>
                <a:schemeClr val="accent1"/>
              </a:solidFill>
            </a:ln>
            <a:effectLst/>
          </p:spPr>
          <p:style>
            <a:lnRef idx="3">
              <a:schemeClr val="lt1"/>
            </a:lnRef>
            <a:fillRef idx="1">
              <a:schemeClr val="accent1"/>
            </a:fillRef>
            <a:effectRef idx="1">
              <a:schemeClr val="accent1"/>
            </a:effectRef>
            <a:fontRef idx="minor">
              <a:schemeClr val="lt1"/>
            </a:fontRef>
          </p:style>
          <p:txBody>
            <a:bodyPr vert="horz" rtlCol="0" anchor="ctr"/>
            <a:lstStyle/>
            <a:p>
              <a:pPr algn="ctr">
                <a:lnSpc>
                  <a:spcPct val="80000"/>
                </a:lnSpc>
              </a:pPr>
              <a:r>
                <a:rPr lang="en-US" altLang="zh-TW"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10.7</a:t>
              </a:r>
              <a:r>
                <a:rPr lang="zh-TW" altLang="en-US" dirty="0" smtClean="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rPr>
                <a:t> 摘要與結論</a:t>
              </a:r>
              <a:endParaRPr lang="zh-TW" altLang="en-US" dirty="0">
                <a:solidFill>
                  <a:schemeClr val="tx2"/>
                </a:solidFill>
                <a:latin typeface="Times New Roman" panose="02020603050405020304" pitchFamily="18" charset="0"/>
                <a:ea typeface="華康中圓體" panose="020F0509000000000000" pitchFamily="49" charset="-120"/>
                <a:cs typeface="Times New Roman" panose="02020603050405020304" pitchFamily="18" charset="0"/>
              </a:endParaRPr>
            </a:p>
          </p:txBody>
        </p:sp>
      </p:grpSp>
    </p:spTree>
    <p:extLst>
      <p:ext uri="{BB962C8B-B14F-4D97-AF65-F5344CB8AC3E}">
        <p14:creationId xmlns:p14="http://schemas.microsoft.com/office/powerpoint/2010/main" val="320665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fade">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fade">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麥當勞的行動行銷案例</a:t>
            </a:r>
            <a:endParaRPr lang="en-US" altLang="zh-TW" dirty="0"/>
          </a:p>
        </p:txBody>
      </p:sp>
      <p:sp>
        <p:nvSpPr>
          <p:cNvPr id="6" name="內容版面配置區 2"/>
          <p:cNvSpPr>
            <a:spLocks noGrp="1"/>
          </p:cNvSpPr>
          <p:nvPr>
            <p:ph idx="1"/>
          </p:nvPr>
        </p:nvSpPr>
        <p:spPr>
          <a:xfrm>
            <a:off x="457200" y="1483200"/>
            <a:ext cx="8219256" cy="4525963"/>
          </a:xfrm>
        </p:spPr>
        <p:txBody>
          <a:bodyPr>
            <a:noAutofit/>
          </a:bodyPr>
          <a:lstStyle/>
          <a:p>
            <a:pPr>
              <a:spcBef>
                <a:spcPts val="768"/>
              </a:spcBef>
            </a:pPr>
            <a:r>
              <a:rPr lang="zh-TW" altLang="en-US" dirty="0" smtClean="0"/>
              <a:t>麥當勞</a:t>
            </a:r>
            <a:r>
              <a:rPr lang="zh-TW" altLang="en-US" dirty="0"/>
              <a:t>在</a:t>
            </a:r>
            <a:r>
              <a:rPr lang="en-US" altLang="zh-TW" dirty="0"/>
              <a:t>2013</a:t>
            </a:r>
            <a:r>
              <a:rPr lang="zh-TW" altLang="en-US" dirty="0"/>
              <a:t>年</a:t>
            </a:r>
            <a:r>
              <a:rPr lang="en-US" altLang="zh-TW" dirty="0"/>
              <a:t>2</a:t>
            </a:r>
            <a:r>
              <a:rPr lang="zh-TW" altLang="en-US" dirty="0"/>
              <a:t>月份時推出新產品「魚米花</a:t>
            </a:r>
            <a:r>
              <a:rPr lang="zh-TW" altLang="en-US" dirty="0" smtClean="0"/>
              <a:t>」（</a:t>
            </a:r>
            <a:r>
              <a:rPr lang="en-US" altLang="zh-TW" dirty="0" smtClean="0"/>
              <a:t>Fish </a:t>
            </a:r>
            <a:r>
              <a:rPr lang="en-US" altLang="zh-TW" dirty="0" err="1" smtClean="0"/>
              <a:t>McBites</a:t>
            </a:r>
            <a:r>
              <a:rPr lang="zh-TW" altLang="en-US" dirty="0" smtClean="0"/>
              <a:t>），</a:t>
            </a:r>
            <a:r>
              <a:rPr lang="zh-TW" altLang="en-US" dirty="0"/>
              <a:t>在</a:t>
            </a:r>
            <a:r>
              <a:rPr lang="en-US" altLang="zh-TW" dirty="0"/>
              <a:t>ESPN</a:t>
            </a:r>
            <a:r>
              <a:rPr lang="zh-TW" altLang="en-US" dirty="0"/>
              <a:t>頻道的行動網頁上投放多媒體互動介面廣告，消費者點入後即被帶入一個有新產品介紹的介面，此外麥當勞還為此設計了一個互動遊戲，只要隨意點選上面顯示出的魚，就會發出節奏與音效，手指上下滑動則能產生混音效果</a:t>
            </a:r>
            <a:r>
              <a:rPr lang="zh-TW" altLang="en-US" dirty="0" smtClean="0"/>
              <a:t>。</a:t>
            </a:r>
            <a:endParaRPr lang="en-US" altLang="zh-TW" dirty="0"/>
          </a:p>
        </p:txBody>
      </p:sp>
    </p:spTree>
    <p:extLst>
      <p:ext uri="{BB962C8B-B14F-4D97-AF65-F5344CB8AC3E}">
        <p14:creationId xmlns:p14="http://schemas.microsoft.com/office/powerpoint/2010/main" val="20653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title"/>
          </p:nvPr>
        </p:nvSpPr>
        <p:spPr>
          <a:xfrm>
            <a:off x="455613" y="355432"/>
            <a:ext cx="8229600" cy="1143000"/>
          </a:xfrm>
          <a:ln w="6350"/>
        </p:spPr>
        <p:txBody>
          <a:bodyPr anchor="ctr">
            <a:normAutofit/>
          </a:bodyPr>
          <a:lstStyle/>
          <a:p>
            <a:pPr algn="ctr" eaLnBrk="1" hangingPunct="1"/>
            <a:r>
              <a:rPr lang="zh-TW" altLang="en-US" dirty="0" smtClean="0"/>
              <a:t>麥當勞的行動行銷案例</a:t>
            </a:r>
            <a:endParaRPr lang="en-US" altLang="zh-TW" dirty="0"/>
          </a:p>
        </p:txBody>
      </p:sp>
      <p:sp>
        <p:nvSpPr>
          <p:cNvPr id="6" name="內容版面配置區 2"/>
          <p:cNvSpPr>
            <a:spLocks noGrp="1"/>
          </p:cNvSpPr>
          <p:nvPr>
            <p:ph idx="1"/>
          </p:nvPr>
        </p:nvSpPr>
        <p:spPr>
          <a:xfrm>
            <a:off x="457200" y="1483200"/>
            <a:ext cx="8219256" cy="4525963"/>
          </a:xfrm>
        </p:spPr>
        <p:txBody>
          <a:bodyPr>
            <a:noAutofit/>
          </a:bodyPr>
          <a:lstStyle/>
          <a:p>
            <a:pPr>
              <a:lnSpc>
                <a:spcPct val="92000"/>
              </a:lnSpc>
              <a:spcBef>
                <a:spcPts val="600"/>
              </a:spcBef>
            </a:pPr>
            <a:r>
              <a:rPr lang="en-US" altLang="zh-TW" dirty="0" smtClean="0"/>
              <a:t>2013</a:t>
            </a:r>
            <a:r>
              <a:rPr lang="zh-TW" altLang="en-US" dirty="0"/>
              <a:t>年</a:t>
            </a:r>
            <a:r>
              <a:rPr lang="en-US" altLang="zh-TW" dirty="0"/>
              <a:t>4</a:t>
            </a:r>
            <a:r>
              <a:rPr lang="zh-TW" altLang="en-US" dirty="0"/>
              <a:t>月份，麥當勞為了宣傳全新的雞肉捲</a:t>
            </a:r>
            <a:r>
              <a:rPr lang="zh-TW" altLang="en-US" dirty="0" smtClean="0"/>
              <a:t>餅（</a:t>
            </a:r>
            <a:r>
              <a:rPr lang="en-US" altLang="zh-TW" dirty="0" err="1" smtClean="0"/>
              <a:t>MacWrap</a:t>
            </a:r>
            <a:r>
              <a:rPr lang="zh-TW" altLang="en-US" dirty="0" smtClean="0"/>
              <a:t>），</a:t>
            </a:r>
            <a:r>
              <a:rPr lang="zh-TW" altLang="en-US" dirty="0"/>
              <a:t>推出了多媒體互動</a:t>
            </a:r>
            <a:r>
              <a:rPr lang="zh-TW" altLang="en-US" dirty="0" smtClean="0"/>
              <a:t>介面（</a:t>
            </a:r>
            <a:r>
              <a:rPr lang="en-US" altLang="zh-TW" dirty="0" smtClean="0"/>
              <a:t>Rich Media</a:t>
            </a:r>
            <a:r>
              <a:rPr lang="zh-TW" altLang="en-US" dirty="0" smtClean="0"/>
              <a:t>）廣告</a:t>
            </a:r>
            <a:r>
              <a:rPr lang="zh-TW" altLang="en-US" dirty="0"/>
              <a:t>，將其「新鮮饗宴」概念的行動橫幅廣告，搭載於音樂串流服務</a:t>
            </a:r>
            <a:r>
              <a:rPr lang="en-US" altLang="zh-TW" dirty="0"/>
              <a:t>Pandora iPhone</a:t>
            </a:r>
            <a:r>
              <a:rPr lang="zh-TW" altLang="en-US" dirty="0"/>
              <a:t>版的</a:t>
            </a:r>
            <a:r>
              <a:rPr lang="en-US" altLang="zh-TW" dirty="0"/>
              <a:t>App</a:t>
            </a:r>
            <a:r>
              <a:rPr lang="zh-TW" altLang="en-US" dirty="0"/>
              <a:t>中。</a:t>
            </a:r>
            <a:endParaRPr lang="en-US" altLang="zh-TW" dirty="0"/>
          </a:p>
          <a:p>
            <a:pPr>
              <a:lnSpc>
                <a:spcPct val="92000"/>
              </a:lnSpc>
              <a:spcBef>
                <a:spcPts val="600"/>
              </a:spcBef>
            </a:pPr>
            <a:r>
              <a:rPr lang="zh-TW" altLang="en-US" dirty="0"/>
              <a:t>麥當勞透過適地性</a:t>
            </a:r>
            <a:r>
              <a:rPr lang="zh-TW" altLang="en-US" dirty="0" smtClean="0"/>
              <a:t>服務（</a:t>
            </a:r>
            <a:r>
              <a:rPr lang="en-US" altLang="zh-TW" dirty="0" smtClean="0"/>
              <a:t>Location-based </a:t>
            </a:r>
            <a:r>
              <a:rPr lang="en-US" altLang="zh-TW" dirty="0"/>
              <a:t>Service, </a:t>
            </a:r>
            <a:r>
              <a:rPr lang="en-US" altLang="zh-TW" dirty="0" smtClean="0"/>
              <a:t>LBS</a:t>
            </a:r>
            <a:r>
              <a:rPr lang="zh-TW" altLang="en-US" dirty="0" smtClean="0"/>
              <a:t>）功能</a:t>
            </a:r>
            <a:r>
              <a:rPr lang="zh-TW" altLang="en-US" dirty="0"/>
              <a:t>，消費者能透過介面很快找到距離自己最近的麥當勞，達成線上到線</a:t>
            </a:r>
            <a:r>
              <a:rPr lang="zh-TW" altLang="en-US" dirty="0" smtClean="0"/>
              <a:t>下（</a:t>
            </a:r>
            <a:r>
              <a:rPr lang="en-US" altLang="zh-TW" dirty="0" smtClean="0"/>
              <a:t>Online </a:t>
            </a:r>
            <a:r>
              <a:rPr lang="en-US" altLang="zh-TW" dirty="0"/>
              <a:t>to Offline, </a:t>
            </a:r>
            <a:r>
              <a:rPr lang="en-US" altLang="zh-TW" dirty="0" smtClean="0"/>
              <a:t>O2O</a:t>
            </a:r>
            <a:r>
              <a:rPr lang="zh-TW" altLang="en-US" dirty="0" smtClean="0"/>
              <a:t>），</a:t>
            </a:r>
            <a:r>
              <a:rPr lang="zh-TW" altLang="en-US" dirty="0"/>
              <a:t>將虛擬世界中的愉悅感受，轉化為實際消費行動的目的</a:t>
            </a:r>
            <a:r>
              <a:rPr lang="zh-TW" altLang="en-US" dirty="0" smtClean="0"/>
              <a:t>。</a:t>
            </a:r>
            <a:endParaRPr lang="en-US" altLang="zh-TW" dirty="0"/>
          </a:p>
        </p:txBody>
      </p:sp>
    </p:spTree>
    <p:extLst>
      <p:ext uri="{BB962C8B-B14F-4D97-AF65-F5344CB8AC3E}">
        <p14:creationId xmlns:p14="http://schemas.microsoft.com/office/powerpoint/2010/main" val="390675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麥當勞的行動行銷案例</a:t>
            </a:r>
            <a:endParaRPr lang="zh-TW" altLang="en-US" sz="4000" dirty="0"/>
          </a:p>
        </p:txBody>
      </p:sp>
      <p:sp>
        <p:nvSpPr>
          <p:cNvPr id="12" name="內容版面配置區 2"/>
          <p:cNvSpPr>
            <a:spLocks noGrp="1"/>
          </p:cNvSpPr>
          <p:nvPr>
            <p:ph idx="1"/>
          </p:nvPr>
        </p:nvSpPr>
        <p:spPr>
          <a:xfrm>
            <a:off x="457200" y="1483200"/>
            <a:ext cx="8219256" cy="4525963"/>
          </a:xfrm>
        </p:spPr>
        <p:txBody>
          <a:bodyPr>
            <a:noAutofit/>
          </a:bodyPr>
          <a:lstStyle/>
          <a:p>
            <a:pPr>
              <a:spcBef>
                <a:spcPts val="768"/>
              </a:spcBef>
            </a:pPr>
            <a:r>
              <a:rPr lang="zh-TW" altLang="zh-TW" dirty="0"/>
              <a:t>麥當勞對於行動市場的經營是採取多管齊下做法，例如在</a:t>
            </a:r>
            <a:r>
              <a:rPr lang="en-US" altLang="zh-TW" dirty="0"/>
              <a:t>App</a:t>
            </a:r>
            <a:r>
              <a:rPr lang="zh-TW" altLang="zh-TW" dirty="0"/>
              <a:t>上投放廣告宣傳早餐和「一元餐點</a:t>
            </a:r>
            <a:r>
              <a:rPr lang="zh-TW" altLang="zh-TW" dirty="0" smtClean="0"/>
              <a:t>」</a:t>
            </a:r>
            <a:r>
              <a:rPr lang="zh-TW" altLang="en-US" dirty="0" smtClean="0"/>
              <a:t>（</a:t>
            </a:r>
            <a:r>
              <a:rPr lang="en-US" altLang="zh-TW" dirty="0" smtClean="0"/>
              <a:t>Dollar Meal</a:t>
            </a:r>
            <a:r>
              <a:rPr lang="zh-TW" altLang="en-US" dirty="0" smtClean="0"/>
              <a:t>）</a:t>
            </a:r>
            <a:r>
              <a:rPr lang="zh-TW" altLang="zh-TW" dirty="0" smtClean="0"/>
              <a:t>，</a:t>
            </a:r>
            <a:r>
              <a:rPr lang="zh-TW" altLang="zh-TW" dirty="0"/>
              <a:t>並搭配簡單的記憶和拼字等行動小遊戲；與知名的照片分享</a:t>
            </a:r>
            <a:r>
              <a:rPr lang="en-US" altLang="zh-TW" dirty="0"/>
              <a:t>App Instagram</a:t>
            </a:r>
            <a:r>
              <a:rPr lang="zh-TW" altLang="zh-TW" dirty="0"/>
              <a:t>合作，鼓勵消費者把自己和大麥克漢堡的合照上傳，也可瀏覽其他人的照片，以及推出行動影音廣告，搭載於音樂串流服務</a:t>
            </a:r>
            <a:r>
              <a:rPr lang="en-US" altLang="zh-TW" dirty="0"/>
              <a:t>Spotify</a:t>
            </a:r>
            <a:r>
              <a:rPr lang="zh-TW" altLang="zh-TW" dirty="0"/>
              <a:t>的</a:t>
            </a:r>
            <a:r>
              <a:rPr lang="en-US" altLang="zh-TW" dirty="0"/>
              <a:t>iPhone </a:t>
            </a:r>
            <a:r>
              <a:rPr lang="en-US" altLang="zh-TW" dirty="0" smtClean="0"/>
              <a:t>App</a:t>
            </a:r>
            <a:r>
              <a:rPr lang="zh-TW" altLang="zh-TW" dirty="0" smtClean="0"/>
              <a:t>版本</a:t>
            </a:r>
            <a:r>
              <a:rPr lang="zh-TW" altLang="zh-TW" dirty="0"/>
              <a:t>中，促銷夏季全新上市的藍莓石榴冰沙</a:t>
            </a:r>
            <a:r>
              <a:rPr lang="zh-TW" altLang="zh-TW" dirty="0" smtClean="0"/>
              <a:t>。</a:t>
            </a:r>
            <a:endParaRPr lang="en-US" altLang="zh-TW" dirty="0"/>
          </a:p>
        </p:txBody>
      </p:sp>
    </p:spTree>
    <p:extLst>
      <p:ext uri="{BB962C8B-B14F-4D97-AF65-F5344CB8AC3E}">
        <p14:creationId xmlns:p14="http://schemas.microsoft.com/office/powerpoint/2010/main" val="2746430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221497" y="2708920"/>
            <a:ext cx="3025124" cy="23762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標題 1"/>
          <p:cNvSpPr>
            <a:spLocks noGrp="1"/>
          </p:cNvSpPr>
          <p:nvPr>
            <p:ph type="title"/>
          </p:nvPr>
        </p:nvSpPr>
        <p:spPr>
          <a:xfrm>
            <a:off x="457200" y="274638"/>
            <a:ext cx="8229600" cy="1143000"/>
          </a:xfrm>
        </p:spPr>
        <p:txBody>
          <a:bodyPr anchor="ctr" anchorCtr="0"/>
          <a:lstStyle/>
          <a:p>
            <a:pPr algn="ctr"/>
            <a:r>
              <a:rPr lang="zh-TW" altLang="en-US" dirty="0"/>
              <a:t>麥當勞的行動行銷案例</a:t>
            </a:r>
            <a:endParaRPr lang="zh-TW" altLang="en-US" sz="4000" dirty="0"/>
          </a:p>
        </p:txBody>
      </p:sp>
      <p:sp>
        <p:nvSpPr>
          <p:cNvPr id="12" name="內容版面配置區 2"/>
          <p:cNvSpPr>
            <a:spLocks noGrp="1"/>
          </p:cNvSpPr>
          <p:nvPr>
            <p:ph idx="1"/>
          </p:nvPr>
        </p:nvSpPr>
        <p:spPr>
          <a:xfrm>
            <a:off x="457200" y="1483200"/>
            <a:ext cx="8219256" cy="4525963"/>
          </a:xfrm>
        </p:spPr>
        <p:txBody>
          <a:bodyPr>
            <a:noAutofit/>
          </a:bodyPr>
          <a:lstStyle/>
          <a:p>
            <a:pPr>
              <a:spcBef>
                <a:spcPts val="768"/>
              </a:spcBef>
            </a:pPr>
            <a:r>
              <a:rPr lang="zh-TW" altLang="zh-TW" dirty="0" smtClean="0"/>
              <a:t>除了</a:t>
            </a:r>
            <a:r>
              <a:rPr lang="zh-TW" altLang="zh-TW" dirty="0"/>
              <a:t>擅用互動多媒體，對於基本的簡訊廣告麥當勞也沒有放棄，並且定期根據消費者年齡、消費習慣和地理位置寄出行動折價券，展現其對行動消費者的多元化掌握能力。</a:t>
            </a:r>
            <a:r>
              <a:rPr lang="en-US" altLang="zh-TW" dirty="0"/>
              <a:t> </a:t>
            </a:r>
            <a:endParaRPr lang="zh-TW" altLang="zh-TW" dirty="0"/>
          </a:p>
        </p:txBody>
      </p:sp>
      <p:grpSp>
        <p:nvGrpSpPr>
          <p:cNvPr id="5" name="群組 4"/>
          <p:cNvGrpSpPr/>
          <p:nvPr/>
        </p:nvGrpSpPr>
        <p:grpSpPr>
          <a:xfrm>
            <a:off x="2483768" y="3501008"/>
            <a:ext cx="4752528" cy="3054605"/>
            <a:chOff x="927030" y="1666369"/>
            <a:chExt cx="6537577" cy="4201915"/>
          </a:xfrm>
        </p:grpSpPr>
        <p:pic>
          <p:nvPicPr>
            <p:cNvPr id="6" name="Picture 5"/>
            <p:cNvPicPr/>
            <p:nvPr/>
          </p:nvPicPr>
          <p:blipFill>
            <a:blip r:embed="rId3" cstate="print"/>
            <a:srcRect/>
            <a:stretch>
              <a:fillRect/>
            </a:stretch>
          </p:blipFill>
          <p:spPr bwMode="auto">
            <a:xfrm>
              <a:off x="1017991" y="1666369"/>
              <a:ext cx="5563223" cy="3659465"/>
            </a:xfrm>
            <a:prstGeom prst="rect">
              <a:avLst/>
            </a:prstGeom>
            <a:noFill/>
            <a:ln w="9525">
              <a:noFill/>
              <a:miter lim="800000"/>
              <a:headEnd/>
              <a:tailEnd/>
            </a:ln>
          </p:spPr>
        </p:pic>
        <p:sp>
          <p:nvSpPr>
            <p:cNvPr id="7" name="文字方塊 6"/>
            <p:cNvSpPr txBox="1"/>
            <p:nvPr/>
          </p:nvSpPr>
          <p:spPr>
            <a:xfrm>
              <a:off x="927030" y="5312601"/>
              <a:ext cx="6537577" cy="555683"/>
            </a:xfrm>
            <a:prstGeom prst="rect">
              <a:avLst/>
            </a:prstGeom>
            <a:noFill/>
          </p:spPr>
          <p:txBody>
            <a:bodyPr wrap="square" rtlCol="0">
              <a:spAutoFit/>
            </a:bodyPr>
            <a:lstStyle/>
            <a:p>
              <a:r>
                <a:rPr lang="zh-TW" altLang="en-US" sz="1200" dirty="0"/>
                <a:t>麥當勞的「互動式電玩廣告看板」</a:t>
              </a:r>
              <a:endParaRPr lang="en-US" altLang="zh-TW" sz="1200" dirty="0"/>
            </a:p>
            <a:p>
              <a:r>
                <a:rPr lang="en-US" sz="825" u="sng" dirty="0">
                  <a:hlinkClick r:id="rId4"/>
                </a:rPr>
                <a:t>http://www.lift-mag.com/archive/220/pong-prize-burger-fries</a:t>
              </a:r>
              <a:endParaRPr lang="en-US" sz="825" dirty="0"/>
            </a:p>
          </p:txBody>
        </p:sp>
      </p:grpSp>
    </p:spTree>
    <p:extLst>
      <p:ext uri="{BB962C8B-B14F-4D97-AF65-F5344CB8AC3E}">
        <p14:creationId xmlns:p14="http://schemas.microsoft.com/office/powerpoint/2010/main" val="2424078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世界地圖系列,亞洲簡報 (寬螢幕)</Template>
  <TotalTime>0</TotalTime>
  <Words>5218</Words>
  <Application>Microsoft Office PowerPoint</Application>
  <PresentationFormat>如螢幕大小 (4:3)</PresentationFormat>
  <Paragraphs>452</Paragraphs>
  <Slides>56</Slides>
  <Notes>5</Notes>
  <HiddenSlides>0</HiddenSlides>
  <MMClips>0</MMClips>
  <ScaleCrop>false</ScaleCrop>
  <HeadingPairs>
    <vt:vector size="4" baseType="variant">
      <vt:variant>
        <vt:lpstr>佈景主題</vt:lpstr>
      </vt:variant>
      <vt:variant>
        <vt:i4>1</vt:i4>
      </vt:variant>
      <vt:variant>
        <vt:lpstr>投影片標題</vt:lpstr>
      </vt:variant>
      <vt:variant>
        <vt:i4>56</vt:i4>
      </vt:variant>
    </vt:vector>
  </HeadingPairs>
  <TitlesOfParts>
    <vt:vector size="57" baseType="lpstr">
      <vt:lpstr>Continental_Asia_16x9</vt:lpstr>
      <vt:lpstr>PowerPoint 簡報</vt:lpstr>
      <vt:lpstr>摘要</vt:lpstr>
      <vt:lpstr>學習目標</vt:lpstr>
      <vt:lpstr>麥當勞的行動行銷案例</vt:lpstr>
      <vt:lpstr>麥當勞的行動行銷案例</vt:lpstr>
      <vt:lpstr>麥當勞的行動行銷案例</vt:lpstr>
      <vt:lpstr>麥當勞的行動行銷案例</vt:lpstr>
      <vt:lpstr>麥當勞的行動行銷案例</vt:lpstr>
      <vt:lpstr>麥當勞的行動行銷案例</vt:lpstr>
      <vt:lpstr>概論</vt:lpstr>
      <vt:lpstr>概論</vt:lpstr>
      <vt:lpstr>概論</vt:lpstr>
      <vt:lpstr>概論</vt:lpstr>
      <vt:lpstr>行動通訊的定義與特性</vt:lpstr>
      <vt:lpstr>行動通訊的定義與特性</vt:lpstr>
      <vt:lpstr>行動通訊與社會變遷</vt:lpstr>
      <vt:lpstr>行動通訊與社會變遷</vt:lpstr>
      <vt:lpstr>全球行動市場概況</vt:lpstr>
      <vt:lpstr>全球行動市場概況</vt:lpstr>
      <vt:lpstr>行動商務的定義與特性</vt:lpstr>
      <vt:lpstr>行動商務的定義與特性</vt:lpstr>
      <vt:lpstr>行動商務的創新與改變</vt:lpstr>
      <vt:lpstr>行動商務的創新與改變</vt:lpstr>
      <vt:lpstr>行動商務市場概況</vt:lpstr>
      <vt:lpstr>行動商務市場概況</vt:lpstr>
      <vt:lpstr>行動商務市場概況</vt:lpstr>
      <vt:lpstr>行動世代（Mobile Generation）</vt:lpstr>
      <vt:lpstr>行動世代（Mobile Generation）</vt:lpstr>
      <vt:lpstr>行動消費型態</vt:lpstr>
      <vt:lpstr>行動消費型態</vt:lpstr>
      <vt:lpstr>離線商務模式（On2Off）</vt:lpstr>
      <vt:lpstr>離線商務模式（On2Off）</vt:lpstr>
      <vt:lpstr>LBS的定義與特性</vt:lpstr>
      <vt:lpstr>LBS的技術、特質與商機</vt:lpstr>
      <vt:lpstr>LBS行銷工具與策略</vt:lpstr>
      <vt:lpstr>LBS行銷案例</vt:lpstr>
      <vt:lpstr>LBS行銷案例</vt:lpstr>
      <vt:lpstr>行動廣告（Mobile Ads）</vt:lpstr>
      <vt:lpstr>「拼」出來的免費Wi-Fi－Scrabble Wi-Fi</vt:lpstr>
      <vt:lpstr>「拼」出來的免費Wi-Fi－Scrabble Wi-Fi</vt:lpstr>
      <vt:lpstr>簡訊（Message Service）</vt:lpstr>
      <vt:lpstr>美國紅十字會─ 海地震災文字簡訊捐款活動</vt:lpstr>
      <vt:lpstr>行動版網站（Mobile Web）</vt:lpstr>
      <vt:lpstr>科技新聞網站Wired美國版之行動網站</vt:lpstr>
      <vt:lpstr>行動遊戲（Game Apps）</vt:lpstr>
      <vt:lpstr>芬蘭遊戲商Rovio Mobile─益智型App遊戲憤怒鳥（Angry Birds）</vt:lpstr>
      <vt:lpstr>快速回應矩陣碼 （Quick Response Code, QR Code）</vt:lpstr>
      <vt:lpstr>南韓連鎖超市Homeplus－ 捷運候車區牆QR Code廣告</vt:lpstr>
      <vt:lpstr>行動支付（Mobile Payment）</vt:lpstr>
      <vt:lpstr>全球最大支付服務供應商PayPal 與麥當勞的異業結盟</vt:lpstr>
      <vt:lpstr>行動銀行（Mobile Banking）</vt:lpstr>
      <vt:lpstr>美國銀行－手機拍照存支票</vt:lpstr>
      <vt:lpstr>美國銀行－手機拍照存支票</vt:lpstr>
      <vt:lpstr>本章摘要</vt:lpstr>
      <vt:lpstr>行動商務的隱憂</vt:lpstr>
      <vt:lpstr>行動商務的未來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2014-05-29T08:19:18Z</dcterms:created>
  <dcterms:modified xsi:type="dcterms:W3CDTF">2014-07-24T07:05:30Z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