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322"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p15="http://schemas.microsoft.com/office/powerpoint/2012/main" xmlns="">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60" autoAdjust="0"/>
    <p:restoredTop sz="96429" autoAdjust="0"/>
  </p:normalViewPr>
  <p:slideViewPr>
    <p:cSldViewPr>
      <p:cViewPr>
        <p:scale>
          <a:sx n="70" d="100"/>
          <a:sy n="70" d="100"/>
        </p:scale>
        <p:origin x="-1392" y="-54"/>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5FC05-487D-4661-9E0A-71905447AF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154340DC-BB10-4FA6-BA36-530F52E78B43}">
      <dgm:prSet phldrT="[文字]"/>
      <dgm:spPr/>
      <dgm:t>
        <a:bodyPr/>
        <a:lstStyle/>
        <a:p>
          <a:r>
            <a:rPr lang="zh-TW" b="1" dirty="0" smtClean="0"/>
            <a:t>雙向免運費</a:t>
          </a:r>
          <a:endParaRPr lang="zh-TW" altLang="en-US" b="1" dirty="0"/>
        </a:p>
      </dgm:t>
    </dgm:pt>
    <dgm:pt modelId="{BFAB4E67-30B8-466A-9E3C-7ED38368386A}" type="parTrans" cxnId="{9996F943-7EEC-4A5F-BE7F-D7C4EAD43BC9}">
      <dgm:prSet/>
      <dgm:spPr/>
      <dgm:t>
        <a:bodyPr/>
        <a:lstStyle/>
        <a:p>
          <a:endParaRPr lang="zh-TW" altLang="en-US"/>
        </a:p>
      </dgm:t>
    </dgm:pt>
    <dgm:pt modelId="{29996FFB-FDAC-4145-938A-E289912CAA99}" type="sibTrans" cxnId="{9996F943-7EEC-4A5F-BE7F-D7C4EAD43BC9}">
      <dgm:prSet/>
      <dgm:spPr/>
      <dgm:t>
        <a:bodyPr/>
        <a:lstStyle/>
        <a:p>
          <a:endParaRPr lang="zh-TW" altLang="en-US"/>
        </a:p>
      </dgm:t>
    </dgm:pt>
    <dgm:pt modelId="{D957239F-6A50-4655-800C-4D304919555C}">
      <dgm:prSet phldrT="[文字]" custT="1"/>
      <dgm:spPr/>
      <dgm:t>
        <a:bodyPr/>
        <a:lstStyle/>
        <a:p>
          <a:r>
            <a:rPr lang="zh-TW" altLang="en-US" sz="1800" dirty="0" smtClean="0"/>
            <a:t>購買商品、退貨時都不用付運費</a:t>
          </a:r>
          <a:endParaRPr lang="zh-TW" altLang="en-US" sz="1800" dirty="0"/>
        </a:p>
      </dgm:t>
    </dgm:pt>
    <dgm:pt modelId="{6010CE49-F30F-4884-A452-94760551F53F}" type="parTrans" cxnId="{FF8B5DD4-482D-4232-944D-817D82AD7756}">
      <dgm:prSet/>
      <dgm:spPr/>
      <dgm:t>
        <a:bodyPr/>
        <a:lstStyle/>
        <a:p>
          <a:endParaRPr lang="zh-TW" altLang="en-US"/>
        </a:p>
      </dgm:t>
    </dgm:pt>
    <dgm:pt modelId="{7D49787B-89A2-4276-83C2-872F21095D20}" type="sibTrans" cxnId="{FF8B5DD4-482D-4232-944D-817D82AD7756}">
      <dgm:prSet/>
      <dgm:spPr/>
      <dgm:t>
        <a:bodyPr/>
        <a:lstStyle/>
        <a:p>
          <a:endParaRPr lang="zh-TW" altLang="en-US"/>
        </a:p>
      </dgm:t>
    </dgm:pt>
    <dgm:pt modelId="{CC2D2195-8C12-4F86-9214-6AB8784709E3}">
      <dgm:prSet phldrT="[文字]"/>
      <dgm:spPr/>
      <dgm:t>
        <a:bodyPr/>
        <a:lstStyle/>
        <a:p>
          <a:r>
            <a:rPr lang="en-US" b="1" dirty="0" smtClean="0">
              <a:latin typeface="Times New Roman" panose="02020603050405020304" pitchFamily="18" charset="0"/>
              <a:cs typeface="Times New Roman" panose="02020603050405020304" pitchFamily="18" charset="0"/>
            </a:rPr>
            <a:t>365</a:t>
          </a:r>
          <a:r>
            <a:rPr lang="zh-TW" b="1" dirty="0" smtClean="0"/>
            <a:t>天無條件退貨</a:t>
          </a:r>
          <a:endParaRPr lang="zh-TW" altLang="en-US" b="1" dirty="0"/>
        </a:p>
      </dgm:t>
    </dgm:pt>
    <dgm:pt modelId="{CA07DECC-7E18-4DB6-9A29-0A675AC9596A}" type="parTrans" cxnId="{2EABFCB1-336C-4ED7-848B-F543958A8327}">
      <dgm:prSet/>
      <dgm:spPr/>
      <dgm:t>
        <a:bodyPr/>
        <a:lstStyle/>
        <a:p>
          <a:endParaRPr lang="zh-TW" altLang="en-US"/>
        </a:p>
      </dgm:t>
    </dgm:pt>
    <dgm:pt modelId="{1FDA125F-C6C1-42FF-B0F0-2A338F71A128}" type="sibTrans" cxnId="{2EABFCB1-336C-4ED7-848B-F543958A8327}">
      <dgm:prSet/>
      <dgm:spPr/>
      <dgm:t>
        <a:bodyPr/>
        <a:lstStyle/>
        <a:p>
          <a:endParaRPr lang="zh-TW" altLang="en-US"/>
        </a:p>
      </dgm:t>
    </dgm:pt>
    <dgm:pt modelId="{6C2C3BC9-56CC-46C7-9D1D-A104BEE70603}">
      <dgm:prSet phldrT="[文字]" custT="1"/>
      <dgm:spPr/>
      <dgm:t>
        <a:bodyPr/>
        <a:lstStyle/>
        <a:p>
          <a:r>
            <a:rPr lang="zh-TW" altLang="en-US" sz="1800" dirty="0" smtClean="0"/>
            <a:t>確保客戶對於商品的滿意、快樂的經驗為長期的</a:t>
          </a:r>
          <a:endParaRPr lang="zh-TW" altLang="en-US" sz="1800" dirty="0"/>
        </a:p>
      </dgm:t>
    </dgm:pt>
    <dgm:pt modelId="{FBEDA430-51B9-4615-9616-4B6B98988C48}" type="parTrans" cxnId="{657F0083-B799-43A5-AA9A-23E11F9C0DFD}">
      <dgm:prSet/>
      <dgm:spPr/>
      <dgm:t>
        <a:bodyPr/>
        <a:lstStyle/>
        <a:p>
          <a:endParaRPr lang="zh-TW" altLang="en-US"/>
        </a:p>
      </dgm:t>
    </dgm:pt>
    <dgm:pt modelId="{4ADD344E-B8C4-4763-B729-E19C928EC994}" type="sibTrans" cxnId="{657F0083-B799-43A5-AA9A-23E11F9C0DFD}">
      <dgm:prSet/>
      <dgm:spPr/>
      <dgm:t>
        <a:bodyPr/>
        <a:lstStyle/>
        <a:p>
          <a:endParaRPr lang="zh-TW" altLang="en-US"/>
        </a:p>
      </dgm:t>
    </dgm:pt>
    <dgm:pt modelId="{BE4872B9-93AD-450E-A1C7-539686BE4B07}">
      <dgm:prSet phldrT="[文字]" custT="1"/>
      <dgm:spPr/>
      <dgm:t>
        <a:bodyPr/>
        <a:lstStyle/>
        <a:p>
          <a:r>
            <a:rPr lang="zh-TW" altLang="en-US" sz="1800" dirty="0" smtClean="0"/>
            <a:t>減低顧客對線上購物的憂慮和不確定感</a:t>
          </a:r>
          <a:endParaRPr lang="zh-TW" altLang="en-US" sz="1800" dirty="0"/>
        </a:p>
      </dgm:t>
    </dgm:pt>
    <dgm:pt modelId="{31AC3310-BC4C-479A-9729-D47B00813DCF}" type="parTrans" cxnId="{6A3D0E08-FF0E-4C9E-BB71-464E95230817}">
      <dgm:prSet/>
      <dgm:spPr/>
      <dgm:t>
        <a:bodyPr/>
        <a:lstStyle/>
        <a:p>
          <a:endParaRPr lang="zh-TW" altLang="en-US"/>
        </a:p>
      </dgm:t>
    </dgm:pt>
    <dgm:pt modelId="{DF50E25B-7186-4F47-892D-F843A314689F}" type="sibTrans" cxnId="{6A3D0E08-FF0E-4C9E-BB71-464E95230817}">
      <dgm:prSet/>
      <dgm:spPr/>
      <dgm:t>
        <a:bodyPr/>
        <a:lstStyle/>
        <a:p>
          <a:endParaRPr lang="zh-TW" altLang="en-US"/>
        </a:p>
      </dgm:t>
    </dgm:pt>
    <dgm:pt modelId="{3BAE8EE7-90E5-4DFB-9F22-0A9D94F39F22}">
      <dgm:prSet phldrT="[文字]"/>
      <dgm:spPr/>
      <dgm:t>
        <a:bodyPr/>
        <a:lstStyle/>
        <a:p>
          <a:r>
            <a:rPr lang="zh-TW" b="1" dirty="0" smtClean="0"/>
            <a:t>每一款鞋都有八個角度的照片和一個推薦影片</a:t>
          </a:r>
          <a:endParaRPr lang="zh-TW" altLang="en-US" b="1" dirty="0"/>
        </a:p>
      </dgm:t>
    </dgm:pt>
    <dgm:pt modelId="{66E50359-D2B9-4838-91B0-D0D272403358}" type="parTrans" cxnId="{22C9064E-D160-409E-90FC-E52F0EE0C29B}">
      <dgm:prSet/>
      <dgm:spPr/>
      <dgm:t>
        <a:bodyPr/>
        <a:lstStyle/>
        <a:p>
          <a:endParaRPr lang="zh-TW" altLang="en-US"/>
        </a:p>
      </dgm:t>
    </dgm:pt>
    <dgm:pt modelId="{4A73E525-EE71-4EDB-AC1B-171E644B4D58}" type="sibTrans" cxnId="{22C9064E-D160-409E-90FC-E52F0EE0C29B}">
      <dgm:prSet/>
      <dgm:spPr/>
      <dgm:t>
        <a:bodyPr/>
        <a:lstStyle/>
        <a:p>
          <a:endParaRPr lang="zh-TW" altLang="en-US"/>
        </a:p>
      </dgm:t>
    </dgm:pt>
    <dgm:pt modelId="{418F344D-56AD-4C29-9081-F145CF3FA708}">
      <dgm:prSet phldrT="[文字]"/>
      <dgm:spPr/>
      <dgm:t>
        <a:bodyPr/>
        <a:lstStyle/>
        <a:p>
          <a:r>
            <a:rPr lang="zh-TW" b="1" dirty="0" smtClean="0"/>
            <a:t>售後延遲付款模式</a:t>
          </a:r>
          <a:endParaRPr lang="zh-TW" altLang="en-US" b="1" dirty="0"/>
        </a:p>
      </dgm:t>
    </dgm:pt>
    <dgm:pt modelId="{F036941A-5AD4-47DB-B06B-34C1E7458AB8}" type="parTrans" cxnId="{2AFBAE25-5C54-4C45-BE5A-FAB04A92A8F6}">
      <dgm:prSet/>
      <dgm:spPr/>
      <dgm:t>
        <a:bodyPr/>
        <a:lstStyle/>
        <a:p>
          <a:endParaRPr lang="zh-TW" altLang="en-US"/>
        </a:p>
      </dgm:t>
    </dgm:pt>
    <dgm:pt modelId="{BBAF3A51-B1FB-4C00-8573-2F2EAAC7B0F9}" type="sibTrans" cxnId="{2AFBAE25-5C54-4C45-BE5A-FAB04A92A8F6}">
      <dgm:prSet/>
      <dgm:spPr/>
      <dgm:t>
        <a:bodyPr/>
        <a:lstStyle/>
        <a:p>
          <a:endParaRPr lang="zh-TW" altLang="en-US"/>
        </a:p>
      </dgm:t>
    </dgm:pt>
    <dgm:pt modelId="{C5A3FAAB-B1B3-4C45-B317-7C9942414687}">
      <dgm:prSet phldrT="[文字]" custT="1"/>
      <dgm:spPr/>
      <dgm:t>
        <a:bodyPr/>
        <a:lstStyle/>
        <a:p>
          <a:r>
            <a:rPr lang="zh-TW" sz="1800" dirty="0" smtClean="0"/>
            <a:t>購買商品後</a:t>
          </a:r>
          <a:r>
            <a:rPr lang="en-US" sz="1800" dirty="0" smtClean="0">
              <a:latin typeface="Times New Roman" panose="02020603050405020304" pitchFamily="18" charset="0"/>
              <a:cs typeface="Times New Roman" panose="02020603050405020304" pitchFamily="18" charset="0"/>
            </a:rPr>
            <a:t>90</a:t>
          </a:r>
          <a:r>
            <a:rPr lang="zh-TW" sz="1800" dirty="0" smtClean="0"/>
            <a:t>天之內可以不付款 讓顧客可以在沒有決策壓力也不須擔心無法退換貨的情況下快樂購物</a:t>
          </a:r>
          <a:endParaRPr lang="zh-TW" altLang="en-US" sz="1600" dirty="0"/>
        </a:p>
      </dgm:t>
    </dgm:pt>
    <dgm:pt modelId="{54F83F36-01D7-4CEA-B7BF-3F6DCDE0C6E3}" type="parTrans" cxnId="{7281EB55-42B9-4716-BE26-353B81793654}">
      <dgm:prSet/>
      <dgm:spPr/>
      <dgm:t>
        <a:bodyPr/>
        <a:lstStyle/>
        <a:p>
          <a:endParaRPr lang="zh-TW" altLang="en-US"/>
        </a:p>
      </dgm:t>
    </dgm:pt>
    <dgm:pt modelId="{CD55EF6C-06EE-46C8-BE2B-33F60DA068DB}" type="sibTrans" cxnId="{7281EB55-42B9-4716-BE26-353B81793654}">
      <dgm:prSet/>
      <dgm:spPr/>
      <dgm:t>
        <a:bodyPr/>
        <a:lstStyle/>
        <a:p>
          <a:endParaRPr lang="zh-TW" altLang="en-US"/>
        </a:p>
      </dgm:t>
    </dgm:pt>
    <dgm:pt modelId="{7D0C61DD-2FBE-4D99-806F-C260870CB301}" type="pres">
      <dgm:prSet presAssocID="{35B5FC05-487D-4661-9E0A-71905447AF8B}" presName="linear" presStyleCnt="0">
        <dgm:presLayoutVars>
          <dgm:animLvl val="lvl"/>
          <dgm:resizeHandles val="exact"/>
        </dgm:presLayoutVars>
      </dgm:prSet>
      <dgm:spPr/>
      <dgm:t>
        <a:bodyPr/>
        <a:lstStyle/>
        <a:p>
          <a:endParaRPr lang="zh-TW" altLang="en-US"/>
        </a:p>
      </dgm:t>
    </dgm:pt>
    <dgm:pt modelId="{C6F3D224-B476-4FC0-90B0-75E97460332C}" type="pres">
      <dgm:prSet presAssocID="{154340DC-BB10-4FA6-BA36-530F52E78B43}" presName="parentText" presStyleLbl="node1" presStyleIdx="0" presStyleCnt="4">
        <dgm:presLayoutVars>
          <dgm:chMax val="0"/>
          <dgm:bulletEnabled val="1"/>
        </dgm:presLayoutVars>
      </dgm:prSet>
      <dgm:spPr/>
      <dgm:t>
        <a:bodyPr/>
        <a:lstStyle/>
        <a:p>
          <a:endParaRPr lang="zh-TW" altLang="en-US"/>
        </a:p>
      </dgm:t>
    </dgm:pt>
    <dgm:pt modelId="{B37A046C-E477-41BF-9837-BBC07E6A3DF7}" type="pres">
      <dgm:prSet presAssocID="{154340DC-BB10-4FA6-BA36-530F52E78B43}" presName="childText" presStyleLbl="revTx" presStyleIdx="0" presStyleCnt="4">
        <dgm:presLayoutVars>
          <dgm:bulletEnabled val="1"/>
        </dgm:presLayoutVars>
      </dgm:prSet>
      <dgm:spPr/>
      <dgm:t>
        <a:bodyPr/>
        <a:lstStyle/>
        <a:p>
          <a:endParaRPr lang="zh-TW" altLang="en-US"/>
        </a:p>
      </dgm:t>
    </dgm:pt>
    <dgm:pt modelId="{325B8E31-2C4D-4AD2-AC8D-09B593C6EBCB}" type="pres">
      <dgm:prSet presAssocID="{CC2D2195-8C12-4F86-9214-6AB8784709E3}" presName="parentText" presStyleLbl="node1" presStyleIdx="1" presStyleCnt="4">
        <dgm:presLayoutVars>
          <dgm:chMax val="0"/>
          <dgm:bulletEnabled val="1"/>
        </dgm:presLayoutVars>
      </dgm:prSet>
      <dgm:spPr/>
      <dgm:t>
        <a:bodyPr/>
        <a:lstStyle/>
        <a:p>
          <a:endParaRPr lang="zh-TW" altLang="en-US"/>
        </a:p>
      </dgm:t>
    </dgm:pt>
    <dgm:pt modelId="{A4B9F3A5-6E46-4812-8015-E25B7A30A9FB}" type="pres">
      <dgm:prSet presAssocID="{CC2D2195-8C12-4F86-9214-6AB8784709E3}" presName="childText" presStyleLbl="revTx" presStyleIdx="1" presStyleCnt="4">
        <dgm:presLayoutVars>
          <dgm:bulletEnabled val="1"/>
        </dgm:presLayoutVars>
      </dgm:prSet>
      <dgm:spPr/>
      <dgm:t>
        <a:bodyPr/>
        <a:lstStyle/>
        <a:p>
          <a:endParaRPr lang="zh-TW" altLang="en-US"/>
        </a:p>
      </dgm:t>
    </dgm:pt>
    <dgm:pt modelId="{1A518D26-4C52-4436-AD7A-8F4E852AB478}" type="pres">
      <dgm:prSet presAssocID="{3BAE8EE7-90E5-4DFB-9F22-0A9D94F39F22}" presName="parentText" presStyleLbl="node1" presStyleIdx="2" presStyleCnt="4">
        <dgm:presLayoutVars>
          <dgm:chMax val="0"/>
          <dgm:bulletEnabled val="1"/>
        </dgm:presLayoutVars>
      </dgm:prSet>
      <dgm:spPr/>
      <dgm:t>
        <a:bodyPr/>
        <a:lstStyle/>
        <a:p>
          <a:endParaRPr lang="zh-TW" altLang="en-US"/>
        </a:p>
      </dgm:t>
    </dgm:pt>
    <dgm:pt modelId="{49A73C27-9665-4BD6-9A13-09DC97FD1949}" type="pres">
      <dgm:prSet presAssocID="{3BAE8EE7-90E5-4DFB-9F22-0A9D94F39F22}" presName="childText" presStyleLbl="revTx" presStyleIdx="2" presStyleCnt="4">
        <dgm:presLayoutVars>
          <dgm:bulletEnabled val="1"/>
        </dgm:presLayoutVars>
      </dgm:prSet>
      <dgm:spPr/>
      <dgm:t>
        <a:bodyPr/>
        <a:lstStyle/>
        <a:p>
          <a:endParaRPr lang="zh-TW" altLang="en-US"/>
        </a:p>
      </dgm:t>
    </dgm:pt>
    <dgm:pt modelId="{78E9697B-E7A7-4BB3-878E-1A6BFFC624EE}" type="pres">
      <dgm:prSet presAssocID="{418F344D-56AD-4C29-9081-F145CF3FA708}" presName="parentText" presStyleLbl="node1" presStyleIdx="3" presStyleCnt="4">
        <dgm:presLayoutVars>
          <dgm:chMax val="0"/>
          <dgm:bulletEnabled val="1"/>
        </dgm:presLayoutVars>
      </dgm:prSet>
      <dgm:spPr/>
      <dgm:t>
        <a:bodyPr/>
        <a:lstStyle/>
        <a:p>
          <a:endParaRPr lang="zh-TW" altLang="en-US"/>
        </a:p>
      </dgm:t>
    </dgm:pt>
    <dgm:pt modelId="{EEC57D29-9A80-48BB-978F-4A76261B1E54}" type="pres">
      <dgm:prSet presAssocID="{418F344D-56AD-4C29-9081-F145CF3FA708}" presName="childText" presStyleLbl="revTx" presStyleIdx="3" presStyleCnt="4">
        <dgm:presLayoutVars>
          <dgm:bulletEnabled val="1"/>
        </dgm:presLayoutVars>
      </dgm:prSet>
      <dgm:spPr/>
      <dgm:t>
        <a:bodyPr/>
        <a:lstStyle/>
        <a:p>
          <a:endParaRPr lang="zh-TW" altLang="en-US"/>
        </a:p>
      </dgm:t>
    </dgm:pt>
  </dgm:ptLst>
  <dgm:cxnLst>
    <dgm:cxn modelId="{87D013C8-582F-4CBA-9493-B704F655ADED}" type="presOf" srcId="{154340DC-BB10-4FA6-BA36-530F52E78B43}" destId="{C6F3D224-B476-4FC0-90B0-75E97460332C}" srcOrd="0" destOrd="0" presId="urn:microsoft.com/office/officeart/2005/8/layout/vList2"/>
    <dgm:cxn modelId="{2D96D8EC-BF43-4501-BB9F-C38E6709F1E5}" type="presOf" srcId="{3BAE8EE7-90E5-4DFB-9F22-0A9D94F39F22}" destId="{1A518D26-4C52-4436-AD7A-8F4E852AB478}" srcOrd="0" destOrd="0" presId="urn:microsoft.com/office/officeart/2005/8/layout/vList2"/>
    <dgm:cxn modelId="{657F0083-B799-43A5-AA9A-23E11F9C0DFD}" srcId="{CC2D2195-8C12-4F86-9214-6AB8784709E3}" destId="{6C2C3BC9-56CC-46C7-9D1D-A104BEE70603}" srcOrd="0" destOrd="0" parTransId="{FBEDA430-51B9-4615-9616-4B6B98988C48}" sibTransId="{4ADD344E-B8C4-4763-B729-E19C928EC994}"/>
    <dgm:cxn modelId="{FF8B5DD4-482D-4232-944D-817D82AD7756}" srcId="{154340DC-BB10-4FA6-BA36-530F52E78B43}" destId="{D957239F-6A50-4655-800C-4D304919555C}" srcOrd="0" destOrd="0" parTransId="{6010CE49-F30F-4884-A452-94760551F53F}" sibTransId="{7D49787B-89A2-4276-83C2-872F21095D20}"/>
    <dgm:cxn modelId="{23076BAA-48FA-42A3-A544-F93ABDAC5986}" type="presOf" srcId="{6C2C3BC9-56CC-46C7-9D1D-A104BEE70603}" destId="{A4B9F3A5-6E46-4812-8015-E25B7A30A9FB}" srcOrd="0" destOrd="0" presId="urn:microsoft.com/office/officeart/2005/8/layout/vList2"/>
    <dgm:cxn modelId="{C7AC36D0-A08D-4A62-8D82-18E9E25FAEE9}" type="presOf" srcId="{C5A3FAAB-B1B3-4C45-B317-7C9942414687}" destId="{EEC57D29-9A80-48BB-978F-4A76261B1E54}" srcOrd="0" destOrd="0" presId="urn:microsoft.com/office/officeart/2005/8/layout/vList2"/>
    <dgm:cxn modelId="{2AFBAE25-5C54-4C45-BE5A-FAB04A92A8F6}" srcId="{35B5FC05-487D-4661-9E0A-71905447AF8B}" destId="{418F344D-56AD-4C29-9081-F145CF3FA708}" srcOrd="3" destOrd="0" parTransId="{F036941A-5AD4-47DB-B06B-34C1E7458AB8}" sibTransId="{BBAF3A51-B1FB-4C00-8573-2F2EAAC7B0F9}"/>
    <dgm:cxn modelId="{D16582AB-5325-4617-BC85-091AA8EB16A6}" type="presOf" srcId="{D957239F-6A50-4655-800C-4D304919555C}" destId="{B37A046C-E477-41BF-9837-BBC07E6A3DF7}" srcOrd="0" destOrd="0" presId="urn:microsoft.com/office/officeart/2005/8/layout/vList2"/>
    <dgm:cxn modelId="{9996F943-7EEC-4A5F-BE7F-D7C4EAD43BC9}" srcId="{35B5FC05-487D-4661-9E0A-71905447AF8B}" destId="{154340DC-BB10-4FA6-BA36-530F52E78B43}" srcOrd="0" destOrd="0" parTransId="{BFAB4E67-30B8-466A-9E3C-7ED38368386A}" sibTransId="{29996FFB-FDAC-4145-938A-E289912CAA99}"/>
    <dgm:cxn modelId="{0D9EFF2D-6DFE-4452-ABAB-EDC10272CB41}" type="presOf" srcId="{CC2D2195-8C12-4F86-9214-6AB8784709E3}" destId="{325B8E31-2C4D-4AD2-AC8D-09B593C6EBCB}" srcOrd="0" destOrd="0" presId="urn:microsoft.com/office/officeart/2005/8/layout/vList2"/>
    <dgm:cxn modelId="{6A3D0E08-FF0E-4C9E-BB71-464E95230817}" srcId="{3BAE8EE7-90E5-4DFB-9F22-0A9D94F39F22}" destId="{BE4872B9-93AD-450E-A1C7-539686BE4B07}" srcOrd="0" destOrd="0" parTransId="{31AC3310-BC4C-479A-9729-D47B00813DCF}" sibTransId="{DF50E25B-7186-4F47-892D-F843A314689F}"/>
    <dgm:cxn modelId="{B8A89C6B-B9FD-4A68-AF95-9C6F32A7F4D7}" type="presOf" srcId="{418F344D-56AD-4C29-9081-F145CF3FA708}" destId="{78E9697B-E7A7-4BB3-878E-1A6BFFC624EE}" srcOrd="0" destOrd="0" presId="urn:microsoft.com/office/officeart/2005/8/layout/vList2"/>
    <dgm:cxn modelId="{2EABFCB1-336C-4ED7-848B-F543958A8327}" srcId="{35B5FC05-487D-4661-9E0A-71905447AF8B}" destId="{CC2D2195-8C12-4F86-9214-6AB8784709E3}" srcOrd="1" destOrd="0" parTransId="{CA07DECC-7E18-4DB6-9A29-0A675AC9596A}" sibTransId="{1FDA125F-C6C1-42FF-B0F0-2A338F71A128}"/>
    <dgm:cxn modelId="{1F516D5A-EB2E-4A6C-93E3-AA21D9C19BDD}" type="presOf" srcId="{35B5FC05-487D-4661-9E0A-71905447AF8B}" destId="{7D0C61DD-2FBE-4D99-806F-C260870CB301}" srcOrd="0" destOrd="0" presId="urn:microsoft.com/office/officeart/2005/8/layout/vList2"/>
    <dgm:cxn modelId="{8C3E57B2-A8DF-40EC-9E48-357690C0F7C1}" type="presOf" srcId="{BE4872B9-93AD-450E-A1C7-539686BE4B07}" destId="{49A73C27-9665-4BD6-9A13-09DC97FD1949}" srcOrd="0" destOrd="0" presId="urn:microsoft.com/office/officeart/2005/8/layout/vList2"/>
    <dgm:cxn modelId="{7281EB55-42B9-4716-BE26-353B81793654}" srcId="{418F344D-56AD-4C29-9081-F145CF3FA708}" destId="{C5A3FAAB-B1B3-4C45-B317-7C9942414687}" srcOrd="0" destOrd="0" parTransId="{54F83F36-01D7-4CEA-B7BF-3F6DCDE0C6E3}" sibTransId="{CD55EF6C-06EE-46C8-BE2B-33F60DA068DB}"/>
    <dgm:cxn modelId="{22C9064E-D160-409E-90FC-E52F0EE0C29B}" srcId="{35B5FC05-487D-4661-9E0A-71905447AF8B}" destId="{3BAE8EE7-90E5-4DFB-9F22-0A9D94F39F22}" srcOrd="2" destOrd="0" parTransId="{66E50359-D2B9-4838-91B0-D0D272403358}" sibTransId="{4A73E525-EE71-4EDB-AC1B-171E644B4D58}"/>
    <dgm:cxn modelId="{C417A743-FFD7-4A69-B9E9-A8F9116DE806}" type="presParOf" srcId="{7D0C61DD-2FBE-4D99-806F-C260870CB301}" destId="{C6F3D224-B476-4FC0-90B0-75E97460332C}" srcOrd="0" destOrd="0" presId="urn:microsoft.com/office/officeart/2005/8/layout/vList2"/>
    <dgm:cxn modelId="{5E4FE1C2-5220-42AF-8DBF-8D087F061F85}" type="presParOf" srcId="{7D0C61DD-2FBE-4D99-806F-C260870CB301}" destId="{B37A046C-E477-41BF-9837-BBC07E6A3DF7}" srcOrd="1" destOrd="0" presId="urn:microsoft.com/office/officeart/2005/8/layout/vList2"/>
    <dgm:cxn modelId="{65FE6318-1708-4092-98A0-E881BCE8998B}" type="presParOf" srcId="{7D0C61DD-2FBE-4D99-806F-C260870CB301}" destId="{325B8E31-2C4D-4AD2-AC8D-09B593C6EBCB}" srcOrd="2" destOrd="0" presId="urn:microsoft.com/office/officeart/2005/8/layout/vList2"/>
    <dgm:cxn modelId="{61666FE5-9812-4588-8E74-574F0264D78B}" type="presParOf" srcId="{7D0C61DD-2FBE-4D99-806F-C260870CB301}" destId="{A4B9F3A5-6E46-4812-8015-E25B7A30A9FB}" srcOrd="3" destOrd="0" presId="urn:microsoft.com/office/officeart/2005/8/layout/vList2"/>
    <dgm:cxn modelId="{513F2F60-55A3-4F30-AC1B-34D0479AC971}" type="presParOf" srcId="{7D0C61DD-2FBE-4D99-806F-C260870CB301}" destId="{1A518D26-4C52-4436-AD7A-8F4E852AB478}" srcOrd="4" destOrd="0" presId="urn:microsoft.com/office/officeart/2005/8/layout/vList2"/>
    <dgm:cxn modelId="{C7962514-7F5D-4FE3-BA5E-3DEF2DE635DE}" type="presParOf" srcId="{7D0C61DD-2FBE-4D99-806F-C260870CB301}" destId="{49A73C27-9665-4BD6-9A13-09DC97FD1949}" srcOrd="5" destOrd="0" presId="urn:microsoft.com/office/officeart/2005/8/layout/vList2"/>
    <dgm:cxn modelId="{927E579F-7509-4804-9D5E-5617DA20D7F7}" type="presParOf" srcId="{7D0C61DD-2FBE-4D99-806F-C260870CB301}" destId="{78E9697B-E7A7-4BB3-878E-1A6BFFC624EE}" srcOrd="6" destOrd="0" presId="urn:microsoft.com/office/officeart/2005/8/layout/vList2"/>
    <dgm:cxn modelId="{9615EC55-DD77-4C14-8557-91C89278CD14}" type="presParOf" srcId="{7D0C61DD-2FBE-4D99-806F-C260870CB301}" destId="{EEC57D29-9A80-48BB-978F-4A76261B1E5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539F4-8B28-4939-8FA3-1ACB2B4E0A3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TW" altLang="en-US"/>
        </a:p>
      </dgm:t>
    </dgm:pt>
    <dgm:pt modelId="{B73D84BF-4484-4545-A1B9-1F4AE78C05AB}">
      <dgm:prSet phldrT="[文字]"/>
      <dgm:spPr/>
      <dgm:t>
        <a:bodyPr/>
        <a:lstStyle/>
        <a:p>
          <a:r>
            <a:rPr lang="zh-TW" altLang="en-US" b="1" dirty="0" smtClean="0"/>
            <a:t>行銷</a:t>
          </a:r>
          <a:r>
            <a:rPr lang="en-US" altLang="zh-TW" b="1" dirty="0" smtClean="0"/>
            <a:t>1.0</a:t>
          </a:r>
          <a:endParaRPr lang="zh-TW" altLang="en-US" b="1" dirty="0"/>
        </a:p>
      </dgm:t>
    </dgm:pt>
    <dgm:pt modelId="{0D3DFEB4-F743-4E62-8C35-A17683A6FBA5}" type="parTrans" cxnId="{B9A769C8-F11B-4911-97B3-6E2C065A5F9E}">
      <dgm:prSet/>
      <dgm:spPr/>
      <dgm:t>
        <a:bodyPr/>
        <a:lstStyle/>
        <a:p>
          <a:endParaRPr lang="zh-TW" altLang="en-US"/>
        </a:p>
      </dgm:t>
    </dgm:pt>
    <dgm:pt modelId="{49390C46-2B3D-4954-A6DF-647970872559}" type="sibTrans" cxnId="{B9A769C8-F11B-4911-97B3-6E2C065A5F9E}">
      <dgm:prSet/>
      <dgm:spPr/>
      <dgm:t>
        <a:bodyPr/>
        <a:lstStyle/>
        <a:p>
          <a:endParaRPr lang="zh-TW" altLang="en-US"/>
        </a:p>
      </dgm:t>
    </dgm:pt>
    <dgm:pt modelId="{83B489E6-0843-4C14-BEAB-AD46D34249EE}">
      <dgm:prSet phldrT="[文字]"/>
      <dgm:spPr/>
      <dgm:t>
        <a:bodyPr/>
        <a:lstStyle/>
        <a:p>
          <a:r>
            <a:rPr lang="zh-TW" dirty="0" smtClean="0"/>
            <a:t>以生產為導向</a:t>
          </a:r>
          <a:endParaRPr lang="zh-TW" altLang="en-US" dirty="0"/>
        </a:p>
      </dgm:t>
    </dgm:pt>
    <dgm:pt modelId="{4626E49B-A2F4-40B1-89AA-D3236B9C7A51}" type="parTrans" cxnId="{4A2EB964-A617-44E0-9F88-6B120F986027}">
      <dgm:prSet/>
      <dgm:spPr/>
      <dgm:t>
        <a:bodyPr/>
        <a:lstStyle/>
        <a:p>
          <a:endParaRPr lang="zh-TW" altLang="en-US"/>
        </a:p>
      </dgm:t>
    </dgm:pt>
    <dgm:pt modelId="{C6928FCE-4B5C-489F-9F9D-174A2B2C936D}" type="sibTrans" cxnId="{4A2EB964-A617-44E0-9F88-6B120F986027}">
      <dgm:prSet/>
      <dgm:spPr/>
      <dgm:t>
        <a:bodyPr/>
        <a:lstStyle/>
        <a:p>
          <a:endParaRPr lang="zh-TW" altLang="en-US"/>
        </a:p>
      </dgm:t>
    </dgm:pt>
    <dgm:pt modelId="{1E9DAD06-CE3C-4EB4-9F17-C0D3C653119C}">
      <dgm:prSet phldrT="[文字]"/>
      <dgm:spPr/>
      <dgm:t>
        <a:bodyPr/>
        <a:lstStyle/>
        <a:p>
          <a:r>
            <a:rPr lang="zh-TW" b="1" dirty="0" smtClean="0"/>
            <a:t>行銷</a:t>
          </a:r>
          <a:r>
            <a:rPr lang="en-US" b="1" dirty="0" smtClean="0"/>
            <a:t>2.0</a:t>
          </a:r>
          <a:endParaRPr lang="zh-TW" altLang="en-US" b="1" dirty="0"/>
        </a:p>
      </dgm:t>
    </dgm:pt>
    <dgm:pt modelId="{C7F898A4-6580-4010-B20B-412D32990D10}" type="parTrans" cxnId="{AD5EF0D5-1C16-47BC-89D4-53BD8FE89FA2}">
      <dgm:prSet/>
      <dgm:spPr/>
      <dgm:t>
        <a:bodyPr/>
        <a:lstStyle/>
        <a:p>
          <a:endParaRPr lang="zh-TW" altLang="en-US"/>
        </a:p>
      </dgm:t>
    </dgm:pt>
    <dgm:pt modelId="{9156F806-698A-42EF-9587-8D34F36E2B72}" type="sibTrans" cxnId="{AD5EF0D5-1C16-47BC-89D4-53BD8FE89FA2}">
      <dgm:prSet/>
      <dgm:spPr/>
      <dgm:t>
        <a:bodyPr/>
        <a:lstStyle/>
        <a:p>
          <a:endParaRPr lang="zh-TW" altLang="en-US"/>
        </a:p>
      </dgm:t>
    </dgm:pt>
    <dgm:pt modelId="{3C403B54-A445-4FA8-8AD0-B72C5087F27D}">
      <dgm:prSet phldrT="[文字]"/>
      <dgm:spPr/>
      <dgm:t>
        <a:bodyPr/>
        <a:lstStyle/>
        <a:p>
          <a:r>
            <a:rPr lang="zh-TW" altLang="en-US" dirty="0" smtClean="0"/>
            <a:t>以</a:t>
          </a:r>
          <a:r>
            <a:rPr lang="zh-TW" dirty="0" smtClean="0"/>
            <a:t>顧客關係管理為基礎</a:t>
          </a:r>
          <a:endParaRPr lang="zh-TW" altLang="en-US" dirty="0"/>
        </a:p>
      </dgm:t>
    </dgm:pt>
    <dgm:pt modelId="{50742095-4777-4CB2-8AA5-D68BC1A69073}" type="parTrans" cxnId="{EFCFA1BA-2C02-4849-ADF9-EA4C22041F2C}">
      <dgm:prSet/>
      <dgm:spPr/>
      <dgm:t>
        <a:bodyPr/>
        <a:lstStyle/>
        <a:p>
          <a:endParaRPr lang="zh-TW" altLang="en-US"/>
        </a:p>
      </dgm:t>
    </dgm:pt>
    <dgm:pt modelId="{051A9109-A6DC-42E3-B827-5D5CC6F9C7B7}" type="sibTrans" cxnId="{EFCFA1BA-2C02-4849-ADF9-EA4C22041F2C}">
      <dgm:prSet/>
      <dgm:spPr/>
      <dgm:t>
        <a:bodyPr/>
        <a:lstStyle/>
        <a:p>
          <a:endParaRPr lang="zh-TW" altLang="en-US"/>
        </a:p>
      </dgm:t>
    </dgm:pt>
    <dgm:pt modelId="{54E7CD56-ADF9-4363-84F6-0BC3BCEA8BBA}">
      <dgm:prSet phldrT="[文字]"/>
      <dgm:spPr/>
      <dgm:t>
        <a:bodyPr/>
        <a:lstStyle/>
        <a:p>
          <a:r>
            <a:rPr lang="zh-TW" b="1" dirty="0" smtClean="0"/>
            <a:t>行銷</a:t>
          </a:r>
          <a:r>
            <a:rPr lang="en-US" b="1" dirty="0" smtClean="0"/>
            <a:t>3.0</a:t>
          </a:r>
          <a:endParaRPr lang="zh-TW" altLang="en-US" b="1" dirty="0"/>
        </a:p>
      </dgm:t>
    </dgm:pt>
    <dgm:pt modelId="{498EFD1A-7C30-4577-9E63-612E4647E177}" type="parTrans" cxnId="{9BC4F203-E55F-4B91-B5EF-52C46085DE57}">
      <dgm:prSet/>
      <dgm:spPr/>
      <dgm:t>
        <a:bodyPr/>
        <a:lstStyle/>
        <a:p>
          <a:endParaRPr lang="zh-TW" altLang="en-US"/>
        </a:p>
      </dgm:t>
    </dgm:pt>
    <dgm:pt modelId="{C8FA5A34-854F-46A5-86CF-C93B74C8EBE6}" type="sibTrans" cxnId="{9BC4F203-E55F-4B91-B5EF-52C46085DE57}">
      <dgm:prSet/>
      <dgm:spPr/>
      <dgm:t>
        <a:bodyPr/>
        <a:lstStyle/>
        <a:p>
          <a:endParaRPr lang="zh-TW" altLang="en-US"/>
        </a:p>
      </dgm:t>
    </dgm:pt>
    <dgm:pt modelId="{04E6E94F-5BDD-4C8D-8A7A-8924893493E9}">
      <dgm:prSet phldrT="[文字]"/>
      <dgm:spPr/>
      <dgm:t>
        <a:bodyPr/>
        <a:lstStyle/>
        <a:p>
          <a:r>
            <a:rPr lang="zh-TW" dirty="0" smtClean="0"/>
            <a:t>以情感和共鳴為訴求的行銷手法，讓顧客產生「非買不可」的誘因</a:t>
          </a:r>
          <a:endParaRPr lang="zh-TW" altLang="en-US" dirty="0"/>
        </a:p>
      </dgm:t>
    </dgm:pt>
    <dgm:pt modelId="{D9AADF3E-93AD-4BF6-8A56-D687E2A3CB4D}" type="parTrans" cxnId="{C462CC5D-605E-4044-A35C-4703720EC3D2}">
      <dgm:prSet/>
      <dgm:spPr/>
      <dgm:t>
        <a:bodyPr/>
        <a:lstStyle/>
        <a:p>
          <a:endParaRPr lang="zh-TW" altLang="en-US"/>
        </a:p>
      </dgm:t>
    </dgm:pt>
    <dgm:pt modelId="{1795EECE-7C00-4BE9-A41B-DB4E8E23DDED}" type="sibTrans" cxnId="{C462CC5D-605E-4044-A35C-4703720EC3D2}">
      <dgm:prSet/>
      <dgm:spPr/>
      <dgm:t>
        <a:bodyPr/>
        <a:lstStyle/>
        <a:p>
          <a:endParaRPr lang="zh-TW" altLang="en-US"/>
        </a:p>
      </dgm:t>
    </dgm:pt>
    <dgm:pt modelId="{49840ECA-210C-427E-98F1-B51193347A5B}" type="pres">
      <dgm:prSet presAssocID="{D5C539F4-8B28-4939-8FA3-1ACB2B4E0A30}" presName="linearFlow" presStyleCnt="0">
        <dgm:presLayoutVars>
          <dgm:dir/>
          <dgm:animLvl val="lvl"/>
          <dgm:resizeHandles val="exact"/>
        </dgm:presLayoutVars>
      </dgm:prSet>
      <dgm:spPr/>
      <dgm:t>
        <a:bodyPr/>
        <a:lstStyle/>
        <a:p>
          <a:endParaRPr lang="zh-TW" altLang="en-US"/>
        </a:p>
      </dgm:t>
    </dgm:pt>
    <dgm:pt modelId="{BB637D93-990A-4BAD-8645-F47E38576813}" type="pres">
      <dgm:prSet presAssocID="{B73D84BF-4484-4545-A1B9-1F4AE78C05AB}" presName="composite" presStyleCnt="0"/>
      <dgm:spPr/>
    </dgm:pt>
    <dgm:pt modelId="{226288F2-D02B-4347-A552-86C73588D41D}" type="pres">
      <dgm:prSet presAssocID="{B73D84BF-4484-4545-A1B9-1F4AE78C05AB}" presName="parentText" presStyleLbl="alignNode1" presStyleIdx="0" presStyleCnt="3">
        <dgm:presLayoutVars>
          <dgm:chMax val="1"/>
          <dgm:bulletEnabled val="1"/>
        </dgm:presLayoutVars>
      </dgm:prSet>
      <dgm:spPr/>
      <dgm:t>
        <a:bodyPr/>
        <a:lstStyle/>
        <a:p>
          <a:endParaRPr lang="zh-TW" altLang="en-US"/>
        </a:p>
      </dgm:t>
    </dgm:pt>
    <dgm:pt modelId="{AE2B328D-CFAF-405A-B051-CCCA58050A22}" type="pres">
      <dgm:prSet presAssocID="{B73D84BF-4484-4545-A1B9-1F4AE78C05AB}" presName="descendantText" presStyleLbl="alignAcc1" presStyleIdx="0" presStyleCnt="3" custLinFactNeighborX="631" custLinFactNeighborY="-31559">
        <dgm:presLayoutVars>
          <dgm:bulletEnabled val="1"/>
        </dgm:presLayoutVars>
      </dgm:prSet>
      <dgm:spPr/>
      <dgm:t>
        <a:bodyPr/>
        <a:lstStyle/>
        <a:p>
          <a:endParaRPr lang="zh-TW" altLang="en-US"/>
        </a:p>
      </dgm:t>
    </dgm:pt>
    <dgm:pt modelId="{A3FE7AAD-4A24-44A5-BFF5-38F4962C4A06}" type="pres">
      <dgm:prSet presAssocID="{49390C46-2B3D-4954-A6DF-647970872559}" presName="sp" presStyleCnt="0"/>
      <dgm:spPr/>
    </dgm:pt>
    <dgm:pt modelId="{0401E921-50F6-4D1F-A217-3669925A7EB0}" type="pres">
      <dgm:prSet presAssocID="{1E9DAD06-CE3C-4EB4-9F17-C0D3C653119C}" presName="composite" presStyleCnt="0"/>
      <dgm:spPr/>
    </dgm:pt>
    <dgm:pt modelId="{5BB62AA3-AF0A-4CBC-8DA2-E02413ED5331}" type="pres">
      <dgm:prSet presAssocID="{1E9DAD06-CE3C-4EB4-9F17-C0D3C653119C}" presName="parentText" presStyleLbl="alignNode1" presStyleIdx="1" presStyleCnt="3" custLinFactNeighborY="-9353">
        <dgm:presLayoutVars>
          <dgm:chMax val="1"/>
          <dgm:bulletEnabled val="1"/>
        </dgm:presLayoutVars>
      </dgm:prSet>
      <dgm:spPr/>
      <dgm:t>
        <a:bodyPr/>
        <a:lstStyle/>
        <a:p>
          <a:endParaRPr lang="zh-TW" altLang="en-US"/>
        </a:p>
      </dgm:t>
    </dgm:pt>
    <dgm:pt modelId="{14C91159-C28B-4D3D-9BF9-52E1A3C1E3D5}" type="pres">
      <dgm:prSet presAssocID="{1E9DAD06-CE3C-4EB4-9F17-C0D3C653119C}" presName="descendantText" presStyleLbl="alignAcc1" presStyleIdx="1" presStyleCnt="3" custLinFactNeighborY="-14389">
        <dgm:presLayoutVars>
          <dgm:bulletEnabled val="1"/>
        </dgm:presLayoutVars>
      </dgm:prSet>
      <dgm:spPr/>
      <dgm:t>
        <a:bodyPr/>
        <a:lstStyle/>
        <a:p>
          <a:endParaRPr lang="zh-TW" altLang="en-US"/>
        </a:p>
      </dgm:t>
    </dgm:pt>
    <dgm:pt modelId="{46C1DEDB-9EDA-4DE2-93EB-2259983291D0}" type="pres">
      <dgm:prSet presAssocID="{9156F806-698A-42EF-9587-8D34F36E2B72}" presName="sp" presStyleCnt="0"/>
      <dgm:spPr/>
    </dgm:pt>
    <dgm:pt modelId="{A6955111-B1F0-4882-B14B-5C920AB9D47E}" type="pres">
      <dgm:prSet presAssocID="{54E7CD56-ADF9-4363-84F6-0BC3BCEA8BBA}" presName="composite" presStyleCnt="0"/>
      <dgm:spPr/>
    </dgm:pt>
    <dgm:pt modelId="{3C478FE4-B322-4821-A99A-7D5BE5D5A36E}" type="pres">
      <dgm:prSet presAssocID="{54E7CD56-ADF9-4363-84F6-0BC3BCEA8BBA}" presName="parentText" presStyleLbl="alignNode1" presStyleIdx="2" presStyleCnt="3" custLinFactNeighborY="-18540">
        <dgm:presLayoutVars>
          <dgm:chMax val="1"/>
          <dgm:bulletEnabled val="1"/>
        </dgm:presLayoutVars>
      </dgm:prSet>
      <dgm:spPr/>
      <dgm:t>
        <a:bodyPr/>
        <a:lstStyle/>
        <a:p>
          <a:endParaRPr lang="zh-TW" altLang="en-US"/>
        </a:p>
      </dgm:t>
    </dgm:pt>
    <dgm:pt modelId="{B0B08EE1-31CA-4B1E-BCEC-5981C6E231B6}" type="pres">
      <dgm:prSet presAssocID="{54E7CD56-ADF9-4363-84F6-0BC3BCEA8BBA}" presName="descendantText" presStyleLbl="alignAcc1" presStyleIdx="2" presStyleCnt="3" custLinFactNeighborY="-28523">
        <dgm:presLayoutVars>
          <dgm:bulletEnabled val="1"/>
        </dgm:presLayoutVars>
      </dgm:prSet>
      <dgm:spPr/>
      <dgm:t>
        <a:bodyPr/>
        <a:lstStyle/>
        <a:p>
          <a:endParaRPr lang="zh-TW" altLang="en-US"/>
        </a:p>
      </dgm:t>
    </dgm:pt>
  </dgm:ptLst>
  <dgm:cxnLst>
    <dgm:cxn modelId="{4169D995-B0A3-4F35-8272-FF5511D423A0}" type="presOf" srcId="{3C403B54-A445-4FA8-8AD0-B72C5087F27D}" destId="{14C91159-C28B-4D3D-9BF9-52E1A3C1E3D5}" srcOrd="0" destOrd="0" presId="urn:microsoft.com/office/officeart/2005/8/layout/chevron2"/>
    <dgm:cxn modelId="{758E4D33-9B27-4963-AD60-EEDAF6D37F77}" type="presOf" srcId="{54E7CD56-ADF9-4363-84F6-0BC3BCEA8BBA}" destId="{3C478FE4-B322-4821-A99A-7D5BE5D5A36E}" srcOrd="0" destOrd="0" presId="urn:microsoft.com/office/officeart/2005/8/layout/chevron2"/>
    <dgm:cxn modelId="{4B535C44-A697-4A02-88B0-7F124443CA12}" type="presOf" srcId="{D5C539F4-8B28-4939-8FA3-1ACB2B4E0A30}" destId="{49840ECA-210C-427E-98F1-B51193347A5B}" srcOrd="0" destOrd="0" presId="urn:microsoft.com/office/officeart/2005/8/layout/chevron2"/>
    <dgm:cxn modelId="{9BC4F203-E55F-4B91-B5EF-52C46085DE57}" srcId="{D5C539F4-8B28-4939-8FA3-1ACB2B4E0A30}" destId="{54E7CD56-ADF9-4363-84F6-0BC3BCEA8BBA}" srcOrd="2" destOrd="0" parTransId="{498EFD1A-7C30-4577-9E63-612E4647E177}" sibTransId="{C8FA5A34-854F-46A5-86CF-C93B74C8EBE6}"/>
    <dgm:cxn modelId="{4A2EB964-A617-44E0-9F88-6B120F986027}" srcId="{B73D84BF-4484-4545-A1B9-1F4AE78C05AB}" destId="{83B489E6-0843-4C14-BEAB-AD46D34249EE}" srcOrd="0" destOrd="0" parTransId="{4626E49B-A2F4-40B1-89AA-D3236B9C7A51}" sibTransId="{C6928FCE-4B5C-489F-9F9D-174A2B2C936D}"/>
    <dgm:cxn modelId="{C462CC5D-605E-4044-A35C-4703720EC3D2}" srcId="{54E7CD56-ADF9-4363-84F6-0BC3BCEA8BBA}" destId="{04E6E94F-5BDD-4C8D-8A7A-8924893493E9}" srcOrd="0" destOrd="0" parTransId="{D9AADF3E-93AD-4BF6-8A56-D687E2A3CB4D}" sibTransId="{1795EECE-7C00-4BE9-A41B-DB4E8E23DDED}"/>
    <dgm:cxn modelId="{AD5EF0D5-1C16-47BC-89D4-53BD8FE89FA2}" srcId="{D5C539F4-8B28-4939-8FA3-1ACB2B4E0A30}" destId="{1E9DAD06-CE3C-4EB4-9F17-C0D3C653119C}" srcOrd="1" destOrd="0" parTransId="{C7F898A4-6580-4010-B20B-412D32990D10}" sibTransId="{9156F806-698A-42EF-9587-8D34F36E2B72}"/>
    <dgm:cxn modelId="{44C4D9FF-D8F1-49AD-8B0F-65A24DC492E6}" type="presOf" srcId="{04E6E94F-5BDD-4C8D-8A7A-8924893493E9}" destId="{B0B08EE1-31CA-4B1E-BCEC-5981C6E231B6}" srcOrd="0" destOrd="0" presId="urn:microsoft.com/office/officeart/2005/8/layout/chevron2"/>
    <dgm:cxn modelId="{EFCFA1BA-2C02-4849-ADF9-EA4C22041F2C}" srcId="{1E9DAD06-CE3C-4EB4-9F17-C0D3C653119C}" destId="{3C403B54-A445-4FA8-8AD0-B72C5087F27D}" srcOrd="0" destOrd="0" parTransId="{50742095-4777-4CB2-8AA5-D68BC1A69073}" sibTransId="{051A9109-A6DC-42E3-B827-5D5CC6F9C7B7}"/>
    <dgm:cxn modelId="{C4AA9D9A-644E-497C-A5EF-C532D2BBC5ED}" type="presOf" srcId="{B73D84BF-4484-4545-A1B9-1F4AE78C05AB}" destId="{226288F2-D02B-4347-A552-86C73588D41D}" srcOrd="0" destOrd="0" presId="urn:microsoft.com/office/officeart/2005/8/layout/chevron2"/>
    <dgm:cxn modelId="{B9A769C8-F11B-4911-97B3-6E2C065A5F9E}" srcId="{D5C539F4-8B28-4939-8FA3-1ACB2B4E0A30}" destId="{B73D84BF-4484-4545-A1B9-1F4AE78C05AB}" srcOrd="0" destOrd="0" parTransId="{0D3DFEB4-F743-4E62-8C35-A17683A6FBA5}" sibTransId="{49390C46-2B3D-4954-A6DF-647970872559}"/>
    <dgm:cxn modelId="{8EE995F1-F254-4D48-A60D-993E0F8D5AEB}" type="presOf" srcId="{83B489E6-0843-4C14-BEAB-AD46D34249EE}" destId="{AE2B328D-CFAF-405A-B051-CCCA58050A22}" srcOrd="0" destOrd="0" presId="urn:microsoft.com/office/officeart/2005/8/layout/chevron2"/>
    <dgm:cxn modelId="{31E4A416-BBF1-4D45-981A-774DF21C7001}" type="presOf" srcId="{1E9DAD06-CE3C-4EB4-9F17-C0D3C653119C}" destId="{5BB62AA3-AF0A-4CBC-8DA2-E02413ED5331}" srcOrd="0" destOrd="0" presId="urn:microsoft.com/office/officeart/2005/8/layout/chevron2"/>
    <dgm:cxn modelId="{44A0940E-DE06-42E0-AEDD-4C88E1F75304}" type="presParOf" srcId="{49840ECA-210C-427E-98F1-B51193347A5B}" destId="{BB637D93-990A-4BAD-8645-F47E38576813}" srcOrd="0" destOrd="0" presId="urn:microsoft.com/office/officeart/2005/8/layout/chevron2"/>
    <dgm:cxn modelId="{3A0EAA4C-00A6-438C-992B-83AE9AE04757}" type="presParOf" srcId="{BB637D93-990A-4BAD-8645-F47E38576813}" destId="{226288F2-D02B-4347-A552-86C73588D41D}" srcOrd="0" destOrd="0" presId="urn:microsoft.com/office/officeart/2005/8/layout/chevron2"/>
    <dgm:cxn modelId="{92567FD2-8469-4F71-8932-D56F4FAB5639}" type="presParOf" srcId="{BB637D93-990A-4BAD-8645-F47E38576813}" destId="{AE2B328D-CFAF-405A-B051-CCCA58050A22}" srcOrd="1" destOrd="0" presId="urn:microsoft.com/office/officeart/2005/8/layout/chevron2"/>
    <dgm:cxn modelId="{4F47DDEC-462F-4329-B778-1034CED85064}" type="presParOf" srcId="{49840ECA-210C-427E-98F1-B51193347A5B}" destId="{A3FE7AAD-4A24-44A5-BFF5-38F4962C4A06}" srcOrd="1" destOrd="0" presId="urn:microsoft.com/office/officeart/2005/8/layout/chevron2"/>
    <dgm:cxn modelId="{807F5B00-BA90-4622-80D8-E1F583B9471F}" type="presParOf" srcId="{49840ECA-210C-427E-98F1-B51193347A5B}" destId="{0401E921-50F6-4D1F-A217-3669925A7EB0}" srcOrd="2" destOrd="0" presId="urn:microsoft.com/office/officeart/2005/8/layout/chevron2"/>
    <dgm:cxn modelId="{F9379886-6350-4187-B638-D6D75ABC3BAA}" type="presParOf" srcId="{0401E921-50F6-4D1F-A217-3669925A7EB0}" destId="{5BB62AA3-AF0A-4CBC-8DA2-E02413ED5331}" srcOrd="0" destOrd="0" presId="urn:microsoft.com/office/officeart/2005/8/layout/chevron2"/>
    <dgm:cxn modelId="{FB3C18AE-265F-4E22-9CFC-805E008E6BAC}" type="presParOf" srcId="{0401E921-50F6-4D1F-A217-3669925A7EB0}" destId="{14C91159-C28B-4D3D-9BF9-52E1A3C1E3D5}" srcOrd="1" destOrd="0" presId="urn:microsoft.com/office/officeart/2005/8/layout/chevron2"/>
    <dgm:cxn modelId="{DA2E14DC-D8C0-44DC-9353-0DA630A3229F}" type="presParOf" srcId="{49840ECA-210C-427E-98F1-B51193347A5B}" destId="{46C1DEDB-9EDA-4DE2-93EB-2259983291D0}" srcOrd="3" destOrd="0" presId="urn:microsoft.com/office/officeart/2005/8/layout/chevron2"/>
    <dgm:cxn modelId="{38A884EE-4A41-4C71-8F15-8388FEBFEA99}" type="presParOf" srcId="{49840ECA-210C-427E-98F1-B51193347A5B}" destId="{A6955111-B1F0-4882-B14B-5C920AB9D47E}" srcOrd="4" destOrd="0" presId="urn:microsoft.com/office/officeart/2005/8/layout/chevron2"/>
    <dgm:cxn modelId="{FF1A3A45-0A48-42CF-9F94-4E2CAA754180}" type="presParOf" srcId="{A6955111-B1F0-4882-B14B-5C920AB9D47E}" destId="{3C478FE4-B322-4821-A99A-7D5BE5D5A36E}" srcOrd="0" destOrd="0" presId="urn:microsoft.com/office/officeart/2005/8/layout/chevron2"/>
    <dgm:cxn modelId="{8948514A-16EB-4FDD-84C7-6739E0F380DC}" type="presParOf" srcId="{A6955111-B1F0-4882-B14B-5C920AB9D47E}" destId="{B0B08EE1-31CA-4B1E-BCEC-5981C6E231B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3D224-B476-4FC0-90B0-75E97460332C}">
      <dsp:nvSpPr>
        <dsp:cNvPr id="0" name=""/>
        <dsp:cNvSpPr/>
      </dsp:nvSpPr>
      <dsp:spPr>
        <a:xfrm>
          <a:off x="0" y="21252"/>
          <a:ext cx="7834470" cy="5043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TW" sz="1900" b="1" kern="1200" dirty="0" smtClean="0"/>
            <a:t>雙向免運費</a:t>
          </a:r>
          <a:endParaRPr lang="zh-TW" altLang="en-US" sz="1900" b="1" kern="1200" dirty="0"/>
        </a:p>
      </dsp:txBody>
      <dsp:txXfrm>
        <a:off x="24620" y="45872"/>
        <a:ext cx="7785230" cy="455103"/>
      </dsp:txXfrm>
    </dsp:sp>
    <dsp:sp modelId="{B37A046C-E477-41BF-9837-BBC07E6A3DF7}">
      <dsp:nvSpPr>
        <dsp:cNvPr id="0" name=""/>
        <dsp:cNvSpPr/>
      </dsp:nvSpPr>
      <dsp:spPr>
        <a:xfrm>
          <a:off x="0" y="525595"/>
          <a:ext cx="7834470" cy="33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74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altLang="en-US" sz="1800" kern="1200" dirty="0" smtClean="0"/>
            <a:t>購買商品、退貨時都不用付運費</a:t>
          </a:r>
          <a:endParaRPr lang="zh-TW" altLang="en-US" sz="1800" kern="1200" dirty="0"/>
        </a:p>
      </dsp:txBody>
      <dsp:txXfrm>
        <a:off x="0" y="525595"/>
        <a:ext cx="7834470" cy="334304"/>
      </dsp:txXfrm>
    </dsp:sp>
    <dsp:sp modelId="{325B8E31-2C4D-4AD2-AC8D-09B593C6EBCB}">
      <dsp:nvSpPr>
        <dsp:cNvPr id="0" name=""/>
        <dsp:cNvSpPr/>
      </dsp:nvSpPr>
      <dsp:spPr>
        <a:xfrm>
          <a:off x="0" y="859900"/>
          <a:ext cx="7834470" cy="5043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latin typeface="Times New Roman" panose="02020603050405020304" pitchFamily="18" charset="0"/>
              <a:cs typeface="Times New Roman" panose="02020603050405020304" pitchFamily="18" charset="0"/>
            </a:rPr>
            <a:t>365</a:t>
          </a:r>
          <a:r>
            <a:rPr lang="zh-TW" sz="1900" b="1" kern="1200" dirty="0" smtClean="0"/>
            <a:t>天無條件退貨</a:t>
          </a:r>
          <a:endParaRPr lang="zh-TW" altLang="en-US" sz="1900" b="1" kern="1200" dirty="0"/>
        </a:p>
      </dsp:txBody>
      <dsp:txXfrm>
        <a:off x="24620" y="884520"/>
        <a:ext cx="7785230" cy="455103"/>
      </dsp:txXfrm>
    </dsp:sp>
    <dsp:sp modelId="{A4B9F3A5-6E46-4812-8015-E25B7A30A9FB}">
      <dsp:nvSpPr>
        <dsp:cNvPr id="0" name=""/>
        <dsp:cNvSpPr/>
      </dsp:nvSpPr>
      <dsp:spPr>
        <a:xfrm>
          <a:off x="0" y="1364244"/>
          <a:ext cx="7834470" cy="33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74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altLang="en-US" sz="1800" kern="1200" dirty="0" smtClean="0"/>
            <a:t>確保客戶對於商品的滿意、快樂的經驗為長期的</a:t>
          </a:r>
          <a:endParaRPr lang="zh-TW" altLang="en-US" sz="1800" kern="1200" dirty="0"/>
        </a:p>
      </dsp:txBody>
      <dsp:txXfrm>
        <a:off x="0" y="1364244"/>
        <a:ext cx="7834470" cy="334304"/>
      </dsp:txXfrm>
    </dsp:sp>
    <dsp:sp modelId="{1A518D26-4C52-4436-AD7A-8F4E852AB478}">
      <dsp:nvSpPr>
        <dsp:cNvPr id="0" name=""/>
        <dsp:cNvSpPr/>
      </dsp:nvSpPr>
      <dsp:spPr>
        <a:xfrm>
          <a:off x="0" y="1698549"/>
          <a:ext cx="7834470" cy="5043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TW" sz="1900" b="1" kern="1200" dirty="0" smtClean="0"/>
            <a:t>每一款鞋都有八個角度的照片和一個推薦影片</a:t>
          </a:r>
          <a:endParaRPr lang="zh-TW" altLang="en-US" sz="1900" b="1" kern="1200" dirty="0"/>
        </a:p>
      </dsp:txBody>
      <dsp:txXfrm>
        <a:off x="24620" y="1723169"/>
        <a:ext cx="7785230" cy="455103"/>
      </dsp:txXfrm>
    </dsp:sp>
    <dsp:sp modelId="{49A73C27-9665-4BD6-9A13-09DC97FD1949}">
      <dsp:nvSpPr>
        <dsp:cNvPr id="0" name=""/>
        <dsp:cNvSpPr/>
      </dsp:nvSpPr>
      <dsp:spPr>
        <a:xfrm>
          <a:off x="0" y="2202892"/>
          <a:ext cx="7834470" cy="334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74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altLang="en-US" sz="1800" kern="1200" dirty="0" smtClean="0"/>
            <a:t>減低顧客對線上購物的憂慮和不確定感</a:t>
          </a:r>
          <a:endParaRPr lang="zh-TW" altLang="en-US" sz="1800" kern="1200" dirty="0"/>
        </a:p>
      </dsp:txBody>
      <dsp:txXfrm>
        <a:off x="0" y="2202892"/>
        <a:ext cx="7834470" cy="334304"/>
      </dsp:txXfrm>
    </dsp:sp>
    <dsp:sp modelId="{78E9697B-E7A7-4BB3-878E-1A6BFFC624EE}">
      <dsp:nvSpPr>
        <dsp:cNvPr id="0" name=""/>
        <dsp:cNvSpPr/>
      </dsp:nvSpPr>
      <dsp:spPr>
        <a:xfrm>
          <a:off x="0" y="2537197"/>
          <a:ext cx="7834470" cy="5043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TW" sz="1900" b="1" kern="1200" dirty="0" smtClean="0"/>
            <a:t>售後延遲付款模式</a:t>
          </a:r>
          <a:endParaRPr lang="zh-TW" altLang="en-US" sz="1900" b="1" kern="1200" dirty="0"/>
        </a:p>
      </dsp:txBody>
      <dsp:txXfrm>
        <a:off x="24620" y="2561817"/>
        <a:ext cx="7785230" cy="455103"/>
      </dsp:txXfrm>
    </dsp:sp>
    <dsp:sp modelId="{EEC57D29-9A80-48BB-978F-4A76261B1E54}">
      <dsp:nvSpPr>
        <dsp:cNvPr id="0" name=""/>
        <dsp:cNvSpPr/>
      </dsp:nvSpPr>
      <dsp:spPr>
        <a:xfrm>
          <a:off x="0" y="3041540"/>
          <a:ext cx="7834470" cy="609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74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sz="1800" kern="1200" dirty="0" smtClean="0"/>
            <a:t>購買商品後</a:t>
          </a:r>
          <a:r>
            <a:rPr lang="en-US" sz="1800" kern="1200" dirty="0" smtClean="0">
              <a:latin typeface="Times New Roman" panose="02020603050405020304" pitchFamily="18" charset="0"/>
              <a:cs typeface="Times New Roman" panose="02020603050405020304" pitchFamily="18" charset="0"/>
            </a:rPr>
            <a:t>90</a:t>
          </a:r>
          <a:r>
            <a:rPr lang="zh-TW" sz="1800" kern="1200" dirty="0" smtClean="0"/>
            <a:t>天之內可以不付款 讓顧客可以在沒有決策壓力也不須擔心無法退換貨的情況下快樂購物</a:t>
          </a:r>
          <a:endParaRPr lang="zh-TW" altLang="en-US" sz="1600" kern="1200" dirty="0"/>
        </a:p>
      </dsp:txBody>
      <dsp:txXfrm>
        <a:off x="0" y="3041540"/>
        <a:ext cx="7834470" cy="609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288F2-D02B-4347-A552-86C73588D41D}">
      <dsp:nvSpPr>
        <dsp:cNvPr id="0" name=""/>
        <dsp:cNvSpPr/>
      </dsp:nvSpPr>
      <dsp:spPr>
        <a:xfrm rot="5400000">
          <a:off x="-146258" y="147525"/>
          <a:ext cx="975057" cy="6825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TW" altLang="en-US" sz="1500" b="1" kern="1200" dirty="0" smtClean="0"/>
            <a:t>行銷</a:t>
          </a:r>
          <a:r>
            <a:rPr lang="en-US" altLang="zh-TW" sz="1500" b="1" kern="1200" dirty="0" smtClean="0"/>
            <a:t>1.0</a:t>
          </a:r>
          <a:endParaRPr lang="zh-TW" altLang="en-US" sz="1500" b="1" kern="1200" dirty="0"/>
        </a:p>
      </dsp:txBody>
      <dsp:txXfrm rot="-5400000">
        <a:off x="1" y="342536"/>
        <a:ext cx="682540" cy="292517"/>
      </dsp:txXfrm>
    </dsp:sp>
    <dsp:sp modelId="{AE2B328D-CFAF-405A-B051-CCCA58050A22}">
      <dsp:nvSpPr>
        <dsp:cNvPr id="0" name=""/>
        <dsp:cNvSpPr/>
      </dsp:nvSpPr>
      <dsp:spPr>
        <a:xfrm rot="5400000">
          <a:off x="3072376" y="-2389836"/>
          <a:ext cx="633787" cy="54134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TW" sz="1700" kern="1200" dirty="0" smtClean="0"/>
            <a:t>以生產為導向</a:t>
          </a:r>
          <a:endParaRPr lang="zh-TW" altLang="en-US" sz="1700" kern="1200" dirty="0"/>
        </a:p>
      </dsp:txBody>
      <dsp:txXfrm rot="-5400000">
        <a:off x="682541" y="30938"/>
        <a:ext cx="5382520" cy="571909"/>
      </dsp:txXfrm>
    </dsp:sp>
    <dsp:sp modelId="{5BB62AA3-AF0A-4CBC-8DA2-E02413ED5331}">
      <dsp:nvSpPr>
        <dsp:cNvPr id="0" name=""/>
        <dsp:cNvSpPr/>
      </dsp:nvSpPr>
      <dsp:spPr>
        <a:xfrm rot="5400000">
          <a:off x="-146258" y="826623"/>
          <a:ext cx="975057" cy="6825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TW" sz="1500" b="1" kern="1200" dirty="0" smtClean="0"/>
            <a:t>行銷</a:t>
          </a:r>
          <a:r>
            <a:rPr lang="en-US" sz="1500" b="1" kern="1200" dirty="0" smtClean="0"/>
            <a:t>2.0</a:t>
          </a:r>
          <a:endParaRPr lang="zh-TW" altLang="en-US" sz="1500" b="1" kern="1200" dirty="0"/>
        </a:p>
      </dsp:txBody>
      <dsp:txXfrm rot="-5400000">
        <a:off x="1" y="1021634"/>
        <a:ext cx="682540" cy="292517"/>
      </dsp:txXfrm>
    </dsp:sp>
    <dsp:sp modelId="{14C91159-C28B-4D3D-9BF9-52E1A3C1E3D5}">
      <dsp:nvSpPr>
        <dsp:cNvPr id="0" name=""/>
        <dsp:cNvSpPr/>
      </dsp:nvSpPr>
      <dsp:spPr>
        <a:xfrm rot="5400000">
          <a:off x="3072376" y="-1709470"/>
          <a:ext cx="633787" cy="54134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smtClean="0"/>
            <a:t>以</a:t>
          </a:r>
          <a:r>
            <a:rPr lang="zh-TW" sz="1700" kern="1200" dirty="0" smtClean="0"/>
            <a:t>顧客關係管理為基礎</a:t>
          </a:r>
          <a:endParaRPr lang="zh-TW" altLang="en-US" sz="1700" kern="1200" dirty="0"/>
        </a:p>
      </dsp:txBody>
      <dsp:txXfrm rot="-5400000">
        <a:off x="682541" y="711304"/>
        <a:ext cx="5382520" cy="571909"/>
      </dsp:txXfrm>
    </dsp:sp>
    <dsp:sp modelId="{3C478FE4-B322-4821-A99A-7D5BE5D5A36E}">
      <dsp:nvSpPr>
        <dsp:cNvPr id="0" name=""/>
        <dsp:cNvSpPr/>
      </dsp:nvSpPr>
      <dsp:spPr>
        <a:xfrm rot="5400000">
          <a:off x="-146258" y="1507340"/>
          <a:ext cx="975057" cy="6825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TW" sz="1500" b="1" kern="1200" dirty="0" smtClean="0"/>
            <a:t>行銷</a:t>
          </a:r>
          <a:r>
            <a:rPr lang="en-US" sz="1500" b="1" kern="1200" dirty="0" smtClean="0"/>
            <a:t>3.0</a:t>
          </a:r>
          <a:endParaRPr lang="zh-TW" altLang="en-US" sz="1500" b="1" kern="1200" dirty="0"/>
        </a:p>
      </dsp:txBody>
      <dsp:txXfrm rot="-5400000">
        <a:off x="1" y="1702351"/>
        <a:ext cx="682540" cy="292517"/>
      </dsp:txXfrm>
    </dsp:sp>
    <dsp:sp modelId="{B0B08EE1-31CA-4B1E-BCEC-5981C6E231B6}">
      <dsp:nvSpPr>
        <dsp:cNvPr id="0" name=""/>
        <dsp:cNvSpPr/>
      </dsp:nvSpPr>
      <dsp:spPr>
        <a:xfrm rot="5400000">
          <a:off x="3072376" y="-1028754"/>
          <a:ext cx="633787" cy="54134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TW" sz="1700" kern="1200" dirty="0" smtClean="0"/>
            <a:t>以情感和共鳴為訴求的行銷手法，讓顧客產生「非買不可」的誘因</a:t>
          </a:r>
          <a:endParaRPr lang="zh-TW" altLang="en-US" sz="1700" kern="1200" dirty="0"/>
        </a:p>
      </dsp:txBody>
      <dsp:txXfrm rot="-5400000">
        <a:off x="682541" y="1392020"/>
        <a:ext cx="5382520" cy="571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pPr/>
              <a:t>7/18/2014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pPr/>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rPr lang="zh-TW" altLang="en-US"/>
              <a:pPr/>
              <a:t>2014/7/18</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rPr/>
              <a:pPr/>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76678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p:spPr>
        <p:txBody>
          <a:bodyPr>
            <a:normAutofit/>
          </a:bodyPr>
          <a:lstStyle>
            <a:lvl1pPr latinLnBrk="0">
              <a:defRPr lang="zh-TW" sz="3301">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TW" sz="1500">
                <a:solidFill>
                  <a:schemeClr val="tx1"/>
                </a:solidFill>
                <a:latin typeface="Microsoft JhengHei" pitchFamily="34" charset="-120"/>
                <a:ea typeface="Microsoft JhengHei" pitchFamily="34" charset="-120"/>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pPr/>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pPr/>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ctr">
              <a:defRPr/>
            </a:lvl1pPr>
          </a:lstStyle>
          <a:p>
            <a:r>
              <a:rPr lang="zh-TW" altLang="en-US" dirty="0" smtClean="0"/>
              <a:t>按一下以編輯母片標題樣式</a:t>
            </a:r>
            <a:endParaRPr lang="zh-TW" dirty="0"/>
          </a:p>
        </p:txBody>
      </p:sp>
      <p:sp>
        <p:nvSpPr>
          <p:cNvPr id="3" name="內容版面配置區 2"/>
          <p:cNvSpPr>
            <a:spLocks noGrp="1"/>
          </p:cNvSpPr>
          <p:nvPr>
            <p:ph idx="1"/>
          </p:nvPr>
        </p:nvSpPr>
        <p:spPr/>
        <p:txBody>
          <a:bodyPr/>
          <a:lstStyle>
            <a:lvl1pPr marL="457200" indent="-457200">
              <a:defRPr kumimoji="1" lang="zh-TW" altLang="en-US" sz="32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834300" indent="-457200">
              <a:defRPr kumimoji="1" lang="zh-TW" altLang="en-US" sz="28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4pPr>
              <a:defRPr kumimoji="1" lang="zh-TW" altLang="en-US" sz="24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altLang="en-US" dirty="0" smtClean="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altLang="en-US" dirty="0" smtClean="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pPr/>
              <a:t>2014/7/18</a:t>
            </a:fld>
            <a:endParaRPr lang="zh-TW"/>
          </a:p>
        </p:txBody>
      </p:sp>
      <p:sp>
        <p:nvSpPr>
          <p:cNvPr id="5" name="頁尾版面配置區 4"/>
          <p:cNvSpPr>
            <a:spLocks noGrp="1"/>
          </p:cNvSpPr>
          <p:nvPr>
            <p:ph type="ftr" sz="quarter" idx="11"/>
          </p:nvPr>
        </p:nvSpPr>
        <p:spPr/>
        <p:txBody>
          <a:bodyPr/>
          <a:lstStyle>
            <a:lvl1pPr>
              <a:defRPr sz="105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p:spPr>
        <p:txBody>
          <a:bodyPr anchor="b">
            <a:normAutofit/>
          </a:bodyPr>
          <a:lstStyle>
            <a:lvl1pPr algn="l" latinLnBrk="0">
              <a:defRPr lang="zh-TW" sz="3301"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p:spPr>
        <p:txBody>
          <a:bodyPr anchor="t"/>
          <a:lstStyle>
            <a:lvl1pPr marL="0" indent="0" latinLnBrk="0">
              <a:spcBef>
                <a:spcPts val="0"/>
              </a:spcBef>
              <a:buNone/>
              <a:defRPr lang="zh-TW" sz="1500">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pPr/>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baseline="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pPr/>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baseline="0"/>
            </a:lvl8pPr>
            <a:lvl9pPr latinLnBrk="0">
              <a:defRPr lang="zh-TW" sz="10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pPr/>
              <a:t>2014/7/18</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pPr/>
              <a:t>2014/7/18</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pPr/>
              <a:t>2014/7/18</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pPr/>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1800"/>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pPr/>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ctr" anchorCtr="0">
            <a:normAutofit/>
          </a:bodyPr>
          <a:lstStyle/>
          <a:p>
            <a:pPr lvl="0" algn="ctr" defTabSz="914400"/>
            <a:r>
              <a:rPr lang="zh-TW" dirty="0"/>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dirty="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dirty="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A311AFD9-3919-4091-B3EC-D4B98923168B}" type="datetime1">
              <a:rPr lang="zh-TW" altLang="en-US" smtClean="0"/>
              <a:pPr/>
              <a:t>2014/7/18</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75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685983"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05795" indent="-171496" algn="l" defTabSz="685983" rtl="0" eaLnBrk="1" latinLnBrk="0" hangingPunct="1">
        <a:lnSpc>
          <a:spcPct val="90000"/>
        </a:lnSpc>
        <a:spcBef>
          <a:spcPts val="1350"/>
        </a:spcBef>
        <a:buClr>
          <a:schemeClr val="tx2"/>
        </a:buClr>
        <a:buSzPct val="80000"/>
        <a:buFont typeface="Arial" pitchFamily="34" charset="0"/>
        <a:buChar char="•"/>
        <a:defRPr kumimoji="1"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377291" indent="-171496" algn="l" defTabSz="685983" rtl="0" eaLnBrk="1" latinLnBrk="0" hangingPunct="1">
        <a:lnSpc>
          <a:spcPct val="90000"/>
        </a:lnSpc>
        <a:spcBef>
          <a:spcPts val="450"/>
        </a:spcBef>
        <a:buClr>
          <a:schemeClr val="tx2"/>
        </a:buClr>
        <a:buSzPct val="80000"/>
        <a:buFont typeface="Arial" pitchFamily="34" charset="0"/>
        <a:buChar char="•"/>
        <a:defRPr kumimoji="1" lang="zh-TW" altLang="en-US" sz="28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548786" indent="-171496" algn="l" defTabSz="685983" rtl="0" eaLnBrk="1" latinLnBrk="0" hangingPunct="1">
        <a:lnSpc>
          <a:spcPct val="90000"/>
        </a:lnSpc>
        <a:spcBef>
          <a:spcPts val="450"/>
        </a:spcBef>
        <a:buClr>
          <a:schemeClr val="tx1"/>
        </a:buClr>
        <a:buSzPct val="80000"/>
        <a:buFont typeface="Arial" pitchFamily="34" charset="0"/>
        <a:buChar char="•"/>
        <a:defRPr lang="zh-TW" sz="1350" kern="1200">
          <a:solidFill>
            <a:schemeClr val="tx1"/>
          </a:solidFill>
          <a:latin typeface="Microsoft JhengHei" pitchFamily="34" charset="-120"/>
          <a:ea typeface="Microsoft JhengHei" pitchFamily="34" charset="-120"/>
          <a:cs typeface="+mn-cs"/>
        </a:defRPr>
      </a:lvl3pPr>
      <a:lvl4pPr marL="720282" indent="-171496" algn="l" defTabSz="685983" rtl="0" eaLnBrk="1" latinLnBrk="0" hangingPunct="1">
        <a:lnSpc>
          <a:spcPct val="90000"/>
        </a:lnSpc>
        <a:spcBef>
          <a:spcPts val="450"/>
        </a:spcBef>
        <a:buClr>
          <a:schemeClr val="tx2"/>
        </a:buClr>
        <a:buSzPct val="80000"/>
        <a:buFont typeface="Arial" pitchFamily="34" charset="0"/>
        <a:buChar char="•"/>
        <a:defRPr kumimoji="1" lang="zh-TW" sz="24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891778" indent="-171496" algn="l" defTabSz="685983" rtl="0" eaLnBrk="1" latinLnBrk="0" hangingPunct="1">
        <a:lnSpc>
          <a:spcPct val="90000"/>
        </a:lnSpc>
        <a:spcBef>
          <a:spcPts val="450"/>
        </a:spcBef>
        <a:buClr>
          <a:schemeClr val="tx2"/>
        </a:buClr>
        <a:buSzPct val="80000"/>
        <a:buFont typeface="Arial" pitchFamily="34" charset="0"/>
        <a:buChar char="•"/>
        <a:defRPr lang="zh-TW" sz="1200" kern="1200">
          <a:solidFill>
            <a:schemeClr val="tx1"/>
          </a:solidFill>
          <a:latin typeface="Microsoft JhengHei" pitchFamily="34" charset="-120"/>
          <a:ea typeface="Microsoft JhengHei" pitchFamily="34" charset="-120"/>
          <a:cs typeface="+mn-cs"/>
        </a:defRPr>
      </a:lvl5pPr>
      <a:lvl6pPr marL="1063273"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lang="zh-TW" sz="120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標題 1"/>
          <p:cNvSpPr txBox="1">
            <a:spLocks/>
          </p:cNvSpPr>
          <p:nvPr/>
        </p:nvSpPr>
        <p:spPr>
          <a:xfrm>
            <a:off x="4582133" y="2276872"/>
            <a:ext cx="4553897" cy="201622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13</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a:latin typeface="華康粗黑體" pitchFamily="49" charset="-120"/>
                <a:ea typeface="華康粗黑體" pitchFamily="49" charset="-120"/>
                <a:cs typeface="Arial" charset="0"/>
              </a:rPr>
              <a:t>顧客關係管理</a:t>
            </a:r>
          </a:p>
        </p:txBody>
      </p:sp>
      <p:sp>
        <p:nvSpPr>
          <p:cNvPr id="7"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8" name="直線接點 7"/>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242481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今日的顧客關係管理</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spcBef>
                <a:spcPts val="600"/>
              </a:spcBef>
              <a:spcAft>
                <a:spcPct val="0"/>
              </a:spcAft>
              <a:buFont typeface="Arial" charset="0"/>
              <a:buChar char="•"/>
            </a:pPr>
            <a:r>
              <a:rPr lang="zh-TW" altLang="en-US" dirty="0" smtClean="0"/>
              <a:t>與</a:t>
            </a:r>
            <a:r>
              <a:rPr lang="zh-TW" altLang="en-US" dirty="0"/>
              <a:t>顧客維持關係及提高顧客滿意度和忠誠度→改變過去的行銷模式</a:t>
            </a:r>
          </a:p>
          <a:p>
            <a:pPr marL="342900" indent="-342900" algn="just" defTabSz="914400" eaLnBrk="0" fontAlgn="base" hangingPunct="0">
              <a:spcBef>
                <a:spcPts val="600"/>
              </a:spcBef>
              <a:spcAft>
                <a:spcPct val="0"/>
              </a:spcAft>
              <a:buFont typeface="Arial" charset="0"/>
              <a:buChar char="•"/>
            </a:pPr>
            <a:r>
              <a:rPr lang="zh-TW" altLang="en-US" dirty="0"/>
              <a:t>強勢消費者的崛起→改變企業與顧客間的關係</a:t>
            </a:r>
          </a:p>
          <a:p>
            <a:pPr marL="342900" indent="-342900" algn="just" defTabSz="914400" eaLnBrk="0" fontAlgn="base" hangingPunct="0">
              <a:lnSpc>
                <a:spcPct val="100000"/>
              </a:lnSpc>
              <a:spcBef>
                <a:spcPts val="600"/>
              </a:spcBef>
              <a:spcAft>
                <a:spcPct val="0"/>
              </a:spcAft>
              <a:buFont typeface="Arial" charset="0"/>
              <a:buChar char="•"/>
            </a:pPr>
            <a:endParaRPr lang="zh-TW" altLang="en-US" dirty="0"/>
          </a:p>
          <a:p>
            <a:pPr marL="342900" indent="-342900" algn="just" defTabSz="914400" eaLnBrk="0" fontAlgn="base" hangingPunct="0">
              <a:lnSpc>
                <a:spcPct val="100000"/>
              </a:lnSpc>
              <a:spcBef>
                <a:spcPts val="600"/>
              </a:spcBef>
              <a:spcAft>
                <a:spcPct val="0"/>
              </a:spcAft>
              <a:buFont typeface="Arial" charset="0"/>
              <a:buChar char="•"/>
            </a:pPr>
            <a:endParaRPr lang="en-US" altLang="zh-TW" dirty="0" smtClean="0"/>
          </a:p>
          <a:p>
            <a:pPr marL="342900" indent="-342900" algn="just" defTabSz="914400" eaLnBrk="0" fontAlgn="base" hangingPunct="0">
              <a:lnSpc>
                <a:spcPct val="100000"/>
              </a:lnSpc>
              <a:spcBef>
                <a:spcPts val="600"/>
              </a:spcBef>
              <a:spcAft>
                <a:spcPct val="0"/>
              </a:spcAft>
              <a:buFont typeface="Arial" charset="0"/>
              <a:buChar char="•"/>
            </a:pPr>
            <a:endParaRPr lang="en-US" altLang="zh-TW" dirty="0"/>
          </a:p>
          <a:p>
            <a:pPr marL="342900" indent="-342900" algn="just" defTabSz="914400" eaLnBrk="0" fontAlgn="base" hangingPunct="0">
              <a:lnSpc>
                <a:spcPct val="100000"/>
              </a:lnSpc>
              <a:spcBef>
                <a:spcPts val="3600"/>
              </a:spcBef>
              <a:spcAft>
                <a:spcPct val="0"/>
              </a:spcAft>
              <a:buFont typeface="Arial" charset="0"/>
              <a:buChar char="•"/>
            </a:pPr>
            <a:r>
              <a:rPr lang="zh-TW" altLang="en-US" dirty="0" smtClean="0"/>
              <a:t>以下</a:t>
            </a:r>
            <a:r>
              <a:rPr lang="zh-TW" altLang="en-US" dirty="0"/>
              <a:t>針對市場及顧客本質二方面的轉變進行討論</a:t>
            </a:r>
          </a:p>
          <a:p>
            <a:pPr marL="342900" indent="-342900" algn="just" defTabSz="914400" eaLnBrk="0" fontAlgn="base" hangingPunct="0">
              <a:lnSpc>
                <a:spcPct val="100000"/>
              </a:lnSpc>
              <a:spcBef>
                <a:spcPts val="600"/>
              </a:spcBef>
              <a:spcAft>
                <a:spcPct val="0"/>
              </a:spcAft>
              <a:buFont typeface="Arial" charset="0"/>
              <a:buChar char="•"/>
            </a:pPr>
            <a:endParaRPr lang="en-US" altLang="zh-TW" dirty="0" smtClean="0"/>
          </a:p>
        </p:txBody>
      </p:sp>
      <p:grpSp>
        <p:nvGrpSpPr>
          <p:cNvPr id="13" name="群組 12"/>
          <p:cNvGrpSpPr/>
          <p:nvPr/>
        </p:nvGrpSpPr>
        <p:grpSpPr>
          <a:xfrm>
            <a:off x="2004392" y="3188571"/>
            <a:ext cx="6096000" cy="2518181"/>
            <a:chOff x="3070076" y="2832735"/>
            <a:chExt cx="8125883" cy="3356700"/>
          </a:xfrm>
        </p:grpSpPr>
        <p:graphicFrame>
          <p:nvGraphicFramePr>
            <p:cNvPr id="14" name="資料庫圖表 13"/>
            <p:cNvGraphicFramePr/>
            <p:nvPr>
              <p:extLst>
                <p:ext uri="{D42A27DB-BD31-4B8C-83A1-F6EECF244321}">
                  <p14:modId xmlns:p14="http://schemas.microsoft.com/office/powerpoint/2010/main" val="3996172974"/>
                </p:ext>
              </p:extLst>
            </p:nvPr>
          </p:nvGraphicFramePr>
          <p:xfrm>
            <a:off x="3070076" y="2832735"/>
            <a:ext cx="8125883" cy="335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文字方塊 14"/>
            <p:cNvSpPr txBox="1"/>
            <p:nvPr/>
          </p:nvSpPr>
          <p:spPr>
            <a:xfrm>
              <a:off x="3952435" y="5534467"/>
              <a:ext cx="1739767" cy="289234"/>
            </a:xfrm>
            <a:prstGeom prst="rect">
              <a:avLst/>
            </a:prstGeom>
            <a:noFill/>
          </p:spPr>
          <p:txBody>
            <a:bodyPr wrap="none" rtlCol="0">
              <a:spAutoFit/>
            </a:bodyPr>
            <a:lstStyle/>
            <a:p>
              <a:pPr>
                <a:lnSpc>
                  <a:spcPct val="90000"/>
                </a:lnSpc>
              </a:pPr>
              <a:r>
                <a:rPr lang="en-US" altLang="zh-TW" sz="900" dirty="0"/>
                <a:t>(</a:t>
              </a:r>
              <a:r>
                <a:rPr lang="zh-TW" altLang="zh-TW" sz="900" dirty="0"/>
                <a:t>修改自謝明彧，</a:t>
              </a:r>
              <a:r>
                <a:rPr lang="en-US" altLang="zh-TW" sz="900" dirty="0">
                  <a:latin typeface="Times New Roman" panose="02020603050405020304" pitchFamily="18" charset="0"/>
                  <a:cs typeface="Times New Roman" panose="02020603050405020304" pitchFamily="18" charset="0"/>
                </a:rPr>
                <a:t>2012)</a:t>
              </a:r>
              <a:endParaRPr lang="zh-TW" altLang="en-US" sz="900" dirty="0">
                <a:latin typeface="Times New Roman" panose="02020603050405020304" pitchFamily="18" charset="0"/>
                <a:cs typeface="Times New Roman" panose="02020603050405020304" pitchFamily="18" charset="0"/>
              </a:endParaRPr>
            </a:p>
          </p:txBody>
        </p:sp>
      </p:grpSp>
      <p:grpSp>
        <p:nvGrpSpPr>
          <p:cNvPr id="16" name="群組 15"/>
          <p:cNvGrpSpPr/>
          <p:nvPr/>
        </p:nvGrpSpPr>
        <p:grpSpPr>
          <a:xfrm rot="-5400000">
            <a:off x="3830099" y="-3814162"/>
            <a:ext cx="467999" cy="8113641"/>
            <a:chOff x="-37324" y="1186"/>
            <a:chExt cx="432002" cy="5029965"/>
          </a:xfrm>
          <a:solidFill>
            <a:schemeClr val="bg1"/>
          </a:solidFill>
          <a:effectLst/>
        </p:grpSpPr>
        <p:sp>
          <p:nvSpPr>
            <p:cNvPr id="17" name="五邊形 16"/>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2" name="＞形箭號 21"/>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5210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animEffect transition="in" filter="fade">
                                      <p:cBhvr>
                                        <p:cTn id="23"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市場本質的改變</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大眾</a:t>
            </a:r>
            <a:r>
              <a:rPr lang="zh-TW" altLang="en-US" dirty="0"/>
              <a:t>行銷（</a:t>
            </a:r>
            <a:r>
              <a:rPr lang="en-US" altLang="zh-TW" dirty="0"/>
              <a:t>Mass Marketing</a:t>
            </a:r>
            <a:r>
              <a:rPr lang="zh-TW" altLang="en-US" dirty="0"/>
              <a:t>）</a:t>
            </a:r>
            <a:r>
              <a:rPr lang="en-US" altLang="zh-TW" dirty="0" smtClean="0"/>
              <a:t>/</a:t>
            </a:r>
            <a:r>
              <a:rPr lang="zh-TW" altLang="en-US" dirty="0" smtClean="0"/>
              <a:t> 無</a:t>
            </a:r>
            <a:r>
              <a:rPr lang="zh-TW" altLang="en-US" dirty="0"/>
              <a:t>差異化行銷</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忽視市場區隔的差異，使用同一套行銷</a:t>
            </a:r>
            <a:r>
              <a:rPr lang="zh-TW" altLang="en-US" dirty="0" smtClean="0"/>
              <a:t>方式。</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a:t>無法滿足消費者需求、無法與所有消費者維持良好</a:t>
            </a:r>
            <a:r>
              <a:rPr lang="zh-TW" altLang="en-US" dirty="0" smtClean="0"/>
              <a:t>關係</a:t>
            </a:r>
            <a:r>
              <a:rPr lang="zh-TW" altLang="en-US" dirty="0"/>
              <a:t>。</a:t>
            </a:r>
          </a:p>
          <a:p>
            <a:pPr marL="342900" indent="-342900" algn="just" defTabSz="914400" eaLnBrk="0" fontAlgn="base" hangingPunct="0">
              <a:lnSpc>
                <a:spcPct val="100000"/>
              </a:lnSpc>
              <a:spcBef>
                <a:spcPts val="768"/>
              </a:spcBef>
              <a:buFont typeface="Arial" charset="0"/>
              <a:buChar char="•"/>
            </a:pPr>
            <a:r>
              <a:rPr lang="zh-TW" altLang="en-US" dirty="0"/>
              <a:t>差異化行銷（</a:t>
            </a:r>
            <a:r>
              <a:rPr lang="en-US" altLang="zh-TW" dirty="0"/>
              <a:t>Differentiated Marketing</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針對不同市場區隔的顧客，推出不同的行銷</a:t>
            </a:r>
            <a:r>
              <a:rPr lang="zh-TW" altLang="en-US" dirty="0" smtClean="0"/>
              <a:t>組合</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與不同市場區隔的顧客，維持不同程度的顧客</a:t>
            </a:r>
            <a:r>
              <a:rPr lang="zh-TW" altLang="en-US" dirty="0" smtClean="0"/>
              <a:t>關係</a:t>
            </a:r>
            <a:r>
              <a:rPr lang="zh-TW" altLang="en-US" dirty="0"/>
              <a:t>。</a:t>
            </a:r>
          </a:p>
        </p:txBody>
      </p:sp>
      <p:grpSp>
        <p:nvGrpSpPr>
          <p:cNvPr id="13" name="群組 12"/>
          <p:cNvGrpSpPr/>
          <p:nvPr/>
        </p:nvGrpSpPr>
        <p:grpSpPr>
          <a:xfrm rot="-5400000">
            <a:off x="3830099" y="-3814162"/>
            <a:ext cx="467999" cy="8113641"/>
            <a:chOff x="-37324" y="1186"/>
            <a:chExt cx="432002" cy="5029965"/>
          </a:xfrm>
          <a:solidFill>
            <a:schemeClr val="bg1"/>
          </a:solidFill>
          <a:effectLst/>
        </p:grpSpPr>
        <p:sp>
          <p:nvSpPr>
            <p:cNvPr id="14" name="五邊形 13"/>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6098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a:t>市場本質的改變</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一對</a:t>
            </a:r>
            <a:r>
              <a:rPr lang="zh-TW" altLang="en-US" dirty="0"/>
              <a:t>一行銷（</a:t>
            </a:r>
            <a:r>
              <a:rPr lang="en-US" altLang="zh-TW" dirty="0"/>
              <a:t>One-to-One Marketing</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提供個人化行銷組合（即</a:t>
            </a:r>
            <a:r>
              <a:rPr lang="en-US" altLang="zh-TW" dirty="0"/>
              <a:t>4P</a:t>
            </a:r>
            <a:r>
              <a:rPr lang="zh-TW" altLang="en-US" dirty="0"/>
              <a:t>：</a:t>
            </a:r>
            <a:r>
              <a:rPr lang="zh-TW" altLang="en-US" dirty="0" smtClean="0"/>
              <a:t>產品 </a:t>
            </a:r>
            <a:r>
              <a:rPr lang="en-US" altLang="zh-TW" dirty="0" smtClean="0"/>
              <a:t>/ </a:t>
            </a:r>
            <a:r>
              <a:rPr lang="zh-TW" altLang="en-US" dirty="0" smtClean="0"/>
              <a:t>服務</a:t>
            </a:r>
            <a:r>
              <a:rPr lang="zh-TW" altLang="en-US" dirty="0"/>
              <a:t>、價格、通路、推廣</a:t>
            </a:r>
            <a:r>
              <a:rPr lang="zh-TW" altLang="en-US" dirty="0" smtClean="0"/>
              <a:t>）。</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a:t>針對每一位消費者提供一對一的行銷方式，與每一位顧客建立不同的</a:t>
            </a:r>
            <a:r>
              <a:rPr lang="zh-TW" altLang="en-US" dirty="0" smtClean="0"/>
              <a:t>關係</a:t>
            </a:r>
            <a:r>
              <a:rPr lang="zh-TW" altLang="en-US" dirty="0"/>
              <a:t>。</a:t>
            </a:r>
          </a:p>
        </p:txBody>
      </p:sp>
      <p:pic>
        <p:nvPicPr>
          <p:cNvPr id="13" name="Picture 2" descr="C:\Users\NO38\Desktop\書籍\IM111電子商務\低解析\圖13-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610" y="4063820"/>
            <a:ext cx="6442781" cy="239820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群組 13"/>
          <p:cNvGrpSpPr/>
          <p:nvPr/>
        </p:nvGrpSpPr>
        <p:grpSpPr>
          <a:xfrm rot="-5400000">
            <a:off x="3830099" y="-3814162"/>
            <a:ext cx="467999" cy="8113641"/>
            <a:chOff x="-37324" y="1186"/>
            <a:chExt cx="432002" cy="5029965"/>
          </a:xfrm>
          <a:solidFill>
            <a:schemeClr val="bg1"/>
          </a:solidFill>
          <a:effectLst/>
        </p:grpSpPr>
        <p:sp>
          <p:nvSpPr>
            <p:cNvPr id="15" name="五邊形 14"/>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04538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a:t>市場本質的改變</a:t>
            </a:r>
            <a:endParaRPr lang="en-US" altLang="zh-TW" dirty="0"/>
          </a:p>
        </p:txBody>
      </p:sp>
      <p:pic>
        <p:nvPicPr>
          <p:cNvPr id="5122" name="Picture 2" descr="C:\Users\NO38\Desktop\書籍\IM111電子商務\低解析\表13-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61167"/>
            <a:ext cx="8064896" cy="509216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830099" y="-3814162"/>
            <a:ext cx="467999" cy="8113641"/>
            <a:chOff x="-37324" y="1186"/>
            <a:chExt cx="432002" cy="5029965"/>
          </a:xfrm>
          <a:solidFill>
            <a:schemeClr val="bg1"/>
          </a:solidFill>
          <a:effectLst/>
        </p:grpSpPr>
        <p:sp>
          <p:nvSpPr>
            <p:cNvPr id="14" name="五邊形 13"/>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04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a:t>市場本質的改變</a:t>
            </a:r>
            <a:endParaRPr lang="en-US" altLang="zh-TW" dirty="0"/>
          </a:p>
        </p:txBody>
      </p:sp>
      <p:sp>
        <p:nvSpPr>
          <p:cNvPr id="4099" name="內容版面配置區 2"/>
          <p:cNvSpPr>
            <a:spLocks noGrp="1"/>
          </p:cNvSpPr>
          <p:nvPr>
            <p:ph idx="1"/>
          </p:nvPr>
        </p:nvSpPr>
        <p:spPr>
          <a:xfrm>
            <a:off x="457200" y="1483199"/>
            <a:ext cx="8363272"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早期</a:t>
            </a:r>
            <a:r>
              <a:rPr lang="zh-TW" altLang="en-US" dirty="0"/>
              <a:t>企業利用大眾媒體，向顧客傳遞所有</a:t>
            </a:r>
            <a:r>
              <a:rPr lang="zh-TW" altLang="en-US" dirty="0" smtClean="0"/>
              <a:t>資訊</a:t>
            </a:r>
            <a:r>
              <a:rPr lang="zh-TW" altLang="en-US" dirty="0"/>
              <a:t>。</a:t>
            </a:r>
          </a:p>
          <a:p>
            <a:pPr marL="342900" indent="-342900" algn="just" defTabSz="914400" eaLnBrk="0" fontAlgn="base" hangingPunct="0">
              <a:lnSpc>
                <a:spcPct val="100000"/>
              </a:lnSpc>
              <a:spcBef>
                <a:spcPts val="768"/>
              </a:spcBef>
              <a:buFont typeface="Arial" charset="0"/>
              <a:buChar char="•"/>
            </a:pPr>
            <a:r>
              <a:rPr lang="zh-TW" altLang="en-US" dirty="0"/>
              <a:t>資訊的流向是一種單向垂直傳遞的方式且是由企業流向顧客，無法共享或互動。</a:t>
            </a:r>
          </a:p>
          <a:p>
            <a:pPr marL="342900" indent="-342900" algn="just" defTabSz="914400" eaLnBrk="0" fontAlgn="base" hangingPunct="0">
              <a:lnSpc>
                <a:spcPct val="100000"/>
              </a:lnSpc>
              <a:spcBef>
                <a:spcPts val="768"/>
              </a:spcBef>
              <a:buFont typeface="Arial" charset="0"/>
              <a:buChar char="•"/>
            </a:pPr>
            <a:r>
              <a:rPr lang="en-US" altLang="zh-TW" dirty="0"/>
              <a:t>Web 2.0</a:t>
            </a:r>
            <a:r>
              <a:rPr lang="zh-TW" altLang="en-US" dirty="0"/>
              <a:t>時代的來臨，改變顧客接收產品資訊的方式。</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消費者更相信彼此間的「使用心得」、「體驗分享」。</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顧客接收產品資訊的方式，變成多向網狀。</a:t>
            </a:r>
          </a:p>
          <a:p>
            <a:pPr marL="34299" indent="0" algn="r">
              <a:lnSpc>
                <a:spcPct val="100000"/>
              </a:lnSpc>
              <a:spcBef>
                <a:spcPts val="768"/>
              </a:spcBef>
              <a:buNone/>
            </a:pPr>
            <a:r>
              <a:rPr lang="zh-TW" altLang="en-US" sz="1200" dirty="0"/>
              <a:t>（修改自經理人月刊編輯部，</a:t>
            </a:r>
            <a:r>
              <a:rPr lang="en-US" altLang="zh-TW" sz="1200" dirty="0"/>
              <a:t>2012</a:t>
            </a:r>
            <a:r>
              <a:rPr lang="zh-TW" altLang="en-US" sz="1200" dirty="0"/>
              <a:t>）</a:t>
            </a:r>
          </a:p>
        </p:txBody>
      </p:sp>
      <p:grpSp>
        <p:nvGrpSpPr>
          <p:cNvPr id="13" name="群組 12"/>
          <p:cNvGrpSpPr/>
          <p:nvPr/>
        </p:nvGrpSpPr>
        <p:grpSpPr>
          <a:xfrm rot="-5400000">
            <a:off x="3830099" y="-3814162"/>
            <a:ext cx="467999" cy="8113641"/>
            <a:chOff x="-37324" y="1186"/>
            <a:chExt cx="432002" cy="5029965"/>
          </a:xfrm>
          <a:solidFill>
            <a:schemeClr val="bg1"/>
          </a:solidFill>
          <a:effectLst/>
        </p:grpSpPr>
        <p:sp>
          <p:nvSpPr>
            <p:cNvPr id="14" name="五邊形 13"/>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022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fade">
                                      <p:cBhvr>
                                        <p:cTn id="20" dur="500"/>
                                        <p:tgtEl>
                                          <p:spTgt spid="409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a:t>市場本質的改變</a:t>
            </a:r>
            <a:endParaRPr lang="en-US" altLang="zh-TW" dirty="0"/>
          </a:p>
        </p:txBody>
      </p:sp>
      <p:pic>
        <p:nvPicPr>
          <p:cNvPr id="6146" name="Picture 2" descr="C:\Users\NO38\Desktop\書籍\IM111電子商務\低解析\圖13-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31" y="1951365"/>
            <a:ext cx="8424937" cy="3925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830099" y="-3814162"/>
            <a:ext cx="467999" cy="8113641"/>
            <a:chOff x="-37324" y="1186"/>
            <a:chExt cx="432002" cy="5029965"/>
          </a:xfrm>
          <a:solidFill>
            <a:schemeClr val="bg1"/>
          </a:solidFill>
          <a:effectLst/>
        </p:grpSpPr>
        <p:sp>
          <p:nvSpPr>
            <p:cNvPr id="14" name="五邊形 13"/>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0700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顧客本質的改變</a:t>
            </a:r>
            <a:endParaRPr lang="en-US" altLang="zh-TW" dirty="0"/>
          </a:p>
        </p:txBody>
      </p:sp>
      <p:sp>
        <p:nvSpPr>
          <p:cNvPr id="4099" name="內容版面配置區 2"/>
          <p:cNvSpPr>
            <a:spLocks noGrp="1"/>
          </p:cNvSpPr>
          <p:nvPr>
            <p:ph idx="1"/>
          </p:nvPr>
        </p:nvSpPr>
        <p:spPr>
          <a:xfrm>
            <a:off x="457200" y="1483199"/>
            <a:ext cx="8363272" cy="5040000"/>
          </a:xfrm>
        </p:spPr>
        <p:txBody>
          <a:bodyPr>
            <a:noAutofit/>
          </a:bodyPr>
          <a:lstStyle/>
          <a:p>
            <a:pPr marL="342900" indent="-342900" algn="just" defTabSz="914400" eaLnBrk="0" fontAlgn="base" hangingPunct="0">
              <a:spcBef>
                <a:spcPts val="600"/>
              </a:spcBef>
              <a:buFont typeface="Arial" charset="0"/>
              <a:buChar char="•"/>
            </a:pPr>
            <a:r>
              <a:rPr lang="zh-TW" altLang="en-US" dirty="0" smtClean="0"/>
              <a:t>顧客</a:t>
            </a:r>
            <a:r>
              <a:rPr lang="zh-TW" altLang="en-US" dirty="0"/>
              <a:t>與企業的角色，產生權力移轉的</a:t>
            </a:r>
            <a:r>
              <a:rPr lang="zh-TW" altLang="en-US" dirty="0" smtClean="0"/>
              <a:t>情形。</a:t>
            </a:r>
            <a:endParaRPr lang="zh-TW" altLang="en-US" dirty="0"/>
          </a:p>
          <a:p>
            <a:pPr marL="342900" indent="-342900" algn="just" defTabSz="914400" eaLnBrk="0" fontAlgn="base" hangingPunct="0">
              <a:spcBef>
                <a:spcPts val="600"/>
              </a:spcBef>
              <a:buFont typeface="Arial" charset="0"/>
              <a:buChar char="•"/>
            </a:pPr>
            <a:r>
              <a:rPr lang="zh-TW" altLang="en-US" dirty="0"/>
              <a:t>過去</a:t>
            </a:r>
          </a:p>
          <a:p>
            <a:pPr marL="720000" lvl="1" indent="-342900" algn="just" defTabSz="914400" fontAlgn="base">
              <a:spcBef>
                <a:spcPts val="600"/>
              </a:spcBef>
              <a:buFont typeface="Times New Roman" panose="02020603050405020304" pitchFamily="18" charset="0"/>
              <a:buChar char="−"/>
            </a:pPr>
            <a:r>
              <a:rPr lang="zh-TW" altLang="en-US" dirty="0"/>
              <a:t>顧客屬於較弱勢的一</a:t>
            </a:r>
            <a:r>
              <a:rPr lang="zh-TW" altLang="en-US" dirty="0" smtClean="0"/>
              <a:t>方。</a:t>
            </a:r>
            <a:endParaRPr lang="zh-TW" altLang="en-US" dirty="0"/>
          </a:p>
          <a:p>
            <a:pPr marL="720000" lvl="1" indent="-342900" algn="just" defTabSz="914400" fontAlgn="base">
              <a:spcBef>
                <a:spcPts val="600"/>
              </a:spcBef>
              <a:buFont typeface="Times New Roman" panose="02020603050405020304" pitchFamily="18" charset="0"/>
              <a:buChar char="−"/>
            </a:pPr>
            <a:r>
              <a:rPr lang="zh-TW" altLang="en-US" dirty="0"/>
              <a:t>「被動」接受</a:t>
            </a:r>
            <a:r>
              <a:rPr lang="zh-TW" altLang="en-US" dirty="0" smtClean="0"/>
              <a:t>資訊。</a:t>
            </a:r>
            <a:endParaRPr lang="zh-TW" altLang="en-US" dirty="0"/>
          </a:p>
          <a:p>
            <a:pPr marL="342900" indent="-342900" algn="just" defTabSz="914400" eaLnBrk="0" fontAlgn="base" hangingPunct="0">
              <a:spcBef>
                <a:spcPts val="600"/>
              </a:spcBef>
              <a:buFont typeface="Arial" charset="0"/>
              <a:buChar char="•"/>
            </a:pPr>
            <a:r>
              <a:rPr lang="zh-TW" altLang="en-US" dirty="0"/>
              <a:t>現在</a:t>
            </a:r>
          </a:p>
          <a:p>
            <a:pPr marL="720000" lvl="1" indent="-342900" algn="just" defTabSz="914400" fontAlgn="base">
              <a:spcBef>
                <a:spcPts val="600"/>
              </a:spcBef>
              <a:buFont typeface="Times New Roman" panose="02020603050405020304" pitchFamily="18" charset="0"/>
              <a:buChar char="−"/>
            </a:pPr>
            <a:r>
              <a:rPr lang="zh-TW" altLang="en-US" dirty="0"/>
              <a:t>掌握了產品的主導</a:t>
            </a:r>
            <a:r>
              <a:rPr lang="zh-TW" altLang="en-US" dirty="0" smtClean="0"/>
              <a:t>權</a:t>
            </a:r>
            <a:r>
              <a:rPr lang="zh-TW" altLang="en-US" dirty="0"/>
              <a:t>。</a:t>
            </a:r>
          </a:p>
          <a:p>
            <a:pPr marL="720000" lvl="1" indent="-342900" algn="just" defTabSz="914400" fontAlgn="base">
              <a:spcBef>
                <a:spcPts val="600"/>
              </a:spcBef>
              <a:buFont typeface="Times New Roman" panose="02020603050405020304" pitchFamily="18" charset="0"/>
              <a:buChar char="−"/>
            </a:pPr>
            <a:r>
              <a:rPr lang="zh-TW" altLang="en-US" dirty="0"/>
              <a:t>企業跟消費者主客</a:t>
            </a:r>
            <a:r>
              <a:rPr lang="zh-TW" altLang="en-US" dirty="0" smtClean="0"/>
              <a:t>易位</a:t>
            </a:r>
            <a:r>
              <a:rPr lang="zh-TW" altLang="en-US" dirty="0"/>
              <a:t>。</a:t>
            </a:r>
          </a:p>
        </p:txBody>
      </p:sp>
      <p:grpSp>
        <p:nvGrpSpPr>
          <p:cNvPr id="4" name="群組 3"/>
          <p:cNvGrpSpPr/>
          <p:nvPr/>
        </p:nvGrpSpPr>
        <p:grpSpPr>
          <a:xfrm rot="-5400000">
            <a:off x="3830099" y="-3814162"/>
            <a:ext cx="467999" cy="8113641"/>
            <a:chOff x="-37324" y="1186"/>
            <a:chExt cx="432002" cy="5029965"/>
          </a:xfrm>
          <a:solidFill>
            <a:schemeClr val="bg1"/>
          </a:solidFill>
          <a:effectLst/>
        </p:grpSpPr>
        <p:sp>
          <p:nvSpPr>
            <p:cNvPr id="5" name="五邊形 4"/>
            <p:cNvSpPr/>
            <p:nvPr/>
          </p:nvSpPr>
          <p:spPr>
            <a:xfrm rot="5400000">
              <a:off x="-423905" y="387767"/>
              <a:ext cx="120516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今日的顧客關係管理</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12364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86386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50090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1394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77777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42458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 name="Picture 2" descr="C:\Users\NO38\Desktop\書籍\IM111電子商務\低解析\圖13-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44" y="4864441"/>
            <a:ext cx="7416824" cy="16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6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099">
                                            <p:txEl>
                                              <p:pRg st="6" end="6"/>
                                            </p:txEl>
                                          </p:spTgt>
                                        </p:tgtEl>
                                        <p:attrNameLst>
                                          <p:attrName>style.visibility</p:attrName>
                                        </p:attrNameLst>
                                      </p:cBhvr>
                                      <p:to>
                                        <p:strVal val="visible"/>
                                      </p:to>
                                    </p:set>
                                    <p:animEffect transition="in" filter="fade">
                                      <p:cBhvr>
                                        <p:cTn id="29" dur="500"/>
                                        <p:tgtEl>
                                          <p:spTgt spid="409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顧客關係管理的目標</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良好</a:t>
            </a:r>
            <a:r>
              <a:rPr lang="zh-TW" altLang="en-US" dirty="0"/>
              <a:t>的顧客關係，是需要經年累月的接觸、互動而逐漸形成的。而這段逐漸形成的過程，稱之為「顧客關係發展階段」（</a:t>
            </a:r>
            <a:r>
              <a:rPr lang="en-US" altLang="zh-TW" dirty="0" err="1"/>
              <a:t>Zeithaml</a:t>
            </a:r>
            <a:r>
              <a:rPr lang="zh-TW" altLang="en-US" dirty="0"/>
              <a:t> </a:t>
            </a:r>
            <a:r>
              <a:rPr lang="en-US" altLang="zh-TW" dirty="0"/>
              <a:t>et al., 2006</a:t>
            </a:r>
            <a:r>
              <a:rPr lang="zh-TW" altLang="en-US" dirty="0" smtClean="0"/>
              <a:t>）。</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隨著時間的發展，顧客關係發展的四個階段各有其顧客關係管理的目標，如圖</a:t>
            </a:r>
            <a:r>
              <a:rPr lang="en-US" altLang="zh-TW" dirty="0"/>
              <a:t>13-4</a:t>
            </a:r>
            <a:r>
              <a:rPr lang="zh-TW" altLang="en-US" dirty="0"/>
              <a:t>所示</a:t>
            </a:r>
            <a:r>
              <a:rPr lang="zh-TW" altLang="en-US" dirty="0" smtClean="0"/>
              <a:t>：</a:t>
            </a:r>
            <a:endParaRPr lang="zh-TW" altLang="en-US" dirty="0"/>
          </a:p>
        </p:txBody>
      </p:sp>
      <p:grpSp>
        <p:nvGrpSpPr>
          <p:cNvPr id="4" name="群組 3"/>
          <p:cNvGrpSpPr/>
          <p:nvPr/>
        </p:nvGrpSpPr>
        <p:grpSpPr>
          <a:xfrm rot="-5400000">
            <a:off x="3893476" y="-3877541"/>
            <a:ext cx="467999" cy="8240394"/>
            <a:chOff x="-37324" y="1186"/>
            <a:chExt cx="432002" cy="5108544"/>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457380" y="1063704"/>
              <a:ext cx="127211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13.2</a:t>
              </a:r>
              <a:r>
                <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顧客關係</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管理</a:t>
              </a:r>
              <a:r>
                <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的目標</a:t>
              </a:r>
            </a:p>
          </p:txBody>
        </p:sp>
        <p:sp>
          <p:nvSpPr>
            <p:cNvPr id="7" name="＞形箭號 6"/>
            <p:cNvSpPr/>
            <p:nvPr/>
          </p:nvSpPr>
          <p:spPr>
            <a:xfrm rot="5400000">
              <a:off x="-211886" y="194243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57948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180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5635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03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9323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顧客關係管理的目標</a:t>
            </a:r>
            <a:endParaRPr lang="en-US" altLang="zh-TW" dirty="0"/>
          </a:p>
        </p:txBody>
      </p:sp>
      <p:grpSp>
        <p:nvGrpSpPr>
          <p:cNvPr id="4" name="群組 3"/>
          <p:cNvGrpSpPr/>
          <p:nvPr/>
        </p:nvGrpSpPr>
        <p:grpSpPr>
          <a:xfrm rot="-5400000">
            <a:off x="3893476" y="-3877541"/>
            <a:ext cx="467999" cy="8240394"/>
            <a:chOff x="-37324" y="1186"/>
            <a:chExt cx="432002" cy="5108544"/>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457380" y="1063704"/>
              <a:ext cx="127211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13.2</a:t>
              </a:r>
              <a:r>
                <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顧客關係</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管理</a:t>
              </a:r>
              <a:r>
                <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的目標</a:t>
              </a:r>
            </a:p>
          </p:txBody>
        </p:sp>
        <p:sp>
          <p:nvSpPr>
            <p:cNvPr id="7" name="＞形箭號 6"/>
            <p:cNvSpPr/>
            <p:nvPr/>
          </p:nvSpPr>
          <p:spPr>
            <a:xfrm rot="5400000">
              <a:off x="-211886" y="194243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57948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1800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5635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03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4" name="Picture 2" descr="C:\Users\NO38\Desktop\書籍\IM111電子商務\低解析\圖13-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63" y="1930084"/>
            <a:ext cx="8190474"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9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建立顧客關係</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關鍵在於創造令顧客感動的事，以提高顧客的知覺價值及滿意度。</a:t>
            </a:r>
          </a:p>
          <a:p>
            <a:pPr marL="342900" indent="-342900" algn="just" defTabSz="914400" eaLnBrk="0" fontAlgn="base" hangingPunct="0">
              <a:lnSpc>
                <a:spcPct val="100000"/>
              </a:lnSpc>
              <a:spcBef>
                <a:spcPts val="768"/>
              </a:spcBef>
              <a:buFont typeface="Arial" charset="0"/>
              <a:buChar char="•"/>
            </a:pPr>
            <a:r>
              <a:rPr lang="zh-TW" altLang="en-US" dirty="0" smtClean="0"/>
              <a:t>有了</a:t>
            </a:r>
            <a:r>
              <a:rPr lang="zh-TW" altLang="en-US" dirty="0"/>
              <a:t>顧客知覺價值高的顧客與對企業滿意的顧客，才有機會成為忠誠的顧客，甚至成為品牌大使，主動幫企業宣傳自己美好的消費</a:t>
            </a:r>
            <a:r>
              <a:rPr lang="zh-TW" altLang="en-US" dirty="0" smtClean="0"/>
              <a:t>經驗</a:t>
            </a:r>
            <a:r>
              <a:rPr lang="zh-TW" altLang="en-US" dirty="0"/>
              <a:t>。</a:t>
            </a:r>
          </a:p>
        </p:txBody>
      </p:sp>
      <p:grpSp>
        <p:nvGrpSpPr>
          <p:cNvPr id="4" name="群組 3"/>
          <p:cNvGrpSpPr/>
          <p:nvPr/>
        </p:nvGrpSpPr>
        <p:grpSpPr>
          <a:xfrm rot="-5400000">
            <a:off x="4106384" y="-4090451"/>
            <a:ext cx="468001" cy="8666206"/>
            <a:chOff x="-37326" y="1186"/>
            <a:chExt cx="432004" cy="5372521"/>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91291" y="1822574"/>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建立顧客關係</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84346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819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20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671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 name="Picture 2" descr="C:\Users\NO38\Desktop\書籍\IM111電子商務\IM111ppt\小圖\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17" y="4276474"/>
            <a:ext cx="2926495" cy="219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64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13.</a:t>
            </a:r>
            <a:r>
              <a:rPr kumimoji="1" lang="en-US" altLang="zh-TW" sz="3200" dirty="0" smtClean="0">
                <a:solidFill>
                  <a:schemeClr val="tx2"/>
                </a:solidFill>
              </a:rPr>
              <a:t>1</a:t>
            </a:r>
            <a:r>
              <a:rPr kumimoji="1" lang="zh-TW" altLang="en-US" sz="3200" dirty="0" smtClean="0">
                <a:solidFill>
                  <a:schemeClr val="tx2"/>
                </a:solidFill>
              </a:rPr>
              <a:t> 今日的顧客關係管理</a:t>
            </a:r>
            <a:endParaRPr lang="zh-TW" altLang="en-US" dirty="0"/>
          </a:p>
          <a:p>
            <a:pPr marL="342900" indent="-342900">
              <a:lnSpc>
                <a:spcPct val="100000"/>
              </a:lnSpc>
              <a:spcBef>
                <a:spcPct val="20000"/>
              </a:spcBef>
              <a:spcAft>
                <a:spcPct val="0"/>
              </a:spcAft>
            </a:pPr>
            <a:r>
              <a:rPr lang="en-US" altLang="zh-TW" dirty="0" smtClean="0"/>
              <a:t>13.2</a:t>
            </a:r>
            <a:r>
              <a:rPr lang="zh-TW" altLang="en-US" dirty="0" smtClean="0"/>
              <a:t> 顧客關係管理的目標</a:t>
            </a:r>
            <a:endParaRPr lang="zh-TW" altLang="en-US" dirty="0"/>
          </a:p>
          <a:p>
            <a:pPr marL="342900" indent="-342900">
              <a:lnSpc>
                <a:spcPct val="100000"/>
              </a:lnSpc>
              <a:spcBef>
                <a:spcPct val="20000"/>
              </a:spcBef>
              <a:spcAft>
                <a:spcPct val="0"/>
              </a:spcAft>
            </a:pPr>
            <a:r>
              <a:rPr lang="en-US" altLang="zh-TW" dirty="0" smtClean="0"/>
              <a:t>13.3</a:t>
            </a:r>
            <a:r>
              <a:rPr lang="zh-TW" altLang="en-US" dirty="0" smtClean="0"/>
              <a:t> 建立顧客關係</a:t>
            </a:r>
            <a:endParaRPr lang="zh-TW" altLang="en-US" dirty="0"/>
          </a:p>
          <a:p>
            <a:pPr marL="342900" indent="-342900">
              <a:lnSpc>
                <a:spcPct val="100000"/>
              </a:lnSpc>
              <a:spcBef>
                <a:spcPct val="20000"/>
              </a:spcBef>
              <a:spcAft>
                <a:spcPct val="0"/>
              </a:spcAft>
            </a:pPr>
            <a:r>
              <a:rPr lang="en-US" altLang="zh-TW" dirty="0" smtClean="0"/>
              <a:t>13.4</a:t>
            </a:r>
            <a:r>
              <a:rPr lang="zh-TW" altLang="en-US" dirty="0" smtClean="0"/>
              <a:t> 獲取顧客價值</a:t>
            </a:r>
            <a:endParaRPr lang="zh-TW" altLang="en-US" dirty="0"/>
          </a:p>
          <a:p>
            <a:pPr marL="342900" indent="-342900">
              <a:lnSpc>
                <a:spcPct val="100000"/>
              </a:lnSpc>
              <a:spcBef>
                <a:spcPct val="20000"/>
              </a:spcBef>
              <a:spcAft>
                <a:spcPct val="0"/>
              </a:spcAft>
            </a:pPr>
            <a:r>
              <a:rPr lang="en-US" altLang="zh-TW" dirty="0" smtClean="0"/>
              <a:t>13.5</a:t>
            </a:r>
            <a:r>
              <a:rPr lang="zh-TW" altLang="en-US" dirty="0" smtClean="0"/>
              <a:t> 顧客抱怨</a:t>
            </a:r>
            <a:endParaRPr lang="en-US" altLang="zh-TW" dirty="0" smtClean="0"/>
          </a:p>
          <a:p>
            <a:pPr marL="342900" indent="-342900">
              <a:lnSpc>
                <a:spcPct val="100000"/>
              </a:lnSpc>
              <a:spcBef>
                <a:spcPct val="20000"/>
              </a:spcBef>
              <a:spcAft>
                <a:spcPct val="0"/>
              </a:spcAft>
            </a:pPr>
            <a:r>
              <a:rPr lang="en-US" altLang="zh-TW" dirty="0" smtClean="0"/>
              <a:t>13.6</a:t>
            </a:r>
            <a:r>
              <a:rPr lang="zh-TW" altLang="en-US" dirty="0" smtClean="0"/>
              <a:t> 資料庫行銷簡介</a:t>
            </a:r>
            <a:endParaRPr lang="en-US" altLang="zh-TW" dirty="0" smtClean="0"/>
          </a:p>
          <a:p>
            <a:pPr marL="342900" indent="-342900">
              <a:lnSpc>
                <a:spcPct val="100000"/>
              </a:lnSpc>
              <a:spcBef>
                <a:spcPct val="20000"/>
              </a:spcBef>
              <a:spcAft>
                <a:spcPct val="0"/>
              </a:spcAft>
            </a:pPr>
            <a:r>
              <a:rPr lang="en-US" altLang="zh-TW" dirty="0" smtClean="0"/>
              <a:t>13.7</a:t>
            </a:r>
            <a:r>
              <a:rPr lang="zh-TW" altLang="en-US" dirty="0" smtClean="0"/>
              <a:t> 摘要與結論</a:t>
            </a:r>
            <a:endParaRPr lang="zh-TW" altLang="en-US" dirty="0"/>
          </a:p>
        </p:txBody>
      </p:sp>
    </p:spTree>
    <p:extLst>
      <p:ext uri="{BB962C8B-B14F-4D97-AF65-F5344CB8AC3E}">
        <p14:creationId xmlns:p14="http://schemas.microsoft.com/office/powerpoint/2010/main" val="31718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fade">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與</a:t>
            </a:r>
            <a:r>
              <a:rPr lang="zh-TW" altLang="en-US" dirty="0"/>
              <a:t>適當的顧客建立適當關係</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企業</a:t>
            </a:r>
            <a:r>
              <a:rPr lang="zh-TW" altLang="en-US" dirty="0"/>
              <a:t>必須先將顧客分類，以不同的方式來建立與不同類型顧客間的</a:t>
            </a:r>
            <a:r>
              <a:rPr lang="zh-TW" altLang="en-US" dirty="0" smtClean="0"/>
              <a:t>關係</a:t>
            </a:r>
            <a:r>
              <a:rPr lang="zh-TW" altLang="en-US" dirty="0"/>
              <a:t>。</a:t>
            </a:r>
          </a:p>
          <a:p>
            <a:pPr marL="342900" indent="-342900" algn="just" defTabSz="914400" eaLnBrk="0" fontAlgn="base" hangingPunct="0">
              <a:lnSpc>
                <a:spcPct val="100000"/>
              </a:lnSpc>
              <a:spcBef>
                <a:spcPts val="768"/>
              </a:spcBef>
              <a:buFont typeface="Arial" charset="0"/>
              <a:buChar char="•"/>
            </a:pPr>
            <a:endParaRPr lang="zh-TW" altLang="en-US" dirty="0" smtClean="0"/>
          </a:p>
        </p:txBody>
      </p:sp>
      <p:grpSp>
        <p:nvGrpSpPr>
          <p:cNvPr id="4" name="群組 3"/>
          <p:cNvGrpSpPr/>
          <p:nvPr/>
        </p:nvGrpSpPr>
        <p:grpSpPr>
          <a:xfrm rot="-5400000">
            <a:off x="4106384" y="-4090451"/>
            <a:ext cx="468001" cy="8666206"/>
            <a:chOff x="-37326" y="1186"/>
            <a:chExt cx="432004" cy="5372521"/>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91291" y="1822574"/>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建立顧客關係</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84346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819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20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671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低解析\圖1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61" y="2546577"/>
            <a:ext cx="6999878" cy="3953855"/>
          </a:xfrm>
          <a:prstGeom prst="rect">
            <a:avLst/>
          </a:prstGeom>
          <a:noFill/>
          <a:extLst>
            <a:ext uri="{909E8E84-426E-40DD-AFC4-6F175D3DCCD1}">
              <a14:hiddenFill xmlns:a14="http://schemas.microsoft.com/office/drawing/2010/main">
                <a:solidFill>
                  <a:srgbClr val="FFFFFF"/>
                </a:solidFill>
              </a14:hiddenFill>
            </a:ext>
          </a:extLst>
        </p:spPr>
      </p:pic>
      <p:sp>
        <p:nvSpPr>
          <p:cNvPr id="14" name="直線圖說文字 1 13"/>
          <p:cNvSpPr/>
          <p:nvPr/>
        </p:nvSpPr>
        <p:spPr>
          <a:xfrm>
            <a:off x="555531" y="2608321"/>
            <a:ext cx="1656177" cy="1036703"/>
          </a:xfrm>
          <a:prstGeom prst="borderCallout1">
            <a:avLst>
              <a:gd name="adj1" fmla="val 43449"/>
              <a:gd name="adj2" fmla="val 102812"/>
              <a:gd name="adj3" fmla="val 90708"/>
              <a:gd name="adj4" fmla="val 179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1600" dirty="0"/>
              <a:t>顧客在購買需求高的時候，盡可能地從顧客身上獲取利潤</a:t>
            </a:r>
          </a:p>
        </p:txBody>
      </p:sp>
      <p:sp>
        <p:nvSpPr>
          <p:cNvPr id="15" name="直線圖說文字 1 14"/>
          <p:cNvSpPr/>
          <p:nvPr/>
        </p:nvSpPr>
        <p:spPr>
          <a:xfrm>
            <a:off x="794306" y="4584723"/>
            <a:ext cx="1905486" cy="729271"/>
          </a:xfrm>
          <a:prstGeom prst="borderCallout1">
            <a:avLst>
              <a:gd name="adj1" fmla="val 45152"/>
              <a:gd name="adj2" fmla="val 107071"/>
              <a:gd name="adj3" fmla="val -33310"/>
              <a:gd name="adj4" fmla="val 151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1600" dirty="0"/>
              <a:t>別投資任何資源在與他們建立關係上</a:t>
            </a:r>
          </a:p>
        </p:txBody>
      </p:sp>
      <p:sp>
        <p:nvSpPr>
          <p:cNvPr id="16" name="直線圖說文字 1 15"/>
          <p:cNvSpPr/>
          <p:nvPr/>
        </p:nvSpPr>
        <p:spPr>
          <a:xfrm>
            <a:off x="6600441" y="2604660"/>
            <a:ext cx="2073047" cy="1134421"/>
          </a:xfrm>
          <a:prstGeom prst="borderCallout1">
            <a:avLst>
              <a:gd name="adj1" fmla="val 27267"/>
              <a:gd name="adj2" fmla="val -4074"/>
              <a:gd name="adj3" fmla="val 51203"/>
              <a:gd name="adj4" fmla="val -29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1600" dirty="0"/>
              <a:t>必須取悅這些「忠實朋友」，並設法讓他們變成忠實信徒（</a:t>
            </a:r>
            <a:r>
              <a:rPr lang="en-US" altLang="zh-TW" sz="1600" dirty="0"/>
              <a:t>True Believers</a:t>
            </a:r>
            <a:r>
              <a:rPr lang="zh-TW" altLang="zh-TW" sz="1600" dirty="0"/>
              <a:t>）</a:t>
            </a:r>
          </a:p>
        </p:txBody>
      </p:sp>
      <p:sp>
        <p:nvSpPr>
          <p:cNvPr id="17" name="直線圖說文字 1 16"/>
          <p:cNvSpPr/>
          <p:nvPr/>
        </p:nvSpPr>
        <p:spPr>
          <a:xfrm>
            <a:off x="6485284" y="4595711"/>
            <a:ext cx="2232000" cy="1512000"/>
          </a:xfrm>
          <a:prstGeom prst="borderCallout1">
            <a:avLst>
              <a:gd name="adj1" fmla="val -6224"/>
              <a:gd name="adj2" fmla="val 7815"/>
              <a:gd name="adj3" fmla="val -24917"/>
              <a:gd name="adj4" fmla="val -17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1600" dirty="0"/>
              <a:t>將服務此類型顧客的成本降到最低，並設法銷售更多的產品，或是提供他們的費用來改善獲利程度。而必要時，開除「戀棧的人」</a:t>
            </a:r>
          </a:p>
        </p:txBody>
      </p:sp>
    </p:spTree>
    <p:extLst>
      <p:ext uri="{BB962C8B-B14F-4D97-AF65-F5344CB8AC3E}">
        <p14:creationId xmlns:p14="http://schemas.microsoft.com/office/powerpoint/2010/main" val="189949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應該</a:t>
            </a:r>
            <a:r>
              <a:rPr lang="zh-TW" altLang="en-US" dirty="0"/>
              <a:t>放棄低價值的顧客嗎</a:t>
            </a:r>
            <a:r>
              <a:rPr lang="en-US" altLang="zh-TW" dirty="0" smtClean="0"/>
              <a:t>?</a:t>
            </a:r>
            <a:endParaRPr lang="zh-TW" altLang="en-US" dirty="0"/>
          </a:p>
        </p:txBody>
      </p:sp>
      <p:grpSp>
        <p:nvGrpSpPr>
          <p:cNvPr id="4" name="群組 3"/>
          <p:cNvGrpSpPr/>
          <p:nvPr/>
        </p:nvGrpSpPr>
        <p:grpSpPr>
          <a:xfrm rot="-5400000">
            <a:off x="4106384" y="-4090451"/>
            <a:ext cx="468001" cy="8666206"/>
            <a:chOff x="-37326" y="1186"/>
            <a:chExt cx="432004" cy="5372521"/>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91291" y="1822574"/>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建立顧客關係</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84346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819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20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671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8" name="Picture 2" descr="C:\Users\NO38\Desktop\書籍\IM111電子商務\低解析\圖13-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26" y="1301012"/>
            <a:ext cx="7980749" cy="519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2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a:t>應該放棄低價值的顧客嗎</a:t>
            </a:r>
            <a:r>
              <a:rPr lang="en-US" altLang="zh-TW" dirty="0"/>
              <a:t>?</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95000"/>
              </a:lnSpc>
              <a:spcBef>
                <a:spcPts val="700"/>
              </a:spcBef>
              <a:buFont typeface="Arial" charset="0"/>
              <a:buChar char="•"/>
            </a:pPr>
            <a:r>
              <a:rPr lang="zh-TW" altLang="en-US" dirty="0" smtClean="0"/>
              <a:t>在</a:t>
            </a:r>
            <a:r>
              <a:rPr lang="zh-TW" altLang="en-US" dirty="0"/>
              <a:t>電子商務的時代裡，可能特別適合採用這一套處理低獲利性顧客的</a:t>
            </a:r>
            <a:r>
              <a:rPr lang="zh-TW" altLang="en-US" dirty="0" smtClean="0"/>
              <a:t>方式。</a:t>
            </a:r>
            <a:endParaRPr lang="zh-TW" altLang="en-US" dirty="0"/>
          </a:p>
          <a:p>
            <a:pPr marL="342900" indent="-342900" algn="just" defTabSz="914400" eaLnBrk="0" fontAlgn="base" hangingPunct="0">
              <a:lnSpc>
                <a:spcPct val="95000"/>
              </a:lnSpc>
              <a:spcBef>
                <a:spcPts val="700"/>
              </a:spcBef>
              <a:buFont typeface="Arial" charset="0"/>
              <a:buChar char="•"/>
            </a:pPr>
            <a:r>
              <a:rPr lang="zh-TW" altLang="en-US" dirty="0"/>
              <a:t>企業功能電子化可以降低許多成本，包括顧客服務</a:t>
            </a:r>
            <a:r>
              <a:rPr lang="zh-TW" altLang="en-US" dirty="0" smtClean="0"/>
              <a:t>成本。</a:t>
            </a:r>
            <a:endParaRPr lang="zh-TW" altLang="en-US" dirty="0"/>
          </a:p>
          <a:p>
            <a:pPr marL="342900" indent="-342900" algn="just" defTabSz="914400" eaLnBrk="0" fontAlgn="base" hangingPunct="0">
              <a:lnSpc>
                <a:spcPct val="95000"/>
              </a:lnSpc>
              <a:spcBef>
                <a:spcPts val="700"/>
              </a:spcBef>
              <a:buFont typeface="Arial" charset="0"/>
              <a:buChar char="•"/>
            </a:pPr>
            <a:r>
              <a:rPr lang="zh-TW" altLang="en-US" dirty="0"/>
              <a:t>在處理低價值顧客的服務時：</a:t>
            </a:r>
          </a:p>
          <a:p>
            <a:pPr marL="720000" lvl="1" indent="-342900" algn="just" defTabSz="914400" fontAlgn="base">
              <a:lnSpc>
                <a:spcPct val="95000"/>
              </a:lnSpc>
              <a:spcBef>
                <a:spcPts val="700"/>
              </a:spcBef>
              <a:buFont typeface="Times New Roman" panose="02020603050405020304" pitchFamily="18" charset="0"/>
              <a:buChar char="−"/>
            </a:pPr>
            <a:r>
              <a:rPr lang="zh-TW" altLang="en-US" dirty="0"/>
              <a:t>結合顧客資料庫與資訊系統，利用制式的電子郵件回覆信件、寄發電子傳單等方式保留住這些低價值的</a:t>
            </a:r>
            <a:r>
              <a:rPr lang="zh-TW" altLang="en-US" dirty="0" smtClean="0"/>
              <a:t>顧客。</a:t>
            </a:r>
            <a:endParaRPr lang="zh-TW" altLang="en-US" dirty="0"/>
          </a:p>
          <a:p>
            <a:pPr marL="1177200" lvl="3" indent="-342900" algn="just" defTabSz="914400" fontAlgn="base">
              <a:lnSpc>
                <a:spcPct val="95000"/>
              </a:lnSpc>
              <a:spcBef>
                <a:spcPts val="700"/>
              </a:spcBef>
              <a:buFont typeface="Wingdings" panose="05000000000000000000" pitchFamily="2" charset="2"/>
              <a:buChar char="Ø"/>
            </a:pPr>
            <a:r>
              <a:rPr lang="zh-TW" altLang="en-US" dirty="0" smtClean="0"/>
              <a:t>競爭</a:t>
            </a:r>
            <a:r>
              <a:rPr lang="zh-TW" altLang="en-US" dirty="0"/>
              <a:t>對手無法通盤了解公司的顧客組成</a:t>
            </a:r>
            <a:r>
              <a:rPr lang="zh-TW" altLang="en-US" dirty="0" smtClean="0"/>
              <a:t>結構</a:t>
            </a:r>
            <a:r>
              <a:rPr lang="zh-TW" altLang="en-US" dirty="0"/>
              <a:t>。</a:t>
            </a:r>
          </a:p>
          <a:p>
            <a:pPr marL="1177200" lvl="3" indent="-342900" algn="just" defTabSz="914400" fontAlgn="base">
              <a:lnSpc>
                <a:spcPct val="95000"/>
              </a:lnSpc>
              <a:spcBef>
                <a:spcPts val="700"/>
              </a:spcBef>
              <a:buFont typeface="Wingdings" panose="05000000000000000000" pitchFamily="2" charset="2"/>
              <a:buChar char="Ø"/>
            </a:pPr>
            <a:r>
              <a:rPr lang="zh-TW" altLang="en-US" dirty="0" smtClean="0"/>
              <a:t>公司</a:t>
            </a:r>
            <a:r>
              <a:rPr lang="zh-TW" altLang="en-US" dirty="0"/>
              <a:t>本身能用低成本的方式將低價值的顧客留住，並找機會提升這類型顧客的利潤貢獻</a:t>
            </a:r>
            <a:r>
              <a:rPr lang="zh-TW" altLang="en-US" dirty="0" smtClean="0"/>
              <a:t>度。</a:t>
            </a:r>
            <a:endParaRPr lang="zh-TW" altLang="en-US" dirty="0"/>
          </a:p>
        </p:txBody>
      </p:sp>
      <p:grpSp>
        <p:nvGrpSpPr>
          <p:cNvPr id="4" name="群組 3"/>
          <p:cNvGrpSpPr/>
          <p:nvPr/>
        </p:nvGrpSpPr>
        <p:grpSpPr>
          <a:xfrm rot="-5400000">
            <a:off x="4106384" y="-4090451"/>
            <a:ext cx="468001" cy="8666206"/>
            <a:chOff x="-37326" y="1186"/>
            <a:chExt cx="432004" cy="5372521"/>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91291" y="1822574"/>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建立顧客關係</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84346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819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20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671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3269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fade">
                                      <p:cBhvr>
                                        <p:cTn id="20" dur="500"/>
                                        <p:tgtEl>
                                          <p:spTgt spid="409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創造</a:t>
            </a:r>
            <a:r>
              <a:rPr lang="zh-TW" altLang="en-US" dirty="0"/>
              <a:t>顧客價值</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顧客</a:t>
            </a:r>
            <a:r>
              <a:rPr lang="zh-TW" altLang="en-US" dirty="0"/>
              <a:t>選擇具有最高顧客知覺價值（</a:t>
            </a:r>
            <a:r>
              <a:rPr lang="en-US" altLang="zh-TW" dirty="0"/>
              <a:t>Customer-Perceived Value</a:t>
            </a:r>
            <a:r>
              <a:rPr lang="zh-TW" altLang="en-US" dirty="0"/>
              <a:t>）的企業或</a:t>
            </a:r>
            <a:r>
              <a:rPr lang="zh-TW" altLang="en-US" dirty="0" smtClean="0"/>
              <a:t>產品。</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a:t>顧客對一項產品的所有價值與所有成本，相對於競爭者的產品之差異所形成的</a:t>
            </a:r>
            <a:r>
              <a:rPr lang="zh-TW" altLang="en-US" dirty="0" smtClean="0"/>
              <a:t>評價。</a:t>
            </a:r>
            <a:endParaRPr lang="zh-TW" altLang="en-US" dirty="0"/>
          </a:p>
          <a:p>
            <a:pPr marL="342900" indent="-342900" algn="just" defTabSz="914400" eaLnBrk="0" fontAlgn="base" hangingPunct="0">
              <a:lnSpc>
                <a:spcPct val="100000"/>
              </a:lnSpc>
              <a:spcBef>
                <a:spcPts val="768"/>
              </a:spcBef>
              <a:buFont typeface="Arial" charset="0"/>
              <a:buChar char="•"/>
            </a:pPr>
            <a:r>
              <a:rPr lang="en-US" altLang="zh-TW" dirty="0" err="1"/>
              <a:t>Kolter</a:t>
            </a:r>
            <a:r>
              <a:rPr lang="zh-TW" altLang="en-US" dirty="0"/>
              <a:t> </a:t>
            </a:r>
            <a:r>
              <a:rPr lang="en-US" altLang="zh-TW" dirty="0"/>
              <a:t>et </a:t>
            </a:r>
            <a:r>
              <a:rPr lang="en-US" altLang="zh-TW" dirty="0" smtClean="0"/>
              <a:t>al.</a:t>
            </a:r>
            <a:r>
              <a:rPr lang="zh-TW" altLang="en-US" dirty="0" smtClean="0"/>
              <a:t>（</a:t>
            </a:r>
            <a:r>
              <a:rPr lang="en-US" altLang="zh-TW" dirty="0" smtClean="0"/>
              <a:t>2010</a:t>
            </a:r>
            <a:r>
              <a:rPr lang="zh-TW" altLang="en-US" dirty="0" smtClean="0"/>
              <a:t>）</a:t>
            </a:r>
            <a:r>
              <a:rPr lang="en-US" altLang="zh-TW" dirty="0" smtClean="0"/>
              <a:t>《</a:t>
            </a:r>
            <a:r>
              <a:rPr lang="zh-TW" altLang="en-US" dirty="0"/>
              <a:t>行銷</a:t>
            </a:r>
            <a:r>
              <a:rPr lang="en-US" altLang="zh-TW" dirty="0"/>
              <a:t>3.0》</a:t>
            </a:r>
            <a:r>
              <a:rPr lang="zh-TW" altLang="en-US" dirty="0" smtClean="0"/>
              <a:t>新</a:t>
            </a:r>
            <a:r>
              <a:rPr lang="zh-TW" altLang="en-US" dirty="0"/>
              <a:t>的行銷目標，將從原本的「消費者，進化為擁有靈魂、情感與理性的「人</a:t>
            </a:r>
            <a:r>
              <a:rPr lang="zh-TW" altLang="en-US" dirty="0" smtClean="0"/>
              <a:t>」。</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案例：</a:t>
            </a:r>
            <a:r>
              <a:rPr lang="en-US" altLang="zh-TW" dirty="0"/>
              <a:t>Amazon</a:t>
            </a:r>
            <a:r>
              <a:rPr lang="zh-TW" altLang="en-US" dirty="0"/>
              <a:t>，有溫度與人性的線上購物</a:t>
            </a:r>
            <a:r>
              <a:rPr lang="zh-TW" altLang="en-US" dirty="0" smtClean="0"/>
              <a:t>網站</a:t>
            </a:r>
            <a:endParaRPr lang="zh-TW" altLang="en-US" dirty="0"/>
          </a:p>
        </p:txBody>
      </p:sp>
      <p:grpSp>
        <p:nvGrpSpPr>
          <p:cNvPr id="4" name="群組 3"/>
          <p:cNvGrpSpPr/>
          <p:nvPr/>
        </p:nvGrpSpPr>
        <p:grpSpPr>
          <a:xfrm rot="-5400000">
            <a:off x="4106384" y="-4090451"/>
            <a:ext cx="468001" cy="8666206"/>
            <a:chOff x="-37326" y="1186"/>
            <a:chExt cx="432004" cy="5372521"/>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91291" y="1822574"/>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建立顧客關係</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84346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819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20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671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3023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fade">
                                      <p:cBhvr>
                                        <p:cTn id="2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顧客滿意</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顧客</a:t>
            </a:r>
            <a:r>
              <a:rPr lang="zh-TW" altLang="en-US" dirty="0"/>
              <a:t>滿意度（</a:t>
            </a:r>
            <a:r>
              <a:rPr lang="en-US" altLang="zh-TW" dirty="0"/>
              <a:t>Customer Satisfaction</a:t>
            </a:r>
            <a:r>
              <a:rPr lang="zh-TW" altLang="en-US" dirty="0"/>
              <a:t>）是指一個人感到愉悅或失望的</a:t>
            </a:r>
            <a:r>
              <a:rPr lang="zh-TW" altLang="en-US" dirty="0" smtClean="0"/>
              <a:t>程度。</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smtClean="0"/>
              <a:t>績效≧購買</a:t>
            </a:r>
            <a:r>
              <a:rPr lang="zh-TW" altLang="en-US" dirty="0"/>
              <a:t>前的期望時→滿意，反之則感到不</a:t>
            </a:r>
            <a:r>
              <a:rPr lang="zh-TW" altLang="en-US" dirty="0" smtClean="0"/>
              <a:t>滿意。</a:t>
            </a:r>
            <a:endParaRPr lang="zh-TW" altLang="en-US" dirty="0"/>
          </a:p>
        </p:txBody>
      </p:sp>
      <p:grpSp>
        <p:nvGrpSpPr>
          <p:cNvPr id="4" name="群組 3"/>
          <p:cNvGrpSpPr/>
          <p:nvPr/>
        </p:nvGrpSpPr>
        <p:grpSpPr>
          <a:xfrm rot="-5400000">
            <a:off x="4106384" y="-4090451"/>
            <a:ext cx="468001" cy="8666206"/>
            <a:chOff x="-37326" y="1186"/>
            <a:chExt cx="432004" cy="5372521"/>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91291" y="1822574"/>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建立顧客關係</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84346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819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20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671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 name="Picture 2" descr="C:\Users\NO38\Desktop\書籍\IM111電子商務\IM111ppt\小圖\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889" y="4345222"/>
            <a:ext cx="3950315" cy="203846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02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獲取顧客價值</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與</a:t>
            </a:r>
            <a:r>
              <a:rPr lang="zh-TW" altLang="en-US" dirty="0"/>
              <a:t>顧客建立了適當的關係、為顧客創造</a:t>
            </a:r>
            <a:r>
              <a:rPr lang="zh-TW" altLang="en-US" dirty="0" smtClean="0"/>
              <a:t>價值。</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提高</a:t>
            </a:r>
            <a:r>
              <a:rPr lang="zh-TW" altLang="en-US" dirty="0"/>
              <a:t>了顧客的滿意</a:t>
            </a:r>
            <a:r>
              <a:rPr lang="zh-TW" altLang="en-US" dirty="0" smtClean="0"/>
              <a:t>度。</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從</a:t>
            </a:r>
            <a:r>
              <a:rPr lang="zh-TW" altLang="en-US" dirty="0"/>
              <a:t>顧客身上獲取</a:t>
            </a:r>
            <a:r>
              <a:rPr lang="zh-TW" altLang="en-US" dirty="0" smtClean="0"/>
              <a:t>價值</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對</a:t>
            </a:r>
            <a:r>
              <a:rPr lang="zh-TW" altLang="en-US" dirty="0"/>
              <a:t>企業高度滿意的顧客，會對企業保持忠誠，而且持續</a:t>
            </a:r>
            <a:r>
              <a:rPr lang="zh-TW" altLang="en-US" dirty="0" smtClean="0"/>
              <a:t>購買</a:t>
            </a:r>
            <a:r>
              <a:rPr lang="zh-TW" altLang="en-US" dirty="0"/>
              <a:t>。</a:t>
            </a:r>
          </a:p>
          <a:p>
            <a:endParaRPr lang="zh-TW" altLang="en-US" dirty="0"/>
          </a:p>
        </p:txBody>
      </p:sp>
      <p:grpSp>
        <p:nvGrpSpPr>
          <p:cNvPr id="4" name="群組 3"/>
          <p:cNvGrpSpPr/>
          <p:nvPr/>
        </p:nvGrpSpPr>
        <p:grpSpPr>
          <a:xfrm rot="-5400000">
            <a:off x="4117369" y="-4101438"/>
            <a:ext cx="468001" cy="8688175"/>
            <a:chOff x="-37326" y="1186"/>
            <a:chExt cx="432004" cy="5386140"/>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99549" y="2472234"/>
              <a:ext cx="155644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獲取顧客價值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9560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339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807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研发管理的基石-顾客满意.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880892"/>
            <a:ext cx="2091763" cy="147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52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獲取顧客價值</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顧客</a:t>
            </a:r>
            <a:r>
              <a:rPr lang="zh-TW" altLang="en-US" dirty="0"/>
              <a:t>忠誠度（</a:t>
            </a:r>
            <a:r>
              <a:rPr lang="en-US" altLang="zh-TW" dirty="0"/>
              <a:t>Customer Loyalty</a:t>
            </a:r>
            <a:r>
              <a:rPr lang="zh-TW" altLang="en-US" dirty="0"/>
              <a:t>）是指顧客忠誠的</a:t>
            </a:r>
            <a:r>
              <a:rPr lang="zh-TW" altLang="en-US" dirty="0" smtClean="0"/>
              <a:t>程度。</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忠心的顧客能夠為企業帶來穩定的</a:t>
            </a:r>
            <a:r>
              <a:rPr lang="zh-TW" altLang="en-US" dirty="0" smtClean="0"/>
              <a:t>獲利。</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良好的顧客關係讓顧客產生滿意度→高度滿意的顧客會保持忠誠→自動擔任企業的品牌大使，免費幫企業爭取到更多的顧客，替企業降低發掘新顧客的成本。</a:t>
            </a:r>
          </a:p>
          <a:p>
            <a:pPr marL="342900" indent="-342900" algn="just" defTabSz="914400" eaLnBrk="0" fontAlgn="base" hangingPunct="0">
              <a:lnSpc>
                <a:spcPct val="100000"/>
              </a:lnSpc>
              <a:spcBef>
                <a:spcPts val="768"/>
              </a:spcBef>
              <a:buFont typeface="Arial" charset="0"/>
              <a:buChar char="•"/>
            </a:pPr>
            <a:r>
              <a:rPr lang="zh-TW" altLang="en-US" dirty="0"/>
              <a:t>案例：網路鞋店不只有賣鞋，還有賣</a:t>
            </a:r>
            <a:r>
              <a:rPr lang="zh-TW" altLang="en-US" dirty="0" smtClean="0"/>
              <a:t>服務</a:t>
            </a:r>
            <a:endParaRPr lang="zh-TW" altLang="en-US" dirty="0"/>
          </a:p>
        </p:txBody>
      </p:sp>
      <p:grpSp>
        <p:nvGrpSpPr>
          <p:cNvPr id="4" name="群組 3"/>
          <p:cNvGrpSpPr/>
          <p:nvPr/>
        </p:nvGrpSpPr>
        <p:grpSpPr>
          <a:xfrm rot="-5400000">
            <a:off x="4117369" y="-4101438"/>
            <a:ext cx="468001" cy="8688175"/>
            <a:chOff x="-37326" y="1186"/>
            <a:chExt cx="432004" cy="5386140"/>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99549" y="2472234"/>
              <a:ext cx="155644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獲取顧客價值</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49560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413394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7807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712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顧客抱怨</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在</a:t>
            </a:r>
            <a:r>
              <a:rPr lang="en-US" altLang="zh-TW" dirty="0"/>
              <a:t>Web 2.0</a:t>
            </a:r>
            <a:r>
              <a:rPr lang="zh-TW" altLang="en-US" dirty="0"/>
              <a:t>的時代，不管是正面或負面的訊息，都會傳播的非常快，若沒有妥善處理的話，不僅喪失顧客，也賠上企業</a:t>
            </a:r>
            <a:r>
              <a:rPr lang="zh-TW" altLang="en-US" dirty="0" smtClean="0"/>
              <a:t>形象。</a:t>
            </a:r>
            <a:endParaRPr lang="zh-TW" altLang="en-US" dirty="0"/>
          </a:p>
          <a:p>
            <a:endParaRPr lang="zh-TW" altLang="en-US" dirty="0"/>
          </a:p>
        </p:txBody>
      </p:sp>
      <p:grpSp>
        <p:nvGrpSpPr>
          <p:cNvPr id="4" name="群組 3"/>
          <p:cNvGrpSpPr/>
          <p:nvPr/>
        </p:nvGrpSpPr>
        <p:grpSpPr>
          <a:xfrm rot="-5400000">
            <a:off x="3930723" y="-3914795"/>
            <a:ext cx="468001" cy="8314883"/>
            <a:chOff x="-37326" y="1186"/>
            <a:chExt cx="432004" cy="5154722"/>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79210" y="2996859"/>
              <a:ext cx="13157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顧客抱怨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0252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54934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 name="Picture 2" descr="C:\Users\NO38\Desktop\書籍\IM111電子商務\低解析\圖13-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089" y="3023457"/>
            <a:ext cx="4463823" cy="350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0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顧客抱怨</a:t>
            </a:r>
            <a:endParaRPr lang="zh-TW" altLang="en-US" dirty="0"/>
          </a:p>
        </p:txBody>
      </p:sp>
      <p:grpSp>
        <p:nvGrpSpPr>
          <p:cNvPr id="4" name="群組 3"/>
          <p:cNvGrpSpPr/>
          <p:nvPr/>
        </p:nvGrpSpPr>
        <p:grpSpPr>
          <a:xfrm rot="-5400000">
            <a:off x="3930723" y="-3914795"/>
            <a:ext cx="468001" cy="8314883"/>
            <a:chOff x="-37326" y="1186"/>
            <a:chExt cx="432004" cy="5154722"/>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79210" y="2996859"/>
              <a:ext cx="13157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顧客抱怨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0252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54934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grpSp>
        <p:nvGrpSpPr>
          <p:cNvPr id="15" name="群組 14"/>
          <p:cNvGrpSpPr/>
          <p:nvPr/>
        </p:nvGrpSpPr>
        <p:grpSpPr>
          <a:xfrm>
            <a:off x="1050459" y="1636313"/>
            <a:ext cx="7403329" cy="1992462"/>
            <a:chOff x="1897747" y="2204864"/>
            <a:chExt cx="5450514" cy="1444892"/>
          </a:xfrm>
        </p:grpSpPr>
        <p:grpSp>
          <p:nvGrpSpPr>
            <p:cNvPr id="16" name="群組 15"/>
            <p:cNvGrpSpPr/>
            <p:nvPr/>
          </p:nvGrpSpPr>
          <p:grpSpPr>
            <a:xfrm>
              <a:off x="3697747" y="2204864"/>
              <a:ext cx="3650514" cy="1444892"/>
              <a:chOff x="7769492" y="3978747"/>
              <a:chExt cx="3650514" cy="1444892"/>
            </a:xfrm>
          </p:grpSpPr>
          <p:grpSp>
            <p:nvGrpSpPr>
              <p:cNvPr id="18" name="群組 17"/>
              <p:cNvGrpSpPr/>
              <p:nvPr/>
            </p:nvGrpSpPr>
            <p:grpSpPr>
              <a:xfrm>
                <a:off x="7769492" y="3978747"/>
                <a:ext cx="3404624" cy="1188080"/>
                <a:chOff x="3383194" y="5016089"/>
                <a:chExt cx="3404624" cy="1188080"/>
              </a:xfrm>
            </p:grpSpPr>
            <p:cxnSp>
              <p:nvCxnSpPr>
                <p:cNvPr id="20" name="直線單箭頭接點 19"/>
                <p:cNvCxnSpPr>
                  <a:endCxn id="23" idx="1"/>
                </p:cNvCxnSpPr>
                <p:nvPr/>
              </p:nvCxnSpPr>
              <p:spPr>
                <a:xfrm>
                  <a:off x="3383194" y="5590884"/>
                  <a:ext cx="315519" cy="379285"/>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1" name="直線單箭頭接點 20"/>
                <p:cNvCxnSpPr>
                  <a:stCxn id="17" idx="6"/>
                  <a:endCxn id="22" idx="1"/>
                </p:cNvCxnSpPr>
                <p:nvPr/>
              </p:nvCxnSpPr>
              <p:spPr>
                <a:xfrm flipV="1">
                  <a:off x="3383194" y="5250089"/>
                  <a:ext cx="334954" cy="329427"/>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2" name="圓角矩形 21"/>
                <p:cNvSpPr/>
                <p:nvPr/>
              </p:nvSpPr>
              <p:spPr>
                <a:xfrm>
                  <a:off x="3718148" y="5016089"/>
                  <a:ext cx="1500397"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t>妥善處理</a:t>
                  </a:r>
                </a:p>
              </p:txBody>
            </p:sp>
            <p:sp>
              <p:nvSpPr>
                <p:cNvPr id="23" name="圓角矩形 22"/>
                <p:cNvSpPr/>
                <p:nvPr/>
              </p:nvSpPr>
              <p:spPr>
                <a:xfrm>
                  <a:off x="3698713" y="5736169"/>
                  <a:ext cx="1512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t>未妥善處理</a:t>
                  </a:r>
                </a:p>
              </p:txBody>
            </p:sp>
            <p:cxnSp>
              <p:nvCxnSpPr>
                <p:cNvPr id="24" name="直線單箭頭接點 23"/>
                <p:cNvCxnSpPr>
                  <a:stCxn id="22" idx="3"/>
                </p:cNvCxnSpPr>
                <p:nvPr/>
              </p:nvCxnSpPr>
              <p:spPr>
                <a:xfrm>
                  <a:off x="5218545" y="5250089"/>
                  <a:ext cx="397249" cy="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5" name="直線單箭頭接點 24"/>
                <p:cNvCxnSpPr>
                  <a:stCxn id="23" idx="3"/>
                  <a:endCxn id="27" idx="1"/>
                </p:cNvCxnSpPr>
                <p:nvPr/>
              </p:nvCxnSpPr>
              <p:spPr>
                <a:xfrm>
                  <a:off x="5210713" y="5970169"/>
                  <a:ext cx="405081" cy="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圓角矩形 25"/>
                <p:cNvSpPr/>
                <p:nvPr/>
              </p:nvSpPr>
              <p:spPr>
                <a:xfrm>
                  <a:off x="5615793" y="5016089"/>
                  <a:ext cx="1172025"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t>全數回購</a:t>
                  </a:r>
                </a:p>
              </p:txBody>
            </p:sp>
            <p:sp>
              <p:nvSpPr>
                <p:cNvPr id="27" name="圓角矩形 26"/>
                <p:cNvSpPr/>
                <p:nvPr/>
              </p:nvSpPr>
              <p:spPr>
                <a:xfrm>
                  <a:off x="5615794" y="5736169"/>
                  <a:ext cx="1172023"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latin typeface="Times New Roman" panose="02020603050405020304" pitchFamily="18" charset="0"/>
                      <a:cs typeface="Times New Roman" panose="02020603050405020304" pitchFamily="18" charset="0"/>
                    </a:rPr>
                    <a:t>40%</a:t>
                  </a:r>
                  <a:r>
                    <a:rPr lang="zh-TW" altLang="en-US" sz="2400" b="1" dirty="0"/>
                    <a:t>流失</a:t>
                  </a:r>
                </a:p>
              </p:txBody>
            </p:sp>
          </p:grpSp>
          <p:sp>
            <p:nvSpPr>
              <p:cNvPr id="19" name="文字方塊 18"/>
              <p:cNvSpPr txBox="1"/>
              <p:nvPr/>
            </p:nvSpPr>
            <p:spPr>
              <a:xfrm>
                <a:off x="9819970" y="5236157"/>
                <a:ext cx="1600036" cy="187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90000"/>
                  </a:lnSpc>
                </a:pPr>
                <a:r>
                  <a:rPr lang="zh-TW" altLang="zh-TW" sz="1200" dirty="0">
                    <a:solidFill>
                      <a:schemeClr val="tx2"/>
                    </a:solidFill>
                    <a:latin typeface="Times New Roman" panose="02020603050405020304" pitchFamily="18" charset="0"/>
                    <a:cs typeface="Times New Roman" panose="02020603050405020304" pitchFamily="18" charset="0"/>
                  </a:rPr>
                  <a:t>（</a:t>
                </a:r>
                <a:r>
                  <a:rPr lang="en-US" altLang="zh-TW" sz="1200" dirty="0">
                    <a:solidFill>
                      <a:schemeClr val="tx2"/>
                    </a:solidFill>
                    <a:latin typeface="Times New Roman" panose="02020603050405020304" pitchFamily="18" charset="0"/>
                    <a:cs typeface="Times New Roman" panose="02020603050405020304" pitchFamily="18" charset="0"/>
                  </a:rPr>
                  <a:t>Burke Incorporated, 2004</a:t>
                </a:r>
                <a:r>
                  <a:rPr lang="zh-TW" altLang="zh-TW" sz="1200" dirty="0">
                    <a:solidFill>
                      <a:schemeClr val="tx2"/>
                    </a:solidFill>
                    <a:latin typeface="Times New Roman" panose="02020603050405020304" pitchFamily="18" charset="0"/>
                    <a:cs typeface="Times New Roman" panose="02020603050405020304" pitchFamily="18" charset="0"/>
                  </a:rPr>
                  <a:t>）</a:t>
                </a:r>
                <a:endParaRPr lang="en-US" altLang="zh-TW" sz="1200" dirty="0">
                  <a:solidFill>
                    <a:schemeClr val="tx2"/>
                  </a:solidFill>
                  <a:latin typeface="Times New Roman" panose="02020603050405020304" pitchFamily="18" charset="0"/>
                  <a:cs typeface="Times New Roman" panose="02020603050405020304" pitchFamily="18" charset="0"/>
                </a:endParaRPr>
              </a:p>
            </p:txBody>
          </p:sp>
        </p:grpSp>
        <p:sp>
          <p:nvSpPr>
            <p:cNvPr id="17" name="橢圓 16"/>
            <p:cNvSpPr/>
            <p:nvPr/>
          </p:nvSpPr>
          <p:spPr>
            <a:xfrm>
              <a:off x="1897747" y="2408291"/>
              <a:ext cx="180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t>選擇抱怨</a:t>
              </a:r>
              <a:r>
                <a:rPr lang="en-US" altLang="zh-TW" sz="2400" b="1" dirty="0"/>
                <a:t/>
              </a:r>
              <a:br>
                <a:rPr lang="en-US" altLang="zh-TW" sz="2400" b="1" dirty="0"/>
              </a:br>
              <a:r>
                <a:rPr lang="zh-TW" altLang="en-US" sz="2400" b="1" dirty="0"/>
                <a:t>的客戶</a:t>
              </a:r>
            </a:p>
          </p:txBody>
        </p:sp>
      </p:grpSp>
      <p:grpSp>
        <p:nvGrpSpPr>
          <p:cNvPr id="28" name="群組 27"/>
          <p:cNvGrpSpPr/>
          <p:nvPr/>
        </p:nvGrpSpPr>
        <p:grpSpPr>
          <a:xfrm>
            <a:off x="1043608" y="3825736"/>
            <a:ext cx="7721756" cy="2237105"/>
            <a:chOff x="2062140" y="4473168"/>
            <a:chExt cx="6538994" cy="1571385"/>
          </a:xfrm>
        </p:grpSpPr>
        <p:grpSp>
          <p:nvGrpSpPr>
            <p:cNvPr id="29" name="群組 28"/>
            <p:cNvGrpSpPr/>
            <p:nvPr/>
          </p:nvGrpSpPr>
          <p:grpSpPr>
            <a:xfrm>
              <a:off x="2062140" y="4473168"/>
              <a:ext cx="6538994" cy="1571385"/>
              <a:chOff x="2062140" y="4473168"/>
              <a:chExt cx="6538994" cy="1571385"/>
            </a:xfrm>
          </p:grpSpPr>
          <p:grpSp>
            <p:nvGrpSpPr>
              <p:cNvPr id="31" name="群組 30"/>
              <p:cNvGrpSpPr/>
              <p:nvPr/>
            </p:nvGrpSpPr>
            <p:grpSpPr>
              <a:xfrm>
                <a:off x="3862140" y="4473168"/>
                <a:ext cx="4738994" cy="1571385"/>
                <a:chOff x="7990299" y="4007114"/>
                <a:chExt cx="4738994" cy="1571385"/>
              </a:xfrm>
            </p:grpSpPr>
            <p:grpSp>
              <p:nvGrpSpPr>
                <p:cNvPr id="33" name="群組 32"/>
                <p:cNvGrpSpPr/>
                <p:nvPr/>
              </p:nvGrpSpPr>
              <p:grpSpPr>
                <a:xfrm>
                  <a:off x="7990299" y="4007114"/>
                  <a:ext cx="4009378" cy="1408880"/>
                  <a:chOff x="3604001" y="5044456"/>
                  <a:chExt cx="4009378" cy="1408880"/>
                </a:xfrm>
              </p:grpSpPr>
              <p:cxnSp>
                <p:nvCxnSpPr>
                  <p:cNvPr id="35" name="直線單箭頭接點 34"/>
                  <p:cNvCxnSpPr>
                    <a:stCxn id="32" idx="6"/>
                    <a:endCxn id="38" idx="1"/>
                  </p:cNvCxnSpPr>
                  <p:nvPr/>
                </p:nvCxnSpPr>
                <p:spPr>
                  <a:xfrm>
                    <a:off x="3604001" y="5656472"/>
                    <a:ext cx="701574" cy="47282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36" name="直線單箭頭接點 35"/>
                  <p:cNvCxnSpPr>
                    <a:stCxn id="32" idx="6"/>
                    <a:endCxn id="37" idx="1"/>
                  </p:cNvCxnSpPr>
                  <p:nvPr/>
                </p:nvCxnSpPr>
                <p:spPr>
                  <a:xfrm flipV="1">
                    <a:off x="3604001" y="5278456"/>
                    <a:ext cx="687319" cy="378016"/>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37" name="圓角矩形 36"/>
                  <p:cNvSpPr/>
                  <p:nvPr/>
                </p:nvSpPr>
                <p:spPr>
                  <a:xfrm>
                    <a:off x="4291320" y="5044456"/>
                    <a:ext cx="1368000" cy="468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400" b="1" dirty="0"/>
                      <a:t>妥善處理</a:t>
                    </a:r>
                  </a:p>
                </p:txBody>
              </p:sp>
              <p:sp>
                <p:nvSpPr>
                  <p:cNvPr id="38" name="圓角矩形 37"/>
                  <p:cNvSpPr/>
                  <p:nvPr/>
                </p:nvSpPr>
                <p:spPr>
                  <a:xfrm>
                    <a:off x="4305575" y="5805264"/>
                    <a:ext cx="1320078"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400" b="1" dirty="0"/>
                      <a:t>短時間內</a:t>
                    </a:r>
                    <a:r>
                      <a:rPr lang="en-US" altLang="zh-TW" sz="2400" b="1" dirty="0"/>
                      <a:t/>
                    </a:r>
                    <a:br>
                      <a:rPr lang="en-US" altLang="zh-TW" sz="2400" b="1" dirty="0"/>
                    </a:br>
                    <a:r>
                      <a:rPr lang="zh-TW" altLang="en-US" sz="2400" b="1" dirty="0"/>
                      <a:t>妥善處理</a:t>
                    </a:r>
                  </a:p>
                </p:txBody>
              </p:sp>
              <p:cxnSp>
                <p:nvCxnSpPr>
                  <p:cNvPr id="39" name="直線單箭頭接點 38"/>
                  <p:cNvCxnSpPr>
                    <a:stCxn id="37" idx="3"/>
                    <a:endCxn id="41" idx="1"/>
                  </p:cNvCxnSpPr>
                  <p:nvPr/>
                </p:nvCxnSpPr>
                <p:spPr>
                  <a:xfrm>
                    <a:off x="5659320" y="5278456"/>
                    <a:ext cx="535122" cy="1357"/>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40" name="直線單箭頭接點 39"/>
                  <p:cNvCxnSpPr>
                    <a:stCxn id="38" idx="3"/>
                  </p:cNvCxnSpPr>
                  <p:nvPr/>
                </p:nvCxnSpPr>
                <p:spPr>
                  <a:xfrm flipV="1">
                    <a:off x="5625654" y="6129300"/>
                    <a:ext cx="579415" cy="1"/>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41" name="圓角矩形 40"/>
                  <p:cNvSpPr/>
                  <p:nvPr/>
                </p:nvSpPr>
                <p:spPr>
                  <a:xfrm>
                    <a:off x="6194442" y="5047170"/>
                    <a:ext cx="1418937" cy="4652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90000"/>
                      </a:lnSpc>
                    </a:pPr>
                    <a:r>
                      <a:rPr lang="en-US" altLang="zh-TW" sz="2400" b="1" dirty="0">
                        <a:latin typeface="Times New Roman" panose="02020603050405020304" pitchFamily="18" charset="0"/>
                        <a:cs typeface="Times New Roman" panose="02020603050405020304" pitchFamily="18" charset="0"/>
                      </a:rPr>
                      <a:t>54%-70%</a:t>
                    </a:r>
                    <a:r>
                      <a:rPr lang="zh-TW" altLang="en-US" sz="2400" b="1" dirty="0"/>
                      <a:t>再次消費</a:t>
                    </a:r>
                  </a:p>
                </p:txBody>
              </p:sp>
            </p:grpSp>
            <p:sp>
              <p:nvSpPr>
                <p:cNvPr id="34" name="文字方塊 33"/>
                <p:cNvSpPr txBox="1"/>
                <p:nvPr/>
              </p:nvSpPr>
              <p:spPr>
                <a:xfrm>
                  <a:off x="11335097" y="5396901"/>
                  <a:ext cx="1394196" cy="18159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nSpc>
                      <a:spcPct val="90000"/>
                    </a:lnSpc>
                  </a:pPr>
                  <a:r>
                    <a:rPr lang="zh-TW" altLang="zh-TW" sz="1200" dirty="0">
                      <a:solidFill>
                        <a:schemeClr val="tx2"/>
                      </a:solidFill>
                      <a:latin typeface="Times New Roman" panose="02020603050405020304" pitchFamily="18" charset="0"/>
                      <a:cs typeface="Times New Roman" panose="02020603050405020304" pitchFamily="18" charset="0"/>
                    </a:rPr>
                    <a:t>（</a:t>
                  </a:r>
                  <a:r>
                    <a:rPr lang="zh-TW" altLang="zh-TW" sz="1200" dirty="0">
                      <a:solidFill>
                        <a:schemeClr val="tx2"/>
                      </a:solidFill>
                    </a:rPr>
                    <a:t>郭子苓，</a:t>
                  </a:r>
                  <a:r>
                    <a:rPr lang="en-US" altLang="zh-TW" sz="1200" dirty="0">
                      <a:solidFill>
                        <a:schemeClr val="tx2"/>
                      </a:solidFill>
                      <a:latin typeface="Times New Roman" panose="02020603050405020304" pitchFamily="18" charset="0"/>
                      <a:cs typeface="Times New Roman" panose="02020603050405020304" pitchFamily="18" charset="0"/>
                    </a:rPr>
                    <a:t>2010</a:t>
                  </a:r>
                  <a:r>
                    <a:rPr lang="zh-TW" altLang="zh-TW" sz="1200" dirty="0">
                      <a:solidFill>
                        <a:schemeClr val="tx2"/>
                      </a:solidFill>
                      <a:latin typeface="Times New Roman" panose="02020603050405020304" pitchFamily="18" charset="0"/>
                      <a:cs typeface="Times New Roman" panose="02020603050405020304" pitchFamily="18" charset="0"/>
                    </a:rPr>
                    <a:t>）</a:t>
                  </a:r>
                  <a:endParaRPr lang="zh-TW" altLang="en-US" sz="1200" dirty="0">
                    <a:solidFill>
                      <a:schemeClr val="tx2"/>
                    </a:solidFill>
                    <a:latin typeface="Times New Roman" panose="02020603050405020304" pitchFamily="18" charset="0"/>
                    <a:cs typeface="Times New Roman" panose="02020603050405020304" pitchFamily="18" charset="0"/>
                  </a:endParaRPr>
                </a:p>
              </p:txBody>
            </p:sp>
          </p:grpSp>
          <p:sp>
            <p:nvSpPr>
              <p:cNvPr id="32" name="橢圓 31"/>
              <p:cNvSpPr/>
              <p:nvPr/>
            </p:nvSpPr>
            <p:spPr>
              <a:xfrm>
                <a:off x="2062140" y="4725184"/>
                <a:ext cx="1800000" cy="72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400" b="1" dirty="0"/>
                  <a:t>選擇抱怨</a:t>
                </a:r>
                <a:r>
                  <a:rPr lang="en-US" altLang="zh-TW" sz="2400" b="1" dirty="0"/>
                  <a:t/>
                </a:r>
                <a:br>
                  <a:rPr lang="en-US" altLang="zh-TW" sz="2400" b="1" dirty="0"/>
                </a:br>
                <a:r>
                  <a:rPr lang="zh-TW" altLang="en-US" sz="2400" b="1" dirty="0"/>
                  <a:t>的客戶</a:t>
                </a:r>
              </a:p>
            </p:txBody>
          </p:sp>
        </p:grpSp>
        <p:sp>
          <p:nvSpPr>
            <p:cNvPr id="30" name="圓角矩形 29"/>
            <p:cNvSpPr/>
            <p:nvPr/>
          </p:nvSpPr>
          <p:spPr>
            <a:xfrm>
              <a:off x="6457449" y="5329904"/>
              <a:ext cx="1764000" cy="468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b="1" dirty="0">
                  <a:latin typeface="Times New Roman" panose="02020603050405020304" pitchFamily="18" charset="0"/>
                  <a:cs typeface="Times New Roman" panose="02020603050405020304" pitchFamily="18" charset="0"/>
                </a:rPr>
                <a:t>95%</a:t>
              </a:r>
              <a:r>
                <a:rPr lang="zh-TW" altLang="en-US" sz="2400" b="1" dirty="0"/>
                <a:t>再次消費</a:t>
              </a:r>
            </a:p>
          </p:txBody>
        </p:sp>
      </p:grpSp>
    </p:spTree>
    <p:extLst>
      <p:ext uri="{BB962C8B-B14F-4D97-AF65-F5344CB8AC3E}">
        <p14:creationId xmlns:p14="http://schemas.microsoft.com/office/powerpoint/2010/main" val="417229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顧客抱怨</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行銷</a:t>
            </a:r>
            <a:r>
              <a:rPr lang="zh-TW" altLang="en-US" dirty="0"/>
              <a:t>學大師</a:t>
            </a:r>
            <a:r>
              <a:rPr lang="en-US" altLang="zh-TW" dirty="0" err="1"/>
              <a:t>Kolter</a:t>
            </a:r>
            <a:r>
              <a:rPr lang="zh-TW" altLang="en-US" dirty="0"/>
              <a:t>在他的著作：</a:t>
            </a:r>
            <a:r>
              <a:rPr lang="en-US" altLang="zh-TW" dirty="0"/>
              <a:t>《</a:t>
            </a:r>
            <a:r>
              <a:rPr lang="zh-TW" altLang="en-US" dirty="0"/>
              <a:t>科特勒談行銷</a:t>
            </a:r>
            <a:r>
              <a:rPr lang="en-US" altLang="zh-TW" dirty="0"/>
              <a:t>》</a:t>
            </a:r>
            <a:r>
              <a:rPr lang="zh-TW" altLang="en-US" dirty="0"/>
              <a:t>中，對於如何處理顧客抱怨，提出了一些建議（郭子苓，</a:t>
            </a:r>
            <a:r>
              <a:rPr lang="en-US" altLang="zh-TW" dirty="0"/>
              <a:t>2010</a:t>
            </a:r>
            <a:r>
              <a:rPr lang="zh-TW" altLang="en-US" dirty="0"/>
              <a:t>）：</a:t>
            </a:r>
          </a:p>
          <a:p>
            <a:pPr marL="720000" indent="-360000" algn="just" fontAlgn="base">
              <a:lnSpc>
                <a:spcPct val="100000"/>
              </a:lnSpc>
              <a:spcBef>
                <a:spcPts val="768"/>
              </a:spcBef>
              <a:buFont typeface="+mj-lt"/>
              <a:buAutoNum type="arabicPeriod"/>
            </a:pPr>
            <a:r>
              <a:rPr lang="zh-TW" altLang="en-US" sz="2800" dirty="0"/>
              <a:t>設置全天</a:t>
            </a:r>
            <a:r>
              <a:rPr lang="en-US" altLang="zh-TW" sz="2800" dirty="0"/>
              <a:t>24</a:t>
            </a:r>
            <a:r>
              <a:rPr lang="zh-TW" altLang="en-US" sz="2800" dirty="0"/>
              <a:t>小時的免費專線供顧客反應與抱怨</a:t>
            </a:r>
          </a:p>
          <a:p>
            <a:pPr marL="720000" indent="-360000" algn="just" fontAlgn="base">
              <a:lnSpc>
                <a:spcPct val="100000"/>
              </a:lnSpc>
              <a:spcBef>
                <a:spcPts val="768"/>
              </a:spcBef>
              <a:buFont typeface="+mj-lt"/>
              <a:buAutoNum type="arabicPeriod"/>
            </a:pPr>
            <a:r>
              <a:rPr lang="zh-TW" altLang="en-US" sz="2800" dirty="0"/>
              <a:t>迅速處理回應來自於顧客的抱怨</a:t>
            </a:r>
          </a:p>
          <a:p>
            <a:pPr marL="720000" indent="-360000" algn="just" fontAlgn="base">
              <a:lnSpc>
                <a:spcPct val="100000"/>
              </a:lnSpc>
              <a:spcBef>
                <a:spcPts val="768"/>
              </a:spcBef>
              <a:buFont typeface="+mj-lt"/>
              <a:buAutoNum type="arabicPeriod"/>
            </a:pPr>
            <a:r>
              <a:rPr lang="zh-TW" altLang="en-US" sz="2800" dirty="0"/>
              <a:t>不埋怨顧客且對顧客的抱怨負起責任</a:t>
            </a:r>
          </a:p>
          <a:p>
            <a:pPr marL="720000" indent="-360000" algn="just" fontAlgn="base">
              <a:lnSpc>
                <a:spcPct val="100000"/>
              </a:lnSpc>
              <a:spcBef>
                <a:spcPts val="768"/>
              </a:spcBef>
              <a:buFont typeface="+mj-lt"/>
              <a:buAutoNum type="arabicPeriod"/>
            </a:pPr>
            <a:r>
              <a:rPr lang="zh-TW" altLang="en-US" sz="2800" dirty="0"/>
              <a:t>迅速解決缺失，重新讓顧客</a:t>
            </a:r>
            <a:r>
              <a:rPr lang="zh-TW" altLang="en-US" sz="2800" dirty="0" smtClean="0"/>
              <a:t>滿意</a:t>
            </a:r>
            <a:endParaRPr lang="zh-TW" altLang="en-US" sz="2800" dirty="0"/>
          </a:p>
        </p:txBody>
      </p:sp>
      <p:grpSp>
        <p:nvGrpSpPr>
          <p:cNvPr id="4" name="群組 3"/>
          <p:cNvGrpSpPr/>
          <p:nvPr/>
        </p:nvGrpSpPr>
        <p:grpSpPr>
          <a:xfrm rot="-5400000">
            <a:off x="3930723" y="-3914795"/>
            <a:ext cx="468001" cy="8314883"/>
            <a:chOff x="-37326" y="1186"/>
            <a:chExt cx="432004" cy="5154722"/>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79210" y="2996859"/>
              <a:ext cx="13157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顧客抱怨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0252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54934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IM111ppt\小圖\J1379299287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93722">
            <a:off x="6679232" y="4952541"/>
            <a:ext cx="1975316" cy="131687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2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91264"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dirty="0" smtClean="0"/>
              <a:t>了解今日顧客關係管理的新面貌。</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smtClean="0"/>
              <a:t>在電子商務時代裡，替顧客創造價值及獲取顧客價值的方式。</a:t>
            </a:r>
            <a:endParaRPr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在電子商務時代裡</a:t>
            </a:r>
            <a:r>
              <a:rPr lang="zh-TW" altLang="en-US" dirty="0" smtClean="0"/>
              <a:t>，不要放棄與低價值的顧客建立關係</a:t>
            </a:r>
            <a:r>
              <a:rPr kumimoji="1" lang="zh-TW" altLang="en-US" dirty="0" smtClean="0"/>
              <a:t>。</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dirty="0" smtClean="0"/>
              <a:t>顧客抱怨的重要性。</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資料庫行銷在顧客關係管理的應用</a:t>
            </a:r>
            <a:r>
              <a:rPr lang="zh-TW" altLang="en-US" dirty="0" smtClean="0"/>
              <a:t>。</a:t>
            </a:r>
            <a:endParaRPr kumimoji="1" lang="en-US" altLang="zh-TW" dirty="0" smtClean="0"/>
          </a:p>
        </p:txBody>
      </p:sp>
    </p:spTree>
    <p:extLst>
      <p:ext uri="{BB962C8B-B14F-4D97-AF65-F5344CB8AC3E}">
        <p14:creationId xmlns:p14="http://schemas.microsoft.com/office/powerpoint/2010/main" val="665535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資料庫行銷簡介</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資料庫</a:t>
            </a:r>
            <a:r>
              <a:rPr lang="zh-TW" altLang="en-US" dirty="0"/>
              <a:t>行銷（</a:t>
            </a:r>
            <a:r>
              <a:rPr lang="en-US" altLang="zh-TW" dirty="0"/>
              <a:t>Database Marketing</a:t>
            </a:r>
            <a:r>
              <a:rPr lang="zh-TW" altLang="en-US" dirty="0"/>
              <a:t>）是顧客關係管理的</a:t>
            </a:r>
            <a:r>
              <a:rPr lang="zh-TW" altLang="en-US" dirty="0" smtClean="0"/>
              <a:t>核心。</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利用資料探勘（</a:t>
            </a:r>
            <a:r>
              <a:rPr lang="en-US" altLang="zh-TW" dirty="0"/>
              <a:t>Data Mining</a:t>
            </a:r>
            <a:r>
              <a:rPr lang="zh-TW" altLang="en-US" dirty="0"/>
              <a:t>）技術，獲取並分析顧客資料，預測顧客未來可能的行為，協助企業做</a:t>
            </a:r>
            <a:r>
              <a:rPr lang="zh-TW" altLang="en-US" dirty="0" smtClean="0"/>
              <a:t>決策。</a:t>
            </a:r>
            <a:endParaRPr lang="zh-TW" altLang="en-US" dirty="0"/>
          </a:p>
        </p:txBody>
      </p:sp>
      <p:grpSp>
        <p:nvGrpSpPr>
          <p:cNvPr id="4" name="群組 3"/>
          <p:cNvGrpSpPr/>
          <p:nvPr/>
        </p:nvGrpSpPr>
        <p:grpSpPr>
          <a:xfrm rot="-5400000">
            <a:off x="3817889" y="-3801964"/>
            <a:ext cx="468002" cy="8089217"/>
            <a:chOff x="-37327" y="1186"/>
            <a:chExt cx="432005" cy="5014823"/>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412749" y="3571795"/>
              <a:ext cx="118284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資料庫行銷簡介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4094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9" name="Picture 3" descr="C:\Users\NO38\Desktop\書籍\IM111電子商務\IM111ppt\小圖\cross-channel-lead-manag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950" y="4116828"/>
            <a:ext cx="3237012" cy="22860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資料庫行銷簡介</a:t>
            </a:r>
            <a:endParaRPr lang="zh-TW" altLang="en-US" dirty="0"/>
          </a:p>
        </p:txBody>
      </p:sp>
      <p:grpSp>
        <p:nvGrpSpPr>
          <p:cNvPr id="4" name="群組 3"/>
          <p:cNvGrpSpPr/>
          <p:nvPr/>
        </p:nvGrpSpPr>
        <p:grpSpPr>
          <a:xfrm rot="-5400000">
            <a:off x="3817889" y="-3801964"/>
            <a:ext cx="468002" cy="8089217"/>
            <a:chOff x="-37327" y="1186"/>
            <a:chExt cx="432005" cy="5014823"/>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412749" y="3571795"/>
              <a:ext cx="118284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資料庫行銷簡介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4094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 name="Picture 2" descr="C:\Users\NO38\Desktop\書籍\IM111電子商務\低解析\圖1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84" y="1647830"/>
            <a:ext cx="8334743" cy="448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75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顧客資料庫的建立</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必須蒐集：</a:t>
            </a:r>
            <a:endParaRPr lang="en-US" altLang="zh-TW" dirty="0" smtClean="0"/>
          </a:p>
          <a:p>
            <a:pPr marL="720000" indent="-360000" algn="just" fontAlgn="base">
              <a:lnSpc>
                <a:spcPct val="100000"/>
              </a:lnSpc>
              <a:spcBef>
                <a:spcPts val="768"/>
              </a:spcBef>
              <a:buFont typeface="+mj-lt"/>
              <a:buAutoNum type="arabicPeriod"/>
            </a:pPr>
            <a:r>
              <a:rPr lang="zh-TW" altLang="en-US" sz="2800" dirty="0" smtClean="0"/>
              <a:t>歷史</a:t>
            </a:r>
            <a:r>
              <a:rPr lang="zh-TW" altLang="en-US" sz="2800" dirty="0"/>
              <a:t>交易紀錄（</a:t>
            </a:r>
            <a:r>
              <a:rPr lang="en-US" altLang="zh-TW" sz="2800" dirty="0"/>
              <a:t>Transaction History</a:t>
            </a:r>
            <a:r>
              <a:rPr lang="zh-TW" altLang="en-US" sz="2800" dirty="0"/>
              <a:t>）</a:t>
            </a:r>
            <a:endParaRPr lang="en-US" altLang="zh-TW" sz="2800" dirty="0"/>
          </a:p>
          <a:p>
            <a:pPr marL="1177200" lvl="3" indent="-342900" algn="just" defTabSz="914400" fontAlgn="base">
              <a:lnSpc>
                <a:spcPct val="100000"/>
              </a:lnSpc>
              <a:spcBef>
                <a:spcPts val="768"/>
              </a:spcBef>
              <a:buFont typeface="Wingdings" panose="05000000000000000000" pitchFamily="2" charset="2"/>
              <a:buChar char="Ø"/>
            </a:pPr>
            <a:r>
              <a:rPr lang="zh-TW" altLang="en-US" dirty="0"/>
              <a:t>可以提供線索讓企業知道這位顧客下次可能會對何種類型的產品有興趣。</a:t>
            </a:r>
          </a:p>
          <a:p>
            <a:pPr marL="720000" indent="-360000" algn="just" fontAlgn="base">
              <a:lnSpc>
                <a:spcPct val="100000"/>
              </a:lnSpc>
              <a:spcBef>
                <a:spcPts val="768"/>
              </a:spcBef>
              <a:buFont typeface="+mj-lt"/>
              <a:buAutoNum type="arabicPeriod"/>
            </a:pPr>
            <a:r>
              <a:rPr lang="zh-TW" altLang="en-US" sz="2800" dirty="0" smtClean="0"/>
              <a:t>人口</a:t>
            </a:r>
            <a:r>
              <a:rPr lang="zh-TW" altLang="en-US" sz="2800" dirty="0"/>
              <a:t>統計資料（</a:t>
            </a:r>
            <a:r>
              <a:rPr lang="en-US" altLang="zh-TW" sz="2800" dirty="0"/>
              <a:t>Demographic Information</a:t>
            </a:r>
            <a:r>
              <a:rPr lang="zh-TW" altLang="en-US" sz="2800" dirty="0"/>
              <a:t>）</a:t>
            </a:r>
            <a:endParaRPr lang="en-US" altLang="zh-TW" sz="2800" dirty="0"/>
          </a:p>
          <a:p>
            <a:pPr marL="720000" indent="-360000" algn="just" fontAlgn="base">
              <a:lnSpc>
                <a:spcPct val="100000"/>
              </a:lnSpc>
              <a:spcBef>
                <a:spcPts val="768"/>
              </a:spcBef>
              <a:buFont typeface="+mj-lt"/>
              <a:buAutoNum type="arabicPeriod"/>
            </a:pPr>
            <a:r>
              <a:rPr lang="zh-TW" altLang="en-US" sz="2800" dirty="0" smtClean="0"/>
              <a:t>心理</a:t>
            </a:r>
            <a:r>
              <a:rPr lang="zh-TW" altLang="en-US" sz="2800" dirty="0"/>
              <a:t>統計資料（</a:t>
            </a:r>
            <a:r>
              <a:rPr lang="en-US" altLang="zh-TW" sz="2800" dirty="0"/>
              <a:t>Psychographic Information</a:t>
            </a:r>
            <a:r>
              <a:rPr lang="zh-TW" altLang="en-US" sz="2800" dirty="0"/>
              <a:t>）</a:t>
            </a:r>
            <a:endParaRPr lang="en-US" altLang="zh-TW" sz="2800" dirty="0"/>
          </a:p>
          <a:p>
            <a:pPr marL="1177200" lvl="3" indent="-342900" algn="just" defTabSz="914400" fontAlgn="base">
              <a:lnSpc>
                <a:spcPct val="100000"/>
              </a:lnSpc>
              <a:spcBef>
                <a:spcPts val="768"/>
              </a:spcBef>
              <a:buFont typeface="Wingdings" panose="05000000000000000000" pitchFamily="2" charset="2"/>
              <a:buChar char="Ø"/>
            </a:pPr>
            <a:r>
              <a:rPr lang="zh-TW" altLang="en-US" dirty="0"/>
              <a:t>個別顧客的</a:t>
            </a:r>
            <a:r>
              <a:rPr lang="en-US" altLang="zh-TW" dirty="0"/>
              <a:t>AIO</a:t>
            </a:r>
            <a:r>
              <a:rPr lang="zh-TW" altLang="en-US" dirty="0"/>
              <a:t>（活動</a:t>
            </a:r>
            <a:r>
              <a:rPr lang="en-US" altLang="zh-TW" dirty="0"/>
              <a:t>Activities</a:t>
            </a:r>
            <a:r>
              <a:rPr lang="zh-TW" altLang="en-US" dirty="0" smtClean="0"/>
              <a:t>）、（</a:t>
            </a:r>
            <a:r>
              <a:rPr lang="zh-TW" altLang="en-US" dirty="0"/>
              <a:t>興趣</a:t>
            </a:r>
            <a:r>
              <a:rPr lang="en-US" altLang="zh-TW" dirty="0"/>
              <a:t>Interest</a:t>
            </a:r>
            <a:r>
              <a:rPr lang="zh-TW" altLang="en-US" dirty="0" smtClean="0"/>
              <a:t>）、（</a:t>
            </a:r>
            <a:r>
              <a:rPr lang="zh-TW" altLang="en-US" dirty="0"/>
              <a:t>意見</a:t>
            </a:r>
            <a:r>
              <a:rPr lang="en-US" altLang="zh-TW" dirty="0"/>
              <a:t>Opinion</a:t>
            </a:r>
            <a:r>
              <a:rPr lang="zh-TW" altLang="en-US" dirty="0" smtClean="0"/>
              <a:t>）。</a:t>
            </a:r>
            <a:endParaRPr lang="zh-TW" altLang="en-US" dirty="0"/>
          </a:p>
        </p:txBody>
      </p:sp>
      <p:grpSp>
        <p:nvGrpSpPr>
          <p:cNvPr id="4" name="群組 3"/>
          <p:cNvGrpSpPr/>
          <p:nvPr/>
        </p:nvGrpSpPr>
        <p:grpSpPr>
          <a:xfrm rot="-5400000">
            <a:off x="3817889" y="-3801964"/>
            <a:ext cx="468002" cy="8089217"/>
            <a:chOff x="-37327" y="1186"/>
            <a:chExt cx="432005" cy="5014823"/>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412749" y="3571795"/>
              <a:ext cx="118284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資料庫行銷簡介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4094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314" name="Picture 2" descr="C:\Users\NO38\Desktop\書籍\IM111電子商務\IM111ppt\小圖\MC900441460(1).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07" r="8662" b="37935"/>
          <a:stretch/>
        </p:blipFill>
        <p:spPr bwMode="auto">
          <a:xfrm>
            <a:off x="6952050" y="5050963"/>
            <a:ext cx="1724406" cy="138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29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資料探勘</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資料</a:t>
            </a:r>
            <a:r>
              <a:rPr lang="zh-TW" altLang="en-US" dirty="0"/>
              <a:t>探勘（</a:t>
            </a:r>
            <a:r>
              <a:rPr lang="en-US" altLang="zh-TW" dirty="0"/>
              <a:t>Data Mining</a:t>
            </a:r>
            <a:r>
              <a:rPr lang="zh-TW" altLang="en-US" dirty="0"/>
              <a:t>）是指將先前不知道的資訊利用統計方法從資料庫中萃取出來的</a:t>
            </a:r>
            <a:r>
              <a:rPr lang="zh-TW" altLang="en-US" dirty="0" smtClean="0"/>
              <a:t>過程。</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功能：</a:t>
            </a:r>
          </a:p>
          <a:p>
            <a:pPr marL="720000" indent="-360000" algn="just" fontAlgn="base">
              <a:lnSpc>
                <a:spcPct val="100000"/>
              </a:lnSpc>
              <a:spcBef>
                <a:spcPts val="768"/>
              </a:spcBef>
              <a:buFont typeface="+mj-lt"/>
              <a:buAutoNum type="arabicPeriod"/>
            </a:pPr>
            <a:r>
              <a:rPr lang="zh-TW" altLang="en-US" sz="2800" dirty="0"/>
              <a:t>分類（</a:t>
            </a:r>
            <a:r>
              <a:rPr lang="en-US" altLang="zh-TW" sz="2800" dirty="0"/>
              <a:t>Classification</a:t>
            </a:r>
            <a:r>
              <a:rPr lang="zh-TW" altLang="en-US" sz="2800" dirty="0"/>
              <a:t>）</a:t>
            </a:r>
            <a:endParaRPr lang="en-US" altLang="zh-TW" sz="2800" dirty="0"/>
          </a:p>
          <a:p>
            <a:pPr marL="720000" indent="-360000" algn="just" fontAlgn="base">
              <a:lnSpc>
                <a:spcPct val="100000"/>
              </a:lnSpc>
              <a:spcBef>
                <a:spcPts val="768"/>
              </a:spcBef>
              <a:buFont typeface="+mj-lt"/>
              <a:buAutoNum type="arabicPeriod"/>
            </a:pPr>
            <a:r>
              <a:rPr lang="zh-TW" altLang="en-US" sz="2800" dirty="0"/>
              <a:t>推估（</a:t>
            </a:r>
            <a:r>
              <a:rPr lang="en-US" altLang="zh-TW" sz="2800" dirty="0"/>
              <a:t>Estimation</a:t>
            </a:r>
            <a:r>
              <a:rPr lang="zh-TW" altLang="en-US" sz="2800" dirty="0"/>
              <a:t>）</a:t>
            </a:r>
            <a:endParaRPr lang="en-US" altLang="zh-TW" sz="2800" dirty="0"/>
          </a:p>
          <a:p>
            <a:pPr marL="720000" indent="-360000" algn="just" fontAlgn="base">
              <a:lnSpc>
                <a:spcPct val="100000"/>
              </a:lnSpc>
              <a:spcBef>
                <a:spcPts val="768"/>
              </a:spcBef>
              <a:buFont typeface="+mj-lt"/>
              <a:buAutoNum type="arabicPeriod"/>
            </a:pPr>
            <a:r>
              <a:rPr lang="zh-TW" altLang="en-US" sz="2800" dirty="0"/>
              <a:t>預測（</a:t>
            </a:r>
            <a:r>
              <a:rPr lang="en-US" altLang="zh-TW" sz="2800" dirty="0"/>
              <a:t>Prediction</a:t>
            </a:r>
            <a:r>
              <a:rPr lang="zh-TW" altLang="en-US" sz="2800" dirty="0"/>
              <a:t>）</a:t>
            </a:r>
            <a:endParaRPr lang="en-US" altLang="zh-TW" sz="2800" dirty="0"/>
          </a:p>
          <a:p>
            <a:pPr marL="720000" indent="-360000" algn="just" fontAlgn="base">
              <a:lnSpc>
                <a:spcPct val="100000"/>
              </a:lnSpc>
              <a:spcBef>
                <a:spcPts val="768"/>
              </a:spcBef>
              <a:buFont typeface="+mj-lt"/>
              <a:buAutoNum type="arabicPeriod"/>
            </a:pPr>
            <a:r>
              <a:rPr lang="zh-TW" altLang="en-US" sz="2800" dirty="0"/>
              <a:t>關聯分組（</a:t>
            </a:r>
            <a:r>
              <a:rPr lang="en-US" altLang="zh-TW" sz="2800" dirty="0"/>
              <a:t>Affinity Grouping</a:t>
            </a:r>
            <a:r>
              <a:rPr lang="zh-TW" altLang="en-US" sz="2800" dirty="0"/>
              <a:t>）</a:t>
            </a:r>
            <a:endParaRPr lang="en-US" altLang="zh-TW" sz="2800" dirty="0"/>
          </a:p>
          <a:p>
            <a:pPr marL="720000" indent="-360000" algn="just" fontAlgn="base">
              <a:lnSpc>
                <a:spcPct val="100000"/>
              </a:lnSpc>
              <a:spcBef>
                <a:spcPts val="768"/>
              </a:spcBef>
              <a:buFont typeface="+mj-lt"/>
              <a:buAutoNum type="arabicPeriod"/>
            </a:pPr>
            <a:r>
              <a:rPr lang="zh-TW" altLang="en-US" sz="2800" dirty="0"/>
              <a:t>同質分組（</a:t>
            </a:r>
            <a:r>
              <a:rPr lang="en-US" altLang="zh-TW" sz="2800" dirty="0"/>
              <a:t>Clustering</a:t>
            </a:r>
            <a:r>
              <a:rPr lang="zh-TW" altLang="en-US" sz="2800" dirty="0"/>
              <a:t>）</a:t>
            </a:r>
            <a:endParaRPr lang="en-US" altLang="zh-TW" sz="2800" dirty="0"/>
          </a:p>
          <a:p>
            <a:endParaRPr lang="en-US" altLang="zh-TW" sz="2800" dirty="0"/>
          </a:p>
        </p:txBody>
      </p:sp>
      <p:grpSp>
        <p:nvGrpSpPr>
          <p:cNvPr id="4" name="群組 3"/>
          <p:cNvGrpSpPr/>
          <p:nvPr/>
        </p:nvGrpSpPr>
        <p:grpSpPr>
          <a:xfrm rot="-5400000">
            <a:off x="3817889" y="-3801964"/>
            <a:ext cx="468002" cy="8089217"/>
            <a:chOff x="-37327" y="1186"/>
            <a:chExt cx="432005" cy="5014823"/>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412749" y="3571795"/>
              <a:ext cx="118284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資料庫行銷簡介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4094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data-mi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6412" y="4937337"/>
            <a:ext cx="2749178" cy="156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35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099">
                                            <p:txEl>
                                              <p:pRg st="6" end="6"/>
                                            </p:txEl>
                                          </p:spTgt>
                                        </p:tgtEl>
                                        <p:attrNameLst>
                                          <p:attrName>style.visibility</p:attrName>
                                        </p:attrNameLst>
                                      </p:cBhvr>
                                      <p:to>
                                        <p:strVal val="visible"/>
                                      </p:to>
                                    </p:set>
                                    <p:animEffect transition="in" filter="fade">
                                      <p:cBhvr>
                                        <p:cTn id="2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r>
              <a:rPr lang="zh-TW" altLang="en-US" dirty="0" smtClean="0"/>
              <a:t>資料</a:t>
            </a:r>
            <a:r>
              <a:rPr lang="zh-TW" altLang="en-US" dirty="0"/>
              <a:t>探勘在顧客關係管理的應用</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可以提供下面許多項功用：</a:t>
            </a:r>
            <a:endParaRPr lang="zh-TW" altLang="en-US" dirty="0"/>
          </a:p>
          <a:p>
            <a:pPr marL="720000" indent="-360000" algn="just" fontAlgn="base">
              <a:lnSpc>
                <a:spcPct val="100000"/>
              </a:lnSpc>
              <a:spcBef>
                <a:spcPts val="768"/>
              </a:spcBef>
              <a:buFont typeface="+mj-lt"/>
              <a:buAutoNum type="arabicPeriod"/>
            </a:pPr>
            <a:r>
              <a:rPr lang="zh-TW" altLang="en-US" sz="2800" dirty="0" smtClean="0"/>
              <a:t>挖掘</a:t>
            </a:r>
            <a:r>
              <a:rPr lang="zh-TW" altLang="en-US" sz="2800" dirty="0"/>
              <a:t>新</a:t>
            </a:r>
            <a:r>
              <a:rPr lang="zh-TW" altLang="en-US" sz="2800" dirty="0" smtClean="0"/>
              <a:t>顧客</a:t>
            </a:r>
            <a:endParaRPr lang="zh-TW" altLang="en-US" sz="2800" dirty="0"/>
          </a:p>
          <a:p>
            <a:pPr marL="720000" indent="-360000" algn="just" fontAlgn="base">
              <a:lnSpc>
                <a:spcPct val="100000"/>
              </a:lnSpc>
              <a:spcBef>
                <a:spcPts val="768"/>
              </a:spcBef>
              <a:buFont typeface="+mj-lt"/>
              <a:buAutoNum type="arabicPeriod"/>
            </a:pPr>
            <a:r>
              <a:rPr lang="zh-TW" altLang="en-US" sz="2800" dirty="0"/>
              <a:t>尋找有價值的顧客：</a:t>
            </a:r>
            <a:r>
              <a:rPr lang="en-US" altLang="zh-TW" sz="2800" dirty="0"/>
              <a:t>RFM</a:t>
            </a:r>
            <a:r>
              <a:rPr lang="zh-TW" altLang="en-US" sz="2800" dirty="0"/>
              <a:t>顧客模式（</a:t>
            </a:r>
            <a:r>
              <a:rPr lang="en-US" altLang="zh-TW" sz="2800" dirty="0" err="1"/>
              <a:t>Recency</a:t>
            </a:r>
            <a:r>
              <a:rPr lang="en-US" altLang="zh-TW" sz="2800" dirty="0"/>
              <a:t>, Frequency, Monetary</a:t>
            </a:r>
            <a:r>
              <a:rPr lang="zh-TW" altLang="en-US" sz="2800" dirty="0" smtClean="0"/>
              <a:t>）</a:t>
            </a:r>
            <a:endParaRPr lang="zh-TW" altLang="en-US" sz="2800" dirty="0"/>
          </a:p>
          <a:p>
            <a:pPr marL="720000" indent="-360000" algn="just" fontAlgn="base">
              <a:lnSpc>
                <a:spcPct val="100000"/>
              </a:lnSpc>
              <a:spcBef>
                <a:spcPts val="768"/>
              </a:spcBef>
              <a:buFont typeface="+mj-lt"/>
              <a:buAutoNum type="arabicPeriod"/>
            </a:pPr>
            <a:r>
              <a:rPr lang="zh-TW" altLang="en-US" sz="2800" dirty="0"/>
              <a:t>增加現有顧客</a:t>
            </a:r>
            <a:r>
              <a:rPr lang="zh-TW" altLang="en-US" sz="2800" dirty="0" smtClean="0"/>
              <a:t>的購買次數</a:t>
            </a:r>
            <a:endParaRPr lang="zh-TW" altLang="en-US" sz="2800" dirty="0"/>
          </a:p>
        </p:txBody>
      </p:sp>
      <p:grpSp>
        <p:nvGrpSpPr>
          <p:cNvPr id="4" name="群組 3"/>
          <p:cNvGrpSpPr/>
          <p:nvPr/>
        </p:nvGrpSpPr>
        <p:grpSpPr>
          <a:xfrm rot="-5400000">
            <a:off x="3817889" y="-3801964"/>
            <a:ext cx="468002" cy="8089217"/>
            <a:chOff x="-37327" y="1186"/>
            <a:chExt cx="432005" cy="5014823"/>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412749" y="3571795"/>
              <a:ext cx="118284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資料庫行銷簡介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4094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b_1719029371.jpg"/>
          <p:cNvPicPr>
            <a:picLocks noChangeAspect="1" noChangeArrowheads="1"/>
          </p:cNvPicPr>
          <p:nvPr/>
        </p:nvPicPr>
        <p:blipFill rotWithShape="1">
          <a:blip r:embed="rId2">
            <a:extLst>
              <a:ext uri="{28A0092B-C50C-407E-A947-70E740481C1C}">
                <a14:useLocalDpi xmlns:a14="http://schemas.microsoft.com/office/drawing/2010/main" val="0"/>
              </a:ext>
            </a:extLst>
          </a:blip>
          <a:srcRect b="30976"/>
          <a:stretch/>
        </p:blipFill>
        <p:spPr bwMode="auto">
          <a:xfrm>
            <a:off x="5161314" y="4221088"/>
            <a:ext cx="3571875" cy="214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2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marL="34299" indent="0"/>
            <a:r>
              <a:rPr lang="zh-TW" altLang="en-US" dirty="0" smtClean="0"/>
              <a:t>資料庫</a:t>
            </a:r>
            <a:r>
              <a:rPr lang="zh-TW" altLang="en-US" dirty="0"/>
              <a:t>行銷的挑戰</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挑戰：</a:t>
            </a:r>
            <a:endParaRPr lang="zh-TW" altLang="en-US" dirty="0"/>
          </a:p>
          <a:p>
            <a:pPr marL="720000" indent="-360000" algn="just" fontAlgn="base">
              <a:lnSpc>
                <a:spcPct val="100000"/>
              </a:lnSpc>
              <a:spcBef>
                <a:spcPts val="768"/>
              </a:spcBef>
              <a:buFont typeface="+mj-lt"/>
              <a:buAutoNum type="arabicPeriod"/>
            </a:pPr>
            <a:r>
              <a:rPr lang="zh-TW" altLang="en-US" sz="2800" dirty="0" smtClean="0"/>
              <a:t>資料</a:t>
            </a:r>
            <a:r>
              <a:rPr lang="zh-TW" altLang="en-US" sz="2800" dirty="0"/>
              <a:t>的取得</a:t>
            </a:r>
          </a:p>
          <a:p>
            <a:pPr marL="720000" indent="-360000" algn="just" fontAlgn="base">
              <a:lnSpc>
                <a:spcPct val="100000"/>
              </a:lnSpc>
              <a:spcBef>
                <a:spcPts val="768"/>
              </a:spcBef>
              <a:buFont typeface="+mj-lt"/>
              <a:buAutoNum type="arabicPeriod"/>
            </a:pPr>
            <a:r>
              <a:rPr lang="zh-TW" altLang="en-US" sz="2800" dirty="0"/>
              <a:t>持續不斷地維持有更新資訊</a:t>
            </a:r>
          </a:p>
          <a:p>
            <a:pPr marL="720000" indent="-360000" algn="just" fontAlgn="base">
              <a:lnSpc>
                <a:spcPct val="100000"/>
              </a:lnSpc>
              <a:spcBef>
                <a:spcPts val="768"/>
              </a:spcBef>
              <a:buFont typeface="+mj-lt"/>
              <a:buAutoNum type="arabicPeriod"/>
            </a:pPr>
            <a:r>
              <a:rPr lang="zh-TW" altLang="en-US" sz="2800" dirty="0"/>
              <a:t>是否能夠有效地利用</a:t>
            </a:r>
            <a:r>
              <a:rPr lang="zh-TW" altLang="en-US" sz="2800" dirty="0" smtClean="0"/>
              <a:t>資訊</a:t>
            </a:r>
            <a:endParaRPr lang="zh-TW" altLang="en-US" sz="2800" dirty="0"/>
          </a:p>
        </p:txBody>
      </p:sp>
      <p:grpSp>
        <p:nvGrpSpPr>
          <p:cNvPr id="4" name="群組 3"/>
          <p:cNvGrpSpPr/>
          <p:nvPr/>
        </p:nvGrpSpPr>
        <p:grpSpPr>
          <a:xfrm rot="-5400000">
            <a:off x="3817889" y="-3801964"/>
            <a:ext cx="468002" cy="8089217"/>
            <a:chOff x="-37327" y="1186"/>
            <a:chExt cx="432005" cy="5014823"/>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412749" y="3571795"/>
              <a:ext cx="118284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資料庫行銷簡介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44094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3d-people-carrying-challenge-arrow-2955736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842" b="11860"/>
          <a:stretch/>
        </p:blipFill>
        <p:spPr bwMode="auto">
          <a:xfrm>
            <a:off x="6115314" y="4149080"/>
            <a:ext cx="2503661" cy="222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39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marL="34299" indent="0"/>
            <a:r>
              <a:rPr lang="zh-TW" altLang="en-US" dirty="0" smtClean="0"/>
              <a:t>摘要與結論</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網站上</a:t>
            </a:r>
            <a:r>
              <a:rPr lang="zh-TW" altLang="en-US" dirty="0"/>
              <a:t>加入人性化的</a:t>
            </a:r>
            <a:r>
              <a:rPr lang="zh-TW" altLang="en-US" dirty="0" smtClean="0"/>
              <a:t>設計。</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讓顧客喜出望外的</a:t>
            </a:r>
            <a:r>
              <a:rPr lang="zh-TW" altLang="en-US" dirty="0" smtClean="0"/>
              <a:t>服務</a:t>
            </a:r>
            <a:r>
              <a:rPr lang="zh-TW" altLang="en-US" dirty="0"/>
              <a:t>。</a:t>
            </a:r>
          </a:p>
          <a:p>
            <a:pPr marL="342900" indent="-342900" algn="just" defTabSz="914400" eaLnBrk="0" fontAlgn="base" hangingPunct="0">
              <a:lnSpc>
                <a:spcPct val="100000"/>
              </a:lnSpc>
              <a:spcBef>
                <a:spcPts val="768"/>
              </a:spcBef>
              <a:buFont typeface="Arial" charset="0"/>
              <a:buChar char="•"/>
            </a:pPr>
            <a:r>
              <a:rPr lang="zh-TW" altLang="en-US" dirty="0"/>
              <a:t>面對低獲利顧客時，試著用最低的服務成本與他們維持最基本的</a:t>
            </a:r>
            <a:r>
              <a:rPr lang="zh-TW" altLang="en-US" dirty="0" smtClean="0"/>
              <a:t>關係</a:t>
            </a:r>
            <a:r>
              <a:rPr lang="zh-TW" altLang="en-US" dirty="0"/>
              <a:t>。</a:t>
            </a:r>
          </a:p>
          <a:p>
            <a:pPr marL="342900" indent="-342900" algn="just" defTabSz="914400" eaLnBrk="0" fontAlgn="base" hangingPunct="0">
              <a:lnSpc>
                <a:spcPct val="100000"/>
              </a:lnSpc>
              <a:spcBef>
                <a:spcPts val="768"/>
              </a:spcBef>
              <a:buFont typeface="Arial" charset="0"/>
              <a:buChar char="•"/>
            </a:pPr>
            <a:r>
              <a:rPr lang="zh-TW" altLang="en-US" dirty="0"/>
              <a:t>顧客抱怨的</a:t>
            </a:r>
            <a:r>
              <a:rPr lang="zh-TW" altLang="en-US" dirty="0" smtClean="0"/>
              <a:t>處理</a:t>
            </a:r>
            <a:r>
              <a:rPr lang="zh-TW" altLang="en-US" dirty="0"/>
              <a:t>。</a:t>
            </a:r>
          </a:p>
          <a:p>
            <a:pPr marL="342900" indent="-342900" algn="just" defTabSz="914400" eaLnBrk="0" fontAlgn="base" hangingPunct="0">
              <a:lnSpc>
                <a:spcPct val="100000"/>
              </a:lnSpc>
              <a:spcBef>
                <a:spcPts val="768"/>
              </a:spcBef>
              <a:buFont typeface="Arial" charset="0"/>
              <a:buChar char="•"/>
            </a:pPr>
            <a:r>
              <a:rPr lang="zh-TW" altLang="en-US" dirty="0"/>
              <a:t>資料庫行銷達到一對一</a:t>
            </a:r>
            <a:r>
              <a:rPr lang="zh-TW" altLang="en-US" dirty="0" smtClean="0"/>
              <a:t>行銷</a:t>
            </a:r>
            <a:r>
              <a:rPr lang="zh-TW" altLang="en-US" dirty="0"/>
              <a:t>。</a:t>
            </a:r>
          </a:p>
        </p:txBody>
      </p:sp>
      <p:grpSp>
        <p:nvGrpSpPr>
          <p:cNvPr id="4" name="群組 3"/>
          <p:cNvGrpSpPr/>
          <p:nvPr/>
        </p:nvGrpSpPr>
        <p:grpSpPr>
          <a:xfrm rot="-5400000">
            <a:off x="4004474" y="-3988552"/>
            <a:ext cx="468002" cy="8462387"/>
            <a:chOff x="-37327" y="1186"/>
            <a:chExt cx="432005" cy="5246167"/>
          </a:xfrm>
          <a:solidFill>
            <a:schemeClr val="bg1"/>
          </a:solidFill>
          <a:effectLst/>
        </p:grpSpPr>
        <p:sp>
          <p:nvSpPr>
            <p:cNvPr id="5" name="五邊形 4"/>
            <p:cNvSpPr/>
            <p:nvPr/>
          </p:nvSpPr>
          <p:spPr>
            <a:xfrm rot="5400000">
              <a:off x="-211886" y="175748"/>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81820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8"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272953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9" y="3370934"/>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524338" y="4328342"/>
              <a:ext cx="140602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13.7</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4028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r>
              <a:rPr lang="en-US" altLang="zh-TW" dirty="0" err="1" smtClean="0"/>
              <a:t>Z</a:t>
            </a:r>
            <a:r>
              <a:rPr lang="en-US" altLang="zh-TW" cap="none" dirty="0" err="1" smtClean="0"/>
              <a:t>appos</a:t>
            </a:r>
            <a:r>
              <a:rPr lang="zh-TW" altLang="en-US" dirty="0" smtClean="0"/>
              <a:t>的</a:t>
            </a:r>
            <a:r>
              <a:rPr lang="zh-TW" altLang="en-US" dirty="0"/>
              <a:t>顧客服務</a:t>
            </a:r>
          </a:p>
        </p:txBody>
      </p:sp>
      <p:sp>
        <p:nvSpPr>
          <p:cNvPr id="4099" name="內容版面配置區 2"/>
          <p:cNvSpPr>
            <a:spLocks noGrp="1"/>
          </p:cNvSpPr>
          <p:nvPr>
            <p:ph idx="1"/>
          </p:nvPr>
        </p:nvSpPr>
        <p:spPr>
          <a:xfrm>
            <a:off x="457200" y="1483199"/>
            <a:ext cx="8435280" cy="5040000"/>
          </a:xfrm>
        </p:spPr>
        <p:txBody>
          <a:bodyPr>
            <a:noAutofit/>
          </a:bodyPr>
          <a:lstStyle/>
          <a:p>
            <a:pPr marL="342900" indent="-342900" algn="just" defTabSz="914400" eaLnBrk="0" fontAlgn="base" hangingPunct="0">
              <a:lnSpc>
                <a:spcPct val="95000"/>
              </a:lnSpc>
              <a:spcBef>
                <a:spcPts val="600"/>
              </a:spcBef>
              <a:buFont typeface="Arial" charset="0"/>
              <a:buChar char="•"/>
            </a:pPr>
            <a:r>
              <a:rPr lang="zh-TW" altLang="en-US" dirty="0" smtClean="0"/>
              <a:t>創辦人</a:t>
            </a:r>
            <a:r>
              <a:rPr lang="en-US" altLang="zh-TW" dirty="0"/>
              <a:t>Tony Hsieh</a:t>
            </a:r>
            <a:r>
              <a:rPr lang="zh-TW" altLang="en-US" dirty="0"/>
              <a:t>（謝佳華）</a:t>
            </a:r>
          </a:p>
          <a:p>
            <a:pPr marL="342900" indent="-342900" algn="just" defTabSz="914400" eaLnBrk="0" fontAlgn="base" hangingPunct="0">
              <a:lnSpc>
                <a:spcPct val="95000"/>
              </a:lnSpc>
              <a:spcBef>
                <a:spcPts val="600"/>
              </a:spcBef>
              <a:buFont typeface="Arial" charset="0"/>
              <a:buChar char="•"/>
            </a:pPr>
            <a:r>
              <a:rPr lang="zh-TW" altLang="en-US" dirty="0"/>
              <a:t>創立於</a:t>
            </a:r>
            <a:r>
              <a:rPr lang="en-US" altLang="zh-TW" dirty="0"/>
              <a:t>1999</a:t>
            </a:r>
            <a:r>
              <a:rPr lang="zh-TW" altLang="en-US" dirty="0" smtClean="0"/>
              <a:t>年（</a:t>
            </a:r>
            <a:r>
              <a:rPr lang="en-US" altLang="zh-TW" dirty="0" smtClean="0"/>
              <a:t>Web </a:t>
            </a:r>
            <a:r>
              <a:rPr lang="en-US" altLang="zh-TW" dirty="0"/>
              <a:t>1.0</a:t>
            </a:r>
            <a:r>
              <a:rPr lang="zh-TW" altLang="en-US" dirty="0"/>
              <a:t>的全盛</a:t>
            </a:r>
            <a:r>
              <a:rPr lang="zh-TW" altLang="en-US" dirty="0" smtClean="0"/>
              <a:t>期</a:t>
            </a:r>
            <a:r>
              <a:rPr lang="zh-TW" altLang="en-US" dirty="0"/>
              <a:t>）</a:t>
            </a:r>
          </a:p>
          <a:p>
            <a:pPr marL="342900" indent="-342900" algn="just" defTabSz="914400" eaLnBrk="0" fontAlgn="base" hangingPunct="0">
              <a:lnSpc>
                <a:spcPct val="95000"/>
              </a:lnSpc>
              <a:spcBef>
                <a:spcPts val="600"/>
              </a:spcBef>
              <a:buFont typeface="Arial" charset="0"/>
              <a:buChar char="•"/>
            </a:pPr>
            <a:r>
              <a:rPr lang="zh-TW" altLang="en-US" dirty="0"/>
              <a:t>熬過了網路泡沫化</a:t>
            </a:r>
          </a:p>
          <a:p>
            <a:pPr marL="342900" indent="-342900" algn="just" defTabSz="914400" eaLnBrk="0" fontAlgn="base" hangingPunct="0">
              <a:lnSpc>
                <a:spcPct val="95000"/>
              </a:lnSpc>
              <a:spcBef>
                <a:spcPts val="600"/>
              </a:spcBef>
              <a:buFont typeface="Arial" charset="0"/>
              <a:buChar char="•"/>
            </a:pPr>
            <a:r>
              <a:rPr lang="en-US" altLang="zh-TW" dirty="0"/>
              <a:t>6</a:t>
            </a:r>
            <a:r>
              <a:rPr lang="zh-TW" altLang="en-US" dirty="0"/>
              <a:t>年內快速成長為北美第一大鞋類零售網站</a:t>
            </a:r>
          </a:p>
          <a:p>
            <a:pPr marL="342900" indent="-342900" algn="just" defTabSz="914400" eaLnBrk="0" fontAlgn="base" hangingPunct="0">
              <a:lnSpc>
                <a:spcPct val="95000"/>
              </a:lnSpc>
              <a:spcBef>
                <a:spcPts val="600"/>
              </a:spcBef>
              <a:buFont typeface="Arial" charset="0"/>
              <a:buChar char="•"/>
            </a:pPr>
            <a:r>
              <a:rPr lang="en-US" altLang="zh-TW" dirty="0"/>
              <a:t>2009</a:t>
            </a:r>
            <a:r>
              <a:rPr lang="zh-TW" altLang="en-US" dirty="0"/>
              <a:t>年突破</a:t>
            </a:r>
            <a:r>
              <a:rPr lang="en-US" altLang="zh-TW" dirty="0"/>
              <a:t>10</a:t>
            </a:r>
            <a:r>
              <a:rPr lang="zh-TW" altLang="en-US" dirty="0"/>
              <a:t>億美金營收的大關</a:t>
            </a:r>
          </a:p>
          <a:p>
            <a:pPr marL="342900" indent="-342900" algn="just" defTabSz="914400" eaLnBrk="0" fontAlgn="base" hangingPunct="0">
              <a:lnSpc>
                <a:spcPct val="95000"/>
              </a:lnSpc>
              <a:spcBef>
                <a:spcPts val="600"/>
              </a:spcBef>
              <a:buFont typeface="Arial" charset="0"/>
              <a:buChar char="•"/>
            </a:pPr>
            <a:r>
              <a:rPr lang="zh-TW" altLang="en-US" dirty="0"/>
              <a:t>成功秘訣</a:t>
            </a:r>
          </a:p>
          <a:p>
            <a:pPr marL="720000" lvl="1" indent="-342900" defTabSz="914400" fontAlgn="base">
              <a:lnSpc>
                <a:spcPct val="95000"/>
              </a:lnSpc>
              <a:spcBef>
                <a:spcPts val="600"/>
              </a:spcBef>
              <a:buFont typeface="Times New Roman" panose="02020603050405020304" pitchFamily="18" charset="0"/>
              <a:buChar char="−"/>
            </a:pPr>
            <a:r>
              <a:rPr lang="zh-TW" altLang="en-US" dirty="0"/>
              <a:t>團隊核心價值：員工服務顧客、面對工作的</a:t>
            </a:r>
            <a:r>
              <a:rPr lang="zh-TW" altLang="en-US" dirty="0" smtClean="0"/>
              <a:t>態度</a:t>
            </a:r>
            <a:r>
              <a:rPr lang="zh-TW" altLang="en-US" dirty="0"/>
              <a:t>。</a:t>
            </a:r>
          </a:p>
          <a:p>
            <a:pPr marL="720000" lvl="1" indent="-342900" algn="just" defTabSz="914400" fontAlgn="base">
              <a:lnSpc>
                <a:spcPct val="95000"/>
              </a:lnSpc>
              <a:spcBef>
                <a:spcPts val="600"/>
              </a:spcBef>
              <a:buFont typeface="Times New Roman" panose="02020603050405020304" pitchFamily="18" charset="0"/>
              <a:buChar char="−"/>
            </a:pPr>
            <a:r>
              <a:rPr lang="en-US" altLang="zh-TW" dirty="0"/>
              <a:t>Tony</a:t>
            </a:r>
            <a:r>
              <a:rPr lang="zh-TW" altLang="en-US" dirty="0"/>
              <a:t>發現：顧客想要買的不只是一件商品而是一個愉悅的</a:t>
            </a:r>
            <a:r>
              <a:rPr lang="zh-TW" altLang="en-US" dirty="0" smtClean="0"/>
              <a:t>經驗</a:t>
            </a:r>
            <a:r>
              <a:rPr lang="zh-TW" altLang="en-US" dirty="0"/>
              <a:t>。</a:t>
            </a:r>
          </a:p>
          <a:p>
            <a:pPr marL="720000" lvl="1" indent="-342900" algn="just" defTabSz="914400" fontAlgn="base">
              <a:lnSpc>
                <a:spcPct val="95000"/>
              </a:lnSpc>
              <a:spcBef>
                <a:spcPts val="600"/>
              </a:spcBef>
              <a:buFont typeface="Times New Roman" panose="02020603050405020304" pitchFamily="18" charset="0"/>
              <a:buChar char="−"/>
            </a:pPr>
            <a:r>
              <a:rPr lang="zh-TW" altLang="en-US" dirty="0"/>
              <a:t>組織定位：服務業而非</a:t>
            </a:r>
            <a:r>
              <a:rPr lang="zh-TW" altLang="en-US" dirty="0" smtClean="0"/>
              <a:t>零售業</a:t>
            </a:r>
            <a:r>
              <a:rPr lang="zh-TW" altLang="en-US" dirty="0"/>
              <a:t>。</a:t>
            </a:r>
          </a:p>
        </p:txBody>
      </p:sp>
    </p:spTree>
    <p:extLst>
      <p:ext uri="{BB962C8B-B14F-4D97-AF65-F5344CB8AC3E}">
        <p14:creationId xmlns:p14="http://schemas.microsoft.com/office/powerpoint/2010/main" val="75114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099">
                                            <p:txEl>
                                              <p:pRg st="6" end="6"/>
                                            </p:txEl>
                                          </p:spTgt>
                                        </p:tgtEl>
                                        <p:attrNameLst>
                                          <p:attrName>style.visibility</p:attrName>
                                        </p:attrNameLst>
                                      </p:cBhvr>
                                      <p:to>
                                        <p:strVal val="visible"/>
                                      </p:to>
                                    </p:set>
                                    <p:animEffect transition="in" filter="fade">
                                      <p:cBhvr>
                                        <p:cTn id="35" dur="500"/>
                                        <p:tgtEl>
                                          <p:spTgt spid="4099">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099">
                                            <p:txEl>
                                              <p:pRg st="7" end="7"/>
                                            </p:txEl>
                                          </p:spTgt>
                                        </p:tgtEl>
                                        <p:attrNameLst>
                                          <p:attrName>style.visibility</p:attrName>
                                        </p:attrNameLst>
                                      </p:cBhvr>
                                      <p:to>
                                        <p:strVal val="visible"/>
                                      </p:to>
                                    </p:set>
                                    <p:animEffect transition="in" filter="fade">
                                      <p:cBhvr>
                                        <p:cTn id="38" dur="500"/>
                                        <p:tgtEl>
                                          <p:spTgt spid="4099">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099">
                                            <p:txEl>
                                              <p:pRg st="8" end="8"/>
                                            </p:txEl>
                                          </p:spTgt>
                                        </p:tgtEl>
                                        <p:attrNameLst>
                                          <p:attrName>style.visibility</p:attrName>
                                        </p:attrNameLst>
                                      </p:cBhvr>
                                      <p:to>
                                        <p:strVal val="visible"/>
                                      </p:to>
                                    </p:set>
                                    <p:animEffect transition="in" filter="fade">
                                      <p:cBhvr>
                                        <p:cTn id="41"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r>
              <a:rPr lang="en-US" altLang="zh-TW" dirty="0" err="1" smtClean="0"/>
              <a:t>Z</a:t>
            </a:r>
            <a:r>
              <a:rPr lang="en-US" altLang="zh-TW" cap="none" dirty="0" err="1" smtClean="0"/>
              <a:t>appos</a:t>
            </a:r>
            <a:r>
              <a:rPr lang="zh-TW" altLang="en-US" dirty="0" smtClean="0"/>
              <a:t>的</a:t>
            </a:r>
            <a:r>
              <a:rPr lang="zh-TW" altLang="en-US" dirty="0"/>
              <a:t>顧客服務</a:t>
            </a:r>
          </a:p>
        </p:txBody>
      </p:sp>
      <p:graphicFrame>
        <p:nvGraphicFramePr>
          <p:cNvPr id="5" name="內容版面配置區 5"/>
          <p:cNvGraphicFramePr>
            <a:graphicFrameLocks/>
          </p:cNvGraphicFramePr>
          <p:nvPr>
            <p:extLst>
              <p:ext uri="{D42A27DB-BD31-4B8C-83A1-F6EECF244321}">
                <p14:modId xmlns:p14="http://schemas.microsoft.com/office/powerpoint/2010/main" val="2342131761"/>
              </p:ext>
            </p:extLst>
          </p:nvPr>
        </p:nvGraphicFramePr>
        <p:xfrm>
          <a:off x="553955" y="2276872"/>
          <a:ext cx="7834470"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群組 5"/>
          <p:cNvGrpSpPr/>
          <p:nvPr/>
        </p:nvGrpSpPr>
        <p:grpSpPr>
          <a:xfrm>
            <a:off x="6678720" y="1681806"/>
            <a:ext cx="2213760" cy="3069842"/>
            <a:chOff x="9556077" y="3202225"/>
            <a:chExt cx="2690632" cy="3731130"/>
          </a:xfrm>
        </p:grpSpPr>
        <p:pic>
          <p:nvPicPr>
            <p:cNvPr id="7" name="圖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22804" y="3202225"/>
              <a:ext cx="2225040" cy="3337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字方塊 7"/>
            <p:cNvSpPr txBox="1"/>
            <p:nvPr/>
          </p:nvSpPr>
          <p:spPr>
            <a:xfrm>
              <a:off x="9556077" y="6607197"/>
              <a:ext cx="2690632" cy="326158"/>
            </a:xfrm>
            <a:prstGeom prst="rect">
              <a:avLst/>
            </a:prstGeom>
            <a:noFill/>
          </p:spPr>
          <p:txBody>
            <a:bodyPr wrap="none" rtlCol="0">
              <a:spAutoFit/>
            </a:bodyPr>
            <a:lstStyle/>
            <a:p>
              <a:pPr>
                <a:lnSpc>
                  <a:spcPct val="90000"/>
                </a:lnSpc>
              </a:pPr>
              <a:r>
                <a:rPr lang="zh-TW" altLang="zh-TW" sz="1100" dirty="0">
                  <a:solidFill>
                    <a:schemeClr val="tx2"/>
                  </a:solidFill>
                </a:rPr>
                <a:t>（圖片來源：維基共享資源）</a:t>
              </a:r>
              <a:endParaRPr lang="zh-TW" altLang="en-US" sz="1100" dirty="0">
                <a:solidFill>
                  <a:schemeClr val="tx2"/>
                </a:solidFill>
              </a:endParaRPr>
            </a:p>
          </p:txBody>
        </p:sp>
      </p:grpSp>
    </p:spTree>
    <p:extLst>
      <p:ext uri="{BB962C8B-B14F-4D97-AF65-F5344CB8AC3E}">
        <p14:creationId xmlns:p14="http://schemas.microsoft.com/office/powerpoint/2010/main" val="306209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r>
              <a:rPr lang="en-US" altLang="zh-TW" dirty="0" err="1" smtClean="0"/>
              <a:t>Z</a:t>
            </a:r>
            <a:r>
              <a:rPr lang="en-US" altLang="zh-TW" cap="none" dirty="0" err="1" smtClean="0"/>
              <a:t>appos</a:t>
            </a:r>
            <a:r>
              <a:rPr lang="zh-TW" altLang="en-US" dirty="0" smtClean="0"/>
              <a:t>的</a:t>
            </a:r>
            <a:r>
              <a:rPr lang="zh-TW" altLang="en-US" dirty="0"/>
              <a:t>顧客服務</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a:t>倉庫設在距離快遞業者</a:t>
            </a:r>
            <a:r>
              <a:rPr lang="en-US" altLang="zh-TW" dirty="0"/>
              <a:t>UPS</a:t>
            </a:r>
            <a:r>
              <a:rPr lang="zh-TW" altLang="en-US" dirty="0"/>
              <a:t>的轉運中心只有</a:t>
            </a:r>
            <a:r>
              <a:rPr lang="en-US" altLang="zh-TW" dirty="0"/>
              <a:t>15</a:t>
            </a:r>
            <a:r>
              <a:rPr lang="zh-TW" altLang="en-US" dirty="0"/>
              <a:t>分鐘車程的肯德基州的薛波維</a:t>
            </a:r>
            <a:r>
              <a:rPr lang="zh-TW" altLang="en-US" dirty="0" smtClean="0"/>
              <a:t>爾。</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位於拉斯維加斯的</a:t>
            </a:r>
            <a:r>
              <a:rPr lang="en-US" altLang="zh-TW" dirty="0" err="1"/>
              <a:t>Zappos</a:t>
            </a:r>
            <a:r>
              <a:rPr lang="zh-TW" altLang="en-US" dirty="0"/>
              <a:t>約有九成的訂單下一個工作天就會宅配到</a:t>
            </a:r>
            <a:r>
              <a:rPr lang="zh-TW" altLang="en-US" dirty="0" smtClean="0"/>
              <a:t>府</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吸引</a:t>
            </a:r>
            <a:r>
              <a:rPr lang="zh-TW" altLang="en-US" dirty="0"/>
              <a:t>顧客大量訂購，試穿後再退回不滿意的</a:t>
            </a:r>
            <a:r>
              <a:rPr lang="zh-TW" altLang="en-US" dirty="0" smtClean="0"/>
              <a:t>鞋子</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en-US" altLang="zh-TW" dirty="0" err="1" smtClean="0"/>
              <a:t>Zappos</a:t>
            </a:r>
            <a:r>
              <a:rPr lang="zh-TW" altLang="en-US" dirty="0"/>
              <a:t>四分之三的銷售，是常客所貢獻</a:t>
            </a:r>
            <a:r>
              <a:rPr lang="zh-TW" altLang="en-US" dirty="0" smtClean="0"/>
              <a:t>的</a:t>
            </a:r>
            <a:r>
              <a:rPr lang="zh-TW" altLang="en-US" dirty="0"/>
              <a:t>。</a:t>
            </a:r>
          </a:p>
        </p:txBody>
      </p:sp>
    </p:spTree>
    <p:extLst>
      <p:ext uri="{BB962C8B-B14F-4D97-AF65-F5344CB8AC3E}">
        <p14:creationId xmlns:p14="http://schemas.microsoft.com/office/powerpoint/2010/main" val="416819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r>
              <a:rPr lang="en-US" altLang="zh-TW" dirty="0" err="1" smtClean="0"/>
              <a:t>Z</a:t>
            </a:r>
            <a:r>
              <a:rPr lang="en-US" altLang="zh-TW" cap="none" dirty="0" err="1" smtClean="0"/>
              <a:t>appos</a:t>
            </a:r>
            <a:r>
              <a:rPr lang="zh-TW" altLang="en-US" dirty="0" smtClean="0"/>
              <a:t>的</a:t>
            </a:r>
            <a:r>
              <a:rPr lang="zh-TW" altLang="en-US" dirty="0"/>
              <a:t>顧客服務</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服務</a:t>
            </a:r>
            <a:r>
              <a:rPr lang="zh-TW" altLang="en-US" dirty="0"/>
              <a:t>人員</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對線上零售商而言：電話業務代表和顧客之間的互動，是推銷品牌的最佳的</a:t>
            </a:r>
            <a:r>
              <a:rPr lang="zh-TW" altLang="en-US" dirty="0" smtClean="0"/>
              <a:t>時機。</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a:t>提供“</a:t>
            </a:r>
            <a:r>
              <a:rPr lang="en-US" altLang="zh-TW" dirty="0"/>
              <a:t>WOW</a:t>
            </a:r>
            <a:r>
              <a:rPr lang="zh-TW" altLang="en-US" dirty="0"/>
              <a:t>”的體驗服務讓顧客一再光顧，並對這家網路商店的服務散布正面的口碑，也因此節省了不少品牌行銷的</a:t>
            </a:r>
            <a:r>
              <a:rPr lang="zh-TW" altLang="en-US" dirty="0" smtClean="0"/>
              <a:t>成本。</a:t>
            </a:r>
            <a:endParaRPr lang="zh-TW" altLang="en-US" dirty="0"/>
          </a:p>
        </p:txBody>
      </p:sp>
      <p:pic>
        <p:nvPicPr>
          <p:cNvPr id="1026" name="Picture 2" descr="C:\Users\NO38\Desktop\書籍\IM111電子商務\IM111ppt\小圖\about_img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4459966"/>
            <a:ext cx="5476875" cy="200025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r>
              <a:rPr lang="zh-TW" altLang="en-US" dirty="0" smtClean="0"/>
              <a:t>前言</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顧客</a:t>
            </a:r>
            <a:r>
              <a:rPr lang="zh-TW" altLang="en-US" dirty="0"/>
              <a:t>：企業獲取利潤及能力的根源</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顧客消費讓企業獲得</a:t>
            </a:r>
            <a:r>
              <a:rPr lang="zh-TW" altLang="en-US" dirty="0" smtClean="0"/>
              <a:t>利潤。</a:t>
            </a:r>
            <a:endParaRPr lang="zh-TW" altLang="en-US"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a:t>顧客針對產品所反應出來的抱怨、建議或回饋，有助於企業改善產品、服務及獲得</a:t>
            </a:r>
            <a:r>
              <a:rPr lang="zh-TW" altLang="en-US" dirty="0" smtClean="0"/>
              <a:t>成長</a:t>
            </a:r>
            <a:r>
              <a:rPr lang="zh-TW" altLang="en-US" dirty="0"/>
              <a:t>。</a:t>
            </a:r>
          </a:p>
          <a:p>
            <a:pPr marL="1177200" lvl="3" indent="-342900" algn="just" defTabSz="914400" fontAlgn="base">
              <a:lnSpc>
                <a:spcPct val="100000"/>
              </a:lnSpc>
              <a:spcBef>
                <a:spcPts val="768"/>
              </a:spcBef>
              <a:buFont typeface="Wingdings" panose="05000000000000000000" pitchFamily="2" charset="2"/>
              <a:buChar char="Ø"/>
            </a:pPr>
            <a:r>
              <a:rPr lang="zh-TW" altLang="en-US" dirty="0" smtClean="0"/>
              <a:t>如何</a:t>
            </a:r>
            <a:r>
              <a:rPr lang="zh-TW" altLang="en-US" dirty="0"/>
              <a:t>做好顧客關係管理則變成了企業重要的活動之一</a:t>
            </a:r>
            <a:r>
              <a:rPr lang="zh-TW" altLang="en-US" dirty="0" smtClean="0"/>
              <a:t>。</a:t>
            </a:r>
            <a:endParaRPr lang="zh-TW" altLang="en-US" dirty="0"/>
          </a:p>
        </p:txBody>
      </p:sp>
      <p:pic>
        <p:nvPicPr>
          <p:cNvPr id="2050" name="Picture 2" descr="C:\Users\NO38\Desktop\書籍\IM111電子商務\IM111ppt\小圖\buy-20images-buy1.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17"/>
          <a:stretch/>
        </p:blipFill>
        <p:spPr bwMode="auto">
          <a:xfrm>
            <a:off x="5796136" y="4399723"/>
            <a:ext cx="2808312" cy="198807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96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r>
              <a:rPr lang="zh-TW" altLang="en-US" dirty="0" smtClean="0"/>
              <a:t>前言</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顧客</a:t>
            </a:r>
            <a:r>
              <a:rPr lang="zh-TW" altLang="en-US" dirty="0"/>
              <a:t>關係管理（</a:t>
            </a:r>
            <a:r>
              <a:rPr lang="en-US" altLang="zh-TW" dirty="0"/>
              <a:t>Customer Relationship Management, CRM</a:t>
            </a:r>
            <a:r>
              <a:rPr lang="zh-TW" altLang="en-US" dirty="0"/>
              <a:t>）</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狹義：一種管理顧客資料的活動，包括了管理每一位顧客的詳細資料，以及所有顧客所能觸及到的「接觸點」。</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廣義：藉由傳遞優質的顧客價值及滿意度，以建立及維持有利可圖之顧客關係的一套完整流程</a:t>
            </a:r>
            <a:r>
              <a:rPr lang="zh-TW" altLang="en-US" dirty="0" smtClean="0"/>
              <a:t>。</a:t>
            </a:r>
            <a:endParaRPr lang="zh-TW" altLang="en-US" dirty="0"/>
          </a:p>
        </p:txBody>
      </p:sp>
      <p:pic>
        <p:nvPicPr>
          <p:cNvPr id="3074" name="Picture 2" descr="C:\Users\NO38\Desktop\書籍\IM111電子商務\IM111ppt\小圖\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05" y="4974417"/>
            <a:ext cx="1459160" cy="153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2256</Words>
  <Application>Microsoft Office PowerPoint</Application>
  <PresentationFormat>如螢幕大小 (4:3)</PresentationFormat>
  <Paragraphs>384</Paragraphs>
  <Slides>36</Slides>
  <Notes>3</Notes>
  <HiddenSlides>0</HiddenSlides>
  <MMClips>0</MMClips>
  <ScaleCrop>false</ScaleCrop>
  <HeadingPairs>
    <vt:vector size="4" baseType="variant">
      <vt:variant>
        <vt:lpstr>佈景主題</vt:lpstr>
      </vt:variant>
      <vt:variant>
        <vt:i4>1</vt:i4>
      </vt:variant>
      <vt:variant>
        <vt:lpstr>投影片標題</vt:lpstr>
      </vt:variant>
      <vt:variant>
        <vt:i4>36</vt:i4>
      </vt:variant>
    </vt:vector>
  </HeadingPairs>
  <TitlesOfParts>
    <vt:vector size="37" baseType="lpstr">
      <vt:lpstr>Continental_Asia_16x9</vt:lpstr>
      <vt:lpstr>PowerPoint 簡報</vt:lpstr>
      <vt:lpstr>摘要</vt:lpstr>
      <vt:lpstr>學習目標</vt:lpstr>
      <vt:lpstr>Zappos的顧客服務</vt:lpstr>
      <vt:lpstr>Zappos的顧客服務</vt:lpstr>
      <vt:lpstr>Zappos的顧客服務</vt:lpstr>
      <vt:lpstr>Zappos的顧客服務</vt:lpstr>
      <vt:lpstr>前言</vt:lpstr>
      <vt:lpstr>前言</vt:lpstr>
      <vt:lpstr>今日的顧客關係管理</vt:lpstr>
      <vt:lpstr>市場本質的改變</vt:lpstr>
      <vt:lpstr>市場本質的改變</vt:lpstr>
      <vt:lpstr>市場本質的改變</vt:lpstr>
      <vt:lpstr>市場本質的改變</vt:lpstr>
      <vt:lpstr>市場本質的改變</vt:lpstr>
      <vt:lpstr>顧客本質的改變</vt:lpstr>
      <vt:lpstr>顧客關係管理的目標</vt:lpstr>
      <vt:lpstr>顧客關係管理的目標</vt:lpstr>
      <vt:lpstr>建立顧客關係</vt:lpstr>
      <vt:lpstr>與適當的顧客建立適當關係</vt:lpstr>
      <vt:lpstr>應該放棄低價值的顧客嗎?</vt:lpstr>
      <vt:lpstr>應該放棄低價值的顧客嗎?</vt:lpstr>
      <vt:lpstr>創造顧客價值</vt:lpstr>
      <vt:lpstr>顧客滿意</vt:lpstr>
      <vt:lpstr>獲取顧客價值</vt:lpstr>
      <vt:lpstr>獲取顧客價值</vt:lpstr>
      <vt:lpstr>顧客抱怨</vt:lpstr>
      <vt:lpstr>顧客抱怨</vt:lpstr>
      <vt:lpstr>顧客抱怨</vt:lpstr>
      <vt:lpstr>資料庫行銷簡介</vt:lpstr>
      <vt:lpstr>資料庫行銷簡介</vt:lpstr>
      <vt:lpstr>顧客資料庫的建立</vt:lpstr>
      <vt:lpstr>資料探勘</vt:lpstr>
      <vt:lpstr>資料探勘在顧客關係管理的應用</vt:lpstr>
      <vt:lpstr>資料庫行銷的挑戰</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2014-07-18T08:12:00Z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