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327" r:id="rId3"/>
    <p:sldId id="355" r:id="rId4"/>
    <p:sldId id="356" r:id="rId5"/>
    <p:sldId id="357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5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4" autoAdjust="0"/>
    <p:restoredTop sz="93705" autoAdjust="0"/>
  </p:normalViewPr>
  <p:slideViewPr>
    <p:cSldViewPr>
      <p:cViewPr>
        <p:scale>
          <a:sx n="70" d="100"/>
          <a:sy n="70" d="100"/>
        </p:scale>
        <p:origin x="-1380" y="-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5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73924-3754-4E5D-9784-05028EC7708E}" type="doc">
      <dgm:prSet loTypeId="urn:microsoft.com/office/officeart/2005/8/layout/radial1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6223822-21DA-485C-8932-F3932C075963}">
      <dgm:prSet phldrT="[文字]" custT="1"/>
      <dgm:spPr/>
      <dgm:t>
        <a:bodyPr/>
        <a:lstStyle/>
        <a:p>
          <a:r>
            <a:rPr lang="zh-TW" altLang="en-US" sz="2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領導力</a:t>
          </a:r>
          <a:endParaRPr lang="zh-TW" altLang="en-US" sz="2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33CB92D-8AF4-41AE-9A13-EFDEDC0BDF93}" type="parTrans" cxnId="{127404F6-A4AA-490C-BD7C-DAB6CE964769}">
      <dgm:prSet/>
      <dgm:spPr/>
      <dgm:t>
        <a:bodyPr/>
        <a:lstStyle/>
        <a:p>
          <a:endParaRPr lang="zh-TW" altLang="en-US"/>
        </a:p>
      </dgm:t>
    </dgm:pt>
    <dgm:pt modelId="{CB56B5F3-26EA-401D-9AD8-F3E3802208C6}" type="sibTrans" cxnId="{127404F6-A4AA-490C-BD7C-DAB6CE964769}">
      <dgm:prSet/>
      <dgm:spPr/>
      <dgm:t>
        <a:bodyPr/>
        <a:lstStyle/>
        <a:p>
          <a:endParaRPr lang="zh-TW" altLang="en-US"/>
        </a:p>
      </dgm:t>
    </dgm:pt>
    <dgm:pt modelId="{A8AF0A35-C931-4E94-A607-1BE20CA04931}">
      <dgm:prSet phldrT="[文字]" custT="1"/>
      <dgm:spPr/>
      <dgm:t>
        <a:bodyPr/>
        <a:lstStyle/>
        <a:p>
          <a:r>
            <a:rPr lang="zh-TW" altLang="en-US" sz="2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創造力</a:t>
          </a:r>
          <a:endParaRPr lang="zh-TW" altLang="en-US" sz="2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BED815B-A89D-4474-9648-84F1451ACEF5}" type="parTrans" cxnId="{8EF21AF2-247A-496E-B93E-36863D7C2A51}">
      <dgm:prSet/>
      <dgm:spPr/>
      <dgm:t>
        <a:bodyPr/>
        <a:lstStyle/>
        <a:p>
          <a:endParaRPr lang="zh-TW" altLang="en-US"/>
        </a:p>
      </dgm:t>
    </dgm:pt>
    <dgm:pt modelId="{039097C1-6A19-4919-9537-31669FF42328}" type="sibTrans" cxnId="{8EF21AF2-247A-496E-B93E-36863D7C2A51}">
      <dgm:prSet/>
      <dgm:spPr/>
      <dgm:t>
        <a:bodyPr/>
        <a:lstStyle/>
        <a:p>
          <a:endParaRPr lang="zh-TW" altLang="en-US"/>
        </a:p>
      </dgm:t>
    </dgm:pt>
    <dgm:pt modelId="{315A5B2C-6209-4A7A-B472-AED1DB538BB8}">
      <dgm:prSet phldrT="[文字]" custT="1"/>
      <dgm:spPr/>
      <dgm:t>
        <a:bodyPr/>
        <a:lstStyle/>
        <a:p>
          <a:r>
            <a:rPr lang="zh-TW" altLang="en-US" sz="2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執行力</a:t>
          </a:r>
          <a:endParaRPr lang="zh-TW" altLang="en-US" sz="2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AC75332-EC74-478A-8C6D-EB25A639AF8C}" type="parTrans" cxnId="{6250D5EA-59E0-4D28-B42C-6AC9B0A71073}">
      <dgm:prSet/>
      <dgm:spPr/>
      <dgm:t>
        <a:bodyPr/>
        <a:lstStyle/>
        <a:p>
          <a:endParaRPr lang="zh-TW" altLang="en-US"/>
        </a:p>
      </dgm:t>
    </dgm:pt>
    <dgm:pt modelId="{34EC9653-79B8-4205-8480-DCFEA72AFF95}" type="sibTrans" cxnId="{6250D5EA-59E0-4D28-B42C-6AC9B0A71073}">
      <dgm:prSet/>
      <dgm:spPr/>
      <dgm:t>
        <a:bodyPr/>
        <a:lstStyle/>
        <a:p>
          <a:endParaRPr lang="zh-TW" altLang="en-US"/>
        </a:p>
      </dgm:t>
    </dgm:pt>
    <dgm:pt modelId="{09FD3A6E-0229-4E04-87CD-B560B3EF06B7}">
      <dgm:prSet phldrT="[文字]" custT="1"/>
      <dgm:spPr/>
      <dgm:t>
        <a:bodyPr/>
        <a:lstStyle/>
        <a:p>
          <a:r>
            <a:rPr lang="zh-TW" altLang="en-US" sz="2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熱情</a:t>
          </a:r>
          <a:endParaRPr lang="zh-TW" altLang="en-US" sz="2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6B38322-7F6E-4338-8585-C5D0CF6A9A4B}" type="parTrans" cxnId="{82CC77CD-BCCC-4F58-B43E-74A56AEF0C93}">
      <dgm:prSet/>
      <dgm:spPr/>
      <dgm:t>
        <a:bodyPr/>
        <a:lstStyle/>
        <a:p>
          <a:endParaRPr lang="zh-TW" altLang="en-US"/>
        </a:p>
      </dgm:t>
    </dgm:pt>
    <dgm:pt modelId="{543B4340-967A-4B22-A7EB-F5E822FC5711}" type="sibTrans" cxnId="{82CC77CD-BCCC-4F58-B43E-74A56AEF0C93}">
      <dgm:prSet/>
      <dgm:spPr/>
      <dgm:t>
        <a:bodyPr/>
        <a:lstStyle/>
        <a:p>
          <a:endParaRPr lang="zh-TW" altLang="en-US"/>
        </a:p>
      </dgm:t>
    </dgm:pt>
    <dgm:pt modelId="{75294DB0-D7B6-4F49-AB71-00971D994671}">
      <dgm:prSet phldrT="[文字]"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zh-TW" altLang="en-US" sz="2600" b="1" smtClean="0">
              <a:latin typeface="標楷體" panose="03000509000000000000" pitchFamily="65" charset="-120"/>
              <a:ea typeface="標楷體" panose="03000509000000000000" pitchFamily="65" charset="-120"/>
            </a:rPr>
            <a:t>創業者特質</a:t>
          </a:r>
          <a:endParaRPr lang="zh-TW" altLang="en-US" sz="2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ED6C34B-BDDC-4344-941D-B774B356A182}" type="sibTrans" cxnId="{A50C5629-775D-49AD-BBC0-649D3C76E846}">
      <dgm:prSet/>
      <dgm:spPr/>
      <dgm:t>
        <a:bodyPr/>
        <a:lstStyle/>
        <a:p>
          <a:endParaRPr lang="zh-TW" altLang="en-US"/>
        </a:p>
      </dgm:t>
    </dgm:pt>
    <dgm:pt modelId="{EE485700-9E24-48BA-B743-3B6420A1BCE8}" type="parTrans" cxnId="{A50C5629-775D-49AD-BBC0-649D3C76E846}">
      <dgm:prSet/>
      <dgm:spPr/>
      <dgm:t>
        <a:bodyPr/>
        <a:lstStyle/>
        <a:p>
          <a:endParaRPr lang="zh-TW" altLang="en-US"/>
        </a:p>
      </dgm:t>
    </dgm:pt>
    <dgm:pt modelId="{75DEAD4D-E244-4D50-BF1A-99CD813FEC64}" type="pres">
      <dgm:prSet presAssocID="{F8073924-3754-4E5D-9784-05028EC7708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B737A0C-0C91-48D7-A7DF-40D39A73B379}" type="pres">
      <dgm:prSet presAssocID="{75294DB0-D7B6-4F49-AB71-00971D994671}" presName="centerShape" presStyleLbl="node0" presStyleIdx="0" presStyleCnt="1" custScaleX="112718" custScaleY="105963"/>
      <dgm:spPr/>
      <dgm:t>
        <a:bodyPr/>
        <a:lstStyle/>
        <a:p>
          <a:endParaRPr lang="zh-TW" altLang="en-US"/>
        </a:p>
      </dgm:t>
    </dgm:pt>
    <dgm:pt modelId="{5299B51D-97FD-4DF2-9714-2845BF57A42C}" type="pres">
      <dgm:prSet presAssocID="{733CB92D-8AF4-41AE-9A13-EFDEDC0BDF93}" presName="Name9" presStyleLbl="parChTrans1D2" presStyleIdx="0" presStyleCnt="4"/>
      <dgm:spPr/>
      <dgm:t>
        <a:bodyPr/>
        <a:lstStyle/>
        <a:p>
          <a:endParaRPr lang="zh-TW" altLang="en-US"/>
        </a:p>
      </dgm:t>
    </dgm:pt>
    <dgm:pt modelId="{F8162F83-0B3F-4A48-ABAA-9FC2647373EB}" type="pres">
      <dgm:prSet presAssocID="{733CB92D-8AF4-41AE-9A13-EFDEDC0BDF93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68C86032-204C-43ED-8FE9-AE2F22B8CF7C}" type="pres">
      <dgm:prSet presAssocID="{16223822-21DA-485C-8932-F3932C075963}" presName="node" presStyleLbl="node1" presStyleIdx="0" presStyleCnt="4" custScaleX="112718" custScaleY="1059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C3FFCC-9ABF-4C87-9D7E-C05AB9478307}" type="pres">
      <dgm:prSet presAssocID="{CBED815B-A89D-4474-9648-84F1451ACEF5}" presName="Name9" presStyleLbl="parChTrans1D2" presStyleIdx="1" presStyleCnt="4"/>
      <dgm:spPr/>
      <dgm:t>
        <a:bodyPr/>
        <a:lstStyle/>
        <a:p>
          <a:endParaRPr lang="zh-TW" altLang="en-US"/>
        </a:p>
      </dgm:t>
    </dgm:pt>
    <dgm:pt modelId="{EE0C50E8-6B85-4A72-9188-0924EA7656DD}" type="pres">
      <dgm:prSet presAssocID="{CBED815B-A89D-4474-9648-84F1451ACEF5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00E0A266-1CFE-4E6F-A025-FA52876BE28E}" type="pres">
      <dgm:prSet presAssocID="{A8AF0A35-C931-4E94-A607-1BE20CA04931}" presName="node" presStyleLbl="node1" presStyleIdx="1" presStyleCnt="4" custScaleX="112718" custScaleY="1059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96ADA6-B8E5-42E1-A103-90B6114DA025}" type="pres">
      <dgm:prSet presAssocID="{BAC75332-EC74-478A-8C6D-EB25A639AF8C}" presName="Name9" presStyleLbl="parChTrans1D2" presStyleIdx="2" presStyleCnt="4"/>
      <dgm:spPr/>
      <dgm:t>
        <a:bodyPr/>
        <a:lstStyle/>
        <a:p>
          <a:endParaRPr lang="zh-TW" altLang="en-US"/>
        </a:p>
      </dgm:t>
    </dgm:pt>
    <dgm:pt modelId="{E4C46228-500D-4354-9D5E-FE4CD625C251}" type="pres">
      <dgm:prSet presAssocID="{BAC75332-EC74-478A-8C6D-EB25A639AF8C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ECCFE929-CCCC-4A9D-AB77-6F7A3495E89B}" type="pres">
      <dgm:prSet presAssocID="{315A5B2C-6209-4A7A-B472-AED1DB538BB8}" presName="node" presStyleLbl="node1" presStyleIdx="2" presStyleCnt="4" custScaleX="112718" custScaleY="1059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876A9A-542A-4438-B376-D94A8277C271}" type="pres">
      <dgm:prSet presAssocID="{66B38322-7F6E-4338-8585-C5D0CF6A9A4B}" presName="Name9" presStyleLbl="parChTrans1D2" presStyleIdx="3" presStyleCnt="4"/>
      <dgm:spPr/>
      <dgm:t>
        <a:bodyPr/>
        <a:lstStyle/>
        <a:p>
          <a:endParaRPr lang="zh-TW" altLang="en-US"/>
        </a:p>
      </dgm:t>
    </dgm:pt>
    <dgm:pt modelId="{E56439FE-96C6-45EC-B192-8F4DFC6278D7}" type="pres">
      <dgm:prSet presAssocID="{66B38322-7F6E-4338-8585-C5D0CF6A9A4B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D35592A0-4C7C-472F-8330-A3D7EE962766}" type="pres">
      <dgm:prSet presAssocID="{09FD3A6E-0229-4E04-87CD-B560B3EF06B7}" presName="node" presStyleLbl="node1" presStyleIdx="3" presStyleCnt="4" custScaleX="112718" custScaleY="1059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881E5E9-B018-4132-9C31-2394153EA538}" type="presOf" srcId="{F8073924-3754-4E5D-9784-05028EC7708E}" destId="{75DEAD4D-E244-4D50-BF1A-99CD813FEC64}" srcOrd="0" destOrd="0" presId="urn:microsoft.com/office/officeart/2005/8/layout/radial1"/>
    <dgm:cxn modelId="{7535F03C-B4AA-43C3-BAE4-4CB8292B5579}" type="presOf" srcId="{315A5B2C-6209-4A7A-B472-AED1DB538BB8}" destId="{ECCFE929-CCCC-4A9D-AB77-6F7A3495E89B}" srcOrd="0" destOrd="0" presId="urn:microsoft.com/office/officeart/2005/8/layout/radial1"/>
    <dgm:cxn modelId="{F57CB121-74E1-496A-8BC0-DBB4377C8820}" type="presOf" srcId="{09FD3A6E-0229-4E04-87CD-B560B3EF06B7}" destId="{D35592A0-4C7C-472F-8330-A3D7EE962766}" srcOrd="0" destOrd="0" presId="urn:microsoft.com/office/officeart/2005/8/layout/radial1"/>
    <dgm:cxn modelId="{646409B4-F7B1-4BC9-9791-2E2AE1053274}" type="presOf" srcId="{66B38322-7F6E-4338-8585-C5D0CF6A9A4B}" destId="{E56439FE-96C6-45EC-B192-8F4DFC6278D7}" srcOrd="1" destOrd="0" presId="urn:microsoft.com/office/officeart/2005/8/layout/radial1"/>
    <dgm:cxn modelId="{0EF793E4-5FA9-4A84-B8D3-BBE4FDA75CE1}" type="presOf" srcId="{75294DB0-D7B6-4F49-AB71-00971D994671}" destId="{8B737A0C-0C91-48D7-A7DF-40D39A73B379}" srcOrd="0" destOrd="0" presId="urn:microsoft.com/office/officeart/2005/8/layout/radial1"/>
    <dgm:cxn modelId="{82CC77CD-BCCC-4F58-B43E-74A56AEF0C93}" srcId="{75294DB0-D7B6-4F49-AB71-00971D994671}" destId="{09FD3A6E-0229-4E04-87CD-B560B3EF06B7}" srcOrd="3" destOrd="0" parTransId="{66B38322-7F6E-4338-8585-C5D0CF6A9A4B}" sibTransId="{543B4340-967A-4B22-A7EB-F5E822FC5711}"/>
    <dgm:cxn modelId="{C7B4A6F6-61D5-40A4-B6AB-E2DB619A82FC}" type="presOf" srcId="{CBED815B-A89D-4474-9648-84F1451ACEF5}" destId="{EE0C50E8-6B85-4A72-9188-0924EA7656DD}" srcOrd="1" destOrd="0" presId="urn:microsoft.com/office/officeart/2005/8/layout/radial1"/>
    <dgm:cxn modelId="{2F8061C3-F5ED-48E7-A2CA-ADFB590366AE}" type="presOf" srcId="{BAC75332-EC74-478A-8C6D-EB25A639AF8C}" destId="{8F96ADA6-B8E5-42E1-A103-90B6114DA025}" srcOrd="0" destOrd="0" presId="urn:microsoft.com/office/officeart/2005/8/layout/radial1"/>
    <dgm:cxn modelId="{39E657FD-1F88-43C6-8032-207885FE29EE}" type="presOf" srcId="{BAC75332-EC74-478A-8C6D-EB25A639AF8C}" destId="{E4C46228-500D-4354-9D5E-FE4CD625C251}" srcOrd="1" destOrd="0" presId="urn:microsoft.com/office/officeart/2005/8/layout/radial1"/>
    <dgm:cxn modelId="{F0ABE07B-0803-48FC-A776-EAEF43A45984}" type="presOf" srcId="{733CB92D-8AF4-41AE-9A13-EFDEDC0BDF93}" destId="{F8162F83-0B3F-4A48-ABAA-9FC2647373EB}" srcOrd="1" destOrd="0" presId="urn:microsoft.com/office/officeart/2005/8/layout/radial1"/>
    <dgm:cxn modelId="{6250D5EA-59E0-4D28-B42C-6AC9B0A71073}" srcId="{75294DB0-D7B6-4F49-AB71-00971D994671}" destId="{315A5B2C-6209-4A7A-B472-AED1DB538BB8}" srcOrd="2" destOrd="0" parTransId="{BAC75332-EC74-478A-8C6D-EB25A639AF8C}" sibTransId="{34EC9653-79B8-4205-8480-DCFEA72AFF95}"/>
    <dgm:cxn modelId="{127404F6-A4AA-490C-BD7C-DAB6CE964769}" srcId="{75294DB0-D7B6-4F49-AB71-00971D994671}" destId="{16223822-21DA-485C-8932-F3932C075963}" srcOrd="0" destOrd="0" parTransId="{733CB92D-8AF4-41AE-9A13-EFDEDC0BDF93}" sibTransId="{CB56B5F3-26EA-401D-9AD8-F3E3802208C6}"/>
    <dgm:cxn modelId="{A5CB28C6-FDEB-46B3-B647-D52B5236B7D4}" type="presOf" srcId="{66B38322-7F6E-4338-8585-C5D0CF6A9A4B}" destId="{7C876A9A-542A-4438-B376-D94A8277C271}" srcOrd="0" destOrd="0" presId="urn:microsoft.com/office/officeart/2005/8/layout/radial1"/>
    <dgm:cxn modelId="{7FD39FD9-14A7-40C7-A2B1-D90159208434}" type="presOf" srcId="{A8AF0A35-C931-4E94-A607-1BE20CA04931}" destId="{00E0A266-1CFE-4E6F-A025-FA52876BE28E}" srcOrd="0" destOrd="0" presId="urn:microsoft.com/office/officeart/2005/8/layout/radial1"/>
    <dgm:cxn modelId="{C60B7F9E-A96E-4E25-B17E-E39A85AA518C}" type="presOf" srcId="{733CB92D-8AF4-41AE-9A13-EFDEDC0BDF93}" destId="{5299B51D-97FD-4DF2-9714-2845BF57A42C}" srcOrd="0" destOrd="0" presId="urn:microsoft.com/office/officeart/2005/8/layout/radial1"/>
    <dgm:cxn modelId="{8EF21AF2-247A-496E-B93E-36863D7C2A51}" srcId="{75294DB0-D7B6-4F49-AB71-00971D994671}" destId="{A8AF0A35-C931-4E94-A607-1BE20CA04931}" srcOrd="1" destOrd="0" parTransId="{CBED815B-A89D-4474-9648-84F1451ACEF5}" sibTransId="{039097C1-6A19-4919-9537-31669FF42328}"/>
    <dgm:cxn modelId="{B9B3748A-749F-46A9-9371-D4A4882ABF2D}" type="presOf" srcId="{CBED815B-A89D-4474-9648-84F1451ACEF5}" destId="{D9C3FFCC-9ABF-4C87-9D7E-C05AB9478307}" srcOrd="0" destOrd="0" presId="urn:microsoft.com/office/officeart/2005/8/layout/radial1"/>
    <dgm:cxn modelId="{39101CDE-8A5A-49A7-A656-2555AE3EA342}" type="presOf" srcId="{16223822-21DA-485C-8932-F3932C075963}" destId="{68C86032-204C-43ED-8FE9-AE2F22B8CF7C}" srcOrd="0" destOrd="0" presId="urn:microsoft.com/office/officeart/2005/8/layout/radial1"/>
    <dgm:cxn modelId="{A50C5629-775D-49AD-BBC0-649D3C76E846}" srcId="{F8073924-3754-4E5D-9784-05028EC7708E}" destId="{75294DB0-D7B6-4F49-AB71-00971D994671}" srcOrd="0" destOrd="0" parTransId="{EE485700-9E24-48BA-B743-3B6420A1BCE8}" sibTransId="{EED6C34B-BDDC-4344-941D-B774B356A182}"/>
    <dgm:cxn modelId="{C4F83ACF-C59A-479F-B51F-9CF405FD24E6}" type="presParOf" srcId="{75DEAD4D-E244-4D50-BF1A-99CD813FEC64}" destId="{8B737A0C-0C91-48D7-A7DF-40D39A73B379}" srcOrd="0" destOrd="0" presId="urn:microsoft.com/office/officeart/2005/8/layout/radial1"/>
    <dgm:cxn modelId="{7320770B-085C-4EDF-83CA-5406AEB36327}" type="presParOf" srcId="{75DEAD4D-E244-4D50-BF1A-99CD813FEC64}" destId="{5299B51D-97FD-4DF2-9714-2845BF57A42C}" srcOrd="1" destOrd="0" presId="urn:microsoft.com/office/officeart/2005/8/layout/radial1"/>
    <dgm:cxn modelId="{7B7D87ED-5431-4FA3-9E5B-CD782C773E66}" type="presParOf" srcId="{5299B51D-97FD-4DF2-9714-2845BF57A42C}" destId="{F8162F83-0B3F-4A48-ABAA-9FC2647373EB}" srcOrd="0" destOrd="0" presId="urn:microsoft.com/office/officeart/2005/8/layout/radial1"/>
    <dgm:cxn modelId="{9C5D28F4-7FD4-4ED1-B6AA-F18EEA13BCBA}" type="presParOf" srcId="{75DEAD4D-E244-4D50-BF1A-99CD813FEC64}" destId="{68C86032-204C-43ED-8FE9-AE2F22B8CF7C}" srcOrd="2" destOrd="0" presId="urn:microsoft.com/office/officeart/2005/8/layout/radial1"/>
    <dgm:cxn modelId="{FB64784B-633C-4323-A900-74768A1703A6}" type="presParOf" srcId="{75DEAD4D-E244-4D50-BF1A-99CD813FEC64}" destId="{D9C3FFCC-9ABF-4C87-9D7E-C05AB9478307}" srcOrd="3" destOrd="0" presId="urn:microsoft.com/office/officeart/2005/8/layout/radial1"/>
    <dgm:cxn modelId="{6AE58783-B478-43EE-ACC8-C51DD0DD8CB1}" type="presParOf" srcId="{D9C3FFCC-9ABF-4C87-9D7E-C05AB9478307}" destId="{EE0C50E8-6B85-4A72-9188-0924EA7656DD}" srcOrd="0" destOrd="0" presId="urn:microsoft.com/office/officeart/2005/8/layout/radial1"/>
    <dgm:cxn modelId="{A1E164F6-F0DE-4F9C-98A1-F20620CE1E74}" type="presParOf" srcId="{75DEAD4D-E244-4D50-BF1A-99CD813FEC64}" destId="{00E0A266-1CFE-4E6F-A025-FA52876BE28E}" srcOrd="4" destOrd="0" presId="urn:microsoft.com/office/officeart/2005/8/layout/radial1"/>
    <dgm:cxn modelId="{CF62480C-39AF-4349-87C6-33318E421BE2}" type="presParOf" srcId="{75DEAD4D-E244-4D50-BF1A-99CD813FEC64}" destId="{8F96ADA6-B8E5-42E1-A103-90B6114DA025}" srcOrd="5" destOrd="0" presId="urn:microsoft.com/office/officeart/2005/8/layout/radial1"/>
    <dgm:cxn modelId="{51C566C2-514D-4876-8375-A6574D35930C}" type="presParOf" srcId="{8F96ADA6-B8E5-42E1-A103-90B6114DA025}" destId="{E4C46228-500D-4354-9D5E-FE4CD625C251}" srcOrd="0" destOrd="0" presId="urn:microsoft.com/office/officeart/2005/8/layout/radial1"/>
    <dgm:cxn modelId="{0CAFE0BC-CF95-4773-96F2-4A5AECCFAC02}" type="presParOf" srcId="{75DEAD4D-E244-4D50-BF1A-99CD813FEC64}" destId="{ECCFE929-CCCC-4A9D-AB77-6F7A3495E89B}" srcOrd="6" destOrd="0" presId="urn:microsoft.com/office/officeart/2005/8/layout/radial1"/>
    <dgm:cxn modelId="{B854DFDE-2783-4B25-9EF1-D02CEDCF7E16}" type="presParOf" srcId="{75DEAD4D-E244-4D50-BF1A-99CD813FEC64}" destId="{7C876A9A-542A-4438-B376-D94A8277C271}" srcOrd="7" destOrd="0" presId="urn:microsoft.com/office/officeart/2005/8/layout/radial1"/>
    <dgm:cxn modelId="{60305D17-987F-43B3-878B-73131B999B52}" type="presParOf" srcId="{7C876A9A-542A-4438-B376-D94A8277C271}" destId="{E56439FE-96C6-45EC-B192-8F4DFC6278D7}" srcOrd="0" destOrd="0" presId="urn:microsoft.com/office/officeart/2005/8/layout/radial1"/>
    <dgm:cxn modelId="{05F1B997-C23D-4CE6-BE0D-34B42A6C604B}" type="presParOf" srcId="{75DEAD4D-E244-4D50-BF1A-99CD813FEC64}" destId="{D35592A0-4C7C-472F-8330-A3D7EE96276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6D621-F04D-4C37-B033-2E6DA932495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3CA5EC5-D7FB-4A6B-B07D-5CB27A3DAA03}">
      <dgm:prSet phldrT="[文字]" custT="1"/>
      <dgm:spPr/>
      <dgm:t>
        <a:bodyPr/>
        <a:lstStyle/>
        <a:p>
          <a:pPr algn="ctr"/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營運</a:t>
          </a:r>
          <a:endParaRPr lang="zh-TW" altLang="en-US" sz="3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8096F34-1A97-4003-A0D1-5E0BE017CF8B}" type="parTrans" cxnId="{5F28284A-468F-4CD1-BE21-05143E566C48}">
      <dgm:prSet/>
      <dgm:spPr/>
      <dgm:t>
        <a:bodyPr/>
        <a:lstStyle/>
        <a:p>
          <a:pPr algn="ctr"/>
          <a:endParaRPr lang="zh-TW" altLang="en-US"/>
        </a:p>
      </dgm:t>
    </dgm:pt>
    <dgm:pt modelId="{D98D0323-9389-4310-B4A3-191DC0501DF1}" type="sibTrans" cxnId="{5F28284A-468F-4CD1-BE21-05143E566C48}">
      <dgm:prSet/>
      <dgm:spPr/>
      <dgm:t>
        <a:bodyPr/>
        <a:lstStyle/>
        <a:p>
          <a:pPr algn="ctr"/>
          <a:endParaRPr lang="zh-TW" altLang="en-US"/>
        </a:p>
      </dgm:t>
    </dgm:pt>
    <dgm:pt modelId="{A83AD275-CFD2-42A2-BB9E-7CE4968793D7}">
      <dgm:prSet phldrT="[文字]" custT="1"/>
      <dgm:spPr/>
      <dgm:t>
        <a:bodyPr/>
        <a:lstStyle/>
        <a:p>
          <a:pPr algn="ctr"/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財務</a:t>
          </a:r>
          <a:endParaRPr lang="zh-TW" altLang="en-US" sz="3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922DD2E-5102-4168-B25C-8173624F7BE2}" type="parTrans" cxnId="{8EB6F9C6-C785-4A58-9732-607DF0BA4E14}">
      <dgm:prSet/>
      <dgm:spPr/>
      <dgm:t>
        <a:bodyPr/>
        <a:lstStyle/>
        <a:p>
          <a:pPr algn="ctr"/>
          <a:endParaRPr lang="zh-TW" altLang="en-US"/>
        </a:p>
      </dgm:t>
    </dgm:pt>
    <dgm:pt modelId="{56232E6F-EA85-43EB-A80E-477AF69D8C1A}" type="sibTrans" cxnId="{8EB6F9C6-C785-4A58-9732-607DF0BA4E14}">
      <dgm:prSet/>
      <dgm:spPr/>
      <dgm:t>
        <a:bodyPr/>
        <a:lstStyle/>
        <a:p>
          <a:pPr algn="ctr"/>
          <a:endParaRPr lang="zh-TW" altLang="en-US"/>
        </a:p>
      </dgm:t>
    </dgm:pt>
    <dgm:pt modelId="{ABBEB7BE-9CFF-4AB4-B1F0-4129B196C4B3}">
      <dgm:prSet phldrT="[文字]" custT="1"/>
      <dgm:spPr/>
      <dgm:t>
        <a:bodyPr/>
        <a:lstStyle/>
        <a:p>
          <a:pPr algn="ctr"/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行銷</a:t>
          </a:r>
          <a:endParaRPr lang="en-US" altLang="zh-TW" sz="3600" b="1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B9E9D6B-23F9-48F5-926D-6141085593BE}" type="parTrans" cxnId="{23F0EC74-43E1-4565-B9A4-A09E0F2AB929}">
      <dgm:prSet/>
      <dgm:spPr/>
      <dgm:t>
        <a:bodyPr/>
        <a:lstStyle/>
        <a:p>
          <a:pPr algn="ctr"/>
          <a:endParaRPr lang="zh-TW" altLang="en-US"/>
        </a:p>
      </dgm:t>
    </dgm:pt>
    <dgm:pt modelId="{DC1D2432-3717-4985-970C-D74763D9256B}" type="sibTrans" cxnId="{23F0EC74-43E1-4565-B9A4-A09E0F2AB929}">
      <dgm:prSet/>
      <dgm:spPr/>
      <dgm:t>
        <a:bodyPr/>
        <a:lstStyle/>
        <a:p>
          <a:pPr algn="ctr"/>
          <a:endParaRPr lang="zh-TW" altLang="en-US"/>
        </a:p>
      </dgm:t>
    </dgm:pt>
    <dgm:pt modelId="{841C7F72-4E84-42CA-BB7D-F922F68C21F8}">
      <dgm:prSet phldrT="[文字]" custT="1"/>
      <dgm:spPr/>
      <dgm:t>
        <a:bodyPr/>
        <a:lstStyle/>
        <a:p>
          <a:pPr algn="ctr"/>
          <a:r>
            <a:rPr lang="zh-TW" altLang="en-US" sz="36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技術</a:t>
          </a:r>
          <a:endParaRPr lang="zh-TW" altLang="en-US" sz="36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61E65A-CD57-4B8D-86A7-B1F1AD1ECE96}" type="parTrans" cxnId="{F0B9E163-358D-4A2A-BDB4-EA4F943A7AFC}">
      <dgm:prSet/>
      <dgm:spPr/>
      <dgm:t>
        <a:bodyPr/>
        <a:lstStyle/>
        <a:p>
          <a:pPr algn="ctr"/>
          <a:endParaRPr lang="zh-TW" altLang="en-US"/>
        </a:p>
      </dgm:t>
    </dgm:pt>
    <dgm:pt modelId="{E2825787-EFFB-4D0E-8D75-ACC39E2EDA65}" type="sibTrans" cxnId="{F0B9E163-358D-4A2A-BDB4-EA4F943A7AFC}">
      <dgm:prSet/>
      <dgm:spPr/>
      <dgm:t>
        <a:bodyPr/>
        <a:lstStyle/>
        <a:p>
          <a:pPr algn="ctr"/>
          <a:endParaRPr lang="zh-TW" altLang="en-US"/>
        </a:p>
      </dgm:t>
    </dgm:pt>
    <dgm:pt modelId="{8E8E1D37-DD11-4504-B59F-9AD7C85072E6}" type="pres">
      <dgm:prSet presAssocID="{7C96D621-F04D-4C37-B033-2E6DA932495D}" presName="compositeShape" presStyleCnt="0">
        <dgm:presLayoutVars>
          <dgm:chMax val="7"/>
          <dgm:dir/>
          <dgm:resizeHandles val="exact"/>
        </dgm:presLayoutVars>
      </dgm:prSet>
      <dgm:spPr/>
    </dgm:pt>
    <dgm:pt modelId="{106DF78C-D792-4157-B112-EED48480523D}" type="pres">
      <dgm:prSet presAssocID="{7C96D621-F04D-4C37-B033-2E6DA932495D}" presName="wedge1" presStyleLbl="node1" presStyleIdx="0" presStyleCnt="4"/>
      <dgm:spPr/>
      <dgm:t>
        <a:bodyPr/>
        <a:lstStyle/>
        <a:p>
          <a:endParaRPr lang="zh-TW" altLang="en-US"/>
        </a:p>
      </dgm:t>
    </dgm:pt>
    <dgm:pt modelId="{0F79FF18-4657-4229-B01C-A1235AE3B430}" type="pres">
      <dgm:prSet presAssocID="{7C96D621-F04D-4C37-B033-2E6DA932495D}" presName="dummy1a" presStyleCnt="0"/>
      <dgm:spPr/>
    </dgm:pt>
    <dgm:pt modelId="{572C4BBD-606A-4CFB-B177-5A9199357893}" type="pres">
      <dgm:prSet presAssocID="{7C96D621-F04D-4C37-B033-2E6DA932495D}" presName="dummy1b" presStyleCnt="0"/>
      <dgm:spPr/>
    </dgm:pt>
    <dgm:pt modelId="{EC85DA3B-E050-4527-B418-A93E4FBA6B82}" type="pres">
      <dgm:prSet presAssocID="{7C96D621-F04D-4C37-B033-2E6DA932495D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B41ECE-FA6F-4310-BC30-C764A0503FF2}" type="pres">
      <dgm:prSet presAssocID="{7C96D621-F04D-4C37-B033-2E6DA932495D}" presName="wedge2" presStyleLbl="node1" presStyleIdx="1" presStyleCnt="4"/>
      <dgm:spPr/>
      <dgm:t>
        <a:bodyPr/>
        <a:lstStyle/>
        <a:p>
          <a:endParaRPr lang="zh-TW" altLang="en-US"/>
        </a:p>
      </dgm:t>
    </dgm:pt>
    <dgm:pt modelId="{A8DE1FA6-D7AD-431B-8737-10BDDCE5B0BA}" type="pres">
      <dgm:prSet presAssocID="{7C96D621-F04D-4C37-B033-2E6DA932495D}" presName="dummy2a" presStyleCnt="0"/>
      <dgm:spPr/>
    </dgm:pt>
    <dgm:pt modelId="{EFD82BE1-50FB-4E42-9F78-BF4B2753F52B}" type="pres">
      <dgm:prSet presAssocID="{7C96D621-F04D-4C37-B033-2E6DA932495D}" presName="dummy2b" presStyleCnt="0"/>
      <dgm:spPr/>
    </dgm:pt>
    <dgm:pt modelId="{6BB3A99A-6FFF-449E-8089-BF38C4517163}" type="pres">
      <dgm:prSet presAssocID="{7C96D621-F04D-4C37-B033-2E6DA932495D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EBFCAA-88BD-47C1-8D0C-9A3D5346BC97}" type="pres">
      <dgm:prSet presAssocID="{7C96D621-F04D-4C37-B033-2E6DA932495D}" presName="wedge3" presStyleLbl="node1" presStyleIdx="2" presStyleCnt="4"/>
      <dgm:spPr/>
      <dgm:t>
        <a:bodyPr/>
        <a:lstStyle/>
        <a:p>
          <a:endParaRPr lang="zh-TW" altLang="en-US"/>
        </a:p>
      </dgm:t>
    </dgm:pt>
    <dgm:pt modelId="{36256763-A221-4BFD-B41A-0A3EA5A30C1D}" type="pres">
      <dgm:prSet presAssocID="{7C96D621-F04D-4C37-B033-2E6DA932495D}" presName="dummy3a" presStyleCnt="0"/>
      <dgm:spPr/>
    </dgm:pt>
    <dgm:pt modelId="{6BBBA057-E8D4-405C-817B-8A093EC8E836}" type="pres">
      <dgm:prSet presAssocID="{7C96D621-F04D-4C37-B033-2E6DA932495D}" presName="dummy3b" presStyleCnt="0"/>
      <dgm:spPr/>
    </dgm:pt>
    <dgm:pt modelId="{8AFCE1E3-76E2-40B6-8CBB-D7B73349EF65}" type="pres">
      <dgm:prSet presAssocID="{7C96D621-F04D-4C37-B033-2E6DA932495D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F684A5-A4CC-4515-947D-C7F71582F632}" type="pres">
      <dgm:prSet presAssocID="{7C96D621-F04D-4C37-B033-2E6DA932495D}" presName="wedge4" presStyleLbl="node1" presStyleIdx="3" presStyleCnt="4"/>
      <dgm:spPr/>
      <dgm:t>
        <a:bodyPr/>
        <a:lstStyle/>
        <a:p>
          <a:endParaRPr lang="zh-TW" altLang="en-US"/>
        </a:p>
      </dgm:t>
    </dgm:pt>
    <dgm:pt modelId="{A699CD15-9DED-44B9-BCA1-AEB45EF24FC3}" type="pres">
      <dgm:prSet presAssocID="{7C96D621-F04D-4C37-B033-2E6DA932495D}" presName="dummy4a" presStyleCnt="0"/>
      <dgm:spPr/>
    </dgm:pt>
    <dgm:pt modelId="{B33B5FD1-4BF3-48F5-A133-EE25B216C332}" type="pres">
      <dgm:prSet presAssocID="{7C96D621-F04D-4C37-B033-2E6DA932495D}" presName="dummy4b" presStyleCnt="0"/>
      <dgm:spPr/>
    </dgm:pt>
    <dgm:pt modelId="{961A7819-EA82-40F2-9433-E2D4A8EAADD9}" type="pres">
      <dgm:prSet presAssocID="{7C96D621-F04D-4C37-B033-2E6DA932495D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44A432-4132-49C2-A1D3-610F271E4139}" type="pres">
      <dgm:prSet presAssocID="{D98D0323-9389-4310-B4A3-191DC0501DF1}" presName="arrowWedge1" presStyleLbl="fgSibTrans2D1" presStyleIdx="0" presStyleCnt="4"/>
      <dgm:spPr/>
    </dgm:pt>
    <dgm:pt modelId="{7FFA1057-2B53-4AE0-90CB-D142C46A1024}" type="pres">
      <dgm:prSet presAssocID="{E2825787-EFFB-4D0E-8D75-ACC39E2EDA65}" presName="arrowWedge2" presStyleLbl="fgSibTrans2D1" presStyleIdx="1" presStyleCnt="4"/>
      <dgm:spPr/>
    </dgm:pt>
    <dgm:pt modelId="{1DDFD017-C0DC-4341-8C61-64D899990422}" type="pres">
      <dgm:prSet presAssocID="{56232E6F-EA85-43EB-A80E-477AF69D8C1A}" presName="arrowWedge3" presStyleLbl="fgSibTrans2D1" presStyleIdx="2" presStyleCnt="4"/>
      <dgm:spPr/>
    </dgm:pt>
    <dgm:pt modelId="{E8491290-69BF-4B7D-A024-F2ACB6C0FAB3}" type="pres">
      <dgm:prSet presAssocID="{DC1D2432-3717-4985-970C-D74763D9256B}" presName="arrowWedge4" presStyleLbl="fgSibTrans2D1" presStyleIdx="3" presStyleCnt="4"/>
      <dgm:spPr/>
    </dgm:pt>
  </dgm:ptLst>
  <dgm:cxnLst>
    <dgm:cxn modelId="{E41694E5-F141-4366-9AAB-102BE3A4433E}" type="presOf" srcId="{ABBEB7BE-9CFF-4AB4-B1F0-4129B196C4B3}" destId="{BCF684A5-A4CC-4515-947D-C7F71582F632}" srcOrd="0" destOrd="0" presId="urn:microsoft.com/office/officeart/2005/8/layout/cycle8"/>
    <dgm:cxn modelId="{1FF90AE2-B448-4EC2-B172-A7818938DE77}" type="presOf" srcId="{ABBEB7BE-9CFF-4AB4-B1F0-4129B196C4B3}" destId="{961A7819-EA82-40F2-9433-E2D4A8EAADD9}" srcOrd="1" destOrd="0" presId="urn:microsoft.com/office/officeart/2005/8/layout/cycle8"/>
    <dgm:cxn modelId="{F0B9E163-358D-4A2A-BDB4-EA4F943A7AFC}" srcId="{7C96D621-F04D-4C37-B033-2E6DA932495D}" destId="{841C7F72-4E84-42CA-BB7D-F922F68C21F8}" srcOrd="1" destOrd="0" parTransId="{8261E65A-CD57-4B8D-86A7-B1F1AD1ECE96}" sibTransId="{E2825787-EFFB-4D0E-8D75-ACC39E2EDA65}"/>
    <dgm:cxn modelId="{154DB5F5-A57B-4191-8704-891C34567039}" type="presOf" srcId="{B3CA5EC5-D7FB-4A6B-B07D-5CB27A3DAA03}" destId="{EC85DA3B-E050-4527-B418-A93E4FBA6B82}" srcOrd="1" destOrd="0" presId="urn:microsoft.com/office/officeart/2005/8/layout/cycle8"/>
    <dgm:cxn modelId="{8EB6F9C6-C785-4A58-9732-607DF0BA4E14}" srcId="{7C96D621-F04D-4C37-B033-2E6DA932495D}" destId="{A83AD275-CFD2-42A2-BB9E-7CE4968793D7}" srcOrd="2" destOrd="0" parTransId="{C922DD2E-5102-4168-B25C-8173624F7BE2}" sibTransId="{56232E6F-EA85-43EB-A80E-477AF69D8C1A}"/>
    <dgm:cxn modelId="{23F0EC74-43E1-4565-B9A4-A09E0F2AB929}" srcId="{7C96D621-F04D-4C37-B033-2E6DA932495D}" destId="{ABBEB7BE-9CFF-4AB4-B1F0-4129B196C4B3}" srcOrd="3" destOrd="0" parTransId="{2B9E9D6B-23F9-48F5-926D-6141085593BE}" sibTransId="{DC1D2432-3717-4985-970C-D74763D9256B}"/>
    <dgm:cxn modelId="{FEAC0CBD-306F-4A41-94DE-7CBE93D6F589}" type="presOf" srcId="{7C96D621-F04D-4C37-B033-2E6DA932495D}" destId="{8E8E1D37-DD11-4504-B59F-9AD7C85072E6}" srcOrd="0" destOrd="0" presId="urn:microsoft.com/office/officeart/2005/8/layout/cycle8"/>
    <dgm:cxn modelId="{BD4D7A0C-735B-4E8A-8E86-6F592702BF78}" type="presOf" srcId="{B3CA5EC5-D7FB-4A6B-B07D-5CB27A3DAA03}" destId="{106DF78C-D792-4157-B112-EED48480523D}" srcOrd="0" destOrd="0" presId="urn:microsoft.com/office/officeart/2005/8/layout/cycle8"/>
    <dgm:cxn modelId="{C352DC1F-3438-4C6D-803E-62DFE7933923}" type="presOf" srcId="{A83AD275-CFD2-42A2-BB9E-7CE4968793D7}" destId="{A5EBFCAA-88BD-47C1-8D0C-9A3D5346BC97}" srcOrd="0" destOrd="0" presId="urn:microsoft.com/office/officeart/2005/8/layout/cycle8"/>
    <dgm:cxn modelId="{1FF1EFE4-4F30-4D89-BD6B-979802C72BA1}" type="presOf" srcId="{841C7F72-4E84-42CA-BB7D-F922F68C21F8}" destId="{29B41ECE-FA6F-4310-BC30-C764A0503FF2}" srcOrd="0" destOrd="0" presId="urn:microsoft.com/office/officeart/2005/8/layout/cycle8"/>
    <dgm:cxn modelId="{FC574173-FF62-40D2-9A13-2E76E650789B}" type="presOf" srcId="{841C7F72-4E84-42CA-BB7D-F922F68C21F8}" destId="{6BB3A99A-6FFF-449E-8089-BF38C4517163}" srcOrd="1" destOrd="0" presId="urn:microsoft.com/office/officeart/2005/8/layout/cycle8"/>
    <dgm:cxn modelId="{5F28284A-468F-4CD1-BE21-05143E566C48}" srcId="{7C96D621-F04D-4C37-B033-2E6DA932495D}" destId="{B3CA5EC5-D7FB-4A6B-B07D-5CB27A3DAA03}" srcOrd="0" destOrd="0" parTransId="{98096F34-1A97-4003-A0D1-5E0BE017CF8B}" sibTransId="{D98D0323-9389-4310-B4A3-191DC0501DF1}"/>
    <dgm:cxn modelId="{34C82FDE-953A-4483-A1F8-339C2D6A7C5E}" type="presOf" srcId="{A83AD275-CFD2-42A2-BB9E-7CE4968793D7}" destId="{8AFCE1E3-76E2-40B6-8CBB-D7B73349EF65}" srcOrd="1" destOrd="0" presId="urn:microsoft.com/office/officeart/2005/8/layout/cycle8"/>
    <dgm:cxn modelId="{AC05A888-21D5-4F64-90A6-FD63ED287F27}" type="presParOf" srcId="{8E8E1D37-DD11-4504-B59F-9AD7C85072E6}" destId="{106DF78C-D792-4157-B112-EED48480523D}" srcOrd="0" destOrd="0" presId="urn:microsoft.com/office/officeart/2005/8/layout/cycle8"/>
    <dgm:cxn modelId="{0944BA61-CA66-4EBE-908F-9E1D0C619FE9}" type="presParOf" srcId="{8E8E1D37-DD11-4504-B59F-9AD7C85072E6}" destId="{0F79FF18-4657-4229-B01C-A1235AE3B430}" srcOrd="1" destOrd="0" presId="urn:microsoft.com/office/officeart/2005/8/layout/cycle8"/>
    <dgm:cxn modelId="{B824D43A-987D-45D6-93B2-D1F5049078A2}" type="presParOf" srcId="{8E8E1D37-DD11-4504-B59F-9AD7C85072E6}" destId="{572C4BBD-606A-4CFB-B177-5A9199357893}" srcOrd="2" destOrd="0" presId="urn:microsoft.com/office/officeart/2005/8/layout/cycle8"/>
    <dgm:cxn modelId="{394F2176-9768-48F0-AB35-DF73DDB07DC8}" type="presParOf" srcId="{8E8E1D37-DD11-4504-B59F-9AD7C85072E6}" destId="{EC85DA3B-E050-4527-B418-A93E4FBA6B82}" srcOrd="3" destOrd="0" presId="urn:microsoft.com/office/officeart/2005/8/layout/cycle8"/>
    <dgm:cxn modelId="{404B9E03-628D-4D2E-93D5-AA2F1A90B58D}" type="presParOf" srcId="{8E8E1D37-DD11-4504-B59F-9AD7C85072E6}" destId="{29B41ECE-FA6F-4310-BC30-C764A0503FF2}" srcOrd="4" destOrd="0" presId="urn:microsoft.com/office/officeart/2005/8/layout/cycle8"/>
    <dgm:cxn modelId="{775F324E-D3FA-4122-8539-265652619D6F}" type="presParOf" srcId="{8E8E1D37-DD11-4504-B59F-9AD7C85072E6}" destId="{A8DE1FA6-D7AD-431B-8737-10BDDCE5B0BA}" srcOrd="5" destOrd="0" presId="urn:microsoft.com/office/officeart/2005/8/layout/cycle8"/>
    <dgm:cxn modelId="{3D171893-2F6E-41DA-B204-8EE9960CD221}" type="presParOf" srcId="{8E8E1D37-DD11-4504-B59F-9AD7C85072E6}" destId="{EFD82BE1-50FB-4E42-9F78-BF4B2753F52B}" srcOrd="6" destOrd="0" presId="urn:microsoft.com/office/officeart/2005/8/layout/cycle8"/>
    <dgm:cxn modelId="{C73AFDBF-4ECD-4C95-9C2C-091661933722}" type="presParOf" srcId="{8E8E1D37-DD11-4504-B59F-9AD7C85072E6}" destId="{6BB3A99A-6FFF-449E-8089-BF38C4517163}" srcOrd="7" destOrd="0" presId="urn:microsoft.com/office/officeart/2005/8/layout/cycle8"/>
    <dgm:cxn modelId="{1A1F79B1-2C5D-485D-BE46-06B4240E4013}" type="presParOf" srcId="{8E8E1D37-DD11-4504-B59F-9AD7C85072E6}" destId="{A5EBFCAA-88BD-47C1-8D0C-9A3D5346BC97}" srcOrd="8" destOrd="0" presId="urn:microsoft.com/office/officeart/2005/8/layout/cycle8"/>
    <dgm:cxn modelId="{90F1642E-C68D-49B5-AD1F-1CE42FA73C99}" type="presParOf" srcId="{8E8E1D37-DD11-4504-B59F-9AD7C85072E6}" destId="{36256763-A221-4BFD-B41A-0A3EA5A30C1D}" srcOrd="9" destOrd="0" presId="urn:microsoft.com/office/officeart/2005/8/layout/cycle8"/>
    <dgm:cxn modelId="{DC20EDE3-5BEE-479D-AF79-6F4B1A4A4C08}" type="presParOf" srcId="{8E8E1D37-DD11-4504-B59F-9AD7C85072E6}" destId="{6BBBA057-E8D4-405C-817B-8A093EC8E836}" srcOrd="10" destOrd="0" presId="urn:microsoft.com/office/officeart/2005/8/layout/cycle8"/>
    <dgm:cxn modelId="{951D00D3-6B3B-4AFA-A799-668EB53B2D8B}" type="presParOf" srcId="{8E8E1D37-DD11-4504-B59F-9AD7C85072E6}" destId="{8AFCE1E3-76E2-40B6-8CBB-D7B73349EF65}" srcOrd="11" destOrd="0" presId="urn:microsoft.com/office/officeart/2005/8/layout/cycle8"/>
    <dgm:cxn modelId="{5BBDCAF1-72D7-40D2-9795-7BC217099709}" type="presParOf" srcId="{8E8E1D37-DD11-4504-B59F-9AD7C85072E6}" destId="{BCF684A5-A4CC-4515-947D-C7F71582F632}" srcOrd="12" destOrd="0" presId="urn:microsoft.com/office/officeart/2005/8/layout/cycle8"/>
    <dgm:cxn modelId="{EA16439E-0270-4BD7-BDFB-EE8A72CC4D22}" type="presParOf" srcId="{8E8E1D37-DD11-4504-B59F-9AD7C85072E6}" destId="{A699CD15-9DED-44B9-BCA1-AEB45EF24FC3}" srcOrd="13" destOrd="0" presId="urn:microsoft.com/office/officeart/2005/8/layout/cycle8"/>
    <dgm:cxn modelId="{6F29AE24-0554-4B1D-90AA-5534A66E7FC1}" type="presParOf" srcId="{8E8E1D37-DD11-4504-B59F-9AD7C85072E6}" destId="{B33B5FD1-4BF3-48F5-A133-EE25B216C332}" srcOrd="14" destOrd="0" presId="urn:microsoft.com/office/officeart/2005/8/layout/cycle8"/>
    <dgm:cxn modelId="{9EDD67ED-2EBB-4D2E-BDEA-6BF22A1E442F}" type="presParOf" srcId="{8E8E1D37-DD11-4504-B59F-9AD7C85072E6}" destId="{961A7819-EA82-40F2-9433-E2D4A8EAADD9}" srcOrd="15" destOrd="0" presId="urn:microsoft.com/office/officeart/2005/8/layout/cycle8"/>
    <dgm:cxn modelId="{BA025417-65D9-46CB-8891-4FC7E7599C13}" type="presParOf" srcId="{8E8E1D37-DD11-4504-B59F-9AD7C85072E6}" destId="{3A44A432-4132-49C2-A1D3-610F271E4139}" srcOrd="16" destOrd="0" presId="urn:microsoft.com/office/officeart/2005/8/layout/cycle8"/>
    <dgm:cxn modelId="{A7A7F430-DA6E-45B0-BAEC-5AD24BB0AE75}" type="presParOf" srcId="{8E8E1D37-DD11-4504-B59F-9AD7C85072E6}" destId="{7FFA1057-2B53-4AE0-90CB-D142C46A1024}" srcOrd="17" destOrd="0" presId="urn:microsoft.com/office/officeart/2005/8/layout/cycle8"/>
    <dgm:cxn modelId="{E239304A-2563-4F2E-ACC6-836C8C511543}" type="presParOf" srcId="{8E8E1D37-DD11-4504-B59F-9AD7C85072E6}" destId="{1DDFD017-C0DC-4341-8C61-64D899990422}" srcOrd="18" destOrd="0" presId="urn:microsoft.com/office/officeart/2005/8/layout/cycle8"/>
    <dgm:cxn modelId="{A13F6299-ECC4-4283-83A1-5CB6C6451C3B}" type="presParOf" srcId="{8E8E1D37-DD11-4504-B59F-9AD7C85072E6}" destId="{E8491290-69BF-4B7D-A024-F2ACB6C0FAB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37A0C-0C91-48D7-A7DF-40D39A73B379}">
      <dsp:nvSpPr>
        <dsp:cNvPr id="0" name=""/>
        <dsp:cNvSpPr/>
      </dsp:nvSpPr>
      <dsp:spPr>
        <a:xfrm>
          <a:off x="3048636" y="1555743"/>
          <a:ext cx="1362662" cy="1281000"/>
        </a:xfrm>
        <a:prstGeom prst="ellipse">
          <a:avLst/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smtClean="0">
              <a:latin typeface="標楷體" panose="03000509000000000000" pitchFamily="65" charset="-120"/>
              <a:ea typeface="標楷體" panose="03000509000000000000" pitchFamily="65" charset="-120"/>
            </a:rPr>
            <a:t>創業者特質</a:t>
          </a:r>
          <a:endParaRPr lang="zh-TW" altLang="en-US" sz="2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48193" y="1743341"/>
        <a:ext cx="963548" cy="905804"/>
      </dsp:txXfrm>
    </dsp:sp>
    <dsp:sp modelId="{5299B51D-97FD-4DF2-9714-2845BF57A42C}">
      <dsp:nvSpPr>
        <dsp:cNvPr id="0" name=""/>
        <dsp:cNvSpPr/>
      </dsp:nvSpPr>
      <dsp:spPr>
        <a:xfrm rot="16200000">
          <a:off x="3583854" y="1395045"/>
          <a:ext cx="292226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292226" y="145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22661" y="1402324"/>
        <a:ext cx="14611" cy="14611"/>
      </dsp:txXfrm>
    </dsp:sp>
    <dsp:sp modelId="{68C86032-204C-43ED-8FE9-AE2F22B8CF7C}">
      <dsp:nvSpPr>
        <dsp:cNvPr id="0" name=""/>
        <dsp:cNvSpPr/>
      </dsp:nvSpPr>
      <dsp:spPr>
        <a:xfrm>
          <a:off x="3048636" y="-17483"/>
          <a:ext cx="1362662" cy="1281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領導力</a:t>
          </a:r>
          <a:endParaRPr lang="zh-TW" altLang="en-US" sz="2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48193" y="170115"/>
        <a:ext cx="963548" cy="905804"/>
      </dsp:txXfrm>
    </dsp:sp>
    <dsp:sp modelId="{D9C3FFCC-9ABF-4C87-9D7E-C05AB9478307}">
      <dsp:nvSpPr>
        <dsp:cNvPr id="0" name=""/>
        <dsp:cNvSpPr/>
      </dsp:nvSpPr>
      <dsp:spPr>
        <a:xfrm>
          <a:off x="4411298" y="2181659"/>
          <a:ext cx="210564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210564" y="145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11316" y="2190979"/>
        <a:ext cx="10528" cy="10528"/>
      </dsp:txXfrm>
    </dsp:sp>
    <dsp:sp modelId="{00E0A266-1CFE-4E6F-A025-FA52876BE28E}">
      <dsp:nvSpPr>
        <dsp:cNvPr id="0" name=""/>
        <dsp:cNvSpPr/>
      </dsp:nvSpPr>
      <dsp:spPr>
        <a:xfrm>
          <a:off x="4621863" y="1555743"/>
          <a:ext cx="1362662" cy="1281000"/>
        </a:xfrm>
        <a:prstGeom prst="ellipse">
          <a:avLst/>
        </a:prstGeom>
        <a:solidFill>
          <a:schemeClr val="accent4">
            <a:hueOff val="2900532"/>
            <a:satOff val="-6286"/>
            <a:lumOff val="-26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創造力</a:t>
          </a:r>
          <a:endParaRPr lang="zh-TW" altLang="en-US" sz="2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21420" y="1743341"/>
        <a:ext cx="963548" cy="905804"/>
      </dsp:txXfrm>
    </dsp:sp>
    <dsp:sp modelId="{8F96ADA6-B8E5-42E1-A103-90B6114DA025}">
      <dsp:nvSpPr>
        <dsp:cNvPr id="0" name=""/>
        <dsp:cNvSpPr/>
      </dsp:nvSpPr>
      <dsp:spPr>
        <a:xfrm rot="5400000">
          <a:off x="3583854" y="2968272"/>
          <a:ext cx="292226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292226" y="145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22661" y="2975551"/>
        <a:ext cx="14611" cy="14611"/>
      </dsp:txXfrm>
    </dsp:sp>
    <dsp:sp modelId="{ECCFE929-CCCC-4A9D-AB77-6F7A3495E89B}">
      <dsp:nvSpPr>
        <dsp:cNvPr id="0" name=""/>
        <dsp:cNvSpPr/>
      </dsp:nvSpPr>
      <dsp:spPr>
        <a:xfrm>
          <a:off x="3048636" y="3128971"/>
          <a:ext cx="1362662" cy="1281000"/>
        </a:xfrm>
        <a:prstGeom prst="ellipse">
          <a:avLst/>
        </a:prstGeom>
        <a:solidFill>
          <a:schemeClr val="accent4">
            <a:hueOff val="5801064"/>
            <a:satOff val="-12571"/>
            <a:lumOff val="-536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執行力</a:t>
          </a:r>
          <a:endParaRPr lang="zh-TW" altLang="en-US" sz="2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248193" y="3316569"/>
        <a:ext cx="963548" cy="905804"/>
      </dsp:txXfrm>
    </dsp:sp>
    <dsp:sp modelId="{7C876A9A-542A-4438-B376-D94A8277C271}">
      <dsp:nvSpPr>
        <dsp:cNvPr id="0" name=""/>
        <dsp:cNvSpPr/>
      </dsp:nvSpPr>
      <dsp:spPr>
        <a:xfrm rot="10800000">
          <a:off x="2838071" y="2181659"/>
          <a:ext cx="210564" cy="29169"/>
        </a:xfrm>
        <a:custGeom>
          <a:avLst/>
          <a:gdLst/>
          <a:ahLst/>
          <a:cxnLst/>
          <a:rect l="0" t="0" r="0" b="0"/>
          <a:pathLst>
            <a:path>
              <a:moveTo>
                <a:pt x="0" y="14584"/>
              </a:moveTo>
              <a:lnTo>
                <a:pt x="210564" y="145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938089" y="2190979"/>
        <a:ext cx="10528" cy="10528"/>
      </dsp:txXfrm>
    </dsp:sp>
    <dsp:sp modelId="{D35592A0-4C7C-472F-8330-A3D7EE962766}">
      <dsp:nvSpPr>
        <dsp:cNvPr id="0" name=""/>
        <dsp:cNvSpPr/>
      </dsp:nvSpPr>
      <dsp:spPr>
        <a:xfrm>
          <a:off x="1475409" y="1555743"/>
          <a:ext cx="1362662" cy="1281000"/>
        </a:xfrm>
        <a:prstGeom prst="ellipse">
          <a:avLst/>
        </a:prstGeom>
        <a:solidFill>
          <a:schemeClr val="accent4">
            <a:hueOff val="8701596"/>
            <a:satOff val="-18857"/>
            <a:lumOff val="-8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熱情</a:t>
          </a:r>
          <a:endParaRPr lang="zh-TW" altLang="en-US" sz="2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674966" y="1743341"/>
        <a:ext cx="963548" cy="905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DF78C-D792-4157-B112-EED48480523D}">
      <dsp:nvSpPr>
        <dsp:cNvPr id="0" name=""/>
        <dsp:cNvSpPr/>
      </dsp:nvSpPr>
      <dsp:spPr>
        <a:xfrm>
          <a:off x="1210940" y="196963"/>
          <a:ext cx="2740056" cy="274005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營運</a:t>
          </a:r>
          <a:endParaRPr lang="zh-TW" altLang="en-US" sz="3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65453" y="764873"/>
        <a:ext cx="1011211" cy="750253"/>
      </dsp:txXfrm>
    </dsp:sp>
    <dsp:sp modelId="{29B41ECE-FA6F-4310-BC30-C764A0503FF2}">
      <dsp:nvSpPr>
        <dsp:cNvPr id="0" name=""/>
        <dsp:cNvSpPr/>
      </dsp:nvSpPr>
      <dsp:spPr>
        <a:xfrm>
          <a:off x="1210940" y="288951"/>
          <a:ext cx="2740056" cy="274005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技術</a:t>
          </a:r>
          <a:endParaRPr lang="zh-TW" altLang="en-US" sz="3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65453" y="1710845"/>
        <a:ext cx="1011211" cy="750253"/>
      </dsp:txXfrm>
    </dsp:sp>
    <dsp:sp modelId="{A5EBFCAA-88BD-47C1-8D0C-9A3D5346BC97}">
      <dsp:nvSpPr>
        <dsp:cNvPr id="0" name=""/>
        <dsp:cNvSpPr/>
      </dsp:nvSpPr>
      <dsp:spPr>
        <a:xfrm>
          <a:off x="1118952" y="288951"/>
          <a:ext cx="2740056" cy="274005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財務</a:t>
          </a:r>
          <a:endParaRPr lang="zh-TW" altLang="en-US" sz="36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93284" y="1710845"/>
        <a:ext cx="1011211" cy="750253"/>
      </dsp:txXfrm>
    </dsp:sp>
    <dsp:sp modelId="{BCF684A5-A4CC-4515-947D-C7F71582F632}">
      <dsp:nvSpPr>
        <dsp:cNvPr id="0" name=""/>
        <dsp:cNvSpPr/>
      </dsp:nvSpPr>
      <dsp:spPr>
        <a:xfrm>
          <a:off x="1118952" y="196963"/>
          <a:ext cx="2740056" cy="274005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行銷</a:t>
          </a:r>
          <a:endParaRPr lang="en-US" altLang="zh-TW" sz="3600" b="1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93284" y="764873"/>
        <a:ext cx="1011211" cy="750253"/>
      </dsp:txXfrm>
    </dsp:sp>
    <dsp:sp modelId="{3A44A432-4132-49C2-A1D3-610F271E4139}">
      <dsp:nvSpPr>
        <dsp:cNvPr id="0" name=""/>
        <dsp:cNvSpPr/>
      </dsp:nvSpPr>
      <dsp:spPr>
        <a:xfrm>
          <a:off x="1041318" y="27341"/>
          <a:ext cx="3079301" cy="307930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A1057-2B53-4AE0-90CB-D142C46A1024}">
      <dsp:nvSpPr>
        <dsp:cNvPr id="0" name=""/>
        <dsp:cNvSpPr/>
      </dsp:nvSpPr>
      <dsp:spPr>
        <a:xfrm>
          <a:off x="1041318" y="119329"/>
          <a:ext cx="3079301" cy="307930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FD017-C0DC-4341-8C61-64D899990422}">
      <dsp:nvSpPr>
        <dsp:cNvPr id="0" name=""/>
        <dsp:cNvSpPr/>
      </dsp:nvSpPr>
      <dsp:spPr>
        <a:xfrm>
          <a:off x="949330" y="119329"/>
          <a:ext cx="3079301" cy="307930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91290-69BF-4B7D-A024-F2ACB6C0FAB3}">
      <dsp:nvSpPr>
        <dsp:cNvPr id="0" name=""/>
        <dsp:cNvSpPr/>
      </dsp:nvSpPr>
      <dsp:spPr>
        <a:xfrm>
          <a:off x="949330" y="27341"/>
          <a:ext cx="3079301" cy="307930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 latinLnBrk="0">
              <a:defRPr lang="zh-TW" sz="13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 latinLnBrk="0">
              <a:defRPr lang="zh-TW" sz="1300"/>
            </a:lvl1pPr>
          </a:lstStyle>
          <a:p>
            <a:fld id="{128FCA9C-FF92-4024-BDEC-A6D3B663DC09}" type="datetimeFigureOut">
              <a:rPr lang="en-US" altLang="zh-TW"/>
              <a:pPr/>
              <a:t>7/18/2014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4301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 latinLnBrk="0">
              <a:defRPr lang="zh-TW" sz="13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 latinLnBrk="0">
              <a:defRPr lang="zh-TW" sz="1300"/>
            </a:lvl1pPr>
          </a:lstStyle>
          <a:p>
            <a:fld id="{A446DCAE-1661-43FF-8A44-43DAFDC1FD90}" type="slidenum">
              <a:rPr lang="zh-TW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 latinLnBrk="0">
              <a:defRPr lang="zh-TW" sz="13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 latinLnBrk="0">
              <a:defRPr lang="zh-TW" sz="1300"/>
            </a:lvl1pPr>
          </a:lstStyle>
          <a:p>
            <a:fld id="{772AB877-E7B1-4681-847E-D0918612832B}" type="datetimeFigureOut">
              <a:rPr lang="zh-TW" altLang="en-US"/>
              <a:pPr/>
              <a:t>2014/7/18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41363"/>
            <a:ext cx="4935537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74301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 latinLnBrk="0">
              <a:defRPr lang="zh-TW" sz="13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 latinLnBrk="0">
              <a:defRPr lang="zh-TW" sz="1300"/>
            </a:lvl1pPr>
          </a:lstStyle>
          <a:p>
            <a:fld id="{69C971FF-EF28-4195-A575-329446EFAA5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59138" y="515938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5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3288" y="742950"/>
            <a:ext cx="4929187" cy="36988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6311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03288" y="742950"/>
            <a:ext cx="4929187" cy="369887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6311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 latinLnBrk="0">
              <a:defRPr lang="zh-TW" sz="3301"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50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81FA-44B8-457E-967D-51929A66E705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B631-AB21-4BB7-9FDD-04E76951C885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>
            <a:lvl1pPr>
              <a:defRPr lang="zh-TW"/>
            </a:lvl1pPr>
          </a:lstStyle>
          <a:p>
            <a:pPr lvl="0" algn="ctr" defTabSz="914400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kumimoji="1" lang="zh-TW" altLang="en-US" sz="32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華康中明體" panose="02020509000000000000" pitchFamily="49" charset="-120"/>
                <a:cs typeface="Times New Roman" panose="02020603050405020304" pitchFamily="18" charset="0"/>
              </a:defRPr>
            </a:lvl1pPr>
            <a:lvl2pPr marL="834300" indent="-457200">
              <a:defRPr kumimoji="1" lang="zh-TW" altLang="en-US" sz="28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華康中明體" panose="02020509000000000000" pitchFamily="49" charset="-120"/>
                <a:cs typeface="Times New Roman" panose="02020603050405020304" pitchFamily="18" charset="0"/>
              </a:defRPr>
            </a:lvl2pPr>
            <a:lvl4pPr>
              <a:defRPr kumimoji="1" lang="zh-TW" altLang="en-US" sz="2400" kern="1200" dirty="0" smtClean="0">
                <a:solidFill>
                  <a:schemeClr val="tx2"/>
                </a:solidFill>
                <a:latin typeface="Times New Roman" panose="02020603050405020304" pitchFamily="18" charset="0"/>
                <a:ea typeface="華康中明體" panose="02020509000000000000" pitchFamily="49" charset="-120"/>
                <a:cs typeface="Times New Roman" panose="02020603050405020304" pitchFamily="18" charset="0"/>
              </a:defRPr>
            </a:lvl4pPr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marL="34290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</a:pPr>
            <a:r>
              <a:rPr lang="zh-TW" altLang="en-US" dirty="0" smtClean="0"/>
              <a:t>按一下以編輯母片文字樣式</a:t>
            </a:r>
          </a:p>
          <a:p>
            <a:pPr marL="720000" lvl="1" indent="-342900" algn="just" defTabSz="914400" rtl="0" eaLnBrk="1" fontAlgn="base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Times New Roman" panose="02020603050405020304" pitchFamily="18" charset="0"/>
              <a:buChar char="−"/>
            </a:pPr>
            <a:r>
              <a:rPr lang="zh-TW" altLang="en-US" dirty="0" smtClean="0"/>
              <a:t>第二層</a:t>
            </a:r>
          </a:p>
          <a:p>
            <a:pPr marL="1177200" lvl="3" indent="-342900" algn="just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EAC3-97C7-4725-B3D3-3992AB7F8C57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 latinLnBrk="0">
              <a:defRPr lang="zh-TW" sz="3301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9793-4C84-42C6-B34F-CDE7C7D45B4E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 baseline="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B105-274F-4444-8BF2-55F8EE1680EE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18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18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 baseline="0"/>
            </a:lvl8pPr>
            <a:lvl9pPr latinLnBrk="0">
              <a:defRPr lang="zh-TW" sz="10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75F8-F7A6-4217-8869-D1E064334B48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8AAC-9D35-46D9-88BA-98BBE42AC0AA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6B6E-209E-4E2B-88DC-0A9DFCC55EBF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 latinLnBrk="0">
              <a:defRPr lang="zh-TW" sz="3001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350"/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D735-55BD-43E5-BF0E-1C5810D82164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 latinLnBrk="0">
              <a:defRPr lang="zh-TW" sz="3001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1800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350"/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198C-7912-41E4-92C4-0E9E79925ADC}" type="datetime1">
              <a:rPr lang="zh-TW" altLang="en-US" smtClean="0"/>
              <a:pPr/>
              <a:t>2014/7/18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ctr" defTabSz="914400"/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charset="0"/>
              <a:buChar char="•"/>
            </a:pPr>
            <a:r>
              <a:rPr lang="zh-TW" dirty="0"/>
              <a:t>按一下以編輯母片文字樣式</a:t>
            </a:r>
          </a:p>
          <a:p>
            <a:pPr marL="720000" lvl="1" indent="-342900" algn="just" defTabSz="914400" rtl="0" eaLnBrk="1" fontAlgn="base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Times New Roman" panose="02020603050405020304" pitchFamily="18" charset="0"/>
              <a:buChar char="−"/>
            </a:pPr>
            <a:r>
              <a:rPr lang="zh-TW" dirty="0"/>
              <a:t>第二層</a:t>
            </a:r>
          </a:p>
          <a:p>
            <a:pPr marL="1177200" lvl="3" indent="-342900" algn="just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Ø"/>
            </a:pPr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75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fld id="{A311AFD9-3919-4091-B3EC-D4B98923168B}" type="datetime1">
              <a:rPr lang="zh-TW" altLang="en-US" smtClean="0"/>
              <a:pPr/>
              <a:t>2014/7/18</a:t>
            </a:fld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750" cap="all" baseline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r>
              <a:rPr lang="zh-TW" altLang="en-US" smtClean="0"/>
              <a:t>梁定澎主編            電子商務</a:t>
            </a:r>
            <a:r>
              <a:rPr lang="en-US" altLang="zh-TW" smtClean="0"/>
              <a:t>:</a:t>
            </a:r>
            <a:r>
              <a:rPr lang="zh-TW" altLang="en-US" smtClean="0"/>
              <a:t>數位時代商機  </a:t>
            </a:r>
            <a:r>
              <a:rPr lang="en-US" altLang="zh-TW" smtClean="0"/>
              <a:t>2014</a:t>
            </a: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75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4000" b="0" kern="1200" cap="all" baseline="0">
          <a:solidFill>
            <a:schemeClr val="tx1">
              <a:lumMod val="50000"/>
            </a:schemeClr>
          </a:solidFill>
          <a:latin typeface="Times New Roman" panose="02020603050405020304" pitchFamily="18" charset="0"/>
          <a:ea typeface="華康粗黑體" panose="020B0709000000000000" pitchFamily="49" charset="-120"/>
          <a:cs typeface="Times New Roman" panose="02020603050405020304" pitchFamily="18" charset="0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80000"/>
        <a:buFont typeface="Arial" pitchFamily="34" charset="0"/>
        <a:buChar char="•"/>
        <a:defRPr kumimoji="1" lang="zh-TW" sz="3200" kern="1200" dirty="0">
          <a:solidFill>
            <a:schemeClr val="tx2"/>
          </a:solidFill>
          <a:latin typeface="Times New Roman" panose="02020603050405020304" pitchFamily="18" charset="0"/>
          <a:ea typeface="華康中明體" panose="02020509000000000000" pitchFamily="49" charset="-120"/>
          <a:cs typeface="Times New Roman" panose="02020603050405020304" pitchFamily="18" charset="0"/>
        </a:defRPr>
      </a:lvl1pPr>
      <a:lvl2pPr marL="377291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Arial" pitchFamily="34" charset="0"/>
        <a:buChar char="•"/>
        <a:defRPr kumimoji="1" lang="zh-TW" altLang="en-US" sz="2800" kern="1200" dirty="0">
          <a:solidFill>
            <a:schemeClr val="tx2"/>
          </a:solidFill>
          <a:latin typeface="Times New Roman" panose="02020603050405020304" pitchFamily="18" charset="0"/>
          <a:ea typeface="華康中明體" panose="02020509000000000000" pitchFamily="49" charset="-120"/>
          <a:cs typeface="Times New Roman" panose="02020603050405020304" pitchFamily="18" charset="0"/>
        </a:defRPr>
      </a:lvl2pPr>
      <a:lvl3pPr marL="548786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zh-TW" sz="135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3pPr>
      <a:lvl4pPr marL="720282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Arial" pitchFamily="34" charset="0"/>
        <a:buChar char="•"/>
        <a:defRPr kumimoji="1" lang="zh-TW" sz="2400" kern="1200" dirty="0">
          <a:solidFill>
            <a:schemeClr val="tx2"/>
          </a:solidFill>
          <a:latin typeface="Times New Roman" panose="02020603050405020304" pitchFamily="18" charset="0"/>
          <a:ea typeface="華康中明體" panose="02020509000000000000" pitchFamily="49" charset="-120"/>
          <a:cs typeface="Times New Roman" panose="02020603050405020304" pitchFamily="18" charset="0"/>
        </a:defRPr>
      </a:lvl4pPr>
      <a:lvl5pPr marL="891778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tx2"/>
        </a:buClr>
        <a:buSzPct val="80000"/>
        <a:buFont typeface="Arial" pitchFamily="34" charset="0"/>
        <a:buChar char="•"/>
        <a:defRPr lang="zh-TW" sz="1200" kern="1200">
          <a:solidFill>
            <a:schemeClr val="tx1"/>
          </a:solidFill>
          <a:latin typeface="Microsoft JhengHei" pitchFamily="34" charset="-120"/>
          <a:ea typeface="Microsoft JhengHei" pitchFamily="34" charset="-120"/>
          <a:cs typeface="+mn-cs"/>
        </a:defRPr>
      </a:lvl5pPr>
      <a:lvl6pPr marL="1063273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TW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769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TW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6265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TW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761" indent="-171496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lang="zh-TW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ed.com/talks/david_s_rose_on_pitching_to_vcs#t-14478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me.moeasmea.gov.tw/SM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pworks.tw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82133" y="2276872"/>
            <a:ext cx="4553897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4400" b="1" kern="1200" cap="all" baseline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ea typeface="Microsoft JhengHei" pitchFamily="34" charset="-120"/>
                <a:cs typeface="+mj-cs"/>
              </a:defRPr>
            </a:lvl1pPr>
          </a:lstStyle>
          <a:p>
            <a:pPr algn="ctr"/>
            <a:r>
              <a:rPr lang="zh-TW" altLang="en-US" b="0" dirty="0" smtClean="0">
                <a:latin typeface="華康粗黑體" pitchFamily="49" charset="-120"/>
                <a:ea typeface="華康粗黑體" pitchFamily="49" charset="-120"/>
                <a:cs typeface="Arial" charset="0"/>
              </a:rPr>
              <a:t>第</a:t>
            </a:r>
            <a:r>
              <a:rPr lang="en-US" altLang="zh-TW" b="0" dirty="0" smtClean="0">
                <a:latin typeface="Arial" panose="020B0604020202020204" pitchFamily="34" charset="0"/>
                <a:ea typeface="華康粗黑體" pitchFamily="49" charset="-120"/>
                <a:cs typeface="Arial" panose="020B0604020202020204" pitchFamily="34" charset="0"/>
              </a:rPr>
              <a:t>15</a:t>
            </a:r>
            <a:r>
              <a:rPr lang="zh-TW" altLang="en-US" b="0" dirty="0" smtClean="0">
                <a:latin typeface="華康粗黑體" pitchFamily="49" charset="-120"/>
                <a:ea typeface="華康粗黑體" pitchFamily="49" charset="-120"/>
                <a:cs typeface="Arial" charset="0"/>
              </a:rPr>
              <a:t>章</a:t>
            </a:r>
            <a:br>
              <a:rPr lang="zh-TW" altLang="en-US" b="0" dirty="0" smtClean="0">
                <a:latin typeface="華康粗黑體" pitchFamily="49" charset="-120"/>
                <a:ea typeface="華康粗黑體" pitchFamily="49" charset="-120"/>
                <a:cs typeface="Arial" charset="0"/>
              </a:rPr>
            </a:br>
            <a:r>
              <a:rPr lang="zh-TW" altLang="en-US" b="0" dirty="0" smtClean="0">
                <a:latin typeface="華康粗黑體" pitchFamily="49" charset="-120"/>
                <a:ea typeface="華康粗黑體" pitchFamily="49" charset="-120"/>
                <a:cs typeface="Arial" charset="0"/>
              </a:rPr>
              <a:t>網路創業</a:t>
            </a:r>
            <a:endParaRPr lang="zh-TW" altLang="en-US" b="0" dirty="0">
              <a:latin typeface="華康粗黑體" pitchFamily="49" charset="-120"/>
              <a:ea typeface="華康粗黑體" pitchFamily="49" charset="-120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28109" y="5013176"/>
            <a:ext cx="283021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TW" altLang="en-US" kern="0" dirty="0" smtClean="0">
                <a:solidFill>
                  <a:schemeClr val="tx2"/>
                </a:solidFill>
                <a:latin typeface="華康粗明體" panose="02020709000000000000" pitchFamily="49" charset="-120"/>
                <a:ea typeface="華康粗明體" panose="02020709000000000000" pitchFamily="49" charset="-120"/>
              </a:rPr>
              <a:t>授課教師：</a:t>
            </a:r>
            <a:endParaRPr lang="zh-TW" altLang="zh-TW" kern="0" dirty="0" smtClean="0">
              <a:solidFill>
                <a:schemeClr val="tx2"/>
              </a:solidFill>
              <a:latin typeface="華康粗明體" panose="02020709000000000000" pitchFamily="49" charset="-120"/>
              <a:ea typeface="華康粗明體" panose="02020709000000000000" pitchFamily="49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721723" y="5475140"/>
            <a:ext cx="2414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67744" y="6263977"/>
            <a:ext cx="435560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1200" dirty="0" smtClean="0">
                <a:solidFill>
                  <a:schemeClr val="bg1"/>
                </a:solidFill>
                <a:latin typeface="新細明體" charset="-120"/>
              </a:rPr>
              <a:t>電子商務：數位</a:t>
            </a:r>
            <a:r>
              <a:rPr lang="zh-TW" altLang="en-US" sz="1200" dirty="0">
                <a:solidFill>
                  <a:schemeClr val="bg1"/>
                </a:solidFill>
                <a:latin typeface="新細明體" charset="-120"/>
              </a:rPr>
              <a:t>時代商</a:t>
            </a:r>
            <a:r>
              <a:rPr lang="zh-TW" altLang="en-US" sz="1200" dirty="0" smtClean="0">
                <a:solidFill>
                  <a:schemeClr val="bg1"/>
                </a:solidFill>
                <a:latin typeface="新細明體" charset="-120"/>
              </a:rPr>
              <a:t>機</a:t>
            </a:r>
            <a:r>
              <a:rPr lang="en-US" altLang="zh-TW" sz="1200" dirty="0" smtClean="0">
                <a:solidFill>
                  <a:schemeClr val="bg1"/>
                </a:solidFill>
              </a:rPr>
              <a:t>‧</a:t>
            </a:r>
            <a:r>
              <a:rPr lang="zh-TW" altLang="en-US" sz="1200" dirty="0" smtClean="0">
                <a:solidFill>
                  <a:schemeClr val="bg1"/>
                </a:solidFill>
                <a:latin typeface="新細明體" charset="-120"/>
              </a:rPr>
              <a:t>梁</a:t>
            </a:r>
            <a:r>
              <a:rPr lang="zh-TW" altLang="en-US" sz="1200" dirty="0">
                <a:solidFill>
                  <a:schemeClr val="bg1"/>
                </a:solidFill>
                <a:latin typeface="新細明體" charset="-120"/>
              </a:rPr>
              <a:t>定</a:t>
            </a:r>
            <a:r>
              <a:rPr lang="zh-TW" altLang="en-US" sz="1200" dirty="0" smtClean="0">
                <a:solidFill>
                  <a:schemeClr val="bg1"/>
                </a:solidFill>
                <a:latin typeface="新細明體" charset="-120"/>
              </a:rPr>
              <a:t>澎總編輯</a:t>
            </a:r>
            <a:r>
              <a:rPr lang="en-US" altLang="zh-TW" sz="1200" dirty="0" smtClean="0">
                <a:solidFill>
                  <a:schemeClr val="bg1"/>
                </a:solidFill>
              </a:rPr>
              <a:t>‧</a:t>
            </a:r>
            <a:r>
              <a:rPr lang="zh-TW" altLang="en-US" sz="1200" dirty="0">
                <a:solidFill>
                  <a:schemeClr val="bg1"/>
                </a:solidFill>
                <a:latin typeface="新細明體" charset="-120"/>
              </a:rPr>
              <a:t>前程</a:t>
            </a:r>
            <a:r>
              <a:rPr lang="zh-TW" altLang="en-US" sz="1200" dirty="0" smtClean="0">
                <a:solidFill>
                  <a:schemeClr val="bg1"/>
                </a:solidFill>
                <a:latin typeface="新細明體" charset="-120"/>
              </a:rPr>
              <a:t>文化 出版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顧客價值主張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營</a:t>
            </a:r>
            <a:r>
              <a:rPr lang="zh-TW" altLang="en-US" dirty="0"/>
              <a:t>收策略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榨取策略（</a:t>
            </a:r>
            <a:r>
              <a:rPr lang="en-US" altLang="zh-TW" dirty="0"/>
              <a:t>Skimming Strategy</a:t>
            </a:r>
            <a:r>
              <a:rPr lang="zh-TW" altLang="en-US" dirty="0"/>
              <a:t>）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滲透策略（</a:t>
            </a:r>
            <a:r>
              <a:rPr lang="en-US" altLang="zh-TW" dirty="0"/>
              <a:t>Penetration</a:t>
            </a:r>
            <a:r>
              <a:rPr lang="zh-TW" altLang="en-US" dirty="0"/>
              <a:t>）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/>
              <a:t>營收模式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交易費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變動價格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免費或是不同層級</a:t>
            </a:r>
            <a:r>
              <a:rPr lang="zh-TW" altLang="en-US" dirty="0" smtClean="0"/>
              <a:t>收費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90559" y="-3574631"/>
            <a:ext cx="467999" cy="7634561"/>
            <a:chOff x="-37327" y="1183"/>
            <a:chExt cx="432002" cy="4732963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591292" y="1197605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</a:t>
              </a:r>
              <a:r>
                <a:rPr lang="zh-TW" altLang="en-US" dirty="0" smtClean="0">
                  <a:solidFill>
                    <a:schemeClr val="tx2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顧客</a:t>
              </a:r>
              <a:r>
                <a:rPr lang="zh-TW" altLang="en-US" dirty="0">
                  <a:solidFill>
                    <a:schemeClr val="tx2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價值主張</a:t>
              </a:r>
              <a:endParaRPr lang="zh-TW" altLang="en-US" dirty="0">
                <a:solidFill>
                  <a:schemeClr val="tx2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7" y="221367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8" y="2850722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489237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4127584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 descr="C:\Users\NO38\Desktop\書籍\IM111電子商務\IM111ppt\小圖\02_core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19272"/>
          <a:stretch/>
        </p:blipFill>
        <p:spPr bwMode="auto">
          <a:xfrm>
            <a:off x="5115812" y="4653136"/>
            <a:ext cx="3609176" cy="17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創業者與創業團隊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創業者</a:t>
            </a:r>
            <a:r>
              <a:rPr lang="zh-TW" altLang="en-US" dirty="0"/>
              <a:t>的特質</a:t>
            </a:r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4"/>
            <a:ext cx="468000" cy="7249564"/>
            <a:chOff x="-37327" y="1183"/>
            <a:chExt cx="432003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467323" y="1715040"/>
              <a:ext cx="1291992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創業者與創業團隊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8" y="2612046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39913"/>
              </p:ext>
            </p:extLst>
          </p:nvPr>
        </p:nvGraphicFramePr>
        <p:xfrm>
          <a:off x="928489" y="1988840"/>
          <a:ext cx="7459935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創業者與創業團隊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19256" cy="5040000"/>
          </a:xfrm>
        </p:spPr>
        <p:txBody>
          <a:bodyPr>
            <a:noAutofit/>
          </a:bodyPr>
          <a:lstStyle/>
          <a:p>
            <a:pPr marL="342900" indent="-342900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 smtClean="0"/>
              <a:t>TED-How </a:t>
            </a:r>
            <a:r>
              <a:rPr lang="en-US" altLang="zh-TW" dirty="0"/>
              <a:t>to pitch to a VC</a:t>
            </a:r>
            <a:r>
              <a:rPr lang="en-US" altLang="zh-TW" dirty="0" smtClean="0"/>
              <a:t>.</a:t>
            </a:r>
            <a:r>
              <a:rPr lang="zh-TW" altLang="en-US" dirty="0" smtClean="0"/>
              <a:t>（</a:t>
            </a:r>
            <a:r>
              <a:rPr lang="en-US" altLang="zh-TW" dirty="0" smtClean="0"/>
              <a:t>David </a:t>
            </a:r>
            <a:r>
              <a:rPr lang="en-US" altLang="zh-TW" dirty="0"/>
              <a:t>S. </a:t>
            </a:r>
            <a:r>
              <a:rPr lang="en-US" altLang="zh-TW" dirty="0" smtClean="0"/>
              <a:t>Rose,</a:t>
            </a:r>
            <a:r>
              <a:rPr lang="zh-TW" altLang="en-US" dirty="0" smtClean="0"/>
              <a:t> </a:t>
            </a:r>
            <a:r>
              <a:rPr lang="en-US" altLang="zh-TW" dirty="0" smtClean="0"/>
              <a:t>2007</a:t>
            </a:r>
            <a:r>
              <a:rPr lang="zh-TW" altLang="en-US" dirty="0" smtClean="0"/>
              <a:t>）</a:t>
            </a:r>
            <a:endParaRPr lang="en-US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4"/>
            <a:ext cx="468000" cy="7249564"/>
            <a:chOff x="-37327" y="1183"/>
            <a:chExt cx="432003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467323" y="1715040"/>
              <a:ext cx="1291992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創業者與創業團隊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8" y="2612046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20" name="內容版面配置區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5681" t="11616" r="6956" b="5807"/>
          <a:stretch/>
        </p:blipFill>
        <p:spPr>
          <a:xfrm>
            <a:off x="937781" y="2583904"/>
            <a:ext cx="7268437" cy="38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創業者與創業團隊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創業</a:t>
            </a:r>
            <a:r>
              <a:rPr lang="zh-TW" altLang="en-US" dirty="0"/>
              <a:t>過程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整合各種資源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4"/>
            <a:ext cx="468000" cy="7249564"/>
            <a:chOff x="-37327" y="1183"/>
            <a:chExt cx="432003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467323" y="1715040"/>
              <a:ext cx="1291992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創業者與創業團隊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8" y="2612046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0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550889"/>
              </p:ext>
            </p:extLst>
          </p:nvPr>
        </p:nvGraphicFramePr>
        <p:xfrm>
          <a:off x="2274362" y="2852936"/>
          <a:ext cx="5105950" cy="326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5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創業者與創業團隊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建立</a:t>
            </a:r>
            <a:r>
              <a:rPr lang="zh-TW" altLang="en-US" dirty="0"/>
              <a:t>團隊</a:t>
            </a:r>
          </a:p>
          <a:p>
            <a:pPr marL="720000" lvl="1" indent="-360000" fontAlgn="base">
              <a:lnSpc>
                <a:spcPct val="100000"/>
              </a:lnSpc>
              <a:spcBef>
                <a:spcPts val="768"/>
              </a:spcBef>
              <a:buFont typeface="+mj-lt"/>
              <a:buAutoNum type="arabicPeriod"/>
            </a:pPr>
            <a:r>
              <a:rPr lang="zh-TW" altLang="en-US" dirty="0"/>
              <a:t>具有識人之明：了解自己，尋找創業夥伴補足自己的</a:t>
            </a:r>
            <a:r>
              <a:rPr lang="zh-TW" altLang="en-US" dirty="0" smtClean="0"/>
              <a:t>缺點。</a:t>
            </a:r>
            <a:endParaRPr lang="zh-TW" altLang="en-US" dirty="0"/>
          </a:p>
          <a:p>
            <a:pPr marL="720000" lvl="1" indent="-360000" fontAlgn="base">
              <a:lnSpc>
                <a:spcPct val="100000"/>
              </a:lnSpc>
              <a:spcBef>
                <a:spcPts val="768"/>
              </a:spcBef>
              <a:buFont typeface="+mj-lt"/>
              <a:buAutoNum type="arabicPeriod"/>
            </a:pPr>
            <a:r>
              <a:rPr lang="zh-TW" altLang="en-US" dirty="0"/>
              <a:t>建造創業夥伴：適時將工作交付給成員，讓創業夥伴或團隊</a:t>
            </a:r>
            <a:r>
              <a:rPr lang="zh-TW" altLang="en-US" dirty="0" smtClean="0"/>
              <a:t>人員，可以</a:t>
            </a:r>
            <a:r>
              <a:rPr lang="zh-TW" altLang="en-US" dirty="0"/>
              <a:t>和企業</a:t>
            </a:r>
            <a:r>
              <a:rPr lang="zh-TW" altLang="en-US" dirty="0" smtClean="0"/>
              <a:t>一起成長。</a:t>
            </a:r>
            <a:endParaRPr lang="zh-TW" altLang="en-US" dirty="0"/>
          </a:p>
          <a:p>
            <a:pPr marL="720000" lvl="1" indent="-360000" fontAlgn="base">
              <a:lnSpc>
                <a:spcPct val="100000"/>
              </a:lnSpc>
              <a:spcBef>
                <a:spcPts val="768"/>
              </a:spcBef>
              <a:buFont typeface="+mj-lt"/>
              <a:buAutoNum type="arabicPeriod"/>
            </a:pPr>
            <a:r>
              <a:rPr lang="zh-TW" altLang="en-US" dirty="0"/>
              <a:t>建立團隊共識與網絡關係：相識相知的工作情感，共度創業</a:t>
            </a:r>
            <a:r>
              <a:rPr lang="zh-TW" altLang="en-US" dirty="0" smtClean="0"/>
              <a:t>難關。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4"/>
            <a:ext cx="468000" cy="7249564"/>
            <a:chOff x="-37327" y="1183"/>
            <a:chExt cx="432003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467323" y="1715040"/>
              <a:ext cx="1291992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創業者與創業團隊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8" y="2612046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0242" name="Picture 2" descr="C:\Users\NO38\Desktop\書籍\IM111電子商務\IM111ppt\小圖\Team-10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52" y="4848404"/>
            <a:ext cx="3180973" cy="159048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創業計畫書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 smtClean="0"/>
              <a:t>Q</a:t>
            </a:r>
            <a:r>
              <a:rPr lang="zh-TW" altLang="en-US" dirty="0"/>
              <a:t>：創業計畫書寫給誰看？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 smtClean="0"/>
              <a:t>A</a:t>
            </a:r>
            <a:r>
              <a:rPr lang="zh-TW" altLang="en-US" dirty="0" smtClean="0"/>
              <a:t>：</a:t>
            </a:r>
            <a:r>
              <a:rPr lang="zh-TW" altLang="en-US" dirty="0"/>
              <a:t>投資人、政府或相關機構，做為募資提案</a:t>
            </a:r>
            <a:r>
              <a:rPr lang="zh-TW" altLang="en-US" dirty="0" smtClean="0"/>
              <a:t>說明。</a:t>
            </a:r>
            <a:endParaRPr lang="en-US" altLang="zh-TW" dirty="0" smtClean="0"/>
          </a:p>
        </p:txBody>
      </p:sp>
      <p:pic>
        <p:nvPicPr>
          <p:cNvPr id="2" name="Picture 2" descr="C:\Users\NO38\Desktop\書籍\IM111電子商務\IM111ppt\小圖\經營計畫書全文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31432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9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創業計畫書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9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TW" altLang="en-US" dirty="0" smtClean="0"/>
              <a:t>創業</a:t>
            </a:r>
            <a:r>
              <a:rPr lang="zh-TW" altLang="en-US" dirty="0"/>
              <a:t>計畫書內容：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創業團隊介紹：背景、經驗、專業能力、品格</a:t>
            </a:r>
            <a:r>
              <a:rPr lang="zh-TW" altLang="en-US" dirty="0" smtClean="0"/>
              <a:t>操守。</a:t>
            </a:r>
            <a:endParaRPr lang="zh-TW" altLang="en-US" dirty="0"/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創業產品構想：是</a:t>
            </a:r>
            <a:r>
              <a:rPr lang="zh-TW" altLang="en-US" dirty="0" smtClean="0"/>
              <a:t>計畫書</a:t>
            </a:r>
            <a:r>
              <a:rPr lang="zh-TW" altLang="en-US" dirty="0"/>
              <a:t>的核心。產品特性、差異化、目標客群、產品</a:t>
            </a:r>
            <a:r>
              <a:rPr lang="zh-TW" altLang="en-US" dirty="0" smtClean="0"/>
              <a:t>價值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市場情況：產業環境、市場可能性、競爭者、</a:t>
            </a:r>
            <a:r>
              <a:rPr lang="zh-TW" altLang="en-US" dirty="0" smtClean="0"/>
              <a:t>優勢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關鍵資源：人才、技術、設備、</a:t>
            </a:r>
            <a:r>
              <a:rPr lang="zh-TW" altLang="en-US" dirty="0" smtClean="0"/>
              <a:t>場地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財務規劃：創業所需成本、預期營收來源、獲利成長</a:t>
            </a:r>
            <a:r>
              <a:rPr lang="zh-TW" altLang="en-US" dirty="0" smtClean="0"/>
              <a:t>速度</a:t>
            </a:r>
            <a:r>
              <a:rPr lang="zh-TW" altLang="en-US" dirty="0"/>
              <a:t>。</a:t>
            </a:r>
          </a:p>
          <a:p>
            <a:pPr marL="720000" lvl="1" indent="-342900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其他：根據創業者判斷或對方要求來補充</a:t>
            </a:r>
            <a:r>
              <a:rPr lang="zh-TW" altLang="en-US" dirty="0" smtClean="0"/>
              <a:t>資料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04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創業計畫書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9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TW" altLang="en-US" sz="3200" dirty="0" smtClean="0"/>
              <a:t>寫作</a:t>
            </a:r>
            <a:r>
              <a:rPr lang="zh-TW" altLang="en-US" sz="3200" dirty="0"/>
              <a:t>參考：中小企業處「創業圓夢網」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endParaRPr lang="zh-TW" altLang="en-US" dirty="0"/>
          </a:p>
          <a:p>
            <a:pPr marL="377100" lvl="1" indent="0" algn="just" defTabSz="914400" fontAlgn="base">
              <a:lnSpc>
                <a:spcPct val="95000"/>
              </a:lnSpc>
              <a:spcBef>
                <a:spcPts val="600"/>
              </a:spcBef>
              <a:buNone/>
            </a:pP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917130" y="2165108"/>
            <a:ext cx="7309741" cy="4282133"/>
            <a:chOff x="917130" y="2165108"/>
            <a:chExt cx="7309741" cy="428213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130" y="2165108"/>
              <a:ext cx="7309741" cy="3839394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1187624" y="6064059"/>
              <a:ext cx="3600400" cy="3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zh-TW" sz="1050" dirty="0">
                  <a:solidFill>
                    <a:srgbClr val="545454"/>
                  </a:solidFill>
                </a:rPr>
                <a:t>照片：圖為</a:t>
              </a:r>
              <a:r>
                <a:rPr lang="zh-TW" altLang="en-US" sz="1050" dirty="0">
                  <a:solidFill>
                    <a:srgbClr val="545454"/>
                  </a:solidFill>
                </a:rPr>
                <a:t>經濟部中小企業處推動的「創頁台灣計畫</a:t>
              </a:r>
              <a:r>
                <a:rPr lang="zh-TW" altLang="en-US" sz="1050" dirty="0" smtClean="0">
                  <a:solidFill>
                    <a:srgbClr val="545454"/>
                  </a:solidFill>
                </a:rPr>
                <a:t>」</a:t>
              </a:r>
              <a:endParaRPr lang="en-US" altLang="zh-TW" sz="1050" dirty="0" smtClean="0">
                <a:solidFill>
                  <a:srgbClr val="545454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TW" altLang="zh-TW" sz="1050" dirty="0" smtClean="0">
                  <a:solidFill>
                    <a:srgbClr val="545454"/>
                  </a:solidFill>
                </a:rPr>
                <a:t>（</a:t>
              </a:r>
              <a:r>
                <a:rPr lang="zh-TW" altLang="zh-TW" sz="1050" dirty="0">
                  <a:solidFill>
                    <a:srgbClr val="545454"/>
                  </a:solidFill>
                </a:rPr>
                <a:t>圖片來源：</a:t>
              </a:r>
              <a:r>
                <a:rPr lang="en-US" altLang="zh-TW" sz="1050" u="sng" dirty="0">
                  <a:solidFill>
                    <a:srgbClr val="90BB23"/>
                  </a:solidFill>
                  <a:hlinkClick r:id="rId3"/>
                </a:rPr>
                <a:t>http://sme.moeasmea.gov.tw/SME/</a:t>
              </a:r>
              <a:r>
                <a:rPr lang="zh-TW" altLang="zh-TW" sz="1050" u="sng" dirty="0">
                  <a:solidFill>
                    <a:srgbClr val="545454"/>
                  </a:solidFill>
                </a:rPr>
                <a:t>）</a:t>
              </a:r>
              <a:endParaRPr lang="zh-TW" altLang="zh-TW" sz="1050" dirty="0">
                <a:solidFill>
                  <a:srgbClr val="5454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核心技術能力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核心</a:t>
            </a:r>
            <a:r>
              <a:rPr lang="zh-TW" altLang="en-US" sz="3200" dirty="0"/>
              <a:t>技術：從內部發展，以穩固事業體的技術</a:t>
            </a:r>
            <a:r>
              <a:rPr lang="zh-TW" altLang="en-US" sz="3200" dirty="0" smtClean="0"/>
              <a:t>能力。</a:t>
            </a:r>
            <a:endParaRPr lang="zh-TW" altLang="en-US" sz="3200" dirty="0"/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非核心技術：委外、租賃、授權、</a:t>
            </a:r>
            <a:r>
              <a:rPr lang="zh-TW" altLang="en-US" sz="3200" dirty="0" smtClean="0"/>
              <a:t>購買</a:t>
            </a:r>
            <a:r>
              <a:rPr lang="zh-TW" altLang="en-US" sz="3200" dirty="0"/>
              <a:t>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sz="3200" dirty="0" smtClean="0"/>
              <a:t>Dropbox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硬碟 → 核心技術、事業內部</a:t>
            </a:r>
            <a:r>
              <a:rPr lang="zh-TW" altLang="en-US" sz="3200" dirty="0" smtClean="0"/>
              <a:t>研發</a:t>
            </a:r>
            <a:r>
              <a:rPr lang="zh-TW" altLang="en-US" sz="3200" dirty="0"/>
              <a:t>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雲端</a:t>
            </a:r>
            <a:r>
              <a:rPr lang="zh-TW" altLang="en-US" sz="3200" dirty="0"/>
              <a:t>儲存空間 → </a:t>
            </a:r>
            <a:r>
              <a:rPr lang="zh-TW" altLang="en-US" sz="3200" dirty="0" smtClean="0"/>
              <a:t>向</a:t>
            </a:r>
            <a:r>
              <a:rPr lang="en-US" altLang="zh-TW" sz="3200" dirty="0" smtClean="0"/>
              <a:t>Amazon</a:t>
            </a:r>
            <a:r>
              <a:rPr lang="zh-TW" altLang="en-US" sz="3200" dirty="0" smtClean="0"/>
              <a:t>購買</a:t>
            </a:r>
            <a:r>
              <a:rPr lang="zh-TW" altLang="en-US" sz="3200" dirty="0"/>
              <a:t>。</a:t>
            </a:r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2"/>
            <a:ext cx="468002" cy="7249564"/>
            <a:chOff x="-37329" y="1183"/>
            <a:chExt cx="432005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468546" y="2361221"/>
              <a:ext cx="1294433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技術資源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5122" name="Picture 2" descr="C:\Users\NO38\Desktop\書籍\IM111電子商務\IM111ppt\小圖\cloud-computing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330" y="4357938"/>
            <a:ext cx="2833125" cy="21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技術</a:t>
            </a:r>
            <a:r>
              <a:rPr lang="zh-TW" altLang="en-US" dirty="0"/>
              <a:t>成本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若</a:t>
            </a:r>
            <a:r>
              <a:rPr lang="zh-TW" altLang="en-US" sz="3200" dirty="0"/>
              <a:t>企業由內部發展技術</a:t>
            </a:r>
            <a:r>
              <a:rPr lang="zh-TW" altLang="en-US" sz="3200" dirty="0" smtClean="0"/>
              <a:t>，需考量投入</a:t>
            </a:r>
            <a:r>
              <a:rPr lang="zh-TW" altLang="en-US" sz="3200" dirty="0"/>
              <a:t>成本</a:t>
            </a:r>
            <a:r>
              <a:rPr lang="zh-TW" altLang="en-US" sz="3200" dirty="0" smtClean="0"/>
              <a:t>與資金，</a:t>
            </a:r>
            <a:r>
              <a:rPr lang="zh-TW" altLang="en-US" sz="3200" dirty="0"/>
              <a:t>來達到損益平衡或開始正向獲利。創業者初期資金，需要持續募集創投資金，並做好財務規劃及考量。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智慧</a:t>
            </a:r>
            <a:r>
              <a:rPr lang="zh-TW" altLang="en-US" sz="3200" dirty="0"/>
              <a:t>權、專利→委託法律專家，除了可以保障企業內部的技術或智財，也能防止侵權、做為攻擊對手的武器</a:t>
            </a:r>
            <a:r>
              <a:rPr lang="zh-TW" altLang="en-US" sz="3200" dirty="0" smtClean="0"/>
              <a:t>。</a:t>
            </a: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2"/>
            <a:ext cx="468002" cy="7249564"/>
            <a:chOff x="-37329" y="1183"/>
            <a:chExt cx="432005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468546" y="2361221"/>
              <a:ext cx="1294433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技術資源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6146" name="Picture 2" descr="C:\Users\NO38\Desktop\書籍\IM111電子商務\IM111ppt\小圖\CEU_knowledge2105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579" y="4735207"/>
            <a:ext cx="2196129" cy="168552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98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21497" y="2708920"/>
            <a:ext cx="302512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 anchorCtr="0"/>
          <a:lstStyle/>
          <a:p>
            <a:pPr algn="ctr"/>
            <a:r>
              <a:rPr lang="zh-TW" altLang="en-US" sz="4000" b="0" dirty="0" smtClean="0"/>
              <a:t>摘要</a:t>
            </a:r>
            <a:endParaRPr lang="zh-TW" altLang="en-US" sz="4000" b="0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 marL="342900" indent="-34290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1" lang="en-US" altLang="zh-TW" dirty="0" smtClean="0"/>
              <a:t>15.</a:t>
            </a:r>
            <a:r>
              <a:rPr kumimoji="1" lang="en-US" altLang="zh-TW" sz="3200" dirty="0" smtClean="0">
                <a:solidFill>
                  <a:schemeClr val="tx2"/>
                </a:solidFill>
              </a:rPr>
              <a:t>1</a:t>
            </a:r>
            <a:r>
              <a:rPr kumimoji="1" lang="zh-TW" altLang="en-US" sz="3200" dirty="0" smtClean="0">
                <a:solidFill>
                  <a:schemeClr val="tx2"/>
                </a:solidFill>
              </a:rPr>
              <a:t> 導論</a:t>
            </a:r>
            <a:endParaRPr lang="zh-TW" alt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 smtClean="0"/>
              <a:t>15.2</a:t>
            </a:r>
            <a:r>
              <a:rPr lang="zh-TW" altLang="en-US" dirty="0" smtClean="0"/>
              <a:t> 顧客價值主張</a:t>
            </a:r>
            <a:endParaRPr lang="zh-TW" alt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 smtClean="0"/>
              <a:t>15.3</a:t>
            </a:r>
            <a:r>
              <a:rPr lang="zh-TW" altLang="en-US" dirty="0" smtClean="0"/>
              <a:t> 創業者與創業團隊</a:t>
            </a:r>
            <a:endParaRPr lang="zh-TW" alt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 smtClean="0"/>
              <a:t>15.4</a:t>
            </a:r>
            <a:r>
              <a:rPr lang="zh-TW" altLang="en-US" dirty="0" smtClean="0"/>
              <a:t> 技術資源</a:t>
            </a:r>
            <a:endParaRPr lang="zh-TW" alt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 smtClean="0"/>
              <a:t>15.5</a:t>
            </a:r>
            <a:r>
              <a:rPr lang="zh-TW" altLang="en-US" dirty="0" smtClean="0"/>
              <a:t> 進入市場計畫</a:t>
            </a:r>
            <a:endParaRPr lang="en-US" altLang="zh-TW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dirty="0" smtClean="0"/>
              <a:t>15.6</a:t>
            </a:r>
            <a:r>
              <a:rPr lang="zh-TW" altLang="en-US" dirty="0" smtClean="0"/>
              <a:t> 摘要與結論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70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網路效應（</a:t>
            </a:r>
            <a:r>
              <a:rPr lang="en-US" altLang="zh-TW" dirty="0" smtClean="0"/>
              <a:t>N</a:t>
            </a:r>
            <a:r>
              <a:rPr lang="en-US" altLang="zh-TW" cap="none" dirty="0" smtClean="0"/>
              <a:t>etwork</a:t>
            </a:r>
            <a:r>
              <a:rPr lang="en-US" altLang="zh-TW" dirty="0" smtClean="0"/>
              <a:t> E</a:t>
            </a:r>
            <a:r>
              <a:rPr lang="en-US" altLang="zh-TW" cap="none" dirty="0" smtClean="0"/>
              <a:t>ffect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又</a:t>
            </a:r>
            <a:r>
              <a:rPr lang="zh-TW" altLang="en-US" sz="3200" dirty="0"/>
              <a:t>稱網路外部</a:t>
            </a:r>
            <a:r>
              <a:rPr lang="zh-TW" altLang="en-US" sz="3200" dirty="0" smtClean="0"/>
              <a:t>性（</a:t>
            </a:r>
            <a:r>
              <a:rPr lang="en-US" altLang="zh-TW" sz="3200" dirty="0" smtClean="0"/>
              <a:t>Network Externality</a:t>
            </a:r>
            <a:r>
              <a:rPr lang="zh-TW" altLang="en-US" sz="3200" dirty="0" smtClean="0"/>
              <a:t>）：</a:t>
            </a:r>
            <a:r>
              <a:rPr lang="zh-TW" altLang="en-US" sz="3200" dirty="0"/>
              <a:t>使用者可獲得的利益，取決於有多少其他採用者。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容易產生競爭者大者恆大</a:t>
            </a:r>
            <a:r>
              <a:rPr lang="zh-TW" altLang="en-US" sz="3200" dirty="0" smtClean="0"/>
              <a:t>現象</a:t>
            </a:r>
            <a:r>
              <a:rPr lang="zh-TW" altLang="en-US" sz="3200" dirty="0"/>
              <a:t>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使用者更換社群網站平台，所產生的轉換成本、沉沒成本</a:t>
            </a:r>
            <a:r>
              <a:rPr lang="zh-TW" altLang="en-US" sz="3200" dirty="0" smtClean="0"/>
              <a:t>問題</a:t>
            </a:r>
            <a:r>
              <a:rPr lang="zh-TW" altLang="en-US" sz="3200" dirty="0"/>
              <a:t>。</a:t>
            </a:r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2"/>
            <a:ext cx="468002" cy="7249564"/>
            <a:chOff x="-37329" y="1183"/>
            <a:chExt cx="432005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468546" y="2361221"/>
              <a:ext cx="1294433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技術資源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1266" name="Picture 2" descr="C:\Users\NO38\Desktop\書籍\IM111電子商務\IM111ppt\小圖\entry-1-gl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80" y="4397356"/>
            <a:ext cx="1997176" cy="204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6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先進</a:t>
            </a:r>
            <a:r>
              <a:rPr lang="zh-TW" altLang="en-US" dirty="0"/>
              <a:t>者或後進者優勢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先進</a:t>
            </a:r>
            <a:r>
              <a:rPr lang="zh-TW" altLang="en-US" sz="3200" dirty="0"/>
              <a:t>者的優勢與風險：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 smtClean="0"/>
              <a:t>優勢</a:t>
            </a:r>
            <a:r>
              <a:rPr lang="zh-TW" altLang="en-US" dirty="0"/>
              <a:t>：獲得市場先機、建立品牌印象、建立管理效率、產品品質優</a:t>
            </a:r>
            <a:r>
              <a:rPr lang="zh-TW" altLang="en-US" dirty="0" smtClean="0"/>
              <a:t>化。</a:t>
            </a:r>
            <a:endParaRPr lang="zh-TW" altLang="en-US" dirty="0"/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 smtClean="0"/>
              <a:t>風險</a:t>
            </a:r>
            <a:r>
              <a:rPr lang="zh-TW" altLang="en-US" dirty="0"/>
              <a:t>：市場尚未接受，企業卻已經</a:t>
            </a:r>
            <a:r>
              <a:rPr lang="zh-TW" altLang="en-US" dirty="0" smtClean="0"/>
              <a:t>陣亡</a:t>
            </a:r>
            <a:r>
              <a:rPr lang="zh-TW" altLang="en-US" dirty="0"/>
              <a:t>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後進者優勢</a:t>
            </a:r>
            <a:r>
              <a:rPr lang="zh-TW" altLang="en-US" sz="3200" dirty="0"/>
              <a:t>與劣勢：</a:t>
            </a:r>
          </a:p>
          <a:p>
            <a:pPr marL="720000" lvl="1" indent="-342900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 smtClean="0"/>
              <a:t>優勢</a:t>
            </a:r>
            <a:r>
              <a:rPr lang="zh-TW" altLang="en-US" dirty="0"/>
              <a:t>：參照既有企業以反向工程或</a:t>
            </a:r>
            <a:r>
              <a:rPr lang="zh-TW" altLang="en-US" dirty="0" smtClean="0"/>
              <a:t>模仿的方式</a:t>
            </a:r>
            <a:r>
              <a:rPr lang="zh-TW" altLang="en-US" dirty="0"/>
              <a:t>，推出真正擊中市場的</a:t>
            </a:r>
            <a:r>
              <a:rPr lang="zh-TW" altLang="en-US" dirty="0" smtClean="0"/>
              <a:t>新產品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 smtClean="0"/>
              <a:t>劣勢</a:t>
            </a:r>
            <a:r>
              <a:rPr lang="zh-TW" altLang="en-US" dirty="0"/>
              <a:t>：大者恆大的競爭者、專利</a:t>
            </a:r>
            <a:r>
              <a:rPr lang="zh-TW" altLang="en-US" dirty="0" smtClean="0"/>
              <a:t>問題。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398060" y="-3382132"/>
            <a:ext cx="468002" cy="7249564"/>
            <a:chOff x="-37329" y="1183"/>
            <a:chExt cx="432005" cy="4494289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468546" y="2361221"/>
              <a:ext cx="1294433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技術資源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8" y="3250563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388891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7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通路</a:t>
            </a:r>
            <a:r>
              <a:rPr lang="zh-TW" altLang="en-US" dirty="0"/>
              <a:t>類型與特質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病毒</a:t>
            </a:r>
            <a:r>
              <a:rPr lang="zh-TW" altLang="en-US" sz="3200" dirty="0"/>
              <a:t>式</a:t>
            </a:r>
            <a:r>
              <a:rPr lang="zh-TW" altLang="en-US" sz="3200" dirty="0" smtClean="0"/>
              <a:t>行銷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利用各大電子商務網站（</a:t>
            </a:r>
            <a:r>
              <a:rPr lang="en-US" altLang="zh-TW" sz="3200" dirty="0" smtClean="0"/>
              <a:t>Yahoo</a:t>
            </a:r>
            <a:r>
              <a:rPr lang="zh-TW" altLang="en-US" sz="3200" dirty="0" smtClean="0"/>
              <a:t>、</a:t>
            </a:r>
            <a:r>
              <a:rPr lang="en-US" altLang="zh-TW" sz="3200" dirty="0" err="1" smtClean="0"/>
              <a:t>PChome</a:t>
            </a:r>
            <a:r>
              <a:rPr lang="zh-TW" altLang="en-US" sz="3200" dirty="0" smtClean="0"/>
              <a:t>），設立多個網路商店。</a:t>
            </a: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97184" y="-3581259"/>
            <a:ext cx="468002" cy="7647812"/>
            <a:chOff x="-37329" y="1183"/>
            <a:chExt cx="432005" cy="4741178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91" y="210456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591293" y="3117148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進入市場計畫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4135799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7170" name="Picture 2" descr="C:\Users\NO38\Desktop\書籍\IM111電子商務\IM111ppt\小圖\e2e8bb8b73c9bdd4f4014ee7f409dd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8904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搜尋</a:t>
            </a:r>
            <a:r>
              <a:rPr lang="zh-TW" altLang="en-US" dirty="0"/>
              <a:t>排名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關鍵字</a:t>
            </a:r>
            <a:r>
              <a:rPr lang="zh-TW" altLang="en-US" sz="3200" dirty="0"/>
              <a:t>廣告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sz="3200" dirty="0" smtClean="0"/>
              <a:t>SEO</a:t>
            </a:r>
            <a:r>
              <a:rPr lang="zh-TW" altLang="en-US" sz="3200" dirty="0" smtClean="0"/>
              <a:t>（</a:t>
            </a:r>
            <a:r>
              <a:rPr lang="en-US" altLang="zh-TW" sz="3200" dirty="0" smtClean="0"/>
              <a:t>Search </a:t>
            </a:r>
            <a:r>
              <a:rPr lang="en-US" altLang="zh-TW" sz="3200" dirty="0"/>
              <a:t>Engine </a:t>
            </a:r>
            <a:r>
              <a:rPr lang="en-US" altLang="zh-TW" sz="3200" dirty="0" smtClean="0"/>
              <a:t>Optimization</a:t>
            </a:r>
            <a:r>
              <a:rPr lang="zh-TW" altLang="en-US" sz="3200" dirty="0" smtClean="0"/>
              <a:t>）</a:t>
            </a:r>
            <a:endParaRPr lang="en-US" altLang="zh-TW" sz="3200" dirty="0"/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專業論壇推薦榜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sz="3200" dirty="0" smtClean="0"/>
              <a:t>App</a:t>
            </a:r>
            <a:r>
              <a:rPr lang="zh-TW" altLang="en-US" sz="3200" dirty="0" smtClean="0"/>
              <a:t>排行榜</a:t>
            </a: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97184" y="-3581259"/>
            <a:ext cx="468002" cy="7647812"/>
            <a:chOff x="-37329" y="1183"/>
            <a:chExt cx="432005" cy="4741178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91" y="210456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591293" y="3117148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進入市場計畫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4135799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8194" name="Picture 2" descr="C:\Users\NO38\Desktop\書籍\IM111電子商務\IM111ppt\小圖\s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36" y="3986379"/>
            <a:ext cx="4193220" cy="239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9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獲得</a:t>
            </a:r>
            <a:r>
              <a:rPr lang="zh-TW" altLang="en-US" dirty="0"/>
              <a:t>顧客需記入成本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廣告費</a:t>
            </a:r>
            <a:r>
              <a:rPr lang="zh-TW" altLang="en-US" sz="3200" dirty="0"/>
              <a:t>、通路費、維持顧客</a:t>
            </a:r>
            <a:r>
              <a:rPr lang="zh-TW" altLang="en-US" sz="3200" dirty="0" smtClean="0"/>
              <a:t>關係。</a:t>
            </a:r>
            <a:endParaRPr lang="zh-TW" altLang="en-US" sz="3200" dirty="0"/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廣告費</a:t>
            </a:r>
            <a:r>
              <a:rPr lang="zh-TW" altLang="en-US" sz="3200" dirty="0"/>
              <a:t>包含：買條幅廣告、關鍵字廣告、付費邀請意見領袖（</a:t>
            </a:r>
            <a:r>
              <a:rPr lang="zh-TW" altLang="en-US" sz="3200" dirty="0" smtClean="0"/>
              <a:t>例如知名</a:t>
            </a:r>
            <a:r>
              <a:rPr lang="zh-TW" altLang="en-US" sz="3200" dirty="0"/>
              <a:t>部落客）撰寫文章或心得、廣告設計公司提供行銷方案、媒體廣告</a:t>
            </a:r>
            <a:r>
              <a:rPr lang="en-US" altLang="zh-TW" sz="3200" dirty="0">
                <a:latin typeface="華康中明體" panose="02020509000000000000" pitchFamily="49" charset="-120"/>
              </a:rPr>
              <a:t>…</a:t>
            </a:r>
            <a:r>
              <a:rPr lang="zh-TW" altLang="en-US" sz="3200" dirty="0"/>
              <a:t>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通路</a:t>
            </a:r>
            <a:r>
              <a:rPr lang="zh-TW" altLang="en-US" sz="3200" dirty="0"/>
              <a:t>費包含：使用大型網站做為通路的上架費或租金、網頁導</a:t>
            </a:r>
            <a:r>
              <a:rPr lang="zh-TW" altLang="en-US" sz="3200" dirty="0" smtClean="0"/>
              <a:t>流。</a:t>
            </a: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97184" y="-3581259"/>
            <a:ext cx="468002" cy="7647812"/>
            <a:chOff x="-37329" y="1183"/>
            <a:chExt cx="432005" cy="4741178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91" y="210456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591293" y="3117148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進入市場計畫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4135799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9219" name="Picture 3" descr="C:\Users\NO38\Desktop\書籍\IM111電子商務\IM111ppt\小圖\圖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9160"/>
            <a:ext cx="3455665" cy="15842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4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免費的力量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使用者不必付</a:t>
            </a:r>
            <a:r>
              <a:rPr lang="zh-TW" altLang="en-US" sz="3200" dirty="0"/>
              <a:t>費，</a:t>
            </a:r>
            <a:r>
              <a:rPr lang="zh-TW" altLang="en-US" sz="3200" dirty="0" smtClean="0"/>
              <a:t>例如</a:t>
            </a:r>
            <a:r>
              <a:rPr lang="en-US" altLang="zh-TW" sz="3200" dirty="0" smtClean="0"/>
              <a:t>Google</a:t>
            </a:r>
            <a:r>
              <a:rPr lang="zh-TW" altLang="en-US" sz="3200" dirty="0"/>
              <a:t>提供完全免費的搜尋，再藉由銷售「關鍵字廣告」，從廣告主獲得營收。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能有效產生病毒擴散效果，建立龐大</a:t>
            </a:r>
            <a:r>
              <a:rPr lang="zh-TW" altLang="en-US" sz="3200" dirty="0" smtClean="0"/>
              <a:t>流量。</a:t>
            </a:r>
            <a:endParaRPr lang="zh-TW" altLang="en-US" sz="3200" dirty="0"/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需要建立具體可行的營收來源的商業</a:t>
            </a:r>
            <a:r>
              <a:rPr lang="zh-TW" altLang="en-US" sz="3200" dirty="0" smtClean="0"/>
              <a:t>模式。</a:t>
            </a:r>
            <a:endParaRPr lang="zh-TW" altLang="en-US" sz="3200" dirty="0"/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97184" y="-3581259"/>
            <a:ext cx="468002" cy="7647812"/>
            <a:chOff x="-37329" y="1183"/>
            <a:chExt cx="432005" cy="4741178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91" y="210456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591293" y="3117148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進入市場計畫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8" y="4135799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2290" name="Picture 2" descr="C:\Users\NO38\Desktop\書籍\IM111電子商務\IM111ppt\小圖\2013112301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391608"/>
            <a:ext cx="2703634" cy="20308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80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網路</a:t>
            </a:r>
            <a:r>
              <a:rPr lang="zh-TW" altLang="en-US" dirty="0"/>
              <a:t>創業的創投與育成機構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55780" y="1844824"/>
            <a:ext cx="8376632" cy="4005352"/>
            <a:chOff x="355780" y="1844824"/>
            <a:chExt cx="8376632" cy="4005352"/>
          </a:xfrm>
        </p:grpSpPr>
        <p:pic>
          <p:nvPicPr>
            <p:cNvPr id="12" name="內容版面配置區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89" y="1844824"/>
              <a:ext cx="8320823" cy="3550135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355780" y="5466994"/>
              <a:ext cx="7076629" cy="38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zh-TW" sz="1050" dirty="0">
                  <a:solidFill>
                    <a:srgbClr val="545454"/>
                  </a:solidFill>
                </a:rPr>
                <a:t>照片：</a:t>
              </a:r>
              <a:r>
                <a:rPr lang="zh-TW" altLang="en-US" sz="1050" dirty="0">
                  <a:solidFill>
                    <a:srgbClr val="545454"/>
                  </a:solidFill>
                </a:rPr>
                <a:t>知名創投公司</a:t>
              </a:r>
              <a:r>
                <a:rPr lang="en-US" altLang="zh-TW" sz="1050" dirty="0" err="1">
                  <a:solidFill>
                    <a:srgbClr val="545454"/>
                  </a:solidFill>
                </a:rPr>
                <a:t>AppWorks</a:t>
              </a:r>
              <a:r>
                <a:rPr lang="zh-TW" altLang="en-US" sz="1050" dirty="0">
                  <a:solidFill>
                    <a:srgbClr val="545454"/>
                  </a:solidFill>
                </a:rPr>
                <a:t>成功輔導許多創業案例</a:t>
              </a:r>
              <a:endParaRPr lang="en-US" altLang="zh-TW" sz="1050" dirty="0">
                <a:solidFill>
                  <a:srgbClr val="545454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TW" altLang="zh-TW" sz="1050" dirty="0">
                  <a:solidFill>
                    <a:srgbClr val="545454"/>
                  </a:solidFill>
                </a:rPr>
                <a:t>（圖片來源：</a:t>
              </a:r>
              <a:r>
                <a:rPr lang="en-US" altLang="zh-TW" sz="1050" u="sng" dirty="0">
                  <a:solidFill>
                    <a:srgbClr val="90BB23"/>
                  </a:solidFill>
                  <a:hlinkClick r:id="rId3"/>
                </a:rPr>
                <a:t>http://appworks.tw/</a:t>
              </a:r>
              <a:r>
                <a:rPr lang="zh-TW" altLang="zh-TW" sz="1050" u="sng" dirty="0">
                  <a:solidFill>
                    <a:srgbClr val="545454"/>
                  </a:solidFill>
                </a:rPr>
                <a:t>）</a:t>
              </a:r>
              <a:endParaRPr lang="zh-TW" altLang="zh-TW" sz="1050" dirty="0">
                <a:solidFill>
                  <a:srgbClr val="5454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1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摘要與結論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zh-TW" altLang="en-US" sz="3200" dirty="0" smtClean="0"/>
              <a:t>創業者</a:t>
            </a:r>
            <a:r>
              <a:rPr lang="zh-TW" altLang="en-US" sz="3200" dirty="0"/>
              <a:t>在提出產品構想時，需同時了解顧客價值主張、創業資源整合及產品進入市場，從網路創業的特質來擬定創業的</a:t>
            </a:r>
            <a:r>
              <a:rPr lang="zh-TW" altLang="en-US" sz="3200" dirty="0" smtClean="0"/>
              <a:t>策略。</a:t>
            </a:r>
            <a:endParaRPr lang="zh-TW" altLang="en-US" sz="3200" dirty="0"/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zh-TW" altLang="en-US" sz="3200" dirty="0"/>
              <a:t>了解顧客如何接受產品、與可改善方向。若不見起色，則需擬定「軸轉」的方向，尋求真正能切入市場的產品。</a:t>
            </a:r>
          </a:p>
          <a:p>
            <a:pPr marL="342900" lvl="1" indent="-342900" algn="just" defTabSz="914400" eaLnBrk="0" fontAlgn="base" hangingPunct="0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zh-TW" altLang="en-US" sz="3200" dirty="0"/>
              <a:t>顧客價值主張分析：從產品差異化、市場、客群，及營收模式，確定產品設計方向。以最小可行產品（</a:t>
            </a:r>
            <a:r>
              <a:rPr lang="en-US" altLang="zh-TW" sz="3200" dirty="0"/>
              <a:t>MVP</a:t>
            </a:r>
            <a:r>
              <a:rPr lang="zh-TW" altLang="en-US" sz="3200" dirty="0"/>
              <a:t>），盡快進行市場測試和實驗</a:t>
            </a:r>
            <a:r>
              <a:rPr lang="zh-TW" altLang="en-US" sz="3200" dirty="0" smtClean="0"/>
              <a:t>。</a:t>
            </a:r>
            <a:endParaRPr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70680" y="-3554757"/>
            <a:ext cx="468002" cy="7594804"/>
            <a:chOff x="-37329" y="1183"/>
            <a:chExt cx="432005" cy="4708316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91" y="210456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90" y="2737745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576110" y="3738717"/>
              <a:ext cx="1509564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摘要與結論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摘要與結論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lvl="1" indent="-342900" algn="just" defTabSz="914400" eaLnBrk="0" fontAlgn="base" hangingPunct="0">
              <a:lnSpc>
                <a:spcPct val="82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投資者</a:t>
            </a:r>
            <a:r>
              <a:rPr lang="zh-TW" altLang="en-US" sz="3200" dirty="0"/>
              <a:t>重視創業者的能力、</a:t>
            </a:r>
            <a:r>
              <a:rPr lang="zh-TW" altLang="en-US" sz="3200" dirty="0" smtClean="0"/>
              <a:t>專業、投入</a:t>
            </a:r>
            <a:r>
              <a:rPr lang="zh-TW" altLang="en-US" sz="3200" dirty="0"/>
              <a:t>。而創業者不只要有產品構想，也要有建立團隊、帶領團隊、整合創業所需資源的營運管理能力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342900" lvl="1" indent="-342900" algn="just" defTabSz="914400" eaLnBrk="0" fontAlgn="base" hangingPunct="0">
              <a:lnSpc>
                <a:spcPct val="82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/>
              <a:t>創業者需要從企業有限的資源，創立事業銷售產品，也要考量規模化、或成為大型網站、或跨國服務的時候，智慧財產如技術專利、或是商標等，是否有適當的維護</a:t>
            </a:r>
            <a:r>
              <a:rPr lang="zh-TW" altLang="en-US" sz="3200" dirty="0" smtClean="0"/>
              <a:t>。</a:t>
            </a:r>
          </a:p>
          <a:p>
            <a:pPr marL="342900" lvl="1" indent="-342900" algn="just" defTabSz="914400" eaLnBrk="0" fontAlgn="base" hangingPunct="0">
              <a:lnSpc>
                <a:spcPct val="82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sz="3200" dirty="0" smtClean="0"/>
              <a:t>在進入市場計畫，可善用網路資源，形成網路口碑，創造病毒式傳播的效應。此外，也可擬定免費策略以達到快速吸引使用者的目的。</a:t>
            </a:r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570680" y="-3554757"/>
            <a:ext cx="468002" cy="7594804"/>
            <a:chOff x="-37329" y="1183"/>
            <a:chExt cx="432005" cy="4708316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6" y="818204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9" y="145960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91" y="2104566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90" y="2737745"/>
              <a:ext cx="781123" cy="432000"/>
            </a:xfrm>
            <a:prstGeom prst="chevr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576110" y="3738717"/>
              <a:ext cx="1509564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摘要與結論</a:t>
              </a:r>
              <a:endParaRPr lang="zh-TW" altLang="en-US" dirty="0">
                <a:solidFill>
                  <a:schemeClr val="tx2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21497" y="2708920"/>
            <a:ext cx="302512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 anchorCtr="0"/>
          <a:lstStyle/>
          <a:p>
            <a:pPr algn="ctr"/>
            <a:r>
              <a:rPr lang="zh-TW" altLang="en-US" dirty="0"/>
              <a:t>學習目標</a:t>
            </a:r>
            <a:endParaRPr lang="zh-TW" altLang="en-US" sz="4000" dirty="0"/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Autofit/>
          </a:bodyPr>
          <a:lstStyle/>
          <a:p>
            <a:pPr marL="342900" indent="-34290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dirty="0" smtClean="0"/>
              <a:t>了解</a:t>
            </a:r>
            <a:r>
              <a:rPr lang="zh-TW" altLang="en-US" dirty="0"/>
              <a:t>網路創業</a:t>
            </a:r>
            <a:r>
              <a:rPr lang="zh-TW" altLang="en-US" dirty="0" smtClean="0"/>
              <a:t>特質。</a:t>
            </a:r>
            <a:endParaRPr lang="zh-TW" altLang="en-US" dirty="0"/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dirty="0"/>
              <a:t>構思新產品的特質與潛力，需要從顧客價值主張</a:t>
            </a:r>
            <a:r>
              <a:rPr lang="zh-TW" altLang="en-US" dirty="0" smtClean="0"/>
              <a:t>出發</a:t>
            </a:r>
            <a:r>
              <a:rPr lang="zh-TW" altLang="en-US" dirty="0"/>
              <a:t>。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dirty="0"/>
              <a:t>創業者與創業團隊的能力與企業家</a:t>
            </a:r>
            <a:r>
              <a:rPr lang="zh-TW" altLang="en-US" dirty="0" smtClean="0"/>
              <a:t>精神</a:t>
            </a:r>
            <a:r>
              <a:rPr lang="zh-TW" altLang="en-US" dirty="0"/>
              <a:t>。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dirty="0"/>
              <a:t>創業所需的技術與營運</a:t>
            </a:r>
            <a:r>
              <a:rPr lang="zh-TW" altLang="en-US" dirty="0" smtClean="0"/>
              <a:t>資源</a:t>
            </a:r>
            <a:r>
              <a:rPr lang="zh-TW" altLang="en-US" dirty="0"/>
              <a:t>。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dirty="0"/>
              <a:t>新產品如何進入市場：善用網路特質與內外部</a:t>
            </a:r>
            <a:r>
              <a:rPr lang="zh-TW" altLang="en-US" dirty="0" smtClean="0"/>
              <a:t>資源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5974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ropbox</a:t>
            </a:r>
            <a:endParaRPr lang="en-US" altLang="zh-TW" cap="none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 smtClean="0"/>
              <a:t>2006</a:t>
            </a:r>
            <a:r>
              <a:rPr lang="zh-TW" altLang="en-US" dirty="0"/>
              <a:t>年，因為遺忘隨身碟，興起了雲端硬碟的</a:t>
            </a:r>
            <a:r>
              <a:rPr lang="zh-TW" altLang="en-US" dirty="0" smtClean="0"/>
              <a:t>想法。</a:t>
            </a:r>
            <a:endParaRPr lang="zh-TW" altLang="en-US" dirty="0"/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/>
              <a:t>2007</a:t>
            </a:r>
            <a:r>
              <a:rPr lang="zh-TW" altLang="en-US" dirty="0"/>
              <a:t>年，獲得矽谷創投</a:t>
            </a:r>
            <a:r>
              <a:rPr lang="en-US" altLang="zh-TW" dirty="0"/>
              <a:t>Y-</a:t>
            </a:r>
            <a:r>
              <a:rPr lang="en-US" altLang="zh-TW" dirty="0" err="1"/>
              <a:t>Combinator</a:t>
            </a:r>
            <a:r>
              <a:rPr lang="zh-TW" altLang="en-US" dirty="0" smtClean="0"/>
              <a:t>投資</a:t>
            </a:r>
            <a:r>
              <a:rPr lang="zh-TW" altLang="en-US" dirty="0"/>
              <a:t>。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/>
              <a:t>2008</a:t>
            </a:r>
            <a:r>
              <a:rPr lang="zh-TW" altLang="en-US" dirty="0"/>
              <a:t>年，</a:t>
            </a:r>
            <a:r>
              <a:rPr lang="en-US" altLang="zh-TW" dirty="0"/>
              <a:t>Dropbox</a:t>
            </a:r>
            <a:r>
              <a:rPr lang="zh-TW" altLang="en-US" dirty="0"/>
              <a:t>發表，並採用免費</a:t>
            </a:r>
            <a:r>
              <a:rPr lang="zh-TW" altLang="en-US" dirty="0" smtClean="0"/>
              <a:t>策略</a:t>
            </a:r>
            <a:r>
              <a:rPr lang="zh-TW" altLang="en-US" dirty="0"/>
              <a:t>。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/>
              <a:t>Dropbox</a:t>
            </a:r>
            <a:r>
              <a:rPr lang="zh-TW" altLang="en-US" dirty="0"/>
              <a:t>設有檔案分享的功能，不同的使用者可以共用開放的檔案</a:t>
            </a:r>
            <a:r>
              <a:rPr lang="zh-TW" altLang="en-US" dirty="0" smtClean="0"/>
              <a:t>夾</a:t>
            </a:r>
            <a:r>
              <a:rPr lang="zh-TW" altLang="en-US" dirty="0"/>
              <a:t>。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/>
              <a:t>根據富士</a:t>
            </a:r>
            <a:r>
              <a:rPr lang="zh-TW" altLang="en-US" dirty="0" smtClean="0"/>
              <a:t>比（</a:t>
            </a:r>
            <a:r>
              <a:rPr lang="en-US" altLang="zh-TW" dirty="0" smtClean="0"/>
              <a:t>Forbes</a:t>
            </a:r>
            <a:r>
              <a:rPr lang="zh-TW" altLang="en-US" dirty="0" smtClean="0"/>
              <a:t>）推算</a:t>
            </a:r>
            <a:endParaRPr lang="zh-TW" altLang="en-US" dirty="0"/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en-US" altLang="zh-TW" dirty="0"/>
              <a:t>Dropbox</a:t>
            </a:r>
            <a:r>
              <a:rPr lang="zh-TW" altLang="en-US" dirty="0"/>
              <a:t>每年以</a:t>
            </a:r>
            <a:r>
              <a:rPr lang="en-US" altLang="zh-TW" dirty="0"/>
              <a:t>50%</a:t>
            </a:r>
            <a:r>
              <a:rPr lang="zh-TW" altLang="en-US" dirty="0"/>
              <a:t>的速度</a:t>
            </a:r>
            <a:r>
              <a:rPr lang="zh-TW" altLang="en-US" dirty="0" smtClean="0"/>
              <a:t>成長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en-US" altLang="zh-TW" dirty="0"/>
              <a:t>2012</a:t>
            </a:r>
            <a:r>
              <a:rPr lang="zh-TW" altLang="en-US" dirty="0"/>
              <a:t>年已達到</a:t>
            </a:r>
            <a:r>
              <a:rPr lang="en-US" altLang="zh-TW" dirty="0"/>
              <a:t>4</a:t>
            </a:r>
            <a:r>
              <a:rPr lang="zh-TW" altLang="en-US" dirty="0"/>
              <a:t>億營收，毛利高達</a:t>
            </a:r>
            <a:r>
              <a:rPr lang="en-US" altLang="zh-TW" dirty="0"/>
              <a:t>30%</a:t>
            </a:r>
            <a:r>
              <a:rPr lang="zh-TW" altLang="en-US" dirty="0" smtClean="0"/>
              <a:t>以上。</a:t>
            </a:r>
            <a:endParaRPr lang="zh-TW" altLang="en-US" dirty="0"/>
          </a:p>
        </p:txBody>
      </p:sp>
      <p:pic>
        <p:nvPicPr>
          <p:cNvPr id="21" name="Picture 2" descr="http://the-digital-reader.com/wp-content/uploads/2014/03/dropbox-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68" y="409273"/>
            <a:ext cx="1006675" cy="1006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0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/>
            <a:r>
              <a:rPr lang="en-US" altLang="zh-TW" dirty="0" err="1" smtClean="0"/>
              <a:t>d</a:t>
            </a:r>
            <a:r>
              <a:rPr lang="en-US" altLang="zh-TW" cap="none" dirty="0" err="1" smtClean="0"/>
              <a:t>ropbox</a:t>
            </a:r>
            <a:endParaRPr lang="en-US" altLang="zh-TW" cap="none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根據</a:t>
            </a:r>
            <a:r>
              <a:rPr lang="zh-TW" altLang="en-US" dirty="0"/>
              <a:t>富士</a:t>
            </a:r>
            <a:r>
              <a:rPr lang="zh-TW" altLang="en-US" dirty="0" smtClean="0"/>
              <a:t>比（</a:t>
            </a:r>
            <a:r>
              <a:rPr lang="en-US" altLang="zh-TW" dirty="0" smtClean="0"/>
              <a:t>Forbes</a:t>
            </a:r>
            <a:r>
              <a:rPr lang="zh-TW" altLang="en-US" dirty="0" smtClean="0"/>
              <a:t>）推算</a:t>
            </a:r>
            <a:endParaRPr lang="zh-TW" altLang="en-US" dirty="0"/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en-US" altLang="zh-TW" dirty="0" smtClean="0"/>
              <a:t>2013</a:t>
            </a:r>
            <a:r>
              <a:rPr lang="zh-TW" altLang="en-US" dirty="0"/>
              <a:t>年使用者破</a:t>
            </a:r>
            <a:r>
              <a:rPr lang="en-US" altLang="zh-TW" dirty="0"/>
              <a:t>1</a:t>
            </a:r>
            <a:r>
              <a:rPr lang="zh-TW" altLang="en-US" dirty="0"/>
              <a:t>億</a:t>
            </a:r>
            <a:r>
              <a:rPr lang="en-US" altLang="zh-TW" dirty="0"/>
              <a:t>5</a:t>
            </a:r>
            <a:r>
              <a:rPr lang="zh-TW" altLang="en-US" dirty="0"/>
              <a:t>千人，預估市值達</a:t>
            </a:r>
            <a:r>
              <a:rPr lang="en-US" altLang="zh-TW" dirty="0"/>
              <a:t>40</a:t>
            </a:r>
            <a:r>
              <a:rPr lang="zh-TW" altLang="en-US" dirty="0"/>
              <a:t>億</a:t>
            </a:r>
            <a:r>
              <a:rPr lang="zh-TW" altLang="en-US" dirty="0" smtClean="0"/>
              <a:t>美元。</a:t>
            </a:r>
            <a:endParaRPr lang="en-US" altLang="zh-TW" dirty="0" smtClean="0"/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en-US" altLang="zh-TW" dirty="0"/>
              <a:t>Dropbox</a:t>
            </a:r>
            <a:r>
              <a:rPr lang="zh-TW" altLang="en-US" dirty="0"/>
              <a:t>的行銷策略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申請者可得到</a:t>
            </a:r>
            <a:r>
              <a:rPr lang="en-US" altLang="zh-TW" dirty="0"/>
              <a:t>2GB</a:t>
            </a:r>
            <a:r>
              <a:rPr lang="zh-TW" altLang="en-US" dirty="0"/>
              <a:t>的免費儲存</a:t>
            </a:r>
            <a:r>
              <a:rPr lang="zh-TW" altLang="en-US" dirty="0" smtClean="0"/>
              <a:t>空間。</a:t>
            </a:r>
            <a:endParaRPr lang="zh-TW" altLang="en-US" dirty="0"/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推薦好友使用，獲得免費</a:t>
            </a:r>
            <a:r>
              <a:rPr lang="zh-TW" altLang="en-US" dirty="0" smtClean="0"/>
              <a:t>空間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若因分享檔案夾，而有新使用者加入，雙方將獲得免費</a:t>
            </a:r>
            <a:r>
              <a:rPr lang="zh-TW" altLang="en-US" dirty="0" smtClean="0"/>
              <a:t>空間</a:t>
            </a:r>
            <a:r>
              <a:rPr lang="zh-TW" altLang="en-US" dirty="0"/>
              <a:t>。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達到病毒式擴散的</a:t>
            </a:r>
            <a:r>
              <a:rPr lang="zh-TW" altLang="en-US" dirty="0" smtClean="0"/>
              <a:t>效果。</a:t>
            </a:r>
            <a:endParaRPr lang="zh-TW" altLang="en-US" dirty="0"/>
          </a:p>
        </p:txBody>
      </p:sp>
      <p:pic>
        <p:nvPicPr>
          <p:cNvPr id="21" name="Picture 2" descr="http://the-digital-reader.com/wp-content/uploads/2014/03/dropbox-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68" y="409273"/>
            <a:ext cx="1006675" cy="1006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5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導論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zh-TW" altLang="en-US" dirty="0" smtClean="0"/>
              <a:t>知名</a:t>
            </a:r>
            <a:r>
              <a:rPr lang="zh-TW" altLang="en-US" dirty="0"/>
              <a:t>公司或網站，都曾經歷創業歷程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00"/>
              </a:spcBef>
              <a:buFont typeface="Times New Roman" panose="02020603050405020304" pitchFamily="18" charset="0"/>
              <a:buChar char="−"/>
            </a:pPr>
            <a:r>
              <a:rPr lang="en-US" altLang="zh-TW" dirty="0"/>
              <a:t>2001</a:t>
            </a:r>
            <a:r>
              <a:rPr lang="zh-TW" altLang="en-US" dirty="0"/>
              <a:t>年</a:t>
            </a:r>
            <a:r>
              <a:rPr lang="en-US" altLang="zh-TW" dirty="0"/>
              <a:t>Yahoo!</a:t>
            </a:r>
            <a:r>
              <a:rPr lang="zh-TW" altLang="en-US" dirty="0"/>
              <a:t>與奇摩站合併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00"/>
              </a:spcBef>
              <a:buFont typeface="Times New Roman" panose="02020603050405020304" pitchFamily="18" charset="0"/>
              <a:buChar char="−"/>
            </a:pPr>
            <a:r>
              <a:rPr lang="en-US" altLang="zh-TW" dirty="0"/>
              <a:t>2006</a:t>
            </a:r>
            <a:r>
              <a:rPr lang="zh-TW" altLang="en-US" dirty="0"/>
              <a:t>年</a:t>
            </a:r>
            <a:r>
              <a:rPr lang="en-US" altLang="zh-TW" dirty="0"/>
              <a:t>Yahoo!</a:t>
            </a:r>
            <a:r>
              <a:rPr lang="zh-TW" altLang="en-US" dirty="0"/>
              <a:t>奇摩併購無名小站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00"/>
              </a:spcBef>
              <a:buFont typeface="Times New Roman" panose="02020603050405020304" pitchFamily="18" charset="0"/>
              <a:buChar char="−"/>
            </a:pPr>
            <a:r>
              <a:rPr lang="en-US" altLang="zh-TW" dirty="0"/>
              <a:t>2008</a:t>
            </a:r>
            <a:r>
              <a:rPr lang="zh-TW" altLang="en-US" dirty="0"/>
              <a:t>年將經營</a:t>
            </a:r>
            <a:r>
              <a:rPr lang="en-US" altLang="zh-TW" dirty="0"/>
              <a:t>Yahoo!</a:t>
            </a:r>
            <a:r>
              <a:rPr lang="zh-TW" altLang="en-US" dirty="0"/>
              <a:t>奇摩購物中心的興奇科技購入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00"/>
              </a:spcBef>
              <a:buFont typeface="Times New Roman" panose="02020603050405020304" pitchFamily="18" charset="0"/>
              <a:buChar char="−"/>
            </a:pPr>
            <a:r>
              <a:rPr lang="en-US" altLang="zh-TW" dirty="0"/>
              <a:t>2009</a:t>
            </a:r>
            <a:r>
              <a:rPr lang="zh-TW" altLang="en-US" dirty="0"/>
              <a:t>年「憤怒鳥」由芬蘭小公司</a:t>
            </a:r>
            <a:r>
              <a:rPr lang="en-US" altLang="zh-TW" dirty="0" err="1"/>
              <a:t>Rovio</a:t>
            </a:r>
            <a:r>
              <a:rPr lang="zh-TW" altLang="en-US" dirty="0"/>
              <a:t>製作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00"/>
              </a:spcBef>
              <a:buFont typeface="Arial" charset="0"/>
              <a:buChar char="•"/>
            </a:pPr>
            <a:r>
              <a:rPr lang="zh-TW" altLang="en-US" dirty="0"/>
              <a:t>精實創業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創業過程中是不斷的驗證兩個假設</a:t>
            </a:r>
          </a:p>
          <a:p>
            <a:pPr marL="1177200" lvl="3" indent="-342900" algn="just" defTabSz="914400" fontAlgn="base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價值的假設 （</a:t>
            </a:r>
            <a:r>
              <a:rPr lang="en-US" altLang="zh-TW" dirty="0"/>
              <a:t>Value Hypothesis</a:t>
            </a:r>
            <a:r>
              <a:rPr lang="zh-TW" altLang="en-US" dirty="0"/>
              <a:t>）</a:t>
            </a:r>
          </a:p>
          <a:p>
            <a:pPr marL="1177200" lvl="3" indent="-342900" algn="just" defTabSz="914400" fontAlgn="base"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成長的假設（</a:t>
            </a:r>
            <a:r>
              <a:rPr lang="en-US" altLang="zh-TW" dirty="0"/>
              <a:t>Growth Hypothesis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095268" y="-3079339"/>
            <a:ext cx="468001" cy="6643990"/>
            <a:chOff x="-37326" y="1183"/>
            <a:chExt cx="432004" cy="4118870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90000" y="253857"/>
              <a:ext cx="937348" cy="432000"/>
            </a:xfrm>
            <a:prstGeom prst="homePlat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 </a:t>
              </a:r>
              <a:r>
                <a:rPr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導論</a:t>
              </a:r>
              <a:endPara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4" y="972125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7" y="1599578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7" y="2236627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7" y="2875144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7" y="3513491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0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導論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精</a:t>
            </a:r>
            <a:r>
              <a:rPr lang="zh-TW" altLang="en-US" dirty="0"/>
              <a:t>實創業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 smtClean="0"/>
              <a:t>創業者</a:t>
            </a:r>
            <a:r>
              <a:rPr lang="zh-TW" altLang="en-US" dirty="0"/>
              <a:t>可以利用最小可行產品（</a:t>
            </a:r>
            <a:r>
              <a:rPr lang="en-US" altLang="zh-TW" dirty="0"/>
              <a:t>Minimum Viable Product, MVP</a:t>
            </a:r>
            <a:r>
              <a:rPr lang="zh-TW" altLang="en-US" dirty="0"/>
              <a:t>）測試市場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軸轉（</a:t>
            </a:r>
            <a:r>
              <a:rPr lang="en-US" altLang="zh-TW" dirty="0"/>
              <a:t>Pivot</a:t>
            </a:r>
            <a:r>
              <a:rPr lang="zh-TW" altLang="en-US" dirty="0"/>
              <a:t>）的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 rot="-5400000">
            <a:off x="3095268" y="-3079339"/>
            <a:ext cx="468001" cy="6643990"/>
            <a:chOff x="-37326" y="1183"/>
            <a:chExt cx="432004" cy="4118870"/>
          </a:xfrm>
          <a:solidFill>
            <a:schemeClr val="bg1"/>
          </a:solidFill>
          <a:effectLst/>
        </p:grpSpPr>
        <p:sp>
          <p:nvSpPr>
            <p:cNvPr id="14" name="五邊形 13"/>
            <p:cNvSpPr/>
            <p:nvPr/>
          </p:nvSpPr>
          <p:spPr>
            <a:xfrm rot="5400000">
              <a:off x="-290000" y="253857"/>
              <a:ext cx="937348" cy="432000"/>
            </a:xfrm>
            <a:prstGeom prst="homePlat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 </a:t>
              </a:r>
              <a:r>
                <a:rPr lang="zh-TW" alt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導論</a:t>
              </a:r>
              <a:endParaRPr lang="zh-TW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＞形箭號 14"/>
            <p:cNvSpPr/>
            <p:nvPr/>
          </p:nvSpPr>
          <p:spPr>
            <a:xfrm rot="5400000">
              <a:off x="-211884" y="972125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＞形箭號 15"/>
            <p:cNvSpPr/>
            <p:nvPr/>
          </p:nvSpPr>
          <p:spPr>
            <a:xfrm rot="5400000">
              <a:off x="-211887" y="1599578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＞形箭號 16"/>
            <p:cNvSpPr/>
            <p:nvPr/>
          </p:nvSpPr>
          <p:spPr>
            <a:xfrm rot="5400000">
              <a:off x="-211887" y="2236627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＞形箭號 17"/>
            <p:cNvSpPr/>
            <p:nvPr/>
          </p:nvSpPr>
          <p:spPr>
            <a:xfrm rot="5400000">
              <a:off x="-211887" y="2875144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＞形箭號 18"/>
            <p:cNvSpPr/>
            <p:nvPr/>
          </p:nvSpPr>
          <p:spPr>
            <a:xfrm rot="5400000">
              <a:off x="-211887" y="3513491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C:\Users\NO38\Desktop\書籍\IM111電子商務\IM111ppt\小圖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0" y="4040536"/>
            <a:ext cx="4014407" cy="23269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顧客價值主張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 smtClean="0"/>
              <a:t>產品</a:t>
            </a:r>
            <a:r>
              <a:rPr lang="zh-TW" altLang="en-US" dirty="0"/>
              <a:t>（</a:t>
            </a:r>
            <a:r>
              <a:rPr lang="en-US" altLang="zh-TW" dirty="0"/>
              <a:t>Product</a:t>
            </a:r>
            <a:r>
              <a:rPr lang="zh-TW" altLang="en-US" dirty="0"/>
              <a:t>）為創業的根本要素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從顧客角度思考顧客價值主張（</a:t>
            </a:r>
            <a:r>
              <a:rPr lang="en-US" altLang="zh-TW" dirty="0"/>
              <a:t>Customer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）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列出規劃清單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/>
              <a:t>新產品可填補哪些市場缺口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觀察產業鏈中的機會點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/>
              <a:t>新產品差異化特質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差異化的經營模式創造話題</a:t>
            </a:r>
          </a:p>
          <a:p>
            <a:pPr marL="342900" indent="-342900" algn="just" defTabSz="914400" eaLnBrk="0" fontAlgn="base" hangingPunct="0">
              <a:lnSpc>
                <a:spcPct val="100000"/>
              </a:lnSpc>
              <a:spcBef>
                <a:spcPts val="768"/>
              </a:spcBef>
              <a:buFont typeface="Arial" charset="0"/>
              <a:buChar char="•"/>
            </a:pPr>
            <a:r>
              <a:rPr lang="zh-TW" altLang="en-US" dirty="0"/>
              <a:t>目標客群</a:t>
            </a:r>
          </a:p>
          <a:p>
            <a:pPr marL="720000" lvl="1" indent="-342900" algn="just" defTabSz="914400" fontAlgn="base">
              <a:lnSpc>
                <a:spcPct val="100000"/>
              </a:lnSpc>
              <a:spcBef>
                <a:spcPts val="768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目標客群測試新產品，以了解是否符合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 rot="-5400000">
            <a:off x="3590559" y="-3574631"/>
            <a:ext cx="467999" cy="7634561"/>
            <a:chOff x="-37327" y="1183"/>
            <a:chExt cx="432002" cy="4732963"/>
          </a:xfrm>
          <a:solidFill>
            <a:schemeClr val="bg1"/>
          </a:solidFill>
          <a:effectLst/>
        </p:grpSpPr>
        <p:sp>
          <p:nvSpPr>
            <p:cNvPr id="20" name="五邊形 19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＞形箭號 20"/>
            <p:cNvSpPr/>
            <p:nvPr/>
          </p:nvSpPr>
          <p:spPr>
            <a:xfrm rot="5400000">
              <a:off x="-591292" y="1197605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</a:t>
              </a:r>
              <a:r>
                <a:rPr lang="zh-TW" altLang="en-US" dirty="0" smtClean="0">
                  <a:solidFill>
                    <a:schemeClr val="tx2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顧客</a:t>
              </a:r>
              <a:r>
                <a:rPr lang="zh-TW" altLang="en-US" dirty="0">
                  <a:solidFill>
                    <a:schemeClr val="tx2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價值主張</a:t>
              </a:r>
              <a:endParaRPr lang="zh-TW" altLang="en-US" dirty="0">
                <a:solidFill>
                  <a:schemeClr val="tx2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＞形箭號 21"/>
            <p:cNvSpPr/>
            <p:nvPr/>
          </p:nvSpPr>
          <p:spPr>
            <a:xfrm rot="5400000">
              <a:off x="-211887" y="221367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 rot="5400000">
              <a:off x="-211888" y="2850722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＞形箭號 23"/>
            <p:cNvSpPr/>
            <p:nvPr/>
          </p:nvSpPr>
          <p:spPr>
            <a:xfrm rot="5400000">
              <a:off x="-211888" y="3489237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＞形箭號 24"/>
            <p:cNvSpPr/>
            <p:nvPr/>
          </p:nvSpPr>
          <p:spPr>
            <a:xfrm rot="5400000">
              <a:off x="-211888" y="4127584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65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455613" y="355432"/>
            <a:ext cx="8229600" cy="1143000"/>
          </a:xfrm>
          <a:ln w="6350"/>
        </p:spPr>
        <p:txBody>
          <a:bodyPr anchor="ctr">
            <a:normAutofit/>
          </a:bodyPr>
          <a:lstStyle/>
          <a:p>
            <a:pPr algn="ctr" eaLnBrk="1" hangingPunct="1"/>
            <a:r>
              <a:rPr lang="zh-TW" altLang="en-US" dirty="0" smtClean="0"/>
              <a:t>顧客價值主張</a:t>
            </a:r>
            <a:endParaRPr lang="en-US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457200" y="1483199"/>
            <a:ext cx="8291264" cy="5040000"/>
          </a:xfrm>
        </p:spPr>
        <p:txBody>
          <a:bodyPr>
            <a:noAutofit/>
          </a:bodyPr>
          <a:lstStyle/>
          <a:p>
            <a:pPr marL="342900" indent="-342900" algn="just" defTabSz="914400" eaLnBrk="0" fontAlgn="base" hangingPunct="0">
              <a:lnSpc>
                <a:spcPct val="9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TW" altLang="en-US" dirty="0" smtClean="0"/>
              <a:t>新</a:t>
            </a:r>
            <a:r>
              <a:rPr lang="zh-TW" altLang="en-US" dirty="0"/>
              <a:t>市場或既有市場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創造新市場</a:t>
            </a:r>
          </a:p>
          <a:p>
            <a:pPr marL="1177200" lvl="3" indent="-342900" algn="just" defTabSz="914400" fontAlgn="base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有限資源下設計推廣策略</a:t>
            </a:r>
          </a:p>
          <a:p>
            <a:pPr marL="1177200" lvl="3" indent="-342900" algn="just" defTabSz="914400" fontAlgn="base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根據回饋，修正產品設計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進入既有市場</a:t>
            </a:r>
          </a:p>
          <a:p>
            <a:pPr marL="1177200" lvl="3" indent="-342900" algn="just" defTabSz="914400" fontAlgn="base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差異化策略</a:t>
            </a:r>
          </a:p>
          <a:p>
            <a:pPr marL="342900" indent="-342900" algn="just" defTabSz="914400" eaLnBrk="0" fontAlgn="base" hangingPunct="0">
              <a:lnSpc>
                <a:spcPct val="9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zh-TW" altLang="en-US" dirty="0"/>
              <a:t>最小可行產品</a:t>
            </a:r>
          </a:p>
          <a:p>
            <a:pPr marL="720000" lvl="1" indent="-342900" algn="just" defTabSz="914400" fontAlgn="base">
              <a:lnSpc>
                <a:spcPct val="95000"/>
              </a:lnSpc>
              <a:spcBef>
                <a:spcPts val="600"/>
              </a:spcBef>
              <a:buFont typeface="Times New Roman" panose="02020603050405020304" pitchFamily="18" charset="0"/>
              <a:buChar char="−"/>
            </a:pPr>
            <a:r>
              <a:rPr lang="zh-TW" altLang="en-US" dirty="0"/>
              <a:t>使用者測試使用的功能</a:t>
            </a:r>
          </a:p>
          <a:p>
            <a:pPr marL="1177200" lvl="3" indent="-342900" algn="just" defTabSz="914400" fontAlgn="base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協助除錯</a:t>
            </a:r>
          </a:p>
          <a:p>
            <a:pPr marL="1177200" lvl="3" indent="-342900" algn="just" defTabSz="914400" fontAlgn="base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提供產品使用的意見回饋</a:t>
            </a:r>
          </a:p>
          <a:p>
            <a:pPr marL="1177200" lvl="3" indent="-342900" algn="just" defTabSz="914400" fontAlgn="base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dirty="0"/>
              <a:t>建立系統化測試的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  <p:pic>
        <p:nvPicPr>
          <p:cNvPr id="2050" name="Picture 2" descr="C:\Users\NO38\Desktop\書籍\IM111電子商務\IM111ppt\小圖\right_pr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50" y="4365104"/>
            <a:ext cx="2736304" cy="205222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 rot="-5400000">
            <a:off x="3590559" y="-3574631"/>
            <a:ext cx="467999" cy="7634561"/>
            <a:chOff x="-37327" y="1183"/>
            <a:chExt cx="432002" cy="4732963"/>
          </a:xfrm>
          <a:solidFill>
            <a:schemeClr val="bg1"/>
          </a:solidFill>
          <a:effectLst/>
        </p:grpSpPr>
        <p:sp>
          <p:nvSpPr>
            <p:cNvPr id="20" name="五邊形 19"/>
            <p:cNvSpPr/>
            <p:nvPr/>
          </p:nvSpPr>
          <p:spPr>
            <a:xfrm rot="5400000">
              <a:off x="-211888" y="175745"/>
              <a:ext cx="781123" cy="432000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15.1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＞形箭號 20"/>
            <p:cNvSpPr/>
            <p:nvPr/>
          </p:nvSpPr>
          <p:spPr>
            <a:xfrm rot="5400000">
              <a:off x="-591292" y="1197605"/>
              <a:ext cx="1539929" cy="432000"/>
            </a:xfrm>
            <a:prstGeom prst="chevron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15.2</a:t>
              </a:r>
              <a:r>
                <a:rPr lang="zh-TW" altLang="en-US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 </a:t>
              </a:r>
              <a:r>
                <a:rPr lang="zh-TW" altLang="en-US" dirty="0" smtClean="0">
                  <a:solidFill>
                    <a:schemeClr val="tx2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顧客</a:t>
              </a:r>
              <a:r>
                <a:rPr lang="zh-TW" altLang="en-US" dirty="0">
                  <a:solidFill>
                    <a:schemeClr val="tx2"/>
                  </a:solidFill>
                  <a:latin typeface="華康中圓體" panose="020F0509000000000000" pitchFamily="49" charset="-120"/>
                  <a:ea typeface="華康中圓體" panose="020F0509000000000000" pitchFamily="49" charset="-120"/>
                </a:rPr>
                <a:t>價值主張</a:t>
              </a:r>
              <a:endParaRPr lang="zh-TW" altLang="en-US" dirty="0">
                <a:solidFill>
                  <a:schemeClr val="tx2"/>
                </a:solidFill>
                <a:latin typeface="華康中圓體" panose="020F0509000000000000" pitchFamily="49" charset="-12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＞形箭號 21"/>
            <p:cNvSpPr/>
            <p:nvPr/>
          </p:nvSpPr>
          <p:spPr>
            <a:xfrm rot="5400000">
              <a:off x="-211887" y="2213670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15.3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＞形箭號 22"/>
            <p:cNvSpPr/>
            <p:nvPr/>
          </p:nvSpPr>
          <p:spPr>
            <a:xfrm rot="5400000">
              <a:off x="-211888" y="2850722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15.4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＞形箭號 23"/>
            <p:cNvSpPr/>
            <p:nvPr/>
          </p:nvSpPr>
          <p:spPr>
            <a:xfrm rot="5400000">
              <a:off x="-211888" y="3489237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15.5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＞形箭號 24"/>
            <p:cNvSpPr/>
            <p:nvPr/>
          </p:nvSpPr>
          <p:spPr>
            <a:xfrm rot="5400000">
              <a:off x="-211888" y="4127584"/>
              <a:ext cx="781124" cy="432000"/>
            </a:xfrm>
            <a:prstGeom prst="chevron">
              <a:avLst/>
            </a:prstGeom>
            <a:grpFill/>
            <a:ln w="28575">
              <a:solidFill>
                <a:schemeClr val="accent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華康中圓體" panose="020F0509000000000000" pitchFamily="49" charset="-120"/>
                  <a:cs typeface="Times New Roman" panose="02020603050405020304" pitchFamily="18" charset="0"/>
                </a:rPr>
                <a:t>15.6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華康中圓體" panose="020F0509000000000000" pitchFamily="49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9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世界地圖系列,亞洲簡報 (寬螢幕)</Template>
  <TotalTime>0</TotalTime>
  <Words>1636</Words>
  <Application>Microsoft Office PowerPoint</Application>
  <PresentationFormat>如螢幕大小 (4:3)</PresentationFormat>
  <Paragraphs>275</Paragraphs>
  <Slides>28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Continental_Asia_16x9</vt:lpstr>
      <vt:lpstr>PowerPoint 簡報</vt:lpstr>
      <vt:lpstr>摘要</vt:lpstr>
      <vt:lpstr>學習目標</vt:lpstr>
      <vt:lpstr>dropbox</vt:lpstr>
      <vt:lpstr>dropbox</vt:lpstr>
      <vt:lpstr>導論</vt:lpstr>
      <vt:lpstr>導論</vt:lpstr>
      <vt:lpstr>顧客價值主張</vt:lpstr>
      <vt:lpstr>顧客價值主張</vt:lpstr>
      <vt:lpstr>顧客價值主張</vt:lpstr>
      <vt:lpstr>創業者與創業團隊</vt:lpstr>
      <vt:lpstr>創業者與創業團隊</vt:lpstr>
      <vt:lpstr>創業者與創業團隊</vt:lpstr>
      <vt:lpstr>創業者與創業團隊</vt:lpstr>
      <vt:lpstr>創業計畫書</vt:lpstr>
      <vt:lpstr>創業計畫書</vt:lpstr>
      <vt:lpstr>創業計畫書</vt:lpstr>
      <vt:lpstr>核心技術能力</vt:lpstr>
      <vt:lpstr>技術成本</vt:lpstr>
      <vt:lpstr>網路效應（Network Effect）</vt:lpstr>
      <vt:lpstr>先進者或後進者優勢</vt:lpstr>
      <vt:lpstr>通路類型與特質</vt:lpstr>
      <vt:lpstr>搜尋排名</vt:lpstr>
      <vt:lpstr>獲得顧客需記入成本</vt:lpstr>
      <vt:lpstr>免費的力量</vt:lpstr>
      <vt:lpstr>網路創業的創投與育成機構</vt:lpstr>
      <vt:lpstr>摘要與結論</vt:lpstr>
      <vt:lpstr>摘要與結論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2014-05-29T08:19:18Z</dcterms:created>
  <dcterms:modified xsi:type="dcterms:W3CDTF">2014-07-18T08:43:02Z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