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1"/>
  </p:notesMasterIdLst>
  <p:handoutMasterIdLst>
    <p:handoutMasterId r:id="rId32"/>
  </p:handoutMasterIdLst>
  <p:sldIdLst>
    <p:sldId id="299" r:id="rId3"/>
    <p:sldId id="321" r:id="rId4"/>
    <p:sldId id="322" r:id="rId5"/>
    <p:sldId id="323" r:id="rId6"/>
    <p:sldId id="324" r:id="rId7"/>
    <p:sldId id="325" r:id="rId8"/>
    <p:sldId id="326" r:id="rId9"/>
    <p:sldId id="328" r:id="rId10"/>
    <p:sldId id="327" r:id="rId11"/>
    <p:sldId id="330" r:id="rId12"/>
    <p:sldId id="329" r:id="rId13"/>
    <p:sldId id="331" r:id="rId14"/>
    <p:sldId id="332" r:id="rId15"/>
    <p:sldId id="333" r:id="rId16"/>
    <p:sldId id="334" r:id="rId17"/>
    <p:sldId id="335" r:id="rId18"/>
    <p:sldId id="336" r:id="rId19"/>
    <p:sldId id="338" r:id="rId20"/>
    <p:sldId id="337" r:id="rId21"/>
    <p:sldId id="339" r:id="rId22"/>
    <p:sldId id="340" r:id="rId23"/>
    <p:sldId id="341" r:id="rId24"/>
    <p:sldId id="343" r:id="rId25"/>
    <p:sldId id="342" r:id="rId26"/>
    <p:sldId id="344" r:id="rId27"/>
    <p:sldId id="345" r:id="rId28"/>
    <p:sldId id="346" r:id="rId29"/>
    <p:sldId id="347" r:id="rId30"/>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 xmlns:p15="http://schemas.microsoft.com/office/powerpoint/2012/main">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6429" autoAdjust="0"/>
  </p:normalViewPr>
  <p:slideViewPr>
    <p:cSldViewPr>
      <p:cViewPr>
        <p:scale>
          <a:sx n="70" d="100"/>
          <a:sy n="70" d="100"/>
        </p:scale>
        <p:origin x="-1272" y="-54"/>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t>7/25/2014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t>2014/7/25</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419912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a:prstGeom prst="rect">
            <a:avLst/>
          </a:prstGeom>
        </p:spPr>
        <p:txBody>
          <a:bodyPr>
            <a:normAutofit/>
          </a:bodyPr>
          <a:lstStyle>
            <a:lvl1pPr latinLnBrk="0">
              <a:defRPr lang="zh-TW" sz="3301">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9" y="5029200"/>
            <a:ext cx="5887983" cy="1143000"/>
          </a:xfrm>
          <a:prstGeom prst="rect">
            <a:avLst/>
          </a:prstGeom>
        </p:spPr>
        <p:txBody>
          <a:bodyPr>
            <a:normAutofit/>
          </a:bodyPr>
          <a:lstStyle>
            <a:lvl1pPr marL="0" indent="0" algn="l" latinLnBrk="0">
              <a:spcBef>
                <a:spcPts val="0"/>
              </a:spcBef>
              <a:buNone/>
              <a:defRPr lang="zh-TW" sz="1500">
                <a:solidFill>
                  <a:schemeClr val="tx1"/>
                </a:solidFill>
                <a:latin typeface="Microsoft JhengHei" pitchFamily="34" charset="-120"/>
                <a:ea typeface="Microsoft JhengHei" pitchFamily="34" charset="-120"/>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9" y="1828800"/>
            <a:ext cx="7317105" cy="4343400"/>
          </a:xfrm>
          <a:prstGeom prst="rect">
            <a:avLst/>
          </a:prstGeom>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t>2014/7/25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a:prstGeom prst="rect">
            <a:avLst/>
          </a:prstGeo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a:prstGeom prst="rect">
            <a:avLst/>
          </a:prstGeo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t>2014/7/25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內容版面配置區 2"/>
          <p:cNvSpPr>
            <a:spLocks noGrp="1"/>
          </p:cNvSpPr>
          <p:nvPr>
            <p:ph idx="1"/>
          </p:nvPr>
        </p:nvSpPr>
        <p:spPr>
          <a:xfrm>
            <a:off x="913449" y="1828800"/>
            <a:ext cx="7317105" cy="4343400"/>
          </a:xfrm>
          <a:prstGeom prst="rect">
            <a:avLst/>
          </a:prstGeom>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3953EAC3-97C7-4725-B3D3-3992AB7F8C57}" type="datetime1">
              <a:rPr lang="zh-TW" altLang="en-US" smtClean="0"/>
              <a:t>2014/7/25</a:t>
            </a:fld>
            <a:endParaRPr lang="zh-TW"/>
          </a:p>
        </p:txBody>
      </p:sp>
      <p:sp>
        <p:nvSpPr>
          <p:cNvPr id="5" name="頁尾版面配置區 4"/>
          <p:cNvSpPr>
            <a:spLocks noGrp="1"/>
          </p:cNvSpPr>
          <p:nvPr>
            <p:ph type="ftr" sz="quarter" idx="11"/>
          </p:nvPr>
        </p:nvSpPr>
        <p:spPr/>
        <p:txBody>
          <a:bodyPr/>
          <a:lstStyle>
            <a:lvl1pPr>
              <a:defRPr sz="105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a:prstGeom prst="rect">
            <a:avLst/>
          </a:prstGeom>
        </p:spPr>
        <p:txBody>
          <a:bodyPr anchor="b">
            <a:normAutofit/>
          </a:bodyPr>
          <a:lstStyle>
            <a:lvl1pPr algn="l" latinLnBrk="0">
              <a:defRPr lang="zh-TW" sz="3301"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a:prstGeom prst="rect">
            <a:avLst/>
          </a:prstGeom>
        </p:spPr>
        <p:txBody>
          <a:bodyPr anchor="t"/>
          <a:lstStyle>
            <a:lvl1pPr marL="0" indent="0" latinLnBrk="0">
              <a:spcBef>
                <a:spcPts val="0"/>
              </a:spcBef>
              <a:buNone/>
              <a:defRPr lang="zh-TW" sz="1500">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t>2014/7/25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a:prstGeom prst="rect">
            <a:avLst/>
          </a:prstGeo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baseline="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a:prstGeom prst="rect">
            <a:avLst/>
          </a:prstGeo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t>2014/7/25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a:prstGeom prst="rect">
            <a:avLst/>
          </a:prstGeo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a:prstGeom prst="rect">
            <a:avLst/>
          </a:prstGeo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a:prstGeom prst="rect">
            <a:avLst/>
          </a:prstGeo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a:prstGeom prst="rect">
            <a:avLst/>
          </a:prstGeo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baseline="0"/>
            </a:lvl8pPr>
            <a:lvl9pPr latinLnBrk="0">
              <a:defRPr lang="zh-TW" sz="10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t>2014/7/25</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t>2014/7/25</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t>2014/7/25</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a:prstGeom prst="rect">
            <a:avLst/>
          </a:prstGeo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a:prstGeom prst="rect">
            <a:avLst/>
          </a:prstGeo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a:prstGeom prst="rect">
            <a:avLst/>
          </a:prstGeo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t>2014/7/25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a:prstGeom prst="rect">
            <a:avLst/>
          </a:prstGeo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prstGeom prst="rect">
            <a:avLst/>
          </a:prstGeo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1800"/>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a:prstGeom prst="rect">
            <a:avLst/>
          </a:prstGeo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t>2014/7/25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A311AFD9-3919-4091-B3EC-D4B98923168B}" type="datetime1">
              <a:rPr lang="zh-TW" altLang="en-US" smtClean="0"/>
              <a:t>2014/7/25</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75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
        <p:nvSpPr>
          <p:cNvPr id="7" name="標題版面配置區 1"/>
          <p:cNvSpPr>
            <a:spLocks noGrp="1"/>
          </p:cNvSpPr>
          <p:nvPr>
            <p:ph type="title"/>
          </p:nvPr>
        </p:nvSpPr>
        <p:spPr>
          <a:xfrm>
            <a:off x="457201" y="274638"/>
            <a:ext cx="8219256" cy="1325562"/>
          </a:xfrm>
          <a:prstGeom prst="rect">
            <a:avLst/>
          </a:prstGeom>
        </p:spPr>
        <p:txBody>
          <a:bodyPr vert="horz" lIns="91440" tIns="45720" rIns="91440" bIns="45720" rtlCol="0" anchor="ctr" anchorCtr="0">
            <a:normAutofit/>
          </a:bodyPr>
          <a:lstStyle/>
          <a:p>
            <a:pPr lvl="0" algn="ctr" defTabSz="914400"/>
            <a:r>
              <a:rPr lang="zh-TW" dirty="0"/>
              <a:t>按一下以編輯母片標題樣式</a:t>
            </a:r>
          </a:p>
        </p:txBody>
      </p:sp>
      <p:sp>
        <p:nvSpPr>
          <p:cNvPr id="8" name="文字版面配置區 2"/>
          <p:cNvSpPr>
            <a:spLocks noGrp="1"/>
          </p:cNvSpPr>
          <p:nvPr>
            <p:ph type="body" idx="1"/>
          </p:nvPr>
        </p:nvSpPr>
        <p:spPr>
          <a:xfrm>
            <a:off x="457201" y="1602000"/>
            <a:ext cx="8219256" cy="4923344"/>
          </a:xfrm>
          <a:prstGeom prst="rect">
            <a:avLst/>
          </a:prstGeom>
        </p:spPr>
        <p:txBody>
          <a:bodyPr vert="horz" lIns="91440" tIns="45720" rIns="91440" bIns="45720" rtlCol="0">
            <a:normAutofit/>
          </a:bodyPr>
          <a:lstStyle/>
          <a:p>
            <a:pPr marL="274320" lvl="0" indent="-228600" algn="l" defTabSz="914400" rtl="0" eaLnBrk="1" latinLnBrk="0" hangingPunct="1">
              <a:lnSpc>
                <a:spcPct val="90000"/>
              </a:lnSpc>
              <a:spcBef>
                <a:spcPts val="1800"/>
              </a:spcBef>
              <a:buClr>
                <a:schemeClr val="tx2"/>
              </a:buClr>
              <a:buSzPct val="80000"/>
              <a:buFont typeface="Arial" pitchFamily="34" charset="0"/>
              <a:buChar char="•"/>
            </a:pPr>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685983" rtl="0" eaLnBrk="1" latinLnBrk="0" hangingPunct="1">
        <a:lnSpc>
          <a:spcPct val="90000"/>
        </a:lnSpc>
        <a:spcBef>
          <a:spcPct val="0"/>
        </a:spcBef>
        <a:buNone/>
        <a:defRPr lang="zh-TW" sz="4000" b="0" kern="1200" cap="all" baseline="0" dirty="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05795" indent="-171496" algn="l" defTabSz="685983" rtl="0" eaLnBrk="1" latinLnBrk="0" hangingPunct="1">
        <a:lnSpc>
          <a:spcPct val="100000"/>
        </a:lnSpc>
        <a:spcBef>
          <a:spcPts val="768"/>
        </a:spcBef>
        <a:buClr>
          <a:schemeClr val="tx2"/>
        </a:buClr>
        <a:buSzPct val="80000"/>
        <a:buFont typeface="Arial" pitchFamily="34" charset="0"/>
        <a:buChar char="•"/>
        <a:defRPr lang="zh-TW" sz="32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377291" indent="-171496" algn="l" defTabSz="685983" rtl="0" eaLnBrk="1" latinLnBrk="0" hangingPunct="1">
        <a:lnSpc>
          <a:spcPct val="100000"/>
        </a:lnSpc>
        <a:spcBef>
          <a:spcPts val="768"/>
        </a:spcBef>
        <a:buClr>
          <a:schemeClr val="tx2"/>
        </a:buClr>
        <a:buSzPct val="80000"/>
        <a:buFont typeface="Arial" pitchFamily="34" charset="0"/>
        <a:buChar char="•"/>
        <a:defRPr lang="zh-TW" sz="28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548786" indent="-171496" algn="l" defTabSz="685983" rtl="0" eaLnBrk="1" latinLnBrk="0" hangingPunct="1">
        <a:lnSpc>
          <a:spcPct val="100000"/>
        </a:lnSpc>
        <a:spcBef>
          <a:spcPts val="768"/>
        </a:spcBef>
        <a:buClr>
          <a:schemeClr val="tx2"/>
        </a:buClr>
        <a:buSzPct val="80000"/>
        <a:buFont typeface="Arial" pitchFamily="34" charset="0"/>
        <a:buChar char="•"/>
        <a:defRPr lang="zh-TW" sz="24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3pPr>
      <a:lvl4pPr marL="720282" indent="-171496" algn="l" defTabSz="685983" rtl="0" eaLnBrk="1" latinLnBrk="0" hangingPunct="1">
        <a:lnSpc>
          <a:spcPct val="100000"/>
        </a:lnSpc>
        <a:spcBef>
          <a:spcPts val="768"/>
        </a:spcBef>
        <a:buClr>
          <a:schemeClr val="tx2"/>
        </a:buClr>
        <a:buSzPct val="80000"/>
        <a:buFont typeface="Arial" pitchFamily="34" charset="0"/>
        <a:buChar char="•"/>
        <a:defRPr lang="zh-TW" sz="20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891778" indent="-171496" algn="l" defTabSz="685983" rtl="0" eaLnBrk="1" latinLnBrk="0" hangingPunct="1">
        <a:lnSpc>
          <a:spcPct val="100000"/>
        </a:lnSpc>
        <a:spcBef>
          <a:spcPts val="768"/>
        </a:spcBef>
        <a:buClr>
          <a:schemeClr val="tx2"/>
        </a:buClr>
        <a:buSzPct val="80000"/>
        <a:buFont typeface="Arial" pitchFamily="34" charset="0"/>
        <a:buChar char="•"/>
        <a:defRPr lang="zh-TW" sz="18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5pPr>
      <a:lvl6pPr marL="1063273"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lang="zh-TW" sz="120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標題 1"/>
          <p:cNvSpPr txBox="1">
            <a:spLocks/>
          </p:cNvSpPr>
          <p:nvPr/>
        </p:nvSpPr>
        <p:spPr>
          <a:xfrm>
            <a:off x="4582133" y="2276872"/>
            <a:ext cx="4553897" cy="201622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16</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smtClean="0">
                <a:latin typeface="華康粗黑體" pitchFamily="49" charset="-120"/>
                <a:ea typeface="華康粗黑體" pitchFamily="49" charset="-120"/>
                <a:cs typeface="Arial" charset="0"/>
              </a:rPr>
              <a:t>電子商務</a:t>
            </a:r>
            <a:endParaRPr lang="en-US" altLang="zh-TW" b="0" dirty="0" smtClean="0">
              <a:latin typeface="華康粗黑體" pitchFamily="49" charset="-120"/>
              <a:ea typeface="華康粗黑體" pitchFamily="49" charset="-120"/>
              <a:cs typeface="Arial" charset="0"/>
            </a:endParaRPr>
          </a:p>
          <a:p>
            <a:pPr algn="ctr"/>
            <a:r>
              <a:rPr lang="zh-TW" altLang="en-US" b="0" dirty="0" smtClean="0">
                <a:latin typeface="華康粗黑體" pitchFamily="49" charset="-120"/>
                <a:ea typeface="華康粗黑體" pitchFamily="49" charset="-120"/>
                <a:cs typeface="Arial" charset="0"/>
              </a:rPr>
              <a:t>法律概說</a:t>
            </a:r>
            <a:endParaRPr lang="zh-TW" altLang="en-US" b="0" dirty="0">
              <a:latin typeface="華康粗黑體" pitchFamily="49" charset="-120"/>
              <a:ea typeface="華康粗黑體" pitchFamily="49" charset="-120"/>
              <a:cs typeface="Arial" charset="0"/>
            </a:endParaRPr>
          </a:p>
        </p:txBody>
      </p:sp>
      <p:sp>
        <p:nvSpPr>
          <p:cNvPr id="7"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8" name="直線接點 7"/>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158823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三星寫手門事件</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6" name="圖片 5"/>
          <p:cNvPicPr/>
          <p:nvPr/>
        </p:nvPicPr>
        <p:blipFill>
          <a:blip r:embed="rId3"/>
          <a:stretch>
            <a:fillRect/>
          </a:stretch>
        </p:blipFill>
        <p:spPr>
          <a:xfrm>
            <a:off x="552804" y="1916832"/>
            <a:ext cx="8064896" cy="4076812"/>
          </a:xfrm>
          <a:prstGeom prst="rect">
            <a:avLst/>
          </a:prstGeom>
        </p:spPr>
      </p:pic>
    </p:spTree>
    <p:extLst>
      <p:ext uri="{BB962C8B-B14F-4D97-AF65-F5344CB8AC3E}">
        <p14:creationId xmlns:p14="http://schemas.microsoft.com/office/powerpoint/2010/main" val="4059233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三星寫手門事件</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zh-TW" sz="3200" dirty="0"/>
              <a:t>個案討論：</a:t>
            </a:r>
          </a:p>
          <a:p>
            <a:pPr marL="720000" indent="-360000" algn="just" defTabSz="914400" fontAlgn="base">
              <a:buSzPct val="100000"/>
              <a:buFont typeface="+mj-lt"/>
              <a:buAutoNum type="arabicPeriod"/>
            </a:pPr>
            <a:r>
              <a:rPr kumimoji="1" lang="zh-TW" altLang="zh-TW" sz="2800" dirty="0"/>
              <a:t>在三星寫手門事件中，鵬泰如何操作口碑行銷與置入</a:t>
            </a:r>
            <a:r>
              <a:rPr kumimoji="1" lang="zh-TW" altLang="zh-TW" sz="2800" dirty="0" smtClean="0"/>
              <a:t>行銷</a:t>
            </a:r>
            <a:r>
              <a:rPr kumimoji="1" lang="zh-TW" altLang="en-US" sz="2800" dirty="0" smtClean="0"/>
              <a:t>？</a:t>
            </a:r>
            <a:endParaRPr kumimoji="1" lang="zh-TW" altLang="zh-TW" sz="2800" dirty="0"/>
          </a:p>
          <a:p>
            <a:pPr marL="720000" indent="-360000" algn="just" defTabSz="914400" fontAlgn="base">
              <a:buSzPct val="100000"/>
              <a:buFont typeface="+mj-lt"/>
              <a:buAutoNum type="arabicPeriod"/>
            </a:pPr>
            <a:r>
              <a:rPr kumimoji="1" lang="zh-TW" altLang="zh-TW" sz="2800" dirty="0"/>
              <a:t>三星寫手門事件對三星造成的傷害</a:t>
            </a:r>
            <a:r>
              <a:rPr kumimoji="1" lang="zh-TW" altLang="zh-TW" sz="2800" dirty="0" smtClean="0"/>
              <a:t>為何</a:t>
            </a:r>
            <a:r>
              <a:rPr kumimoji="1" lang="zh-TW" altLang="en-US" sz="2800" dirty="0" smtClean="0"/>
              <a:t>？</a:t>
            </a:r>
            <a:endParaRPr kumimoji="1" lang="zh-TW" altLang="zh-TW" sz="2800" dirty="0"/>
          </a:p>
          <a:p>
            <a:pPr marL="720000" indent="-360000" algn="just" defTabSz="914400" fontAlgn="base">
              <a:buSzPct val="100000"/>
              <a:buFont typeface="+mj-lt"/>
              <a:buAutoNum type="arabicPeriod"/>
            </a:pPr>
            <a:r>
              <a:rPr kumimoji="1" lang="zh-TW" altLang="zh-TW" sz="2800" dirty="0"/>
              <a:t>三星、鵬泰與相關行銷人員的做法是否違反任何的道德與</a:t>
            </a:r>
            <a:r>
              <a:rPr kumimoji="1" lang="zh-TW" altLang="zh-TW" sz="2800" dirty="0" smtClean="0"/>
              <a:t>法律</a:t>
            </a:r>
            <a:r>
              <a:rPr kumimoji="1" lang="zh-TW" altLang="en-US" sz="2800" dirty="0" smtClean="0"/>
              <a:t>？</a:t>
            </a:r>
            <a:r>
              <a:rPr kumimoji="1" lang="zh-TW" altLang="zh-TW" sz="2800" dirty="0" smtClean="0"/>
              <a:t>如果</a:t>
            </a:r>
            <a:r>
              <a:rPr kumimoji="1" lang="zh-TW" altLang="zh-TW" sz="2800" dirty="0"/>
              <a:t>沒有，</a:t>
            </a:r>
            <a:r>
              <a:rPr kumimoji="1" lang="zh-TW" altLang="zh-TW" sz="2800" dirty="0" smtClean="0"/>
              <a:t>為什麼</a:t>
            </a:r>
            <a:r>
              <a:rPr kumimoji="1" lang="zh-TW" altLang="en-US" sz="2800" dirty="0"/>
              <a:t>？</a:t>
            </a:r>
            <a:r>
              <a:rPr kumimoji="1" lang="zh-TW" altLang="zh-TW" sz="2800" dirty="0" smtClean="0"/>
              <a:t>如果</a:t>
            </a:r>
            <a:r>
              <a:rPr kumimoji="1" lang="zh-TW" altLang="zh-TW" sz="2800" dirty="0"/>
              <a:t>有，違反哪條道德與</a:t>
            </a:r>
            <a:r>
              <a:rPr kumimoji="1" lang="zh-TW" altLang="zh-TW" sz="2800" dirty="0" smtClean="0"/>
              <a:t>法律</a:t>
            </a:r>
            <a:r>
              <a:rPr kumimoji="1" lang="zh-TW" altLang="en-US" sz="2800" dirty="0" smtClean="0"/>
              <a:t>？</a:t>
            </a:r>
            <a:endParaRPr kumimoji="1" lang="zh-TW" altLang="zh-TW" sz="2800" dirty="0"/>
          </a:p>
          <a:p>
            <a:pPr marL="720000" indent="-360000" algn="just" defTabSz="914400" fontAlgn="base">
              <a:buSzPct val="100000"/>
              <a:buFont typeface="+mj-lt"/>
              <a:buAutoNum type="arabicPeriod"/>
            </a:pPr>
            <a:r>
              <a:rPr kumimoji="1" lang="zh-TW" altLang="zh-TW" sz="2800" dirty="0"/>
              <a:t>三星該如何回應此</a:t>
            </a:r>
            <a:r>
              <a:rPr kumimoji="1" lang="zh-TW" altLang="zh-TW" sz="2800" dirty="0" smtClean="0"/>
              <a:t>事</a:t>
            </a:r>
            <a:r>
              <a:rPr kumimoji="1" lang="zh-TW" altLang="en-US" sz="2800" dirty="0" smtClean="0"/>
              <a:t>？</a:t>
            </a:r>
            <a:endParaRPr kumimoji="1" lang="zh-TW" altLang="zh-TW" sz="2800" dirty="0"/>
          </a:p>
          <a:p>
            <a:pPr marL="720000" indent="-360000" algn="just" defTabSz="914400" fontAlgn="base">
              <a:buSzPct val="100000"/>
              <a:buFont typeface="+mj-lt"/>
              <a:buAutoNum type="arabicPeriod"/>
            </a:pPr>
            <a:r>
              <a:rPr kumimoji="1" lang="zh-TW" altLang="zh-TW" sz="2800" dirty="0"/>
              <a:t>三星寫手門事件對電子商務業者的口碑行銷與置入行銷操作有</a:t>
            </a:r>
            <a:r>
              <a:rPr kumimoji="1" lang="zh-TW" altLang="zh-TW" sz="2800" dirty="0" smtClean="0"/>
              <a:t>何啟發</a:t>
            </a:r>
            <a:r>
              <a:rPr kumimoji="1" lang="zh-TW" altLang="en-US" sz="2800" dirty="0" smtClean="0"/>
              <a:t>？</a:t>
            </a:r>
            <a:endParaRPr kumimoji="1" lang="zh-TW" altLang="zh-TW" sz="2800" dirty="0"/>
          </a:p>
        </p:txBody>
      </p:sp>
    </p:spTree>
    <p:extLst>
      <p:ext uri="{BB962C8B-B14F-4D97-AF65-F5344CB8AC3E}">
        <p14:creationId xmlns:p14="http://schemas.microsoft.com/office/powerpoint/2010/main" val="1830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退貨爭議</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lnSpc>
                <a:spcPct val="90000"/>
              </a:lnSpc>
              <a:spcBef>
                <a:spcPct val="20000"/>
              </a:spcBef>
              <a:spcAft>
                <a:spcPct val="0"/>
              </a:spcAft>
              <a:buFont typeface="Arial" charset="0"/>
              <a:buChar char="•"/>
            </a:pPr>
            <a:r>
              <a:rPr kumimoji="1" lang="zh-TW" altLang="en-US" sz="3200" dirty="0"/>
              <a:t>消保法：網路交易屬郵購買賣，七日內退貨。</a:t>
            </a:r>
          </a:p>
          <a:p>
            <a:pPr marL="342900" lvl="1" indent="-342900" algn="just" defTabSz="914400" eaLnBrk="0" fontAlgn="base" hangingPunct="0">
              <a:lnSpc>
                <a:spcPct val="90000"/>
              </a:lnSpc>
              <a:spcBef>
                <a:spcPct val="20000"/>
              </a:spcBef>
              <a:spcAft>
                <a:spcPct val="0"/>
              </a:spcAft>
              <a:buFont typeface="Arial" charset="0"/>
              <a:buChar char="•"/>
            </a:pPr>
            <a:r>
              <a:rPr kumimoji="1" lang="zh-TW" altLang="en-US" sz="3200" dirty="0"/>
              <a:t>定型化契約規定：「本買賣不適用消費法第</a:t>
            </a:r>
            <a:r>
              <a:rPr kumimoji="1" lang="en-US" altLang="zh-TW" sz="3200" dirty="0"/>
              <a:t>19</a:t>
            </a:r>
            <a:r>
              <a:rPr kumimoji="1" lang="zh-TW" altLang="en-US" sz="3200" dirty="0"/>
              <a:t>條之規定」、「無七日鑑賞退貨的服務」、 「貨物既出、概不退貨」。</a:t>
            </a:r>
          </a:p>
          <a:p>
            <a:pPr marL="342900" lvl="1" indent="-342900" algn="just" defTabSz="914400" eaLnBrk="0" fontAlgn="base" hangingPunct="0">
              <a:lnSpc>
                <a:spcPct val="90000"/>
              </a:lnSpc>
              <a:spcBef>
                <a:spcPct val="20000"/>
              </a:spcBef>
              <a:spcAft>
                <a:spcPct val="0"/>
              </a:spcAft>
              <a:buFont typeface="Arial" charset="0"/>
              <a:buChar char="•"/>
            </a:pPr>
            <a:r>
              <a:rPr kumimoji="1" lang="zh-TW" altLang="en-US" sz="3200" dirty="0"/>
              <a:t>民法第</a:t>
            </a:r>
            <a:r>
              <a:rPr kumimoji="1" lang="en-US" altLang="zh-TW" sz="3200" dirty="0"/>
              <a:t>247</a:t>
            </a:r>
            <a:r>
              <a:rPr kumimoji="1" lang="zh-TW" altLang="en-US" sz="3200" dirty="0"/>
              <a:t>條之</a:t>
            </a:r>
            <a:r>
              <a:rPr kumimoji="1" lang="en-US" altLang="zh-TW" sz="3200" dirty="0"/>
              <a:t>1</a:t>
            </a:r>
            <a:r>
              <a:rPr kumimoji="1" lang="zh-TW" altLang="en-US" sz="3200" dirty="0"/>
              <a:t>：契約之訂定應以平等互惠為原則，任何違反公平者（例，「免除或減輕當事人責任者、加重他方當事人責任者、使他方當事人拋棄權利或限制其行使權利者、對他方當事人有重大不利益者」），該部分的約定無效。</a:t>
            </a:r>
          </a:p>
        </p:txBody>
      </p:sp>
      <p:grpSp>
        <p:nvGrpSpPr>
          <p:cNvPr id="11" name="群組 10"/>
          <p:cNvGrpSpPr/>
          <p:nvPr/>
        </p:nvGrpSpPr>
        <p:grpSpPr>
          <a:xfrm rot="-5400000">
            <a:off x="3003586" y="-2987663"/>
            <a:ext cx="468004" cy="6460602"/>
            <a:chOff x="-37328" y="1189"/>
            <a:chExt cx="432008" cy="4005181"/>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47663" y="1787169"/>
              <a:ext cx="1452680"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交易爭議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761290"/>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399807"/>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248312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退貨爭議</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消保法第</a:t>
            </a:r>
            <a:r>
              <a:rPr kumimoji="1" lang="en-US" altLang="zh-TW" sz="3200" dirty="0"/>
              <a:t>12</a:t>
            </a:r>
            <a:r>
              <a:rPr kumimoji="1" lang="zh-TW" altLang="en-US" sz="3200" dirty="0"/>
              <a:t>條第</a:t>
            </a:r>
            <a:r>
              <a:rPr kumimoji="1" lang="en-US" altLang="zh-TW" sz="3200" dirty="0"/>
              <a:t>1</a:t>
            </a:r>
            <a:r>
              <a:rPr kumimoji="1" lang="zh-TW" altLang="en-US" sz="3200" dirty="0"/>
              <a:t>項：定型化契約中之條款違反誠信原則，對消費者顯失公平者，無效。</a:t>
            </a:r>
          </a:p>
          <a:p>
            <a:pPr marL="342900" lvl="1" indent="-342900" algn="just" defTabSz="914400" eaLnBrk="0" fontAlgn="base" hangingPunct="0">
              <a:spcBef>
                <a:spcPct val="20000"/>
              </a:spcBef>
              <a:spcAft>
                <a:spcPct val="0"/>
              </a:spcAft>
              <a:buFont typeface="Arial" charset="0"/>
              <a:buChar char="•"/>
            </a:pPr>
            <a:r>
              <a:rPr kumimoji="1" lang="zh-TW" altLang="en-US" sz="3200" dirty="0"/>
              <a:t>消保法第</a:t>
            </a:r>
            <a:r>
              <a:rPr kumimoji="1" lang="en-US" altLang="zh-TW" sz="3200" dirty="0"/>
              <a:t>19</a:t>
            </a:r>
            <a:r>
              <a:rPr kumimoji="1" lang="zh-TW" altLang="en-US" sz="3200" dirty="0"/>
              <a:t>條第</a:t>
            </a:r>
            <a:r>
              <a:rPr kumimoji="1" lang="en-US" altLang="zh-TW" sz="3200" dirty="0"/>
              <a:t>2</a:t>
            </a:r>
            <a:r>
              <a:rPr kumimoji="1" lang="zh-TW" altLang="en-US" sz="3200" dirty="0"/>
              <a:t>項：郵購買賣或訪問買賣違反前項規定（契約解除權）所為之約定，無效。</a:t>
            </a:r>
          </a:p>
        </p:txBody>
      </p:sp>
      <p:grpSp>
        <p:nvGrpSpPr>
          <p:cNvPr id="11" name="群組 10"/>
          <p:cNvGrpSpPr/>
          <p:nvPr/>
        </p:nvGrpSpPr>
        <p:grpSpPr>
          <a:xfrm rot="-5400000">
            <a:off x="3003586" y="-2987663"/>
            <a:ext cx="468004" cy="6460602"/>
            <a:chOff x="-37328" y="1189"/>
            <a:chExt cx="432008" cy="4005181"/>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47663" y="1787169"/>
              <a:ext cx="1452680"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交易爭議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761290"/>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399807"/>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争议-714169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032" t="9184" r="15032" b="15753"/>
          <a:stretch/>
        </p:blipFill>
        <p:spPr bwMode="auto">
          <a:xfrm>
            <a:off x="5791346" y="4099789"/>
            <a:ext cx="2669086" cy="228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396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七日</a:t>
            </a:r>
            <a:r>
              <a:rPr kumimoji="1" lang="zh-TW" altLang="en-US" dirty="0">
                <a:solidFill>
                  <a:schemeClr val="tx2"/>
                </a:solidFill>
              </a:rPr>
              <a:t>退貨</a:t>
            </a:r>
            <a:r>
              <a:rPr kumimoji="1" lang="zh-TW" altLang="en-US" dirty="0" smtClean="0">
                <a:solidFill>
                  <a:schemeClr val="tx2"/>
                </a:solidFill>
              </a:rPr>
              <a:t>爭議</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90000"/>
              </a:lnSpc>
              <a:spcBef>
                <a:spcPts val="700"/>
              </a:spcBef>
              <a:spcAft>
                <a:spcPct val="0"/>
              </a:spcAft>
              <a:buFont typeface="Arial" charset="0"/>
              <a:buChar char="•"/>
            </a:pPr>
            <a:r>
              <a:rPr kumimoji="1" lang="zh-TW" altLang="en-US" sz="3200" dirty="0"/>
              <a:t>消保法第</a:t>
            </a:r>
            <a:r>
              <a:rPr kumimoji="1" lang="en-US" altLang="zh-TW" sz="3200" dirty="0"/>
              <a:t>19</a:t>
            </a:r>
            <a:r>
              <a:rPr kumimoji="1" lang="zh-TW" altLang="en-US" sz="3200" dirty="0"/>
              <a:t>條第</a:t>
            </a:r>
            <a:r>
              <a:rPr kumimoji="1" lang="en-US" altLang="zh-TW" sz="3200" dirty="0"/>
              <a:t>1</a:t>
            </a:r>
            <a:r>
              <a:rPr kumimoji="1" lang="zh-TW" altLang="en-US" sz="3200" dirty="0"/>
              <a:t>項：消費者在網路購買的商品，「得於收受商品後七日內，退回商品或以書面通知企業經營者解除買賣契約，無須說明理由或負擔任何費用或價款」。</a:t>
            </a:r>
          </a:p>
          <a:p>
            <a:pPr marL="720000" indent="-360000" algn="just" defTabSz="914400" fontAlgn="base">
              <a:lnSpc>
                <a:spcPct val="90000"/>
              </a:lnSpc>
              <a:spcBef>
                <a:spcPts val="700"/>
              </a:spcBef>
              <a:buSzPct val="100000"/>
              <a:buFont typeface="+mj-lt"/>
              <a:buAutoNum type="arabicPeriod"/>
            </a:pPr>
            <a:r>
              <a:rPr kumimoji="1" lang="zh-TW" altLang="en-US" sz="2800" dirty="0" smtClean="0"/>
              <a:t>經</a:t>
            </a:r>
            <a:r>
              <a:rPr kumimoji="1" lang="zh-TW" altLang="en-US" sz="2800" dirty="0"/>
              <a:t>消費者同意在七日內已開始履約的服務。</a:t>
            </a:r>
          </a:p>
          <a:p>
            <a:pPr marL="720000" indent="-360000" algn="just" defTabSz="914400" fontAlgn="base">
              <a:lnSpc>
                <a:spcPct val="90000"/>
              </a:lnSpc>
              <a:spcBef>
                <a:spcPts val="700"/>
              </a:spcBef>
              <a:buSzPct val="100000"/>
              <a:buFont typeface="+mj-lt"/>
              <a:buAutoNum type="arabicPeriod"/>
            </a:pPr>
            <a:r>
              <a:rPr kumimoji="1" lang="zh-TW" altLang="en-US" sz="2800" dirty="0" smtClean="0"/>
              <a:t>非</a:t>
            </a:r>
            <a:r>
              <a:rPr kumimoji="1" lang="zh-TW" altLang="en-US" sz="2800" dirty="0"/>
              <a:t>供應者所能控制價格之波動的金融商品或服務。</a:t>
            </a:r>
          </a:p>
          <a:p>
            <a:pPr marL="720000" indent="-360000" algn="just" defTabSz="914400" fontAlgn="base">
              <a:lnSpc>
                <a:spcPct val="90000"/>
              </a:lnSpc>
              <a:spcBef>
                <a:spcPts val="700"/>
              </a:spcBef>
              <a:buSzPct val="100000"/>
              <a:buFont typeface="+mj-lt"/>
              <a:buAutoNum type="arabicPeriod"/>
            </a:pPr>
            <a:r>
              <a:rPr kumimoji="1" lang="zh-TW" altLang="en-US" sz="2800" dirty="0" smtClean="0"/>
              <a:t>個人化</a:t>
            </a:r>
            <a:r>
              <a:rPr kumimoji="1" lang="zh-TW" altLang="en-US" sz="2800" dirty="0"/>
              <a:t>商品或易於腐敗、過期的商品。</a:t>
            </a:r>
          </a:p>
          <a:p>
            <a:pPr marL="720000" indent="-360000" algn="just" defTabSz="914400" fontAlgn="base">
              <a:lnSpc>
                <a:spcPct val="90000"/>
              </a:lnSpc>
              <a:spcBef>
                <a:spcPts val="700"/>
              </a:spcBef>
              <a:buSzPct val="100000"/>
              <a:buFont typeface="+mj-lt"/>
              <a:buAutoNum type="arabicPeriod"/>
            </a:pPr>
            <a:r>
              <a:rPr kumimoji="1" lang="zh-TW" altLang="en-US" sz="2800" dirty="0" smtClean="0"/>
              <a:t>經</a:t>
            </a:r>
            <a:r>
              <a:rPr kumimoji="1" lang="zh-TW" altLang="en-US" sz="2800" dirty="0"/>
              <a:t>消費者拆封之音頻與影視產品或電腦軟體。</a:t>
            </a:r>
          </a:p>
          <a:p>
            <a:pPr marL="720000" indent="-360000" algn="just" defTabSz="914400" fontAlgn="base">
              <a:lnSpc>
                <a:spcPct val="90000"/>
              </a:lnSpc>
              <a:spcBef>
                <a:spcPts val="700"/>
              </a:spcBef>
              <a:buSzPct val="100000"/>
              <a:buFont typeface="+mj-lt"/>
              <a:buAutoNum type="arabicPeriod"/>
            </a:pPr>
            <a:r>
              <a:rPr kumimoji="1" lang="zh-TW" altLang="en-US" sz="2800" dirty="0" smtClean="0"/>
              <a:t>報章</a:t>
            </a:r>
            <a:r>
              <a:rPr kumimoji="1" lang="zh-TW" altLang="en-US" sz="2800" dirty="0"/>
              <a:t>、雜誌與期刊。</a:t>
            </a:r>
          </a:p>
          <a:p>
            <a:pPr marL="720000" indent="-360000" algn="just" defTabSz="914400" fontAlgn="base">
              <a:lnSpc>
                <a:spcPct val="90000"/>
              </a:lnSpc>
              <a:spcBef>
                <a:spcPts val="700"/>
              </a:spcBef>
              <a:buSzPct val="100000"/>
              <a:buFont typeface="+mj-lt"/>
              <a:buAutoNum type="arabicPeriod"/>
            </a:pPr>
            <a:r>
              <a:rPr kumimoji="1" lang="zh-TW" altLang="en-US" sz="2800" dirty="0" smtClean="0"/>
              <a:t>遊戲</a:t>
            </a:r>
            <a:r>
              <a:rPr kumimoji="1" lang="zh-TW" altLang="en-US" sz="2800" dirty="0"/>
              <a:t>與樂透彩卷服務</a:t>
            </a:r>
            <a:r>
              <a:rPr kumimoji="1" lang="zh-TW" altLang="en-US" sz="2800" dirty="0" smtClean="0"/>
              <a:t>。</a:t>
            </a:r>
            <a:endParaRPr kumimoji="1" lang="zh-TW" altLang="en-US" sz="2800" dirty="0"/>
          </a:p>
        </p:txBody>
      </p:sp>
      <p:grpSp>
        <p:nvGrpSpPr>
          <p:cNvPr id="11" name="群組 10"/>
          <p:cNvGrpSpPr/>
          <p:nvPr/>
        </p:nvGrpSpPr>
        <p:grpSpPr>
          <a:xfrm rot="-5400000">
            <a:off x="3003586" y="-2987663"/>
            <a:ext cx="468004" cy="6460602"/>
            <a:chOff x="-37328" y="1189"/>
            <a:chExt cx="432008" cy="4005181"/>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47663" y="1787169"/>
              <a:ext cx="1452680"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交易爭議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761290"/>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399807"/>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5221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animEffect transition="in" filter="fade">
                                      <p:cBhvr>
                                        <p:cTn id="25"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貨品</a:t>
            </a:r>
            <a:r>
              <a:rPr kumimoji="1" lang="zh-TW" altLang="en-US" dirty="0">
                <a:solidFill>
                  <a:schemeClr val="tx2"/>
                </a:solidFill>
              </a:rPr>
              <a:t>是贗品</a:t>
            </a:r>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92000"/>
              </a:lnSpc>
              <a:spcBef>
                <a:spcPct val="20000"/>
              </a:spcBef>
              <a:spcAft>
                <a:spcPct val="0"/>
              </a:spcAft>
              <a:buFont typeface="Arial" charset="0"/>
              <a:buChar char="•"/>
            </a:pPr>
            <a:r>
              <a:rPr kumimoji="1" lang="zh-TW" altLang="en-US" sz="3200" dirty="0"/>
              <a:t>「橘子媽媽」、「</a:t>
            </a:r>
            <a:r>
              <a:rPr kumimoji="1" lang="en-US" altLang="zh-TW" sz="3200" dirty="0"/>
              <a:t>MOMOKO</a:t>
            </a:r>
            <a:r>
              <a:rPr kumimoji="1" lang="zh-TW" altLang="en-US" sz="3200" dirty="0"/>
              <a:t>」、「歐美精品平價中心」。</a:t>
            </a:r>
          </a:p>
          <a:p>
            <a:pPr marL="720000" lvl="1" indent="-342900" algn="just" fontAlgn="base">
              <a:lnSpc>
                <a:spcPct val="92000"/>
              </a:lnSpc>
              <a:buFont typeface="Times New Roman" panose="02020603050405020304" pitchFamily="18" charset="0"/>
              <a:buChar char="−"/>
            </a:pPr>
            <a:r>
              <a:rPr kumimoji="1" lang="zh-TW" altLang="en-US" dirty="0" smtClean="0"/>
              <a:t>民法第</a:t>
            </a:r>
            <a:r>
              <a:rPr kumimoji="1" lang="en-US" altLang="zh-TW" dirty="0" smtClean="0"/>
              <a:t>354</a:t>
            </a:r>
            <a:r>
              <a:rPr kumimoji="1" lang="zh-TW" altLang="en-US" dirty="0" smtClean="0"/>
              <a:t>條：物</a:t>
            </a:r>
            <a:r>
              <a:rPr kumimoji="1" lang="zh-TW" altLang="en-US" dirty="0"/>
              <a:t>之出賣人對於買受人，應擔保其物依</a:t>
            </a:r>
            <a:r>
              <a:rPr kumimoji="1" lang="zh-TW" altLang="en-US" dirty="0" smtClean="0"/>
              <a:t>第</a:t>
            </a:r>
            <a:r>
              <a:rPr kumimoji="1" lang="en-US" altLang="zh-TW" dirty="0" smtClean="0"/>
              <a:t>373</a:t>
            </a:r>
            <a:r>
              <a:rPr kumimoji="1" lang="zh-TW" altLang="en-US" dirty="0" smtClean="0"/>
              <a:t>條</a:t>
            </a:r>
            <a:r>
              <a:rPr kumimoji="1" lang="zh-TW" altLang="en-US" dirty="0"/>
              <a:t>之規定危險移轉於買受人時無滅失或減少其價值之瑕疵。通常效用或契約預定效用之瑕疵。出賣人並應擔保其物於危險移轉時，具有其所保證的品質。</a:t>
            </a:r>
          </a:p>
          <a:p>
            <a:pPr marL="720000" lvl="1" indent="-342900" algn="just" fontAlgn="base">
              <a:lnSpc>
                <a:spcPct val="92000"/>
              </a:lnSpc>
              <a:buFont typeface="Times New Roman" panose="02020603050405020304" pitchFamily="18" charset="0"/>
              <a:buChar char="−"/>
            </a:pPr>
            <a:r>
              <a:rPr kumimoji="1" lang="zh-TW" altLang="en-US" dirty="0"/>
              <a:t>民法</a:t>
            </a:r>
            <a:r>
              <a:rPr kumimoji="1" lang="zh-TW" altLang="en-US" dirty="0" smtClean="0"/>
              <a:t>第</a:t>
            </a:r>
            <a:r>
              <a:rPr kumimoji="1" lang="en-US" altLang="zh-TW" dirty="0" smtClean="0"/>
              <a:t>359</a:t>
            </a:r>
            <a:r>
              <a:rPr kumimoji="1" lang="zh-TW" altLang="en-US" dirty="0" smtClean="0"/>
              <a:t>條</a:t>
            </a:r>
            <a:r>
              <a:rPr kumimoji="1" lang="zh-TW" altLang="en-US" dirty="0"/>
              <a:t>：</a:t>
            </a:r>
            <a:r>
              <a:rPr kumimoji="1" lang="zh-TW" altLang="en-US" dirty="0" smtClean="0"/>
              <a:t>請求</a:t>
            </a:r>
            <a:r>
              <a:rPr kumimoji="1" lang="zh-TW" altLang="en-US" dirty="0"/>
              <a:t>減少價金或解除契約</a:t>
            </a:r>
          </a:p>
          <a:p>
            <a:pPr marL="720000" lvl="1" indent="-342900" algn="just" fontAlgn="base">
              <a:lnSpc>
                <a:spcPct val="92000"/>
              </a:lnSpc>
              <a:buFont typeface="Times New Roman" panose="02020603050405020304" pitchFamily="18" charset="0"/>
              <a:buChar char="−"/>
            </a:pPr>
            <a:r>
              <a:rPr kumimoji="1" lang="zh-TW" altLang="en-US" dirty="0"/>
              <a:t>民法</a:t>
            </a:r>
            <a:r>
              <a:rPr kumimoji="1" lang="zh-TW" altLang="en-US" dirty="0" smtClean="0"/>
              <a:t>第</a:t>
            </a:r>
            <a:r>
              <a:rPr kumimoji="1" lang="en-US" altLang="zh-TW" dirty="0" smtClean="0"/>
              <a:t>360</a:t>
            </a:r>
            <a:r>
              <a:rPr kumimoji="1" lang="zh-TW" altLang="en-US" dirty="0" smtClean="0"/>
              <a:t>條</a:t>
            </a:r>
            <a:r>
              <a:rPr kumimoji="1" lang="zh-TW" altLang="en-US" dirty="0"/>
              <a:t>：</a:t>
            </a:r>
            <a:r>
              <a:rPr kumimoji="1" lang="zh-TW" altLang="en-US" dirty="0" smtClean="0"/>
              <a:t>請求</a:t>
            </a:r>
            <a:r>
              <a:rPr kumimoji="1" lang="zh-TW" altLang="en-US" dirty="0"/>
              <a:t>不履行之損害賠償</a:t>
            </a:r>
          </a:p>
          <a:p>
            <a:pPr marL="720000" lvl="1" indent="-342900" algn="just" fontAlgn="base">
              <a:lnSpc>
                <a:spcPct val="92000"/>
              </a:lnSpc>
              <a:buFont typeface="Times New Roman" panose="02020603050405020304" pitchFamily="18" charset="0"/>
              <a:buChar char="−"/>
            </a:pPr>
            <a:r>
              <a:rPr kumimoji="1" lang="zh-TW" altLang="en-US" dirty="0"/>
              <a:t>民法</a:t>
            </a:r>
            <a:r>
              <a:rPr kumimoji="1" lang="zh-TW" altLang="en-US" dirty="0" smtClean="0"/>
              <a:t>第</a:t>
            </a:r>
            <a:r>
              <a:rPr kumimoji="1" lang="en-US" altLang="zh-TW" dirty="0" smtClean="0"/>
              <a:t>364</a:t>
            </a:r>
            <a:r>
              <a:rPr kumimoji="1" lang="zh-TW" altLang="en-US" dirty="0" smtClean="0"/>
              <a:t>條</a:t>
            </a:r>
            <a:r>
              <a:rPr kumimoji="1" lang="zh-TW" altLang="en-US" dirty="0"/>
              <a:t>：</a:t>
            </a:r>
            <a:r>
              <a:rPr kumimoji="1" lang="zh-TW" altLang="en-US" dirty="0" smtClean="0"/>
              <a:t>請求</a:t>
            </a:r>
            <a:r>
              <a:rPr kumimoji="1" lang="zh-TW" altLang="en-US" dirty="0"/>
              <a:t>另外再交付無瑕疵之</a:t>
            </a:r>
            <a:r>
              <a:rPr kumimoji="1" lang="zh-TW" altLang="en-US" dirty="0" smtClean="0"/>
              <a:t>物品</a:t>
            </a:r>
            <a:endParaRPr kumimoji="1" lang="en-US" altLang="zh-TW" dirty="0" smtClean="0"/>
          </a:p>
          <a:p>
            <a:pPr marL="342900" lvl="1" indent="-342900" algn="just" defTabSz="914400" eaLnBrk="0" fontAlgn="base" hangingPunct="0">
              <a:lnSpc>
                <a:spcPct val="92000"/>
              </a:lnSpc>
              <a:spcBef>
                <a:spcPct val="20000"/>
              </a:spcBef>
              <a:spcAft>
                <a:spcPct val="0"/>
              </a:spcAft>
              <a:buFont typeface="Arial" charset="0"/>
              <a:buChar char="•"/>
            </a:pPr>
            <a:r>
              <a:rPr kumimoji="1" lang="en-US" altLang="zh-TW" sz="3200" dirty="0"/>
              <a:t>eBay vs. </a:t>
            </a:r>
            <a:r>
              <a:rPr kumimoji="1" lang="en-US" altLang="zh-TW" sz="3200" dirty="0" smtClean="0"/>
              <a:t>Tiffany</a:t>
            </a:r>
            <a:endParaRPr kumimoji="1" lang="zh-TW" altLang="en-US" sz="3200" dirty="0"/>
          </a:p>
        </p:txBody>
      </p:sp>
      <p:grpSp>
        <p:nvGrpSpPr>
          <p:cNvPr id="11" name="群組 10"/>
          <p:cNvGrpSpPr/>
          <p:nvPr/>
        </p:nvGrpSpPr>
        <p:grpSpPr>
          <a:xfrm rot="-5400000">
            <a:off x="3003586" y="-2987663"/>
            <a:ext cx="468004" cy="6460602"/>
            <a:chOff x="-37328" y="1189"/>
            <a:chExt cx="432008" cy="4005181"/>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47663" y="1787169"/>
              <a:ext cx="1452680"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交易爭議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761290"/>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399807"/>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46772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標錯價</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en-US" altLang="zh-TW" sz="3200" dirty="0"/>
              <a:t>Dell</a:t>
            </a:r>
            <a:r>
              <a:rPr kumimoji="1" lang="zh-TW" altLang="en-US" sz="3200" dirty="0"/>
              <a:t>烏龍案</a:t>
            </a:r>
            <a:endParaRPr kumimoji="1" lang="en-US" altLang="zh-TW" sz="3200" dirty="0"/>
          </a:p>
          <a:p>
            <a:pPr marL="720000" lvl="1" indent="-342900" algn="just" fontAlgn="base">
              <a:buFont typeface="Times New Roman" panose="02020603050405020304" pitchFamily="18" charset="0"/>
              <a:buChar char="−"/>
            </a:pPr>
            <a:r>
              <a:rPr kumimoji="1" lang="zh-TW" altLang="en-US" dirty="0"/>
              <a:t>民法</a:t>
            </a:r>
            <a:r>
              <a:rPr kumimoji="1" lang="zh-TW" altLang="en-US" dirty="0" smtClean="0"/>
              <a:t>第</a:t>
            </a:r>
            <a:r>
              <a:rPr kumimoji="1" lang="en-US" altLang="zh-TW" dirty="0" smtClean="0"/>
              <a:t>15</a:t>
            </a:r>
            <a:r>
              <a:rPr kumimoji="1" lang="zh-TW" altLang="en-US" dirty="0" smtClean="0"/>
              <a:t>條：當</a:t>
            </a:r>
            <a:r>
              <a:rPr kumimoji="1" lang="zh-TW" altLang="en-US" dirty="0"/>
              <a:t>買方表示欲買某物之要約，而賣方承諾賣出，則兩造當事人互相表示意思一致，契約即成立。</a:t>
            </a:r>
          </a:p>
          <a:p>
            <a:pPr marL="720000" lvl="1" indent="-342900" algn="just" fontAlgn="base">
              <a:buFont typeface="Times New Roman" panose="02020603050405020304" pitchFamily="18" charset="0"/>
              <a:buChar char="−"/>
            </a:pPr>
            <a:r>
              <a:rPr kumimoji="1" lang="zh-TW" altLang="en-US" dirty="0"/>
              <a:t>網路交易之契約成立時間</a:t>
            </a:r>
            <a:r>
              <a:rPr kumimoji="1" lang="zh-TW" altLang="en-US" dirty="0" smtClean="0"/>
              <a:t>點？</a:t>
            </a:r>
            <a:endParaRPr kumimoji="1" lang="en-US" altLang="zh-TW" dirty="0"/>
          </a:p>
          <a:p>
            <a:pPr marL="720000" lvl="1" indent="-342900" algn="just" fontAlgn="base">
              <a:buFont typeface="Times New Roman" panose="02020603050405020304" pitchFamily="18" charset="0"/>
              <a:buChar char="−"/>
            </a:pPr>
            <a:r>
              <a:rPr kumimoji="1" lang="zh-TW" altLang="en-US" dirty="0"/>
              <a:t>民法</a:t>
            </a:r>
            <a:r>
              <a:rPr kumimoji="1" lang="zh-TW" altLang="en-US" dirty="0" smtClean="0"/>
              <a:t>第</a:t>
            </a:r>
            <a:r>
              <a:rPr kumimoji="1" lang="en-US" altLang="zh-TW" dirty="0" smtClean="0"/>
              <a:t>154</a:t>
            </a:r>
            <a:r>
              <a:rPr kumimoji="1" lang="zh-TW" altLang="en-US" dirty="0" smtClean="0"/>
              <a:t>條</a:t>
            </a:r>
            <a:r>
              <a:rPr kumimoji="1" lang="zh-TW" altLang="en-US" dirty="0"/>
              <a:t>：</a:t>
            </a:r>
            <a:r>
              <a:rPr kumimoji="1" lang="zh-TW" altLang="en-US" dirty="0" smtClean="0"/>
              <a:t>貨物</a:t>
            </a:r>
            <a:r>
              <a:rPr kumimoji="1" lang="zh-TW" altLang="en-US" dirty="0"/>
              <a:t>標定賣價陳列者，視為要約。但價目表之寄送，不視為要</a:t>
            </a:r>
            <a:r>
              <a:rPr kumimoji="1" lang="zh-TW" altLang="en-US" dirty="0" smtClean="0"/>
              <a:t>約。</a:t>
            </a:r>
            <a:endParaRPr kumimoji="1" lang="zh-TW" altLang="en-US" dirty="0"/>
          </a:p>
          <a:p>
            <a:pPr marL="720000" lvl="1" indent="-342900" algn="just" fontAlgn="base">
              <a:buFont typeface="Times New Roman" panose="02020603050405020304" pitchFamily="18" charset="0"/>
              <a:buChar char="−"/>
            </a:pPr>
            <a:r>
              <a:rPr kumimoji="1" lang="zh-TW" altLang="en-US" dirty="0"/>
              <a:t>電子商務</a:t>
            </a:r>
            <a:r>
              <a:rPr kumimoji="1" lang="zh-TW" altLang="en-US" dirty="0" smtClean="0"/>
              <a:t>交易─網站</a:t>
            </a:r>
            <a:r>
              <a:rPr kumimoji="1" lang="zh-TW" altLang="en-US" dirty="0"/>
              <a:t>展示其商品或服務之功能、外觀、圖片、價格</a:t>
            </a:r>
            <a:r>
              <a:rPr kumimoji="1" lang="zh-TW" altLang="en-US" dirty="0" smtClean="0"/>
              <a:t>等</a:t>
            </a:r>
            <a:r>
              <a:rPr kumimoji="1" lang="en-US" altLang="zh-TW" dirty="0" smtClean="0"/>
              <a:t>=</a:t>
            </a:r>
            <a:r>
              <a:rPr kumimoji="1" lang="zh-TW" altLang="en-US" dirty="0"/>
              <a:t>「貨物標定賣價陳列」 </a:t>
            </a:r>
            <a:r>
              <a:rPr kumimoji="1" lang="en-US" altLang="zh-TW" dirty="0"/>
              <a:t>or </a:t>
            </a:r>
            <a:r>
              <a:rPr kumimoji="1" lang="zh-TW" altLang="en-US" dirty="0"/>
              <a:t>「價目表之寄送」</a:t>
            </a:r>
            <a:r>
              <a:rPr kumimoji="1" lang="en-US" altLang="zh-TW" dirty="0"/>
              <a:t>/</a:t>
            </a:r>
            <a:r>
              <a:rPr kumimoji="1" lang="zh-TW" altLang="en-US" dirty="0"/>
              <a:t>「要約之引誘</a:t>
            </a:r>
            <a:r>
              <a:rPr kumimoji="1" lang="zh-TW" altLang="en-US" dirty="0" smtClean="0"/>
              <a:t>」</a:t>
            </a:r>
            <a:endParaRPr kumimoji="1" lang="zh-TW" altLang="en-US" dirty="0"/>
          </a:p>
        </p:txBody>
      </p:sp>
      <p:grpSp>
        <p:nvGrpSpPr>
          <p:cNvPr id="11" name="群組 10"/>
          <p:cNvGrpSpPr/>
          <p:nvPr/>
        </p:nvGrpSpPr>
        <p:grpSpPr>
          <a:xfrm rot="-5400000">
            <a:off x="3003586" y="-2987663"/>
            <a:ext cx="468004" cy="6460602"/>
            <a:chOff x="-37328" y="1189"/>
            <a:chExt cx="432008" cy="4005181"/>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47663" y="1787169"/>
              <a:ext cx="1452680"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交易爭議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761290"/>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399807"/>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45659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隱私權的定義</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資訊隱私─自身資訊的管理保護。</a:t>
            </a:r>
          </a:p>
          <a:p>
            <a:pPr marL="342900" lvl="1" indent="-342900" algn="just" defTabSz="914400" eaLnBrk="0" fontAlgn="base" hangingPunct="0">
              <a:spcBef>
                <a:spcPct val="20000"/>
              </a:spcBef>
              <a:spcAft>
                <a:spcPct val="0"/>
              </a:spcAft>
              <a:buFont typeface="Arial" charset="0"/>
              <a:buChar char="•"/>
            </a:pPr>
            <a:r>
              <a:rPr kumimoji="1" lang="en-US" altLang="zh-TW" sz="3200" dirty="0"/>
              <a:t>Westin</a:t>
            </a:r>
            <a:r>
              <a:rPr kumimoji="1" lang="zh-TW" altLang="en-US" sz="3200" dirty="0"/>
              <a:t>：個人或是組織對於其資料具有是否想要保護或是揭露的一種能力，他們有權什麼時候決定、如何決定、和有權決定和別人透露多少資訊的程度。</a:t>
            </a:r>
            <a:endParaRPr kumimoji="1" lang="en-US" altLang="zh-TW" sz="3200" dirty="0"/>
          </a:p>
          <a:p>
            <a:pPr marL="342900" lvl="1" indent="-342900" algn="just" defTabSz="914400" eaLnBrk="0" fontAlgn="base" hangingPunct="0">
              <a:spcBef>
                <a:spcPct val="20000"/>
              </a:spcBef>
              <a:spcAft>
                <a:spcPct val="0"/>
              </a:spcAft>
              <a:buFont typeface="Arial" charset="0"/>
              <a:buChar char="•"/>
            </a:pPr>
            <a:r>
              <a:rPr kumimoji="1" lang="en-US" altLang="zh-TW" sz="3200" dirty="0" err="1"/>
              <a:t>Dreyfuss</a:t>
            </a:r>
            <a:r>
              <a:rPr kumimoji="1" lang="zh-TW" altLang="en-US" sz="3200" dirty="0"/>
              <a:t>、</a:t>
            </a:r>
            <a:r>
              <a:rPr kumimoji="1" lang="en-US" altLang="zh-TW" sz="3200" dirty="0" err="1"/>
              <a:t>Leebron</a:t>
            </a:r>
            <a:r>
              <a:rPr kumimoji="1" lang="zh-TW" altLang="en-US" sz="3200" dirty="0"/>
              <a:t>：個人對於控制自身資訊流的權利。</a:t>
            </a:r>
          </a:p>
          <a:p>
            <a:pPr marL="342900" lvl="1" indent="-342900" algn="just" defTabSz="914400" eaLnBrk="0" fontAlgn="base" hangingPunct="0">
              <a:spcBef>
                <a:spcPct val="20000"/>
              </a:spcBef>
              <a:spcAft>
                <a:spcPct val="0"/>
              </a:spcAft>
              <a:buFont typeface="Arial" charset="0"/>
              <a:buChar char="•"/>
            </a:pPr>
            <a:r>
              <a:rPr kumimoji="1" lang="en-US" altLang="zh-TW" sz="3200" dirty="0" err="1"/>
              <a:t>Reidenberg</a:t>
            </a:r>
            <a:r>
              <a:rPr kumimoji="1" lang="zh-TW" altLang="en-US" sz="3200" dirty="0"/>
              <a:t>：含括了一般與合理、機密的資訊。</a:t>
            </a:r>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285107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en-US" altLang="zh-TW" dirty="0" smtClean="0">
                <a:solidFill>
                  <a:schemeClr val="tx2"/>
                </a:solidFill>
              </a:rPr>
              <a:t>G</a:t>
            </a:r>
            <a:r>
              <a:rPr kumimoji="1" lang="en-US" altLang="zh-TW" cap="none" dirty="0" smtClean="0">
                <a:solidFill>
                  <a:schemeClr val="tx2"/>
                </a:solidFill>
              </a:rPr>
              <a:t>oogle</a:t>
            </a:r>
            <a:r>
              <a:rPr kumimoji="1" lang="zh-TW" altLang="en-US" cap="none" dirty="0" smtClean="0">
                <a:solidFill>
                  <a:schemeClr val="tx2"/>
                </a:solidFill>
              </a:rPr>
              <a:t>侵犯</a:t>
            </a:r>
            <a:r>
              <a:rPr kumimoji="1" lang="zh-TW" altLang="en-US" dirty="0" smtClean="0">
                <a:solidFill>
                  <a:schemeClr val="tx2"/>
                </a:solidFill>
              </a:rPr>
              <a:t>隱私</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a:t>
            </a:r>
            <a:r>
              <a:rPr kumimoji="1" lang="en-US" altLang="zh-TW" sz="3200" dirty="0"/>
              <a:t>Google</a:t>
            </a:r>
            <a:r>
              <a:rPr kumimoji="1" lang="zh-TW" altLang="en-US" sz="3200" dirty="0"/>
              <a:t>瞞著使用者在蘋果電腦與行動裝置的</a:t>
            </a:r>
            <a:r>
              <a:rPr kumimoji="1" lang="en-US" altLang="zh-TW" sz="3200" dirty="0"/>
              <a:t>Safari</a:t>
            </a:r>
            <a:r>
              <a:rPr kumimoji="1" lang="zh-TW" altLang="en-US" sz="3200" dirty="0"/>
              <a:t>網頁，植入檔案，紀錄使用者上網習慣。」 </a:t>
            </a:r>
          </a:p>
          <a:p>
            <a:pPr marL="342900" lvl="1" indent="-342900" algn="just" defTabSz="914400" eaLnBrk="0" fontAlgn="base" hangingPunct="0">
              <a:spcBef>
                <a:spcPct val="20000"/>
              </a:spcBef>
              <a:spcAft>
                <a:spcPct val="0"/>
              </a:spcAft>
              <a:buFont typeface="Arial" charset="0"/>
              <a:buChar char="•"/>
            </a:pPr>
            <a:r>
              <a:rPr kumimoji="1" lang="zh-TW" altLang="en-US" sz="3200" dirty="0"/>
              <a:t>英國蘋果用戶集體控告</a:t>
            </a:r>
            <a:r>
              <a:rPr kumimoji="1" lang="en-US" altLang="zh-TW" sz="3200" dirty="0"/>
              <a:t>Google</a:t>
            </a:r>
            <a:r>
              <a:rPr kumimoji="1" lang="zh-TW" altLang="en-US" sz="3200" dirty="0"/>
              <a:t>侵犯隱私。他們宣稱，「</a:t>
            </a:r>
            <a:r>
              <a:rPr kumimoji="1" lang="en-US" altLang="zh-TW" sz="3200" dirty="0"/>
              <a:t>Google</a:t>
            </a:r>
            <a:r>
              <a:rPr kumimoji="1" lang="zh-TW" altLang="en-US" sz="3200" dirty="0"/>
              <a:t>瞞著用戶在手機安裝追蹤檔案，紀錄用戶的上網習慣」。英國有</a:t>
            </a:r>
            <a:r>
              <a:rPr kumimoji="1" lang="en-US" altLang="zh-TW" sz="3200" dirty="0"/>
              <a:t>1,000</a:t>
            </a:r>
            <a:r>
              <a:rPr kumimoji="1" lang="zh-TW" altLang="en-US" sz="3200" dirty="0"/>
              <a:t>萬的</a:t>
            </a:r>
            <a:r>
              <a:rPr kumimoji="1" lang="en-US" altLang="zh-TW" sz="3200" dirty="0"/>
              <a:t>iPhone</a:t>
            </a:r>
            <a:r>
              <a:rPr kumimoji="1" lang="zh-TW" altLang="en-US" sz="3200" dirty="0"/>
              <a:t>用戶，這場史無前例的官司可能讓他們起而效尤。 </a:t>
            </a:r>
          </a:p>
          <a:p>
            <a:pPr marL="102824" lvl="1" indent="0" algn="r" fontAlgn="base">
              <a:buNone/>
            </a:pPr>
            <a:r>
              <a:rPr lang="zh-TW" altLang="en-US" sz="1800" dirty="0"/>
              <a:t>資料來源</a:t>
            </a:r>
            <a:r>
              <a:rPr lang="zh-TW" altLang="en-US" sz="1800" dirty="0" smtClean="0"/>
              <a:t>：</a:t>
            </a:r>
            <a:r>
              <a:rPr lang="zh-TW" altLang="en-US" sz="1800" dirty="0"/>
              <a:t>蔡致仁</a:t>
            </a:r>
            <a:r>
              <a:rPr lang="zh-TW" altLang="en-US" sz="1800" dirty="0" smtClean="0"/>
              <a:t>編譯，聯合晚報</a:t>
            </a:r>
            <a:endParaRPr lang="zh-TW" altLang="en-US" sz="1800" dirty="0"/>
          </a:p>
        </p:txBody>
      </p:sp>
    </p:spTree>
    <p:extLst>
      <p:ext uri="{BB962C8B-B14F-4D97-AF65-F5344CB8AC3E}">
        <p14:creationId xmlns:p14="http://schemas.microsoft.com/office/powerpoint/2010/main" val="455654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解決</a:t>
            </a:r>
            <a:r>
              <a:rPr kumimoji="1" lang="zh-TW" altLang="en-US" dirty="0">
                <a:solidFill>
                  <a:schemeClr val="tx2"/>
                </a:solidFill>
              </a:rPr>
              <a:t>網路隱私爭議之政策與法律</a:t>
            </a: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lnSpc>
                <a:spcPct val="90000"/>
              </a:lnSpc>
              <a:spcBef>
                <a:spcPts val="700"/>
              </a:spcBef>
              <a:spcAft>
                <a:spcPct val="0"/>
              </a:spcAft>
              <a:buFont typeface="Arial" charset="0"/>
              <a:buChar char="•"/>
            </a:pPr>
            <a:r>
              <a:rPr kumimoji="1" lang="zh-TW" altLang="en-US" sz="3200" dirty="0"/>
              <a:t>「保護自動化處理個人資料公約」（</a:t>
            </a:r>
            <a:r>
              <a:rPr kumimoji="1" lang="en-US" altLang="zh-TW" sz="3200" dirty="0"/>
              <a:t>European Union‘s Directive 95/46/EC on the Protection of Individuals with Regard to Automatic Processing of Personal Data on the Free Movement of Such Data</a:t>
            </a:r>
            <a:r>
              <a:rPr kumimoji="1" lang="zh-TW" altLang="en-US" sz="3200" dirty="0"/>
              <a:t>）。</a:t>
            </a:r>
            <a:endParaRPr kumimoji="1" lang="en-US" altLang="zh-TW" sz="3200" dirty="0"/>
          </a:p>
          <a:p>
            <a:pPr marL="342900" lvl="1" indent="-342900" algn="just" defTabSz="914400" eaLnBrk="0" fontAlgn="base" hangingPunct="0">
              <a:lnSpc>
                <a:spcPct val="90000"/>
              </a:lnSpc>
              <a:spcBef>
                <a:spcPts val="700"/>
              </a:spcBef>
              <a:spcAft>
                <a:spcPct val="0"/>
              </a:spcAft>
              <a:buFont typeface="Arial" charset="0"/>
              <a:buChar char="•"/>
            </a:pPr>
            <a:r>
              <a:rPr kumimoji="1" lang="en-US" altLang="zh-TW" sz="3200" dirty="0"/>
              <a:t>2012</a:t>
            </a:r>
            <a:r>
              <a:rPr kumimoji="1" lang="zh-TW" altLang="en-US" sz="3200" dirty="0"/>
              <a:t>年</a:t>
            </a:r>
            <a:r>
              <a:rPr kumimoji="1" lang="en-US" altLang="zh-TW" sz="3200" dirty="0"/>
              <a:t>1</a:t>
            </a:r>
            <a:r>
              <a:rPr kumimoji="1" lang="zh-TW" altLang="en-US" sz="3200" dirty="0"/>
              <a:t>月，歐盟發布了其擬定的個人資料保護規章（</a:t>
            </a:r>
            <a:r>
              <a:rPr kumimoji="1" lang="en-US" altLang="zh-TW" sz="3200" dirty="0"/>
              <a:t>General Data Protection Regulation</a:t>
            </a:r>
            <a:r>
              <a:rPr kumimoji="1" lang="zh-TW" altLang="en-US" sz="3200" dirty="0"/>
              <a:t>）：</a:t>
            </a:r>
            <a:endParaRPr kumimoji="1" lang="en-US" altLang="zh-TW" sz="3200" dirty="0"/>
          </a:p>
          <a:p>
            <a:pPr marL="720000" lvl="1" indent="-342900" algn="just" fontAlgn="base">
              <a:lnSpc>
                <a:spcPct val="90000"/>
              </a:lnSpc>
              <a:spcBef>
                <a:spcPts val="700"/>
              </a:spcBef>
              <a:buFont typeface="Times New Roman" panose="02020603050405020304" pitchFamily="18" charset="0"/>
              <a:buChar char="−"/>
            </a:pPr>
            <a:r>
              <a:rPr kumimoji="1" lang="zh-TW" altLang="en-US" dirty="0"/>
              <a:t>強化資料最小化</a:t>
            </a:r>
          </a:p>
          <a:p>
            <a:pPr marL="720000" lvl="1" indent="-342900" algn="just" fontAlgn="base">
              <a:lnSpc>
                <a:spcPct val="90000"/>
              </a:lnSpc>
              <a:spcBef>
                <a:spcPts val="700"/>
              </a:spcBef>
              <a:buFont typeface="Times New Roman" panose="02020603050405020304" pitchFamily="18" charset="0"/>
              <a:buChar char="−"/>
            </a:pPr>
            <a:r>
              <a:rPr kumimoji="1" lang="zh-TW" altLang="en-US" dirty="0"/>
              <a:t>被遺忘的權利</a:t>
            </a:r>
          </a:p>
          <a:p>
            <a:pPr marL="720000" lvl="1" indent="-342900" algn="just" fontAlgn="base">
              <a:lnSpc>
                <a:spcPct val="90000"/>
              </a:lnSpc>
              <a:spcBef>
                <a:spcPts val="700"/>
              </a:spcBef>
              <a:buFont typeface="Times New Roman" panose="02020603050405020304" pitchFamily="18" charset="0"/>
              <a:buChar char="−"/>
            </a:pPr>
            <a:r>
              <a:rPr kumimoji="1" lang="zh-TW" altLang="en-US" dirty="0"/>
              <a:t>歐盟新規定與美國</a:t>
            </a:r>
            <a:r>
              <a:rPr kumimoji="1" lang="zh-TW" altLang="en-US" dirty="0" smtClean="0"/>
              <a:t>規定有衝突？</a:t>
            </a:r>
            <a:endParaRPr kumimoji="1" lang="zh-TW" altLang="en-US" dirty="0"/>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04594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16.1</a:t>
            </a:r>
            <a:r>
              <a:rPr kumimoji="1" lang="zh-TW" altLang="en-US" sz="3200" dirty="0" smtClean="0">
                <a:solidFill>
                  <a:schemeClr val="tx2"/>
                </a:solidFill>
              </a:rPr>
              <a:t> </a:t>
            </a:r>
            <a:r>
              <a:rPr kumimoji="1" lang="zh-TW" altLang="en-US" sz="3200" dirty="0">
                <a:solidFill>
                  <a:schemeClr val="tx2"/>
                </a:solidFill>
              </a:rPr>
              <a:t>導論</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16</a:t>
            </a:r>
            <a:r>
              <a:rPr kumimoji="1" lang="en-US" altLang="zh-TW" sz="3200" dirty="0" smtClean="0">
                <a:solidFill>
                  <a:schemeClr val="tx2"/>
                </a:solidFill>
              </a:rPr>
              <a:t>.2</a:t>
            </a:r>
            <a:r>
              <a:rPr kumimoji="1" lang="zh-TW" altLang="en-US" sz="3200" dirty="0" smtClean="0">
                <a:solidFill>
                  <a:schemeClr val="tx2"/>
                </a:solidFill>
              </a:rPr>
              <a:t> 置入性行銷與口碑操作</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16.3</a:t>
            </a:r>
            <a:r>
              <a:rPr kumimoji="1" lang="zh-TW" altLang="en-US" sz="3200" dirty="0" smtClean="0">
                <a:solidFill>
                  <a:schemeClr val="tx2"/>
                </a:solidFill>
              </a:rPr>
              <a:t> 交易爭議</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16</a:t>
            </a:r>
            <a:r>
              <a:rPr kumimoji="1" lang="en-US" altLang="zh-TW" sz="3200" dirty="0" smtClean="0">
                <a:solidFill>
                  <a:schemeClr val="tx2"/>
                </a:solidFill>
              </a:rPr>
              <a:t>.4</a:t>
            </a:r>
            <a:r>
              <a:rPr kumimoji="1" lang="zh-TW" altLang="en-US" sz="3200" dirty="0" smtClean="0">
                <a:solidFill>
                  <a:schemeClr val="tx2"/>
                </a:solidFill>
              </a:rPr>
              <a:t> 資訊隱私</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16</a:t>
            </a:r>
            <a:r>
              <a:rPr kumimoji="1" lang="en-US" altLang="zh-TW" sz="3200" dirty="0" smtClean="0">
                <a:solidFill>
                  <a:schemeClr val="tx2"/>
                </a:solidFill>
              </a:rPr>
              <a:t>.5</a:t>
            </a:r>
            <a:r>
              <a:rPr kumimoji="1" lang="zh-TW" altLang="en-US" sz="3200" dirty="0" smtClean="0">
                <a:solidFill>
                  <a:schemeClr val="tx2"/>
                </a:solidFill>
              </a:rPr>
              <a:t> 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1204757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我國對資訊隱私的保護</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en-US" altLang="zh-TW" sz="3200" dirty="0"/>
              <a:t>1995</a:t>
            </a:r>
            <a:r>
              <a:rPr kumimoji="1" lang="zh-TW" altLang="en-US" sz="3200" dirty="0"/>
              <a:t>年公布「電腦處理個人資料保護法」。</a:t>
            </a:r>
          </a:p>
          <a:p>
            <a:pPr marL="342900" lvl="1" indent="-342900" algn="just" defTabSz="914400" eaLnBrk="0" fontAlgn="base" hangingPunct="0">
              <a:spcBef>
                <a:spcPct val="20000"/>
              </a:spcBef>
              <a:spcAft>
                <a:spcPct val="0"/>
              </a:spcAft>
              <a:buFont typeface="Arial" charset="0"/>
              <a:buChar char="•"/>
            </a:pPr>
            <a:r>
              <a:rPr kumimoji="1" lang="en-US" altLang="zh-TW" sz="3200" dirty="0"/>
              <a:t>2010</a:t>
            </a:r>
            <a:r>
              <a:rPr kumimoji="1" lang="zh-TW" altLang="en-US" sz="3200" dirty="0"/>
              <a:t>年修法 ，更名為「個人資料保護法」</a:t>
            </a:r>
            <a:r>
              <a:rPr kumimoji="1" lang="en-US" altLang="zh-TW" sz="3200" dirty="0"/>
              <a:t>: </a:t>
            </a:r>
            <a:endParaRPr kumimoji="1" lang="zh-TW" altLang="en-US" sz="3200" dirty="0"/>
          </a:p>
          <a:p>
            <a:pPr marL="720000" indent="-360000" algn="just" defTabSz="914400" fontAlgn="base">
              <a:buSzPct val="100000"/>
              <a:buFont typeface="+mj-lt"/>
              <a:buAutoNum type="arabicPeriod"/>
            </a:pPr>
            <a:r>
              <a:rPr kumimoji="1" lang="zh-TW" altLang="en-US" sz="2800" dirty="0" smtClean="0"/>
              <a:t>未經</a:t>
            </a:r>
            <a:r>
              <a:rPr kumimoji="1" lang="zh-TW" altLang="en-US" sz="2800" dirty="0"/>
              <a:t>當事人書面同意者，不得任意蒐集或處理。</a:t>
            </a:r>
          </a:p>
          <a:p>
            <a:pPr marL="720000" indent="-360000" algn="just" defTabSz="914400" fontAlgn="base">
              <a:buSzPct val="100000"/>
              <a:buFont typeface="+mj-lt"/>
              <a:buAutoNum type="arabicPeriod"/>
            </a:pPr>
            <a:r>
              <a:rPr kumimoji="1" lang="zh-TW" altLang="en-US" sz="2800" dirty="0" smtClean="0"/>
              <a:t>個人</a:t>
            </a:r>
            <a:r>
              <a:rPr kumimoji="1" lang="zh-TW" altLang="en-US" sz="2800" dirty="0"/>
              <a:t>資料之處理及利用應符合蒐集之特定目的，個人資料之正確性應維護，並更正或補充不確實的資料。除非法令另有規定或經當事人同意外，個人資料應符合蒐集之特定目的。</a:t>
            </a:r>
          </a:p>
          <a:p>
            <a:pPr marL="720000" indent="-360000" algn="just" defTabSz="914400" fontAlgn="base">
              <a:buSzPct val="100000"/>
              <a:buFont typeface="+mj-lt"/>
              <a:buAutoNum type="arabicPeriod"/>
            </a:pPr>
            <a:r>
              <a:rPr kumimoji="1" lang="zh-TW" altLang="en-US" sz="2800" dirty="0" smtClean="0"/>
              <a:t>個人</a:t>
            </a:r>
            <a:r>
              <a:rPr kumimoji="1" lang="zh-TW" altLang="en-US" sz="2800" dirty="0"/>
              <a:t>資料蒐集或處理之特定目的應加以明確化。</a:t>
            </a:r>
          </a:p>
          <a:p>
            <a:pPr marL="720000" indent="-360000" algn="just" defTabSz="914400" fontAlgn="base">
              <a:buSzPct val="100000"/>
              <a:buFont typeface="+mj-lt"/>
              <a:buAutoNum type="arabicPeriod"/>
            </a:pPr>
            <a:r>
              <a:rPr kumimoji="1" lang="zh-TW" altLang="en-US" sz="2800" dirty="0" smtClean="0"/>
              <a:t>資料管理</a:t>
            </a:r>
            <a:r>
              <a:rPr kumimoji="1" lang="zh-TW" altLang="en-US" sz="2800" dirty="0"/>
              <a:t>者應採取適當的安全措施，以防止個人資料遭竊取、竄改、毀損、滅失或洩漏</a:t>
            </a:r>
            <a:r>
              <a:rPr kumimoji="1" lang="zh-TW" altLang="en-US" sz="2800" dirty="0" smtClean="0"/>
              <a:t>。</a:t>
            </a:r>
            <a:endParaRPr kumimoji="1" lang="zh-TW" altLang="en-US" sz="2800" dirty="0"/>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962380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我國對資訊隱私的保護</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en-US" altLang="zh-TW" sz="3200" dirty="0"/>
              <a:t>2010</a:t>
            </a:r>
            <a:r>
              <a:rPr kumimoji="1" lang="zh-TW" altLang="en-US" sz="3200" dirty="0"/>
              <a:t>年修法 ，更名為「個人資料保護法」</a:t>
            </a:r>
            <a:r>
              <a:rPr kumimoji="1" lang="en-US" altLang="zh-TW" sz="3200" dirty="0"/>
              <a:t>: </a:t>
            </a:r>
            <a:endParaRPr kumimoji="1" lang="zh-TW" altLang="en-US" sz="3200" dirty="0"/>
          </a:p>
          <a:p>
            <a:pPr marL="720000" indent="-360000" algn="just" defTabSz="914400" fontAlgn="base">
              <a:buSzPct val="100000"/>
              <a:buFont typeface="+mj-lt"/>
              <a:buAutoNum type="arabicPeriod" startAt="5"/>
            </a:pPr>
            <a:r>
              <a:rPr kumimoji="1" lang="zh-TW" altLang="en-US" sz="2800" dirty="0" smtClean="0"/>
              <a:t>公務</a:t>
            </a:r>
            <a:r>
              <a:rPr kumimoji="1" lang="zh-TW" altLang="en-US" sz="2800" dirty="0"/>
              <a:t>機關若蒐集個人資料，應在網站或以適當方式公開供公眾查閱檔案之名稱、類別及保有機關之名稱</a:t>
            </a:r>
            <a:r>
              <a:rPr kumimoji="1" lang="zh-TW" altLang="en-US" sz="2800" dirty="0" smtClean="0"/>
              <a:t>等（非</a:t>
            </a:r>
            <a:r>
              <a:rPr kumimoji="1" lang="zh-TW" altLang="en-US" sz="2800" dirty="0"/>
              <a:t>公務機關則不受此</a:t>
            </a:r>
            <a:r>
              <a:rPr kumimoji="1" lang="zh-TW" altLang="en-US" sz="2800" dirty="0" smtClean="0"/>
              <a:t>限制）。</a:t>
            </a:r>
            <a:endParaRPr kumimoji="1" lang="zh-TW" altLang="en-US" sz="2800" dirty="0"/>
          </a:p>
          <a:p>
            <a:pPr marL="720000" indent="-360000" algn="just" defTabSz="914400" fontAlgn="base">
              <a:buSzPct val="100000"/>
              <a:buFont typeface="+mj-lt"/>
              <a:buAutoNum type="arabicPeriod" startAt="5"/>
            </a:pPr>
            <a:r>
              <a:rPr kumimoji="1" lang="zh-TW" altLang="en-US" sz="2800" dirty="0" smtClean="0"/>
              <a:t>個人</a:t>
            </a:r>
            <a:r>
              <a:rPr kumimoji="1" lang="zh-TW" altLang="en-US" sz="2800" dirty="0"/>
              <a:t>資料當事人得要求查詢、閱覽、製做複本、補充或更正有關於本身個人資料。有爭議者，當事人可請求停止處理或利用</a:t>
            </a:r>
            <a:r>
              <a:rPr kumimoji="1" lang="zh-TW" altLang="en-US" sz="2800" dirty="0" smtClean="0"/>
              <a:t>。</a:t>
            </a:r>
            <a:endParaRPr kumimoji="1" lang="zh-TW" altLang="en-US" sz="2800" dirty="0"/>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priva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16798">
            <a:off x="5436096" y="5013176"/>
            <a:ext cx="3181749" cy="136815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694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我國對資訊隱私的保護</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en-US" altLang="zh-TW" sz="3200" dirty="0"/>
              <a:t>2010</a:t>
            </a:r>
            <a:r>
              <a:rPr kumimoji="1" lang="zh-TW" altLang="en-US" sz="3200" dirty="0"/>
              <a:t>年修法 ，更名為「個人資料保護法」</a:t>
            </a:r>
            <a:r>
              <a:rPr kumimoji="1" lang="en-US" altLang="zh-TW" sz="3200" dirty="0"/>
              <a:t>: </a:t>
            </a:r>
            <a:endParaRPr kumimoji="1" lang="zh-TW" altLang="en-US" sz="3200" dirty="0"/>
          </a:p>
          <a:p>
            <a:pPr marL="720000" indent="-360000" algn="just" defTabSz="914400" fontAlgn="base">
              <a:buSzPct val="100000"/>
              <a:buFont typeface="+mj-lt"/>
              <a:buAutoNum type="arabicPeriod" startAt="7"/>
            </a:pPr>
            <a:r>
              <a:rPr kumimoji="1" lang="zh-TW" altLang="en-US" sz="2800" dirty="0" smtClean="0"/>
              <a:t>資料管理</a:t>
            </a:r>
            <a:r>
              <a:rPr kumimoji="1" lang="zh-TW" altLang="en-US" sz="2800" dirty="0"/>
              <a:t>者違反個資法之規定應負損害賠償責任。依個資法</a:t>
            </a:r>
            <a:r>
              <a:rPr kumimoji="1" lang="zh-TW" altLang="en-US" sz="2800" dirty="0" smtClean="0"/>
              <a:t>第</a:t>
            </a:r>
            <a:r>
              <a:rPr kumimoji="1" lang="en-US" altLang="zh-TW" sz="2800" dirty="0" smtClean="0"/>
              <a:t>34</a:t>
            </a:r>
            <a:r>
              <a:rPr kumimoji="1" lang="zh-TW" altLang="en-US" sz="2800" dirty="0" smtClean="0"/>
              <a:t>條第</a:t>
            </a:r>
            <a:r>
              <a:rPr kumimoji="1" lang="en-US" altLang="zh-TW" sz="2800" dirty="0" smtClean="0"/>
              <a:t>1</a:t>
            </a:r>
            <a:r>
              <a:rPr kumimoji="1" lang="zh-TW" altLang="en-US" sz="2800" dirty="0" smtClean="0"/>
              <a:t>項</a:t>
            </a:r>
            <a:r>
              <a:rPr kumimoji="1" lang="zh-TW" altLang="en-US" sz="2800" dirty="0"/>
              <a:t>規定，「財團法人或公益社團法人經受有損害之當事人二十人以上以書面授與訴訟實施權者，得以自己之名義，提起損害賠償訴訟。當事人得於言詞辯論終結前以書面撤回訴訟實施權之授與，並通知法院」</a:t>
            </a:r>
            <a:r>
              <a:rPr kumimoji="1" lang="zh-TW" altLang="en-US" sz="2800" dirty="0" smtClean="0"/>
              <a:t>。</a:t>
            </a:r>
            <a:endParaRPr kumimoji="1" lang="zh-TW" altLang="en-US" sz="2800" dirty="0"/>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persno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548" y="4941168"/>
            <a:ext cx="2381991" cy="147162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36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我國對資訊隱私的保護</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爭議：</a:t>
            </a:r>
            <a:endParaRPr kumimoji="1" lang="en-US" altLang="zh-TW" sz="3200" dirty="0"/>
          </a:p>
          <a:p>
            <a:pPr marL="720000" lvl="1" indent="-342900" algn="just" fontAlgn="base">
              <a:buFont typeface="Times New Roman" panose="02020603050405020304" pitchFamily="18" charset="0"/>
              <a:buChar char="−"/>
            </a:pPr>
            <a:r>
              <a:rPr kumimoji="1" lang="zh-TW" altLang="en-US" dirty="0" smtClean="0"/>
              <a:t>第</a:t>
            </a:r>
            <a:r>
              <a:rPr kumimoji="1" lang="en-US" altLang="zh-TW" dirty="0" smtClean="0"/>
              <a:t>6</a:t>
            </a:r>
            <a:r>
              <a:rPr kumimoji="1" lang="zh-TW" altLang="en-US" dirty="0" smtClean="0"/>
              <a:t>條：敏感性</a:t>
            </a:r>
            <a:r>
              <a:rPr kumimoji="1" lang="zh-TW" altLang="en-US" dirty="0"/>
              <a:t>資料，如醫療、基因、性生活、健康檢查或是犯罪</a:t>
            </a:r>
            <a:r>
              <a:rPr kumimoji="1" lang="zh-TW" altLang="en-US" dirty="0" smtClean="0"/>
              <a:t>前科。</a:t>
            </a:r>
            <a:endParaRPr kumimoji="1" lang="zh-TW" altLang="en-US" dirty="0"/>
          </a:p>
          <a:p>
            <a:pPr marL="720000" lvl="1" indent="-342900" algn="just" fontAlgn="base">
              <a:buFont typeface="Times New Roman" panose="02020603050405020304" pitchFamily="18" charset="0"/>
              <a:buChar char="−"/>
            </a:pPr>
            <a:r>
              <a:rPr kumimoji="1" lang="zh-TW" altLang="en-US" dirty="0" smtClean="0"/>
              <a:t>第</a:t>
            </a:r>
            <a:r>
              <a:rPr kumimoji="1" lang="en-US" altLang="zh-TW" dirty="0" smtClean="0"/>
              <a:t>54</a:t>
            </a:r>
            <a:r>
              <a:rPr kumimoji="1" lang="zh-TW" altLang="en-US" dirty="0" smtClean="0"/>
              <a:t>條</a:t>
            </a:r>
            <a:r>
              <a:rPr kumimoji="1" lang="zh-TW" altLang="en-US" dirty="0"/>
              <a:t>：</a:t>
            </a:r>
            <a:r>
              <a:rPr kumimoji="1" lang="zh-TW" altLang="en-US" dirty="0" smtClean="0"/>
              <a:t>本</a:t>
            </a:r>
            <a:r>
              <a:rPr kumimoji="1" lang="zh-TW" altLang="en-US" dirty="0"/>
              <a:t>法修正施行前非由當事人提供之個人資料，依</a:t>
            </a:r>
            <a:r>
              <a:rPr kumimoji="1" lang="zh-TW" altLang="en-US" dirty="0" smtClean="0"/>
              <a:t>第</a:t>
            </a:r>
            <a:r>
              <a:rPr kumimoji="1" lang="en-US" altLang="zh-TW" dirty="0" smtClean="0"/>
              <a:t>9</a:t>
            </a:r>
            <a:r>
              <a:rPr kumimoji="1" lang="zh-TW" altLang="en-US" dirty="0" smtClean="0"/>
              <a:t>條</a:t>
            </a:r>
            <a:r>
              <a:rPr kumimoji="1" lang="zh-TW" altLang="en-US" dirty="0"/>
              <a:t>規定應於處理或利用前向當事人為告知者，應自本法修正施行之日起一年內完成告知，逾期未告知而處理或利用者，以違反</a:t>
            </a:r>
            <a:r>
              <a:rPr kumimoji="1" lang="zh-TW" altLang="en-US" dirty="0" smtClean="0"/>
              <a:t>第</a:t>
            </a:r>
            <a:r>
              <a:rPr kumimoji="1" lang="en-US" altLang="zh-TW" dirty="0" smtClean="0"/>
              <a:t>9</a:t>
            </a:r>
            <a:r>
              <a:rPr kumimoji="1" lang="zh-TW" altLang="en-US" dirty="0" smtClean="0"/>
              <a:t>條規</a:t>
            </a:r>
            <a:r>
              <a:rPr kumimoji="1" lang="zh-TW" altLang="en-US" dirty="0"/>
              <a:t>定論處。</a:t>
            </a:r>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IM111ppt\小圖\quarrel-2397368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77" t="5902" r="4186" b="10484"/>
          <a:stretch/>
        </p:blipFill>
        <p:spPr bwMode="auto">
          <a:xfrm>
            <a:off x="6804248" y="4839077"/>
            <a:ext cx="1800200" cy="161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9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我國對資訊隱私的保護</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個資法在通過之後，電子商務業者遵守法律上的挑戰：</a:t>
            </a:r>
            <a:endParaRPr kumimoji="1" lang="en-US" altLang="zh-TW" sz="3200" dirty="0"/>
          </a:p>
          <a:p>
            <a:pPr marL="720000" lvl="1" indent="-360000" algn="just" defTabSz="914400" fontAlgn="base">
              <a:spcBef>
                <a:spcPts val="700"/>
              </a:spcBef>
              <a:buSzPct val="100000"/>
              <a:buFont typeface="+mj-lt"/>
              <a:buAutoNum type="arabicPeriod"/>
            </a:pPr>
            <a:r>
              <a:rPr kumimoji="1" lang="zh-TW" altLang="en-US" dirty="0"/>
              <a:t>保護客體</a:t>
            </a:r>
            <a:r>
              <a:rPr kumimoji="1" lang="zh-TW" altLang="en-US" dirty="0" smtClean="0"/>
              <a:t>增加。</a:t>
            </a:r>
            <a:endParaRPr kumimoji="1" lang="zh-TW" altLang="en-US" dirty="0"/>
          </a:p>
          <a:p>
            <a:pPr marL="720000" lvl="1" indent="-360000" algn="just" defTabSz="914400" fontAlgn="base">
              <a:spcBef>
                <a:spcPts val="700"/>
              </a:spcBef>
              <a:buSzPct val="100000"/>
              <a:buFont typeface="+mj-lt"/>
              <a:buAutoNum type="arabicPeriod"/>
            </a:pPr>
            <a:r>
              <a:rPr kumimoji="1" lang="zh-TW" altLang="en-US" dirty="0"/>
              <a:t>適用主體擴大到任何的自然人、法人或其它的團體。</a:t>
            </a:r>
          </a:p>
          <a:p>
            <a:pPr marL="720000" lvl="1" indent="-360000" algn="just" defTabSz="914400" fontAlgn="base">
              <a:spcBef>
                <a:spcPts val="700"/>
              </a:spcBef>
              <a:buSzPct val="100000"/>
              <a:buFont typeface="+mj-lt"/>
              <a:buAutoNum type="arabicPeriod"/>
            </a:pPr>
            <a:r>
              <a:rPr kumimoji="1" lang="zh-TW" altLang="en-US" dirty="0"/>
              <a:t>遵守法律規範的成本增加。</a:t>
            </a:r>
          </a:p>
          <a:p>
            <a:pPr marL="720000" lvl="1" indent="-360000" algn="just" defTabSz="914400" fontAlgn="base">
              <a:spcBef>
                <a:spcPts val="700"/>
              </a:spcBef>
              <a:buSzPct val="100000"/>
              <a:buFont typeface="+mj-lt"/>
              <a:buAutoNum type="arabicPeriod"/>
            </a:pPr>
            <a:r>
              <a:rPr kumimoji="1" lang="zh-TW" altLang="en-US" dirty="0"/>
              <a:t>連帶責任 </a:t>
            </a:r>
            <a:endParaRPr kumimoji="1" lang="en-US" altLang="zh-TW" dirty="0"/>
          </a:p>
          <a:p>
            <a:pPr marL="1177200" lvl="3" indent="-342900" algn="just" defTabSz="914400" fontAlgn="base">
              <a:spcBef>
                <a:spcPts val="700"/>
              </a:spcBef>
              <a:buFont typeface="Wingdings" panose="05000000000000000000" pitchFamily="2" charset="2"/>
              <a:buChar char="Ø"/>
              <a:defRPr/>
            </a:pPr>
            <a:r>
              <a:rPr kumimoji="1" lang="zh-TW" altLang="en-US" sz="2400" dirty="0" smtClean="0"/>
              <a:t>第</a:t>
            </a:r>
            <a:r>
              <a:rPr kumimoji="1" lang="en-US" altLang="zh-TW" sz="2400" dirty="0" smtClean="0"/>
              <a:t>49</a:t>
            </a:r>
            <a:r>
              <a:rPr kumimoji="1" lang="zh-TW" altLang="en-US" sz="2400" dirty="0" smtClean="0"/>
              <a:t>條：「</a:t>
            </a:r>
            <a:r>
              <a:rPr kumimoji="1" lang="zh-TW" altLang="en-US" sz="2400" dirty="0"/>
              <a:t>非公務機關無正當理由違反</a:t>
            </a:r>
            <a:r>
              <a:rPr kumimoji="1" lang="zh-TW" altLang="en-US" sz="2400" dirty="0" smtClean="0"/>
              <a:t>第</a:t>
            </a:r>
            <a:r>
              <a:rPr kumimoji="1" lang="en-US" altLang="zh-TW" sz="2400" dirty="0" smtClean="0"/>
              <a:t>22</a:t>
            </a:r>
            <a:r>
              <a:rPr kumimoji="1" lang="zh-TW" altLang="en-US" sz="2400" dirty="0" smtClean="0"/>
              <a:t>條第</a:t>
            </a:r>
            <a:r>
              <a:rPr kumimoji="1" lang="en-US" altLang="zh-TW" sz="2400" dirty="0" smtClean="0"/>
              <a:t>4</a:t>
            </a:r>
            <a:r>
              <a:rPr kumimoji="1" lang="zh-TW" altLang="en-US" sz="2400" dirty="0" smtClean="0"/>
              <a:t>項</a:t>
            </a:r>
            <a:r>
              <a:rPr kumimoji="1" lang="zh-TW" altLang="en-US" sz="2400" dirty="0"/>
              <a:t>規定者，由中央目的事業主管機關或直轄市、縣（市）政府處新臺幣二萬元以上二十萬元以下罰鍰</a:t>
            </a:r>
            <a:r>
              <a:rPr kumimoji="1" lang="zh-TW" altLang="en-US" sz="2400" dirty="0" smtClean="0"/>
              <a:t>」。</a:t>
            </a:r>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44061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我國對資訊隱私的保護</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個資法在通過之後，電子商務業者遵守法律上的挑戰：</a:t>
            </a:r>
            <a:endParaRPr kumimoji="1" lang="en-US" altLang="zh-TW" sz="3200" dirty="0"/>
          </a:p>
          <a:p>
            <a:pPr marL="720000" lvl="1" indent="-360000" algn="just" defTabSz="914400" fontAlgn="base">
              <a:buSzPct val="100000"/>
              <a:buFont typeface="+mj-lt"/>
              <a:buAutoNum type="arabicPeriod" startAt="4"/>
            </a:pPr>
            <a:r>
              <a:rPr kumimoji="1" lang="zh-TW" altLang="en-US" dirty="0" smtClean="0"/>
              <a:t>連帶責任 </a:t>
            </a:r>
            <a:endParaRPr kumimoji="1" lang="en-US" altLang="zh-TW" dirty="0"/>
          </a:p>
          <a:p>
            <a:pPr marL="1177200" lvl="3" indent="-342900" algn="just" defTabSz="914400" fontAlgn="base">
              <a:buFont typeface="Wingdings" panose="05000000000000000000" pitchFamily="2" charset="2"/>
              <a:buChar char="Ø"/>
              <a:defRPr/>
            </a:pPr>
            <a:r>
              <a:rPr kumimoji="1" lang="zh-TW" altLang="en-US" sz="2400" dirty="0" smtClean="0"/>
              <a:t>第</a:t>
            </a:r>
            <a:r>
              <a:rPr kumimoji="1" lang="en-US" altLang="zh-TW" sz="2400" dirty="0" smtClean="0"/>
              <a:t>50</a:t>
            </a:r>
            <a:r>
              <a:rPr kumimoji="1" lang="zh-TW" altLang="en-US" sz="2400" dirty="0" smtClean="0"/>
              <a:t>條：「</a:t>
            </a:r>
            <a:r>
              <a:rPr kumimoji="1" lang="zh-TW" altLang="en-US" sz="2400" dirty="0"/>
              <a:t>非公務機關之代表人、管理人或其他有代表權人，因該非公務機關依前三條規定受罰鍰處罰時，除能證明已盡防止義務者外，應並受同一額度罰鍰之處罰」</a:t>
            </a:r>
            <a:r>
              <a:rPr kumimoji="1" lang="zh-TW" altLang="en-US" sz="2400" dirty="0" smtClean="0"/>
              <a:t>。</a:t>
            </a:r>
            <a:endParaRPr kumimoji="1" lang="zh-TW" altLang="en-US" sz="2400" dirty="0"/>
          </a:p>
        </p:txBody>
      </p:sp>
      <p:grpSp>
        <p:nvGrpSpPr>
          <p:cNvPr id="11" name="群組 10"/>
          <p:cNvGrpSpPr/>
          <p:nvPr/>
        </p:nvGrpSpPr>
        <p:grpSpPr>
          <a:xfrm rot="-5400000">
            <a:off x="2888417" y="-2872494"/>
            <a:ext cx="468004" cy="6230260"/>
            <a:chOff x="-37328" y="1189"/>
            <a:chExt cx="432008" cy="3862383"/>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68537" y="2353008"/>
              <a:ext cx="1294433"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資訊隱私</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5700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122288916_11n.jpg"/>
          <p:cNvPicPr>
            <a:picLocks noChangeAspect="1" noChangeArrowheads="1"/>
          </p:cNvPicPr>
          <p:nvPr/>
        </p:nvPicPr>
        <p:blipFill rotWithShape="1">
          <a:blip r:embed="rId3">
            <a:extLst>
              <a:ext uri="{28A0092B-C50C-407E-A947-70E740481C1C}">
                <a14:useLocalDpi xmlns:a14="http://schemas.microsoft.com/office/drawing/2010/main" val="0"/>
              </a:ext>
            </a:extLst>
          </a:blip>
          <a:srcRect t="5191" r="4449" b="4286"/>
          <a:stretch/>
        </p:blipFill>
        <p:spPr bwMode="auto">
          <a:xfrm>
            <a:off x="6660232" y="4333791"/>
            <a:ext cx="1872208" cy="211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2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摘要與結論</a:t>
            </a:r>
            <a:endParaRPr kumimoji="1" lang="zh-TW" altLang="en-US" dirty="0">
              <a:solidFill>
                <a:schemeClr val="tx2"/>
              </a:solidFill>
            </a:endParaRPr>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zh-TW" sz="3200" dirty="0"/>
              <a:t>電子商務不斷成長，愈來愈多業者積極投入此市場，但就目前為止，電子商務網站業者似乎對於在電子商務環境中應盡的責任與義務還不太清楚。從上述所提及個案可發現，業者在不熟悉電子商務交易環境中會面臨的法律政策的狀況下，常會引發許多爭端，如，三星寫手門事件、</a:t>
            </a:r>
            <a:r>
              <a:rPr kumimoji="1" lang="en-US" altLang="zh-TW" sz="3200" dirty="0"/>
              <a:t>Dell</a:t>
            </a:r>
            <a:r>
              <a:rPr kumimoji="1" lang="zh-TW" altLang="zh-TW" sz="3200" dirty="0"/>
              <a:t>標錯價事件、與隱私侵犯。不只為經營帶來非必要之麻煩，甚至會損失業者利益與影響商譽。</a:t>
            </a:r>
          </a:p>
        </p:txBody>
      </p:sp>
      <p:grpSp>
        <p:nvGrpSpPr>
          <p:cNvPr id="11" name="群組 10"/>
          <p:cNvGrpSpPr/>
          <p:nvPr/>
        </p:nvGrpSpPr>
        <p:grpSpPr>
          <a:xfrm rot="-5400000">
            <a:off x="2987064" y="-2971144"/>
            <a:ext cx="468004" cy="6427556"/>
            <a:chOff x="-37328" y="1189"/>
            <a:chExt cx="432008" cy="3984695"/>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2" y="2096353"/>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532670" y="3058536"/>
              <a:ext cx="1422694"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9510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zh-TW" sz="3200" dirty="0"/>
              <a:t>針對電子商務網站的經營，業者</a:t>
            </a:r>
            <a:r>
              <a:rPr kumimoji="1" lang="zh-TW" altLang="zh-TW" sz="3200" dirty="0" smtClean="0"/>
              <a:t>除了</a:t>
            </a:r>
            <a:r>
              <a:rPr kumimoji="1" lang="zh-TW" altLang="en-US" sz="3200" dirty="0" smtClean="0"/>
              <a:t>須</a:t>
            </a:r>
            <a:r>
              <a:rPr kumimoji="1" lang="zh-TW" altLang="zh-TW" sz="3200" dirty="0" smtClean="0"/>
              <a:t>因應</a:t>
            </a:r>
            <a:r>
              <a:rPr kumimoji="1" lang="zh-TW" altLang="zh-TW" sz="3200" dirty="0"/>
              <a:t>不斷變化的市場與新科技發展外，</a:t>
            </a:r>
            <a:r>
              <a:rPr kumimoji="1" lang="zh-TW" altLang="zh-TW" sz="3200" dirty="0" smtClean="0"/>
              <a:t>也</a:t>
            </a:r>
            <a:r>
              <a:rPr kumimoji="1" lang="zh-TW" altLang="en-US" sz="3200" dirty="0"/>
              <a:t>須</a:t>
            </a:r>
            <a:r>
              <a:rPr kumimoji="1" lang="zh-TW" altLang="zh-TW" sz="3200" dirty="0" smtClean="0"/>
              <a:t>進一步</a:t>
            </a:r>
            <a:r>
              <a:rPr kumimoji="1" lang="zh-TW" altLang="zh-TW" sz="3200" dirty="0"/>
              <a:t>重視法律與道德議題。本文所提及之電子商務交易爭議，如網路退貨、七日退貨、贗品交易，以及網站標錯價等，都是在電子商務平台近年常見的交易問題。在現今消費者權益至上的年代，電子商務網站業者除了提供商品及服務外，</a:t>
            </a:r>
            <a:r>
              <a:rPr kumimoji="1" lang="zh-TW" altLang="zh-TW" sz="3200" dirty="0" smtClean="0"/>
              <a:t>也</a:t>
            </a:r>
            <a:r>
              <a:rPr kumimoji="1" lang="zh-TW" altLang="en-US" sz="3200" dirty="0"/>
              <a:t>須</a:t>
            </a:r>
            <a:r>
              <a:rPr kumimoji="1" lang="zh-TW" altLang="zh-TW" sz="3200" dirty="0" smtClean="0"/>
              <a:t>注意</a:t>
            </a:r>
            <a:r>
              <a:rPr kumimoji="1" lang="zh-TW" altLang="zh-TW" sz="3200" dirty="0"/>
              <a:t>交易是否符合法律規範，如，公平交易法、消費者保護法等，以維護消費者或業者自身的權益。</a:t>
            </a:r>
            <a:endParaRPr kumimoji="1" lang="en-US" altLang="zh-TW" sz="3200" dirty="0"/>
          </a:p>
        </p:txBody>
      </p:sp>
      <p:sp>
        <p:nvSpPr>
          <p:cNvPr id="12"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摘要與結論</a:t>
            </a:r>
            <a:endParaRPr kumimoji="1" lang="zh-TW" altLang="en-US" dirty="0">
              <a:solidFill>
                <a:schemeClr val="tx2"/>
              </a:solidFill>
            </a:endParaRPr>
          </a:p>
        </p:txBody>
      </p:sp>
      <p:grpSp>
        <p:nvGrpSpPr>
          <p:cNvPr id="14" name="群組 13"/>
          <p:cNvGrpSpPr/>
          <p:nvPr/>
        </p:nvGrpSpPr>
        <p:grpSpPr>
          <a:xfrm rot="-5400000">
            <a:off x="2987064" y="-2971144"/>
            <a:ext cx="468004" cy="6427556"/>
            <a:chOff x="-37328" y="1189"/>
            <a:chExt cx="432008" cy="3984695"/>
          </a:xfrm>
          <a:solidFill>
            <a:schemeClr val="bg1"/>
          </a:solidFill>
          <a:effectLst/>
        </p:grpSpPr>
        <p:sp>
          <p:nvSpPr>
            <p:cNvPr id="19" name="五邊形 18"/>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2" y="2096353"/>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32670" y="3058536"/>
              <a:ext cx="1422694"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914340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zh-TW" sz="3200" dirty="0"/>
              <a:t>因此，業者在經營電子商務網站時，</a:t>
            </a:r>
            <a:r>
              <a:rPr kumimoji="1" lang="zh-TW" altLang="zh-TW" sz="3200" dirty="0" smtClean="0"/>
              <a:t>應</a:t>
            </a:r>
            <a:r>
              <a:rPr kumimoji="1" lang="zh-TW" altLang="en-US" sz="3200" dirty="0"/>
              <a:t>須</a:t>
            </a:r>
            <a:r>
              <a:rPr kumimoji="1" lang="zh-TW" altLang="zh-TW" sz="3200" dirty="0" smtClean="0"/>
              <a:t>時常</a:t>
            </a:r>
            <a:r>
              <a:rPr kumimoji="1" lang="zh-TW" altLang="zh-TW" sz="3200" dirty="0"/>
              <a:t>關注電子商務交易議題與個人資料處理，並掌握相關的法律規範，以免觸法與損失利益。</a:t>
            </a:r>
          </a:p>
        </p:txBody>
      </p:sp>
      <p:sp>
        <p:nvSpPr>
          <p:cNvPr id="12"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摘要與結論</a:t>
            </a:r>
            <a:endParaRPr kumimoji="1" lang="zh-TW" altLang="en-US" dirty="0">
              <a:solidFill>
                <a:schemeClr val="tx2"/>
              </a:solidFill>
            </a:endParaRPr>
          </a:p>
        </p:txBody>
      </p:sp>
      <p:grpSp>
        <p:nvGrpSpPr>
          <p:cNvPr id="14" name="群組 13"/>
          <p:cNvGrpSpPr/>
          <p:nvPr/>
        </p:nvGrpSpPr>
        <p:grpSpPr>
          <a:xfrm rot="-5400000">
            <a:off x="2987064" y="-2971144"/>
            <a:ext cx="468004" cy="6427556"/>
            <a:chOff x="-37328" y="1189"/>
            <a:chExt cx="432008" cy="3984695"/>
          </a:xfrm>
          <a:solidFill>
            <a:schemeClr val="bg1"/>
          </a:solidFill>
          <a:effectLst/>
        </p:grpSpPr>
        <p:sp>
          <p:nvSpPr>
            <p:cNvPr id="19" name="五邊形 18"/>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90" y="80999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5" y="1451391"/>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2" y="2096353"/>
              <a:ext cx="781124"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532670" y="3058536"/>
              <a:ext cx="1422694"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20140625004414-12330907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00" y="4157196"/>
            <a:ext cx="3056756" cy="222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39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219256" cy="4525963"/>
          </a:xfrm>
        </p:spPr>
        <p:txBody>
          <a:bodyPr>
            <a:noAutofit/>
          </a:bodyPr>
          <a:lstStyle/>
          <a:p>
            <a:pPr marL="342900" indent="-342900" algn="just" defTabSz="914400" eaLnBrk="0" fontAlgn="base" hangingPunct="0">
              <a:spcBef>
                <a:spcPct val="20000"/>
              </a:spcBef>
              <a:spcAft>
                <a:spcPct val="0"/>
              </a:spcAft>
              <a:buFont typeface="Arial" charset="0"/>
              <a:buChar char="•"/>
            </a:pPr>
            <a:r>
              <a:rPr kumimoji="1" lang="zh-TW" altLang="en-US" dirty="0"/>
              <a:t>置入與口碑行銷所作所引起的道德與法律議題。</a:t>
            </a:r>
          </a:p>
          <a:p>
            <a:pPr marL="342900" indent="-342900" algn="just" defTabSz="914400" eaLnBrk="0" fontAlgn="base" hangingPunct="0">
              <a:spcBef>
                <a:spcPct val="20000"/>
              </a:spcBef>
              <a:spcAft>
                <a:spcPct val="0"/>
              </a:spcAft>
              <a:buFont typeface="Arial" charset="0"/>
              <a:buChar char="•"/>
            </a:pPr>
            <a:r>
              <a:rPr kumimoji="1" lang="zh-TW" altLang="en-US" dirty="0"/>
              <a:t>退貨、七日退貨、賣假貨、標錯價之交易爭議。</a:t>
            </a:r>
          </a:p>
          <a:p>
            <a:pPr marL="342900" indent="-342900" algn="just" defTabSz="914400" eaLnBrk="0" fontAlgn="base" hangingPunct="0">
              <a:spcBef>
                <a:spcPct val="20000"/>
              </a:spcBef>
              <a:spcAft>
                <a:spcPct val="0"/>
              </a:spcAft>
              <a:buFont typeface="Arial" charset="0"/>
              <a:buChar char="•"/>
            </a:pPr>
            <a:r>
              <a:rPr kumimoji="1" lang="zh-TW" altLang="en-US" dirty="0"/>
              <a:t>資料隱私之法律爭題。</a:t>
            </a:r>
          </a:p>
          <a:p>
            <a:endParaRPr lang="zh-TW" altLang="en-US" dirty="0"/>
          </a:p>
        </p:txBody>
      </p:sp>
    </p:spTree>
    <p:extLst>
      <p:ext uri="{BB962C8B-B14F-4D97-AF65-F5344CB8AC3E}">
        <p14:creationId xmlns:p14="http://schemas.microsoft.com/office/powerpoint/2010/main" val="261690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en-US" altLang="zh-TW" cap="none" dirty="0" smtClean="0">
                <a:solidFill>
                  <a:schemeClr val="tx2"/>
                </a:solidFill>
              </a:rPr>
              <a:t>Dell</a:t>
            </a:r>
            <a:r>
              <a:rPr kumimoji="1" lang="zh-TW" altLang="en-US" cap="none" dirty="0" smtClean="0">
                <a:solidFill>
                  <a:schemeClr val="tx2"/>
                </a:solidFill>
              </a:rPr>
              <a:t> 烏龍</a:t>
            </a:r>
            <a:endParaRPr kumimoji="1" lang="zh-TW" altLang="en-US" cap="none" dirty="0">
              <a:solidFill>
                <a:schemeClr val="tx2"/>
              </a:solidFill>
            </a:endParaRPr>
          </a:p>
        </p:txBody>
      </p:sp>
      <p:pic>
        <p:nvPicPr>
          <p:cNvPr id="5" name="圖片 4"/>
          <p:cNvPicPr/>
          <p:nvPr/>
        </p:nvPicPr>
        <p:blipFill>
          <a:blip r:embed="rId3"/>
          <a:stretch>
            <a:fillRect/>
          </a:stretch>
        </p:blipFill>
        <p:spPr>
          <a:xfrm>
            <a:off x="453342" y="1844824"/>
            <a:ext cx="8263820" cy="3744416"/>
          </a:xfrm>
          <a:prstGeom prst="rect">
            <a:avLst/>
          </a:prstGeom>
        </p:spPr>
      </p:pic>
    </p:spTree>
    <p:extLst>
      <p:ext uri="{BB962C8B-B14F-4D97-AF65-F5344CB8AC3E}">
        <p14:creationId xmlns:p14="http://schemas.microsoft.com/office/powerpoint/2010/main" val="1521569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案例一</a:t>
            </a:r>
            <a:endParaRPr kumimoji="1" lang="en-US" altLang="zh-TW" sz="3200" dirty="0"/>
          </a:p>
          <a:p>
            <a:pPr marL="720000" lvl="1" indent="-342900" algn="just" fontAlgn="base">
              <a:spcBef>
                <a:spcPts val="600"/>
              </a:spcBef>
              <a:buFont typeface="Times New Roman" panose="02020603050405020304" pitchFamily="18" charset="0"/>
              <a:buChar char="−"/>
            </a:pPr>
            <a:r>
              <a:rPr kumimoji="1" lang="en-US" altLang="zh-TW" dirty="0"/>
              <a:t>2009</a:t>
            </a:r>
            <a:r>
              <a:rPr kumimoji="1" lang="zh-TW" altLang="zh-TW" dirty="0"/>
              <a:t>年</a:t>
            </a:r>
            <a:r>
              <a:rPr kumimoji="1" lang="en-US" altLang="zh-TW" dirty="0"/>
              <a:t>6</a:t>
            </a:r>
            <a:r>
              <a:rPr kumimoji="1" lang="zh-TW" altLang="zh-TW" dirty="0"/>
              <a:t>月</a:t>
            </a:r>
            <a:r>
              <a:rPr kumimoji="1" lang="en-US" altLang="zh-TW" dirty="0"/>
              <a:t>25</a:t>
            </a:r>
            <a:r>
              <a:rPr kumimoji="1" lang="zh-TW" altLang="zh-TW" dirty="0"/>
              <a:t>日，戴爾公司在台灣之電子商務網站標示，若在線上訂購任何產品，則享有</a:t>
            </a:r>
            <a:r>
              <a:rPr kumimoji="1" lang="en-US" altLang="zh-TW" dirty="0" smtClean="0"/>
              <a:t>7</a:t>
            </a:r>
            <a:r>
              <a:rPr kumimoji="1" lang="en-US" altLang="zh-TW" dirty="0"/>
              <a:t>,</a:t>
            </a:r>
            <a:r>
              <a:rPr kumimoji="1" lang="en-US" altLang="zh-TW" dirty="0" smtClean="0"/>
              <a:t>000</a:t>
            </a:r>
            <a:r>
              <a:rPr kumimoji="1" lang="zh-TW" altLang="zh-TW" dirty="0"/>
              <a:t>元之折扣。</a:t>
            </a:r>
            <a:endParaRPr kumimoji="1" lang="en-US" altLang="zh-TW" dirty="0"/>
          </a:p>
          <a:p>
            <a:pPr marL="720000" lvl="1" indent="-342900" algn="just" fontAlgn="base">
              <a:spcBef>
                <a:spcPts val="600"/>
              </a:spcBef>
              <a:buFont typeface="Times New Roman" panose="02020603050405020304" pitchFamily="18" charset="0"/>
              <a:buChar char="−"/>
            </a:pPr>
            <a:r>
              <a:rPr kumimoji="1" lang="zh-TW" altLang="zh-TW" dirty="0"/>
              <a:t>短</a:t>
            </a:r>
            <a:r>
              <a:rPr kumimoji="1" lang="zh-TW" altLang="zh-TW" dirty="0" smtClean="0"/>
              <a:t>短</a:t>
            </a:r>
            <a:r>
              <a:rPr kumimoji="1" lang="en-US" altLang="zh-TW" dirty="0" smtClean="0"/>
              <a:t>5</a:t>
            </a:r>
            <a:r>
              <a:rPr kumimoji="1" lang="zh-TW" altLang="zh-TW" dirty="0" smtClean="0"/>
              <a:t>小時</a:t>
            </a:r>
            <a:r>
              <a:rPr kumimoji="1" lang="zh-TW" altLang="zh-TW" dirty="0"/>
              <a:t>內，戴爾網站收到十萬筆訂單。網友潘美靜得知消息後，也因本身有螢幕購買的需求，便到戴爾在台灣之電子商務網站尋找相關商品。</a:t>
            </a:r>
            <a:endParaRPr kumimoji="1" lang="en-US" altLang="zh-TW" dirty="0"/>
          </a:p>
          <a:p>
            <a:pPr marL="720000" lvl="1" indent="-342900" algn="just" fontAlgn="base">
              <a:spcBef>
                <a:spcPts val="600"/>
              </a:spcBef>
              <a:buFont typeface="Times New Roman" panose="02020603050405020304" pitchFamily="18" charset="0"/>
              <a:buChar char="−"/>
            </a:pPr>
            <a:r>
              <a:rPr kumimoji="1" lang="en-US" altLang="zh-TW" dirty="0"/>
              <a:t>E2009W</a:t>
            </a:r>
            <a:r>
              <a:rPr kumimoji="1" lang="zh-TW" altLang="zh-TW" dirty="0"/>
              <a:t>液晶寬螢幕原價</a:t>
            </a:r>
            <a:r>
              <a:rPr kumimoji="1" lang="en-US" altLang="zh-TW" dirty="0" smtClean="0"/>
              <a:t>7</a:t>
            </a:r>
            <a:r>
              <a:rPr kumimoji="1" lang="en-US" altLang="zh-TW" dirty="0"/>
              <a:t>,</a:t>
            </a:r>
            <a:r>
              <a:rPr kumimoji="1" lang="en-US" altLang="zh-TW" dirty="0" smtClean="0"/>
              <a:t>999</a:t>
            </a:r>
            <a:r>
              <a:rPr kumimoji="1" lang="zh-TW" altLang="zh-TW" dirty="0"/>
              <a:t>元，若在戴爾在台灣之電子商務網站購買，折扣了</a:t>
            </a:r>
            <a:r>
              <a:rPr kumimoji="1" lang="en-US" altLang="zh-TW" dirty="0" smtClean="0"/>
              <a:t>7</a:t>
            </a:r>
            <a:r>
              <a:rPr kumimoji="1" lang="en-US" altLang="zh-TW" dirty="0"/>
              <a:t>,</a:t>
            </a:r>
            <a:r>
              <a:rPr kumimoji="1" lang="en-US" altLang="zh-TW" dirty="0" smtClean="0"/>
              <a:t>000</a:t>
            </a:r>
            <a:r>
              <a:rPr kumimoji="1" lang="zh-TW" altLang="zh-TW" dirty="0"/>
              <a:t>元後，要價才</a:t>
            </a:r>
            <a:r>
              <a:rPr kumimoji="1" lang="en-US" altLang="zh-TW" dirty="0"/>
              <a:t>999</a:t>
            </a:r>
            <a:r>
              <a:rPr kumimoji="1" lang="zh-TW" altLang="zh-TW" dirty="0"/>
              <a:t>元</a:t>
            </a:r>
            <a:r>
              <a:rPr kumimoji="1" lang="zh-TW" altLang="zh-TW" dirty="0" smtClean="0"/>
              <a:t>。</a:t>
            </a:r>
            <a:endParaRPr kumimoji="1" lang="en-US" altLang="zh-TW" dirty="0" smtClean="0"/>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en-US" altLang="zh-TW" cap="none" dirty="0" smtClean="0">
                <a:solidFill>
                  <a:schemeClr val="tx2"/>
                </a:solidFill>
              </a:rPr>
              <a:t>Dell</a:t>
            </a:r>
            <a:r>
              <a:rPr kumimoji="1" lang="zh-TW" altLang="en-US" cap="none" dirty="0" smtClean="0">
                <a:solidFill>
                  <a:schemeClr val="tx2"/>
                </a:solidFill>
              </a:rPr>
              <a:t> 烏龍</a:t>
            </a:r>
            <a:endParaRPr kumimoji="1" lang="zh-TW" altLang="en-US" cap="none" dirty="0">
              <a:solidFill>
                <a:schemeClr val="tx2"/>
              </a:solidFill>
            </a:endParaRPr>
          </a:p>
        </p:txBody>
      </p:sp>
    </p:spTree>
    <p:extLst>
      <p:ext uri="{BB962C8B-B14F-4D97-AF65-F5344CB8AC3E}">
        <p14:creationId xmlns:p14="http://schemas.microsoft.com/office/powerpoint/2010/main" val="2289867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案例一</a:t>
            </a:r>
            <a:endParaRPr kumimoji="1" lang="en-US" altLang="zh-TW" sz="3200" dirty="0"/>
          </a:p>
          <a:p>
            <a:pPr marL="720000" lvl="1" indent="-342900" algn="just" fontAlgn="base">
              <a:buFont typeface="Times New Roman" panose="02020603050405020304" pitchFamily="18" charset="0"/>
              <a:buChar char="−"/>
            </a:pPr>
            <a:r>
              <a:rPr kumimoji="1" lang="zh-TW" altLang="zh-TW" dirty="0" smtClean="0"/>
              <a:t>於是</a:t>
            </a:r>
            <a:r>
              <a:rPr kumimoji="1" lang="zh-TW" altLang="zh-TW" dirty="0"/>
              <a:t>她購買了一台</a:t>
            </a:r>
            <a:r>
              <a:rPr kumimoji="1" lang="en-US" altLang="zh-TW" dirty="0"/>
              <a:t>E2009W</a:t>
            </a:r>
            <a:r>
              <a:rPr kumimoji="1" lang="zh-TW" altLang="zh-TW" dirty="0"/>
              <a:t>液晶寬螢幕。她另買了一台原價</a:t>
            </a:r>
            <a:r>
              <a:rPr kumimoji="1" lang="en-US" altLang="zh-TW" dirty="0" smtClean="0"/>
              <a:t>8</a:t>
            </a:r>
            <a:r>
              <a:rPr kumimoji="1" lang="en-US" altLang="zh-TW" dirty="0"/>
              <a:t>,</a:t>
            </a:r>
            <a:r>
              <a:rPr kumimoji="1" lang="en-US" altLang="zh-TW" dirty="0" smtClean="0"/>
              <a:t>700</a:t>
            </a:r>
            <a:r>
              <a:rPr kumimoji="1" lang="zh-TW" altLang="zh-TW" dirty="0"/>
              <a:t>的</a:t>
            </a:r>
            <a:r>
              <a:rPr kumimoji="1" lang="en-US" altLang="zh-TW" dirty="0"/>
              <a:t>Ultra Sharp </a:t>
            </a:r>
            <a:r>
              <a:rPr kumimoji="1" lang="en-US" altLang="zh-TW" dirty="0" smtClean="0"/>
              <a:t>2009</a:t>
            </a:r>
            <a:r>
              <a:rPr kumimoji="1" lang="zh-TW" altLang="en-US" dirty="0" smtClean="0"/>
              <a:t> </a:t>
            </a:r>
            <a:r>
              <a:rPr kumimoji="1" lang="en-US" altLang="zh-TW" dirty="0" smtClean="0"/>
              <a:t>WFP </a:t>
            </a:r>
            <a:r>
              <a:rPr kumimoji="1" lang="en-US" altLang="zh-TW" dirty="0"/>
              <a:t>2009</a:t>
            </a:r>
            <a:r>
              <a:rPr kumimoji="1" lang="zh-TW" altLang="zh-TW" dirty="0"/>
              <a:t>液晶寬</a:t>
            </a:r>
            <a:r>
              <a:rPr kumimoji="1" lang="zh-TW" altLang="zh-TW" dirty="0" smtClean="0"/>
              <a:t>螢幕</a:t>
            </a:r>
            <a:r>
              <a:rPr kumimoji="1" lang="zh-TW" altLang="en-US" dirty="0" smtClean="0"/>
              <a:t>（</a:t>
            </a:r>
            <a:r>
              <a:rPr kumimoji="1" lang="zh-TW" altLang="zh-TW" dirty="0" smtClean="0"/>
              <a:t>折扣</a:t>
            </a:r>
            <a:r>
              <a:rPr kumimoji="1" lang="zh-TW" altLang="zh-TW" dirty="0"/>
              <a:t>後只需付</a:t>
            </a:r>
            <a:r>
              <a:rPr kumimoji="1" lang="en-US" altLang="zh-TW" dirty="0" smtClean="0"/>
              <a:t>1</a:t>
            </a:r>
            <a:r>
              <a:rPr kumimoji="1" lang="en-US" altLang="zh-TW" dirty="0"/>
              <a:t>,</a:t>
            </a:r>
            <a:r>
              <a:rPr kumimoji="1" lang="en-US" altLang="zh-TW" dirty="0" smtClean="0"/>
              <a:t>700</a:t>
            </a:r>
            <a:r>
              <a:rPr kumimoji="1" lang="zh-TW" altLang="zh-TW" dirty="0" smtClean="0"/>
              <a:t>元</a:t>
            </a:r>
            <a:r>
              <a:rPr kumimoji="1" lang="zh-TW" altLang="en-US" dirty="0" smtClean="0"/>
              <a:t>）</a:t>
            </a:r>
            <a:r>
              <a:rPr kumimoji="1" lang="zh-TW" altLang="zh-TW" dirty="0" smtClean="0"/>
              <a:t>。</a:t>
            </a:r>
            <a:endParaRPr kumimoji="1" lang="en-US" altLang="zh-TW" dirty="0"/>
          </a:p>
          <a:p>
            <a:pPr marL="720000" lvl="1" indent="-342900" algn="just" fontAlgn="base">
              <a:buFont typeface="Times New Roman" panose="02020603050405020304" pitchFamily="18" charset="0"/>
              <a:buChar char="−"/>
            </a:pPr>
            <a:r>
              <a:rPr kumimoji="1" lang="zh-TW" altLang="zh-TW" dirty="0"/>
              <a:t>事後，她接到戴爾的通知，說當天網站線上價格標示錯誤，她的訂單不被接受，戴爾無法依該價格出貨給她。事實上，當天想享有</a:t>
            </a:r>
            <a:r>
              <a:rPr kumimoji="1" lang="en-US" altLang="zh-TW" dirty="0" smtClean="0"/>
              <a:t>7</a:t>
            </a:r>
            <a:r>
              <a:rPr kumimoji="1" lang="en-US" altLang="zh-TW" dirty="0"/>
              <a:t>,</a:t>
            </a:r>
            <a:r>
              <a:rPr kumimoji="1" lang="en-US" altLang="zh-TW" dirty="0" smtClean="0"/>
              <a:t>000</a:t>
            </a:r>
            <a:r>
              <a:rPr kumimoji="1" lang="zh-TW" altLang="zh-TW" dirty="0"/>
              <a:t>元之折扣而下單的網友也收到戴爾拒出貨通知。戴爾拒絕給付當日下單之網友所訂購的商品令網友很氣憤。潘美靜覺得戴爾拒絕出貨的行為太不公道，決定提告。</a:t>
            </a: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en-US" altLang="zh-TW" cap="none" dirty="0" smtClean="0">
                <a:solidFill>
                  <a:schemeClr val="tx2"/>
                </a:solidFill>
              </a:rPr>
              <a:t>Dell</a:t>
            </a:r>
            <a:r>
              <a:rPr kumimoji="1" lang="zh-TW" altLang="en-US" cap="none" dirty="0" smtClean="0">
                <a:solidFill>
                  <a:schemeClr val="tx2"/>
                </a:solidFill>
              </a:rPr>
              <a:t> 烏龍</a:t>
            </a:r>
            <a:endParaRPr kumimoji="1" lang="zh-TW" altLang="en-US" cap="none" dirty="0">
              <a:solidFill>
                <a:schemeClr val="tx2"/>
              </a:solidFill>
            </a:endParaRPr>
          </a:p>
        </p:txBody>
      </p:sp>
    </p:spTree>
    <p:extLst>
      <p:ext uri="{BB962C8B-B14F-4D97-AF65-F5344CB8AC3E}">
        <p14:creationId xmlns:p14="http://schemas.microsoft.com/office/powerpoint/2010/main" val="947393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435282"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案例二</a:t>
            </a:r>
            <a:endParaRPr kumimoji="1" lang="en-US" altLang="zh-TW" sz="3200" dirty="0"/>
          </a:p>
          <a:p>
            <a:pPr marL="720000" lvl="1" indent="-342900" algn="just" fontAlgn="base">
              <a:lnSpc>
                <a:spcPct val="92000"/>
              </a:lnSpc>
              <a:buFont typeface="Times New Roman" panose="02020603050405020304" pitchFamily="18" charset="0"/>
              <a:buChar char="−"/>
            </a:pPr>
            <a:r>
              <a:rPr kumimoji="1" lang="en-US" altLang="zh-TW" dirty="0"/>
              <a:t>2009</a:t>
            </a:r>
            <a:r>
              <a:rPr kumimoji="1" lang="zh-TW" altLang="zh-TW" dirty="0"/>
              <a:t>年</a:t>
            </a:r>
            <a:r>
              <a:rPr kumimoji="1" lang="en-US" altLang="zh-TW" dirty="0"/>
              <a:t>7</a:t>
            </a:r>
            <a:r>
              <a:rPr kumimoji="1" lang="zh-TW" altLang="zh-TW" dirty="0"/>
              <a:t>月</a:t>
            </a:r>
            <a:r>
              <a:rPr kumimoji="1" lang="en-US" altLang="zh-TW" dirty="0"/>
              <a:t>5</a:t>
            </a:r>
            <a:r>
              <a:rPr kumimoji="1" lang="zh-TW" altLang="zh-TW" dirty="0"/>
              <a:t>日，戴爾將原價</a:t>
            </a:r>
            <a:r>
              <a:rPr kumimoji="1" lang="en-US" altLang="zh-TW" dirty="0"/>
              <a:t>63,420</a:t>
            </a:r>
            <a:r>
              <a:rPr kumimoji="1" lang="zh-TW" altLang="zh-TW" dirty="0"/>
              <a:t>元的</a:t>
            </a:r>
            <a:r>
              <a:rPr kumimoji="1" lang="en-US" altLang="zh-TW" dirty="0"/>
              <a:t>Latitude E4300</a:t>
            </a:r>
            <a:r>
              <a:rPr kumimoji="1" lang="zh-TW" altLang="zh-TW" dirty="0"/>
              <a:t>筆記型電腦在顧客挑選顏色</a:t>
            </a:r>
            <a:r>
              <a:rPr kumimoji="1" lang="zh-TW" altLang="zh-TW" dirty="0" smtClean="0"/>
              <a:t>後</a:t>
            </a:r>
            <a:r>
              <a:rPr kumimoji="1" lang="zh-TW" altLang="en-US" dirty="0" smtClean="0"/>
              <a:t>（</a:t>
            </a:r>
            <a:r>
              <a:rPr kumimoji="1" lang="zh-TW" altLang="zh-TW" dirty="0" smtClean="0"/>
              <a:t>未</a:t>
            </a:r>
            <a:r>
              <a:rPr kumimoji="1" lang="zh-TW" altLang="zh-TW" dirty="0"/>
              <a:t>選擇其他自選</a:t>
            </a:r>
            <a:r>
              <a:rPr kumimoji="1" lang="zh-TW" altLang="zh-TW" dirty="0" smtClean="0"/>
              <a:t>配備</a:t>
            </a:r>
            <a:r>
              <a:rPr kumimoji="1" lang="zh-TW" altLang="en-US" dirty="0" smtClean="0"/>
              <a:t>）</a:t>
            </a:r>
            <a:r>
              <a:rPr kumimoji="1" lang="zh-TW" altLang="zh-TW" dirty="0" smtClean="0"/>
              <a:t>，</a:t>
            </a:r>
            <a:r>
              <a:rPr kumimoji="1" lang="zh-TW" altLang="zh-TW" dirty="0"/>
              <a:t>系統錯誤地誤將該款特惠價變成</a:t>
            </a:r>
            <a:r>
              <a:rPr kumimoji="1" lang="en-US" altLang="zh-TW" dirty="0"/>
              <a:t>18,588</a:t>
            </a:r>
            <a:r>
              <a:rPr kumimoji="1" lang="zh-TW" altLang="zh-TW" dirty="0"/>
              <a:t>元。網友發現此大優惠後，搶訂一萬多</a:t>
            </a:r>
            <a:r>
              <a:rPr kumimoji="1" lang="zh-TW" altLang="zh-TW" dirty="0" smtClean="0"/>
              <a:t>筆</a:t>
            </a:r>
            <a:r>
              <a:rPr kumimoji="1" lang="zh-TW" altLang="en-US" dirty="0" smtClean="0"/>
              <a:t>（</a:t>
            </a:r>
            <a:r>
              <a:rPr kumimoji="1" lang="zh-TW" altLang="zh-TW" dirty="0" smtClean="0"/>
              <a:t>近</a:t>
            </a:r>
            <a:r>
              <a:rPr kumimoji="1" lang="en-US" altLang="zh-TW" dirty="0"/>
              <a:t>5</a:t>
            </a:r>
            <a:r>
              <a:rPr kumimoji="1" lang="zh-TW" altLang="zh-TW" dirty="0"/>
              <a:t>萬</a:t>
            </a:r>
            <a:r>
              <a:rPr kumimoji="1" lang="zh-TW" altLang="zh-TW" dirty="0" smtClean="0"/>
              <a:t>台</a:t>
            </a:r>
            <a:r>
              <a:rPr kumimoji="1" lang="zh-TW" altLang="en-US" dirty="0" smtClean="0"/>
              <a:t>）</a:t>
            </a:r>
            <a:r>
              <a:rPr kumimoji="1" lang="en-US" altLang="zh-TW" dirty="0" smtClean="0"/>
              <a:t>Latitude </a:t>
            </a:r>
            <a:r>
              <a:rPr kumimoji="1" lang="en-US" altLang="zh-TW" dirty="0"/>
              <a:t>E4300</a:t>
            </a:r>
            <a:r>
              <a:rPr kumimoji="1" lang="zh-TW" altLang="zh-TW" dirty="0"/>
              <a:t>筆記型電腦。戴爾仍以線上價格標示錯誤為由，拒絕給付當日下單之網友所訂購的商品。</a:t>
            </a:r>
          </a:p>
          <a:p>
            <a:pPr marL="720000" lvl="1" indent="-342900" fontAlgn="base">
              <a:lnSpc>
                <a:spcPct val="92000"/>
              </a:lnSpc>
              <a:buFont typeface="Times New Roman" panose="02020603050405020304" pitchFamily="18" charset="0"/>
              <a:buChar char="−"/>
            </a:pPr>
            <a:r>
              <a:rPr kumimoji="1" lang="zh-TW" altLang="zh-TW" dirty="0"/>
              <a:t>若干網友於是向戴爾提出民事訴訟，網路論壇也有消費者對戴爾屢屢犯錯表示不滿，認為戴爾的電子商務管理能力有很大的改進空間，也有網友質疑戴爾動機不單純，</a:t>
            </a:r>
            <a:r>
              <a:rPr kumimoji="1" lang="zh-TW" altLang="zh-TW" dirty="0" smtClean="0"/>
              <a:t>有</a:t>
            </a:r>
            <a:r>
              <a:rPr kumimoji="1" lang="zh-TW" altLang="en-US" dirty="0" smtClean="0"/>
              <a:t>炒</a:t>
            </a:r>
            <a:r>
              <a:rPr kumimoji="1" lang="zh-TW" altLang="zh-TW" dirty="0" smtClean="0"/>
              <a:t>作</a:t>
            </a:r>
            <a:r>
              <a:rPr kumimoji="1" lang="zh-TW" altLang="zh-TW" dirty="0"/>
              <a:t>、宣傳之嫌。</a:t>
            </a: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en-US" altLang="zh-TW" cap="none" dirty="0" smtClean="0">
                <a:solidFill>
                  <a:schemeClr val="tx2"/>
                </a:solidFill>
              </a:rPr>
              <a:t>Dell</a:t>
            </a:r>
            <a:r>
              <a:rPr kumimoji="1" lang="zh-TW" altLang="en-US" cap="none" dirty="0" smtClean="0">
                <a:solidFill>
                  <a:schemeClr val="tx2"/>
                </a:solidFill>
              </a:rPr>
              <a:t> 烏龍</a:t>
            </a:r>
            <a:endParaRPr kumimoji="1" lang="zh-TW" altLang="en-US" cap="none" dirty="0">
              <a:solidFill>
                <a:schemeClr val="tx2"/>
              </a:solidFill>
            </a:endParaRPr>
          </a:p>
        </p:txBody>
      </p:sp>
    </p:spTree>
    <p:extLst>
      <p:ext uri="{BB962C8B-B14F-4D97-AF65-F5344CB8AC3E}">
        <p14:creationId xmlns:p14="http://schemas.microsoft.com/office/powerpoint/2010/main" val="1877209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65125" indent="-331788"/>
            <a:r>
              <a:rPr lang="zh-TW" altLang="en-US" dirty="0" smtClean="0"/>
              <a:t>電子商務的規模日益壯大，所蘊藏的無限商機令許多企業投入市場，以數位的方式經營、行銷或傳遞商品或服務。</a:t>
            </a:r>
            <a:endParaRPr lang="en-US" altLang="zh-TW" dirty="0" smtClean="0"/>
          </a:p>
          <a:p>
            <a:pPr marL="365125" indent="-331788"/>
            <a:r>
              <a:rPr lang="zh-TW" altLang="en-US" dirty="0" smtClean="0"/>
              <a:t>電子商務</a:t>
            </a:r>
            <a:r>
              <a:rPr lang="zh-TW" altLang="en-US" dirty="0"/>
              <a:t>所涉及</a:t>
            </a:r>
            <a:r>
              <a:rPr lang="zh-TW" altLang="en-US" dirty="0" smtClean="0"/>
              <a:t>的法律</a:t>
            </a:r>
            <a:r>
              <a:rPr lang="zh-TW" altLang="en-US" dirty="0"/>
              <a:t>議題複雜，不但牽涉科技技術問題，也涉及相關的企業、社會、</a:t>
            </a:r>
            <a:r>
              <a:rPr lang="zh-TW" altLang="en-US" dirty="0" smtClean="0"/>
              <a:t>實務</a:t>
            </a:r>
            <a:r>
              <a:rPr lang="zh-TW" altLang="en-US" dirty="0"/>
              <a:t>、</a:t>
            </a:r>
            <a:r>
              <a:rPr lang="zh-TW" altLang="en-US" dirty="0" smtClean="0"/>
              <a:t>法規與</a:t>
            </a:r>
            <a:r>
              <a:rPr lang="zh-TW" altLang="en-US" dirty="0"/>
              <a:t>政策、國際規範問題</a:t>
            </a:r>
            <a:r>
              <a:rPr lang="zh-TW" altLang="en-US" dirty="0" smtClean="0"/>
              <a:t>。</a:t>
            </a:r>
            <a:endParaRPr lang="en-US" altLang="zh-TW" dirty="0" smtClean="0"/>
          </a:p>
          <a:p>
            <a:pPr marL="365125" indent="-331788"/>
            <a:r>
              <a:rPr lang="zh-TW" altLang="en-US" dirty="0"/>
              <a:t>電子商務業者會使用</a:t>
            </a:r>
            <a:r>
              <a:rPr lang="en-US" altLang="zh-TW" dirty="0"/>
              <a:t>SET</a:t>
            </a:r>
            <a:r>
              <a:rPr lang="zh-TW" altLang="en-US" dirty="0"/>
              <a:t>（</a:t>
            </a:r>
            <a:r>
              <a:rPr lang="en-US" altLang="zh-TW" dirty="0"/>
              <a:t>Secure Electronic Transaction</a:t>
            </a:r>
            <a:r>
              <a:rPr lang="zh-TW" altLang="en-US" dirty="0"/>
              <a:t>）或</a:t>
            </a:r>
            <a:r>
              <a:rPr lang="en-US" altLang="zh-TW" dirty="0"/>
              <a:t>SSL</a:t>
            </a:r>
            <a:r>
              <a:rPr lang="zh-TW" altLang="en-US" dirty="0"/>
              <a:t>（</a:t>
            </a:r>
            <a:r>
              <a:rPr lang="en-US" altLang="zh-TW" dirty="0" smtClean="0"/>
              <a:t>Secure Socket </a:t>
            </a:r>
            <a:r>
              <a:rPr lang="en-US" altLang="zh-TW" dirty="0"/>
              <a:t>Layer</a:t>
            </a:r>
            <a:r>
              <a:rPr lang="zh-TW" altLang="en-US" dirty="0"/>
              <a:t>）等機制，保障交易資料傳輸之安全。</a:t>
            </a:r>
            <a:endParaRPr lang="en-US" altLang="zh-TW" dirty="0"/>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16.1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32328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置入性行銷與口碑操作</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a:t>置入性行銷／產品置入（</a:t>
            </a:r>
            <a:r>
              <a:rPr kumimoji="1" lang="en-US" altLang="zh-TW" sz="3200" dirty="0"/>
              <a:t>Product Placement</a:t>
            </a:r>
            <a:r>
              <a:rPr kumimoji="1" lang="zh-TW" altLang="en-US" sz="3200" dirty="0"/>
              <a:t>）：</a:t>
            </a:r>
            <a:endParaRPr kumimoji="1" lang="en-US" altLang="zh-TW" sz="3200" dirty="0"/>
          </a:p>
          <a:p>
            <a:pPr marL="720000" lvl="1" indent="-342900" algn="just" fontAlgn="base">
              <a:lnSpc>
                <a:spcPct val="92000"/>
              </a:lnSpc>
              <a:buFont typeface="Times New Roman" panose="02020603050405020304" pitchFamily="18" charset="0"/>
              <a:buChar char="−"/>
            </a:pPr>
            <a:r>
              <a:rPr kumimoji="1" lang="zh-TW" altLang="en-US" dirty="0"/>
              <a:t>以付費方式將產品、品牌、商標、服務等置入於大眾媒體、電玩、網路中。</a:t>
            </a:r>
          </a:p>
          <a:p>
            <a:pPr marL="720000" lvl="1" indent="-342900" algn="just" fontAlgn="base">
              <a:lnSpc>
                <a:spcPct val="92000"/>
              </a:lnSpc>
              <a:buFont typeface="Times New Roman" panose="02020603050405020304" pitchFamily="18" charset="0"/>
              <a:buChar char="−"/>
            </a:pPr>
            <a:r>
              <a:rPr kumimoji="1" lang="zh-TW" altLang="en-US" dirty="0"/>
              <a:t>透過與內容自然地結合，使觀眾在不知不覺中受行銷手法的影響，大幅</a:t>
            </a:r>
            <a:r>
              <a:rPr kumimoji="1" lang="zh-TW" altLang="en-US" dirty="0" smtClean="0"/>
              <a:t>提升觀眾</a:t>
            </a:r>
            <a:r>
              <a:rPr kumimoji="1" lang="zh-TW" altLang="en-US" dirty="0"/>
              <a:t>對產品或品牌的印象與接受度。</a:t>
            </a:r>
          </a:p>
          <a:p>
            <a:pPr marL="720000" lvl="1" indent="-342900" algn="just" fontAlgn="base">
              <a:lnSpc>
                <a:spcPct val="92000"/>
              </a:lnSpc>
              <a:buFont typeface="Times New Roman" panose="02020603050405020304" pitchFamily="18" charset="0"/>
              <a:buChar char="−"/>
            </a:pPr>
            <a:r>
              <a:rPr kumimoji="1" lang="zh-TW" altLang="en-US" dirty="0"/>
              <a:t>電子商務</a:t>
            </a:r>
            <a:r>
              <a:rPr kumimoji="1" lang="zh-TW" altLang="en-US" dirty="0" smtClean="0"/>
              <a:t>業者</a:t>
            </a:r>
            <a:r>
              <a:rPr kumimoji="1" lang="zh-TW" altLang="en-US" dirty="0"/>
              <a:t>─</a:t>
            </a:r>
            <a:r>
              <a:rPr kumimoji="1" lang="zh-TW" altLang="en-US" dirty="0" smtClean="0"/>
              <a:t>大眾</a:t>
            </a:r>
            <a:r>
              <a:rPr kumimoji="1" lang="zh-TW" altLang="en-US" dirty="0"/>
              <a:t>媒體、網路平台、部落格、社群媒體</a:t>
            </a:r>
          </a:p>
          <a:p>
            <a:pPr marL="720000" lvl="1" indent="-342900" algn="just" fontAlgn="base">
              <a:lnSpc>
                <a:spcPct val="92000"/>
              </a:lnSpc>
              <a:buFont typeface="Times New Roman" panose="02020603050405020304" pitchFamily="18" charset="0"/>
              <a:buChar char="−"/>
            </a:pPr>
            <a:r>
              <a:rPr kumimoji="1" lang="zh-TW" altLang="en-US" dirty="0" smtClean="0"/>
              <a:t>飽受</a:t>
            </a:r>
            <a:r>
              <a:rPr kumimoji="1" lang="zh-TW" altLang="en-US" dirty="0"/>
              <a:t>批評的</a:t>
            </a:r>
            <a:r>
              <a:rPr kumimoji="1" lang="zh-TW" altLang="en-US" dirty="0" smtClean="0"/>
              <a:t>原因？</a:t>
            </a:r>
            <a:endParaRPr kumimoji="1" lang="zh-TW" altLang="en-US" dirty="0"/>
          </a:p>
          <a:p>
            <a:pPr marL="274320" lvl="1" algn="just">
              <a:lnSpc>
                <a:spcPct val="100000"/>
              </a:lnSpc>
              <a:spcBef>
                <a:spcPts val="768"/>
              </a:spcBef>
              <a:spcAft>
                <a:spcPts val="600"/>
              </a:spcAft>
            </a:pPr>
            <a:endParaRPr lang="en-US" altLang="zh-TW" sz="3200" dirty="0"/>
          </a:p>
        </p:txBody>
      </p:sp>
      <p:grpSp>
        <p:nvGrpSpPr>
          <p:cNvPr id="11" name="群組 10"/>
          <p:cNvGrpSpPr/>
          <p:nvPr/>
        </p:nvGrpSpPr>
        <p:grpSpPr>
          <a:xfrm rot="-5400000">
            <a:off x="3537022" y="-3521093"/>
            <a:ext cx="468003" cy="7527474"/>
            <a:chOff x="-37327" y="1189"/>
            <a:chExt cx="432007" cy="4666576"/>
          </a:xfrm>
          <a:solidFill>
            <a:schemeClr val="bg1"/>
          </a:solidFill>
          <a:effectLst/>
        </p:grpSpPr>
        <p:sp>
          <p:nvSpPr>
            <p:cNvPr id="13" name="五邊形 12"/>
            <p:cNvSpPr/>
            <p:nvPr/>
          </p:nvSpPr>
          <p:spPr>
            <a:xfrm rot="5400000">
              <a:off x="-211882" y="175751"/>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16.1 </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881423" y="1479525"/>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16.2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置入性行銷與口碑操作</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784339"/>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422684"/>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4061202"/>
              <a:ext cx="781124" cy="432001"/>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3286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2275</Words>
  <Application>Microsoft Office PowerPoint</Application>
  <PresentationFormat>如螢幕大小 (4:3)</PresentationFormat>
  <Paragraphs>242</Paragraphs>
  <Slides>28</Slides>
  <Notes>28</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Continental_Asia_16x9</vt:lpstr>
      <vt:lpstr>PowerPoint 簡報</vt:lpstr>
      <vt:lpstr>摘要</vt:lpstr>
      <vt:lpstr>學習目標</vt:lpstr>
      <vt:lpstr>Dell 烏龍</vt:lpstr>
      <vt:lpstr>Dell 烏龍</vt:lpstr>
      <vt:lpstr>Dell 烏龍</vt:lpstr>
      <vt:lpstr>Dell 烏龍</vt:lpstr>
      <vt:lpstr>導論</vt:lpstr>
      <vt:lpstr>置入性行銷與口碑操作</vt:lpstr>
      <vt:lpstr>三星寫手門事件</vt:lpstr>
      <vt:lpstr>三星寫手門事件</vt:lpstr>
      <vt:lpstr>退貨爭議</vt:lpstr>
      <vt:lpstr>退貨爭議</vt:lpstr>
      <vt:lpstr>七日退貨爭議</vt:lpstr>
      <vt:lpstr>貨品是贗品</vt:lpstr>
      <vt:lpstr>標錯價</vt:lpstr>
      <vt:lpstr>隱私權的定義</vt:lpstr>
      <vt:lpstr>Google侵犯隱私</vt:lpstr>
      <vt:lpstr>解決網路隱私爭議之政策與法律</vt:lpstr>
      <vt:lpstr>我國對資訊隱私的保護</vt:lpstr>
      <vt:lpstr>我國對資訊隱私的保護</vt:lpstr>
      <vt:lpstr>我國對資訊隱私的保護</vt:lpstr>
      <vt:lpstr>我國對資訊隱私的保護</vt:lpstr>
      <vt:lpstr>我國對資訊隱私的保護</vt:lpstr>
      <vt:lpstr>我國對資訊隱私的保護</vt:lpstr>
      <vt:lpstr>摘要與結論</vt:lpstr>
      <vt:lpstr>摘要與結論</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2014-07-25T09:23:11Z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