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9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15" name="Shape 4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81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 anchor="ctr"/>
          <a:lstStyle/>
          <a:p>
            <a:pPr marL="0" indent="0" eaLnBrk="1" hangingPunct="1">
              <a:buSzPts val="1100"/>
            </a:pPr>
            <a:endParaRPr lang="zh-TW" altLang="en-US" sz="1100" smtClean="0"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1536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7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 anchor="ctr"/>
          <a:lstStyle/>
          <a:p>
            <a:pPr marL="0" indent="0" eaLnBrk="1" hangingPunct="1">
              <a:buSzPts val="1100"/>
            </a:pPr>
            <a:endParaRPr lang="zh-TW" altLang="en-US" sz="1100" smtClean="0"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17410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  <p:sp>
        <p:nvSpPr>
          <p:cNvPr id="20482" name="備忘稿版面配置區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ts val="1100"/>
              <a:buFont typeface="Arial" charset="0"/>
              <a:buChar char="●"/>
            </a:pPr>
            <a:endParaRPr lang="zh-TW" altLang="en-US" sz="1100" smtClean="0"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93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 anchor="ctr"/>
          <a:lstStyle/>
          <a:p>
            <a:pPr marL="0" indent="0" eaLnBrk="1" hangingPunct="1">
              <a:buSzPts val="1100"/>
            </a:pPr>
            <a:endParaRPr lang="zh-TW" altLang="en-US" sz="1100" smtClean="0"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355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99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 anchor="ctr"/>
          <a:lstStyle/>
          <a:p>
            <a:pPr marL="0" indent="0" eaLnBrk="1" hangingPunct="1">
              <a:buSzPts val="1100"/>
            </a:pPr>
            <a:endParaRPr lang="zh-TW" altLang="en-US" sz="1100" smtClean="0"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5602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99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 anchor="ctr"/>
          <a:lstStyle/>
          <a:p>
            <a:pPr marL="0" indent="0" eaLnBrk="1" hangingPunct="1">
              <a:buSzPts val="1100"/>
            </a:pPr>
            <a:endParaRPr lang="zh-TW" altLang="en-US" sz="1100" smtClean="0"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765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99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 anchor="ctr"/>
          <a:lstStyle/>
          <a:p>
            <a:pPr marL="0" indent="0" eaLnBrk="1" hangingPunct="1">
              <a:buSzPts val="1100"/>
            </a:pPr>
            <a:endParaRPr lang="zh-TW" altLang="en-US" sz="1100" smtClean="0"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9698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99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 anchor="ctr"/>
          <a:lstStyle/>
          <a:p>
            <a:pPr marL="0" indent="0" eaLnBrk="1" hangingPunct="1">
              <a:buSzPts val="1100"/>
            </a:pPr>
            <a:endParaRPr lang="zh-TW" altLang="en-US" sz="1100" smtClean="0"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31746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矩形 11"/>
          <p:cNvSpPr/>
          <p:nvPr/>
        </p:nvSpPr>
        <p:spPr bwMode="auto">
          <a:xfrm>
            <a:off x="368300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矩形 13"/>
          <p:cNvSpPr/>
          <p:nvPr/>
        </p:nvSpPr>
        <p:spPr bwMode="auto">
          <a:xfrm>
            <a:off x="1320800" y="0"/>
            <a:ext cx="24288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矩形 18"/>
          <p:cNvSpPr/>
          <p:nvPr/>
        </p:nvSpPr>
        <p:spPr bwMode="auto">
          <a:xfrm>
            <a:off x="1522413" y="0"/>
            <a:ext cx="3063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141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直線接點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直線接點 19"/>
          <p:cNvSpPr>
            <a:spLocks noChangeShapeType="1"/>
          </p:cNvSpPr>
          <p:nvPr/>
        </p:nvSpPr>
        <p:spPr bwMode="auto">
          <a:xfrm>
            <a:off x="113823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直線接點 15"/>
          <p:cNvSpPr>
            <a:spLocks noChangeShapeType="1"/>
          </p:cNvSpPr>
          <p:nvPr/>
        </p:nvSpPr>
        <p:spPr bwMode="auto">
          <a:xfrm>
            <a:off x="23018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直線接點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直線接點 21"/>
          <p:cNvSpPr>
            <a:spLocks noChangeShapeType="1"/>
          </p:cNvSpPr>
          <p:nvPr/>
        </p:nvSpPr>
        <p:spPr bwMode="auto">
          <a:xfrm>
            <a:off x="1215231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橢圓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橢圓 22"/>
          <p:cNvSpPr/>
          <p:nvPr/>
        </p:nvSpPr>
        <p:spPr bwMode="auto">
          <a:xfrm>
            <a:off x="1746250" y="4867275"/>
            <a:ext cx="855663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橢圓 23"/>
          <p:cNvSpPr/>
          <p:nvPr/>
        </p:nvSpPr>
        <p:spPr bwMode="auto">
          <a:xfrm>
            <a:off x="1454150" y="5500688"/>
            <a:ext cx="184150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橢圓 25"/>
          <p:cNvSpPr/>
          <p:nvPr/>
        </p:nvSpPr>
        <p:spPr bwMode="auto">
          <a:xfrm>
            <a:off x="2219325" y="5788025"/>
            <a:ext cx="365125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橢圓 24"/>
          <p:cNvSpPr/>
          <p:nvPr/>
        </p:nvSpPr>
        <p:spPr>
          <a:xfrm>
            <a:off x="2540000" y="4495800"/>
            <a:ext cx="48736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22" name="日期版面配置區 27"/>
          <p:cNvSpPr>
            <a:spLocks noGrp="1"/>
          </p:cNvSpPr>
          <p:nvPr>
            <p:ph type="dt" sz="half" idx="10"/>
          </p:nvPr>
        </p:nvSpPr>
        <p:spPr>
          <a:xfrm rot="5400000">
            <a:off x="10733088" y="1111250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23" name="頁尾版面配置區 16"/>
          <p:cNvSpPr>
            <a:spLocks noGrp="1"/>
          </p:cNvSpPr>
          <p:nvPr>
            <p:ph type="ftr" sz="quarter" idx="11"/>
          </p:nvPr>
        </p:nvSpPr>
        <p:spPr>
          <a:xfrm rot="5400000">
            <a:off x="10045701" y="4117975"/>
            <a:ext cx="3657600" cy="51117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24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766888" y="4929188"/>
            <a:ext cx="812800" cy="517525"/>
          </a:xfrm>
        </p:spPr>
        <p:txBody>
          <a:bodyPr/>
          <a:lstStyle>
            <a:lvl1pPr>
              <a:defRPr/>
            </a:lvl1pPr>
          </a:lstStyle>
          <a:p>
            <a:fld id="{8DC1ECBC-E09B-4030-ABC4-8CA9FA0C8074}" type="slidenum">
              <a:rPr lang="en-US" altLang="zh-TW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D4BB4-6287-4CCC-941F-F7CAC6A8428F}" type="slidenum">
              <a:rPr lang="en-US" altLang="zh-TW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7E7BB-0505-4A2C-8C07-A0EC0C6FA6CC}" type="slidenum">
              <a:rPr lang="en-US" altLang="zh-TW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6C4BEC-CB63-477B-9F50-3E936698DCA3}" type="slidenum">
              <a:rPr lang="en-US" altLang="zh-TW"/>
              <a:pPr/>
              <a:t>‹#›</a:t>
            </a:fld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矩形 9"/>
          <p:cNvSpPr/>
          <p:nvPr/>
        </p:nvSpPr>
        <p:spPr bwMode="auto">
          <a:xfrm>
            <a:off x="368300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矩形 10"/>
          <p:cNvSpPr/>
          <p:nvPr/>
        </p:nvSpPr>
        <p:spPr bwMode="auto">
          <a:xfrm>
            <a:off x="1320800" y="0"/>
            <a:ext cx="24288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矩形 11"/>
          <p:cNvSpPr/>
          <p:nvPr/>
        </p:nvSpPr>
        <p:spPr bwMode="auto">
          <a:xfrm>
            <a:off x="1522413" y="0"/>
            <a:ext cx="3063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直線接點 12"/>
          <p:cNvSpPr>
            <a:spLocks noChangeShapeType="1"/>
          </p:cNvSpPr>
          <p:nvPr/>
        </p:nvSpPr>
        <p:spPr bwMode="auto">
          <a:xfrm>
            <a:off x="141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直線接點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直線接點 14"/>
          <p:cNvSpPr>
            <a:spLocks noChangeShapeType="1"/>
          </p:cNvSpPr>
          <p:nvPr/>
        </p:nvSpPr>
        <p:spPr bwMode="auto">
          <a:xfrm>
            <a:off x="113823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直線接點 15"/>
          <p:cNvSpPr>
            <a:spLocks noChangeShapeType="1"/>
          </p:cNvSpPr>
          <p:nvPr/>
        </p:nvSpPr>
        <p:spPr bwMode="auto">
          <a:xfrm>
            <a:off x="23018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直線接點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橢圓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橢圓 19"/>
          <p:cNvSpPr/>
          <p:nvPr/>
        </p:nvSpPr>
        <p:spPr bwMode="auto">
          <a:xfrm>
            <a:off x="1766888" y="4867275"/>
            <a:ext cx="854075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橢圓 20"/>
          <p:cNvSpPr/>
          <p:nvPr/>
        </p:nvSpPr>
        <p:spPr bwMode="auto">
          <a:xfrm>
            <a:off x="1454150" y="5500688"/>
            <a:ext cx="184150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橢圓 21"/>
          <p:cNvSpPr/>
          <p:nvPr/>
        </p:nvSpPr>
        <p:spPr bwMode="auto">
          <a:xfrm>
            <a:off x="2219325" y="5791200"/>
            <a:ext cx="365125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橢圓 22"/>
          <p:cNvSpPr/>
          <p:nvPr/>
        </p:nvSpPr>
        <p:spPr bwMode="auto">
          <a:xfrm>
            <a:off x="2505075" y="4479925"/>
            <a:ext cx="48736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直線接點 25"/>
          <p:cNvSpPr>
            <a:spLocks noChangeShapeType="1"/>
          </p:cNvSpPr>
          <p:nvPr/>
        </p:nvSpPr>
        <p:spPr bwMode="auto">
          <a:xfrm>
            <a:off x="1213008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731500" y="1106488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10046494" y="4114007"/>
            <a:ext cx="3657600" cy="51276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787525" y="4929188"/>
            <a:ext cx="812800" cy="517525"/>
          </a:xfrm>
        </p:spPr>
        <p:txBody>
          <a:bodyPr/>
          <a:lstStyle>
            <a:lvl1pPr>
              <a:defRPr/>
            </a:lvl1pPr>
          </a:lstStyle>
          <a:p>
            <a:fld id="{4D6EA949-CA27-4E9C-AF4E-51226C28171E}" type="slidenum">
              <a:rPr lang="en-US" altLang="zh-TW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37875-5C71-440E-9DCC-F136FA751BA5}" type="slidenum">
              <a:rPr lang="en-US" altLang="zh-TW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CE76D-70FA-48EF-84EB-72951D4DB8D7}" type="slidenum">
              <a:rPr lang="en-US" altLang="zh-TW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B3005-510E-4225-AEE2-A8DE950BDFB3}" type="slidenum">
              <a:rPr lang="en-US" altLang="zh-TW"/>
              <a:pPr/>
              <a:t>‹#›</a:t>
            </a:fld>
            <a:endParaRPr lang="zh-TW" altLang="en-US"/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CC906-5059-4555-8A89-06458EC656A2}" type="slidenum">
              <a:rPr lang="en-US" altLang="zh-TW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直線接點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直線接點 8"/>
          <p:cNvSpPr>
            <a:spLocks noChangeShapeType="1"/>
          </p:cNvSpPr>
          <p:nvPr/>
        </p:nvSpPr>
        <p:spPr bwMode="auto">
          <a:xfrm>
            <a:off x="825658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直線接點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矩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直線接點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橢圓 13"/>
          <p:cNvSpPr/>
          <p:nvPr/>
        </p:nvSpPr>
        <p:spPr>
          <a:xfrm>
            <a:off x="10875963" y="5715000"/>
            <a:ext cx="730250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AC2D9-126A-445C-BC53-07E44A3FD769}" type="slidenum">
              <a:rPr lang="en-US" altLang="zh-TW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橢圓 12"/>
          <p:cNvSpPr/>
          <p:nvPr/>
        </p:nvSpPr>
        <p:spPr>
          <a:xfrm>
            <a:off x="10875963" y="5715000"/>
            <a:ext cx="730250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直線接點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矩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直線接點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直線接點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直線接點 19"/>
          <p:cNvSpPr>
            <a:spLocks noChangeShapeType="1"/>
          </p:cNvSpPr>
          <p:nvPr/>
        </p:nvSpPr>
        <p:spPr bwMode="auto">
          <a:xfrm>
            <a:off x="825658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ED12AA-6515-4A36-816C-E6D2265DEA7E}" type="slidenum">
              <a:rPr lang="en-US" altLang="zh-TW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99568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29" name="日期版面配置區 13"/>
          <p:cNvSpPr>
            <a:spLocks noGrp="1"/>
          </p:cNvSpPr>
          <p:nvPr>
            <p:ph type="dt" sz="half" idx="2"/>
          </p:nvPr>
        </p:nvSpPr>
        <p:spPr bwMode="auto">
          <a:xfrm rot="5400000">
            <a:off x="10454482" y="1018381"/>
            <a:ext cx="20113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0" name="頁尾版面配置區 2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9853613" y="3675063"/>
            <a:ext cx="3200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直線接點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34" name="直線接點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橢圓 11"/>
          <p:cNvSpPr/>
          <p:nvPr/>
        </p:nvSpPr>
        <p:spPr>
          <a:xfrm>
            <a:off x="10875963" y="5715000"/>
            <a:ext cx="730250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36" name="投影片編號版面配置區 22"/>
          <p:cNvSpPr>
            <a:spLocks noGrp="1"/>
          </p:cNvSpPr>
          <p:nvPr>
            <p:ph type="sldNum" sz="quarter" idx="4"/>
          </p:nvPr>
        </p:nvSpPr>
        <p:spPr bwMode="auto">
          <a:xfrm>
            <a:off x="10839450" y="5734050"/>
            <a:ext cx="812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Font typeface="Arial" charset="0"/>
              <a:buNone/>
              <a:defRPr b="1">
                <a:solidFill>
                  <a:srgbClr val="FFFFFF"/>
                </a:solidFill>
              </a:defRPr>
            </a:lvl1pPr>
          </a:lstStyle>
          <a:p>
            <a:fld id="{BDACA95B-6538-4AC0-A0F4-EFE652260353}" type="slidenum">
              <a:rPr lang="en-US" altLang="zh-TW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07" r:id="rId4"/>
    <p:sldLayoutId id="2147483706" r:id="rId5"/>
    <p:sldLayoutId id="2147483711" r:id="rId6"/>
    <p:sldLayoutId id="2147483705" r:id="rId7"/>
    <p:sldLayoutId id="2147483712" r:id="rId8"/>
    <p:sldLayoutId id="2147483713" r:id="rId9"/>
    <p:sldLayoutId id="2147483704" r:id="rId10"/>
    <p:sldLayoutId id="214748370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5788" y="1052513"/>
            <a:ext cx="89154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07988" y="765175"/>
            <a:ext cx="6011862" cy="1295400"/>
          </a:xfrm>
        </p:spPr>
        <p:txBody>
          <a:bodyPr spcFirstLastPara="1" wrap="square" lIns="91425" tIns="45700" rIns="91425" bIns="45700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r>
              <a:rPr lang="zh-TW" sz="6000" b="0" cap="none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美美小廚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11225" y="3068638"/>
            <a:ext cx="4968875" cy="3240087"/>
          </a:xfrm>
        </p:spPr>
        <p:txBody>
          <a:bodyPr spcFirstLastPara="1" lIns="91425" tIns="45700" rIns="91425" bIns="45700">
            <a:no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zh-TW" sz="2220" b="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指導教授:楊千教授</a:t>
            </a:r>
            <a:endParaRPr sz="2220" b="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ctr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zh-TW" sz="2220" b="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/>
            </a:r>
            <a:br>
              <a:rPr lang="zh-TW" sz="2220" b="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sz="2220" b="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報告學生: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zh-TW" sz="2220" b="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陳政維</a:t>
            </a:r>
            <a:endParaRPr lang="en-US" altLang="zh-TW" sz="2220" b="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ctr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zh-TW" sz="2220" b="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/>
            </a:r>
            <a:br>
              <a:rPr lang="zh-TW" sz="2220" b="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sz="2220" b="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李政翰</a:t>
            </a:r>
            <a:endParaRPr lang="en-US" altLang="zh-TW" sz="2220" b="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ctr" fontAlgn="auto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  <a:defRPr/>
            </a:pPr>
            <a:r>
              <a:rPr lang="zh-TW" sz="2220" b="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/>
            </a:r>
            <a:br>
              <a:rPr lang="zh-TW" sz="2220" b="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sz="2220" b="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曾文緯</a:t>
            </a:r>
            <a:endParaRPr sz="2220" b="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102"/>
          <p:cNvSpPr>
            <a:spLocks noGrp="1"/>
          </p:cNvSpPr>
          <p:nvPr>
            <p:ph type="title"/>
          </p:nvPr>
        </p:nvSpPr>
        <p:spPr bwMode="auto"/>
        <p:txBody>
          <a:bodyPr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lang="zh-TW" altLang="en-US" sz="4400" cap="none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案例 </a:t>
            </a:r>
            <a:r>
              <a:rPr lang="en-US" altLang="zh-TW" sz="4400" cap="none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- SUMMARY</a:t>
            </a:r>
            <a:endParaRPr lang="en-US" altLang="zh-TW" sz="4400" cap="none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0722" name="Shape 10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625"/>
          </a:xfrm>
        </p:spPr>
        <p:txBody>
          <a:bodyPr lIns="91425" tIns="45700" rIns="91425" bIns="45700"/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zh-TW" altLang="en-US" sz="28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直營為主，加盟為輔</a:t>
            </a:r>
            <a:endParaRPr lang="zh-TW" altLang="en-US" sz="18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人才</a:t>
            </a:r>
            <a:endParaRPr lang="en-US" altLang="zh-TW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品管</a:t>
            </a:r>
            <a:endParaRPr lang="en-US" altLang="zh-TW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合作</a:t>
            </a:r>
            <a:endParaRPr lang="en-US" altLang="zh-TW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endParaRPr lang="en-US" altLang="zh-TW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zh-TW" altLang="en-US" sz="28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仿造西洋大規模餐飲速食業企業模式</a:t>
            </a:r>
            <a:endParaRPr lang="en-US" altLang="zh-TW" sz="28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endParaRPr lang="en-US" altLang="zh-TW" sz="28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zh-TW" altLang="en-US" sz="28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打造中式餐飲業經營理念與飲食文化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90"/>
          <p:cNvSpPr>
            <a:spLocks noGrp="1"/>
          </p:cNvSpPr>
          <p:nvPr>
            <p:ph type="title"/>
          </p:nvPr>
        </p:nvSpPr>
        <p:spPr bwMode="auto"/>
        <p:txBody>
          <a:bodyPr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  <a:buFont typeface="Calibri" pitchFamily="34" charset="0"/>
              <a:buNone/>
            </a:pPr>
            <a:r>
              <a:rPr lang="zh-TW" sz="4400" cap="none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Calibri" pitchFamily="34" charset="0"/>
                <a:sym typeface="Calibri" pitchFamily="34" charset="0"/>
              </a:rPr>
              <a:t>主人翁</a:t>
            </a:r>
            <a:endParaRPr lang="zh-TW" altLang="en-US" sz="4400" cap="none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Calibri" pitchFamily="34" charset="0"/>
              <a:sym typeface="Calibri" pitchFamily="34" charset="0"/>
            </a:endParaRPr>
          </a:p>
        </p:txBody>
      </p:sp>
      <p:pic>
        <p:nvPicPr>
          <p:cNvPr id="16386" name="Shape 91"/>
          <p:cNvPicPr preferRelativeResize="0"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12788" y="1690688"/>
            <a:ext cx="817245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故事簡介</a:t>
            </a:r>
            <a:endParaRPr lang="zh-TW" altLang="en-US" sz="4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劉澤成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身為美美小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廚的董事長，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年內企業發展至旗下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間直營店與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間加盟店，快速的拓展事業版圖，並在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2005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年獲得來自於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中國特許經營協會得獎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』”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十大優秀特許品牌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的肯定。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拓展事業版圖的同時，劉澤成同時也擔憂到，中國市場的競爭激烈，他的下一步到底是該走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直營店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加盟店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競爭市場的激烈迫使他們推出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一卡通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手段來增加客戶回流率，並且要求各家加盟店跟隨公司腳步引進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POS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，方便公司控管。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旗下的加盟商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程國平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虎視眈眈，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不受控制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的舉動越來越多，也使得劉澤成十分擔憂。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故事簡介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原物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料配送中心增點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舊點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上海、北京、武漢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，新點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廣州、鄭州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，希望藉此降低原物料配送不及時的問題，並減少加盟商貪圖便宜自行進貨，導致品質無法把關的問題。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起初為了要快速發展品牌影響力，加盟金偏低、門檻低，督導及服務品質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成本急速上升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。直營店數量跟不上加盟店數量，導致人才跳槽時，人手不足的問題。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4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故事簡介</a:t>
            </a:r>
            <a:endParaRPr lang="zh-TW" altLang="en-US" sz="4400" dirty="0"/>
          </a:p>
        </p:txBody>
      </p:sp>
      <p:sp>
        <p:nvSpPr>
          <p:cNvPr id="21506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625"/>
          </a:xfrm>
        </p:spPr>
        <p:txBody>
          <a:bodyPr/>
          <a:lstStyle/>
          <a:p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瑞通投資黃紹強，要求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”</a:t>
            </a:r>
            <a:r>
              <a:rPr lang="zh-TW" altLang="en-US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去蕪存菁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”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，汰除不符合標準的加盟店，增加直營店，若按照此步驟，就投資美美小廚，解決美美小廚現金流的問題</a:t>
            </a:r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青島加盟商丁浩，致電邀請劉澤成到場慶祝他第二間分店開幕，希望與他</a:t>
            </a:r>
            <a:r>
              <a:rPr lang="zh-TW" altLang="en-US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一同分享喜悅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8438" y="3429000"/>
            <a:ext cx="6335712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96"/>
          <p:cNvSpPr>
            <a:spLocks noGrp="1"/>
          </p:cNvSpPr>
          <p:nvPr>
            <p:ph type="title"/>
          </p:nvPr>
        </p:nvSpPr>
        <p:spPr bwMode="auto"/>
        <p:txBody>
          <a:bodyPr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lang="zh-TW" sz="4400" cap="none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直營店VS加盟店</a:t>
            </a:r>
            <a:endParaRPr lang="zh-TW" altLang="en-US" sz="4400" cap="none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625"/>
          </a:xfrm>
        </p:spPr>
        <p:txBody>
          <a:bodyPr lIns="91425" tIns="45700" rIns="91425" bIns="4570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zh-TW" sz="28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直營店</a:t>
            </a:r>
            <a:endParaRPr lang="zh-TW" altLang="en-US" sz="28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endParaRPr lang="zh-TW" altLang="en-US" sz="28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優點:</a:t>
            </a:r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zh-TW" altLang="en-US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執行力強，容易統一管理。</a:t>
            </a:r>
            <a:endParaRPr lang="en-US" altLang="zh-TW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zh-TW" altLang="en-US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品牌一致性高，定位更加明確。</a:t>
            </a:r>
            <a:endParaRPr lang="en-US" altLang="zh-TW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zh-TW" altLang="en-US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品質管理穩定。</a:t>
            </a: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Char char="•"/>
            </a:pPr>
            <a:endParaRPr lang="zh-TW" altLang="en-US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Char char="•"/>
            </a:pPr>
            <a:endParaRPr lang="zh-TW" altLang="en-US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缺點:</a:t>
            </a:r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zh-TW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投資成本高昂。</a:t>
            </a:r>
            <a:endParaRPr lang="zh-TW" altLang="en-US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zh-TW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回收資金較慢。</a:t>
            </a:r>
            <a:endParaRPr lang="zh-TW" altLang="en-US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Char char="•"/>
            </a:pPr>
            <a:r>
              <a:rPr lang="zh-TW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需要長時間經營。</a:t>
            </a:r>
            <a:endParaRPr lang="zh-TW" altLang="en-US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None/>
            </a:pPr>
            <a:endParaRPr lang="zh-TW" altLang="en-US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02"/>
          <p:cNvSpPr>
            <a:spLocks noGrp="1"/>
          </p:cNvSpPr>
          <p:nvPr>
            <p:ph type="title"/>
          </p:nvPr>
        </p:nvSpPr>
        <p:spPr bwMode="auto"/>
        <p:txBody>
          <a:bodyPr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lang="zh-TW" sz="4400" cap="none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直營店VS加盟店</a:t>
            </a:r>
            <a:endParaRPr lang="zh-TW" altLang="en-US" sz="4400" cap="none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625"/>
          </a:xfrm>
        </p:spPr>
        <p:txBody>
          <a:bodyPr lIns="91425" tIns="45700" rIns="91425" bIns="4570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zh-TW" sz="28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加盟店</a:t>
            </a:r>
            <a:endParaRPr lang="zh-TW" altLang="en-US" sz="28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endParaRPr lang="zh-TW" altLang="en-US" sz="28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優點:</a:t>
            </a:r>
            <a:endParaRPr lang="zh-TW" altLang="en-US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1600200" lvl="3" indent="-1143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 拓展快速。</a:t>
            </a:r>
          </a:p>
          <a:p>
            <a:pPr marL="1600200" lvl="3" indent="-1143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 成本較低。</a:t>
            </a:r>
          </a:p>
          <a:p>
            <a:pPr marL="1600200" lvl="3" indent="-1143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 加盟店主門路多且適應力強。</a:t>
            </a:r>
            <a:endParaRPr lang="en-US" altLang="zh-TW" smtClean="0">
              <a:latin typeface="標楷體" pitchFamily="65" charset="-120"/>
              <a:ea typeface="標楷體" pitchFamily="65" charset="-120"/>
            </a:endParaRPr>
          </a:p>
          <a:p>
            <a:pPr marL="1600200" lvl="3" indent="-1143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800"/>
              <a:buFont typeface="Arial" charset="0"/>
              <a:buNone/>
            </a:pPr>
            <a:endParaRPr lang="en-US" altLang="zh-TW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缺點:</a:t>
            </a:r>
            <a:endParaRPr lang="zh-TW" altLang="en-US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1600200" lvl="3" indent="-1143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 管理成本高昂且缺乏效率。</a:t>
            </a:r>
            <a:endParaRPr lang="zh-TW" altLang="en-US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1600200" lvl="3" indent="-1143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 回收資金較慢。</a:t>
            </a:r>
            <a:endParaRPr lang="zh-TW" altLang="en-US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1600200" lvl="3" indent="-1143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 品牌定位不明確</a:t>
            </a:r>
          </a:p>
          <a:p>
            <a:pPr marL="1600200" lvl="3" indent="-1143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sym typeface="Arial" charset="0"/>
              </a:rPr>
              <a:t> 品質控管不易。</a:t>
            </a:r>
            <a:endParaRPr lang="en-US" altLang="zh-TW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Arial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 charset="0"/>
              <a:buNone/>
            </a:pPr>
            <a:endParaRPr lang="zh-TW" altLang="en-US" sz="28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2"/>
          <p:cNvSpPr>
            <a:spLocks noGrp="1"/>
          </p:cNvSpPr>
          <p:nvPr>
            <p:ph type="title"/>
          </p:nvPr>
        </p:nvSpPr>
        <p:spPr bwMode="auto"/>
        <p:txBody>
          <a:bodyPr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lang="zh-TW" altLang="en-US" sz="4400" cap="none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案例 </a:t>
            </a:r>
            <a:r>
              <a:rPr lang="en-US" altLang="zh-TW" sz="4400" cap="none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- SUMMARY</a:t>
            </a:r>
            <a:endParaRPr lang="en-US" altLang="zh-TW" sz="4400" cap="none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625"/>
          </a:xfrm>
        </p:spPr>
        <p:txBody>
          <a:bodyPr spcFirstLastPara="1" lIns="91425" tIns="45700" rIns="91425" bIns="45700">
            <a:noAutofit/>
          </a:bodyPr>
          <a:lstStyle/>
          <a:p>
            <a:pPr marL="22860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lang="zh-TW" altLang="en-US" sz="28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美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美小</a:t>
            </a:r>
            <a:r>
              <a:rPr lang="zh-TW" altLang="en-US" sz="28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廚的市場定位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zh-TW" altLang="en-US" sz="24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中式快餐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600200" lvl="3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中國文化</a:t>
            </a:r>
          </a:p>
          <a:p>
            <a:pPr marL="1600200" lvl="3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道地</a:t>
            </a:r>
            <a:r>
              <a:rPr lang="zh-TW" altLang="en-US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飲食</a:t>
            </a:r>
            <a:endParaRPr lang="zh-TW" altLang="en-US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1600200" lvl="3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健康均衡</a:t>
            </a:r>
            <a:endParaRPr lang="zh-TW" altLang="en-US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1600200" lvl="3" indent="-1143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zh-TW" altLang="en-US" sz="24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西洋快餐</a:t>
            </a:r>
            <a:endParaRPr lang="en-US" altLang="zh-TW"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endParaRPr lang="en-US" sz="240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68580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pPr>
            <a:r>
              <a:rPr lang="zh-TW" altLang="en-US" sz="24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早餐、午餐、下午茶、晚餐</a:t>
            </a:r>
            <a:endParaRPr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508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02"/>
          <p:cNvSpPr>
            <a:spLocks noGrp="1"/>
          </p:cNvSpPr>
          <p:nvPr>
            <p:ph type="title"/>
          </p:nvPr>
        </p:nvSpPr>
        <p:spPr bwMode="auto"/>
        <p:txBody>
          <a:bodyPr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lang="zh-TW" altLang="en-US" sz="4400" cap="none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案例 </a:t>
            </a:r>
            <a:r>
              <a:rPr lang="en-US" altLang="zh-TW" sz="4400" cap="none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- SUMMARY</a:t>
            </a:r>
            <a:endParaRPr lang="en-US" altLang="zh-TW" sz="4400" cap="none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8674" name="Shape 10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625"/>
          </a:xfrm>
        </p:spPr>
        <p:txBody>
          <a:bodyPr lIns="91425" tIns="45700" rIns="91425" bIns="45700"/>
          <a:lstStyle/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zh-TW" altLang="en-US" sz="28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美美小廚的需求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資金</a:t>
            </a:r>
            <a:endParaRPr lang="zh-TW" altLang="en-US" sz="18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品質</a:t>
            </a:r>
            <a:endParaRPr lang="en-US" altLang="zh-TW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擴張</a:t>
            </a:r>
            <a:endParaRPr lang="en-US" altLang="zh-TW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r>
              <a:rPr lang="zh-TW" altLang="en-US" sz="24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營利</a:t>
            </a:r>
            <a:endParaRPr lang="en-US" altLang="zh-TW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charset="0"/>
              <a:buChar char="•"/>
            </a:pPr>
            <a:endParaRPr lang="en-US" altLang="zh-TW" sz="2400" smtClean="0">
              <a:solidFill>
                <a:srgbClr val="000000"/>
              </a:solidFill>
              <a:latin typeface="標楷體" pitchFamily="65" charset="-120"/>
              <a:ea typeface="標楷體" pitchFamily="65" charset="-120"/>
              <a:cs typeface="Arial" charset="0"/>
              <a:sym typeface="Arial" charset="0"/>
            </a:endParaRPr>
          </a:p>
          <a:p>
            <a:pPr marL="228600" indent="-228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2800"/>
              <a:buFont typeface="Arial" charset="0"/>
              <a:buChar char="•"/>
            </a:pPr>
            <a:r>
              <a:rPr lang="zh-TW" altLang="en-US" sz="2800" smtClean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Arial" charset="0"/>
                <a:sym typeface="Arial" charset="0"/>
              </a:rPr>
              <a:t>品牌形象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</TotalTime>
  <Words>698</Words>
  <Application>Microsoft Office PowerPoint</Application>
  <PresentationFormat>自訂</PresentationFormat>
  <Paragraphs>80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簡報設計範本</vt:lpstr>
      </vt:variant>
      <vt:variant>
        <vt:i4>7</vt:i4>
      </vt:variant>
      <vt:variant>
        <vt:lpstr>投影片標題</vt:lpstr>
      </vt:variant>
      <vt:variant>
        <vt:i4>10</vt:i4>
      </vt:variant>
    </vt:vector>
  </HeadingPairs>
  <TitlesOfParts>
    <vt:vector size="24" baseType="lpstr">
      <vt:lpstr>Arial</vt:lpstr>
      <vt:lpstr>Century Schoolbook</vt:lpstr>
      <vt:lpstr>Wingdings</vt:lpstr>
      <vt:lpstr>Wingdings 2</vt:lpstr>
      <vt:lpstr>新細明體</vt:lpstr>
      <vt:lpstr>標楷體</vt:lpstr>
      <vt:lpstr>Calibri</vt:lpstr>
      <vt:lpstr>壁窗</vt:lpstr>
      <vt:lpstr>壁窗</vt:lpstr>
      <vt:lpstr>壁窗</vt:lpstr>
      <vt:lpstr>壁窗</vt:lpstr>
      <vt:lpstr>壁窗</vt:lpstr>
      <vt:lpstr>壁窗</vt:lpstr>
      <vt:lpstr>壁窗</vt:lpstr>
      <vt:lpstr>美美小廚</vt:lpstr>
      <vt:lpstr>主人翁</vt:lpstr>
      <vt:lpstr>故事簡介</vt:lpstr>
      <vt:lpstr>故事簡介</vt:lpstr>
      <vt:lpstr>故事簡介</vt:lpstr>
      <vt:lpstr>直營店VS加盟店</vt:lpstr>
      <vt:lpstr>直營店VS加盟店</vt:lpstr>
      <vt:lpstr>案例 - SUMMARY</vt:lpstr>
      <vt:lpstr>案例 - SUMMARY</vt:lpstr>
      <vt:lpstr>案例 -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美美小廚</dc:title>
  <cp:lastModifiedBy>Candela</cp:lastModifiedBy>
  <cp:revision>9</cp:revision>
  <dcterms:modified xsi:type="dcterms:W3CDTF">2018-03-19T09:13:49Z</dcterms:modified>
</cp:coreProperties>
</file>