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9"/>
  </p:notesMasterIdLst>
  <p:handoutMasterIdLst>
    <p:handoutMasterId r:id="rId40"/>
  </p:handoutMasterIdLst>
  <p:sldIdLst>
    <p:sldId id="299" r:id="rId3"/>
    <p:sldId id="322" r:id="rId4"/>
    <p:sldId id="323" r:id="rId5"/>
    <p:sldId id="324" r:id="rId6"/>
    <p:sldId id="326" r:id="rId7"/>
    <p:sldId id="325"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3" r:id="rId24"/>
    <p:sldId id="344" r:id="rId25"/>
    <p:sldId id="345" r:id="rId26"/>
    <p:sldId id="346" r:id="rId27"/>
    <p:sldId id="347" r:id="rId28"/>
    <p:sldId id="348" r:id="rId29"/>
    <p:sldId id="349" r:id="rId30"/>
    <p:sldId id="350" r:id="rId31"/>
    <p:sldId id="351" r:id="rId32"/>
    <p:sldId id="352" r:id="rId33"/>
    <p:sldId id="353" r:id="rId34"/>
    <p:sldId id="354" r:id="rId35"/>
    <p:sldId id="355" r:id="rId36"/>
    <p:sldId id="356" r:id="rId37"/>
    <p:sldId id="357" r:id="rId38"/>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orient="horz" pos="1008" userDrawn="1">
          <p15:clr>
            <a:srgbClr val="A4A3A4"/>
          </p15:clr>
        </p15:guide>
        <p15:guide id="3" orient="horz" pos="1152" userDrawn="1">
          <p15:clr>
            <a:srgbClr val="A4A3A4"/>
          </p15:clr>
        </p15:guide>
        <p15:guide id="4" orient="horz" pos="3888" userDrawn="1">
          <p15:clr>
            <a:srgbClr val="A4A3A4"/>
          </p15:clr>
        </p15:guide>
        <p15:guide id="5" orient="horz" pos="3072" userDrawn="1">
          <p15:clr>
            <a:srgbClr val="A4A3A4"/>
          </p15:clr>
        </p15:guide>
        <p15:guide id="6" orient="horz" pos="432" userDrawn="1">
          <p15:clr>
            <a:srgbClr val="A4A3A4"/>
          </p15:clr>
        </p15:guide>
        <p15:guide id="7" orient="horz" pos="3648" userDrawn="1">
          <p15:clr>
            <a:srgbClr val="A4A3A4"/>
          </p15:clr>
        </p15:guide>
        <p15:guide id="8" pos="2880" userDrawn="1">
          <p15:clr>
            <a:srgbClr val="A4A3A4"/>
          </p15:clr>
        </p15:guide>
        <p15:guide id="9" pos="575" userDrawn="1">
          <p15:clr>
            <a:srgbClr val="A4A3A4"/>
          </p15:clr>
        </p15:guide>
        <p15:guide id="10" pos="5185" userDrawn="1">
          <p15:clr>
            <a:srgbClr val="A4A3A4"/>
          </p15:clr>
        </p15:guide>
        <p15:guide id="11" pos="4284" userDrawn="1">
          <p15:clr>
            <a:srgbClr val="A4A3A4"/>
          </p15:clr>
        </p15:guide>
        <p15:guide id="12" pos="5437" userDrawn="1">
          <p15:clr>
            <a:srgbClr val="A4A3A4"/>
          </p15:clr>
        </p15:guide>
        <p15:guide id="13" pos="2772" userDrawn="1">
          <p15:clr>
            <a:srgbClr val="A4A3A4"/>
          </p15:clr>
        </p15:guide>
        <p15:guide id="14" pos="323" userDrawn="1">
          <p15:clr>
            <a:srgbClr val="A4A3A4"/>
          </p15:clr>
        </p15:guide>
        <p15:guide id="15" pos="2160" userDrawn="1">
          <p15:clr>
            <a:srgbClr val="A4A3A4"/>
          </p15:clr>
        </p15:guide>
        <p15:guide id="16" orient="horz" pos="3067" userDrawn="1">
          <p15:clr>
            <a:srgbClr val="A4A3A4"/>
          </p15:clr>
        </p15:guide>
        <p15:guide id="17" pos="5432" userDrawn="1">
          <p15:clr>
            <a:srgbClr val="A4A3A4"/>
          </p15:clr>
        </p15:guide>
      </p15:sldGuideLst>
    </p:ext>
    <p:ext uri="{2D200454-40CA-4A62-9FC3-DE9A4176ACB9}">
      <p15:notesGuideLst xmlns="" xmlns:p15="http://schemas.microsoft.com/office/powerpoint/2012/main">
        <p15:guide id="1" orient="horz" pos="3109"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14" autoAdjust="0"/>
    <p:restoredTop sz="96429" autoAdjust="0"/>
  </p:normalViewPr>
  <p:slideViewPr>
    <p:cSldViewPr>
      <p:cViewPr>
        <p:scale>
          <a:sx n="70" d="100"/>
          <a:sy n="70" d="100"/>
        </p:scale>
        <p:origin x="-1290" y="-72"/>
      </p:cViewPr>
      <p:guideLst>
        <p:guide orient="horz" pos="2160"/>
        <p:guide orient="horz" pos="1008"/>
        <p:guide orient="horz" pos="1152"/>
        <p:guide orient="horz" pos="3888"/>
        <p:guide orient="horz" pos="3072"/>
        <p:guide orient="horz" pos="432"/>
        <p:guide orient="horz" pos="3648"/>
        <p:guide orient="horz" pos="3067"/>
        <p:guide pos="2880"/>
        <p:guide pos="575"/>
        <p:guide pos="5185"/>
        <p:guide pos="4284"/>
        <p:guide pos="5437"/>
        <p:guide pos="2772"/>
        <p:guide pos="323"/>
        <p:guide pos="2160"/>
        <p:guide pos="5432"/>
      </p:guideLst>
    </p:cSldViewPr>
  </p:slideViewPr>
  <p:notesTextViewPr>
    <p:cViewPr>
      <p:scale>
        <a:sx n="1" d="1"/>
        <a:sy n="1" d="1"/>
      </p:scale>
      <p:origin x="0" y="0"/>
    </p:cViewPr>
  </p:notesTextViewPr>
  <p:notesViewPr>
    <p:cSldViewPr>
      <p:cViewPr varScale="1">
        <p:scale>
          <a:sx n="68" d="100"/>
          <a:sy n="68" d="100"/>
        </p:scale>
        <p:origin x="-1962" y="-108"/>
      </p:cViewPr>
      <p:guideLst>
        <p:guide orient="horz" pos="3109"/>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18831" cy="493474"/>
          </a:xfrm>
          <a:prstGeom prst="rect">
            <a:avLst/>
          </a:prstGeom>
        </p:spPr>
        <p:txBody>
          <a:bodyPr vert="horz" lIns="96653" tIns="48326" rIns="96653" bIns="48326" rtlCol="0"/>
          <a:lstStyle>
            <a:lvl1pPr algn="l" latinLnBrk="0">
              <a:defRPr lang="zh-TW" sz="1300"/>
            </a:lvl1pPr>
          </a:lstStyle>
          <a:p>
            <a:endParaRPr lang="zh-TW"/>
          </a:p>
        </p:txBody>
      </p:sp>
      <p:sp>
        <p:nvSpPr>
          <p:cNvPr id="3" name="日期版面配置區 2"/>
          <p:cNvSpPr>
            <a:spLocks noGrp="1"/>
          </p:cNvSpPr>
          <p:nvPr>
            <p:ph type="dt" sz="quarter" idx="1"/>
          </p:nvPr>
        </p:nvSpPr>
        <p:spPr>
          <a:xfrm>
            <a:off x="3815373" y="0"/>
            <a:ext cx="2918831" cy="493474"/>
          </a:xfrm>
          <a:prstGeom prst="rect">
            <a:avLst/>
          </a:prstGeom>
        </p:spPr>
        <p:txBody>
          <a:bodyPr vert="horz" lIns="96653" tIns="48326" rIns="96653" bIns="48326" rtlCol="0"/>
          <a:lstStyle>
            <a:lvl1pPr algn="r" latinLnBrk="0">
              <a:defRPr lang="zh-TW" sz="1300"/>
            </a:lvl1pPr>
          </a:lstStyle>
          <a:p>
            <a:fld id="{128FCA9C-FF92-4024-BDEC-A6D3B663DC09}" type="datetimeFigureOut">
              <a:rPr lang="en-US" altLang="zh-TW"/>
              <a:t>7/28/2014</a:t>
            </a:fld>
            <a:endParaRPr lang="zh-TW"/>
          </a:p>
        </p:txBody>
      </p:sp>
      <p:sp>
        <p:nvSpPr>
          <p:cNvPr id="4" name="頁尾版面配置區 3"/>
          <p:cNvSpPr>
            <a:spLocks noGrp="1"/>
          </p:cNvSpPr>
          <p:nvPr>
            <p:ph type="ftr" sz="quarter" idx="2"/>
          </p:nvPr>
        </p:nvSpPr>
        <p:spPr>
          <a:xfrm>
            <a:off x="1" y="9374301"/>
            <a:ext cx="2918831" cy="493474"/>
          </a:xfrm>
          <a:prstGeom prst="rect">
            <a:avLst/>
          </a:prstGeom>
        </p:spPr>
        <p:txBody>
          <a:bodyPr vert="horz" lIns="96653" tIns="48326" rIns="96653" bIns="48326" rtlCol="0" anchor="b"/>
          <a:lstStyle>
            <a:lvl1pPr algn="l" latinLnBrk="0">
              <a:defRPr lang="zh-TW" sz="1300"/>
            </a:lvl1pPr>
          </a:lstStyle>
          <a:p>
            <a:endParaRPr lang="zh-TW"/>
          </a:p>
        </p:txBody>
      </p:sp>
      <p:sp>
        <p:nvSpPr>
          <p:cNvPr id="5" name="投影片編號版面配置區 4"/>
          <p:cNvSpPr>
            <a:spLocks noGrp="1"/>
          </p:cNvSpPr>
          <p:nvPr>
            <p:ph type="sldNum" sz="quarter" idx="3"/>
          </p:nvPr>
        </p:nvSpPr>
        <p:spPr>
          <a:xfrm>
            <a:off x="3815373" y="9374301"/>
            <a:ext cx="2918831" cy="493474"/>
          </a:xfrm>
          <a:prstGeom prst="rect">
            <a:avLst/>
          </a:prstGeom>
        </p:spPr>
        <p:txBody>
          <a:bodyPr vert="horz" lIns="96653" tIns="48326" rIns="96653" bIns="48326" rtlCol="0" anchor="b"/>
          <a:lstStyle>
            <a:lvl1pPr algn="r" latinLnBrk="0">
              <a:defRPr lang="zh-TW" sz="1300"/>
            </a:lvl1pPr>
          </a:lstStyle>
          <a:p>
            <a:fld id="{A446DCAE-1661-43FF-8A44-43DAFDC1FD90}" type="slidenum">
              <a:rPr lang="zh-TW"/>
              <a:t>‹#›</a:t>
            </a:fld>
            <a:endParaRPr lang="zh-TW"/>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18831" cy="493474"/>
          </a:xfrm>
          <a:prstGeom prst="rect">
            <a:avLst/>
          </a:prstGeom>
        </p:spPr>
        <p:txBody>
          <a:bodyPr vert="horz" lIns="96653" tIns="48326" rIns="96653" bIns="48326" rtlCol="0"/>
          <a:lstStyle>
            <a:lvl1pPr algn="l" latinLnBrk="0">
              <a:defRPr lang="zh-TW" sz="1300"/>
            </a:lvl1pPr>
          </a:lstStyle>
          <a:p>
            <a:endParaRPr lang="zh-TW"/>
          </a:p>
        </p:txBody>
      </p:sp>
      <p:sp>
        <p:nvSpPr>
          <p:cNvPr id="3" name="日期版面配置區 2"/>
          <p:cNvSpPr>
            <a:spLocks noGrp="1"/>
          </p:cNvSpPr>
          <p:nvPr>
            <p:ph type="dt" idx="1"/>
          </p:nvPr>
        </p:nvSpPr>
        <p:spPr>
          <a:xfrm>
            <a:off x="3815373" y="0"/>
            <a:ext cx="2918831" cy="493474"/>
          </a:xfrm>
          <a:prstGeom prst="rect">
            <a:avLst/>
          </a:prstGeom>
        </p:spPr>
        <p:txBody>
          <a:bodyPr vert="horz" lIns="96653" tIns="48326" rIns="96653" bIns="48326" rtlCol="0"/>
          <a:lstStyle>
            <a:lvl1pPr algn="r" latinLnBrk="0">
              <a:defRPr lang="zh-TW" sz="1300"/>
            </a:lvl1pPr>
          </a:lstStyle>
          <a:p>
            <a:fld id="{772AB877-E7B1-4681-847E-D0918612832B}" type="datetimeFigureOut">
              <a:t>2014/7/28</a:t>
            </a:fld>
            <a:endParaRPr lang="zh-TW"/>
          </a:p>
        </p:txBody>
      </p:sp>
      <p:sp>
        <p:nvSpPr>
          <p:cNvPr id="4" name="投影片圖像版面配置區 3"/>
          <p:cNvSpPr>
            <a:spLocks noGrp="1" noRot="1" noChangeAspect="1"/>
          </p:cNvSpPr>
          <p:nvPr>
            <p:ph type="sldImg" idx="2"/>
          </p:nvPr>
        </p:nvSpPr>
        <p:spPr>
          <a:xfrm>
            <a:off x="900113" y="741363"/>
            <a:ext cx="4935537" cy="3700462"/>
          </a:xfrm>
          <a:prstGeom prst="rect">
            <a:avLst/>
          </a:prstGeom>
          <a:noFill/>
          <a:ln w="12700">
            <a:solidFill>
              <a:prstClr val="black"/>
            </a:solidFill>
          </a:ln>
        </p:spPr>
        <p:txBody>
          <a:bodyPr vert="horz" lIns="96653" tIns="48326" rIns="96653" bIns="48326" rtlCol="0" anchor="ctr"/>
          <a:lstStyle/>
          <a:p>
            <a:endParaRPr lang="zh-TW"/>
          </a:p>
        </p:txBody>
      </p:sp>
      <p:sp>
        <p:nvSpPr>
          <p:cNvPr id="5" name="備忘稿版面配置區 4"/>
          <p:cNvSpPr>
            <a:spLocks noGrp="1"/>
          </p:cNvSpPr>
          <p:nvPr>
            <p:ph type="body" sz="quarter" idx="3"/>
          </p:nvPr>
        </p:nvSpPr>
        <p:spPr>
          <a:xfrm>
            <a:off x="673577" y="4688007"/>
            <a:ext cx="5388610" cy="4441270"/>
          </a:xfrm>
          <a:prstGeom prst="rect">
            <a:avLst/>
          </a:prstGeom>
        </p:spPr>
        <p:txBody>
          <a:bodyPr vert="horz" lIns="96653" tIns="48326" rIns="96653" bIns="48326"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1" y="9374301"/>
            <a:ext cx="2918831" cy="493474"/>
          </a:xfrm>
          <a:prstGeom prst="rect">
            <a:avLst/>
          </a:prstGeom>
        </p:spPr>
        <p:txBody>
          <a:bodyPr vert="horz" lIns="96653" tIns="48326" rIns="96653" bIns="48326" rtlCol="0" anchor="b"/>
          <a:lstStyle>
            <a:lvl1pPr algn="l" latinLnBrk="0">
              <a:defRPr lang="zh-TW" sz="1300"/>
            </a:lvl1pPr>
          </a:lstStyle>
          <a:p>
            <a:endParaRPr lang="zh-TW"/>
          </a:p>
        </p:txBody>
      </p:sp>
      <p:sp>
        <p:nvSpPr>
          <p:cNvPr id="7" name="投影片編號版面配置區 6"/>
          <p:cNvSpPr>
            <a:spLocks noGrp="1"/>
          </p:cNvSpPr>
          <p:nvPr>
            <p:ph type="sldNum" sz="quarter" idx="5"/>
          </p:nvPr>
        </p:nvSpPr>
        <p:spPr>
          <a:xfrm>
            <a:off x="3815373" y="9374301"/>
            <a:ext cx="2918831" cy="493474"/>
          </a:xfrm>
          <a:prstGeom prst="rect">
            <a:avLst/>
          </a:prstGeom>
        </p:spPr>
        <p:txBody>
          <a:bodyPr vert="horz" lIns="96653" tIns="48326" rIns="96653" bIns="48326" rtlCol="0" anchor="b"/>
          <a:lstStyle>
            <a:lvl1pPr algn="r" latinLnBrk="0">
              <a:defRPr lang="zh-TW" sz="1300"/>
            </a:lvl1pPr>
          </a:lstStyle>
          <a:p>
            <a:fld id="{69C971FF-EF28-4195-A575-329446EFAA55}" type="slidenum">
              <a:t>‹#›</a:t>
            </a:fld>
            <a:endParaRPr lang="zh-TW"/>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lumMod val="50000"/>
          </a:schemeClr>
        </a:solidFill>
        <a:latin typeface="+mn-lt"/>
        <a:ea typeface="+mn-ea"/>
        <a:cs typeface="+mn-cs"/>
      </a:defRPr>
    </a:lvl1pPr>
    <a:lvl2pPr marL="457200" algn="l" defTabSz="914400" rtl="0" eaLnBrk="1" latinLnBrk="0" hangingPunct="1">
      <a:defRPr lang="zh-TW" sz="1200" kern="1200">
        <a:solidFill>
          <a:schemeClr val="tx1">
            <a:lumMod val="50000"/>
          </a:schemeClr>
        </a:solidFill>
        <a:latin typeface="+mn-lt"/>
        <a:ea typeface="+mn-ea"/>
        <a:cs typeface="+mn-cs"/>
      </a:defRPr>
    </a:lvl2pPr>
    <a:lvl3pPr marL="914400" algn="l" defTabSz="914400" rtl="0" eaLnBrk="1" latinLnBrk="0" hangingPunct="1">
      <a:defRPr lang="zh-TW" sz="1200" kern="1200">
        <a:solidFill>
          <a:schemeClr val="tx1">
            <a:lumMod val="50000"/>
          </a:schemeClr>
        </a:solidFill>
        <a:latin typeface="+mn-lt"/>
        <a:ea typeface="+mn-ea"/>
        <a:cs typeface="+mn-cs"/>
      </a:defRPr>
    </a:lvl3pPr>
    <a:lvl4pPr marL="1371600" algn="l" defTabSz="914400" rtl="0" eaLnBrk="1" latinLnBrk="0" hangingPunct="1">
      <a:defRPr lang="zh-TW" sz="1200" kern="1200">
        <a:solidFill>
          <a:schemeClr val="tx1">
            <a:lumMod val="50000"/>
          </a:schemeClr>
        </a:solidFill>
        <a:latin typeface="+mn-lt"/>
        <a:ea typeface="+mn-ea"/>
        <a:cs typeface="+mn-cs"/>
      </a:defRPr>
    </a:lvl4pPr>
    <a:lvl5pPr marL="1828800" algn="l" defTabSz="914400" rtl="0" eaLnBrk="1" latinLnBrk="0" hangingPunct="1">
      <a:defRPr lang="zh-TW" sz="1200" kern="1200">
        <a:solidFill>
          <a:schemeClr val="tx1">
            <a:lumMod val="50000"/>
          </a:schemeClr>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59138" y="515938"/>
            <a:ext cx="3429000" cy="2571750"/>
          </a:xfrm>
        </p:spPr>
      </p:sp>
      <p:sp>
        <p:nvSpPr>
          <p:cNvPr id="3" name="备注占位符 2"/>
          <p:cNvSpPr>
            <a:spLocks noGrp="1"/>
          </p:cNvSpPr>
          <p:nvPr>
            <p:ph type="body" idx="1"/>
          </p:nvPr>
        </p:nvSpPr>
        <p:spPr/>
        <p:txBody>
          <a:bodyPr/>
          <a:lstStyle/>
          <a:p>
            <a:endParaRPr lang="zh-TW" altLang="en-US" noProof="0" dirty="0">
              <a:latin typeface="Microsoft JhengHei" pitchFamily="34" charset="-120"/>
              <a:ea typeface="Microsoft JhengHei" pitchFamily="34" charset="-120"/>
            </a:endParaRPr>
          </a:p>
        </p:txBody>
      </p:sp>
      <p:sp>
        <p:nvSpPr>
          <p:cNvPr id="4" name="灯片编号占位符 3"/>
          <p:cNvSpPr>
            <a:spLocks noGrp="1"/>
          </p:cNvSpPr>
          <p:nvPr>
            <p:ph type="sldNum" sz="quarter" idx="10"/>
          </p:nvPr>
        </p:nvSpPr>
        <p:spPr/>
        <p:txBody>
          <a:bodyPr/>
          <a:lstStyle/>
          <a:p>
            <a:fld id="{69C971FF-EF28-4195-A575-329446EFAA55}" type="slidenum">
              <a:rPr lang="en-US" altLang="zh-CN" smtClean="0"/>
              <a:t>1</a:t>
            </a:fld>
            <a:endParaRPr lang="zh-CN" altLang="en-US"/>
          </a:p>
        </p:txBody>
      </p:sp>
    </p:spTree>
    <p:extLst>
      <p:ext uri="{BB962C8B-B14F-4D97-AF65-F5344CB8AC3E}">
        <p14:creationId xmlns:p14="http://schemas.microsoft.com/office/powerpoint/2010/main" val="3900709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19</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29</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9</a:t>
            </a:fld>
            <a:endParaRPr lang="zh-TW"/>
          </a:p>
        </p:txBody>
      </p:sp>
    </p:spTree>
    <p:extLst>
      <p:ext uri="{BB962C8B-B14F-4D97-AF65-F5344CB8AC3E}">
        <p14:creationId xmlns:p14="http://schemas.microsoft.com/office/powerpoint/2010/main" val="3663117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913448" y="1828800"/>
            <a:ext cx="7317105" cy="3048001"/>
          </a:xfrm>
          <a:prstGeom prst="rect">
            <a:avLst/>
          </a:prstGeom>
        </p:spPr>
        <p:txBody>
          <a:bodyPr>
            <a:normAutofit/>
          </a:bodyPr>
          <a:lstStyle>
            <a:lvl1pPr latinLnBrk="0">
              <a:defRPr lang="zh-TW" sz="3301">
                <a:latin typeface="Microsoft JhengHei" pitchFamily="34" charset="-120"/>
                <a:ea typeface="Microsoft JhengHei" pitchFamily="34" charset="-120"/>
              </a:defRPr>
            </a:lvl1pPr>
          </a:lstStyle>
          <a:p>
            <a:r>
              <a:rPr lang="zh-TW" altLang="en-US" smtClean="0"/>
              <a:t>按一下以編輯母片標題樣式</a:t>
            </a:r>
            <a:endParaRPr lang="zh-TW"/>
          </a:p>
        </p:txBody>
      </p:sp>
      <p:sp>
        <p:nvSpPr>
          <p:cNvPr id="3" name="副標題 2"/>
          <p:cNvSpPr>
            <a:spLocks noGrp="1"/>
          </p:cNvSpPr>
          <p:nvPr>
            <p:ph type="subTitle" idx="1"/>
          </p:nvPr>
        </p:nvSpPr>
        <p:spPr>
          <a:xfrm>
            <a:off x="913449" y="5029200"/>
            <a:ext cx="5887983" cy="1143000"/>
          </a:xfrm>
          <a:prstGeom prst="rect">
            <a:avLst/>
          </a:prstGeom>
        </p:spPr>
        <p:txBody>
          <a:bodyPr>
            <a:normAutofit/>
          </a:bodyPr>
          <a:lstStyle>
            <a:lvl1pPr marL="0" indent="0" algn="l" latinLnBrk="0">
              <a:spcBef>
                <a:spcPts val="0"/>
              </a:spcBef>
              <a:buNone/>
              <a:defRPr lang="zh-TW" sz="1500">
                <a:solidFill>
                  <a:schemeClr val="tx1"/>
                </a:solidFill>
                <a:latin typeface="Microsoft JhengHei" pitchFamily="34" charset="-120"/>
                <a:ea typeface="Microsoft JhengHei" pitchFamily="34" charset="-120"/>
              </a:defRPr>
            </a:lvl1pPr>
            <a:lvl2pPr marL="342991" indent="0" algn="ctr" latinLnBrk="0">
              <a:buNone/>
              <a:defRPr lang="zh-TW">
                <a:solidFill>
                  <a:schemeClr val="tx1">
                    <a:tint val="75000"/>
                  </a:schemeClr>
                </a:solidFill>
              </a:defRPr>
            </a:lvl2pPr>
            <a:lvl3pPr marL="685983" indent="0" algn="ctr" latinLnBrk="0">
              <a:buNone/>
              <a:defRPr lang="zh-TW">
                <a:solidFill>
                  <a:schemeClr val="tx1">
                    <a:tint val="75000"/>
                  </a:schemeClr>
                </a:solidFill>
              </a:defRPr>
            </a:lvl3pPr>
            <a:lvl4pPr marL="1028974" indent="0" algn="ctr" latinLnBrk="0">
              <a:buNone/>
              <a:defRPr lang="zh-TW">
                <a:solidFill>
                  <a:schemeClr val="tx1">
                    <a:tint val="75000"/>
                  </a:schemeClr>
                </a:solidFill>
              </a:defRPr>
            </a:lvl4pPr>
            <a:lvl5pPr marL="1371966" indent="0" algn="ctr" latinLnBrk="0">
              <a:buNone/>
              <a:defRPr lang="zh-TW">
                <a:solidFill>
                  <a:schemeClr val="tx1">
                    <a:tint val="75000"/>
                  </a:schemeClr>
                </a:solidFill>
              </a:defRPr>
            </a:lvl5pPr>
            <a:lvl6pPr marL="1714957" indent="0" algn="ctr" latinLnBrk="0">
              <a:buNone/>
              <a:defRPr lang="zh-TW">
                <a:solidFill>
                  <a:schemeClr val="tx1">
                    <a:tint val="75000"/>
                  </a:schemeClr>
                </a:solidFill>
              </a:defRPr>
            </a:lvl6pPr>
            <a:lvl7pPr marL="2057949" indent="0" algn="ctr" latinLnBrk="0">
              <a:buNone/>
              <a:defRPr lang="zh-TW">
                <a:solidFill>
                  <a:schemeClr val="tx1">
                    <a:tint val="75000"/>
                  </a:schemeClr>
                </a:solidFill>
              </a:defRPr>
            </a:lvl7pPr>
            <a:lvl8pPr marL="2400940" indent="0" algn="ctr" latinLnBrk="0">
              <a:buNone/>
              <a:defRPr lang="zh-TW">
                <a:solidFill>
                  <a:schemeClr val="tx1">
                    <a:tint val="75000"/>
                  </a:schemeClr>
                </a:solidFill>
              </a:defRPr>
            </a:lvl8pPr>
            <a:lvl9pPr marL="2743932" indent="0" algn="ctr" latinLnBrk="0">
              <a:buNone/>
              <a:defRPr lang="zh-TW">
                <a:solidFill>
                  <a:schemeClr val="tx1">
                    <a:tint val="75000"/>
                  </a:schemeClr>
                </a:solidFill>
              </a:defRPr>
            </a:lvl9pPr>
          </a:lstStyle>
          <a:p>
            <a:r>
              <a:rPr lang="zh-TW" altLang="en-US" smtClean="0"/>
              <a:t>按一下以編輯母片副標題樣式</a:t>
            </a:r>
            <a:endParaRPr lang="zh-TW"/>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913449" y="274638"/>
            <a:ext cx="7317105" cy="1325562"/>
          </a:xfrm>
          <a:prstGeom prst="rect">
            <a:avLst/>
          </a:prstGeom>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913449" y="1828800"/>
            <a:ext cx="7317105" cy="4343400"/>
          </a:xfrm>
          <a:prstGeom prst="rect">
            <a:avLst/>
          </a:prstGeom>
        </p:spPr>
        <p:txBody>
          <a:bodyPr vert="eaVert"/>
          <a:lstStyle>
            <a:lvl5pPr latinLnBrk="0">
              <a:defRPr lang="zh-TW"/>
            </a:lvl5pPr>
            <a:lvl6pPr latinLnBrk="0">
              <a:defRPr lang="zh-TW"/>
            </a:lvl6pPr>
            <a:lvl7pPr latinLnBrk="0">
              <a:defRPr lang="zh-TW" baseline="0"/>
            </a:lvl7pPr>
            <a:lvl8pPr latinLnBrk="0">
              <a:defRPr lang="zh-TW" baseline="0"/>
            </a:lvl8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D87B81FA-44B8-457E-967D-51929A66E705}" type="datetime1">
              <a:rPr lang="zh-TW" altLang="en-US" smtClean="0"/>
              <a:t>2014/7/28</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685800"/>
            <a:ext cx="1601153" cy="5486400"/>
          </a:xfrm>
          <a:prstGeom prst="rect">
            <a:avLst/>
          </a:prstGeo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913448" y="685800"/>
            <a:ext cx="5563552" cy="5486400"/>
          </a:xfrm>
          <a:prstGeom prst="rect">
            <a:avLst/>
          </a:prstGeom>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DD90B631-AB21-4BB7-9FDD-04E76951C885}" type="datetime1">
              <a:rPr lang="zh-TW" altLang="en-US" smtClean="0"/>
              <a:t>2014/7/28</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913449" y="274638"/>
            <a:ext cx="7317105" cy="1325562"/>
          </a:xfrm>
          <a:prstGeom prst="rect">
            <a:avLst/>
          </a:prstGeom>
        </p:spPr>
        <p:txBody>
          <a:bodyPr/>
          <a:lstStyle/>
          <a:p>
            <a:r>
              <a:rPr lang="zh-TW" altLang="en-US" smtClean="0"/>
              <a:t>按一下以編輯母片標題樣式</a:t>
            </a:r>
            <a:endParaRPr lang="zh-TW"/>
          </a:p>
        </p:txBody>
      </p:sp>
      <p:sp>
        <p:nvSpPr>
          <p:cNvPr id="3" name="內容版面配置區 2"/>
          <p:cNvSpPr>
            <a:spLocks noGrp="1"/>
          </p:cNvSpPr>
          <p:nvPr>
            <p:ph idx="1"/>
          </p:nvPr>
        </p:nvSpPr>
        <p:spPr>
          <a:xfrm>
            <a:off x="913449" y="1828800"/>
            <a:ext cx="7317105" cy="4343400"/>
          </a:xfrm>
          <a:prstGeom prst="rect">
            <a:avLst/>
          </a:prstGeom>
        </p:spPr>
        <p:txBody>
          <a:bodyPr/>
          <a:lstStyle>
            <a:lvl5pPr latinLnBrk="0">
              <a:defRPr lang="zh-TW"/>
            </a:lvl5pPr>
            <a:lvl6pPr latinLnBrk="0">
              <a:defRPr lang="zh-TW"/>
            </a:lvl6pPr>
            <a:lvl7pPr latinLnBrk="0">
              <a:defRPr lang="zh-TW" baseline="0"/>
            </a:lvl7pPr>
            <a:lvl8pPr latinLnBrk="0">
              <a:defRPr lang="zh-TW" baseline="0"/>
            </a:lvl8pPr>
            <a:lvl9pPr latinLnBrk="0">
              <a:defRPr lang="zh-TW" baseline="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dirty="0"/>
          </a:p>
        </p:txBody>
      </p:sp>
      <p:sp>
        <p:nvSpPr>
          <p:cNvPr id="4" name="日期版面配置區 3"/>
          <p:cNvSpPr>
            <a:spLocks noGrp="1"/>
          </p:cNvSpPr>
          <p:nvPr>
            <p:ph type="dt" sz="half" idx="10"/>
          </p:nvPr>
        </p:nvSpPr>
        <p:spPr/>
        <p:txBody>
          <a:bodyPr/>
          <a:lstStyle/>
          <a:p>
            <a:fld id="{3953EAC3-97C7-4725-B3D3-3992AB7F8C57}" type="datetime1">
              <a:rPr lang="zh-TW" altLang="en-US" smtClean="0"/>
              <a:t>2014/7/28</a:t>
            </a:fld>
            <a:endParaRPr lang="zh-TW"/>
          </a:p>
        </p:txBody>
      </p:sp>
      <p:sp>
        <p:nvSpPr>
          <p:cNvPr id="5" name="頁尾版面配置區 4"/>
          <p:cNvSpPr>
            <a:spLocks noGrp="1"/>
          </p:cNvSpPr>
          <p:nvPr>
            <p:ph type="ftr" sz="quarter" idx="11"/>
          </p:nvPr>
        </p:nvSpPr>
        <p:spPr/>
        <p:txBody>
          <a:bodyPr/>
          <a:lstStyle>
            <a:lvl1pPr>
              <a:defRPr sz="1050">
                <a:latin typeface="標楷體" panose="03000509000000000000" pitchFamily="65" charset="-120"/>
                <a:ea typeface="標楷體" panose="03000509000000000000" pitchFamily="65" charset="-120"/>
              </a:defRPr>
            </a:lvl1pPr>
          </a:lstStyle>
          <a:p>
            <a:r>
              <a:rPr lang="zh-TW" altLang="en-US" smtClean="0"/>
              <a:t>梁定澎主編            電子商務</a:t>
            </a:r>
            <a:r>
              <a:rPr lang="en-US" altLang="zh-TW" smtClean="0"/>
              <a:t>:</a:t>
            </a:r>
            <a:r>
              <a:rPr lang="zh-TW" altLang="en-US" smtClean="0"/>
              <a:t>數位時代商機  </a:t>
            </a:r>
            <a:r>
              <a:rPr lang="en-US" altLang="zh-TW" smtClean="0"/>
              <a:t>2014</a:t>
            </a:r>
            <a:endParaRPr lang="zh-TW" altLang="en-US" dirty="0"/>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13449" y="3429001"/>
            <a:ext cx="7317105" cy="2362199"/>
          </a:xfrm>
          <a:prstGeom prst="rect">
            <a:avLst/>
          </a:prstGeom>
        </p:spPr>
        <p:txBody>
          <a:bodyPr anchor="b">
            <a:normAutofit/>
          </a:bodyPr>
          <a:lstStyle>
            <a:lvl1pPr algn="l" latinLnBrk="0">
              <a:defRPr lang="zh-TW" sz="3301" b="0" cap="all"/>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910100" y="685802"/>
            <a:ext cx="5891331" cy="1142999"/>
          </a:xfrm>
          <a:prstGeom prst="rect">
            <a:avLst/>
          </a:prstGeom>
        </p:spPr>
        <p:txBody>
          <a:bodyPr anchor="t"/>
          <a:lstStyle>
            <a:lvl1pPr marL="0" indent="0" latinLnBrk="0">
              <a:spcBef>
                <a:spcPts val="0"/>
              </a:spcBef>
              <a:buNone/>
              <a:defRPr lang="zh-TW" sz="1500">
                <a:solidFill>
                  <a:schemeClr val="tx1"/>
                </a:solidFill>
              </a:defRPr>
            </a:lvl1pPr>
            <a:lvl2pPr marL="342991" indent="0" latinLnBrk="0">
              <a:buNone/>
              <a:defRPr lang="zh-TW" sz="1350">
                <a:solidFill>
                  <a:schemeClr val="tx1">
                    <a:tint val="75000"/>
                  </a:schemeClr>
                </a:solidFill>
              </a:defRPr>
            </a:lvl2pPr>
            <a:lvl3pPr marL="685983" indent="0" latinLnBrk="0">
              <a:buNone/>
              <a:defRPr lang="zh-TW" sz="1200">
                <a:solidFill>
                  <a:schemeClr val="tx1">
                    <a:tint val="75000"/>
                  </a:schemeClr>
                </a:solidFill>
              </a:defRPr>
            </a:lvl3pPr>
            <a:lvl4pPr marL="1028974" indent="0" latinLnBrk="0">
              <a:buNone/>
              <a:defRPr lang="zh-TW" sz="1050">
                <a:solidFill>
                  <a:schemeClr val="tx1">
                    <a:tint val="75000"/>
                  </a:schemeClr>
                </a:solidFill>
              </a:defRPr>
            </a:lvl4pPr>
            <a:lvl5pPr marL="1371966" indent="0" latinLnBrk="0">
              <a:buNone/>
              <a:defRPr lang="zh-TW" sz="1050">
                <a:solidFill>
                  <a:schemeClr val="tx1">
                    <a:tint val="75000"/>
                  </a:schemeClr>
                </a:solidFill>
              </a:defRPr>
            </a:lvl5pPr>
            <a:lvl6pPr marL="1714957" indent="0" latinLnBrk="0">
              <a:buNone/>
              <a:defRPr lang="zh-TW" sz="1050">
                <a:solidFill>
                  <a:schemeClr val="tx1">
                    <a:tint val="75000"/>
                  </a:schemeClr>
                </a:solidFill>
              </a:defRPr>
            </a:lvl6pPr>
            <a:lvl7pPr marL="2057949" indent="0" latinLnBrk="0">
              <a:buNone/>
              <a:defRPr lang="zh-TW" sz="1050">
                <a:solidFill>
                  <a:schemeClr val="tx1">
                    <a:tint val="75000"/>
                  </a:schemeClr>
                </a:solidFill>
              </a:defRPr>
            </a:lvl7pPr>
            <a:lvl8pPr marL="2400940" indent="0" latinLnBrk="0">
              <a:buNone/>
              <a:defRPr lang="zh-TW" sz="1050">
                <a:solidFill>
                  <a:schemeClr val="tx1">
                    <a:tint val="75000"/>
                  </a:schemeClr>
                </a:solidFill>
              </a:defRPr>
            </a:lvl8pPr>
            <a:lvl9pPr marL="2743932" indent="0" latinLnBrk="0">
              <a:buNone/>
              <a:defRPr lang="zh-TW" sz="105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EEDA9793-4C84-42C6-B34F-CDE7C7D45B4E}" type="datetime1">
              <a:rPr lang="zh-TW" altLang="en-US" smtClean="0"/>
              <a:t>2014/7/28</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913449" y="274638"/>
            <a:ext cx="7317105" cy="1325562"/>
          </a:xfrm>
          <a:prstGeom prst="rect">
            <a:avLst/>
          </a:prstGeom>
        </p:spPr>
        <p:txBody>
          <a:bodyPr/>
          <a:lstStyle/>
          <a:p>
            <a:r>
              <a:rPr lang="zh-TW" altLang="en-US" smtClean="0"/>
              <a:t>按一下以編輯母片標題樣式</a:t>
            </a:r>
            <a:endParaRPr lang="zh-TW"/>
          </a:p>
        </p:txBody>
      </p:sp>
      <p:sp>
        <p:nvSpPr>
          <p:cNvPr id="3" name="內容版面配置區 2"/>
          <p:cNvSpPr>
            <a:spLocks noGrp="1"/>
          </p:cNvSpPr>
          <p:nvPr>
            <p:ph sz="half" idx="1"/>
          </p:nvPr>
        </p:nvSpPr>
        <p:spPr>
          <a:xfrm>
            <a:off x="925200" y="1828800"/>
            <a:ext cx="3532470" cy="4343400"/>
          </a:xfrm>
          <a:prstGeom prst="rect">
            <a:avLst/>
          </a:prstGeom>
        </p:spPr>
        <p:txBody>
          <a:bodyPr>
            <a:normAutofit/>
          </a:bodyPr>
          <a:lstStyle>
            <a:lvl1pPr latinLnBrk="0">
              <a:defRPr lang="zh-TW" sz="1800"/>
            </a:lvl1pPr>
            <a:lvl2pPr latinLnBrk="0">
              <a:defRPr lang="zh-TW" sz="1500"/>
            </a:lvl2pPr>
            <a:lvl3pPr latinLnBrk="0">
              <a:defRPr lang="zh-TW" sz="1350"/>
            </a:lvl3pPr>
            <a:lvl4pPr latinLnBrk="0">
              <a:defRPr lang="zh-TW" sz="1200"/>
            </a:lvl4pPr>
            <a:lvl5pPr latinLnBrk="0">
              <a:defRPr lang="zh-TW" sz="1200"/>
            </a:lvl5pPr>
            <a:lvl6pPr latinLnBrk="0">
              <a:defRPr lang="zh-TW" sz="1200"/>
            </a:lvl6pPr>
            <a:lvl7pPr latinLnBrk="0">
              <a:defRPr lang="zh-TW" sz="1200" baseline="0"/>
            </a:lvl7pPr>
            <a:lvl8pPr latinLnBrk="0">
              <a:defRPr lang="zh-TW" sz="1200" baseline="0"/>
            </a:lvl8pPr>
            <a:lvl9pPr latinLnBrk="0">
              <a:defRPr lang="zh-TW" sz="12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內容版面配置區 3"/>
          <p:cNvSpPr>
            <a:spLocks noGrp="1"/>
          </p:cNvSpPr>
          <p:nvPr>
            <p:ph sz="half" idx="2"/>
          </p:nvPr>
        </p:nvSpPr>
        <p:spPr>
          <a:xfrm>
            <a:off x="4698083" y="1828800"/>
            <a:ext cx="3532470" cy="4343400"/>
          </a:xfrm>
          <a:prstGeom prst="rect">
            <a:avLst/>
          </a:prstGeom>
        </p:spPr>
        <p:txBody>
          <a:bodyPr>
            <a:normAutofit/>
          </a:bodyPr>
          <a:lstStyle>
            <a:lvl1pPr latinLnBrk="0">
              <a:defRPr lang="zh-TW" sz="1800"/>
            </a:lvl1pPr>
            <a:lvl2pPr latinLnBrk="0">
              <a:defRPr lang="zh-TW" sz="1500"/>
            </a:lvl2pPr>
            <a:lvl3pPr latinLnBrk="0">
              <a:defRPr lang="zh-TW" sz="1350"/>
            </a:lvl3pPr>
            <a:lvl4pPr latinLnBrk="0">
              <a:defRPr lang="zh-TW" sz="1200"/>
            </a:lvl4pPr>
            <a:lvl5pPr latinLnBrk="0">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p>
            <a:fld id="{991BB105-274F-4444-8BF2-55F8EE1680EE}" type="datetime1">
              <a:rPr lang="zh-TW" altLang="en-US" smtClean="0"/>
              <a:t>2014/7/28</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913449" y="274638"/>
            <a:ext cx="7317105" cy="1325562"/>
          </a:xfrm>
          <a:prstGeom prst="rect">
            <a:avLst/>
          </a:prstGeom>
        </p:spPr>
        <p:txBody>
          <a:bodyPr/>
          <a:lstStyle>
            <a:lvl1pPr latinLnBrk="0">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913448" y="1828800"/>
            <a:ext cx="3532790" cy="838201"/>
          </a:xfrm>
          <a:prstGeom prst="rect">
            <a:avLst/>
          </a:prstGeom>
        </p:spPr>
        <p:txBody>
          <a:bodyPr anchor="ctr"/>
          <a:lstStyle>
            <a:lvl1pPr marL="0" indent="0" latinLnBrk="0">
              <a:spcBef>
                <a:spcPts val="0"/>
              </a:spcBef>
              <a:buNone/>
              <a:defRPr lang="zh-TW" sz="1800" b="0" cap="all" baseline="0">
                <a:solidFill>
                  <a:schemeClr val="tx1">
                    <a:lumMod val="50000"/>
                  </a:schemeClr>
                </a:solidFill>
              </a:defRPr>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4" name="內容版面配置區 3"/>
          <p:cNvSpPr>
            <a:spLocks noGrp="1"/>
          </p:cNvSpPr>
          <p:nvPr>
            <p:ph sz="half" idx="2"/>
          </p:nvPr>
        </p:nvSpPr>
        <p:spPr>
          <a:xfrm>
            <a:off x="913448" y="2743201"/>
            <a:ext cx="3532790" cy="3428999"/>
          </a:xfrm>
          <a:prstGeom prst="rect">
            <a:avLst/>
          </a:prstGeo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050"/>
            </a:lvl6pPr>
            <a:lvl7pPr latinLnBrk="0">
              <a:defRPr lang="zh-TW" sz="1050"/>
            </a:lvl7pPr>
            <a:lvl8pPr latinLnBrk="0">
              <a:defRPr lang="zh-TW" sz="1050"/>
            </a:lvl8pPr>
            <a:lvl9pPr latinLnBrk="0">
              <a:defRPr lang="zh-TW" sz="105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文字版面配置區 4"/>
          <p:cNvSpPr>
            <a:spLocks noGrp="1"/>
          </p:cNvSpPr>
          <p:nvPr>
            <p:ph type="body" sz="quarter" idx="3"/>
          </p:nvPr>
        </p:nvSpPr>
        <p:spPr>
          <a:xfrm>
            <a:off x="4697764" y="1828800"/>
            <a:ext cx="3532790" cy="838201"/>
          </a:xfrm>
          <a:prstGeom prst="rect">
            <a:avLst/>
          </a:prstGeom>
        </p:spPr>
        <p:txBody>
          <a:bodyPr anchor="ctr"/>
          <a:lstStyle>
            <a:lvl1pPr marL="0" indent="0" latinLnBrk="0">
              <a:spcBef>
                <a:spcPts val="0"/>
              </a:spcBef>
              <a:buNone/>
              <a:defRPr lang="zh-TW" sz="1800" b="0" cap="all" baseline="0">
                <a:solidFill>
                  <a:schemeClr val="tx1">
                    <a:lumMod val="50000"/>
                  </a:schemeClr>
                </a:solidFill>
              </a:defRPr>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97764" y="2743201"/>
            <a:ext cx="3532790" cy="3428999"/>
          </a:xfrm>
          <a:prstGeom prst="rect">
            <a:avLst/>
          </a:prstGeo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050"/>
            </a:lvl6pPr>
            <a:lvl7pPr latinLnBrk="0">
              <a:defRPr lang="zh-TW" sz="1050"/>
            </a:lvl7pPr>
            <a:lvl8pPr latinLnBrk="0">
              <a:defRPr lang="zh-TW" sz="1050" baseline="0"/>
            </a:lvl8pPr>
            <a:lvl9pPr latinLnBrk="0">
              <a:defRPr lang="zh-TW" sz="10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p>
            <a:fld id="{F5C075F8-F7A6-4217-8869-D1E064334B48}" type="datetime1">
              <a:rPr lang="zh-TW" altLang="en-US" smtClean="0"/>
              <a:t>2014/7/28</a:t>
            </a:fld>
            <a:endParaRPr lang="zh-TW"/>
          </a:p>
        </p:txBody>
      </p:sp>
      <p:sp>
        <p:nvSpPr>
          <p:cNvPr id="8" name="頁尾版面配置區 7"/>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9" name="投影片編號版面配置區 8"/>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913449" y="274638"/>
            <a:ext cx="7317105" cy="1325562"/>
          </a:xfrm>
          <a:prstGeom prst="rect">
            <a:avLst/>
          </a:prstGeom>
        </p:spPr>
        <p:txBody>
          <a:bodyPr/>
          <a:lstStyle/>
          <a:p>
            <a:r>
              <a:rPr lang="zh-TW" altLang="en-US" smtClean="0"/>
              <a:t>按一下以編輯母片標題樣式</a:t>
            </a:r>
            <a:endParaRPr lang="zh-TW"/>
          </a:p>
        </p:txBody>
      </p:sp>
      <p:sp>
        <p:nvSpPr>
          <p:cNvPr id="3" name="日期版面配置區 2"/>
          <p:cNvSpPr>
            <a:spLocks noGrp="1"/>
          </p:cNvSpPr>
          <p:nvPr>
            <p:ph type="dt" sz="half" idx="10"/>
          </p:nvPr>
        </p:nvSpPr>
        <p:spPr/>
        <p:txBody>
          <a:bodyPr/>
          <a:lstStyle/>
          <a:p>
            <a:fld id="{600F8AAC-9D35-46D9-88BA-98BBE42AC0AA}" type="datetime1">
              <a:rPr lang="zh-TW" altLang="en-US" smtClean="0"/>
              <a:t>2014/7/28</a:t>
            </a:fld>
            <a:endParaRPr lang="zh-TW"/>
          </a:p>
        </p:txBody>
      </p:sp>
      <p:sp>
        <p:nvSpPr>
          <p:cNvPr id="4" name="頁尾版面配置區 3"/>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5" name="投影片編號版面配置區 4"/>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9516B6E-209E-4E2B-88DC-0A9DFCC55EBF}" type="datetime1">
              <a:rPr lang="zh-TW" altLang="en-US" smtClean="0"/>
              <a:t>2014/7/28</a:t>
            </a:fld>
            <a:endParaRPr lang="zh-TW"/>
          </a:p>
        </p:txBody>
      </p:sp>
      <p:sp>
        <p:nvSpPr>
          <p:cNvPr id="3" name="頁尾版面配置區 2"/>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4" name="投影片編號版面配置區 3"/>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388602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sz="1350"/>
          </a:p>
        </p:txBody>
      </p:sp>
      <p:sp>
        <p:nvSpPr>
          <p:cNvPr id="2" name="標題 1"/>
          <p:cNvSpPr>
            <a:spLocks noGrp="1"/>
          </p:cNvSpPr>
          <p:nvPr>
            <p:ph type="title"/>
          </p:nvPr>
        </p:nvSpPr>
        <p:spPr>
          <a:xfrm>
            <a:off x="513294" y="685800"/>
            <a:ext cx="2915409" cy="4038600"/>
          </a:xfrm>
          <a:prstGeom prst="rect">
            <a:avLst/>
          </a:prstGeom>
        </p:spPr>
        <p:txBody>
          <a:bodyPr anchor="b">
            <a:noAutofit/>
          </a:bodyPr>
          <a:lstStyle>
            <a:lvl1pPr algn="l" latinLnBrk="0">
              <a:defRPr lang="zh-TW" sz="3001" b="0"/>
            </a:lvl1pPr>
          </a:lstStyle>
          <a:p>
            <a:r>
              <a:rPr lang="zh-TW" altLang="en-US" smtClean="0"/>
              <a:t>按一下以編輯母片標題樣式</a:t>
            </a:r>
            <a:endParaRPr lang="zh-TW"/>
          </a:p>
        </p:txBody>
      </p:sp>
      <p:sp>
        <p:nvSpPr>
          <p:cNvPr id="3" name="內容版面配置區 2"/>
          <p:cNvSpPr>
            <a:spLocks noGrp="1"/>
          </p:cNvSpPr>
          <p:nvPr>
            <p:ph idx="1"/>
          </p:nvPr>
        </p:nvSpPr>
        <p:spPr>
          <a:xfrm>
            <a:off x="4400506" y="685800"/>
            <a:ext cx="4230202" cy="5486400"/>
          </a:xfrm>
          <a:prstGeom prst="rect">
            <a:avLst/>
          </a:prstGeom>
        </p:spPr>
        <p:txBody>
          <a:bodyPr>
            <a:normAutofit/>
          </a:bodyPr>
          <a:lstStyle>
            <a:lvl1pPr latinLnBrk="0">
              <a:defRPr lang="zh-TW" sz="1800"/>
            </a:lvl1pPr>
            <a:lvl2pPr latinLnBrk="0">
              <a:defRPr lang="zh-TW" sz="1500"/>
            </a:lvl2pPr>
            <a:lvl3pPr latinLnBrk="0">
              <a:defRPr lang="zh-TW" sz="1350"/>
            </a:lvl3pPr>
            <a:lvl4pPr latinLnBrk="0">
              <a:defRPr lang="zh-TW" sz="1200"/>
            </a:lvl4pPr>
            <a:lvl5pPr latinLnBrk="0">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a:xfrm>
            <a:off x="513294" y="4876800"/>
            <a:ext cx="2915409" cy="1295400"/>
          </a:xfrm>
          <a:prstGeom prst="rect">
            <a:avLst/>
          </a:prstGeom>
        </p:spPr>
        <p:txBody>
          <a:bodyPr>
            <a:normAutofit/>
          </a:bodyPr>
          <a:lstStyle>
            <a:lvl1pPr marL="0" indent="0" latinLnBrk="0">
              <a:spcBef>
                <a:spcPts val="0"/>
              </a:spcBef>
              <a:buNone/>
              <a:defRPr lang="zh-TW" sz="1350"/>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F47D735-55BD-43E5-BF0E-1C5810D82164}" type="datetime1">
              <a:rPr lang="zh-TW" altLang="en-US" smtClean="0"/>
              <a:t>2014/7/28</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388602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sz="1350"/>
          </a:p>
        </p:txBody>
      </p:sp>
      <p:sp>
        <p:nvSpPr>
          <p:cNvPr id="2" name="標題 1"/>
          <p:cNvSpPr>
            <a:spLocks noGrp="1"/>
          </p:cNvSpPr>
          <p:nvPr>
            <p:ph type="title"/>
          </p:nvPr>
        </p:nvSpPr>
        <p:spPr>
          <a:xfrm>
            <a:off x="513294" y="685800"/>
            <a:ext cx="2915409" cy="4038600"/>
          </a:xfrm>
          <a:prstGeom prst="rect">
            <a:avLst/>
          </a:prstGeom>
        </p:spPr>
        <p:txBody>
          <a:bodyPr anchor="b">
            <a:noAutofit/>
          </a:bodyPr>
          <a:lstStyle>
            <a:lvl1pPr algn="l" latinLnBrk="0">
              <a:defRPr lang="zh-TW" sz="3001" b="0"/>
            </a:lvl1pPr>
          </a:lstStyle>
          <a:p>
            <a:r>
              <a:rPr lang="zh-TW" altLang="en-US" smtClean="0"/>
              <a:t>按一下以編輯母片標題樣式</a:t>
            </a:r>
            <a:endParaRPr lang="zh-TW"/>
          </a:p>
        </p:txBody>
      </p:sp>
      <p:sp>
        <p:nvSpPr>
          <p:cNvPr id="3" name="圖片版面配置區 2"/>
          <p:cNvSpPr>
            <a:spLocks noGrp="1"/>
          </p:cNvSpPr>
          <p:nvPr>
            <p:ph type="pic" idx="1"/>
          </p:nvPr>
        </p:nvSpPr>
        <p:spPr>
          <a:xfrm>
            <a:off x="4400506" y="685800"/>
            <a:ext cx="4230202" cy="5486400"/>
          </a:xfrm>
          <a:prstGeom prst="rect">
            <a:avLst/>
          </a:prstGeo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TW" sz="1800"/>
            </a:lvl1pPr>
            <a:lvl2pPr marL="342991" indent="0" latinLnBrk="0">
              <a:buNone/>
              <a:defRPr lang="zh-TW" sz="2101"/>
            </a:lvl2pPr>
            <a:lvl3pPr marL="685983" indent="0" latinLnBrk="0">
              <a:buNone/>
              <a:defRPr lang="zh-TW" sz="1800"/>
            </a:lvl3pPr>
            <a:lvl4pPr marL="1028974" indent="0" latinLnBrk="0">
              <a:buNone/>
              <a:defRPr lang="zh-TW" sz="1500"/>
            </a:lvl4pPr>
            <a:lvl5pPr marL="1371966" indent="0" latinLnBrk="0">
              <a:buNone/>
              <a:defRPr lang="zh-TW" sz="1500"/>
            </a:lvl5pPr>
            <a:lvl6pPr marL="1714957" indent="0" latinLnBrk="0">
              <a:buNone/>
              <a:defRPr lang="zh-TW" sz="1500"/>
            </a:lvl6pPr>
            <a:lvl7pPr marL="2057949" indent="0" latinLnBrk="0">
              <a:buNone/>
              <a:defRPr lang="zh-TW" sz="1500"/>
            </a:lvl7pPr>
            <a:lvl8pPr marL="2400940" indent="0" latinLnBrk="0">
              <a:buNone/>
              <a:defRPr lang="zh-TW" sz="1500"/>
            </a:lvl8pPr>
            <a:lvl9pPr marL="2743932" indent="0" latinLnBrk="0">
              <a:buNone/>
              <a:defRPr lang="zh-TW" sz="15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513294" y="4876800"/>
            <a:ext cx="2915409" cy="1295400"/>
          </a:xfrm>
          <a:prstGeom prst="rect">
            <a:avLst/>
          </a:prstGeom>
        </p:spPr>
        <p:txBody>
          <a:bodyPr>
            <a:normAutofit/>
          </a:bodyPr>
          <a:lstStyle>
            <a:lvl1pPr marL="0" indent="0" latinLnBrk="0">
              <a:spcBef>
                <a:spcPts val="0"/>
              </a:spcBef>
              <a:buNone/>
              <a:defRPr lang="zh-TW" sz="1350"/>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72D198C-7912-41E4-92C4-0E9E79925ADC}" type="datetime1">
              <a:rPr lang="zh-TW" altLang="en-US" smtClean="0"/>
              <a:t>2014/7/28</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t>‹#›</a:t>
            </a:fld>
            <a:endParaRPr lang="zh-TW"/>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4" name="日期版面配置區 3"/>
          <p:cNvSpPr>
            <a:spLocks noGrp="1"/>
          </p:cNvSpPr>
          <p:nvPr>
            <p:ph type="dt" sz="half" idx="2"/>
          </p:nvPr>
        </p:nvSpPr>
        <p:spPr>
          <a:xfrm>
            <a:off x="6115452" y="6448427"/>
            <a:ext cx="1047467" cy="180974"/>
          </a:xfrm>
          <a:prstGeom prst="rect">
            <a:avLst/>
          </a:prstGeom>
        </p:spPr>
        <p:txBody>
          <a:bodyPr vert="horz" lIns="91440" tIns="45720" rIns="91440" bIns="45720" rtlCol="0" anchor="ctr"/>
          <a:lstStyle>
            <a:lvl1pPr algn="r" latinLnBrk="0">
              <a:defRPr lang="zh-TW" sz="750">
                <a:solidFill>
                  <a:schemeClr val="tx1"/>
                </a:solidFill>
                <a:latin typeface="Microsoft JhengHei" pitchFamily="34" charset="-120"/>
                <a:ea typeface="Microsoft JhengHei" pitchFamily="34" charset="-120"/>
              </a:defRPr>
            </a:lvl1pPr>
          </a:lstStyle>
          <a:p>
            <a:fld id="{A311AFD9-3919-4091-B3EC-D4B98923168B}" type="datetime1">
              <a:rPr lang="zh-TW" altLang="en-US" smtClean="0"/>
              <a:t>2014/7/28</a:t>
            </a:fld>
            <a:endParaRPr lang="en-US" altLang="zh-CN"/>
          </a:p>
        </p:txBody>
      </p:sp>
      <p:sp>
        <p:nvSpPr>
          <p:cNvPr id="5" name="頁尾版面配置區 4"/>
          <p:cNvSpPr>
            <a:spLocks noGrp="1"/>
          </p:cNvSpPr>
          <p:nvPr>
            <p:ph type="ftr" sz="quarter" idx="3"/>
          </p:nvPr>
        </p:nvSpPr>
        <p:spPr>
          <a:xfrm>
            <a:off x="906863" y="6448427"/>
            <a:ext cx="4979929" cy="180974"/>
          </a:xfrm>
          <a:prstGeom prst="rect">
            <a:avLst/>
          </a:prstGeom>
        </p:spPr>
        <p:txBody>
          <a:bodyPr vert="horz" lIns="91440" tIns="45720" rIns="91440" bIns="45720" rtlCol="0" anchor="ctr"/>
          <a:lstStyle>
            <a:lvl1pPr algn="l" latinLnBrk="0">
              <a:defRPr lang="zh-TW" sz="750" cap="all" baseline="0">
                <a:solidFill>
                  <a:schemeClr val="tx1"/>
                </a:solidFill>
                <a:latin typeface="Microsoft JhengHei" pitchFamily="34" charset="-120"/>
                <a:ea typeface="Microsoft JhengHei" pitchFamily="34" charset="-120"/>
              </a:defRPr>
            </a:lvl1pPr>
          </a:lstStyle>
          <a:p>
            <a:r>
              <a:rPr lang="zh-TW" altLang="en-US" smtClean="0"/>
              <a:t>梁定澎主編            電子商務</a:t>
            </a:r>
            <a:r>
              <a:rPr lang="en-US" altLang="zh-TW" smtClean="0"/>
              <a:t>:</a:t>
            </a:r>
            <a:r>
              <a:rPr lang="zh-TW" altLang="en-US" smtClean="0"/>
              <a:t>數位時代商機  </a:t>
            </a:r>
            <a:r>
              <a:rPr lang="en-US" altLang="zh-TW" smtClean="0"/>
              <a:t>2014</a:t>
            </a:r>
            <a:endParaRPr lang="zh-CN" altLang="en-US"/>
          </a:p>
        </p:txBody>
      </p:sp>
      <p:sp>
        <p:nvSpPr>
          <p:cNvPr id="6" name="投影片編號版面配置區 5"/>
          <p:cNvSpPr>
            <a:spLocks noGrp="1"/>
          </p:cNvSpPr>
          <p:nvPr>
            <p:ph type="sldNum" sz="quarter" idx="4"/>
          </p:nvPr>
        </p:nvSpPr>
        <p:spPr>
          <a:xfrm>
            <a:off x="7373079" y="6448427"/>
            <a:ext cx="857474" cy="180974"/>
          </a:xfrm>
          <a:prstGeom prst="rect">
            <a:avLst/>
          </a:prstGeom>
        </p:spPr>
        <p:txBody>
          <a:bodyPr vert="horz" lIns="91440" tIns="45720" rIns="91440" bIns="45720" rtlCol="0" anchor="ctr"/>
          <a:lstStyle>
            <a:lvl1pPr algn="r" latinLnBrk="0">
              <a:defRPr lang="zh-TW" sz="750">
                <a:solidFill>
                  <a:schemeClr val="tx1"/>
                </a:solidFill>
                <a:latin typeface="Microsoft JhengHei" pitchFamily="34" charset="-120"/>
                <a:ea typeface="Microsoft JhengHei" pitchFamily="34" charset="-120"/>
              </a:defRPr>
            </a:lvl1pPr>
          </a:lstStyle>
          <a:p>
            <a:fld id="{F36C87F6-986D-49E6-AF40-1B3A1EE8064D}" type="slidenum">
              <a:rPr lang="en-US" altLang="zh-CN" smtClean="0"/>
              <a:pPr/>
              <a:t>‹#›</a:t>
            </a:fld>
            <a:endParaRPr lang="en-US" altLang="zh-CN"/>
          </a:p>
        </p:txBody>
      </p:sp>
      <p:sp>
        <p:nvSpPr>
          <p:cNvPr id="9" name="標題版面配置區 1"/>
          <p:cNvSpPr>
            <a:spLocks noGrp="1"/>
          </p:cNvSpPr>
          <p:nvPr>
            <p:ph type="title"/>
          </p:nvPr>
        </p:nvSpPr>
        <p:spPr>
          <a:xfrm>
            <a:off x="457201" y="274638"/>
            <a:ext cx="8219256" cy="1325562"/>
          </a:xfrm>
          <a:prstGeom prst="rect">
            <a:avLst/>
          </a:prstGeom>
        </p:spPr>
        <p:txBody>
          <a:bodyPr vert="horz" lIns="91440" tIns="45720" rIns="91440" bIns="45720" rtlCol="0" anchor="ctr" anchorCtr="0">
            <a:normAutofit/>
          </a:bodyPr>
          <a:lstStyle/>
          <a:p>
            <a:pPr lvl="0" algn="ctr" defTabSz="914400"/>
            <a:r>
              <a:rPr lang="zh-TW" dirty="0"/>
              <a:t>按一下以編輯母片標題樣式</a:t>
            </a:r>
          </a:p>
        </p:txBody>
      </p:sp>
      <p:sp>
        <p:nvSpPr>
          <p:cNvPr id="10" name="文字版面配置區 2"/>
          <p:cNvSpPr>
            <a:spLocks noGrp="1"/>
          </p:cNvSpPr>
          <p:nvPr>
            <p:ph type="body" idx="1"/>
          </p:nvPr>
        </p:nvSpPr>
        <p:spPr>
          <a:xfrm>
            <a:off x="457201" y="1602000"/>
            <a:ext cx="8219256" cy="4923344"/>
          </a:xfrm>
          <a:prstGeom prst="rect">
            <a:avLst/>
          </a:prstGeom>
        </p:spPr>
        <p:txBody>
          <a:bodyPr vert="horz" lIns="91440" tIns="45720" rIns="91440" bIns="45720" rtlCol="0">
            <a:normAutofit/>
          </a:bodyPr>
          <a:lstStyle/>
          <a:p>
            <a:pPr marL="274320" lvl="0" indent="-228600" algn="l" defTabSz="914400" rtl="0" eaLnBrk="1" latinLnBrk="0" hangingPunct="1">
              <a:lnSpc>
                <a:spcPct val="90000"/>
              </a:lnSpc>
              <a:spcBef>
                <a:spcPts val="1800"/>
              </a:spcBef>
              <a:buClr>
                <a:schemeClr val="tx2"/>
              </a:buClr>
              <a:buSzPct val="80000"/>
              <a:buFont typeface="Arial" pitchFamily="34" charset="0"/>
              <a:buChar char="•"/>
            </a:pPr>
            <a:r>
              <a:rPr lang="zh-TW" dirty="0"/>
              <a:t>按一下以編輯母片文字樣式</a:t>
            </a:r>
          </a:p>
          <a:p>
            <a:pPr lvl="1"/>
            <a:r>
              <a:rPr lang="zh-TW" dirty="0"/>
              <a:t>第二層</a:t>
            </a:r>
          </a:p>
          <a:p>
            <a:pPr lvl="2"/>
            <a:r>
              <a:rPr lang="zh-TW" dirty="0"/>
              <a:t>第三層</a:t>
            </a:r>
          </a:p>
          <a:p>
            <a:pPr lvl="3"/>
            <a:r>
              <a:rPr lang="zh-TW" dirty="0"/>
              <a:t>第四層</a:t>
            </a:r>
          </a:p>
          <a:p>
            <a:pPr lvl="4"/>
            <a:r>
              <a:rPr lang="zh-TW" dirty="0"/>
              <a:t>第五層</a:t>
            </a: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685983" rtl="0" eaLnBrk="1" latinLnBrk="0" hangingPunct="1">
        <a:lnSpc>
          <a:spcPct val="90000"/>
        </a:lnSpc>
        <a:spcBef>
          <a:spcPct val="0"/>
        </a:spcBef>
        <a:buNone/>
        <a:defRPr lang="zh-TW" sz="4000" b="0" kern="1200" cap="all" baseline="0">
          <a:solidFill>
            <a:schemeClr val="tx1">
              <a:lumMod val="50000"/>
            </a:schemeClr>
          </a:solidFill>
          <a:latin typeface="Times New Roman" panose="02020603050405020304" pitchFamily="18" charset="0"/>
          <a:ea typeface="華康粗黑體" panose="020B0709000000000000" pitchFamily="49" charset="-120"/>
          <a:cs typeface="Times New Roman" panose="02020603050405020304" pitchFamily="18" charset="0"/>
        </a:defRPr>
      </a:lvl1pPr>
    </p:titleStyle>
    <p:bodyStyle>
      <a:lvl1pPr marL="331470" indent="-285750" algn="l" defTabSz="685983" rtl="0" eaLnBrk="1" latinLnBrk="0" hangingPunct="1">
        <a:lnSpc>
          <a:spcPct val="100000"/>
        </a:lnSpc>
        <a:spcBef>
          <a:spcPts val="1350"/>
        </a:spcBef>
        <a:buClr>
          <a:schemeClr val="tx2"/>
        </a:buClr>
        <a:buSzPct val="80000"/>
        <a:buFont typeface="Arial" pitchFamily="34" charset="0"/>
        <a:buChar char="•"/>
        <a:defRPr lang="zh-TW" sz="3200" kern="1200" dirty="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1pPr>
      <a:lvl2pPr marL="377291" indent="-171496" algn="l" defTabSz="685983" rtl="0" eaLnBrk="1" latinLnBrk="0" hangingPunct="1">
        <a:lnSpc>
          <a:spcPct val="100000"/>
        </a:lnSpc>
        <a:spcBef>
          <a:spcPts val="450"/>
        </a:spcBef>
        <a:buClr>
          <a:schemeClr val="tx2"/>
        </a:buClr>
        <a:buSzPct val="80000"/>
        <a:buFont typeface="Arial" pitchFamily="34" charset="0"/>
        <a:buChar char="•"/>
        <a:defRPr lang="zh-TW" sz="2800" kern="1200">
          <a:solidFill>
            <a:schemeClr val="tx2"/>
          </a:solidFill>
          <a:latin typeface="Times New Roman" panose="02020603050405020304" pitchFamily="18" charset="0"/>
          <a:ea typeface="Microsoft JhengHei" pitchFamily="34" charset="-120"/>
          <a:cs typeface="+mn-cs"/>
        </a:defRPr>
      </a:lvl2pPr>
      <a:lvl3pPr marL="548786" indent="-171496" algn="l" defTabSz="685983" rtl="0" eaLnBrk="1" latinLnBrk="0" hangingPunct="1">
        <a:lnSpc>
          <a:spcPct val="100000"/>
        </a:lnSpc>
        <a:spcBef>
          <a:spcPts val="450"/>
        </a:spcBef>
        <a:buClr>
          <a:schemeClr val="tx2"/>
        </a:buClr>
        <a:buSzPct val="80000"/>
        <a:buFont typeface="Arial" pitchFamily="34" charset="0"/>
        <a:buChar char="•"/>
        <a:defRPr lang="zh-TW" sz="2400" kern="1200">
          <a:solidFill>
            <a:schemeClr val="tx2"/>
          </a:solidFill>
          <a:latin typeface="Times New Roman" panose="02020603050405020304" pitchFamily="18" charset="0"/>
          <a:ea typeface="Microsoft JhengHei" pitchFamily="34" charset="-120"/>
          <a:cs typeface="+mn-cs"/>
        </a:defRPr>
      </a:lvl3pPr>
      <a:lvl4pPr marL="720282" indent="-171496" algn="l" defTabSz="685983" rtl="0" eaLnBrk="1" latinLnBrk="0" hangingPunct="1">
        <a:lnSpc>
          <a:spcPct val="100000"/>
        </a:lnSpc>
        <a:spcBef>
          <a:spcPts val="450"/>
        </a:spcBef>
        <a:buClr>
          <a:schemeClr val="tx2"/>
        </a:buClr>
        <a:buSzPct val="80000"/>
        <a:buFont typeface="Arial" pitchFamily="34" charset="0"/>
        <a:buChar char="•"/>
        <a:defRPr lang="zh-TW" sz="2000" kern="1200">
          <a:solidFill>
            <a:schemeClr val="tx2"/>
          </a:solidFill>
          <a:latin typeface="Times New Roman" panose="02020603050405020304" pitchFamily="18" charset="0"/>
          <a:ea typeface="Microsoft JhengHei" pitchFamily="34" charset="-120"/>
          <a:cs typeface="+mn-cs"/>
        </a:defRPr>
      </a:lvl4pPr>
      <a:lvl5pPr marL="891778" indent="-171496" algn="l" defTabSz="685983" rtl="0" eaLnBrk="1" latinLnBrk="0" hangingPunct="1">
        <a:lnSpc>
          <a:spcPct val="100000"/>
        </a:lnSpc>
        <a:spcBef>
          <a:spcPts val="450"/>
        </a:spcBef>
        <a:buClr>
          <a:schemeClr val="tx2"/>
        </a:buClr>
        <a:buSzPct val="80000"/>
        <a:buFont typeface="Arial" pitchFamily="34" charset="0"/>
        <a:buChar char="•"/>
        <a:defRPr lang="zh-TW" sz="1800" kern="1200">
          <a:solidFill>
            <a:schemeClr val="tx2"/>
          </a:solidFill>
          <a:latin typeface="Times New Roman" panose="02020603050405020304" pitchFamily="18" charset="0"/>
          <a:ea typeface="Microsoft JhengHei" pitchFamily="34" charset="-120"/>
          <a:cs typeface="+mn-cs"/>
        </a:defRPr>
      </a:lvl5pPr>
      <a:lvl6pPr marL="1063273" indent="-171496" algn="l" defTabSz="685983" rtl="0" eaLnBrk="1" latinLnBrk="0" hangingPunct="1">
        <a:spcBef>
          <a:spcPts val="450"/>
        </a:spcBef>
        <a:buSzPct val="80000"/>
        <a:buFont typeface="Arial" pitchFamily="34" charset="0"/>
        <a:buChar char="•"/>
        <a:defRPr lang="zh-TW" sz="1200" kern="1200">
          <a:solidFill>
            <a:schemeClr val="tx1"/>
          </a:solidFill>
          <a:latin typeface="+mn-lt"/>
          <a:ea typeface="+mn-ea"/>
          <a:cs typeface="+mn-cs"/>
        </a:defRPr>
      </a:lvl6pPr>
      <a:lvl7pPr marL="1234769" indent="-171496" algn="l" defTabSz="685983" rtl="0" eaLnBrk="1" latinLnBrk="0" hangingPunct="1">
        <a:spcBef>
          <a:spcPts val="450"/>
        </a:spcBef>
        <a:buSzPct val="80000"/>
        <a:buFont typeface="Arial" pitchFamily="34" charset="0"/>
        <a:buChar char="•"/>
        <a:defRPr lang="zh-TW" sz="1200" kern="1200">
          <a:solidFill>
            <a:schemeClr val="tx1"/>
          </a:solidFill>
          <a:latin typeface="+mn-lt"/>
          <a:ea typeface="+mn-ea"/>
          <a:cs typeface="+mn-cs"/>
        </a:defRPr>
      </a:lvl7pPr>
      <a:lvl8pPr marL="1406265" indent="-171496" algn="l" defTabSz="685983" rtl="0" eaLnBrk="1" latinLnBrk="0" hangingPunct="1">
        <a:spcBef>
          <a:spcPts val="450"/>
        </a:spcBef>
        <a:buSzPct val="80000"/>
        <a:buFont typeface="Arial" pitchFamily="34" charset="0"/>
        <a:buChar char="•"/>
        <a:defRPr lang="zh-TW" sz="1200" kern="1200">
          <a:solidFill>
            <a:schemeClr val="tx1"/>
          </a:solidFill>
          <a:latin typeface="+mn-lt"/>
          <a:ea typeface="+mn-ea"/>
          <a:cs typeface="+mn-cs"/>
        </a:defRPr>
      </a:lvl8pPr>
      <a:lvl9pPr marL="1577761" indent="-171496" algn="l" defTabSz="685983" rtl="0" eaLnBrk="1" latinLnBrk="0" hangingPunct="1">
        <a:spcBef>
          <a:spcPts val="450"/>
        </a:spcBef>
        <a:buSzPct val="80000"/>
        <a:buFont typeface="Arial" pitchFamily="34" charset="0"/>
        <a:buChar char="•"/>
        <a:defRPr lang="zh-TW" sz="1200" kern="1200" baseline="0">
          <a:solidFill>
            <a:schemeClr val="tx1"/>
          </a:solidFill>
          <a:latin typeface="+mn-lt"/>
          <a:ea typeface="+mn-ea"/>
          <a:cs typeface="+mn-cs"/>
        </a:defRPr>
      </a:lvl9pPr>
    </p:bodyStyle>
    <p:otherStyle>
      <a:defPPr>
        <a:defRPr lang="zh-TW"/>
      </a:defPPr>
      <a:lvl1pPr marL="0" algn="l" defTabSz="685983" rtl="0" eaLnBrk="1" latinLnBrk="0" hangingPunct="1">
        <a:defRPr lang="zh-TW" sz="1350" kern="1200">
          <a:solidFill>
            <a:schemeClr val="tx1"/>
          </a:solidFill>
          <a:latin typeface="+mn-lt"/>
          <a:ea typeface="+mn-ea"/>
          <a:cs typeface="+mn-cs"/>
        </a:defRPr>
      </a:lvl1pPr>
      <a:lvl2pPr marL="342991" algn="l" defTabSz="685983" rtl="0" eaLnBrk="1" latinLnBrk="0" hangingPunct="1">
        <a:defRPr lang="zh-TW" sz="1350" kern="1200">
          <a:solidFill>
            <a:schemeClr val="tx1"/>
          </a:solidFill>
          <a:latin typeface="+mn-lt"/>
          <a:ea typeface="+mn-ea"/>
          <a:cs typeface="+mn-cs"/>
        </a:defRPr>
      </a:lvl2pPr>
      <a:lvl3pPr marL="685983" algn="l" defTabSz="685983" rtl="0" eaLnBrk="1" latinLnBrk="0" hangingPunct="1">
        <a:defRPr lang="zh-TW" sz="1350" kern="1200">
          <a:solidFill>
            <a:schemeClr val="tx1"/>
          </a:solidFill>
          <a:latin typeface="+mn-lt"/>
          <a:ea typeface="+mn-ea"/>
          <a:cs typeface="+mn-cs"/>
        </a:defRPr>
      </a:lvl3pPr>
      <a:lvl4pPr marL="1028974" algn="l" defTabSz="685983" rtl="0" eaLnBrk="1" latinLnBrk="0" hangingPunct="1">
        <a:defRPr lang="zh-TW" sz="1350" kern="1200">
          <a:solidFill>
            <a:schemeClr val="tx1"/>
          </a:solidFill>
          <a:latin typeface="+mn-lt"/>
          <a:ea typeface="+mn-ea"/>
          <a:cs typeface="+mn-cs"/>
        </a:defRPr>
      </a:lvl4pPr>
      <a:lvl5pPr marL="1371966" algn="l" defTabSz="685983" rtl="0" eaLnBrk="1" latinLnBrk="0" hangingPunct="1">
        <a:defRPr lang="zh-TW" sz="1350" kern="1200">
          <a:solidFill>
            <a:schemeClr val="tx1"/>
          </a:solidFill>
          <a:latin typeface="+mn-lt"/>
          <a:ea typeface="+mn-ea"/>
          <a:cs typeface="+mn-cs"/>
        </a:defRPr>
      </a:lvl5pPr>
      <a:lvl6pPr marL="1714957" algn="l" defTabSz="685983" rtl="0" eaLnBrk="1" latinLnBrk="0" hangingPunct="1">
        <a:defRPr lang="zh-TW" sz="1350" kern="1200">
          <a:solidFill>
            <a:schemeClr val="tx1"/>
          </a:solidFill>
          <a:latin typeface="+mn-lt"/>
          <a:ea typeface="+mn-ea"/>
          <a:cs typeface="+mn-cs"/>
        </a:defRPr>
      </a:lvl6pPr>
      <a:lvl7pPr marL="2057949" algn="l" defTabSz="685983" rtl="0" eaLnBrk="1" latinLnBrk="0" hangingPunct="1">
        <a:defRPr lang="zh-TW" sz="1350" kern="1200">
          <a:solidFill>
            <a:schemeClr val="tx1"/>
          </a:solidFill>
          <a:latin typeface="+mn-lt"/>
          <a:ea typeface="+mn-ea"/>
          <a:cs typeface="+mn-cs"/>
        </a:defRPr>
      </a:lvl7pPr>
      <a:lvl8pPr marL="2400940" algn="l" defTabSz="685983" rtl="0" eaLnBrk="1" latinLnBrk="0" hangingPunct="1">
        <a:defRPr lang="zh-TW" sz="1350" kern="1200">
          <a:solidFill>
            <a:schemeClr val="tx1"/>
          </a:solidFill>
          <a:latin typeface="+mn-lt"/>
          <a:ea typeface="+mn-ea"/>
          <a:cs typeface="+mn-cs"/>
        </a:defRPr>
      </a:lvl8pPr>
      <a:lvl9pPr marL="2743932" algn="l" defTabSz="685983" rtl="0" eaLnBrk="1" latinLnBrk="0" hangingPunct="1">
        <a:defRPr lang="zh-TW"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標題 1"/>
          <p:cNvSpPr txBox="1">
            <a:spLocks/>
          </p:cNvSpPr>
          <p:nvPr/>
        </p:nvSpPr>
        <p:spPr>
          <a:xfrm>
            <a:off x="4582133" y="2276872"/>
            <a:ext cx="4553897" cy="2016224"/>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lang="zh-TW" sz="4400" b="1" kern="1200" cap="all" baseline="0">
                <a:solidFill>
                  <a:schemeClr val="tx1">
                    <a:lumMod val="50000"/>
                  </a:schemeClr>
                </a:solidFill>
                <a:latin typeface="Microsoft JhengHei" pitchFamily="34" charset="-120"/>
                <a:ea typeface="Microsoft JhengHei" pitchFamily="34" charset="-120"/>
                <a:cs typeface="+mj-cs"/>
              </a:defRPr>
            </a:lvl1pPr>
          </a:lstStyle>
          <a:p>
            <a:pPr algn="ctr"/>
            <a:r>
              <a:rPr lang="zh-TW" altLang="en-US" b="0" dirty="0" smtClean="0">
                <a:latin typeface="華康粗黑體" pitchFamily="49" charset="-120"/>
                <a:ea typeface="華康粗黑體" pitchFamily="49" charset="-120"/>
                <a:cs typeface="Arial" charset="0"/>
              </a:rPr>
              <a:t>第</a:t>
            </a:r>
            <a:r>
              <a:rPr lang="en-US" altLang="zh-TW" b="0" dirty="0" smtClean="0">
                <a:latin typeface="Arial" panose="020B0604020202020204" pitchFamily="34" charset="0"/>
                <a:ea typeface="華康粗黑體" pitchFamily="49" charset="-120"/>
                <a:cs typeface="Arial" panose="020B0604020202020204" pitchFamily="34" charset="0"/>
              </a:rPr>
              <a:t>18</a:t>
            </a:r>
            <a:r>
              <a:rPr lang="zh-TW" altLang="en-US" b="0" dirty="0" smtClean="0">
                <a:latin typeface="華康粗黑體" pitchFamily="49" charset="-120"/>
                <a:ea typeface="華康粗黑體" pitchFamily="49" charset="-120"/>
                <a:cs typeface="Arial" charset="0"/>
              </a:rPr>
              <a:t>章</a:t>
            </a:r>
            <a:br>
              <a:rPr lang="zh-TW" altLang="en-US" b="0" dirty="0" smtClean="0">
                <a:latin typeface="華康粗黑體" pitchFamily="49" charset="-120"/>
                <a:ea typeface="華康粗黑體" pitchFamily="49" charset="-120"/>
                <a:cs typeface="Arial" charset="0"/>
              </a:rPr>
            </a:br>
            <a:r>
              <a:rPr lang="zh-TW" altLang="en-US" b="0" dirty="0" smtClean="0">
                <a:latin typeface="華康粗黑體" pitchFamily="49" charset="-120"/>
                <a:ea typeface="華康粗黑體" pitchFamily="49" charset="-120"/>
                <a:cs typeface="Arial" charset="0"/>
              </a:rPr>
              <a:t>電子商務</a:t>
            </a:r>
            <a:endParaRPr lang="en-US" altLang="zh-TW" b="0" dirty="0" smtClean="0">
              <a:latin typeface="華康粗黑體" pitchFamily="49" charset="-120"/>
              <a:ea typeface="華康粗黑體" pitchFamily="49" charset="-120"/>
              <a:cs typeface="Arial" charset="0"/>
            </a:endParaRPr>
          </a:p>
          <a:p>
            <a:pPr algn="ctr"/>
            <a:r>
              <a:rPr lang="zh-TW" altLang="en-US" b="0" dirty="0" smtClean="0">
                <a:latin typeface="華康粗黑體" pitchFamily="49" charset="-120"/>
                <a:ea typeface="華康粗黑體" pitchFamily="49" charset="-120"/>
                <a:cs typeface="Arial" charset="0"/>
              </a:rPr>
              <a:t>未來展望</a:t>
            </a:r>
            <a:endParaRPr lang="zh-TW" altLang="en-US" b="0" dirty="0">
              <a:latin typeface="華康粗黑體" pitchFamily="49" charset="-120"/>
              <a:ea typeface="華康粗黑體" pitchFamily="49" charset="-120"/>
              <a:cs typeface="Arial" charset="0"/>
            </a:endParaRPr>
          </a:p>
        </p:txBody>
      </p:sp>
      <p:sp>
        <p:nvSpPr>
          <p:cNvPr id="7" name="Rectangle 3"/>
          <p:cNvSpPr txBox="1">
            <a:spLocks noChangeArrowheads="1"/>
          </p:cNvSpPr>
          <p:nvPr/>
        </p:nvSpPr>
        <p:spPr bwMode="auto">
          <a:xfrm>
            <a:off x="4228109" y="5013176"/>
            <a:ext cx="283021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kumimoji="1" sz="3200">
                <a:solidFill>
                  <a:schemeClr val="tx1"/>
                </a:solidFill>
                <a:latin typeface="+mn-lt"/>
                <a:ea typeface="+mn-ea"/>
                <a:cs typeface="+mn-cs"/>
              </a:defRPr>
            </a:lvl1pPr>
            <a:lvl2pPr marL="457200" indent="0" algn="ctr" rtl="0" eaLnBrk="0" fontAlgn="base" hangingPunct="0">
              <a:spcBef>
                <a:spcPct val="20000"/>
              </a:spcBef>
              <a:spcAft>
                <a:spcPct val="0"/>
              </a:spcAft>
              <a:buNone/>
              <a:defRPr kumimoji="1" sz="2800">
                <a:solidFill>
                  <a:schemeClr val="tx1"/>
                </a:solidFill>
                <a:latin typeface="+mn-lt"/>
                <a:ea typeface="+mn-ea"/>
              </a:defRPr>
            </a:lvl2pPr>
            <a:lvl3pPr marL="914400" indent="0" algn="ctr" rtl="0" eaLnBrk="0" fontAlgn="base" hangingPunct="0">
              <a:spcBef>
                <a:spcPct val="20000"/>
              </a:spcBef>
              <a:spcAft>
                <a:spcPct val="0"/>
              </a:spcAft>
              <a:buNone/>
              <a:defRPr kumimoji="1" sz="2400">
                <a:solidFill>
                  <a:schemeClr val="tx1"/>
                </a:solidFill>
                <a:latin typeface="+mn-lt"/>
                <a:ea typeface="+mn-ea"/>
              </a:defRPr>
            </a:lvl3pPr>
            <a:lvl4pPr marL="1371600" indent="0" algn="ctr" rtl="0" eaLnBrk="0" fontAlgn="base" hangingPunct="0">
              <a:spcBef>
                <a:spcPct val="20000"/>
              </a:spcBef>
              <a:spcAft>
                <a:spcPct val="0"/>
              </a:spcAft>
              <a:buNone/>
              <a:defRPr kumimoji="1" sz="2000">
                <a:solidFill>
                  <a:schemeClr val="tx1"/>
                </a:solidFill>
                <a:latin typeface="+mn-lt"/>
                <a:ea typeface="+mn-ea"/>
              </a:defRPr>
            </a:lvl4pPr>
            <a:lvl5pPr marL="1828800" indent="0" algn="ctr" rtl="0" eaLnBrk="0" fontAlgn="base" hangingPunct="0">
              <a:spcBef>
                <a:spcPct val="20000"/>
              </a:spcBef>
              <a:spcAft>
                <a:spcPct val="0"/>
              </a:spcAft>
              <a:buNone/>
              <a:defRPr kumimoji="1" sz="2000">
                <a:solidFill>
                  <a:schemeClr val="tx1"/>
                </a:solidFill>
                <a:latin typeface="+mn-lt"/>
                <a:ea typeface="+mn-ea"/>
              </a:defRPr>
            </a:lvl5pPr>
            <a:lvl6pPr marL="2286000" indent="0" algn="ctr" rtl="0" fontAlgn="base">
              <a:spcBef>
                <a:spcPct val="20000"/>
              </a:spcBef>
              <a:spcAft>
                <a:spcPct val="0"/>
              </a:spcAft>
              <a:buNone/>
              <a:defRPr kumimoji="1" sz="2000">
                <a:solidFill>
                  <a:schemeClr val="tx1"/>
                </a:solidFill>
                <a:latin typeface="+mn-lt"/>
                <a:ea typeface="+mn-ea"/>
              </a:defRPr>
            </a:lvl6pPr>
            <a:lvl7pPr marL="2743200" indent="0" algn="ctr" rtl="0" fontAlgn="base">
              <a:spcBef>
                <a:spcPct val="20000"/>
              </a:spcBef>
              <a:spcAft>
                <a:spcPct val="0"/>
              </a:spcAft>
              <a:buNone/>
              <a:defRPr kumimoji="1" sz="2000">
                <a:solidFill>
                  <a:schemeClr val="tx1"/>
                </a:solidFill>
                <a:latin typeface="+mn-lt"/>
                <a:ea typeface="+mn-ea"/>
              </a:defRPr>
            </a:lvl7pPr>
            <a:lvl8pPr marL="3200400" indent="0" algn="ctr" rtl="0" fontAlgn="base">
              <a:spcBef>
                <a:spcPct val="20000"/>
              </a:spcBef>
              <a:spcAft>
                <a:spcPct val="0"/>
              </a:spcAft>
              <a:buNone/>
              <a:defRPr kumimoji="1" sz="2000">
                <a:solidFill>
                  <a:schemeClr val="tx1"/>
                </a:solidFill>
                <a:latin typeface="+mn-lt"/>
                <a:ea typeface="+mn-ea"/>
              </a:defRPr>
            </a:lvl8pPr>
            <a:lvl9pPr marL="3657600" indent="0" algn="ctr" rtl="0" fontAlgn="base">
              <a:spcBef>
                <a:spcPct val="20000"/>
              </a:spcBef>
              <a:spcAft>
                <a:spcPct val="0"/>
              </a:spcAft>
              <a:buNone/>
              <a:defRPr kumimoji="1" sz="2000">
                <a:solidFill>
                  <a:schemeClr val="tx1"/>
                </a:solidFill>
                <a:latin typeface="+mn-lt"/>
                <a:ea typeface="+mn-ea"/>
              </a:defRPr>
            </a:lvl9pPr>
          </a:lstStyle>
          <a:p>
            <a:pPr eaLnBrk="1" hangingPunct="1"/>
            <a:r>
              <a:rPr lang="zh-TW" altLang="en-US" kern="0" dirty="0" smtClean="0">
                <a:solidFill>
                  <a:schemeClr val="tx2"/>
                </a:solidFill>
                <a:latin typeface="華康粗明體" panose="02020709000000000000" pitchFamily="49" charset="-120"/>
                <a:ea typeface="華康粗明體" panose="02020709000000000000" pitchFamily="49" charset="-120"/>
              </a:rPr>
              <a:t>授課教師：</a:t>
            </a:r>
            <a:endParaRPr lang="zh-TW" altLang="zh-TW" kern="0" dirty="0" smtClean="0">
              <a:solidFill>
                <a:schemeClr val="tx2"/>
              </a:solidFill>
              <a:latin typeface="華康粗明體" panose="02020709000000000000" pitchFamily="49" charset="-120"/>
              <a:ea typeface="華康粗明體" panose="02020709000000000000" pitchFamily="49" charset="-120"/>
            </a:endParaRPr>
          </a:p>
        </p:txBody>
      </p:sp>
      <p:cxnSp>
        <p:nvCxnSpPr>
          <p:cNvPr id="8" name="直線接點 7"/>
          <p:cNvCxnSpPr/>
          <p:nvPr/>
        </p:nvCxnSpPr>
        <p:spPr>
          <a:xfrm>
            <a:off x="6721723" y="5475140"/>
            <a:ext cx="2414307" cy="0"/>
          </a:xfrm>
          <a:prstGeom prst="line">
            <a:avLst/>
          </a:prstGeom>
        </p:spPr>
        <p:style>
          <a:lnRef idx="1">
            <a:schemeClr val="dk1"/>
          </a:lnRef>
          <a:fillRef idx="0">
            <a:schemeClr val="dk1"/>
          </a:fillRef>
          <a:effectRef idx="0">
            <a:schemeClr val="dk1"/>
          </a:effectRef>
          <a:fontRef idx="minor">
            <a:schemeClr val="tx1"/>
          </a:fontRef>
        </p:style>
      </p:cxnSp>
      <p:sp>
        <p:nvSpPr>
          <p:cNvPr id="10" name="Rectangle 5"/>
          <p:cNvSpPr>
            <a:spLocks noChangeArrowheads="1"/>
          </p:cNvSpPr>
          <p:nvPr/>
        </p:nvSpPr>
        <p:spPr bwMode="auto">
          <a:xfrm>
            <a:off x="2267744" y="6263977"/>
            <a:ext cx="435560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r>
              <a:rPr lang="zh-TW" altLang="en-US" sz="1200" dirty="0" smtClean="0">
                <a:solidFill>
                  <a:schemeClr val="bg1"/>
                </a:solidFill>
                <a:latin typeface="新細明體" charset="-120"/>
              </a:rPr>
              <a:t>電子商務：數位</a:t>
            </a:r>
            <a:r>
              <a:rPr lang="zh-TW" altLang="en-US" sz="1200" dirty="0">
                <a:solidFill>
                  <a:schemeClr val="bg1"/>
                </a:solidFill>
                <a:latin typeface="新細明體" charset="-120"/>
              </a:rPr>
              <a:t>時代商</a:t>
            </a:r>
            <a:r>
              <a:rPr lang="zh-TW" altLang="en-US" sz="1200" dirty="0" smtClean="0">
                <a:solidFill>
                  <a:schemeClr val="bg1"/>
                </a:solidFill>
                <a:latin typeface="新細明體" charset="-120"/>
              </a:rPr>
              <a:t>機</a:t>
            </a:r>
            <a:r>
              <a:rPr lang="en-US" altLang="zh-TW" sz="1200" dirty="0" smtClean="0">
                <a:solidFill>
                  <a:schemeClr val="bg1"/>
                </a:solidFill>
              </a:rPr>
              <a:t>‧</a:t>
            </a:r>
            <a:r>
              <a:rPr lang="zh-TW" altLang="en-US" sz="1200" dirty="0" smtClean="0">
                <a:solidFill>
                  <a:schemeClr val="bg1"/>
                </a:solidFill>
                <a:latin typeface="新細明體" charset="-120"/>
              </a:rPr>
              <a:t>梁</a:t>
            </a:r>
            <a:r>
              <a:rPr lang="zh-TW" altLang="en-US" sz="1200" dirty="0">
                <a:solidFill>
                  <a:schemeClr val="bg1"/>
                </a:solidFill>
                <a:latin typeface="新細明體" charset="-120"/>
              </a:rPr>
              <a:t>定</a:t>
            </a:r>
            <a:r>
              <a:rPr lang="zh-TW" altLang="en-US" sz="1200" dirty="0" smtClean="0">
                <a:solidFill>
                  <a:schemeClr val="bg1"/>
                </a:solidFill>
                <a:latin typeface="新細明體" charset="-120"/>
              </a:rPr>
              <a:t>澎總編輯</a:t>
            </a:r>
            <a:r>
              <a:rPr lang="en-US" altLang="zh-TW" sz="1200" dirty="0" smtClean="0">
                <a:solidFill>
                  <a:schemeClr val="bg1"/>
                </a:solidFill>
              </a:rPr>
              <a:t>‧</a:t>
            </a:r>
            <a:r>
              <a:rPr lang="zh-TW" altLang="en-US" sz="1200" dirty="0">
                <a:solidFill>
                  <a:schemeClr val="bg1"/>
                </a:solidFill>
                <a:latin typeface="新細明體" charset="-120"/>
              </a:rPr>
              <a:t>前程</a:t>
            </a:r>
            <a:r>
              <a:rPr lang="zh-TW" altLang="en-US" sz="1200" dirty="0" smtClean="0">
                <a:solidFill>
                  <a:schemeClr val="bg1"/>
                </a:solidFill>
                <a:latin typeface="新細明體" charset="-120"/>
              </a:rPr>
              <a:t>文化 出版</a:t>
            </a:r>
            <a:endParaRPr lang="zh-TW" altLang="en-US" dirty="0">
              <a:solidFill>
                <a:schemeClr val="bg1"/>
              </a:solidFill>
            </a:endParaRPr>
          </a:p>
        </p:txBody>
      </p:sp>
    </p:spTree>
    <p:extLst>
      <p:ext uri="{BB962C8B-B14F-4D97-AF65-F5344CB8AC3E}">
        <p14:creationId xmlns:p14="http://schemas.microsoft.com/office/powerpoint/2010/main" val="180581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個</a:t>
            </a:r>
            <a:r>
              <a:rPr kumimoji="1" lang="zh-TW" altLang="en-US" dirty="0">
                <a:solidFill>
                  <a:schemeClr val="tx2"/>
                </a:solidFill>
              </a:rPr>
              <a:t>資法的影響與隱私權的爭議</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ts val="768"/>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台灣</a:t>
            </a:r>
            <a:r>
              <a:rPr kumimoji="1" lang="zh-TW" altLang="en-US" sz="3200" dirty="0">
                <a:ea typeface="華康中明體" panose="02020509000000000000" pitchFamily="49" charset="-120"/>
                <a:cs typeface="Times New Roman" panose="02020603050405020304" pitchFamily="18" charset="0"/>
              </a:rPr>
              <a:t>於</a:t>
            </a:r>
            <a:r>
              <a:rPr kumimoji="1" lang="en-US" altLang="zh-TW" sz="3200" dirty="0">
                <a:ea typeface="華康中明體" panose="02020509000000000000" pitchFamily="49" charset="-120"/>
                <a:cs typeface="Times New Roman" panose="02020603050405020304" pitchFamily="18" charset="0"/>
              </a:rPr>
              <a:t>2012</a:t>
            </a:r>
            <a:r>
              <a:rPr kumimoji="1" lang="zh-TW" altLang="en-US" sz="3200" dirty="0">
                <a:ea typeface="華康中明體" panose="02020509000000000000" pitchFamily="49" charset="-120"/>
                <a:cs typeface="Times New Roman" panose="02020603050405020304" pitchFamily="18" charset="0"/>
              </a:rPr>
              <a:t>年</a:t>
            </a:r>
            <a:r>
              <a:rPr kumimoji="1" lang="en-US" altLang="zh-TW" sz="3200" dirty="0">
                <a:ea typeface="華康中明體" panose="02020509000000000000" pitchFamily="49" charset="-120"/>
                <a:cs typeface="Times New Roman" panose="02020603050405020304" pitchFamily="18" charset="0"/>
              </a:rPr>
              <a:t>10</a:t>
            </a:r>
            <a:r>
              <a:rPr kumimoji="1" lang="zh-TW" altLang="en-US" sz="3200" dirty="0">
                <a:ea typeface="華康中明體" panose="02020509000000000000" pitchFamily="49" charset="-120"/>
                <a:cs typeface="Times New Roman" panose="02020603050405020304" pitchFamily="18" charset="0"/>
              </a:rPr>
              <a:t>月</a:t>
            </a:r>
            <a:r>
              <a:rPr kumimoji="1" lang="en-US" altLang="zh-TW" sz="3200" dirty="0">
                <a:ea typeface="華康中明體" panose="02020509000000000000" pitchFamily="49" charset="-120"/>
                <a:cs typeface="Times New Roman" panose="02020603050405020304" pitchFamily="18" charset="0"/>
              </a:rPr>
              <a:t>1</a:t>
            </a:r>
            <a:r>
              <a:rPr kumimoji="1" lang="zh-TW" altLang="en-US" sz="3200" dirty="0">
                <a:ea typeface="華康中明體" panose="02020509000000000000" pitchFamily="49" charset="-120"/>
                <a:cs typeface="Times New Roman" panose="02020603050405020304" pitchFamily="18" charset="0"/>
              </a:rPr>
              <a:t>日正式施行新版的「個人資料保護法」，規範的對象包含公務機關、所有民營企業、團體及個人，並明確規定取得個人資料時，必須告知當事人如何蒐集、處理或利用個人相關資料等，不但對於日常生活產生相當的影響，也成為許多新網路規範的基礎</a:t>
            </a:r>
            <a:r>
              <a:rPr kumimoji="1" lang="zh-TW" altLang="en-US" sz="3200" dirty="0" smtClean="0">
                <a:ea typeface="華康中明體" panose="02020509000000000000" pitchFamily="49" charset="-120"/>
                <a:cs typeface="Times New Roman" panose="02020603050405020304" pitchFamily="18" charset="0"/>
              </a:rPr>
              <a:t>。</a:t>
            </a:r>
            <a:endParaRPr kumimoji="1" lang="zh-TW" altLang="en-US" sz="3200" dirty="0">
              <a:ea typeface="華康中明體" panose="02020509000000000000" pitchFamily="49" charset="-120"/>
              <a:cs typeface="Times New Roman" panose="02020603050405020304" pitchFamily="18" charset="0"/>
            </a:endParaRPr>
          </a:p>
        </p:txBody>
      </p:sp>
      <p:grpSp>
        <p:nvGrpSpPr>
          <p:cNvPr id="11" name="群組 10"/>
          <p:cNvGrpSpPr/>
          <p:nvPr/>
        </p:nvGrpSpPr>
        <p:grpSpPr>
          <a:xfrm rot="-5400000">
            <a:off x="3758222" y="-3742310"/>
            <a:ext cx="468001" cy="7969887"/>
            <a:chOff x="-37327" y="1182"/>
            <a:chExt cx="432004" cy="4940841"/>
          </a:xfrm>
          <a:solidFill>
            <a:schemeClr val="bg1"/>
          </a:solidFill>
          <a:effectLst/>
        </p:grpSpPr>
        <p:sp>
          <p:nvSpPr>
            <p:cNvPr id="13" name="五邊形 12"/>
            <p:cNvSpPr/>
            <p:nvPr/>
          </p:nvSpPr>
          <p:spPr>
            <a:xfrm rot="5400000">
              <a:off x="-211885" y="175744"/>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015329" y="1613428"/>
              <a:ext cx="238800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18.2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目前電子商務所面臨的挑戰</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8" y="30585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9" y="369693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9" y="433546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3074" name="Picture 2" descr="C:\Users\NO38\Desktop\書籍\IM111電子商務\IM111ppt\小圖\NB120810000112081010390001.png"/>
          <p:cNvPicPr>
            <a:picLocks noChangeAspect="1" noChangeArrowheads="1"/>
          </p:cNvPicPr>
          <p:nvPr/>
        </p:nvPicPr>
        <p:blipFill rotWithShape="1">
          <a:blip r:embed="rId3">
            <a:extLst>
              <a:ext uri="{28A0092B-C50C-407E-A947-70E740481C1C}">
                <a14:useLocalDpi xmlns:a14="http://schemas.microsoft.com/office/drawing/2010/main" val="0"/>
              </a:ext>
            </a:extLst>
          </a:blip>
          <a:srcRect l="40951"/>
          <a:stretch/>
        </p:blipFill>
        <p:spPr bwMode="auto">
          <a:xfrm>
            <a:off x="6717164" y="4725144"/>
            <a:ext cx="1850977" cy="1671796"/>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225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數位</a:t>
            </a:r>
            <a:r>
              <a:rPr kumimoji="1" lang="zh-TW" altLang="en-US" dirty="0">
                <a:solidFill>
                  <a:schemeClr val="tx2"/>
                </a:solidFill>
              </a:rPr>
              <a:t>財產權的訴訟</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ts val="768"/>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隨著</a:t>
            </a:r>
            <a:r>
              <a:rPr kumimoji="1" lang="zh-TW" altLang="en-US" sz="3200" dirty="0">
                <a:ea typeface="華康中明體" panose="02020509000000000000" pitchFamily="49" charset="-120"/>
                <a:cs typeface="Times New Roman" panose="02020603050405020304" pitchFamily="18" charset="0"/>
              </a:rPr>
              <a:t>網際網路與移動式設備的普及與進步以及</a:t>
            </a:r>
            <a:r>
              <a:rPr kumimoji="1" lang="en-US" altLang="zh-TW" sz="3200" dirty="0">
                <a:ea typeface="華康中明體" panose="02020509000000000000" pitchFamily="49" charset="-120"/>
                <a:cs typeface="Times New Roman" panose="02020603050405020304" pitchFamily="18" charset="0"/>
              </a:rPr>
              <a:t>App</a:t>
            </a:r>
            <a:r>
              <a:rPr kumimoji="1" lang="zh-TW" altLang="en-US" sz="3200" dirty="0">
                <a:ea typeface="華康中明體" panose="02020509000000000000" pitchFamily="49" charset="-120"/>
                <a:cs typeface="Times New Roman" panose="02020603050405020304" pitchFamily="18" charset="0"/>
              </a:rPr>
              <a:t>的興起，使得資訊快速的流通，最常出現的問題是數位著作或是網路著作</a:t>
            </a:r>
            <a:r>
              <a:rPr kumimoji="1" lang="zh-TW" altLang="en-US" sz="3200" dirty="0" smtClean="0">
                <a:ea typeface="華康中明體" panose="02020509000000000000" pitchFamily="49" charset="-120"/>
                <a:cs typeface="Times New Roman" panose="02020603050405020304" pitchFamily="18" charset="0"/>
              </a:rPr>
              <a:t>保護。</a:t>
            </a:r>
            <a:endParaRPr kumimoji="1" lang="zh-TW" altLang="en-US" sz="3200" dirty="0">
              <a:ea typeface="華康中明體" panose="02020509000000000000" pitchFamily="49" charset="-120"/>
              <a:cs typeface="Times New Roman" panose="02020603050405020304" pitchFamily="18" charset="0"/>
            </a:endParaRPr>
          </a:p>
          <a:p>
            <a:pPr marL="342900" lvl="1" indent="-342900" algn="just" defTabSz="914400" eaLnBrk="0" fontAlgn="base" hangingPunct="0">
              <a:spcBef>
                <a:spcPts val="768"/>
              </a:spcBef>
              <a:buFont typeface="Arial" charset="0"/>
              <a:buChar char="•"/>
            </a:pPr>
            <a:r>
              <a:rPr kumimoji="1" lang="zh-TW" altLang="en-US" sz="3200" dirty="0">
                <a:ea typeface="華康中明體" panose="02020509000000000000" pitchFamily="49" charset="-120"/>
                <a:cs typeface="Times New Roman" panose="02020603050405020304" pitchFamily="18" charset="0"/>
              </a:rPr>
              <a:t>例如：知名作家九把刀的作品，長期遭到侵權並上架置蘋果</a:t>
            </a:r>
            <a:r>
              <a:rPr kumimoji="1" lang="en-US" altLang="zh-TW" sz="3200" dirty="0">
                <a:ea typeface="華康中明體" panose="02020509000000000000" pitchFamily="49" charset="-120"/>
                <a:cs typeface="Times New Roman" panose="02020603050405020304" pitchFamily="18" charset="0"/>
              </a:rPr>
              <a:t>App</a:t>
            </a:r>
            <a:r>
              <a:rPr kumimoji="1" lang="zh-TW" altLang="en-US" sz="3200" dirty="0" smtClean="0">
                <a:ea typeface="華康中明體" panose="02020509000000000000" pitchFamily="49" charset="-120"/>
                <a:cs typeface="Times New Roman" panose="02020603050405020304" pitchFamily="18" charset="0"/>
              </a:rPr>
              <a:t>平台。</a:t>
            </a:r>
            <a:endParaRPr kumimoji="1" lang="zh-TW" altLang="en-US" sz="3200" dirty="0">
              <a:ea typeface="華康中明體" panose="02020509000000000000" pitchFamily="49" charset="-120"/>
              <a:cs typeface="Times New Roman" panose="02020603050405020304" pitchFamily="18" charset="0"/>
            </a:endParaRPr>
          </a:p>
        </p:txBody>
      </p:sp>
      <p:grpSp>
        <p:nvGrpSpPr>
          <p:cNvPr id="11" name="群組 10"/>
          <p:cNvGrpSpPr/>
          <p:nvPr/>
        </p:nvGrpSpPr>
        <p:grpSpPr>
          <a:xfrm rot="-5400000">
            <a:off x="3758222" y="-3742310"/>
            <a:ext cx="468001" cy="7969887"/>
            <a:chOff x="-37327" y="1182"/>
            <a:chExt cx="432004" cy="4940841"/>
          </a:xfrm>
          <a:solidFill>
            <a:schemeClr val="bg1"/>
          </a:solidFill>
          <a:effectLst/>
        </p:grpSpPr>
        <p:sp>
          <p:nvSpPr>
            <p:cNvPr id="13" name="五邊形 12"/>
            <p:cNvSpPr/>
            <p:nvPr/>
          </p:nvSpPr>
          <p:spPr>
            <a:xfrm rot="5400000">
              <a:off x="-211885" y="175744"/>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015329" y="1613428"/>
              <a:ext cx="238800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18.2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目前電子商務所面臨的挑戰</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8" y="30585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9" y="369693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9" y="433546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4098" name="Picture 2" descr="C:\Users\NO38\Desktop\書籍\IM111電子商務\IM111ppt\小圖\haihaisoft liv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329" y="4221088"/>
            <a:ext cx="2291651" cy="2147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507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後</a:t>
            </a:r>
            <a:r>
              <a:rPr kumimoji="1" lang="en-US" altLang="zh-TW" dirty="0">
                <a:solidFill>
                  <a:schemeClr val="tx2"/>
                </a:solidFill>
              </a:rPr>
              <a:t>PC</a:t>
            </a:r>
            <a:r>
              <a:rPr kumimoji="1" lang="zh-TW" altLang="en-US" dirty="0" smtClean="0">
                <a:solidFill>
                  <a:schemeClr val="tx2"/>
                </a:solidFill>
              </a:rPr>
              <a:t>時代</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ts val="768"/>
              </a:spcBef>
              <a:buFont typeface="Arial" charset="0"/>
              <a:buChar char="•"/>
            </a:pPr>
            <a:r>
              <a:rPr kumimoji="1" lang="en-US" altLang="zh-TW" sz="3200" dirty="0" smtClean="0">
                <a:ea typeface="華康中明體" panose="02020509000000000000" pitchFamily="49" charset="-120"/>
                <a:cs typeface="Times New Roman" panose="02020603050405020304" pitchFamily="18" charset="0"/>
              </a:rPr>
              <a:t>IDC</a:t>
            </a:r>
            <a:r>
              <a:rPr kumimoji="1" lang="zh-TW" altLang="en-US" sz="3200" dirty="0" smtClean="0">
                <a:ea typeface="華康中明體" panose="02020509000000000000" pitchFamily="49" charset="-120"/>
                <a:cs typeface="Times New Roman" panose="02020603050405020304" pitchFamily="18" charset="0"/>
              </a:rPr>
              <a:t>公布了</a:t>
            </a:r>
            <a:r>
              <a:rPr kumimoji="1" lang="en-US" altLang="zh-TW" sz="3200" dirty="0">
                <a:ea typeface="華康中明體" panose="02020509000000000000" pitchFamily="49" charset="-120"/>
                <a:cs typeface="Times New Roman" panose="02020603050405020304" pitchFamily="18" charset="0"/>
              </a:rPr>
              <a:t>2013</a:t>
            </a:r>
            <a:r>
              <a:rPr kumimoji="1" lang="zh-TW" altLang="en-US" sz="3200" dirty="0">
                <a:ea typeface="華康中明體" panose="02020509000000000000" pitchFamily="49" charset="-120"/>
                <a:cs typeface="Times New Roman" panose="02020603050405020304" pitchFamily="18" charset="0"/>
              </a:rPr>
              <a:t>年</a:t>
            </a:r>
            <a:r>
              <a:rPr kumimoji="1" lang="zh-TW" altLang="en-US" sz="3200" dirty="0" smtClean="0">
                <a:ea typeface="華康中明體" panose="02020509000000000000" pitchFamily="49" charset="-120"/>
                <a:cs typeface="Times New Roman" panose="02020603050405020304" pitchFamily="18" charset="0"/>
              </a:rPr>
              <a:t>全球</a:t>
            </a:r>
            <a:r>
              <a:rPr kumimoji="1" lang="en-US" altLang="zh-TW" sz="3200" dirty="0" smtClean="0">
                <a:ea typeface="華康中明體" panose="02020509000000000000" pitchFamily="49" charset="-120"/>
                <a:cs typeface="Times New Roman" panose="02020603050405020304" pitchFamily="18" charset="0"/>
              </a:rPr>
              <a:t>PC</a:t>
            </a:r>
            <a:r>
              <a:rPr kumimoji="1" lang="zh-TW" altLang="en-US" sz="3200" dirty="0" smtClean="0">
                <a:ea typeface="華康中明體" panose="02020509000000000000" pitchFamily="49" charset="-120"/>
                <a:cs typeface="Times New Roman" panose="02020603050405020304" pitchFamily="18" charset="0"/>
              </a:rPr>
              <a:t>出貨量</a:t>
            </a:r>
            <a:r>
              <a:rPr kumimoji="1" lang="zh-TW" altLang="en-US" sz="3200" dirty="0">
                <a:ea typeface="華康中明體" panose="02020509000000000000" pitchFamily="49" charset="-120"/>
                <a:cs typeface="Times New Roman" panose="02020603050405020304" pitchFamily="18" charset="0"/>
              </a:rPr>
              <a:t>的研究報告，第一</a:t>
            </a:r>
            <a:r>
              <a:rPr kumimoji="1" lang="zh-TW" altLang="en-US" sz="3200" dirty="0" smtClean="0">
                <a:ea typeface="華康中明體" panose="02020509000000000000" pitchFamily="49" charset="-120"/>
                <a:cs typeface="Times New Roman" panose="02020603050405020304" pitchFamily="18" charset="0"/>
              </a:rPr>
              <a:t>季</a:t>
            </a:r>
            <a:r>
              <a:rPr kumimoji="1" lang="en-US" altLang="zh-TW" sz="3200" dirty="0" smtClean="0">
                <a:ea typeface="華康中明體" panose="02020509000000000000" pitchFamily="49" charset="-120"/>
                <a:cs typeface="Times New Roman" panose="02020603050405020304" pitchFamily="18" charset="0"/>
              </a:rPr>
              <a:t>PC</a:t>
            </a:r>
            <a:r>
              <a:rPr kumimoji="1" lang="zh-TW" altLang="en-US" sz="3200" dirty="0" smtClean="0">
                <a:ea typeface="華康中明體" panose="02020509000000000000" pitchFamily="49" charset="-120"/>
                <a:cs typeface="Times New Roman" panose="02020603050405020304" pitchFamily="18" charset="0"/>
              </a:rPr>
              <a:t>出貨量</a:t>
            </a:r>
            <a:r>
              <a:rPr kumimoji="1" lang="zh-TW" altLang="en-US" sz="3200" dirty="0">
                <a:ea typeface="華康中明體" panose="02020509000000000000" pitchFamily="49" charset="-120"/>
                <a:cs typeface="Times New Roman" panose="02020603050405020304" pitchFamily="18" charset="0"/>
              </a:rPr>
              <a:t>比去年同期下跌</a:t>
            </a:r>
            <a:r>
              <a:rPr kumimoji="1" lang="en-US" altLang="zh-TW" sz="3200" dirty="0" smtClean="0">
                <a:ea typeface="華康中明體" panose="02020509000000000000" pitchFamily="49" charset="-120"/>
                <a:cs typeface="Times New Roman" panose="02020603050405020304" pitchFamily="18" charset="0"/>
              </a:rPr>
              <a:t>14%</a:t>
            </a:r>
            <a:r>
              <a:rPr kumimoji="1" lang="zh-TW" altLang="en-US" sz="3200" dirty="0" smtClean="0">
                <a:ea typeface="華康中明體" panose="02020509000000000000" pitchFamily="49" charset="-120"/>
                <a:cs typeface="Times New Roman" panose="02020603050405020304" pitchFamily="18" charset="0"/>
              </a:rPr>
              <a:t>，</a:t>
            </a:r>
            <a:r>
              <a:rPr kumimoji="1" lang="zh-TW" altLang="en-US" sz="3200" dirty="0">
                <a:ea typeface="華康中明體" panose="02020509000000000000" pitchFamily="49" charset="-120"/>
                <a:cs typeface="Times New Roman" panose="02020603050405020304" pitchFamily="18" charset="0"/>
              </a:rPr>
              <a:t>顯示全球市場已進入「一人一平板，一家一</a:t>
            </a:r>
            <a:r>
              <a:rPr kumimoji="1" lang="en-US" altLang="zh-TW" sz="3200" dirty="0">
                <a:ea typeface="華康中明體" panose="02020509000000000000" pitchFamily="49" charset="-120"/>
                <a:cs typeface="Times New Roman" panose="02020603050405020304" pitchFamily="18" charset="0"/>
              </a:rPr>
              <a:t>PC</a:t>
            </a:r>
            <a:r>
              <a:rPr kumimoji="1" lang="zh-TW" altLang="en-US" sz="3200" dirty="0">
                <a:ea typeface="華康中明體" panose="02020509000000000000" pitchFamily="49" charset="-120"/>
                <a:cs typeface="Times New Roman" panose="02020603050405020304" pitchFamily="18" charset="0"/>
              </a:rPr>
              <a:t>」的後</a:t>
            </a:r>
            <a:r>
              <a:rPr kumimoji="1" lang="en-US" altLang="zh-TW" sz="3200" dirty="0">
                <a:ea typeface="華康中明體" panose="02020509000000000000" pitchFamily="49" charset="-120"/>
                <a:cs typeface="Times New Roman" panose="02020603050405020304" pitchFamily="18" charset="0"/>
              </a:rPr>
              <a:t>PC</a:t>
            </a:r>
            <a:r>
              <a:rPr kumimoji="1" lang="zh-TW" altLang="en-US" sz="3200" dirty="0">
                <a:ea typeface="華康中明體" panose="02020509000000000000" pitchFamily="49" charset="-120"/>
                <a:cs typeface="Times New Roman" panose="02020603050405020304" pitchFamily="18" charset="0"/>
              </a:rPr>
              <a:t>時代</a:t>
            </a:r>
            <a:r>
              <a:rPr kumimoji="1" lang="zh-TW" altLang="en-US" sz="3200" dirty="0" smtClean="0">
                <a:ea typeface="華康中明體" panose="02020509000000000000" pitchFamily="49" charset="-120"/>
                <a:cs typeface="Times New Roman" panose="02020603050405020304" pitchFamily="18" charset="0"/>
              </a:rPr>
              <a:t>了。</a:t>
            </a:r>
            <a:endParaRPr kumimoji="1" lang="zh-TW" altLang="en-US" sz="3200" dirty="0">
              <a:ea typeface="華康中明體" panose="02020509000000000000" pitchFamily="49" charset="-120"/>
              <a:cs typeface="Times New Roman" panose="02020603050405020304" pitchFamily="18" charset="0"/>
            </a:endParaRPr>
          </a:p>
          <a:p>
            <a:pPr marL="342900" lvl="1" indent="-342900" algn="just" defTabSz="914400" eaLnBrk="0" fontAlgn="base" hangingPunct="0">
              <a:spcBef>
                <a:spcPts val="768"/>
              </a:spcBef>
              <a:buFont typeface="Arial" charset="0"/>
              <a:buChar char="•"/>
            </a:pPr>
            <a:r>
              <a:rPr kumimoji="1" lang="zh-TW" altLang="en-US" sz="3200" dirty="0">
                <a:ea typeface="華康中明體" panose="02020509000000000000" pitchFamily="49" charset="-120"/>
                <a:cs typeface="Times New Roman" panose="02020603050405020304" pitchFamily="18" charset="0"/>
              </a:rPr>
              <a:t>使用者不再只透過個人電腦上網，更可用視訊解碼器（</a:t>
            </a:r>
            <a:r>
              <a:rPr kumimoji="1" lang="en-US" altLang="zh-TW" sz="3200" dirty="0" smtClean="0">
                <a:ea typeface="華康中明體" panose="02020509000000000000" pitchFamily="49" charset="-120"/>
                <a:cs typeface="Times New Roman" panose="02020603050405020304" pitchFamily="18" charset="0"/>
              </a:rPr>
              <a:t>Set-Top-Box, STB</a:t>
            </a:r>
            <a:r>
              <a:rPr kumimoji="1" lang="zh-TW" altLang="en-US" sz="3200" dirty="0">
                <a:ea typeface="華康中明體" panose="02020509000000000000" pitchFamily="49" charset="-120"/>
                <a:cs typeface="Times New Roman" panose="02020603050405020304" pitchFamily="18" charset="0"/>
              </a:rPr>
              <a:t>）、平板電腦、行動電話等電子產品來</a:t>
            </a:r>
            <a:r>
              <a:rPr kumimoji="1" lang="zh-TW" altLang="en-US" sz="3200" dirty="0" smtClean="0">
                <a:ea typeface="華康中明體" panose="02020509000000000000" pitchFamily="49" charset="-120"/>
                <a:cs typeface="Times New Roman" panose="02020603050405020304" pitchFamily="18" charset="0"/>
              </a:rPr>
              <a:t>上網</a:t>
            </a:r>
            <a:r>
              <a:rPr kumimoji="1" lang="zh-TW" altLang="en-US" sz="3200" dirty="0">
                <a:ea typeface="華康中明體" panose="02020509000000000000" pitchFamily="49" charset="-120"/>
                <a:cs typeface="Times New Roman" panose="02020603050405020304" pitchFamily="18" charset="0"/>
              </a:rPr>
              <a:t>。</a:t>
            </a:r>
          </a:p>
          <a:p>
            <a:pPr marL="0" lvl="1" indent="0" algn="just" defTabSz="914400" eaLnBrk="0" fontAlgn="base" hangingPunct="0">
              <a:spcBef>
                <a:spcPts val="768"/>
              </a:spcBef>
              <a:buNone/>
            </a:pPr>
            <a:endParaRPr kumimoji="1" lang="zh-TW" altLang="en-US" sz="3200" dirty="0">
              <a:ea typeface="華康中明體" panose="02020509000000000000" pitchFamily="49" charset="-120"/>
              <a:cs typeface="Times New Roman" panose="02020603050405020304" pitchFamily="18" charset="0"/>
            </a:endParaRPr>
          </a:p>
        </p:txBody>
      </p:sp>
      <p:grpSp>
        <p:nvGrpSpPr>
          <p:cNvPr id="11" name="群組 10"/>
          <p:cNvGrpSpPr/>
          <p:nvPr/>
        </p:nvGrpSpPr>
        <p:grpSpPr>
          <a:xfrm rot="-5400000">
            <a:off x="3758222" y="-3742310"/>
            <a:ext cx="468001" cy="7969887"/>
            <a:chOff x="-37327" y="1182"/>
            <a:chExt cx="432004" cy="4940841"/>
          </a:xfrm>
          <a:solidFill>
            <a:schemeClr val="bg1"/>
          </a:solidFill>
          <a:effectLst/>
        </p:grpSpPr>
        <p:sp>
          <p:nvSpPr>
            <p:cNvPr id="13" name="五邊形 12"/>
            <p:cNvSpPr/>
            <p:nvPr/>
          </p:nvSpPr>
          <p:spPr>
            <a:xfrm rot="5400000">
              <a:off x="-211885" y="175744"/>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015329" y="1613428"/>
              <a:ext cx="238800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18.2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目前電子商務所面臨的挑戰</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8" y="30585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9" y="369693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9" y="433546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5122" name="Picture 2" descr="C:\Users\NO38\Desktop\書籍\IM111電子商務\IM111ppt\小圖\images (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58514">
            <a:off x="7041999" y="4704116"/>
            <a:ext cx="1655484" cy="1655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1614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國稅局</a:t>
            </a:r>
            <a:r>
              <a:rPr kumimoji="1" lang="zh-TW" altLang="en-US" dirty="0">
                <a:solidFill>
                  <a:schemeClr val="tx2"/>
                </a:solidFill>
              </a:rPr>
              <a:t>查「淘寶網」跨國</a:t>
            </a:r>
            <a:r>
              <a:rPr kumimoji="1" lang="zh-TW" altLang="en-US" dirty="0" smtClean="0">
                <a:solidFill>
                  <a:schemeClr val="tx2"/>
                </a:solidFill>
              </a:rPr>
              <a:t>交易</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ts val="768"/>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中國大陸</a:t>
            </a:r>
            <a:r>
              <a:rPr kumimoji="1" lang="zh-TW" altLang="en-US" sz="3200" dirty="0">
                <a:ea typeface="華康中明體" panose="02020509000000000000" pitchFamily="49" charset="-120"/>
                <a:cs typeface="Times New Roman" panose="02020603050405020304" pitchFamily="18" charset="0"/>
              </a:rPr>
              <a:t>知名網路購物網站「淘寶網」進入台灣網購市場，去年銷售額逼近新台幣</a:t>
            </a:r>
            <a:r>
              <a:rPr kumimoji="1" lang="en-US" altLang="zh-TW" sz="3200" dirty="0">
                <a:ea typeface="華康中明體" panose="02020509000000000000" pitchFamily="49" charset="-120"/>
                <a:cs typeface="Times New Roman" panose="02020603050405020304" pitchFamily="18" charset="0"/>
              </a:rPr>
              <a:t>500</a:t>
            </a:r>
            <a:r>
              <a:rPr kumimoji="1" lang="zh-TW" altLang="en-US" sz="3200" dirty="0">
                <a:ea typeface="華康中明體" panose="02020509000000000000" pitchFamily="49" charset="-120"/>
                <a:cs typeface="Times New Roman" panose="02020603050405020304" pitchFamily="18" charset="0"/>
              </a:rPr>
              <a:t>億元。但國庫卻無法對這龐大的交易金額課稅，自</a:t>
            </a:r>
            <a:r>
              <a:rPr kumimoji="1" lang="en-US" altLang="zh-TW" sz="3200" dirty="0">
                <a:ea typeface="華康中明體" panose="02020509000000000000" pitchFamily="49" charset="-120"/>
                <a:cs typeface="Times New Roman" panose="02020603050405020304" pitchFamily="18" charset="0"/>
              </a:rPr>
              <a:t>102</a:t>
            </a:r>
            <a:r>
              <a:rPr kumimoji="1" lang="zh-TW" altLang="en-US" sz="3200" dirty="0">
                <a:ea typeface="華康中明體" panose="02020509000000000000" pitchFamily="49" charset="-120"/>
                <a:cs typeface="Times New Roman" panose="02020603050405020304" pitchFamily="18" charset="0"/>
              </a:rPr>
              <a:t>年</a:t>
            </a:r>
            <a:r>
              <a:rPr kumimoji="1" lang="en-US" altLang="zh-TW" sz="3200" dirty="0">
                <a:ea typeface="華康中明體" panose="02020509000000000000" pitchFamily="49" charset="-120"/>
                <a:cs typeface="Times New Roman" panose="02020603050405020304" pitchFamily="18" charset="0"/>
              </a:rPr>
              <a:t>7</a:t>
            </a:r>
            <a:r>
              <a:rPr kumimoji="1" lang="zh-TW" altLang="en-US" sz="3200" dirty="0">
                <a:ea typeface="華康中明體" panose="02020509000000000000" pitchFamily="49" charset="-120"/>
                <a:cs typeface="Times New Roman" panose="02020603050405020304" pitchFamily="18" charset="0"/>
              </a:rPr>
              <a:t>月起，財政部國稅局針對透過「淘寶網」購買商品之個人買家或國內代購代付平台進行查核，防止個人藉由網路</a:t>
            </a:r>
            <a:r>
              <a:rPr kumimoji="1" lang="zh-TW" altLang="en-US" sz="3200" dirty="0" smtClean="0">
                <a:ea typeface="華康中明體" panose="02020509000000000000" pitchFamily="49" charset="-120"/>
                <a:cs typeface="Times New Roman" panose="02020603050405020304" pitchFamily="18" charset="0"/>
              </a:rPr>
              <a:t>交易規避營業稅</a:t>
            </a:r>
            <a:r>
              <a:rPr kumimoji="1" lang="zh-TW" altLang="en-US" sz="3200" dirty="0">
                <a:ea typeface="華康中明體" panose="02020509000000000000" pitchFamily="49" charset="-120"/>
                <a:cs typeface="Times New Roman" panose="02020603050405020304" pitchFamily="18" charset="0"/>
              </a:rPr>
              <a:t>、關稅和所得稅等相關稅捐的課徵</a:t>
            </a:r>
            <a:r>
              <a:rPr kumimoji="1" lang="zh-TW" altLang="en-US" sz="3200" dirty="0" smtClean="0">
                <a:ea typeface="華康中明體" panose="02020509000000000000" pitchFamily="49" charset="-120"/>
                <a:cs typeface="Times New Roman" panose="02020603050405020304" pitchFamily="18" charset="0"/>
              </a:rPr>
              <a:t>。</a:t>
            </a:r>
            <a:endParaRPr kumimoji="1" lang="en-US" altLang="zh-TW" sz="3200" dirty="0" smtClean="0">
              <a:ea typeface="華康中明體" panose="02020509000000000000" pitchFamily="49" charset="-120"/>
              <a:cs typeface="Times New Roman" panose="02020603050405020304" pitchFamily="18" charset="0"/>
            </a:endParaRPr>
          </a:p>
        </p:txBody>
      </p:sp>
    </p:spTree>
    <p:extLst>
      <p:ext uri="{BB962C8B-B14F-4D97-AF65-F5344CB8AC3E}">
        <p14:creationId xmlns:p14="http://schemas.microsoft.com/office/powerpoint/2010/main" val="1880110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國稅局</a:t>
            </a:r>
            <a:r>
              <a:rPr kumimoji="1" lang="zh-TW" altLang="en-US" dirty="0">
                <a:solidFill>
                  <a:schemeClr val="tx2"/>
                </a:solidFill>
              </a:rPr>
              <a:t>查「淘寶網」跨國</a:t>
            </a:r>
            <a:r>
              <a:rPr kumimoji="1" lang="zh-TW" altLang="en-US" dirty="0" smtClean="0">
                <a:solidFill>
                  <a:schemeClr val="tx2"/>
                </a:solidFill>
              </a:rPr>
              <a:t>交易</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ts val="768"/>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查核</a:t>
            </a:r>
            <a:r>
              <a:rPr kumimoji="1" lang="zh-TW" altLang="en-US" sz="3200" dirty="0">
                <a:ea typeface="華康中明體" panose="02020509000000000000" pitchFamily="49" charset="-120"/>
                <a:cs typeface="Times New Roman" panose="02020603050405020304" pitchFamily="18" charset="0"/>
              </a:rPr>
              <a:t>的重點包括：</a:t>
            </a:r>
          </a:p>
          <a:p>
            <a:pPr marL="720000" lvl="1" indent="-342900" algn="just" defTabSz="914400" fontAlgn="base">
              <a:spcBef>
                <a:spcPts val="768"/>
              </a:spcBef>
              <a:buFont typeface="Times New Roman" panose="02020603050405020304" pitchFamily="18" charset="0"/>
              <a:buChar char="−"/>
            </a:pPr>
            <a:r>
              <a:rPr kumimoji="1" lang="zh-TW" altLang="en-US" dirty="0">
                <a:ea typeface="華康中明體" panose="02020509000000000000" pitchFamily="49" charset="-120"/>
                <a:cs typeface="Times New Roman" panose="02020603050405020304" pitchFamily="18" charset="0"/>
              </a:rPr>
              <a:t>網購業者以高價低報方式申請報關，將完稅金額申報在新台幣</a:t>
            </a:r>
            <a:r>
              <a:rPr kumimoji="1" lang="en-US" altLang="zh-TW" dirty="0" smtClean="0">
                <a:ea typeface="華康中明體" panose="02020509000000000000" pitchFamily="49" charset="-120"/>
                <a:cs typeface="Times New Roman" panose="02020603050405020304" pitchFamily="18" charset="0"/>
              </a:rPr>
              <a:t>3,000</a:t>
            </a:r>
            <a:r>
              <a:rPr kumimoji="1" lang="zh-TW" altLang="en-US" dirty="0">
                <a:ea typeface="華康中明體" panose="02020509000000000000" pitchFamily="49" charset="-120"/>
                <a:cs typeface="Times New Roman" panose="02020603050405020304" pitchFamily="18" charset="0"/>
              </a:rPr>
              <a:t>元以內，規避進口稅費的課徵；</a:t>
            </a:r>
          </a:p>
          <a:p>
            <a:pPr marL="720000" lvl="1" indent="-342900" algn="just" defTabSz="914400" fontAlgn="base">
              <a:spcBef>
                <a:spcPts val="768"/>
              </a:spcBef>
              <a:buFont typeface="Times New Roman" panose="02020603050405020304" pitchFamily="18" charset="0"/>
              <a:buChar char="−"/>
            </a:pPr>
            <a:r>
              <a:rPr kumimoji="1" lang="zh-TW" altLang="en-US" dirty="0">
                <a:ea typeface="華康中明體" panose="02020509000000000000" pitchFamily="49" charset="-120"/>
                <a:cs typeface="Times New Roman" panose="02020603050405020304" pitchFamily="18" charset="0"/>
              </a:rPr>
              <a:t>個人買家購入商品後再轉售，且銷售額超過營業稅課徵標準；</a:t>
            </a:r>
          </a:p>
          <a:p>
            <a:pPr marL="720000" lvl="1" indent="-342900" algn="just" defTabSz="914400" fontAlgn="base">
              <a:spcBef>
                <a:spcPts val="768"/>
              </a:spcBef>
              <a:buFont typeface="Times New Roman" panose="02020603050405020304" pitchFamily="18" charset="0"/>
              <a:buChar char="−"/>
            </a:pPr>
            <a:r>
              <a:rPr kumimoji="1" lang="zh-TW" altLang="en-US" dirty="0">
                <a:ea typeface="華康中明體" panose="02020509000000000000" pitchFamily="49" charset="-120"/>
                <a:cs typeface="Times New Roman" panose="02020603050405020304" pitchFamily="18" charset="0"/>
              </a:rPr>
              <a:t>國內代購代付平台業者接受買家委託向「淘寶網」購買商品，並收取相關服務手續費</a:t>
            </a:r>
            <a:r>
              <a:rPr kumimoji="1" lang="zh-TW" altLang="en-US" dirty="0" smtClean="0">
                <a:ea typeface="華康中明體" panose="02020509000000000000" pitchFamily="49" charset="-120"/>
                <a:cs typeface="Times New Roman" panose="02020603050405020304" pitchFamily="18" charset="0"/>
              </a:rPr>
              <a:t>。</a:t>
            </a:r>
            <a:endParaRPr kumimoji="1" lang="zh-TW" altLang="en-US" dirty="0">
              <a:ea typeface="華康中明體" panose="02020509000000000000" pitchFamily="49" charset="-120"/>
              <a:cs typeface="Times New Roman" panose="02020603050405020304" pitchFamily="18" charset="0"/>
            </a:endParaRPr>
          </a:p>
        </p:txBody>
      </p:sp>
    </p:spTree>
    <p:extLst>
      <p:ext uri="{BB962C8B-B14F-4D97-AF65-F5344CB8AC3E}">
        <p14:creationId xmlns:p14="http://schemas.microsoft.com/office/powerpoint/2010/main" val="1303406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國稅局</a:t>
            </a:r>
            <a:r>
              <a:rPr kumimoji="1" lang="zh-TW" altLang="en-US" dirty="0">
                <a:solidFill>
                  <a:schemeClr val="tx2"/>
                </a:solidFill>
              </a:rPr>
              <a:t>查「淘寶網」跨國</a:t>
            </a:r>
            <a:r>
              <a:rPr kumimoji="1" lang="zh-TW" altLang="en-US" dirty="0" smtClean="0">
                <a:solidFill>
                  <a:schemeClr val="tx2"/>
                </a:solidFill>
              </a:rPr>
              <a:t>交易</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ts val="768"/>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財政部</a:t>
            </a:r>
            <a:r>
              <a:rPr kumimoji="1" lang="zh-TW" altLang="en-US" sz="3200" dirty="0">
                <a:ea typeface="華康中明體" panose="02020509000000000000" pitchFamily="49" charset="-120"/>
                <a:cs typeface="Times New Roman" panose="02020603050405020304" pitchFamily="18" charset="0"/>
              </a:rPr>
              <a:t>國稅局也呼籲，經常在「淘寶網」購物或透過「淘寶網」買貨並轉賣之買家或代購代付平台業者</a:t>
            </a:r>
            <a:r>
              <a:rPr kumimoji="1" lang="zh-TW" altLang="en-US" sz="3200" dirty="0" smtClean="0">
                <a:ea typeface="華康中明體" panose="02020509000000000000" pitchFamily="49" charset="-120"/>
                <a:cs typeface="Times New Roman" panose="02020603050405020304" pitchFamily="18" charset="0"/>
              </a:rPr>
              <a:t>，盡速</a:t>
            </a:r>
            <a:r>
              <a:rPr kumimoji="1" lang="zh-TW" altLang="en-US" sz="3200" dirty="0">
                <a:ea typeface="華康中明體" panose="02020509000000000000" pitchFamily="49" charset="-120"/>
                <a:cs typeface="Times New Roman" panose="02020603050405020304" pitchFamily="18" charset="0"/>
              </a:rPr>
              <a:t>向轄區所屬國稅局分局或稽徵所辦理自動補報補繳漏稅款，以免遭查獲補稅並處罰鍰</a:t>
            </a:r>
            <a:r>
              <a:rPr kumimoji="1" lang="zh-TW" altLang="en-US" sz="3200" dirty="0" smtClean="0">
                <a:ea typeface="華康中明體" panose="02020509000000000000" pitchFamily="49" charset="-120"/>
                <a:cs typeface="Times New Roman" panose="02020603050405020304" pitchFamily="18" charset="0"/>
              </a:rPr>
              <a:t>。</a:t>
            </a:r>
            <a:endParaRPr kumimoji="1" lang="zh-TW" altLang="en-US" sz="3200" dirty="0">
              <a:ea typeface="華康中明體" panose="02020509000000000000" pitchFamily="49" charset="-120"/>
              <a:cs typeface="Times New Roman" panose="02020603050405020304" pitchFamily="18" charset="0"/>
            </a:endParaRPr>
          </a:p>
        </p:txBody>
      </p:sp>
      <p:pic>
        <p:nvPicPr>
          <p:cNvPr id="6146" name="Picture 2" descr="C:\Users\NO38\Desktop\書籍\IM111電子商務\IM111ppt\小圖\180px-淘宝网.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321" y="4109201"/>
            <a:ext cx="2272127" cy="2272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486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雲端</a:t>
            </a:r>
            <a:r>
              <a:rPr kumimoji="1" lang="zh-TW" altLang="en-US" dirty="0">
                <a:solidFill>
                  <a:schemeClr val="tx2"/>
                </a:solidFill>
              </a:rPr>
              <a:t>運算（</a:t>
            </a:r>
            <a:r>
              <a:rPr kumimoji="1" lang="en-US" altLang="zh-TW" dirty="0" smtClean="0">
                <a:solidFill>
                  <a:schemeClr val="tx2"/>
                </a:solidFill>
              </a:rPr>
              <a:t>C</a:t>
            </a:r>
            <a:r>
              <a:rPr kumimoji="1" lang="en-US" altLang="zh-TW" cap="none" dirty="0" smtClean="0">
                <a:solidFill>
                  <a:schemeClr val="tx2"/>
                </a:solidFill>
              </a:rPr>
              <a:t>loud</a:t>
            </a:r>
            <a:r>
              <a:rPr kumimoji="1" lang="en-US" altLang="zh-TW" dirty="0" smtClean="0">
                <a:solidFill>
                  <a:schemeClr val="tx2"/>
                </a:solidFill>
              </a:rPr>
              <a:t> C</a:t>
            </a:r>
            <a:r>
              <a:rPr kumimoji="1" lang="en-US" altLang="zh-TW" cap="none" dirty="0" smtClean="0">
                <a:solidFill>
                  <a:schemeClr val="tx2"/>
                </a:solidFill>
              </a:rPr>
              <a:t>omputing</a:t>
            </a:r>
            <a:r>
              <a:rPr kumimoji="1" lang="zh-TW" altLang="en-US" dirty="0" smtClean="0">
                <a:solidFill>
                  <a:schemeClr val="tx2"/>
                </a:solidFill>
              </a:rPr>
              <a:t>）</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ts val="768"/>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一種</a:t>
            </a:r>
            <a:r>
              <a:rPr kumimoji="1" lang="zh-TW" altLang="en-US" sz="3200" dirty="0">
                <a:ea typeface="華康中明體" panose="02020509000000000000" pitchFamily="49" charset="-120"/>
                <a:cs typeface="Times New Roman" panose="02020603050405020304" pitchFamily="18" charset="0"/>
              </a:rPr>
              <a:t>基於網際網路運作的方式，共享的軟硬體資源可以透過需求而動態的分配給需求者，而達到彈性、減少成本的</a:t>
            </a:r>
            <a:r>
              <a:rPr kumimoji="1" lang="zh-TW" altLang="en-US" sz="3200" dirty="0" smtClean="0">
                <a:ea typeface="華康中明體" panose="02020509000000000000" pitchFamily="49" charset="-120"/>
                <a:cs typeface="Times New Roman" panose="02020603050405020304" pitchFamily="18" charset="0"/>
              </a:rPr>
              <a:t>考量。</a:t>
            </a:r>
            <a:endParaRPr kumimoji="1" lang="zh-TW" altLang="en-US" sz="3200" dirty="0">
              <a:ea typeface="華康中明體" panose="02020509000000000000" pitchFamily="49" charset="-120"/>
              <a:cs typeface="Times New Roman" panose="02020603050405020304" pitchFamily="18" charset="0"/>
            </a:endParaRPr>
          </a:p>
          <a:p>
            <a:pPr marL="342900" lvl="1" indent="-342900" algn="just" defTabSz="914400" eaLnBrk="0" fontAlgn="base" hangingPunct="0">
              <a:spcBef>
                <a:spcPts val="768"/>
              </a:spcBef>
              <a:buFont typeface="Arial" charset="0"/>
              <a:buChar char="•"/>
            </a:pPr>
            <a:r>
              <a:rPr kumimoji="1" lang="zh-TW" altLang="en-US" sz="3200" dirty="0">
                <a:ea typeface="華康中明體" panose="02020509000000000000" pitchFamily="49" charset="-120"/>
                <a:cs typeface="Times New Roman" panose="02020603050405020304" pitchFamily="18" charset="0"/>
              </a:rPr>
              <a:t>許多企業不購買實體的軟硬體，而向雲端服務業者提出請求，在業者所提供的環境下建造自己的商業環境，成功的達到成本減少以及提供</a:t>
            </a:r>
            <a:r>
              <a:rPr kumimoji="1" lang="en-US" altLang="zh-TW" sz="3200" dirty="0">
                <a:ea typeface="華康中明體" panose="02020509000000000000" pitchFamily="49" charset="-120"/>
                <a:cs typeface="Times New Roman" panose="02020603050405020304" pitchFamily="18" charset="0"/>
              </a:rPr>
              <a:t>24</a:t>
            </a:r>
            <a:r>
              <a:rPr kumimoji="1" lang="zh-TW" altLang="en-US" sz="3200" dirty="0">
                <a:ea typeface="華康中明體" panose="02020509000000000000" pitchFamily="49" charset="-120"/>
                <a:cs typeface="Times New Roman" panose="02020603050405020304" pitchFamily="18" charset="0"/>
              </a:rPr>
              <a:t>小時不間斷的</a:t>
            </a:r>
            <a:r>
              <a:rPr kumimoji="1" lang="zh-TW" altLang="en-US" sz="3200" dirty="0" smtClean="0">
                <a:ea typeface="華康中明體" panose="02020509000000000000" pitchFamily="49" charset="-120"/>
                <a:cs typeface="Times New Roman" panose="02020603050405020304" pitchFamily="18" charset="0"/>
              </a:rPr>
              <a:t>服務。</a:t>
            </a:r>
            <a:endParaRPr kumimoji="1" lang="zh-TW" altLang="en-US" sz="3200" dirty="0">
              <a:ea typeface="華康中明體" panose="02020509000000000000" pitchFamily="49" charset="-120"/>
              <a:cs typeface="Times New Roman" panose="02020603050405020304" pitchFamily="18" charset="0"/>
            </a:endParaRPr>
          </a:p>
        </p:txBody>
      </p:sp>
      <p:grpSp>
        <p:nvGrpSpPr>
          <p:cNvPr id="11" name="群組 10"/>
          <p:cNvGrpSpPr/>
          <p:nvPr/>
        </p:nvGrpSpPr>
        <p:grpSpPr>
          <a:xfrm rot="-5400000">
            <a:off x="3296792" y="-3280890"/>
            <a:ext cx="468002" cy="7047030"/>
            <a:chOff x="-37328" y="1182"/>
            <a:chExt cx="432005" cy="4368728"/>
          </a:xfrm>
          <a:solidFill>
            <a:schemeClr val="bg1"/>
          </a:solidFill>
          <a:effectLst/>
        </p:grpSpPr>
        <p:sp>
          <p:nvSpPr>
            <p:cNvPr id="13" name="五邊形 12"/>
            <p:cNvSpPr/>
            <p:nvPr/>
          </p:nvSpPr>
          <p:spPr>
            <a:xfrm rot="5400000">
              <a:off x="-211885" y="175744"/>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8" y="80998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729437" y="1968934"/>
              <a:ext cx="1816219"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18.3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創新科技的出現</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90" y="31248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90" y="376334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4797104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雲端</a:t>
            </a:r>
            <a:r>
              <a:rPr kumimoji="1" lang="zh-TW" altLang="en-US" dirty="0">
                <a:solidFill>
                  <a:schemeClr val="tx2"/>
                </a:solidFill>
              </a:rPr>
              <a:t>運算（</a:t>
            </a:r>
            <a:r>
              <a:rPr kumimoji="1" lang="en-US" altLang="zh-TW" dirty="0" smtClean="0">
                <a:solidFill>
                  <a:schemeClr val="tx2"/>
                </a:solidFill>
              </a:rPr>
              <a:t>C</a:t>
            </a:r>
            <a:r>
              <a:rPr kumimoji="1" lang="en-US" altLang="zh-TW" cap="none" dirty="0" smtClean="0">
                <a:solidFill>
                  <a:schemeClr val="tx2"/>
                </a:solidFill>
              </a:rPr>
              <a:t>loud</a:t>
            </a:r>
            <a:r>
              <a:rPr kumimoji="1" lang="en-US" altLang="zh-TW" dirty="0" smtClean="0">
                <a:solidFill>
                  <a:schemeClr val="tx2"/>
                </a:solidFill>
              </a:rPr>
              <a:t> C</a:t>
            </a:r>
            <a:r>
              <a:rPr kumimoji="1" lang="en-US" altLang="zh-TW" cap="none" dirty="0" smtClean="0">
                <a:solidFill>
                  <a:schemeClr val="tx2"/>
                </a:solidFill>
              </a:rPr>
              <a:t>omputing</a:t>
            </a:r>
            <a:r>
              <a:rPr kumimoji="1" lang="zh-TW" altLang="en-US" dirty="0" smtClean="0">
                <a:solidFill>
                  <a:schemeClr val="tx2"/>
                </a:solidFill>
              </a:rPr>
              <a:t>）</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ts val="768"/>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雲端</a:t>
            </a:r>
            <a:r>
              <a:rPr kumimoji="1" lang="zh-TW" altLang="en-US" sz="3200" dirty="0">
                <a:ea typeface="華康中明體" panose="02020509000000000000" pitchFamily="49" charset="-120"/>
                <a:cs typeface="Times New Roman" panose="02020603050405020304" pitchFamily="18" charset="0"/>
              </a:rPr>
              <a:t>也應用在其他的領域</a:t>
            </a:r>
          </a:p>
          <a:p>
            <a:pPr marL="720000" lvl="1" indent="-342900" algn="just" defTabSz="914400" fontAlgn="base">
              <a:spcBef>
                <a:spcPts val="768"/>
              </a:spcBef>
              <a:buFont typeface="Times New Roman" panose="02020603050405020304" pitchFamily="18" charset="0"/>
              <a:buChar char="−"/>
            </a:pPr>
            <a:r>
              <a:rPr kumimoji="1" lang="zh-TW" altLang="en-US" dirty="0">
                <a:ea typeface="華康中明體" panose="02020509000000000000" pitchFamily="49" charset="-120"/>
                <a:cs typeface="Times New Roman" panose="02020603050405020304" pitchFamily="18" charset="0"/>
              </a:rPr>
              <a:t>華碩和秀傳醫院在</a:t>
            </a:r>
            <a:r>
              <a:rPr kumimoji="1" lang="en-US" altLang="zh-TW" dirty="0">
                <a:ea typeface="華康中明體" panose="02020509000000000000" pitchFamily="49" charset="-120"/>
                <a:cs typeface="Times New Roman" panose="02020603050405020304" pitchFamily="18" charset="0"/>
              </a:rPr>
              <a:t>2013</a:t>
            </a:r>
            <a:r>
              <a:rPr kumimoji="1" lang="zh-TW" altLang="en-US" dirty="0">
                <a:ea typeface="華康中明體" panose="02020509000000000000" pitchFamily="49" charset="-120"/>
                <a:cs typeface="Times New Roman" panose="02020603050405020304" pitchFamily="18" charset="0"/>
              </a:rPr>
              <a:t>年</a:t>
            </a:r>
            <a:r>
              <a:rPr kumimoji="1" lang="en-US" altLang="zh-TW" dirty="0">
                <a:ea typeface="華康中明體" panose="02020509000000000000" pitchFamily="49" charset="-120"/>
                <a:cs typeface="Times New Roman" panose="02020603050405020304" pitchFamily="18" charset="0"/>
              </a:rPr>
              <a:t>6</a:t>
            </a:r>
            <a:r>
              <a:rPr kumimoji="1" lang="zh-TW" altLang="en-US" dirty="0">
                <a:ea typeface="華康中明體" panose="02020509000000000000" pitchFamily="49" charset="-120"/>
                <a:cs typeface="Times New Roman" panose="02020603050405020304" pitchFamily="18" charset="0"/>
              </a:rPr>
              <a:t>月正式將醫療雲上線運作，其包含了「健康管理雲」、「健康照護雲」及「醫學研究雲」三朵雲共構形成一個醫療生態</a:t>
            </a:r>
            <a:r>
              <a:rPr kumimoji="1" lang="zh-TW" altLang="en-US" dirty="0" smtClean="0">
                <a:ea typeface="華康中明體" panose="02020509000000000000" pitchFamily="49" charset="-120"/>
                <a:cs typeface="Times New Roman" panose="02020603050405020304" pitchFamily="18" charset="0"/>
              </a:rPr>
              <a:t>系統</a:t>
            </a:r>
            <a:r>
              <a:rPr kumimoji="1" lang="zh-TW" altLang="en-US" dirty="0">
                <a:ea typeface="華康中明體" panose="02020509000000000000" pitchFamily="49" charset="-120"/>
                <a:cs typeface="Times New Roman" panose="02020603050405020304" pitchFamily="18" charset="0"/>
              </a:rPr>
              <a:t>。</a:t>
            </a:r>
          </a:p>
          <a:p>
            <a:pPr marL="720000" lvl="1" indent="-342900" algn="just" defTabSz="914400" fontAlgn="base">
              <a:spcBef>
                <a:spcPts val="768"/>
              </a:spcBef>
              <a:buFont typeface="Times New Roman" panose="02020603050405020304" pitchFamily="18" charset="0"/>
              <a:buChar char="−"/>
            </a:pPr>
            <a:r>
              <a:rPr kumimoji="1" lang="zh-TW" altLang="en-US" dirty="0">
                <a:ea typeface="華康中明體" panose="02020509000000000000" pitchFamily="49" charset="-120"/>
                <a:cs typeface="Times New Roman" panose="02020603050405020304" pitchFamily="18" charset="0"/>
              </a:rPr>
              <a:t>辦公室軟體的雲端</a:t>
            </a:r>
            <a:r>
              <a:rPr kumimoji="1" lang="zh-TW" altLang="en-US" dirty="0" smtClean="0">
                <a:ea typeface="華康中明體" panose="02020509000000000000" pitchFamily="49" charset="-120"/>
                <a:cs typeface="Times New Roman" panose="02020603050405020304" pitchFamily="18" charset="0"/>
              </a:rPr>
              <a:t>化</a:t>
            </a:r>
            <a:r>
              <a:rPr kumimoji="1" lang="zh-TW" altLang="en-US" dirty="0">
                <a:ea typeface="華康中明體" panose="02020509000000000000" pitchFamily="49" charset="-120"/>
                <a:cs typeface="Times New Roman" panose="02020603050405020304" pitchFamily="18" charset="0"/>
              </a:rPr>
              <a:t>。</a:t>
            </a:r>
          </a:p>
        </p:txBody>
      </p:sp>
      <p:grpSp>
        <p:nvGrpSpPr>
          <p:cNvPr id="11" name="群組 10"/>
          <p:cNvGrpSpPr/>
          <p:nvPr/>
        </p:nvGrpSpPr>
        <p:grpSpPr>
          <a:xfrm rot="-5400000">
            <a:off x="3296792" y="-3280890"/>
            <a:ext cx="468002" cy="7047030"/>
            <a:chOff x="-37328" y="1182"/>
            <a:chExt cx="432005" cy="4368728"/>
          </a:xfrm>
          <a:solidFill>
            <a:schemeClr val="bg1"/>
          </a:solidFill>
          <a:effectLst/>
        </p:grpSpPr>
        <p:sp>
          <p:nvSpPr>
            <p:cNvPr id="13" name="五邊形 12"/>
            <p:cNvSpPr/>
            <p:nvPr/>
          </p:nvSpPr>
          <p:spPr>
            <a:xfrm rot="5400000">
              <a:off x="-211885" y="175744"/>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8" y="80998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729437" y="1968934"/>
              <a:ext cx="1816219"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18.3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創新科技的出現</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90" y="31248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90" y="376334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 name="Picture 2" descr="C:\Users\NO38\Desktop\書籍\IM111電子商務\IM111ppt\小圖\images (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510" y="3789040"/>
            <a:ext cx="2565938" cy="2565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6825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lang="zh-TW" altLang="en-US" dirty="0" smtClean="0"/>
              <a:t>巨</a:t>
            </a:r>
            <a:r>
              <a:rPr lang="zh-TW" altLang="en-US" dirty="0"/>
              <a:t>量</a:t>
            </a:r>
            <a:r>
              <a:rPr lang="zh-TW" altLang="en-US" dirty="0" smtClean="0"/>
              <a:t>資料（</a:t>
            </a:r>
            <a:r>
              <a:rPr lang="en-US" altLang="zh-TW" dirty="0" smtClean="0"/>
              <a:t>B</a:t>
            </a:r>
            <a:r>
              <a:rPr lang="en-US" altLang="zh-TW" cap="none" dirty="0" smtClean="0"/>
              <a:t>ig</a:t>
            </a:r>
            <a:r>
              <a:rPr lang="en-US" altLang="zh-TW" dirty="0" smtClean="0"/>
              <a:t> D</a:t>
            </a:r>
            <a:r>
              <a:rPr lang="en-US" altLang="zh-TW" cap="none" dirty="0" smtClean="0"/>
              <a:t>ata</a:t>
            </a:r>
            <a:r>
              <a:rPr lang="zh-TW" altLang="en-US" dirty="0" smtClean="0"/>
              <a:t>）</a:t>
            </a:r>
            <a:endParaRPr lang="zh-TW" altLang="en-US" dirty="0"/>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ts val="768"/>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又</a:t>
            </a:r>
            <a:r>
              <a:rPr kumimoji="1" lang="zh-TW" altLang="en-US" sz="3200" dirty="0">
                <a:ea typeface="華康中明體" panose="02020509000000000000" pitchFamily="49" charset="-120"/>
                <a:cs typeface="Times New Roman" panose="02020603050405020304" pitchFamily="18" charset="0"/>
              </a:rPr>
              <a:t>稱海量資料，指的是資料的規模宏大，以致於無法透過一般資料處理的軟體（</a:t>
            </a:r>
            <a:r>
              <a:rPr kumimoji="1" lang="en-US" altLang="zh-TW" sz="3200" dirty="0">
                <a:ea typeface="華康中明體" panose="02020509000000000000" pitchFamily="49" charset="-120"/>
                <a:cs typeface="Times New Roman" panose="02020603050405020304" pitchFamily="18" charset="0"/>
              </a:rPr>
              <a:t>SQL</a:t>
            </a:r>
            <a:r>
              <a:rPr kumimoji="1" lang="zh-TW" altLang="en-US" sz="3200" dirty="0">
                <a:ea typeface="華康中明體" panose="02020509000000000000" pitchFamily="49" charset="-120"/>
                <a:cs typeface="Times New Roman" panose="02020603050405020304" pitchFamily="18" charset="0"/>
              </a:rPr>
              <a:t>），在可接受的時間內完成所需進行的</a:t>
            </a:r>
            <a:r>
              <a:rPr kumimoji="1" lang="zh-TW" altLang="en-US" sz="3200" dirty="0" smtClean="0">
                <a:ea typeface="華康中明體" panose="02020509000000000000" pitchFamily="49" charset="-120"/>
                <a:cs typeface="Times New Roman" panose="02020603050405020304" pitchFamily="18" charset="0"/>
              </a:rPr>
              <a:t>處理</a:t>
            </a:r>
            <a:r>
              <a:rPr kumimoji="1" lang="zh-TW" altLang="en-US" sz="3200" dirty="0">
                <a:ea typeface="華康中明體" panose="02020509000000000000" pitchFamily="49" charset="-120"/>
                <a:cs typeface="Times New Roman" panose="02020603050405020304" pitchFamily="18" charset="0"/>
              </a:rPr>
              <a:t>。</a:t>
            </a:r>
          </a:p>
          <a:p>
            <a:pPr marL="342900" lvl="1" indent="-342900" algn="just" defTabSz="914400" eaLnBrk="0" fontAlgn="base" hangingPunct="0">
              <a:spcBef>
                <a:spcPts val="768"/>
              </a:spcBef>
              <a:buFont typeface="Arial" charset="0"/>
              <a:buChar char="•"/>
            </a:pPr>
            <a:r>
              <a:rPr kumimoji="1" lang="zh-TW" altLang="en-US" sz="3200" dirty="0">
                <a:ea typeface="華康中明體" panose="02020509000000000000" pitchFamily="49" charset="-120"/>
                <a:cs typeface="Times New Roman" panose="02020603050405020304" pitchFamily="18" charset="0"/>
              </a:rPr>
              <a:t>巨量資料在電子商務的發展上主要在於提供企業更精準的顧客行為</a:t>
            </a:r>
            <a:r>
              <a:rPr kumimoji="1" lang="zh-TW" altLang="en-US" sz="3200" dirty="0" smtClean="0">
                <a:ea typeface="華康中明體" panose="02020509000000000000" pitchFamily="49" charset="-120"/>
                <a:cs typeface="Times New Roman" panose="02020603050405020304" pitchFamily="18" charset="0"/>
              </a:rPr>
              <a:t>預測。</a:t>
            </a:r>
            <a:endParaRPr kumimoji="1" lang="zh-TW" altLang="en-US" sz="3200" dirty="0">
              <a:ea typeface="華康中明體" panose="02020509000000000000" pitchFamily="49" charset="-120"/>
              <a:cs typeface="Times New Roman" panose="02020603050405020304" pitchFamily="18" charset="0"/>
            </a:endParaRPr>
          </a:p>
        </p:txBody>
      </p:sp>
      <p:grpSp>
        <p:nvGrpSpPr>
          <p:cNvPr id="11" name="群組 10"/>
          <p:cNvGrpSpPr/>
          <p:nvPr/>
        </p:nvGrpSpPr>
        <p:grpSpPr>
          <a:xfrm rot="-5400000">
            <a:off x="3296792" y="-3280890"/>
            <a:ext cx="468002" cy="7047030"/>
            <a:chOff x="-37328" y="1182"/>
            <a:chExt cx="432005" cy="4368728"/>
          </a:xfrm>
          <a:solidFill>
            <a:schemeClr val="bg1"/>
          </a:solidFill>
          <a:effectLst/>
        </p:grpSpPr>
        <p:sp>
          <p:nvSpPr>
            <p:cNvPr id="13" name="五邊形 12"/>
            <p:cNvSpPr/>
            <p:nvPr/>
          </p:nvSpPr>
          <p:spPr>
            <a:xfrm rot="5400000">
              <a:off x="-211885" y="175744"/>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8" y="80998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729437" y="1968934"/>
              <a:ext cx="1816219"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18.3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創新科技的出現</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90" y="31248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90" y="376334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8194" name="Picture 2" descr="C:\Users\NO38\Desktop\書籍\IM111電子商務\IM111ppt\小圖\big-data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4437112"/>
            <a:ext cx="1978713"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294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lang="zh-TW" altLang="en-US" dirty="0" smtClean="0"/>
              <a:t>情境</a:t>
            </a:r>
            <a:r>
              <a:rPr lang="zh-TW" altLang="en-US" dirty="0"/>
              <a:t>感知</a:t>
            </a:r>
            <a:r>
              <a:rPr lang="zh-TW" altLang="en-US" dirty="0" smtClean="0"/>
              <a:t>技術（</a:t>
            </a:r>
            <a:r>
              <a:rPr lang="en-US" altLang="zh-TW" dirty="0" smtClean="0"/>
              <a:t>C</a:t>
            </a:r>
            <a:r>
              <a:rPr lang="en-US" altLang="zh-TW" cap="none" dirty="0" smtClean="0"/>
              <a:t>ontext</a:t>
            </a:r>
            <a:r>
              <a:rPr lang="en-US" altLang="zh-TW" dirty="0" smtClean="0"/>
              <a:t> A</a:t>
            </a:r>
            <a:r>
              <a:rPr lang="en-US" altLang="zh-TW" cap="none" dirty="0" smtClean="0"/>
              <a:t>wareness</a:t>
            </a:r>
            <a:r>
              <a:rPr lang="zh-TW" altLang="en-US" dirty="0" smtClean="0"/>
              <a:t>）</a:t>
            </a:r>
            <a:endParaRPr lang="zh-TW" altLang="en-US" dirty="0"/>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ts val="768"/>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透過</a:t>
            </a:r>
            <a:r>
              <a:rPr kumimoji="1" lang="zh-TW" altLang="en-US" sz="3200" dirty="0">
                <a:ea typeface="華康中明體" panose="02020509000000000000" pitchFamily="49" charset="-120"/>
                <a:cs typeface="Times New Roman" panose="02020603050405020304" pitchFamily="18" charset="0"/>
              </a:rPr>
              <a:t>各式感知器（</a:t>
            </a:r>
            <a:r>
              <a:rPr kumimoji="1" lang="en-US" altLang="zh-TW" sz="3200" dirty="0">
                <a:ea typeface="華康中明體" panose="02020509000000000000" pitchFamily="49" charset="-120"/>
                <a:cs typeface="Times New Roman" panose="02020603050405020304" pitchFamily="18" charset="0"/>
              </a:rPr>
              <a:t>Sensor</a:t>
            </a:r>
            <a:r>
              <a:rPr kumimoji="1" lang="zh-TW" altLang="en-US" sz="3200" dirty="0">
                <a:ea typeface="華康中明體" panose="02020509000000000000" pitchFamily="49" charset="-120"/>
                <a:cs typeface="Times New Roman" panose="02020603050405020304" pitchFamily="18" charset="0"/>
              </a:rPr>
              <a:t>）的感測，提供使用者所處環境最適合的服務，透過環境感知技術可以提升服務品質、給予更好的使用者體驗</a:t>
            </a:r>
            <a:r>
              <a:rPr kumimoji="1" lang="zh-TW" altLang="en-US" sz="3200" dirty="0" smtClean="0">
                <a:ea typeface="華康中明體" panose="02020509000000000000" pitchFamily="49" charset="-120"/>
                <a:cs typeface="Times New Roman" panose="02020603050405020304" pitchFamily="18" charset="0"/>
              </a:rPr>
              <a:t>感受。</a:t>
            </a:r>
            <a:endParaRPr kumimoji="1" lang="zh-TW" altLang="en-US" sz="3200" dirty="0">
              <a:ea typeface="華康中明體" panose="02020509000000000000" pitchFamily="49" charset="-120"/>
              <a:cs typeface="Times New Roman" panose="02020603050405020304" pitchFamily="18" charset="0"/>
            </a:endParaRPr>
          </a:p>
        </p:txBody>
      </p:sp>
      <p:grpSp>
        <p:nvGrpSpPr>
          <p:cNvPr id="11" name="群組 10"/>
          <p:cNvGrpSpPr/>
          <p:nvPr/>
        </p:nvGrpSpPr>
        <p:grpSpPr>
          <a:xfrm rot="-5400000">
            <a:off x="3296792" y="-3280890"/>
            <a:ext cx="468002" cy="7047030"/>
            <a:chOff x="-37328" y="1182"/>
            <a:chExt cx="432005" cy="4368728"/>
          </a:xfrm>
          <a:solidFill>
            <a:schemeClr val="bg1"/>
          </a:solidFill>
          <a:effectLst/>
        </p:grpSpPr>
        <p:sp>
          <p:nvSpPr>
            <p:cNvPr id="13" name="五邊形 12"/>
            <p:cNvSpPr/>
            <p:nvPr/>
          </p:nvSpPr>
          <p:spPr>
            <a:xfrm rot="5400000">
              <a:off x="-211885" y="175744"/>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8" y="80998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729437" y="1968934"/>
              <a:ext cx="1816219"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18.3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創新科技的出現</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90" y="31248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90" y="376334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9218" name="Picture 2" descr="C:\Users\NO38\Desktop\書籍\IM111電子商務\IM111ppt\小圖\1385627475-6214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1268" y="3785021"/>
            <a:ext cx="2609850" cy="2600325"/>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599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lstStyle/>
          <a:p>
            <a:pPr algn="ctr"/>
            <a:r>
              <a:rPr lang="zh-TW" altLang="en-US" sz="4000" b="0" dirty="0" smtClean="0"/>
              <a:t>摘要</a:t>
            </a:r>
            <a:endParaRPr lang="zh-TW" altLang="en-US" sz="4000" b="0" dirty="0"/>
          </a:p>
        </p:txBody>
      </p:sp>
      <p:sp>
        <p:nvSpPr>
          <p:cNvPr id="12" name="內容版面配置區 2"/>
          <p:cNvSpPr>
            <a:spLocks noGrp="1"/>
          </p:cNvSpPr>
          <p:nvPr>
            <p:ph idx="1"/>
          </p:nvPr>
        </p:nvSpPr>
        <p:spPr>
          <a:xfrm>
            <a:off x="457200" y="1600200"/>
            <a:ext cx="8435280" cy="4525963"/>
          </a:xfrm>
        </p:spPr>
        <p:txBody>
          <a:bodyPr>
            <a:noAutofit/>
          </a:bodyPr>
          <a:lstStyle/>
          <a:p>
            <a:pPr marL="342900" indent="-342900" algn="just" eaLnBrk="0" fontAlgn="base" hangingPunct="0">
              <a:lnSpc>
                <a:spcPct val="100000"/>
              </a:lnSpc>
              <a:spcBef>
                <a:spcPct val="20000"/>
              </a:spcBef>
              <a:spcAft>
                <a:spcPct val="0"/>
              </a:spcAft>
              <a:buFont typeface="Arial" charset="0"/>
              <a:buChar char="•"/>
            </a:pPr>
            <a:r>
              <a:rPr kumimoji="1" lang="en-US" altLang="zh-TW" sz="3200" dirty="0" smtClean="0">
                <a:solidFill>
                  <a:schemeClr val="tx2"/>
                </a:solidFill>
              </a:rPr>
              <a:t>18.1</a:t>
            </a:r>
            <a:r>
              <a:rPr kumimoji="1" lang="zh-TW" altLang="en-US" sz="3200" dirty="0" smtClean="0">
                <a:solidFill>
                  <a:schemeClr val="tx2"/>
                </a:solidFill>
              </a:rPr>
              <a:t> 導論</a:t>
            </a:r>
            <a:endParaRPr kumimoji="1" lang="en-US" altLang="zh-TW" sz="3200" dirty="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dirty="0" smtClean="0"/>
              <a:t>18</a:t>
            </a:r>
            <a:r>
              <a:rPr kumimoji="1" lang="en-US" altLang="zh-TW" sz="3200" dirty="0" smtClean="0">
                <a:solidFill>
                  <a:schemeClr val="tx2"/>
                </a:solidFill>
              </a:rPr>
              <a:t>.2</a:t>
            </a:r>
            <a:r>
              <a:rPr kumimoji="1" lang="zh-TW" altLang="en-US" sz="3200" dirty="0" smtClean="0">
                <a:solidFill>
                  <a:schemeClr val="tx2"/>
                </a:solidFill>
              </a:rPr>
              <a:t> 目前電子商務所面臨的挑戰</a:t>
            </a:r>
            <a:endParaRPr kumimoji="1" lang="en-US" altLang="zh-TW" sz="3200" dirty="0" smtClean="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dirty="0" smtClean="0"/>
              <a:t>18.3</a:t>
            </a:r>
            <a:r>
              <a:rPr kumimoji="1" lang="zh-TW" altLang="en-US" sz="3200" dirty="0" smtClean="0">
                <a:solidFill>
                  <a:schemeClr val="tx2"/>
                </a:solidFill>
              </a:rPr>
              <a:t> 創新科技的出現</a:t>
            </a:r>
            <a:endParaRPr kumimoji="1" lang="en-US" altLang="zh-TW" sz="3200" dirty="0" smtClean="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dirty="0" smtClean="0"/>
              <a:t>18</a:t>
            </a:r>
            <a:r>
              <a:rPr kumimoji="1" lang="en-US" altLang="zh-TW" sz="3200" dirty="0" smtClean="0">
                <a:solidFill>
                  <a:schemeClr val="tx2"/>
                </a:solidFill>
              </a:rPr>
              <a:t>.4</a:t>
            </a:r>
            <a:r>
              <a:rPr kumimoji="1" lang="zh-TW" altLang="en-US" sz="3200" dirty="0" smtClean="0">
                <a:solidFill>
                  <a:schemeClr val="tx2"/>
                </a:solidFill>
              </a:rPr>
              <a:t> 新商務模式的發展契機</a:t>
            </a:r>
            <a:endParaRPr kumimoji="1" lang="en-US" altLang="zh-TW" sz="3200" dirty="0" smtClean="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dirty="0" smtClean="0"/>
              <a:t>18</a:t>
            </a:r>
            <a:r>
              <a:rPr kumimoji="1" lang="en-US" altLang="zh-TW" sz="3200" dirty="0" smtClean="0">
                <a:solidFill>
                  <a:schemeClr val="tx2"/>
                </a:solidFill>
              </a:rPr>
              <a:t>.5</a:t>
            </a:r>
            <a:r>
              <a:rPr kumimoji="1" lang="zh-TW" altLang="en-US" sz="3200" dirty="0" smtClean="0">
                <a:solidFill>
                  <a:schemeClr val="tx2"/>
                </a:solidFill>
              </a:rPr>
              <a:t> 摘要</a:t>
            </a:r>
            <a:r>
              <a:rPr kumimoji="1" lang="zh-TW" altLang="en-US" sz="3200" dirty="0">
                <a:solidFill>
                  <a:schemeClr val="tx2"/>
                </a:solidFill>
              </a:rPr>
              <a:t>與</a:t>
            </a:r>
            <a:r>
              <a:rPr kumimoji="1" lang="zh-TW" altLang="en-US" sz="3200" dirty="0" smtClean="0">
                <a:solidFill>
                  <a:schemeClr val="tx2"/>
                </a:solidFill>
              </a:rPr>
              <a:t>結論</a:t>
            </a:r>
            <a:endParaRPr kumimoji="1" lang="en-US" altLang="zh-TW" sz="3200" dirty="0">
              <a:solidFill>
                <a:schemeClr val="tx2"/>
              </a:solidFill>
            </a:endParaRPr>
          </a:p>
        </p:txBody>
      </p:sp>
    </p:spTree>
    <p:extLst>
      <p:ext uri="{BB962C8B-B14F-4D97-AF65-F5344CB8AC3E}">
        <p14:creationId xmlns:p14="http://schemas.microsoft.com/office/powerpoint/2010/main" val="520560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lang="zh-TW" altLang="en-US" dirty="0" smtClean="0"/>
              <a:t>體感科技</a:t>
            </a:r>
            <a:endParaRPr lang="zh-TW" altLang="en-US" dirty="0"/>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ts val="768"/>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運用</a:t>
            </a:r>
            <a:r>
              <a:rPr kumimoji="1" lang="zh-TW" altLang="en-US" sz="3200" dirty="0">
                <a:ea typeface="華康中明體" panose="02020509000000000000" pitchFamily="49" charset="-120"/>
                <a:cs typeface="Times New Roman" panose="02020603050405020304" pitchFamily="18" charset="0"/>
              </a:rPr>
              <a:t>人體的所產生的動作來操作機台的一種技術，例如：</a:t>
            </a:r>
            <a:r>
              <a:rPr kumimoji="1" lang="en-US" altLang="zh-TW" sz="3200" dirty="0">
                <a:ea typeface="華康中明體" panose="02020509000000000000" pitchFamily="49" charset="-120"/>
                <a:cs typeface="Times New Roman" panose="02020603050405020304" pitchFamily="18" charset="0"/>
              </a:rPr>
              <a:t>Microsoft</a:t>
            </a:r>
            <a:r>
              <a:rPr kumimoji="1" lang="zh-TW" altLang="en-US" sz="3200" dirty="0">
                <a:ea typeface="華康中明體" panose="02020509000000000000" pitchFamily="49" charset="-120"/>
                <a:cs typeface="Times New Roman" panose="02020603050405020304" pitchFamily="18" charset="0"/>
              </a:rPr>
              <a:t>的</a:t>
            </a:r>
            <a:r>
              <a:rPr kumimoji="1" lang="en-US" altLang="zh-TW" sz="3200" dirty="0" smtClean="0">
                <a:ea typeface="華康中明體" panose="02020509000000000000" pitchFamily="49" charset="-120"/>
                <a:cs typeface="Times New Roman" panose="02020603050405020304" pitchFamily="18" charset="0"/>
              </a:rPr>
              <a:t>Kinect</a:t>
            </a:r>
            <a:r>
              <a:rPr kumimoji="1" lang="zh-TW" altLang="en-US" sz="3200" dirty="0" smtClean="0">
                <a:ea typeface="華康中明體" panose="02020509000000000000" pitchFamily="49" charset="-120"/>
                <a:cs typeface="Times New Roman" panose="02020603050405020304" pitchFamily="18" charset="0"/>
              </a:rPr>
              <a:t>。</a:t>
            </a:r>
            <a:endParaRPr kumimoji="1" lang="en-US" altLang="zh-TW" sz="3200" dirty="0">
              <a:ea typeface="華康中明體" panose="02020509000000000000" pitchFamily="49" charset="-120"/>
              <a:cs typeface="Times New Roman" panose="02020603050405020304" pitchFamily="18" charset="0"/>
            </a:endParaRPr>
          </a:p>
          <a:p>
            <a:pPr marL="342900" lvl="1" indent="-342900" algn="just" defTabSz="914400" eaLnBrk="0" fontAlgn="base" hangingPunct="0">
              <a:spcBef>
                <a:spcPts val="768"/>
              </a:spcBef>
              <a:buFont typeface="Arial" charset="0"/>
              <a:buChar char="•"/>
            </a:pPr>
            <a:r>
              <a:rPr kumimoji="1" lang="zh-TW" altLang="en-US" sz="3200" dirty="0">
                <a:ea typeface="華康中明體" panose="02020509000000000000" pitchFamily="49" charset="-120"/>
                <a:cs typeface="Times New Roman" panose="02020603050405020304" pitchFamily="18" charset="0"/>
              </a:rPr>
              <a:t>體感可以和擴增實境結合在一起產生出一種獨特的試衣方法；也可以和醫療做結合，提供偏遠地區的老人或病患在家進行復</a:t>
            </a:r>
            <a:r>
              <a:rPr kumimoji="1" lang="zh-TW" altLang="en-US" sz="3200" dirty="0" smtClean="0">
                <a:ea typeface="華康中明體" panose="02020509000000000000" pitchFamily="49" charset="-120"/>
                <a:cs typeface="Times New Roman" panose="02020603050405020304" pitchFamily="18" charset="0"/>
              </a:rPr>
              <a:t>健。</a:t>
            </a:r>
            <a:endParaRPr kumimoji="1" lang="zh-TW" altLang="en-US" sz="3200" dirty="0">
              <a:ea typeface="華康中明體" panose="02020509000000000000" pitchFamily="49" charset="-120"/>
              <a:cs typeface="Times New Roman" panose="02020603050405020304" pitchFamily="18" charset="0"/>
            </a:endParaRPr>
          </a:p>
          <a:p>
            <a:pPr marL="342900" lvl="1" indent="-342900" algn="just" defTabSz="914400" eaLnBrk="0" fontAlgn="base" hangingPunct="0">
              <a:spcBef>
                <a:spcPts val="768"/>
              </a:spcBef>
              <a:buFont typeface="Arial" charset="0"/>
              <a:buChar char="•"/>
            </a:pPr>
            <a:endParaRPr kumimoji="1" lang="zh-TW" altLang="en-US" sz="3200" dirty="0">
              <a:ea typeface="華康中明體" panose="02020509000000000000" pitchFamily="49" charset="-120"/>
              <a:cs typeface="Times New Roman" panose="02020603050405020304" pitchFamily="18" charset="0"/>
            </a:endParaRPr>
          </a:p>
        </p:txBody>
      </p:sp>
      <p:grpSp>
        <p:nvGrpSpPr>
          <p:cNvPr id="11" name="群組 10"/>
          <p:cNvGrpSpPr/>
          <p:nvPr/>
        </p:nvGrpSpPr>
        <p:grpSpPr>
          <a:xfrm rot="-5400000">
            <a:off x="3296792" y="-3280890"/>
            <a:ext cx="468002" cy="7047030"/>
            <a:chOff x="-37328" y="1182"/>
            <a:chExt cx="432005" cy="4368728"/>
          </a:xfrm>
          <a:solidFill>
            <a:schemeClr val="bg1"/>
          </a:solidFill>
          <a:effectLst/>
        </p:grpSpPr>
        <p:sp>
          <p:nvSpPr>
            <p:cNvPr id="13" name="五邊形 12"/>
            <p:cNvSpPr/>
            <p:nvPr/>
          </p:nvSpPr>
          <p:spPr>
            <a:xfrm rot="5400000">
              <a:off x="-211885" y="175744"/>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8" y="80998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729437" y="1968934"/>
              <a:ext cx="1816219"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18.3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創新科技的出現</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90" y="31248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90" y="376334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026" name="Picture 2" descr="C:\Users\NO38\Desktop\書籍\IM111電子商務\IM111ppt\小圖\RR_Shot-nosca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4128" y="4300600"/>
            <a:ext cx="3006293" cy="2125543"/>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624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lang="en-US" altLang="zh-TW" dirty="0" smtClean="0"/>
              <a:t>3D</a:t>
            </a:r>
            <a:r>
              <a:rPr lang="zh-TW" altLang="en-US" dirty="0" smtClean="0"/>
              <a:t>列印技術</a:t>
            </a:r>
            <a:endParaRPr lang="zh-TW" altLang="en-US" dirty="0"/>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ts val="768"/>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一種</a:t>
            </a:r>
            <a:r>
              <a:rPr kumimoji="1" lang="zh-TW" altLang="en-US" sz="3200" dirty="0">
                <a:ea typeface="華康中明體" panose="02020509000000000000" pitchFamily="49" charset="-120"/>
                <a:cs typeface="Times New Roman" panose="02020603050405020304" pitchFamily="18" charset="0"/>
              </a:rPr>
              <a:t>快速成形的方法，運用塑料或者是粉末狀金屬等可黏合的材料，並透過電腦的輔助而層層堆疊並打印出立體狀的</a:t>
            </a:r>
            <a:r>
              <a:rPr kumimoji="1" lang="zh-TW" altLang="en-US" sz="3200" dirty="0" smtClean="0">
                <a:ea typeface="華康中明體" panose="02020509000000000000" pitchFamily="49" charset="-120"/>
                <a:cs typeface="Times New Roman" panose="02020603050405020304" pitchFamily="18" charset="0"/>
              </a:rPr>
              <a:t>物體。</a:t>
            </a:r>
            <a:endParaRPr kumimoji="1" lang="en-US" altLang="zh-TW" sz="3200" dirty="0">
              <a:ea typeface="華康中明體" panose="02020509000000000000" pitchFamily="49" charset="-120"/>
              <a:cs typeface="Times New Roman" panose="02020603050405020304" pitchFamily="18" charset="0"/>
            </a:endParaRPr>
          </a:p>
        </p:txBody>
      </p:sp>
      <p:grpSp>
        <p:nvGrpSpPr>
          <p:cNvPr id="11" name="群組 10"/>
          <p:cNvGrpSpPr/>
          <p:nvPr/>
        </p:nvGrpSpPr>
        <p:grpSpPr>
          <a:xfrm rot="-5400000">
            <a:off x="3296792" y="-3280890"/>
            <a:ext cx="468002" cy="7047030"/>
            <a:chOff x="-37328" y="1182"/>
            <a:chExt cx="432005" cy="4368728"/>
          </a:xfrm>
          <a:solidFill>
            <a:schemeClr val="bg1"/>
          </a:solidFill>
          <a:effectLst/>
        </p:grpSpPr>
        <p:sp>
          <p:nvSpPr>
            <p:cNvPr id="13" name="五邊形 12"/>
            <p:cNvSpPr/>
            <p:nvPr/>
          </p:nvSpPr>
          <p:spPr>
            <a:xfrm rot="5400000">
              <a:off x="-211885" y="175744"/>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8" y="80998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729437" y="1968934"/>
              <a:ext cx="1816219"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18.3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創新科技的出現</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90" y="31248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90" y="376334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 name="Picture 6"/>
          <p:cNvPicPr/>
          <p:nvPr/>
        </p:nvPicPr>
        <p:blipFill>
          <a:blip r:embed="rId3" cstate="print">
            <a:extLst>
              <a:ext uri="{28A0092B-C50C-407E-A947-70E740481C1C}">
                <a14:useLocalDpi xmlns:a14="http://schemas.microsoft.com/office/drawing/2010/main" val="0"/>
              </a:ext>
            </a:extLst>
          </a:blip>
          <a:stretch>
            <a:fillRect/>
          </a:stretch>
        </p:blipFill>
        <p:spPr>
          <a:xfrm>
            <a:off x="2623606" y="3356992"/>
            <a:ext cx="3896788" cy="3038124"/>
          </a:xfrm>
          <a:prstGeom prst="rect">
            <a:avLst/>
          </a:prstGeom>
          <a:effectLst>
            <a:softEdge rad="31750"/>
          </a:effectLst>
        </p:spPr>
      </p:pic>
    </p:spTree>
    <p:extLst>
      <p:ext uri="{BB962C8B-B14F-4D97-AF65-F5344CB8AC3E}">
        <p14:creationId xmlns:p14="http://schemas.microsoft.com/office/powerpoint/2010/main" val="1793345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lang="zh-TW" altLang="en-US" dirty="0" smtClean="0"/>
              <a:t>穿戴科技</a:t>
            </a:r>
            <a:endParaRPr lang="zh-TW" altLang="en-US" dirty="0"/>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ts val="768"/>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舉凡</a:t>
            </a:r>
            <a:r>
              <a:rPr kumimoji="1" lang="zh-TW" altLang="en-US" sz="3200" dirty="0">
                <a:ea typeface="華康中明體" panose="02020509000000000000" pitchFamily="49" charset="-120"/>
                <a:cs typeface="Times New Roman" panose="02020603050405020304" pitchFamily="18" charset="0"/>
              </a:rPr>
              <a:t>穿著、佩戴在人身上的電子設備都可以稱為穿戴式科技，其體積具輕薄短小等</a:t>
            </a:r>
            <a:r>
              <a:rPr kumimoji="1" lang="zh-TW" altLang="en-US" sz="3200" dirty="0" smtClean="0">
                <a:ea typeface="華康中明體" panose="02020509000000000000" pitchFamily="49" charset="-120"/>
                <a:cs typeface="Times New Roman" panose="02020603050405020304" pitchFamily="18" charset="0"/>
              </a:rPr>
              <a:t>特性</a:t>
            </a:r>
            <a:r>
              <a:rPr kumimoji="1" lang="zh-TW" altLang="en-US" sz="3200" dirty="0">
                <a:ea typeface="華康中明體" panose="02020509000000000000" pitchFamily="49" charset="-120"/>
                <a:cs typeface="Times New Roman" panose="02020603050405020304" pitchFamily="18" charset="0"/>
              </a:rPr>
              <a:t>。</a:t>
            </a:r>
          </a:p>
          <a:p>
            <a:pPr marL="342900" lvl="1" indent="-342900" algn="just" defTabSz="914400" eaLnBrk="0" fontAlgn="base" hangingPunct="0">
              <a:spcBef>
                <a:spcPts val="768"/>
              </a:spcBef>
              <a:buFont typeface="Arial" charset="0"/>
              <a:buChar char="•"/>
            </a:pPr>
            <a:r>
              <a:rPr kumimoji="1" lang="zh-TW" altLang="en-US" sz="3200" dirty="0">
                <a:ea typeface="華康中明體" panose="02020509000000000000" pitchFamily="49" charset="-120"/>
                <a:cs typeface="Times New Roman" panose="02020603050405020304" pitchFamily="18" charset="0"/>
              </a:rPr>
              <a:t>例如：</a:t>
            </a:r>
            <a:r>
              <a:rPr kumimoji="1" lang="en-US" altLang="zh-TW" sz="3200" dirty="0">
                <a:ea typeface="華康中明體" panose="02020509000000000000" pitchFamily="49" charset="-120"/>
                <a:cs typeface="Times New Roman" panose="02020603050405020304" pitchFamily="18" charset="0"/>
              </a:rPr>
              <a:t>Google Glass</a:t>
            </a:r>
            <a:r>
              <a:rPr kumimoji="1" lang="zh-TW" altLang="en-US" sz="3200" dirty="0">
                <a:ea typeface="華康中明體" panose="02020509000000000000" pitchFamily="49" charset="-120"/>
                <a:cs typeface="Times New Roman" panose="02020603050405020304" pitchFamily="18" charset="0"/>
              </a:rPr>
              <a:t>、 </a:t>
            </a:r>
            <a:r>
              <a:rPr kumimoji="1" lang="en-US" altLang="zh-TW" sz="3200" dirty="0" err="1" smtClean="0">
                <a:ea typeface="華康中明體" panose="02020509000000000000" pitchFamily="49" charset="-120"/>
                <a:cs typeface="Times New Roman" panose="02020603050405020304" pitchFamily="18" charset="0"/>
              </a:rPr>
              <a:t>iWatch</a:t>
            </a:r>
            <a:r>
              <a:rPr kumimoji="1" lang="zh-TW" altLang="en-US" sz="3200" dirty="0">
                <a:ea typeface="華康中明體" panose="02020509000000000000" pitchFamily="49" charset="-120"/>
                <a:cs typeface="Times New Roman" panose="02020603050405020304" pitchFamily="18" charset="0"/>
              </a:rPr>
              <a:t> 。</a:t>
            </a:r>
          </a:p>
          <a:p>
            <a:pPr marL="342900" lvl="1" indent="-342900" algn="just" defTabSz="914400" eaLnBrk="0" fontAlgn="base" hangingPunct="0">
              <a:spcBef>
                <a:spcPts val="768"/>
              </a:spcBef>
              <a:buFont typeface="Arial" charset="0"/>
              <a:buChar char="•"/>
            </a:pPr>
            <a:endParaRPr kumimoji="1" lang="en-US" altLang="zh-TW" sz="3200" dirty="0">
              <a:ea typeface="華康中明體" panose="02020509000000000000" pitchFamily="49" charset="-120"/>
              <a:cs typeface="Times New Roman" panose="02020603050405020304" pitchFamily="18" charset="0"/>
            </a:endParaRPr>
          </a:p>
        </p:txBody>
      </p:sp>
      <p:grpSp>
        <p:nvGrpSpPr>
          <p:cNvPr id="11" name="群組 10"/>
          <p:cNvGrpSpPr/>
          <p:nvPr/>
        </p:nvGrpSpPr>
        <p:grpSpPr>
          <a:xfrm rot="-5400000">
            <a:off x="3296792" y="-3280890"/>
            <a:ext cx="468002" cy="7047030"/>
            <a:chOff x="-37328" y="1182"/>
            <a:chExt cx="432005" cy="4368728"/>
          </a:xfrm>
          <a:solidFill>
            <a:schemeClr val="bg1"/>
          </a:solidFill>
          <a:effectLst/>
        </p:grpSpPr>
        <p:sp>
          <p:nvSpPr>
            <p:cNvPr id="13" name="五邊形 12"/>
            <p:cNvSpPr/>
            <p:nvPr/>
          </p:nvSpPr>
          <p:spPr>
            <a:xfrm rot="5400000">
              <a:off x="-211885" y="175744"/>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8" y="80998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729437" y="1968934"/>
              <a:ext cx="1816219"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18.3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創新科技的出現</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90" y="31248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90" y="376334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2050" name="Picture 2" descr="C:\Users\NO38\Desktop\書籍\IM111電子商務\IM111ppt\小圖\132499904_11n.jpg"/>
          <p:cNvPicPr>
            <a:picLocks noChangeAspect="1" noChangeArrowheads="1"/>
          </p:cNvPicPr>
          <p:nvPr/>
        </p:nvPicPr>
        <p:blipFill rotWithShape="1">
          <a:blip r:embed="rId3">
            <a:extLst>
              <a:ext uri="{28A0092B-C50C-407E-A947-70E740481C1C}">
                <a14:useLocalDpi xmlns:a14="http://schemas.microsoft.com/office/drawing/2010/main" val="0"/>
              </a:ext>
            </a:extLst>
          </a:blip>
          <a:srcRect l="23812" r="22048"/>
          <a:stretch/>
        </p:blipFill>
        <p:spPr bwMode="auto">
          <a:xfrm>
            <a:off x="6146716" y="3738642"/>
            <a:ext cx="2529740" cy="2693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33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lang="en-US" altLang="zh-TW" dirty="0" smtClean="0"/>
              <a:t>G</a:t>
            </a:r>
            <a:r>
              <a:rPr lang="en-US" altLang="zh-TW" cap="none" dirty="0" smtClean="0"/>
              <a:t>oogle</a:t>
            </a:r>
            <a:r>
              <a:rPr lang="en-US" altLang="zh-TW" dirty="0" smtClean="0"/>
              <a:t> G</a:t>
            </a:r>
            <a:r>
              <a:rPr lang="en-US" altLang="zh-TW" cap="none" dirty="0" smtClean="0"/>
              <a:t>lass</a:t>
            </a:r>
            <a:endParaRPr lang="zh-TW" altLang="en-US" cap="none" dirty="0"/>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435282" cy="5040000"/>
          </a:xfrm>
        </p:spPr>
        <p:txBody>
          <a:bodyPr>
            <a:noAutofit/>
          </a:bodyPr>
          <a:lstStyle/>
          <a:p>
            <a:pPr marL="342900" lvl="1" indent="-342900" algn="just" defTabSz="914400" eaLnBrk="0" fontAlgn="base" hangingPunct="0">
              <a:spcBef>
                <a:spcPts val="600"/>
              </a:spcBef>
              <a:buFont typeface="Arial" charset="0"/>
              <a:buChar char="•"/>
            </a:pPr>
            <a:r>
              <a:rPr kumimoji="1" lang="en-US" altLang="zh-TW" sz="3200" dirty="0" smtClean="0">
                <a:ea typeface="華康中明體" panose="02020509000000000000" pitchFamily="49" charset="-120"/>
                <a:cs typeface="Times New Roman" panose="02020603050405020304" pitchFamily="18" charset="0"/>
              </a:rPr>
              <a:t>2012</a:t>
            </a:r>
            <a:r>
              <a:rPr kumimoji="1" lang="zh-TW" altLang="en-US" sz="3200" dirty="0">
                <a:ea typeface="華康中明體" panose="02020509000000000000" pitchFamily="49" charset="-120"/>
                <a:cs typeface="Times New Roman" panose="02020603050405020304" pitchFamily="18" charset="0"/>
              </a:rPr>
              <a:t>年</a:t>
            </a:r>
            <a:r>
              <a:rPr kumimoji="1" lang="en-US" altLang="zh-TW" sz="3200" dirty="0">
                <a:ea typeface="華康中明體" panose="02020509000000000000" pitchFamily="49" charset="-120"/>
                <a:cs typeface="Times New Roman" panose="02020603050405020304" pitchFamily="18" charset="0"/>
              </a:rPr>
              <a:t>4</a:t>
            </a:r>
            <a:r>
              <a:rPr kumimoji="1" lang="zh-TW" altLang="en-US" sz="3200" dirty="0">
                <a:ea typeface="華康中明體" panose="02020509000000000000" pitchFamily="49" charset="-120"/>
                <a:cs typeface="Times New Roman" panose="02020603050405020304" pitchFamily="18" charset="0"/>
              </a:rPr>
              <a:t>月</a:t>
            </a:r>
            <a:r>
              <a:rPr kumimoji="1" lang="en-US" altLang="zh-TW" sz="3200" dirty="0">
                <a:ea typeface="華康中明體" panose="02020509000000000000" pitchFamily="49" charset="-120"/>
                <a:cs typeface="Times New Roman" panose="02020603050405020304" pitchFamily="18" charset="0"/>
              </a:rPr>
              <a:t>4</a:t>
            </a:r>
            <a:r>
              <a:rPr kumimoji="1" lang="zh-TW" altLang="en-US" sz="3200" dirty="0">
                <a:ea typeface="華康中明體" panose="02020509000000000000" pitchFamily="49" charset="-120"/>
                <a:cs typeface="Times New Roman" panose="02020603050405020304" pitchFamily="18" charset="0"/>
              </a:rPr>
              <a:t>日</a:t>
            </a:r>
            <a:r>
              <a:rPr kumimoji="1" lang="en-US" altLang="zh-TW" sz="3200" dirty="0">
                <a:ea typeface="華康中明體" panose="02020509000000000000" pitchFamily="49" charset="-120"/>
                <a:cs typeface="Times New Roman" panose="02020603050405020304" pitchFamily="18" charset="0"/>
              </a:rPr>
              <a:t>Google</a:t>
            </a:r>
            <a:r>
              <a:rPr kumimoji="1" lang="zh-TW" altLang="en-US" sz="3200" dirty="0">
                <a:ea typeface="華康中明體" panose="02020509000000000000" pitchFamily="49" charset="-120"/>
                <a:cs typeface="Times New Roman" panose="02020603050405020304" pitchFamily="18" charset="0"/>
              </a:rPr>
              <a:t>正式對外公布</a:t>
            </a:r>
            <a:r>
              <a:rPr kumimoji="1" lang="en-US" altLang="zh-TW" sz="3200" dirty="0">
                <a:ea typeface="華康中明體" panose="02020509000000000000" pitchFamily="49" charset="-120"/>
                <a:cs typeface="Times New Roman" panose="02020603050405020304" pitchFamily="18" charset="0"/>
              </a:rPr>
              <a:t>Google Glass</a:t>
            </a:r>
            <a:r>
              <a:rPr kumimoji="1" lang="zh-TW" altLang="en-US" sz="3200" dirty="0">
                <a:ea typeface="華康中明體" panose="02020509000000000000" pitchFamily="49" charset="-120"/>
                <a:cs typeface="Times New Roman" panose="02020603050405020304" pitchFamily="18" charset="0"/>
              </a:rPr>
              <a:t>，一款智慧型眼鏡兼備了智慧型手機以及筆記型電腦的功能，包括：微型投影機、鏡頭、感應器、儲存裝置、操控設備</a:t>
            </a:r>
            <a:r>
              <a:rPr kumimoji="1" lang="zh-TW" altLang="en-US" sz="3200" dirty="0" smtClean="0">
                <a:ea typeface="華康中明體" panose="02020509000000000000" pitchFamily="49" charset="-120"/>
                <a:cs typeface="Times New Roman" panose="02020603050405020304" pitchFamily="18" charset="0"/>
              </a:rPr>
              <a:t>等。</a:t>
            </a:r>
            <a:endParaRPr kumimoji="1" lang="zh-TW" altLang="en-US" sz="3200" dirty="0">
              <a:ea typeface="華康中明體" panose="02020509000000000000" pitchFamily="49" charset="-120"/>
              <a:cs typeface="Times New Roman" panose="02020603050405020304" pitchFamily="18" charset="0"/>
            </a:endParaRPr>
          </a:p>
          <a:p>
            <a:pPr marL="342900" lvl="1" indent="-342900" algn="just" defTabSz="914400" eaLnBrk="0" fontAlgn="base" hangingPunct="0">
              <a:spcBef>
                <a:spcPts val="600"/>
              </a:spcBef>
              <a:buFont typeface="Arial" charset="0"/>
              <a:buChar char="•"/>
            </a:pPr>
            <a:r>
              <a:rPr kumimoji="1" lang="zh-TW" altLang="en-US" sz="3200" dirty="0">
                <a:ea typeface="華康中明體" panose="02020509000000000000" pitchFamily="49" charset="-120"/>
                <a:cs typeface="Times New Roman" panose="02020603050405020304" pitchFamily="18" charset="0"/>
              </a:rPr>
              <a:t>主要功能有</a:t>
            </a:r>
            <a:r>
              <a:rPr kumimoji="1" lang="en-US" altLang="zh-TW" sz="3200" dirty="0">
                <a:ea typeface="華康中明體" panose="02020509000000000000" pitchFamily="49" charset="-120"/>
                <a:cs typeface="Times New Roman" panose="02020603050405020304" pitchFamily="18" charset="0"/>
              </a:rPr>
              <a:t>Google Calendar</a:t>
            </a:r>
            <a:r>
              <a:rPr kumimoji="1" lang="zh-TW" altLang="en-US" sz="3200" dirty="0">
                <a:ea typeface="華康中明體" panose="02020509000000000000" pitchFamily="49" charset="-120"/>
                <a:cs typeface="Times New Roman" panose="02020603050405020304" pitchFamily="18" charset="0"/>
              </a:rPr>
              <a:t>管理行程、</a:t>
            </a:r>
            <a:r>
              <a:rPr kumimoji="1" lang="en-US" altLang="zh-TW" sz="3200" dirty="0">
                <a:ea typeface="華康中明體" panose="02020509000000000000" pitchFamily="49" charset="-120"/>
                <a:cs typeface="Times New Roman" panose="02020603050405020304" pitchFamily="18" charset="0"/>
              </a:rPr>
              <a:t>Google Map</a:t>
            </a:r>
            <a:r>
              <a:rPr kumimoji="1" lang="zh-TW" altLang="en-US" sz="3200" dirty="0">
                <a:ea typeface="華康中明體" panose="02020509000000000000" pitchFamily="49" charset="-120"/>
                <a:cs typeface="Times New Roman" panose="02020603050405020304" pitchFamily="18" charset="0"/>
              </a:rPr>
              <a:t>導航、</a:t>
            </a:r>
            <a:r>
              <a:rPr kumimoji="1" lang="en-US" altLang="zh-TW" sz="3200" dirty="0">
                <a:ea typeface="華康中明體" panose="02020509000000000000" pitchFamily="49" charset="-120"/>
                <a:cs typeface="Times New Roman" panose="02020603050405020304" pitchFamily="18" charset="0"/>
              </a:rPr>
              <a:t>Google+</a:t>
            </a:r>
            <a:r>
              <a:rPr kumimoji="1" lang="zh-TW" altLang="en-US" sz="3200" dirty="0">
                <a:ea typeface="華康中明體" panose="02020509000000000000" pitchFamily="49" charset="-120"/>
                <a:cs typeface="Times New Roman" panose="02020603050405020304" pitchFamily="18" charset="0"/>
              </a:rPr>
              <a:t>跟好友進行社交活動、查詢時間天氣、郵件收發、拍照跟攝影、</a:t>
            </a:r>
            <a:r>
              <a:rPr kumimoji="1" lang="en-US" altLang="zh-TW" sz="3200" dirty="0" smtClean="0">
                <a:ea typeface="華康中明體" panose="02020509000000000000" pitchFamily="49" charset="-120"/>
                <a:cs typeface="Times New Roman" panose="02020603050405020304" pitchFamily="18" charset="0"/>
              </a:rPr>
              <a:t>Google+</a:t>
            </a:r>
            <a:r>
              <a:rPr kumimoji="1" lang="zh-TW" altLang="en-US" sz="3200" dirty="0" smtClean="0">
                <a:ea typeface="華康中明體" panose="02020509000000000000" pitchFamily="49" charset="-120"/>
                <a:cs typeface="Times New Roman" panose="02020603050405020304" pitchFamily="18" charset="0"/>
              </a:rPr>
              <a:t> </a:t>
            </a:r>
            <a:r>
              <a:rPr kumimoji="1" lang="en-US" altLang="zh-TW" sz="3200" dirty="0" smtClean="0">
                <a:ea typeface="華康中明體" panose="02020509000000000000" pitchFamily="49" charset="-120"/>
                <a:cs typeface="Times New Roman" panose="02020603050405020304" pitchFamily="18" charset="0"/>
              </a:rPr>
              <a:t>Hangouts</a:t>
            </a:r>
            <a:r>
              <a:rPr kumimoji="1" lang="zh-TW" altLang="en-US" sz="3200" dirty="0">
                <a:ea typeface="華康中明體" panose="02020509000000000000" pitchFamily="49" charset="-120"/>
                <a:cs typeface="Times New Roman" panose="02020603050405020304" pitchFamily="18" charset="0"/>
              </a:rPr>
              <a:t>視訊聊天、音樂播放、上網搜尋</a:t>
            </a:r>
            <a:r>
              <a:rPr kumimoji="1" lang="zh-TW" altLang="en-US" sz="3200" dirty="0" smtClean="0">
                <a:ea typeface="華康中明體" panose="02020509000000000000" pitchFamily="49" charset="-120"/>
                <a:cs typeface="Times New Roman" panose="02020603050405020304" pitchFamily="18" charset="0"/>
              </a:rPr>
              <a:t>等。</a:t>
            </a:r>
            <a:endParaRPr kumimoji="1" lang="zh-TW" altLang="en-US" sz="3200" dirty="0">
              <a:ea typeface="華康中明體" panose="02020509000000000000" pitchFamily="49" charset="-120"/>
              <a:cs typeface="Times New Roman" panose="02020603050405020304" pitchFamily="18" charset="0"/>
            </a:endParaRPr>
          </a:p>
          <a:p>
            <a:pPr marL="342900" lvl="1" indent="-342900" algn="just" defTabSz="914400" eaLnBrk="0" fontAlgn="base" hangingPunct="0">
              <a:spcBef>
                <a:spcPts val="600"/>
              </a:spcBef>
              <a:buFont typeface="Arial" charset="0"/>
              <a:buChar char="•"/>
            </a:pPr>
            <a:r>
              <a:rPr kumimoji="1" lang="zh-TW" altLang="en-US" sz="3200" dirty="0">
                <a:ea typeface="華康中明體" panose="02020509000000000000" pitchFamily="49" charset="-120"/>
                <a:cs typeface="Times New Roman" panose="02020603050405020304" pitchFamily="18" charset="0"/>
              </a:rPr>
              <a:t>但也帶來了隱私權與健康的</a:t>
            </a:r>
            <a:r>
              <a:rPr kumimoji="1" lang="zh-TW" altLang="en-US" sz="3200" dirty="0" smtClean="0">
                <a:ea typeface="華康中明體" panose="02020509000000000000" pitchFamily="49" charset="-120"/>
                <a:cs typeface="Times New Roman" panose="02020603050405020304" pitchFamily="18" charset="0"/>
              </a:rPr>
              <a:t>疑慮。</a:t>
            </a:r>
            <a:endParaRPr kumimoji="1" lang="zh-TW" altLang="en-US" sz="3200" dirty="0">
              <a:ea typeface="華康中明體" panose="02020509000000000000" pitchFamily="49" charset="-120"/>
              <a:cs typeface="Times New Roman" panose="02020603050405020304" pitchFamily="18" charset="0"/>
            </a:endParaRPr>
          </a:p>
        </p:txBody>
      </p:sp>
      <p:pic>
        <p:nvPicPr>
          <p:cNvPr id="12" name="Picture 6"/>
          <p:cNvPicPr/>
          <p:nvPr/>
        </p:nvPicPr>
        <p:blipFill>
          <a:blip r:embed="rId3" cstate="print">
            <a:extLst>
              <a:ext uri="{28A0092B-C50C-407E-A947-70E740481C1C}">
                <a14:useLocalDpi xmlns:a14="http://schemas.microsoft.com/office/drawing/2010/main" val="0"/>
              </a:ext>
            </a:extLst>
          </a:blip>
          <a:stretch>
            <a:fillRect/>
          </a:stretch>
        </p:blipFill>
        <p:spPr>
          <a:xfrm>
            <a:off x="7164288" y="369112"/>
            <a:ext cx="1584176" cy="1187680"/>
          </a:xfrm>
          <a:prstGeom prst="rect">
            <a:avLst/>
          </a:prstGeom>
        </p:spPr>
      </p:pic>
    </p:spTree>
    <p:extLst>
      <p:ext uri="{BB962C8B-B14F-4D97-AF65-F5344CB8AC3E}">
        <p14:creationId xmlns:p14="http://schemas.microsoft.com/office/powerpoint/2010/main" val="24619435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lang="en-US" altLang="zh-TW" dirty="0" smtClean="0"/>
              <a:t>4G LTE</a:t>
            </a:r>
            <a:r>
              <a:rPr lang="zh-TW" altLang="en-US" dirty="0" smtClean="0"/>
              <a:t>與</a:t>
            </a:r>
            <a:r>
              <a:rPr lang="en-US" altLang="zh-TW" dirty="0" smtClean="0"/>
              <a:t>G</a:t>
            </a:r>
            <a:r>
              <a:rPr lang="en-US" altLang="zh-TW" cap="none" dirty="0" smtClean="0"/>
              <a:t>oogle</a:t>
            </a:r>
            <a:r>
              <a:rPr lang="en-US" altLang="zh-TW" dirty="0" smtClean="0"/>
              <a:t> L</a:t>
            </a:r>
            <a:r>
              <a:rPr lang="en-US" altLang="zh-TW" cap="none" dirty="0" smtClean="0"/>
              <a:t>oon</a:t>
            </a:r>
            <a:endParaRPr lang="zh-TW" altLang="en-US" cap="none" dirty="0"/>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ts val="600"/>
              </a:spcBef>
              <a:buFont typeface="Arial" charset="0"/>
              <a:buChar char="•"/>
            </a:pPr>
            <a:r>
              <a:rPr kumimoji="1" lang="en-US" altLang="zh-TW" sz="3200" dirty="0" smtClean="0">
                <a:ea typeface="華康中明體" panose="02020509000000000000" pitchFamily="49" charset="-120"/>
                <a:cs typeface="Times New Roman" panose="02020603050405020304" pitchFamily="18" charset="0"/>
              </a:rPr>
              <a:t>4G</a:t>
            </a:r>
            <a:r>
              <a:rPr kumimoji="1" lang="zh-TW" altLang="en-US" sz="3200" dirty="0">
                <a:ea typeface="華康中明體" panose="02020509000000000000" pitchFamily="49" charset="-120"/>
                <a:cs typeface="Times New Roman" panose="02020603050405020304" pitchFamily="18" charset="0"/>
              </a:rPr>
              <a:t>是第四代行動電話通訊標準的簡稱，是</a:t>
            </a:r>
            <a:r>
              <a:rPr kumimoji="1" lang="en-US" altLang="zh-TW" sz="3200" dirty="0">
                <a:ea typeface="華康中明體" panose="02020509000000000000" pitchFamily="49" charset="-120"/>
                <a:cs typeface="Times New Roman" panose="02020603050405020304" pitchFamily="18" charset="0"/>
              </a:rPr>
              <a:t>3G</a:t>
            </a:r>
            <a:r>
              <a:rPr kumimoji="1" lang="zh-TW" altLang="en-US" sz="3200" dirty="0">
                <a:ea typeface="華康中明體" panose="02020509000000000000" pitchFamily="49" charset="-120"/>
                <a:cs typeface="Times New Roman" panose="02020603050405020304" pitchFamily="18" charset="0"/>
              </a:rPr>
              <a:t>的延伸。依照</a:t>
            </a:r>
            <a:r>
              <a:rPr kumimoji="1" lang="en-US" altLang="zh-TW" sz="3200" dirty="0">
                <a:ea typeface="華康中明體" panose="02020509000000000000" pitchFamily="49" charset="-120"/>
                <a:cs typeface="Times New Roman" panose="02020603050405020304" pitchFamily="18" charset="0"/>
              </a:rPr>
              <a:t>ITU</a:t>
            </a:r>
            <a:r>
              <a:rPr kumimoji="1" lang="zh-TW" altLang="en-US" sz="3200" dirty="0">
                <a:ea typeface="華康中明體" panose="02020509000000000000" pitchFamily="49" charset="-120"/>
                <a:cs typeface="Times New Roman" panose="02020603050405020304" pitchFamily="18" charset="0"/>
              </a:rPr>
              <a:t>的定義，在靜態傳輸下下載可以達到</a:t>
            </a:r>
            <a:r>
              <a:rPr kumimoji="1" lang="en-US" altLang="zh-TW" sz="3200" dirty="0" smtClean="0">
                <a:ea typeface="華康中明體" panose="02020509000000000000" pitchFamily="49" charset="-120"/>
                <a:cs typeface="Times New Roman" panose="02020603050405020304" pitchFamily="18" charset="0"/>
              </a:rPr>
              <a:t>1Gbps</a:t>
            </a:r>
            <a:r>
              <a:rPr kumimoji="1" lang="zh-TW" altLang="en-US" sz="3200" dirty="0" smtClean="0">
                <a:ea typeface="華康中明體" panose="02020509000000000000" pitchFamily="49" charset="-120"/>
                <a:cs typeface="Times New Roman" panose="02020603050405020304" pitchFamily="18" charset="0"/>
              </a:rPr>
              <a:t>。</a:t>
            </a:r>
            <a:endParaRPr kumimoji="1" lang="en-US" altLang="zh-TW" sz="3200" dirty="0">
              <a:ea typeface="華康中明體" panose="02020509000000000000" pitchFamily="49" charset="-120"/>
              <a:cs typeface="Times New Roman" panose="02020603050405020304" pitchFamily="18" charset="0"/>
            </a:endParaRPr>
          </a:p>
          <a:p>
            <a:pPr marL="342900" lvl="1" indent="-342900" algn="just" defTabSz="914400" eaLnBrk="0" fontAlgn="base" hangingPunct="0">
              <a:spcBef>
                <a:spcPts val="600"/>
              </a:spcBef>
              <a:buFont typeface="Arial" charset="0"/>
              <a:buChar char="•"/>
            </a:pPr>
            <a:r>
              <a:rPr kumimoji="1" lang="en-US" altLang="zh-TW" sz="3200" dirty="0">
                <a:ea typeface="華康中明體" panose="02020509000000000000" pitchFamily="49" charset="-120"/>
                <a:cs typeface="Times New Roman" panose="02020603050405020304" pitchFamily="18" charset="0"/>
              </a:rPr>
              <a:t>Google Loon</a:t>
            </a:r>
            <a:r>
              <a:rPr kumimoji="1" lang="zh-TW" altLang="en-US" sz="3200" dirty="0">
                <a:ea typeface="華康中明體" panose="02020509000000000000" pitchFamily="49" charset="-120"/>
                <a:cs typeface="Times New Roman" panose="02020603050405020304" pitchFamily="18" charset="0"/>
              </a:rPr>
              <a:t>是由</a:t>
            </a:r>
            <a:r>
              <a:rPr kumimoji="1" lang="en-US" altLang="zh-TW" sz="3200" dirty="0">
                <a:ea typeface="華康中明體" panose="02020509000000000000" pitchFamily="49" charset="-120"/>
                <a:cs typeface="Times New Roman" panose="02020603050405020304" pitchFamily="18" charset="0"/>
              </a:rPr>
              <a:t>Google</a:t>
            </a:r>
            <a:r>
              <a:rPr kumimoji="1" lang="zh-TW" altLang="en-US" sz="3200" dirty="0">
                <a:ea typeface="華康中明體" panose="02020509000000000000" pitchFamily="49" charset="-120"/>
                <a:cs typeface="Times New Roman" panose="02020603050405020304" pitchFamily="18" charset="0"/>
              </a:rPr>
              <a:t>在</a:t>
            </a:r>
            <a:r>
              <a:rPr kumimoji="1" lang="en-US" altLang="zh-TW" sz="3200" dirty="0">
                <a:ea typeface="華康中明體" panose="02020509000000000000" pitchFamily="49" charset="-120"/>
                <a:cs typeface="Times New Roman" panose="02020603050405020304" pitchFamily="18" charset="0"/>
              </a:rPr>
              <a:t>2013</a:t>
            </a:r>
            <a:r>
              <a:rPr kumimoji="1" lang="zh-TW" altLang="en-US" sz="3200" dirty="0">
                <a:ea typeface="華康中明體" panose="02020509000000000000" pitchFamily="49" charset="-120"/>
                <a:cs typeface="Times New Roman" panose="02020603050405020304" pitchFamily="18" charset="0"/>
              </a:rPr>
              <a:t>年</a:t>
            </a:r>
            <a:r>
              <a:rPr kumimoji="1" lang="en-US" altLang="zh-TW" sz="3200" dirty="0">
                <a:ea typeface="華康中明體" panose="02020509000000000000" pitchFamily="49" charset="-120"/>
                <a:cs typeface="Times New Roman" panose="02020603050405020304" pitchFamily="18" charset="0"/>
              </a:rPr>
              <a:t>6</a:t>
            </a:r>
            <a:r>
              <a:rPr kumimoji="1" lang="zh-TW" altLang="en-US" sz="3200" dirty="0">
                <a:ea typeface="華康中明體" panose="02020509000000000000" pitchFamily="49" charset="-120"/>
                <a:cs typeface="Times New Roman" panose="02020603050405020304" pitchFamily="18" charset="0"/>
              </a:rPr>
              <a:t>月所提出的一個計畫，利用熱氣球組成的無線網路，提供目前沒有普通有線和無線技術覆蓋的區域高速穩定的網際網路</a:t>
            </a:r>
            <a:r>
              <a:rPr kumimoji="1" lang="zh-TW" altLang="en-US" sz="3200" dirty="0" smtClean="0">
                <a:ea typeface="華康中明體" panose="02020509000000000000" pitchFamily="49" charset="-120"/>
                <a:cs typeface="Times New Roman" panose="02020603050405020304" pitchFamily="18" charset="0"/>
              </a:rPr>
              <a:t>連接。</a:t>
            </a:r>
            <a:endParaRPr kumimoji="1" lang="zh-TW" altLang="en-US" sz="3200" dirty="0">
              <a:ea typeface="華康中明體" panose="02020509000000000000" pitchFamily="49" charset="-120"/>
              <a:cs typeface="Times New Roman" panose="02020603050405020304" pitchFamily="18" charset="0"/>
            </a:endParaRPr>
          </a:p>
        </p:txBody>
      </p:sp>
      <p:grpSp>
        <p:nvGrpSpPr>
          <p:cNvPr id="11" name="群組 10"/>
          <p:cNvGrpSpPr/>
          <p:nvPr/>
        </p:nvGrpSpPr>
        <p:grpSpPr>
          <a:xfrm rot="-5400000">
            <a:off x="3296792" y="-3280890"/>
            <a:ext cx="468002" cy="7047030"/>
            <a:chOff x="-37328" y="1182"/>
            <a:chExt cx="432005" cy="4368728"/>
          </a:xfrm>
          <a:solidFill>
            <a:schemeClr val="bg1"/>
          </a:solidFill>
          <a:effectLst/>
        </p:grpSpPr>
        <p:sp>
          <p:nvSpPr>
            <p:cNvPr id="13" name="五邊形 12"/>
            <p:cNvSpPr/>
            <p:nvPr/>
          </p:nvSpPr>
          <p:spPr>
            <a:xfrm rot="5400000">
              <a:off x="-211885" y="175744"/>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8" y="80998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729437" y="1968934"/>
              <a:ext cx="1816219" cy="432001"/>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18.3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創新科技的出現</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90" y="31248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90" y="376334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3074" name="Picture 2" descr="C:\Users\NO38\Desktop\書籍\IM111電子商務\IM111ppt\小圖\Google-Project-loon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5050652"/>
            <a:ext cx="2552655" cy="142009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009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lang="zh-TW" altLang="en-US" dirty="0" smtClean="0"/>
              <a:t>行動</a:t>
            </a:r>
            <a:r>
              <a:rPr lang="zh-TW" altLang="en-US" dirty="0"/>
              <a:t>商務的持續發展</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ts val="768"/>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行動</a:t>
            </a:r>
            <a:r>
              <a:rPr kumimoji="1" lang="zh-TW" altLang="en-US" sz="3200" dirty="0">
                <a:ea typeface="華康中明體" panose="02020509000000000000" pitchFamily="49" charset="-120"/>
                <a:cs typeface="Times New Roman" panose="02020603050405020304" pitchFamily="18" charset="0"/>
              </a:rPr>
              <a:t>商務目前發展的速度越來越快，</a:t>
            </a:r>
            <a:r>
              <a:rPr kumimoji="1" lang="en-US" altLang="zh-TW" sz="3200" dirty="0">
                <a:ea typeface="華康中明體" panose="02020509000000000000" pitchFamily="49" charset="-120"/>
                <a:cs typeface="Times New Roman" panose="02020603050405020304" pitchFamily="18" charset="0"/>
              </a:rPr>
              <a:t>2012</a:t>
            </a:r>
            <a:r>
              <a:rPr kumimoji="1" lang="zh-TW" altLang="en-US" sz="3200" dirty="0" smtClean="0">
                <a:ea typeface="華康中明體" panose="02020509000000000000" pitchFamily="49" charset="-120"/>
                <a:cs typeface="Times New Roman" panose="02020603050405020304" pitchFamily="18" charset="0"/>
              </a:rPr>
              <a:t>年智慧型</a:t>
            </a:r>
            <a:r>
              <a:rPr kumimoji="1" lang="zh-TW" altLang="en-US" sz="3200" dirty="0">
                <a:ea typeface="華康中明體" panose="02020509000000000000" pitchFamily="49" charset="-120"/>
                <a:cs typeface="Times New Roman" panose="02020603050405020304" pitchFamily="18" charset="0"/>
              </a:rPr>
              <a:t>行動裝置使用人數已超過</a:t>
            </a:r>
            <a:r>
              <a:rPr kumimoji="1" lang="en-US" altLang="zh-TW" sz="3200" dirty="0">
                <a:ea typeface="華康中明體" panose="02020509000000000000" pitchFamily="49" charset="-120"/>
                <a:cs typeface="Times New Roman" panose="02020603050405020304" pitchFamily="18" charset="0"/>
              </a:rPr>
              <a:t>11</a:t>
            </a:r>
            <a:r>
              <a:rPr kumimoji="1" lang="zh-TW" altLang="en-US" sz="3200" dirty="0">
                <a:ea typeface="華康中明體" panose="02020509000000000000" pitchFamily="49" charset="-120"/>
                <a:cs typeface="Times New Roman" panose="02020603050405020304" pitchFamily="18" charset="0"/>
              </a:rPr>
              <a:t>億，年成長率達到</a:t>
            </a:r>
            <a:r>
              <a:rPr kumimoji="1" lang="en-US" altLang="zh-TW" sz="3200" dirty="0" smtClean="0">
                <a:ea typeface="華康中明體" panose="02020509000000000000" pitchFamily="49" charset="-120"/>
                <a:cs typeface="Times New Roman" panose="02020603050405020304" pitchFamily="18" charset="0"/>
              </a:rPr>
              <a:t>42%</a:t>
            </a:r>
            <a:r>
              <a:rPr kumimoji="1" lang="zh-TW" altLang="en-US" sz="3200" dirty="0" smtClean="0">
                <a:ea typeface="華康中明體" panose="02020509000000000000" pitchFamily="49" charset="-120"/>
                <a:cs typeface="Times New Roman" panose="02020603050405020304" pitchFamily="18" charset="0"/>
              </a:rPr>
              <a:t>。</a:t>
            </a:r>
            <a:endParaRPr kumimoji="1" lang="en-US" altLang="zh-TW" sz="3200" dirty="0">
              <a:ea typeface="華康中明體" panose="02020509000000000000" pitchFamily="49" charset="-120"/>
              <a:cs typeface="Times New Roman" panose="02020603050405020304" pitchFamily="18" charset="0"/>
            </a:endParaRPr>
          </a:p>
          <a:p>
            <a:pPr marL="342900" lvl="1" indent="-342900" algn="just" defTabSz="914400" eaLnBrk="0" fontAlgn="base" hangingPunct="0">
              <a:spcBef>
                <a:spcPts val="768"/>
              </a:spcBef>
              <a:buFont typeface="Arial" charset="0"/>
              <a:buChar char="•"/>
            </a:pPr>
            <a:r>
              <a:rPr kumimoji="1" lang="zh-TW" altLang="en-US" sz="3200" dirty="0">
                <a:ea typeface="華康中明體" panose="02020509000000000000" pitchFamily="49" charset="-120"/>
                <a:cs typeface="Times New Roman" panose="02020603050405020304" pitchFamily="18" charset="0"/>
              </a:rPr>
              <a:t>越來越多的人持有智慧型裝置，而智慧型裝置上的</a:t>
            </a:r>
            <a:r>
              <a:rPr kumimoji="1" lang="en-US" altLang="zh-TW" sz="3200" dirty="0">
                <a:ea typeface="華康中明體" panose="02020509000000000000" pitchFamily="49" charset="-120"/>
                <a:cs typeface="Times New Roman" panose="02020603050405020304" pitchFamily="18" charset="0"/>
              </a:rPr>
              <a:t>Apps</a:t>
            </a:r>
            <a:r>
              <a:rPr kumimoji="1" lang="zh-TW" altLang="en-US" sz="3200" dirty="0">
                <a:ea typeface="華康中明體" panose="02020509000000000000" pitchFamily="49" charset="-120"/>
                <a:cs typeface="Times New Roman" panose="02020603050405020304" pitchFamily="18" charset="0"/>
              </a:rPr>
              <a:t>更是潛力無限，各種類型例如相機、遊戲、音樂、資訊甚至橫跨到健康醫療、遠端遙控等應用範圍皆</a:t>
            </a:r>
            <a:r>
              <a:rPr kumimoji="1" lang="zh-TW" altLang="en-US" sz="3200" dirty="0" smtClean="0">
                <a:ea typeface="華康中明體" panose="02020509000000000000" pitchFamily="49" charset="-120"/>
                <a:cs typeface="Times New Roman" panose="02020603050405020304" pitchFamily="18" charset="0"/>
              </a:rPr>
              <a:t>有。</a:t>
            </a:r>
            <a:endParaRPr kumimoji="1" lang="zh-TW" altLang="en-US" sz="3200" dirty="0">
              <a:ea typeface="華康中明體" panose="02020509000000000000" pitchFamily="49" charset="-120"/>
              <a:cs typeface="Times New Roman" panose="02020603050405020304" pitchFamily="18" charset="0"/>
            </a:endParaRPr>
          </a:p>
        </p:txBody>
      </p:sp>
      <p:grpSp>
        <p:nvGrpSpPr>
          <p:cNvPr id="11" name="群組 10"/>
          <p:cNvGrpSpPr/>
          <p:nvPr/>
        </p:nvGrpSpPr>
        <p:grpSpPr>
          <a:xfrm rot="-5400000">
            <a:off x="3549735" y="-3533843"/>
            <a:ext cx="468005" cy="7552915"/>
            <a:chOff x="-37331" y="1182"/>
            <a:chExt cx="432008" cy="4682352"/>
          </a:xfrm>
          <a:solidFill>
            <a:schemeClr val="bg1"/>
          </a:solidFill>
          <a:effectLst/>
        </p:grpSpPr>
        <p:sp>
          <p:nvSpPr>
            <p:cNvPr id="13" name="五邊形 12"/>
            <p:cNvSpPr/>
            <p:nvPr/>
          </p:nvSpPr>
          <p:spPr>
            <a:xfrm rot="5400000">
              <a:off x="-211885" y="175744"/>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8" y="80998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9" y="1451386"/>
              <a:ext cx="781123"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881428" y="2762327"/>
              <a:ext cx="212019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18.4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新商務模式的發展契機</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9" y="40769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976443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lang="zh-TW" altLang="en-US" dirty="0" smtClean="0"/>
              <a:t>行動</a:t>
            </a:r>
            <a:r>
              <a:rPr lang="zh-TW" altLang="en-US" dirty="0"/>
              <a:t>商務的持續發展</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lnSpc>
                <a:spcPct val="90000"/>
              </a:lnSpc>
              <a:spcBef>
                <a:spcPts val="600"/>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適</a:t>
            </a:r>
            <a:r>
              <a:rPr kumimoji="1" lang="zh-TW" altLang="en-US" sz="3200" dirty="0">
                <a:ea typeface="華康中明體" panose="02020509000000000000" pitchFamily="49" charset="-120"/>
                <a:cs typeface="Times New Roman" panose="02020603050405020304" pitchFamily="18" charset="0"/>
              </a:rPr>
              <a:t>地性服務（</a:t>
            </a:r>
            <a:r>
              <a:rPr kumimoji="1" lang="en-US" altLang="zh-TW" sz="3200" dirty="0" smtClean="0">
                <a:ea typeface="華康中明體" panose="02020509000000000000" pitchFamily="49" charset="-120"/>
                <a:cs typeface="Times New Roman" panose="02020603050405020304" pitchFamily="18" charset="0"/>
              </a:rPr>
              <a:t>Location-Based Service</a:t>
            </a:r>
            <a:r>
              <a:rPr kumimoji="1" lang="en-US" altLang="zh-TW" sz="3200" dirty="0">
                <a:ea typeface="華康中明體" panose="02020509000000000000" pitchFamily="49" charset="-120"/>
                <a:cs typeface="Times New Roman" panose="02020603050405020304" pitchFamily="18" charset="0"/>
              </a:rPr>
              <a:t>, LBS</a:t>
            </a:r>
            <a:r>
              <a:rPr kumimoji="1" lang="zh-TW" altLang="en-US" sz="3200" dirty="0">
                <a:ea typeface="華康中明體" panose="02020509000000000000" pitchFamily="49" charset="-120"/>
                <a:cs typeface="Times New Roman" panose="02020603050405020304" pitchFamily="18" charset="0"/>
              </a:rPr>
              <a:t>）</a:t>
            </a:r>
          </a:p>
          <a:p>
            <a:pPr marL="720000" lvl="1" indent="-342900" algn="just" defTabSz="914400" fontAlgn="base">
              <a:lnSpc>
                <a:spcPct val="90000"/>
              </a:lnSpc>
              <a:spcBef>
                <a:spcPts val="600"/>
              </a:spcBef>
              <a:buFont typeface="Times New Roman" panose="02020603050405020304" pitchFamily="18" charset="0"/>
              <a:buChar char="−"/>
            </a:pPr>
            <a:r>
              <a:rPr kumimoji="1" lang="zh-TW" altLang="en-US" dirty="0">
                <a:ea typeface="華康中明體" panose="02020509000000000000" pitchFamily="49" charset="-120"/>
                <a:cs typeface="Times New Roman" panose="02020603050405020304" pitchFamily="18" charset="0"/>
              </a:rPr>
              <a:t>透過網路或</a:t>
            </a:r>
            <a:r>
              <a:rPr kumimoji="1" lang="en-US" altLang="zh-TW" dirty="0">
                <a:ea typeface="華康中明體" panose="02020509000000000000" pitchFamily="49" charset="-120"/>
                <a:cs typeface="Times New Roman" panose="02020603050405020304" pitchFamily="18" charset="0"/>
              </a:rPr>
              <a:t>GPS</a:t>
            </a:r>
            <a:r>
              <a:rPr kumimoji="1" lang="zh-TW" altLang="en-US" dirty="0">
                <a:ea typeface="華康中明體" panose="02020509000000000000" pitchFamily="49" charset="-120"/>
                <a:cs typeface="Times New Roman" panose="02020603050405020304" pitchFamily="18" charset="0"/>
              </a:rPr>
              <a:t>進行定位，取得並使用者位置資訊的應用服務；簡單來說就是以使用者的位置座標為基礎所提供的加值服務，最常見的應用為</a:t>
            </a:r>
            <a:r>
              <a:rPr kumimoji="1" lang="en-US" altLang="zh-TW" dirty="0">
                <a:ea typeface="華康中明體" panose="02020509000000000000" pitchFamily="49" charset="-120"/>
                <a:cs typeface="Times New Roman" panose="02020603050405020304" pitchFamily="18" charset="0"/>
              </a:rPr>
              <a:t>Facebook</a:t>
            </a:r>
            <a:r>
              <a:rPr kumimoji="1" lang="zh-TW" altLang="en-US" dirty="0">
                <a:ea typeface="華康中明體" panose="02020509000000000000" pitchFamily="49" charset="-120"/>
                <a:cs typeface="Times New Roman" panose="02020603050405020304" pitchFamily="18" charset="0"/>
              </a:rPr>
              <a:t>的打卡（</a:t>
            </a:r>
            <a:r>
              <a:rPr kumimoji="1" lang="en-US" altLang="zh-TW" dirty="0" smtClean="0">
                <a:ea typeface="華康中明體" panose="02020509000000000000" pitchFamily="49" charset="-120"/>
                <a:cs typeface="Times New Roman" panose="02020603050405020304" pitchFamily="18" charset="0"/>
              </a:rPr>
              <a:t>Check-In</a:t>
            </a:r>
            <a:r>
              <a:rPr kumimoji="1" lang="zh-TW" altLang="en-US" dirty="0" smtClean="0">
                <a:ea typeface="華康中明體" panose="02020509000000000000" pitchFamily="49" charset="-120"/>
                <a:cs typeface="Times New Roman" panose="02020603050405020304" pitchFamily="18" charset="0"/>
              </a:rPr>
              <a:t>）。</a:t>
            </a:r>
            <a:endParaRPr kumimoji="1" lang="zh-TW" altLang="en-US" dirty="0">
              <a:ea typeface="華康中明體" panose="02020509000000000000" pitchFamily="49" charset="-120"/>
              <a:cs typeface="Times New Roman" panose="02020603050405020304" pitchFamily="18" charset="0"/>
            </a:endParaRPr>
          </a:p>
          <a:p>
            <a:pPr marL="342900" lvl="1" indent="-342900" algn="just" defTabSz="914400" eaLnBrk="0" fontAlgn="base" hangingPunct="0">
              <a:lnSpc>
                <a:spcPct val="90000"/>
              </a:lnSpc>
              <a:spcBef>
                <a:spcPts val="600"/>
              </a:spcBef>
              <a:buFont typeface="Arial" charset="0"/>
              <a:buChar char="•"/>
            </a:pPr>
            <a:r>
              <a:rPr kumimoji="1" lang="en-US" altLang="zh-TW" sz="3200" dirty="0" smtClean="0">
                <a:ea typeface="華康中明體" panose="02020509000000000000" pitchFamily="49" charset="-120"/>
                <a:cs typeface="Times New Roman" panose="02020603050405020304" pitchFamily="18" charset="0"/>
              </a:rPr>
              <a:t>QR </a:t>
            </a:r>
            <a:r>
              <a:rPr kumimoji="1" lang="en-US" altLang="zh-TW" sz="3200" dirty="0">
                <a:ea typeface="華康中明體" panose="02020509000000000000" pitchFamily="49" charset="-120"/>
                <a:cs typeface="Times New Roman" panose="02020603050405020304" pitchFamily="18" charset="0"/>
              </a:rPr>
              <a:t>Code</a:t>
            </a:r>
          </a:p>
          <a:p>
            <a:pPr marL="720000" lvl="1" indent="-342900" algn="just" defTabSz="914400" fontAlgn="base">
              <a:lnSpc>
                <a:spcPct val="90000"/>
              </a:lnSpc>
              <a:spcBef>
                <a:spcPts val="600"/>
              </a:spcBef>
              <a:buFont typeface="Times New Roman" panose="02020603050405020304" pitchFamily="18" charset="0"/>
              <a:buChar char="−"/>
            </a:pPr>
            <a:r>
              <a:rPr kumimoji="1" lang="zh-TW" altLang="en-US" dirty="0">
                <a:ea typeface="華康中明體" panose="02020509000000000000" pitchFamily="49" charset="-120"/>
                <a:cs typeface="Times New Roman" panose="02020603050405020304" pitchFamily="18" charset="0"/>
              </a:rPr>
              <a:t>二維條碼的一種，於</a:t>
            </a:r>
            <a:r>
              <a:rPr kumimoji="1" lang="en-US" altLang="zh-TW" dirty="0">
                <a:ea typeface="華康中明體" panose="02020509000000000000" pitchFamily="49" charset="-120"/>
                <a:cs typeface="Times New Roman" panose="02020603050405020304" pitchFamily="18" charset="0"/>
              </a:rPr>
              <a:t>1994</a:t>
            </a:r>
            <a:r>
              <a:rPr kumimoji="1" lang="zh-TW" altLang="en-US" dirty="0">
                <a:ea typeface="華康中明體" panose="02020509000000000000" pitchFamily="49" charset="-120"/>
                <a:cs typeface="Times New Roman" panose="02020603050405020304" pitchFamily="18" charset="0"/>
              </a:rPr>
              <a:t>年由日本</a:t>
            </a:r>
            <a:r>
              <a:rPr kumimoji="1" lang="en-US" altLang="zh-TW" dirty="0">
                <a:ea typeface="華康中明體" panose="02020509000000000000" pitchFamily="49" charset="-120"/>
                <a:cs typeface="Times New Roman" panose="02020603050405020304" pitchFamily="18" charset="0"/>
              </a:rPr>
              <a:t>DENSO WAVE</a:t>
            </a:r>
            <a:r>
              <a:rPr kumimoji="1" lang="zh-TW" altLang="en-US" dirty="0">
                <a:ea typeface="華康中明體" panose="02020509000000000000" pitchFamily="49" charset="-120"/>
                <a:cs typeface="Times New Roman" panose="02020603050405020304" pitchFamily="18" charset="0"/>
              </a:rPr>
              <a:t>公司發明。英文全名為</a:t>
            </a:r>
            <a:r>
              <a:rPr kumimoji="1" lang="en-US" altLang="zh-TW" dirty="0">
                <a:ea typeface="華康中明體" panose="02020509000000000000" pitchFamily="49" charset="-120"/>
                <a:cs typeface="Times New Roman" panose="02020603050405020304" pitchFamily="18" charset="0"/>
              </a:rPr>
              <a:t>Quick Response Code</a:t>
            </a:r>
            <a:r>
              <a:rPr kumimoji="1" lang="zh-TW" altLang="en-US" dirty="0">
                <a:ea typeface="華康中明體" panose="02020509000000000000" pitchFamily="49" charset="-120"/>
                <a:cs typeface="Times New Roman" panose="02020603050405020304" pitchFamily="18" charset="0"/>
              </a:rPr>
              <a:t>，即快速反應</a:t>
            </a:r>
            <a:r>
              <a:rPr kumimoji="1" lang="zh-TW" altLang="en-US" dirty="0" smtClean="0">
                <a:ea typeface="華康中明體" panose="02020509000000000000" pitchFamily="49" charset="-120"/>
                <a:cs typeface="Times New Roman" panose="02020603050405020304" pitchFamily="18" charset="0"/>
              </a:rPr>
              <a:t>碼。</a:t>
            </a:r>
            <a:endParaRPr kumimoji="1" lang="zh-TW" altLang="en-US" dirty="0">
              <a:ea typeface="華康中明體" panose="02020509000000000000" pitchFamily="49" charset="-120"/>
              <a:cs typeface="Times New Roman" panose="02020603050405020304" pitchFamily="18" charset="0"/>
            </a:endParaRPr>
          </a:p>
          <a:p>
            <a:pPr marL="720000" lvl="1" indent="-342900" algn="just" defTabSz="914400" fontAlgn="base">
              <a:lnSpc>
                <a:spcPct val="90000"/>
              </a:lnSpc>
              <a:spcBef>
                <a:spcPts val="600"/>
              </a:spcBef>
              <a:buFont typeface="Times New Roman" panose="02020603050405020304" pitchFamily="18" charset="0"/>
              <a:buChar char="−"/>
            </a:pPr>
            <a:r>
              <a:rPr kumimoji="1" lang="en-US" altLang="zh-TW" dirty="0">
                <a:ea typeface="華康中明體" panose="02020509000000000000" pitchFamily="49" charset="-120"/>
                <a:cs typeface="Times New Roman" panose="02020603050405020304" pitchFamily="18" charset="0"/>
              </a:rPr>
              <a:t>QR Code</a:t>
            </a:r>
            <a:r>
              <a:rPr kumimoji="1" lang="zh-TW" altLang="en-US" dirty="0">
                <a:ea typeface="華康中明體" panose="02020509000000000000" pitchFamily="49" charset="-120"/>
                <a:cs typeface="Times New Roman" panose="02020603050405020304" pitchFamily="18" charset="0"/>
              </a:rPr>
              <a:t>目前的應用非常廣泛，利用辨識的功能可以應用在兌換、引導、超連結、銷售上等</a:t>
            </a:r>
            <a:r>
              <a:rPr kumimoji="1" lang="en-US" altLang="zh-TW" dirty="0">
                <a:ea typeface="華康中明體" panose="02020509000000000000" pitchFamily="49" charset="-120"/>
                <a:cs typeface="Times New Roman" panose="02020603050405020304" pitchFamily="18" charset="0"/>
              </a:rPr>
              <a:t>O2O</a:t>
            </a:r>
            <a:r>
              <a:rPr kumimoji="1" lang="zh-TW" altLang="en-US" dirty="0">
                <a:ea typeface="華康中明體" panose="02020509000000000000" pitchFamily="49" charset="-120"/>
                <a:cs typeface="Times New Roman" panose="02020603050405020304" pitchFamily="18" charset="0"/>
              </a:rPr>
              <a:t>（</a:t>
            </a:r>
            <a:r>
              <a:rPr kumimoji="1" lang="en-US" altLang="zh-TW" dirty="0">
                <a:ea typeface="華康中明體" panose="02020509000000000000" pitchFamily="49" charset="-120"/>
                <a:cs typeface="Times New Roman" panose="02020603050405020304" pitchFamily="18" charset="0"/>
              </a:rPr>
              <a:t>Online to Offline</a:t>
            </a:r>
            <a:r>
              <a:rPr kumimoji="1" lang="zh-TW" altLang="en-US" dirty="0">
                <a:ea typeface="華康中明體" panose="02020509000000000000" pitchFamily="49" charset="-120"/>
                <a:cs typeface="Times New Roman" panose="02020603050405020304" pitchFamily="18" charset="0"/>
              </a:rPr>
              <a:t>）虛實整合的</a:t>
            </a:r>
            <a:r>
              <a:rPr kumimoji="1" lang="zh-TW" altLang="en-US" dirty="0" smtClean="0">
                <a:ea typeface="華康中明體" panose="02020509000000000000" pitchFamily="49" charset="-120"/>
                <a:cs typeface="Times New Roman" panose="02020603050405020304" pitchFamily="18" charset="0"/>
              </a:rPr>
              <a:t>模式</a:t>
            </a:r>
            <a:r>
              <a:rPr kumimoji="1" lang="zh-TW" altLang="en-US" dirty="0">
                <a:ea typeface="華康中明體" panose="02020509000000000000" pitchFamily="49" charset="-120"/>
                <a:cs typeface="Times New Roman" panose="02020603050405020304" pitchFamily="18" charset="0"/>
              </a:rPr>
              <a:t>。</a:t>
            </a:r>
          </a:p>
        </p:txBody>
      </p:sp>
      <p:grpSp>
        <p:nvGrpSpPr>
          <p:cNvPr id="11" name="群組 10"/>
          <p:cNvGrpSpPr/>
          <p:nvPr/>
        </p:nvGrpSpPr>
        <p:grpSpPr>
          <a:xfrm rot="-5400000">
            <a:off x="3549735" y="-3533843"/>
            <a:ext cx="468005" cy="7552915"/>
            <a:chOff x="-37331" y="1182"/>
            <a:chExt cx="432008" cy="4682352"/>
          </a:xfrm>
          <a:solidFill>
            <a:schemeClr val="bg1"/>
          </a:solidFill>
          <a:effectLst/>
        </p:grpSpPr>
        <p:sp>
          <p:nvSpPr>
            <p:cNvPr id="13" name="五邊形 12"/>
            <p:cNvSpPr/>
            <p:nvPr/>
          </p:nvSpPr>
          <p:spPr>
            <a:xfrm rot="5400000">
              <a:off x="-211885" y="175744"/>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8" y="80998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9" y="1451386"/>
              <a:ext cx="781123"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881428" y="2762327"/>
              <a:ext cx="212019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18.4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新商務模式的發展契機</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9" y="40769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017689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fade">
                                      <p:cBhvr>
                                        <p:cTn id="15" dur="500"/>
                                        <p:tgtEl>
                                          <p:spTgt spid="2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fade">
                                      <p:cBhvr>
                                        <p:cTn id="18" dur="500"/>
                                        <p:tgtEl>
                                          <p:spTgt spid="2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animEffect transition="in" filter="fade">
                                      <p:cBhvr>
                                        <p:cTn id="21"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lang="zh-TW" altLang="en-US" dirty="0" smtClean="0"/>
              <a:t>多元化金流</a:t>
            </a:r>
            <a:endParaRPr lang="zh-TW" altLang="en-US" dirty="0"/>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352000" cy="5040000"/>
          </a:xfrm>
        </p:spPr>
        <p:txBody>
          <a:bodyPr>
            <a:noAutofit/>
          </a:bodyPr>
          <a:lstStyle/>
          <a:p>
            <a:pPr marL="342900" lvl="1" indent="-342900" algn="just" defTabSz="914400" eaLnBrk="0" fontAlgn="base" hangingPunct="0">
              <a:lnSpc>
                <a:spcPct val="80000"/>
              </a:lnSpc>
              <a:spcBef>
                <a:spcPts val="768"/>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電子商務</a:t>
            </a:r>
            <a:r>
              <a:rPr kumimoji="1" lang="zh-TW" altLang="en-US" sz="3200" dirty="0">
                <a:ea typeface="華康中明體" panose="02020509000000000000" pitchFamily="49" charset="-120"/>
                <a:cs typeface="Times New Roman" panose="02020603050405020304" pitchFamily="18" charset="0"/>
              </a:rPr>
              <a:t>的發展，多元化的金流絕對是不可或缺的重要條件之一。目前台灣的金流方式如信用卡、轉帳、貨到付款等，目前仍積極發展第三方支付與行動</a:t>
            </a:r>
            <a:r>
              <a:rPr kumimoji="1" lang="zh-TW" altLang="en-US" sz="3200" dirty="0" smtClean="0">
                <a:ea typeface="華康中明體" panose="02020509000000000000" pitchFamily="49" charset="-120"/>
                <a:cs typeface="Times New Roman" panose="02020603050405020304" pitchFamily="18" charset="0"/>
              </a:rPr>
              <a:t>支付。</a:t>
            </a:r>
            <a:endParaRPr kumimoji="1" lang="zh-TW" altLang="en-US" sz="3200" dirty="0">
              <a:ea typeface="華康中明體" panose="02020509000000000000" pitchFamily="49" charset="-120"/>
              <a:cs typeface="Times New Roman" panose="02020603050405020304" pitchFamily="18" charset="0"/>
            </a:endParaRPr>
          </a:p>
          <a:p>
            <a:pPr marL="342900" lvl="1" indent="-342900" algn="just" defTabSz="914400" eaLnBrk="0" fontAlgn="base" hangingPunct="0">
              <a:lnSpc>
                <a:spcPct val="80000"/>
              </a:lnSpc>
              <a:spcBef>
                <a:spcPts val="768"/>
              </a:spcBef>
              <a:buFont typeface="Arial" charset="0"/>
              <a:buChar char="•"/>
            </a:pPr>
            <a:r>
              <a:rPr kumimoji="1" lang="zh-TW" altLang="en-US" sz="3200" dirty="0">
                <a:ea typeface="華康中明體" panose="02020509000000000000" pitchFamily="49" charset="-120"/>
                <a:cs typeface="Times New Roman" panose="02020603050405020304" pitchFamily="18" charset="0"/>
              </a:rPr>
              <a:t>近距離無線</a:t>
            </a:r>
            <a:r>
              <a:rPr kumimoji="1" lang="zh-TW" altLang="en-US" sz="3200" dirty="0" smtClean="0">
                <a:ea typeface="華康中明體" panose="02020509000000000000" pitchFamily="49" charset="-120"/>
                <a:cs typeface="Times New Roman" panose="02020603050405020304" pitchFamily="18" charset="0"/>
              </a:rPr>
              <a:t>通訊（</a:t>
            </a:r>
            <a:r>
              <a:rPr kumimoji="1" lang="en-US" altLang="zh-TW" sz="3200" dirty="0">
                <a:ea typeface="華康中明體" panose="02020509000000000000" pitchFamily="49" charset="-120"/>
                <a:cs typeface="Times New Roman" panose="02020603050405020304" pitchFamily="18" charset="0"/>
              </a:rPr>
              <a:t>Near Field Communication, NFC</a:t>
            </a:r>
            <a:r>
              <a:rPr kumimoji="1" lang="zh-TW" altLang="en-US" sz="3200" dirty="0">
                <a:ea typeface="華康中明體" panose="02020509000000000000" pitchFamily="49" charset="-120"/>
                <a:cs typeface="Times New Roman" panose="02020603050405020304" pitchFamily="18" charset="0"/>
              </a:rPr>
              <a:t>）</a:t>
            </a:r>
          </a:p>
          <a:p>
            <a:pPr marL="720000" lvl="1" indent="-342900" algn="just" defTabSz="914400" fontAlgn="base">
              <a:lnSpc>
                <a:spcPct val="80000"/>
              </a:lnSpc>
              <a:spcBef>
                <a:spcPts val="768"/>
              </a:spcBef>
              <a:buFont typeface="Times New Roman" panose="02020603050405020304" pitchFamily="18" charset="0"/>
              <a:buChar char="−"/>
            </a:pPr>
            <a:r>
              <a:rPr kumimoji="1" lang="zh-TW" altLang="en-US" dirty="0">
                <a:ea typeface="華康中明體" panose="02020509000000000000" pitchFamily="49" charset="-120"/>
                <a:cs typeface="Times New Roman" panose="02020603050405020304" pitchFamily="18" charset="0"/>
              </a:rPr>
              <a:t>由</a:t>
            </a:r>
            <a:r>
              <a:rPr kumimoji="1" lang="en-US" altLang="zh-TW" dirty="0">
                <a:ea typeface="華康中明體" panose="02020509000000000000" pitchFamily="49" charset="-120"/>
                <a:cs typeface="Times New Roman" panose="02020603050405020304" pitchFamily="18" charset="0"/>
              </a:rPr>
              <a:t>RFID</a:t>
            </a:r>
            <a:r>
              <a:rPr kumimoji="1" lang="zh-TW" altLang="en-US" dirty="0">
                <a:ea typeface="華康中明體" panose="02020509000000000000" pitchFamily="49" charset="-120"/>
                <a:cs typeface="Times New Roman" panose="02020603050405020304" pitchFamily="18" charset="0"/>
              </a:rPr>
              <a:t>演變出來的技術，是一種短距離的高頻無線通訊技術，允許電子設備之間進行點對點的資料傳輸，傳輸距離在</a:t>
            </a:r>
            <a:r>
              <a:rPr kumimoji="1" lang="en-US" altLang="zh-TW" dirty="0">
                <a:ea typeface="華康中明體" panose="02020509000000000000" pitchFamily="49" charset="-120"/>
                <a:cs typeface="Times New Roman" panose="02020603050405020304" pitchFamily="18" charset="0"/>
              </a:rPr>
              <a:t>20</a:t>
            </a:r>
            <a:r>
              <a:rPr kumimoji="1" lang="zh-TW" altLang="en-US" dirty="0">
                <a:ea typeface="華康中明體" panose="02020509000000000000" pitchFamily="49" charset="-120"/>
                <a:cs typeface="Times New Roman" panose="02020603050405020304" pitchFamily="18" charset="0"/>
              </a:rPr>
              <a:t>公分以內。同時間只能和一台設備進行資料傳輸，更具有保密性及安全性，非常適合應用在行動電子商務</a:t>
            </a:r>
            <a:r>
              <a:rPr kumimoji="1" lang="zh-TW" altLang="en-US" dirty="0" smtClean="0">
                <a:ea typeface="華康中明體" panose="02020509000000000000" pitchFamily="49" charset="-120"/>
                <a:cs typeface="Times New Roman" panose="02020603050405020304" pitchFamily="18" charset="0"/>
              </a:rPr>
              <a:t>方面。</a:t>
            </a:r>
            <a:endParaRPr kumimoji="1" lang="zh-TW" altLang="en-US" dirty="0">
              <a:ea typeface="華康中明體" panose="02020509000000000000" pitchFamily="49" charset="-120"/>
              <a:cs typeface="Times New Roman" panose="02020603050405020304" pitchFamily="18" charset="0"/>
            </a:endParaRPr>
          </a:p>
          <a:p>
            <a:pPr marL="720000" lvl="1" indent="-342900" algn="just" defTabSz="914400" fontAlgn="base">
              <a:lnSpc>
                <a:spcPct val="80000"/>
              </a:lnSpc>
              <a:spcBef>
                <a:spcPts val="768"/>
              </a:spcBef>
              <a:buFont typeface="Times New Roman" panose="02020603050405020304" pitchFamily="18" charset="0"/>
              <a:buChar char="−"/>
            </a:pPr>
            <a:r>
              <a:rPr kumimoji="1" lang="zh-TW" altLang="en-US" dirty="0">
                <a:ea typeface="華康中明體" panose="02020509000000000000" pitchFamily="49" charset="-120"/>
                <a:cs typeface="Times New Roman" panose="02020603050405020304" pitchFamily="18" charset="0"/>
              </a:rPr>
              <a:t>目前應用： 國泰世華與</a:t>
            </a:r>
            <a:r>
              <a:rPr kumimoji="1" lang="en-US" altLang="zh-TW" dirty="0">
                <a:ea typeface="華康中明體" panose="02020509000000000000" pitchFamily="49" charset="-120"/>
                <a:cs typeface="Times New Roman" panose="02020603050405020304" pitchFamily="18" charset="0"/>
              </a:rPr>
              <a:t>Master Card</a:t>
            </a:r>
            <a:r>
              <a:rPr kumimoji="1" lang="zh-TW" altLang="en-US" dirty="0" smtClean="0">
                <a:ea typeface="華康中明體" panose="02020509000000000000" pitchFamily="49" charset="-120"/>
                <a:cs typeface="Times New Roman" panose="02020603050405020304" pitchFamily="18" charset="0"/>
              </a:rPr>
              <a:t>「</a:t>
            </a:r>
            <a:r>
              <a:rPr kumimoji="1" lang="en-US" altLang="zh-TW" dirty="0" err="1" smtClean="0">
                <a:ea typeface="華康中明體" panose="02020509000000000000" pitchFamily="49" charset="-120"/>
                <a:cs typeface="Times New Roman" panose="02020603050405020304" pitchFamily="18" charset="0"/>
              </a:rPr>
              <a:t>Hami</a:t>
            </a:r>
            <a:r>
              <a:rPr kumimoji="1" lang="zh-TW" altLang="en-US" dirty="0">
                <a:ea typeface="華康中明體" panose="02020509000000000000" pitchFamily="49" charset="-120"/>
                <a:cs typeface="Times New Roman" panose="02020603050405020304" pitchFamily="18" charset="0"/>
              </a:rPr>
              <a:t>智慧錢包」和高捷「</a:t>
            </a:r>
            <a:r>
              <a:rPr kumimoji="1" lang="en-US" altLang="zh-TW" dirty="0">
                <a:ea typeface="華康中明體" panose="02020509000000000000" pitchFamily="49" charset="-120"/>
                <a:cs typeface="Times New Roman" panose="02020603050405020304" pitchFamily="18" charset="0"/>
              </a:rPr>
              <a:t>NFC</a:t>
            </a:r>
            <a:r>
              <a:rPr kumimoji="1" lang="zh-TW" altLang="en-US" dirty="0">
                <a:ea typeface="華康中明體" panose="02020509000000000000" pitchFamily="49" charset="-120"/>
                <a:cs typeface="Times New Roman" panose="02020603050405020304" pitchFamily="18" charset="0"/>
              </a:rPr>
              <a:t>手機一卡通服務</a:t>
            </a:r>
            <a:r>
              <a:rPr kumimoji="1" lang="zh-TW" altLang="en-US" dirty="0" smtClean="0">
                <a:ea typeface="華康中明體" panose="02020509000000000000" pitchFamily="49" charset="-120"/>
                <a:cs typeface="Times New Roman" panose="02020603050405020304" pitchFamily="18" charset="0"/>
              </a:rPr>
              <a:t>」。</a:t>
            </a:r>
            <a:endParaRPr kumimoji="1" lang="zh-TW" altLang="en-US" dirty="0">
              <a:ea typeface="華康中明體" panose="02020509000000000000" pitchFamily="49" charset="-120"/>
              <a:cs typeface="Times New Roman" panose="02020603050405020304" pitchFamily="18" charset="0"/>
            </a:endParaRPr>
          </a:p>
        </p:txBody>
      </p:sp>
      <p:grpSp>
        <p:nvGrpSpPr>
          <p:cNvPr id="11" name="群組 10"/>
          <p:cNvGrpSpPr/>
          <p:nvPr/>
        </p:nvGrpSpPr>
        <p:grpSpPr>
          <a:xfrm rot="-5400000">
            <a:off x="3549735" y="-3533843"/>
            <a:ext cx="468005" cy="7552915"/>
            <a:chOff x="-37331" y="1182"/>
            <a:chExt cx="432008" cy="4682352"/>
          </a:xfrm>
          <a:solidFill>
            <a:schemeClr val="bg1"/>
          </a:solidFill>
          <a:effectLst/>
        </p:grpSpPr>
        <p:sp>
          <p:nvSpPr>
            <p:cNvPr id="13" name="五邊形 12"/>
            <p:cNvSpPr/>
            <p:nvPr/>
          </p:nvSpPr>
          <p:spPr>
            <a:xfrm rot="5400000">
              <a:off x="-211885" y="175744"/>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8" y="80998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9" y="1451386"/>
              <a:ext cx="781123"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881428" y="2762327"/>
              <a:ext cx="212019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18.4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新商務模式的發展契機</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9" y="40769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036735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fade">
                                      <p:cBhvr>
                                        <p:cTn id="15" dur="500"/>
                                        <p:tgtEl>
                                          <p:spTgt spid="2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fade">
                                      <p:cBhvr>
                                        <p:cTn id="18"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lang="zh-TW" altLang="en-US" dirty="0" smtClean="0"/>
              <a:t>多元化金流</a:t>
            </a:r>
            <a:endParaRPr lang="zh-TW" altLang="en-US" dirty="0"/>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342900" lvl="1" indent="-342900" algn="just" defTabSz="914400" eaLnBrk="0" fontAlgn="base" hangingPunct="0">
              <a:spcBef>
                <a:spcPts val="768"/>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第三</a:t>
            </a:r>
            <a:r>
              <a:rPr kumimoji="1" lang="zh-TW" altLang="en-US" sz="3200" dirty="0">
                <a:ea typeface="華康中明體" panose="02020509000000000000" pitchFamily="49" charset="-120"/>
                <a:cs typeface="Times New Roman" panose="02020603050405020304" pitchFamily="18" charset="0"/>
              </a:rPr>
              <a:t>方支付</a:t>
            </a:r>
          </a:p>
          <a:p>
            <a:pPr marL="720000" lvl="1" indent="-342900" algn="just" defTabSz="914400" fontAlgn="base">
              <a:spcBef>
                <a:spcPts val="768"/>
              </a:spcBef>
              <a:buFont typeface="Times New Roman" panose="02020603050405020304" pitchFamily="18" charset="0"/>
              <a:buChar char="−"/>
            </a:pPr>
            <a:r>
              <a:rPr kumimoji="1" lang="zh-TW" altLang="en-US" dirty="0">
                <a:ea typeface="華康中明體" panose="02020509000000000000" pitchFamily="49" charset="-120"/>
                <a:cs typeface="Times New Roman" panose="02020603050405020304" pitchFamily="18" charset="0"/>
              </a:rPr>
              <a:t>具備一定實力和信譽保障的獨立機構。藉由和各大銀行簽約的方式，提供支援銀行付款系統的交易平台，讓消費者使用第三方平台的帳號進行貨款支付的一種付款模式，消費者可以透過網路、電話、簡訊等多種方式進行貨款</a:t>
            </a:r>
            <a:r>
              <a:rPr kumimoji="1" lang="zh-TW" altLang="en-US" dirty="0" smtClean="0">
                <a:ea typeface="華康中明體" panose="02020509000000000000" pitchFamily="49" charset="-120"/>
                <a:cs typeface="Times New Roman" panose="02020603050405020304" pitchFamily="18" charset="0"/>
              </a:rPr>
              <a:t>支付。</a:t>
            </a:r>
            <a:endParaRPr kumimoji="1" lang="zh-TW" altLang="en-US" dirty="0">
              <a:ea typeface="華康中明體" panose="02020509000000000000" pitchFamily="49" charset="-120"/>
              <a:cs typeface="Times New Roman" panose="02020603050405020304" pitchFamily="18" charset="0"/>
            </a:endParaRPr>
          </a:p>
          <a:p>
            <a:pPr marL="720000" lvl="1" indent="-342900" algn="just" defTabSz="914400" fontAlgn="base">
              <a:spcBef>
                <a:spcPts val="768"/>
              </a:spcBef>
              <a:buFont typeface="Times New Roman" panose="02020603050405020304" pitchFamily="18" charset="0"/>
              <a:buChar char="−"/>
            </a:pPr>
            <a:r>
              <a:rPr kumimoji="1" lang="zh-TW" altLang="en-US" dirty="0">
                <a:ea typeface="華康中明體" panose="02020509000000000000" pitchFamily="49" charset="-120"/>
                <a:cs typeface="Times New Roman" panose="02020603050405020304" pitchFamily="18" charset="0"/>
              </a:rPr>
              <a:t>例如：</a:t>
            </a:r>
            <a:r>
              <a:rPr kumimoji="1" lang="en-US" altLang="zh-TW" dirty="0">
                <a:ea typeface="華康中明體" panose="02020509000000000000" pitchFamily="49" charset="-120"/>
                <a:cs typeface="Times New Roman" panose="02020603050405020304" pitchFamily="18" charset="0"/>
              </a:rPr>
              <a:t>PayPal</a:t>
            </a:r>
            <a:r>
              <a:rPr kumimoji="1" lang="zh-TW" altLang="en-US" dirty="0">
                <a:ea typeface="華康中明體" panose="02020509000000000000" pitchFamily="49" charset="-120"/>
                <a:cs typeface="Times New Roman" panose="02020603050405020304" pitchFamily="18" charset="0"/>
              </a:rPr>
              <a:t>、大陸的支付</a:t>
            </a:r>
            <a:r>
              <a:rPr kumimoji="1" lang="zh-TW" altLang="en-US" dirty="0" smtClean="0">
                <a:ea typeface="華康中明體" panose="02020509000000000000" pitchFamily="49" charset="-120"/>
                <a:cs typeface="Times New Roman" panose="02020603050405020304" pitchFamily="18" charset="0"/>
              </a:rPr>
              <a:t>寶以及台灣</a:t>
            </a:r>
            <a:r>
              <a:rPr kumimoji="1" lang="zh-TW" altLang="en-US" dirty="0">
                <a:ea typeface="華康中明體" panose="02020509000000000000" pitchFamily="49" charset="-120"/>
                <a:cs typeface="Times New Roman" panose="02020603050405020304" pitchFamily="18" charset="0"/>
              </a:rPr>
              <a:t>的歐買尬和</a:t>
            </a:r>
            <a:r>
              <a:rPr kumimoji="1" lang="en-US" altLang="zh-TW" dirty="0" err="1" smtClean="0">
                <a:ea typeface="華康中明體" panose="02020509000000000000" pitchFamily="49" charset="-120"/>
                <a:cs typeface="Times New Roman" panose="02020603050405020304" pitchFamily="18" charset="0"/>
              </a:rPr>
              <a:t>PChomePay</a:t>
            </a:r>
            <a:r>
              <a:rPr kumimoji="1" lang="zh-TW" altLang="en-US" dirty="0" smtClean="0">
                <a:ea typeface="華康中明體" panose="02020509000000000000" pitchFamily="49" charset="-120"/>
                <a:cs typeface="Times New Roman" panose="02020603050405020304" pitchFamily="18" charset="0"/>
              </a:rPr>
              <a:t>。</a:t>
            </a:r>
            <a:endParaRPr kumimoji="1" lang="zh-TW" altLang="en-US" dirty="0">
              <a:ea typeface="華康中明體" panose="02020509000000000000" pitchFamily="49" charset="-120"/>
              <a:cs typeface="Times New Roman" panose="02020603050405020304" pitchFamily="18" charset="0"/>
            </a:endParaRPr>
          </a:p>
        </p:txBody>
      </p:sp>
      <p:grpSp>
        <p:nvGrpSpPr>
          <p:cNvPr id="11" name="群組 10"/>
          <p:cNvGrpSpPr/>
          <p:nvPr/>
        </p:nvGrpSpPr>
        <p:grpSpPr>
          <a:xfrm rot="-5400000">
            <a:off x="3549735" y="-3533843"/>
            <a:ext cx="468005" cy="7552915"/>
            <a:chOff x="-37331" y="1182"/>
            <a:chExt cx="432008" cy="4682352"/>
          </a:xfrm>
          <a:solidFill>
            <a:schemeClr val="bg1"/>
          </a:solidFill>
          <a:effectLst/>
        </p:grpSpPr>
        <p:sp>
          <p:nvSpPr>
            <p:cNvPr id="13" name="五邊形 12"/>
            <p:cNvSpPr/>
            <p:nvPr/>
          </p:nvSpPr>
          <p:spPr>
            <a:xfrm rot="5400000">
              <a:off x="-211885" y="175744"/>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8" y="80998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9" y="1451386"/>
              <a:ext cx="781123"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881428" y="2762327"/>
              <a:ext cx="212019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18.4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新商務模式的發展契機</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9" y="40769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4098" name="Picture 2" descr="C:\Users\NO38\Desktop\書籍\IM111電子商務\IM111ppt\小圖\b802207cd47b9e343ba94d096cfdc96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1992" y="4927916"/>
            <a:ext cx="1519968" cy="1505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1588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lang="en-US" altLang="zh-TW" dirty="0" smtClean="0"/>
              <a:t>A</a:t>
            </a:r>
            <a:r>
              <a:rPr lang="en-US" altLang="zh-TW" cap="none" dirty="0" smtClean="0"/>
              <a:t>pp</a:t>
            </a:r>
            <a:r>
              <a:rPr lang="zh-TW" altLang="en-US" dirty="0" smtClean="0"/>
              <a:t>經濟學（</a:t>
            </a:r>
            <a:r>
              <a:rPr lang="en-US" altLang="zh-TW" dirty="0" smtClean="0"/>
              <a:t>I</a:t>
            </a:r>
            <a:r>
              <a:rPr lang="en-US" altLang="zh-TW" cap="none" dirty="0" smtClean="0"/>
              <a:t>n</a:t>
            </a:r>
            <a:r>
              <a:rPr lang="en-US" altLang="zh-TW" dirty="0" smtClean="0"/>
              <a:t>-A</a:t>
            </a:r>
            <a:r>
              <a:rPr lang="en-US" altLang="zh-TW" cap="none" dirty="0" smtClean="0"/>
              <a:t>pp</a:t>
            </a:r>
            <a:r>
              <a:rPr lang="en-US" altLang="zh-TW" dirty="0" smtClean="0"/>
              <a:t> P</a:t>
            </a:r>
            <a:r>
              <a:rPr lang="en-US" altLang="zh-TW" cap="none" dirty="0" smtClean="0"/>
              <a:t>urchase</a:t>
            </a:r>
            <a:r>
              <a:rPr lang="zh-TW" altLang="en-US" dirty="0" smtClean="0"/>
              <a:t>）</a:t>
            </a:r>
            <a:endParaRPr lang="zh-TW" altLang="en-US" dirty="0"/>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ts val="768"/>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因</a:t>
            </a:r>
            <a:r>
              <a:rPr kumimoji="1" lang="zh-TW" altLang="en-US" sz="3200" dirty="0">
                <a:ea typeface="華康中明體" panose="02020509000000000000" pitchFamily="49" charset="-120"/>
                <a:cs typeface="Times New Roman" panose="02020603050405020304" pitchFamily="18" charset="0"/>
              </a:rPr>
              <a:t>個人行動裝置的快速發展，帶動了整個行動</a:t>
            </a:r>
            <a:r>
              <a:rPr kumimoji="1" lang="en-US" altLang="zh-TW" sz="3200" dirty="0">
                <a:ea typeface="華康中明體" panose="02020509000000000000" pitchFamily="49" charset="-120"/>
                <a:cs typeface="Times New Roman" panose="02020603050405020304" pitchFamily="18" charset="0"/>
              </a:rPr>
              <a:t>App</a:t>
            </a:r>
            <a:r>
              <a:rPr kumimoji="1" lang="zh-TW" altLang="en-US" sz="3200" dirty="0">
                <a:ea typeface="華康中明體" panose="02020509000000000000" pitchFamily="49" charset="-120"/>
                <a:cs typeface="Times New Roman" panose="02020603050405020304" pitchFamily="18" charset="0"/>
              </a:rPr>
              <a:t>產業的快速崛起，至</a:t>
            </a:r>
            <a:r>
              <a:rPr kumimoji="1" lang="en-US" altLang="zh-TW" sz="3200" dirty="0">
                <a:ea typeface="華康中明體" panose="02020509000000000000" pitchFamily="49" charset="-120"/>
                <a:cs typeface="Times New Roman" panose="02020603050405020304" pitchFamily="18" charset="0"/>
              </a:rPr>
              <a:t>2013</a:t>
            </a:r>
            <a:r>
              <a:rPr kumimoji="1" lang="zh-TW" altLang="en-US" sz="3200" dirty="0">
                <a:ea typeface="華康中明體" panose="02020509000000000000" pitchFamily="49" charset="-120"/>
                <a:cs typeface="Times New Roman" panose="02020603050405020304" pitchFamily="18" charset="0"/>
              </a:rPr>
              <a:t>年</a:t>
            </a:r>
            <a:r>
              <a:rPr kumimoji="1" lang="en-US" altLang="zh-TW" sz="3200" dirty="0" smtClean="0">
                <a:ea typeface="華康中明體" panose="02020509000000000000" pitchFamily="49" charset="-120"/>
                <a:cs typeface="Times New Roman" panose="02020603050405020304" pitchFamily="18" charset="0"/>
              </a:rPr>
              <a:t>App </a:t>
            </a:r>
            <a:r>
              <a:rPr kumimoji="1" lang="en-US" altLang="zh-TW" sz="3200" dirty="0">
                <a:ea typeface="華康中明體" panose="02020509000000000000" pitchFamily="49" charset="-120"/>
                <a:cs typeface="Times New Roman" panose="02020603050405020304" pitchFamily="18" charset="0"/>
              </a:rPr>
              <a:t>Store</a:t>
            </a:r>
            <a:r>
              <a:rPr kumimoji="1" lang="zh-TW" altLang="en-US" sz="3200" dirty="0">
                <a:ea typeface="華康中明體" panose="02020509000000000000" pitchFamily="49" charset="-120"/>
                <a:cs typeface="Times New Roman" panose="02020603050405020304" pitchFamily="18" charset="0"/>
              </a:rPr>
              <a:t>中，</a:t>
            </a:r>
            <a:r>
              <a:rPr kumimoji="1" lang="en-US" altLang="zh-TW" sz="3200" dirty="0">
                <a:ea typeface="華康中明體" panose="02020509000000000000" pitchFamily="49" charset="-120"/>
                <a:cs typeface="Times New Roman" panose="02020603050405020304" pitchFamily="18" charset="0"/>
              </a:rPr>
              <a:t>App</a:t>
            </a:r>
            <a:r>
              <a:rPr kumimoji="1" lang="zh-TW" altLang="en-US" sz="3200" dirty="0">
                <a:ea typeface="華康中明體" panose="02020509000000000000" pitchFamily="49" charset="-120"/>
                <a:cs typeface="Times New Roman" panose="02020603050405020304" pitchFamily="18" charset="0"/>
              </a:rPr>
              <a:t>數量已經超過</a:t>
            </a:r>
            <a:r>
              <a:rPr kumimoji="1" lang="en-US" altLang="zh-TW" sz="3200" dirty="0">
                <a:ea typeface="華康中明體" panose="02020509000000000000" pitchFamily="49" charset="-120"/>
                <a:cs typeface="Times New Roman" panose="02020603050405020304" pitchFamily="18" charset="0"/>
              </a:rPr>
              <a:t>900,000</a:t>
            </a:r>
            <a:r>
              <a:rPr kumimoji="1" lang="zh-TW" altLang="en-US" sz="3200" dirty="0">
                <a:ea typeface="華康中明體" panose="02020509000000000000" pitchFamily="49" charset="-120"/>
                <a:cs typeface="Times New Roman" panose="02020603050405020304" pitchFamily="18" charset="0"/>
              </a:rPr>
              <a:t>以上，也因為如此而產生了一種新的名詞「</a:t>
            </a:r>
            <a:r>
              <a:rPr kumimoji="1" lang="en-US" altLang="zh-TW" sz="3200" dirty="0">
                <a:ea typeface="華康中明體" panose="02020509000000000000" pitchFamily="49" charset="-120"/>
                <a:cs typeface="Times New Roman" panose="02020603050405020304" pitchFamily="18" charset="0"/>
              </a:rPr>
              <a:t>App</a:t>
            </a:r>
            <a:r>
              <a:rPr kumimoji="1" lang="zh-TW" altLang="en-US" sz="3200" dirty="0">
                <a:ea typeface="華康中明體" panose="02020509000000000000" pitchFamily="49" charset="-120"/>
                <a:cs typeface="Times New Roman" panose="02020603050405020304" pitchFamily="18" charset="0"/>
              </a:rPr>
              <a:t>經濟學</a:t>
            </a:r>
            <a:r>
              <a:rPr kumimoji="1" lang="zh-TW" altLang="en-US" sz="3200" dirty="0" smtClean="0">
                <a:ea typeface="華康中明體" panose="02020509000000000000" pitchFamily="49" charset="-120"/>
                <a:cs typeface="Times New Roman" panose="02020603050405020304" pitchFamily="18" charset="0"/>
              </a:rPr>
              <a:t>」。</a:t>
            </a:r>
            <a:endParaRPr kumimoji="1" lang="zh-TW" altLang="en-US" sz="3200" dirty="0">
              <a:ea typeface="華康中明體" panose="02020509000000000000" pitchFamily="49" charset="-120"/>
              <a:cs typeface="Times New Roman" panose="02020603050405020304" pitchFamily="18" charset="0"/>
            </a:endParaRPr>
          </a:p>
          <a:p>
            <a:pPr marL="342900" lvl="1" indent="-342900" algn="just" defTabSz="914400" eaLnBrk="0" fontAlgn="base" hangingPunct="0">
              <a:spcBef>
                <a:spcPts val="768"/>
              </a:spcBef>
              <a:buFont typeface="Arial" charset="0"/>
              <a:buChar char="•"/>
            </a:pPr>
            <a:r>
              <a:rPr kumimoji="1" lang="zh-TW" altLang="en-US" sz="3200" dirty="0">
                <a:ea typeface="華康中明體" panose="02020509000000000000" pitchFamily="49" charset="-120"/>
                <a:cs typeface="Times New Roman" panose="02020603050405020304" pitchFamily="18" charset="0"/>
              </a:rPr>
              <a:t>但</a:t>
            </a:r>
            <a:r>
              <a:rPr kumimoji="1" lang="en-US" altLang="zh-TW" sz="3200" dirty="0" smtClean="0">
                <a:ea typeface="華康中明體" panose="02020509000000000000" pitchFamily="49" charset="-120"/>
                <a:cs typeface="Times New Roman" panose="02020603050405020304" pitchFamily="18" charset="0"/>
              </a:rPr>
              <a:t>App Store</a:t>
            </a:r>
            <a:r>
              <a:rPr kumimoji="1" lang="zh-TW" altLang="en-US" sz="3200" dirty="0">
                <a:ea typeface="華康中明體" panose="02020509000000000000" pitchFamily="49" charset="-120"/>
                <a:cs typeface="Times New Roman" panose="02020603050405020304" pitchFamily="18" charset="0"/>
              </a:rPr>
              <a:t>裡面</a:t>
            </a:r>
            <a:r>
              <a:rPr kumimoji="1" lang="zh-TW" altLang="en-US" sz="3200" dirty="0" smtClean="0">
                <a:ea typeface="華康中明體" panose="02020509000000000000" pitchFamily="49" charset="-120"/>
                <a:cs typeface="Times New Roman" panose="02020603050405020304" pitchFamily="18" charset="0"/>
              </a:rPr>
              <a:t>的</a:t>
            </a:r>
            <a:r>
              <a:rPr kumimoji="1" lang="en-US" altLang="zh-TW" sz="3200" dirty="0" smtClean="0">
                <a:ea typeface="華康中明體" panose="02020509000000000000" pitchFamily="49" charset="-120"/>
                <a:cs typeface="Times New Roman" panose="02020603050405020304" pitchFamily="18" charset="0"/>
              </a:rPr>
              <a:t>90</a:t>
            </a:r>
            <a:r>
              <a:rPr kumimoji="1" lang="zh-TW" altLang="en-US" sz="3200" dirty="0">
                <a:ea typeface="華康中明體" panose="02020509000000000000" pitchFamily="49" charset="-120"/>
                <a:cs typeface="Times New Roman" panose="02020603050405020304" pitchFamily="18" charset="0"/>
              </a:rPr>
              <a:t>萬個</a:t>
            </a:r>
            <a:r>
              <a:rPr kumimoji="1" lang="en-US" altLang="zh-TW" sz="3200" dirty="0">
                <a:ea typeface="華康中明體" panose="02020509000000000000" pitchFamily="49" charset="-120"/>
                <a:cs typeface="Times New Roman" panose="02020603050405020304" pitchFamily="18" charset="0"/>
              </a:rPr>
              <a:t>App</a:t>
            </a:r>
            <a:r>
              <a:rPr kumimoji="1" lang="zh-TW" altLang="en-US" sz="3200" dirty="0">
                <a:ea typeface="華康中明體" panose="02020509000000000000" pitchFamily="49" charset="-120"/>
                <a:cs typeface="Times New Roman" panose="02020603050405020304" pitchFamily="18" charset="0"/>
              </a:rPr>
              <a:t>中，卻有將近</a:t>
            </a:r>
            <a:r>
              <a:rPr kumimoji="1" lang="en-US" altLang="zh-TW" sz="3200" dirty="0">
                <a:ea typeface="華康中明體" panose="02020509000000000000" pitchFamily="49" charset="-120"/>
                <a:cs typeface="Times New Roman" panose="02020603050405020304" pitchFamily="18" charset="0"/>
              </a:rPr>
              <a:t>58</a:t>
            </a:r>
            <a:r>
              <a:rPr kumimoji="1" lang="zh-TW" altLang="en-US" sz="3200" dirty="0">
                <a:ea typeface="華康中明體" panose="02020509000000000000" pitchFamily="49" charset="-120"/>
                <a:cs typeface="Times New Roman" panose="02020603050405020304" pitchFamily="18" charset="0"/>
              </a:rPr>
              <a:t>萬個</a:t>
            </a:r>
            <a:r>
              <a:rPr kumimoji="1" lang="en-US" altLang="zh-TW" sz="3200" dirty="0">
                <a:ea typeface="華康中明體" panose="02020509000000000000" pitchFamily="49" charset="-120"/>
                <a:cs typeface="Times New Roman" panose="02020603050405020304" pitchFamily="18" charset="0"/>
              </a:rPr>
              <a:t>App</a:t>
            </a:r>
            <a:r>
              <a:rPr kumimoji="1" lang="zh-TW" altLang="en-US" sz="3200" dirty="0">
                <a:ea typeface="華康中明體" panose="02020509000000000000" pitchFamily="49" charset="-120"/>
                <a:cs typeface="Times New Roman" panose="02020603050405020304" pitchFamily="18" charset="0"/>
              </a:rPr>
              <a:t>是沒有人下載的，這些無人下載的</a:t>
            </a:r>
            <a:r>
              <a:rPr kumimoji="1" lang="en-US" altLang="zh-TW" sz="3200" dirty="0">
                <a:ea typeface="華康中明體" panose="02020509000000000000" pitchFamily="49" charset="-120"/>
                <a:cs typeface="Times New Roman" panose="02020603050405020304" pitchFamily="18" charset="0"/>
              </a:rPr>
              <a:t>App</a:t>
            </a:r>
            <a:r>
              <a:rPr kumimoji="1" lang="zh-TW" altLang="en-US" sz="3200" dirty="0">
                <a:ea typeface="華康中明體" panose="02020509000000000000" pitchFamily="49" charset="-120"/>
                <a:cs typeface="Times New Roman" panose="02020603050405020304" pitchFamily="18" charset="0"/>
              </a:rPr>
              <a:t>就稱為</a:t>
            </a:r>
            <a:r>
              <a:rPr kumimoji="1" lang="en-US" altLang="zh-TW" sz="3200" dirty="0" smtClean="0">
                <a:ea typeface="華康中明體" panose="02020509000000000000" pitchFamily="49" charset="-120"/>
                <a:cs typeface="Times New Roman" panose="02020603050405020304" pitchFamily="18" charset="0"/>
              </a:rPr>
              <a:t>Apps-Zombies</a:t>
            </a:r>
            <a:r>
              <a:rPr kumimoji="1" lang="zh-TW" altLang="en-US" sz="3200" dirty="0" smtClean="0">
                <a:ea typeface="華康中明體" panose="02020509000000000000" pitchFamily="49" charset="-120"/>
                <a:cs typeface="Times New Roman" panose="02020603050405020304" pitchFamily="18" charset="0"/>
              </a:rPr>
              <a:t>。</a:t>
            </a:r>
            <a:endParaRPr kumimoji="1" lang="zh-TW" altLang="en-US" sz="3200" dirty="0">
              <a:ea typeface="華康中明體" panose="02020509000000000000" pitchFamily="49" charset="-120"/>
              <a:cs typeface="Times New Roman" panose="02020603050405020304" pitchFamily="18" charset="0"/>
            </a:endParaRPr>
          </a:p>
        </p:txBody>
      </p:sp>
      <p:grpSp>
        <p:nvGrpSpPr>
          <p:cNvPr id="11" name="群組 10"/>
          <p:cNvGrpSpPr/>
          <p:nvPr/>
        </p:nvGrpSpPr>
        <p:grpSpPr>
          <a:xfrm rot="-5400000">
            <a:off x="3549735" y="-3533843"/>
            <a:ext cx="468005" cy="7552915"/>
            <a:chOff x="-37331" y="1182"/>
            <a:chExt cx="432008" cy="4682352"/>
          </a:xfrm>
          <a:solidFill>
            <a:schemeClr val="bg1"/>
          </a:solidFill>
          <a:effectLst/>
        </p:grpSpPr>
        <p:sp>
          <p:nvSpPr>
            <p:cNvPr id="13" name="五邊形 12"/>
            <p:cNvSpPr/>
            <p:nvPr/>
          </p:nvSpPr>
          <p:spPr>
            <a:xfrm rot="5400000">
              <a:off x="-211885" y="175744"/>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8" y="80998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9" y="1451386"/>
              <a:ext cx="781123"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881428" y="2762327"/>
              <a:ext cx="212019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18.4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新商務模式的發展契機</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9" y="40769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506601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lstStyle/>
          <a:p>
            <a:pPr algn="ctr"/>
            <a:r>
              <a:rPr lang="zh-TW" altLang="en-US" dirty="0"/>
              <a:t>學習目標</a:t>
            </a:r>
            <a:endParaRPr lang="zh-TW" altLang="en-US" sz="4000" dirty="0"/>
          </a:p>
        </p:txBody>
      </p:sp>
      <p:sp>
        <p:nvSpPr>
          <p:cNvPr id="12" name="內容版面配置區 2"/>
          <p:cNvSpPr>
            <a:spLocks noGrp="1"/>
          </p:cNvSpPr>
          <p:nvPr>
            <p:ph idx="1"/>
          </p:nvPr>
        </p:nvSpPr>
        <p:spPr>
          <a:xfrm>
            <a:off x="457200" y="1600200"/>
            <a:ext cx="8219256" cy="4525963"/>
          </a:xfrm>
        </p:spPr>
        <p:txBody>
          <a:bodyPr>
            <a:noAutofit/>
          </a:bodyPr>
          <a:lstStyle/>
          <a:p>
            <a:pPr marL="342900" lvl="1" indent="-342900" algn="just" defTabSz="914400" eaLnBrk="0" fontAlgn="base" hangingPunct="0">
              <a:spcBef>
                <a:spcPct val="20000"/>
              </a:spcBef>
              <a:spcAft>
                <a:spcPct val="0"/>
              </a:spcAft>
              <a:buFont typeface="Arial" charset="0"/>
              <a:buChar char="•"/>
            </a:pPr>
            <a:r>
              <a:rPr kumimoji="1" lang="zh-TW" altLang="en-US" sz="3200" dirty="0" smtClean="0">
                <a:ea typeface="華康中明體" panose="02020509000000000000" pitchFamily="49" charset="-120"/>
                <a:cs typeface="Times New Roman" panose="02020603050405020304" pitchFamily="18" charset="0"/>
              </a:rPr>
              <a:t>了解</a:t>
            </a:r>
            <a:r>
              <a:rPr kumimoji="1" lang="zh-TW" altLang="en-US" sz="3200" dirty="0">
                <a:ea typeface="華康中明體" panose="02020509000000000000" pitchFamily="49" charset="-120"/>
                <a:cs typeface="Times New Roman" panose="02020603050405020304" pitchFamily="18" charset="0"/>
              </a:rPr>
              <a:t>電子商務所面臨的衝擊與</a:t>
            </a:r>
            <a:r>
              <a:rPr kumimoji="1" lang="zh-TW" altLang="en-US" sz="3200" dirty="0" smtClean="0">
                <a:ea typeface="華康中明體" panose="02020509000000000000" pitchFamily="49" charset="-120"/>
                <a:cs typeface="Times New Roman" panose="02020603050405020304" pitchFamily="18" charset="0"/>
              </a:rPr>
              <a:t>挑戰</a:t>
            </a:r>
            <a:r>
              <a:rPr kumimoji="1" lang="zh-TW" altLang="en-US" sz="3200" dirty="0">
                <a:ea typeface="華康中明體" panose="02020509000000000000" pitchFamily="49" charset="-120"/>
                <a:cs typeface="Times New Roman" panose="02020603050405020304" pitchFamily="18" charset="0"/>
              </a:rPr>
              <a:t>。</a:t>
            </a:r>
          </a:p>
          <a:p>
            <a:pPr marL="342900" lvl="1" indent="-342900" algn="just" defTabSz="914400" eaLnBrk="0" fontAlgn="base" hangingPunct="0">
              <a:spcBef>
                <a:spcPct val="20000"/>
              </a:spcBef>
              <a:spcAft>
                <a:spcPct val="0"/>
              </a:spcAft>
              <a:buFont typeface="Arial" charset="0"/>
              <a:buChar char="•"/>
            </a:pPr>
            <a:r>
              <a:rPr kumimoji="1" lang="zh-TW" altLang="en-US" sz="3200" dirty="0">
                <a:ea typeface="華康中明體" panose="02020509000000000000" pitchFamily="49" charset="-120"/>
                <a:cs typeface="Times New Roman" panose="02020603050405020304" pitchFamily="18" charset="0"/>
              </a:rPr>
              <a:t>了解新資訊科技可能帶來的</a:t>
            </a:r>
            <a:r>
              <a:rPr kumimoji="1" lang="zh-TW" altLang="en-US" sz="3200" dirty="0" smtClean="0">
                <a:ea typeface="華康中明體" panose="02020509000000000000" pitchFamily="49" charset="-120"/>
                <a:cs typeface="Times New Roman" panose="02020603050405020304" pitchFamily="18" charset="0"/>
              </a:rPr>
              <a:t>契機</a:t>
            </a:r>
            <a:r>
              <a:rPr kumimoji="1" lang="zh-TW" altLang="en-US" sz="3200" dirty="0">
                <a:ea typeface="華康中明體" panose="02020509000000000000" pitchFamily="49" charset="-120"/>
                <a:cs typeface="Times New Roman" panose="02020603050405020304" pitchFamily="18" charset="0"/>
              </a:rPr>
              <a:t>。</a:t>
            </a:r>
          </a:p>
          <a:p>
            <a:pPr marL="342900" lvl="1" indent="-342900" algn="just" defTabSz="914400" eaLnBrk="0" fontAlgn="base" hangingPunct="0">
              <a:spcBef>
                <a:spcPct val="20000"/>
              </a:spcBef>
              <a:spcAft>
                <a:spcPct val="0"/>
              </a:spcAft>
              <a:buFont typeface="Arial" charset="0"/>
              <a:buChar char="•"/>
            </a:pPr>
            <a:r>
              <a:rPr kumimoji="1" lang="zh-TW" altLang="en-US" sz="3200" dirty="0">
                <a:ea typeface="華康中明體" panose="02020509000000000000" pitchFamily="49" charset="-120"/>
                <a:cs typeface="Times New Roman" panose="02020603050405020304" pitchFamily="18" charset="0"/>
              </a:rPr>
              <a:t>了解堀起中的商務模式並加以</a:t>
            </a:r>
            <a:r>
              <a:rPr kumimoji="1" lang="zh-TW" altLang="en-US" sz="3200" dirty="0" smtClean="0">
                <a:ea typeface="華康中明體" panose="02020509000000000000" pitchFamily="49" charset="-120"/>
                <a:cs typeface="Times New Roman" panose="02020603050405020304" pitchFamily="18" charset="0"/>
              </a:rPr>
              <a:t>運用</a:t>
            </a:r>
            <a:r>
              <a:rPr kumimoji="1" lang="zh-TW" altLang="en-US" sz="3200" dirty="0">
                <a:ea typeface="華康中明體" panose="02020509000000000000" pitchFamily="49" charset="-120"/>
                <a:cs typeface="Times New Roman" panose="02020603050405020304" pitchFamily="18" charset="0"/>
              </a:rPr>
              <a:t>。</a:t>
            </a:r>
          </a:p>
        </p:txBody>
      </p:sp>
    </p:spTree>
    <p:extLst>
      <p:ext uri="{BB962C8B-B14F-4D97-AF65-F5344CB8AC3E}">
        <p14:creationId xmlns:p14="http://schemas.microsoft.com/office/powerpoint/2010/main" val="27560646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lang="en-US" altLang="zh-TW" dirty="0" smtClean="0"/>
              <a:t>A</a:t>
            </a:r>
            <a:r>
              <a:rPr lang="en-US" altLang="zh-TW" cap="none" dirty="0" smtClean="0"/>
              <a:t>pp</a:t>
            </a:r>
            <a:r>
              <a:rPr lang="zh-TW" altLang="en-US" dirty="0" smtClean="0"/>
              <a:t>經濟學（</a:t>
            </a:r>
            <a:r>
              <a:rPr lang="en-US" altLang="zh-TW" dirty="0" smtClean="0"/>
              <a:t>I</a:t>
            </a:r>
            <a:r>
              <a:rPr lang="en-US" altLang="zh-TW" cap="none" dirty="0" smtClean="0"/>
              <a:t>n</a:t>
            </a:r>
            <a:r>
              <a:rPr lang="en-US" altLang="zh-TW" dirty="0" smtClean="0"/>
              <a:t>-A</a:t>
            </a:r>
            <a:r>
              <a:rPr lang="en-US" altLang="zh-TW" cap="none" dirty="0" smtClean="0"/>
              <a:t>pp</a:t>
            </a:r>
            <a:r>
              <a:rPr lang="en-US" altLang="zh-TW" dirty="0" smtClean="0"/>
              <a:t> P</a:t>
            </a:r>
            <a:r>
              <a:rPr lang="en-US" altLang="zh-TW" cap="none" dirty="0" smtClean="0"/>
              <a:t>urchase</a:t>
            </a:r>
            <a:r>
              <a:rPr lang="zh-TW" altLang="en-US" dirty="0" smtClean="0"/>
              <a:t>）</a:t>
            </a:r>
            <a:endParaRPr lang="zh-TW" altLang="en-US" dirty="0"/>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342900" lvl="1" indent="-342900" algn="just" defTabSz="914400" eaLnBrk="0" fontAlgn="base" hangingPunct="0">
              <a:lnSpc>
                <a:spcPct val="90000"/>
              </a:lnSpc>
              <a:spcBef>
                <a:spcPts val="600"/>
              </a:spcBef>
              <a:buFont typeface="Arial" charset="0"/>
              <a:buChar char="•"/>
            </a:pPr>
            <a:r>
              <a:rPr kumimoji="1" lang="zh-TW" altLang="en-US" sz="3200" dirty="0">
                <a:ea typeface="華康中明體" panose="02020509000000000000" pitchFamily="49" charset="-120"/>
                <a:cs typeface="Times New Roman" panose="02020603050405020304" pitchFamily="18" charset="0"/>
              </a:rPr>
              <a:t>目前無論</a:t>
            </a:r>
            <a:r>
              <a:rPr kumimoji="1" lang="en-US" altLang="zh-TW" sz="3200" dirty="0">
                <a:ea typeface="華康中明體" panose="02020509000000000000" pitchFamily="49" charset="-120"/>
                <a:cs typeface="Times New Roman" panose="02020603050405020304" pitchFamily="18" charset="0"/>
              </a:rPr>
              <a:t>iOS</a:t>
            </a:r>
            <a:r>
              <a:rPr kumimoji="1" lang="zh-TW" altLang="en-US" sz="3200" dirty="0">
                <a:ea typeface="華康中明體" panose="02020509000000000000" pitchFamily="49" charset="-120"/>
                <a:cs typeface="Times New Roman" panose="02020603050405020304" pitchFamily="18" charset="0"/>
              </a:rPr>
              <a:t>或</a:t>
            </a:r>
            <a:r>
              <a:rPr kumimoji="1" lang="en-US" altLang="zh-TW" sz="3200" dirty="0">
                <a:ea typeface="華康中明體" panose="02020509000000000000" pitchFamily="49" charset="-120"/>
                <a:cs typeface="Times New Roman" panose="02020603050405020304" pitchFamily="18" charset="0"/>
              </a:rPr>
              <a:t>Android</a:t>
            </a:r>
            <a:r>
              <a:rPr kumimoji="1" lang="zh-TW" altLang="en-US" sz="3200" dirty="0">
                <a:ea typeface="華康中明體" panose="02020509000000000000" pitchFamily="49" charset="-120"/>
                <a:cs typeface="Times New Roman" panose="02020603050405020304" pitchFamily="18" charset="0"/>
              </a:rPr>
              <a:t>裡面都是以免費</a:t>
            </a:r>
            <a:r>
              <a:rPr kumimoji="1" lang="en-US" altLang="zh-TW" sz="3200" dirty="0">
                <a:ea typeface="華康中明體" panose="02020509000000000000" pitchFamily="49" charset="-120"/>
                <a:cs typeface="Times New Roman" panose="02020603050405020304" pitchFamily="18" charset="0"/>
              </a:rPr>
              <a:t>App</a:t>
            </a:r>
            <a:r>
              <a:rPr kumimoji="1" lang="zh-TW" altLang="en-US" sz="3200" dirty="0">
                <a:ea typeface="華康中明體" panose="02020509000000000000" pitchFamily="49" charset="-120"/>
                <a:cs typeface="Times New Roman" panose="02020603050405020304" pitchFamily="18" charset="0"/>
              </a:rPr>
              <a:t>為主，</a:t>
            </a:r>
            <a:r>
              <a:rPr kumimoji="1" lang="en-US" altLang="zh-TW" sz="3200" dirty="0">
                <a:ea typeface="華康中明體" panose="02020509000000000000" pitchFamily="49" charset="-120"/>
                <a:cs typeface="Times New Roman" panose="02020603050405020304" pitchFamily="18" charset="0"/>
              </a:rPr>
              <a:t>App</a:t>
            </a:r>
            <a:r>
              <a:rPr kumimoji="1" lang="zh-TW" altLang="en-US" sz="3200" dirty="0">
                <a:ea typeface="華康中明體" panose="02020509000000000000" pitchFamily="49" charset="-120"/>
                <a:cs typeface="Times New Roman" panose="02020603050405020304" pitchFamily="18" charset="0"/>
              </a:rPr>
              <a:t>廠商主要是靠廣告、內建購買來獲利。</a:t>
            </a:r>
          </a:p>
          <a:p>
            <a:pPr marL="342900" lvl="1" indent="-342900" algn="just" defTabSz="914400" eaLnBrk="0" fontAlgn="base" hangingPunct="0">
              <a:lnSpc>
                <a:spcPct val="90000"/>
              </a:lnSpc>
              <a:spcBef>
                <a:spcPts val="600"/>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目前</a:t>
            </a:r>
            <a:r>
              <a:rPr kumimoji="1" lang="zh-TW" altLang="en-US" sz="3200" dirty="0">
                <a:ea typeface="華康中明體" panose="02020509000000000000" pitchFamily="49" charset="-120"/>
                <a:cs typeface="Times New Roman" panose="02020603050405020304" pitchFamily="18" charset="0"/>
              </a:rPr>
              <a:t>較為成功的商業模式為</a:t>
            </a:r>
            <a:r>
              <a:rPr kumimoji="1" lang="en-US" altLang="zh-TW" sz="3200" dirty="0" smtClean="0">
                <a:ea typeface="華康中明體" panose="02020509000000000000" pitchFamily="49" charset="-120"/>
                <a:cs typeface="Times New Roman" panose="02020603050405020304" pitchFamily="18" charset="0"/>
              </a:rPr>
              <a:t>Freemium</a:t>
            </a:r>
            <a:r>
              <a:rPr kumimoji="1" lang="zh-TW" altLang="en-US" sz="3200" dirty="0" smtClean="0">
                <a:ea typeface="華康中明體" panose="02020509000000000000" pitchFamily="49" charset="-120"/>
                <a:cs typeface="Times New Roman" panose="02020603050405020304" pitchFamily="18" charset="0"/>
              </a:rPr>
              <a:t>（</a:t>
            </a:r>
            <a:r>
              <a:rPr kumimoji="1" lang="en-US" altLang="zh-TW" sz="3200" dirty="0" smtClean="0">
                <a:ea typeface="華康中明體" panose="02020509000000000000" pitchFamily="49" charset="-120"/>
                <a:cs typeface="Times New Roman" panose="02020603050405020304" pitchFamily="18" charset="0"/>
              </a:rPr>
              <a:t>Free </a:t>
            </a:r>
            <a:r>
              <a:rPr kumimoji="1" lang="en-US" altLang="zh-TW" sz="3200" dirty="0">
                <a:ea typeface="華康中明體" panose="02020509000000000000" pitchFamily="49" charset="-120"/>
                <a:cs typeface="Times New Roman" panose="02020603050405020304" pitchFamily="18" charset="0"/>
              </a:rPr>
              <a:t>+ </a:t>
            </a:r>
            <a:r>
              <a:rPr kumimoji="1" lang="en-US" altLang="zh-TW" sz="3200" dirty="0" smtClean="0">
                <a:ea typeface="華康中明體" panose="02020509000000000000" pitchFamily="49" charset="-120"/>
                <a:cs typeface="Times New Roman" panose="02020603050405020304" pitchFamily="18" charset="0"/>
              </a:rPr>
              <a:t>Premium</a:t>
            </a:r>
            <a:r>
              <a:rPr kumimoji="1" lang="zh-TW" altLang="en-US" sz="3200" dirty="0" smtClean="0">
                <a:ea typeface="華康中明體" panose="02020509000000000000" pitchFamily="49" charset="-120"/>
                <a:cs typeface="Times New Roman" panose="02020603050405020304" pitchFamily="18" charset="0"/>
              </a:rPr>
              <a:t>）。</a:t>
            </a:r>
            <a:endParaRPr kumimoji="1" lang="en-US" altLang="zh-TW" sz="3200" dirty="0">
              <a:ea typeface="華康中明體" panose="02020509000000000000" pitchFamily="49" charset="-120"/>
              <a:cs typeface="Times New Roman" panose="02020603050405020304" pitchFamily="18" charset="0"/>
            </a:endParaRPr>
          </a:p>
          <a:p>
            <a:pPr marL="342900" lvl="1" indent="-342900" algn="just" defTabSz="914400" eaLnBrk="0" fontAlgn="base" hangingPunct="0">
              <a:lnSpc>
                <a:spcPct val="90000"/>
              </a:lnSpc>
              <a:spcBef>
                <a:spcPts val="600"/>
              </a:spcBef>
              <a:buFont typeface="Arial" charset="0"/>
              <a:buChar char="•"/>
            </a:pPr>
            <a:r>
              <a:rPr kumimoji="1" lang="en-US" altLang="zh-TW" sz="3200" dirty="0">
                <a:ea typeface="華康中明體" panose="02020509000000000000" pitchFamily="49" charset="-120"/>
                <a:cs typeface="Times New Roman" panose="02020603050405020304" pitchFamily="18" charset="0"/>
              </a:rPr>
              <a:t>Freemium</a:t>
            </a:r>
            <a:r>
              <a:rPr kumimoji="1" lang="zh-TW" altLang="en-US" sz="3200" dirty="0">
                <a:ea typeface="華康中明體" panose="02020509000000000000" pitchFamily="49" charset="-120"/>
                <a:cs typeface="Times New Roman" panose="02020603050405020304" pitchFamily="18" charset="0"/>
              </a:rPr>
              <a:t>是指免費下載的</a:t>
            </a:r>
            <a:r>
              <a:rPr kumimoji="1" lang="en-US" altLang="zh-TW" sz="3200" dirty="0">
                <a:ea typeface="華康中明體" panose="02020509000000000000" pitchFamily="49" charset="-120"/>
                <a:cs typeface="Times New Roman" panose="02020603050405020304" pitchFamily="18" charset="0"/>
              </a:rPr>
              <a:t>App</a:t>
            </a:r>
            <a:r>
              <a:rPr kumimoji="1" lang="zh-TW" altLang="en-US" sz="3200" dirty="0">
                <a:ea typeface="華康中明體" panose="02020509000000000000" pitchFamily="49" charset="-120"/>
                <a:cs typeface="Times New Roman" panose="02020603050405020304" pitchFamily="18" charset="0"/>
              </a:rPr>
              <a:t>可能有完整的功能或只有部份的功能，而若使用者認為該</a:t>
            </a:r>
            <a:r>
              <a:rPr kumimoji="1" lang="en-US" altLang="zh-TW" sz="3200" dirty="0">
                <a:ea typeface="華康中明體" panose="02020509000000000000" pitchFamily="49" charset="-120"/>
                <a:cs typeface="Times New Roman" panose="02020603050405020304" pitchFamily="18" charset="0"/>
              </a:rPr>
              <a:t>App</a:t>
            </a:r>
            <a:r>
              <a:rPr kumimoji="1" lang="zh-TW" altLang="en-US" sz="3200" dirty="0">
                <a:ea typeface="華康中明體" panose="02020509000000000000" pitchFamily="49" charset="-120"/>
                <a:cs typeface="Times New Roman" panose="02020603050405020304" pitchFamily="18" charset="0"/>
              </a:rPr>
              <a:t>符合需求，則能透付費將部份功能版升級到完整版，或是透過在完整版中刊登廣告或是販賣內容的方式來獲利。例如：</a:t>
            </a:r>
            <a:r>
              <a:rPr kumimoji="1" lang="en-US" altLang="zh-TW" sz="3200" dirty="0">
                <a:ea typeface="華康中明體" panose="02020509000000000000" pitchFamily="49" charset="-120"/>
                <a:cs typeface="Times New Roman" panose="02020603050405020304" pitchFamily="18" charset="0"/>
              </a:rPr>
              <a:t>LINE</a:t>
            </a:r>
            <a:r>
              <a:rPr kumimoji="1" lang="zh-TW" altLang="en-US" sz="3200" dirty="0">
                <a:ea typeface="華康中明體" panose="02020509000000000000" pitchFamily="49" charset="-120"/>
                <a:cs typeface="Times New Roman" panose="02020603050405020304" pitchFamily="18" charset="0"/>
              </a:rPr>
              <a:t>販售各式各樣貼圖</a:t>
            </a:r>
            <a:r>
              <a:rPr kumimoji="1" lang="zh-TW" altLang="en-US" sz="3200" dirty="0" smtClean="0">
                <a:ea typeface="華康中明體" panose="02020509000000000000" pitchFamily="49" charset="-120"/>
                <a:cs typeface="Times New Roman" panose="02020603050405020304" pitchFamily="18" charset="0"/>
              </a:rPr>
              <a:t>。</a:t>
            </a:r>
            <a:endParaRPr kumimoji="1" lang="zh-TW" altLang="en-US" sz="3200" dirty="0">
              <a:ea typeface="華康中明體" panose="02020509000000000000" pitchFamily="49" charset="-120"/>
              <a:cs typeface="Times New Roman" panose="02020603050405020304" pitchFamily="18" charset="0"/>
            </a:endParaRPr>
          </a:p>
        </p:txBody>
      </p:sp>
      <p:grpSp>
        <p:nvGrpSpPr>
          <p:cNvPr id="11" name="群組 10"/>
          <p:cNvGrpSpPr/>
          <p:nvPr/>
        </p:nvGrpSpPr>
        <p:grpSpPr>
          <a:xfrm rot="-5400000">
            <a:off x="3549735" y="-3533843"/>
            <a:ext cx="468005" cy="7552915"/>
            <a:chOff x="-37331" y="1182"/>
            <a:chExt cx="432008" cy="4682352"/>
          </a:xfrm>
          <a:solidFill>
            <a:schemeClr val="bg1"/>
          </a:solidFill>
          <a:effectLst/>
        </p:grpSpPr>
        <p:sp>
          <p:nvSpPr>
            <p:cNvPr id="13" name="五邊形 12"/>
            <p:cNvSpPr/>
            <p:nvPr/>
          </p:nvSpPr>
          <p:spPr>
            <a:xfrm rot="5400000">
              <a:off x="-211885" y="175744"/>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8" y="80998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9" y="1451386"/>
              <a:ext cx="781123"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881428" y="2762327"/>
              <a:ext cx="212019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18.4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新商務模式的發展契機</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9" y="40769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4763850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lang="zh-TW" altLang="en-US" dirty="0"/>
              <a:t>社會網絡的商機</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ts val="768"/>
              </a:spcBef>
              <a:buFont typeface="Arial" charset="0"/>
              <a:buChar char="•"/>
            </a:pPr>
            <a:r>
              <a:rPr kumimoji="1" lang="en-US" altLang="zh-TW" sz="3200" dirty="0" smtClean="0">
                <a:ea typeface="華康中明體" panose="02020509000000000000" pitchFamily="49" charset="-120"/>
                <a:cs typeface="Times New Roman" panose="02020603050405020304" pitchFamily="18" charset="0"/>
              </a:rPr>
              <a:t>Facebook </a:t>
            </a:r>
            <a:r>
              <a:rPr kumimoji="1" lang="en-US" altLang="zh-TW" sz="3200" dirty="0">
                <a:ea typeface="華康中明體" panose="02020509000000000000" pitchFamily="49" charset="-120"/>
                <a:cs typeface="Times New Roman" panose="02020603050405020304" pitchFamily="18" charset="0"/>
              </a:rPr>
              <a:t>Graph Search</a:t>
            </a:r>
            <a:r>
              <a:rPr kumimoji="1" lang="zh-TW" altLang="en-US" sz="3200" dirty="0">
                <a:ea typeface="華康中明體" panose="02020509000000000000" pitchFamily="49" charset="-120"/>
                <a:cs typeface="Times New Roman" panose="02020603050405020304" pitchFamily="18" charset="0"/>
              </a:rPr>
              <a:t>社交搜尋</a:t>
            </a:r>
          </a:p>
          <a:p>
            <a:pPr marL="720000" lvl="1" indent="-342900" algn="just" defTabSz="914400" fontAlgn="base">
              <a:spcBef>
                <a:spcPts val="768"/>
              </a:spcBef>
              <a:buFont typeface="Times New Roman" panose="02020603050405020304" pitchFamily="18" charset="0"/>
              <a:buChar char="−"/>
            </a:pPr>
            <a:r>
              <a:rPr kumimoji="1" lang="en-US" altLang="zh-TW" dirty="0">
                <a:ea typeface="華康中明體" panose="02020509000000000000" pitchFamily="49" charset="-120"/>
                <a:cs typeface="Times New Roman" panose="02020603050405020304" pitchFamily="18" charset="0"/>
              </a:rPr>
              <a:t>2013</a:t>
            </a:r>
            <a:r>
              <a:rPr kumimoji="1" lang="zh-TW" altLang="en-US" dirty="0" smtClean="0">
                <a:ea typeface="華康中明體" panose="02020509000000000000" pitchFamily="49" charset="-120"/>
                <a:cs typeface="Times New Roman" panose="02020603050405020304" pitchFamily="18" charset="0"/>
              </a:rPr>
              <a:t>年</a:t>
            </a:r>
            <a:r>
              <a:rPr kumimoji="1" lang="en-US" altLang="zh-TW" dirty="0" smtClean="0">
                <a:ea typeface="華康中明體" panose="02020509000000000000" pitchFamily="49" charset="-120"/>
                <a:cs typeface="Times New Roman" panose="02020603050405020304" pitchFamily="18" charset="0"/>
              </a:rPr>
              <a:t>3</a:t>
            </a:r>
            <a:r>
              <a:rPr kumimoji="1" lang="zh-TW" altLang="en-US" dirty="0" smtClean="0">
                <a:ea typeface="華康中明體" panose="02020509000000000000" pitchFamily="49" charset="-120"/>
                <a:cs typeface="Times New Roman" panose="02020603050405020304" pitchFamily="18" charset="0"/>
              </a:rPr>
              <a:t>月</a:t>
            </a:r>
            <a:r>
              <a:rPr kumimoji="1" lang="zh-TW" altLang="en-US" dirty="0">
                <a:ea typeface="華康中明體" panose="02020509000000000000" pitchFamily="49" charset="-120"/>
                <a:cs typeface="Times New Roman" panose="02020603050405020304" pitchFamily="18" charset="0"/>
              </a:rPr>
              <a:t>，</a:t>
            </a:r>
            <a:r>
              <a:rPr kumimoji="1" lang="en-US" altLang="zh-TW" dirty="0">
                <a:ea typeface="華康中明體" panose="02020509000000000000" pitchFamily="49" charset="-120"/>
                <a:cs typeface="Times New Roman" panose="02020603050405020304" pitchFamily="18" charset="0"/>
              </a:rPr>
              <a:t>Facebook</a:t>
            </a:r>
            <a:r>
              <a:rPr kumimoji="1" lang="zh-TW" altLang="en-US" dirty="0">
                <a:ea typeface="華康中明體" panose="02020509000000000000" pitchFamily="49" charset="-120"/>
                <a:cs typeface="Times New Roman" panose="02020603050405020304" pitchFamily="18" charset="0"/>
              </a:rPr>
              <a:t>推出了</a:t>
            </a:r>
            <a:r>
              <a:rPr kumimoji="1" lang="en-US" altLang="zh-TW" dirty="0">
                <a:ea typeface="華康中明體" panose="02020509000000000000" pitchFamily="49" charset="-120"/>
                <a:cs typeface="Times New Roman" panose="02020603050405020304" pitchFamily="18" charset="0"/>
              </a:rPr>
              <a:t>Graph Search</a:t>
            </a:r>
            <a:r>
              <a:rPr kumimoji="1" lang="zh-TW" altLang="en-US" dirty="0">
                <a:ea typeface="華康中明體" panose="02020509000000000000" pitchFamily="49" charset="-120"/>
                <a:cs typeface="Times New Roman" panose="02020603050405020304" pitchFamily="18" charset="0"/>
              </a:rPr>
              <a:t>功能，利用</a:t>
            </a:r>
            <a:r>
              <a:rPr kumimoji="1" lang="en-US" altLang="zh-TW" dirty="0">
                <a:ea typeface="華康中明體" panose="02020509000000000000" pitchFamily="49" charset="-120"/>
                <a:cs typeface="Times New Roman" panose="02020603050405020304" pitchFamily="18" charset="0"/>
              </a:rPr>
              <a:t>Facebook</a:t>
            </a:r>
            <a:r>
              <a:rPr kumimoji="1" lang="zh-TW" altLang="en-US" dirty="0">
                <a:ea typeface="華康中明體" panose="02020509000000000000" pitchFamily="49" charset="-120"/>
                <a:cs typeface="Times New Roman" panose="02020603050405020304" pitchFamily="18" charset="0"/>
              </a:rPr>
              <a:t>原有的大量社群資料進行搜尋，用以找出人與人之間的關連性，可以藉此找出社交圈內有相同特性的</a:t>
            </a:r>
            <a:r>
              <a:rPr kumimoji="1" lang="zh-TW" altLang="en-US" dirty="0" smtClean="0">
                <a:ea typeface="華康中明體" panose="02020509000000000000" pitchFamily="49" charset="-120"/>
                <a:cs typeface="Times New Roman" panose="02020603050405020304" pitchFamily="18" charset="0"/>
              </a:rPr>
              <a:t>人。</a:t>
            </a:r>
            <a:endParaRPr kumimoji="1" lang="zh-TW" altLang="en-US" dirty="0">
              <a:ea typeface="華康中明體" panose="02020509000000000000" pitchFamily="49" charset="-120"/>
              <a:cs typeface="Times New Roman" panose="02020603050405020304" pitchFamily="18" charset="0"/>
            </a:endParaRPr>
          </a:p>
        </p:txBody>
      </p:sp>
      <p:grpSp>
        <p:nvGrpSpPr>
          <p:cNvPr id="11" name="群組 10"/>
          <p:cNvGrpSpPr/>
          <p:nvPr/>
        </p:nvGrpSpPr>
        <p:grpSpPr>
          <a:xfrm rot="-5400000">
            <a:off x="3549735" y="-3533843"/>
            <a:ext cx="468005" cy="7552915"/>
            <a:chOff x="-37331" y="1182"/>
            <a:chExt cx="432008" cy="4682352"/>
          </a:xfrm>
          <a:solidFill>
            <a:schemeClr val="bg1"/>
          </a:solidFill>
          <a:effectLst/>
        </p:grpSpPr>
        <p:sp>
          <p:nvSpPr>
            <p:cNvPr id="13" name="五邊形 12"/>
            <p:cNvSpPr/>
            <p:nvPr/>
          </p:nvSpPr>
          <p:spPr>
            <a:xfrm rot="5400000">
              <a:off x="-211885" y="175744"/>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8" y="80998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9" y="1451386"/>
              <a:ext cx="781123"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881428" y="2762327"/>
              <a:ext cx="212019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18.4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新商務模式的發展契機</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9" y="40769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5122" name="Picture 2" descr="C:\Users\NO38\Desktop\書籍\IM111電子商務\IM111ppt\小圖\facebook-graph-sear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9541" y="3556421"/>
            <a:ext cx="2896915" cy="2896915"/>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785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lang="zh-TW" altLang="en-US" dirty="0"/>
              <a:t>社會網絡的商機</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ts val="768"/>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購物社團與粉絲</a:t>
            </a:r>
            <a:r>
              <a:rPr kumimoji="1" lang="zh-TW" altLang="en-US" sz="3200" dirty="0">
                <a:ea typeface="華康中明體" panose="02020509000000000000" pitchFamily="49" charset="-120"/>
                <a:cs typeface="Times New Roman" panose="02020603050405020304" pitchFamily="18" charset="0"/>
              </a:rPr>
              <a:t>團</a:t>
            </a:r>
          </a:p>
          <a:p>
            <a:pPr marL="720000" lvl="1" indent="-342900" algn="just" defTabSz="914400" fontAlgn="base">
              <a:spcBef>
                <a:spcPts val="768"/>
              </a:spcBef>
              <a:buFont typeface="Times New Roman" panose="02020603050405020304" pitchFamily="18" charset="0"/>
              <a:buChar char="−"/>
            </a:pPr>
            <a:r>
              <a:rPr kumimoji="1" lang="zh-TW" altLang="en-US" dirty="0">
                <a:ea typeface="華康中明體" panose="02020509000000000000" pitchFamily="49" charset="-120"/>
                <a:cs typeface="Times New Roman" panose="02020603050405020304" pitchFamily="18" charset="0"/>
              </a:rPr>
              <a:t>兩者的目的皆在建立一個具有相同喜好、興趣的社交群體，可以讓品牌、公司行號或店家與消費者進行直接的互動回饋和</a:t>
            </a:r>
            <a:r>
              <a:rPr kumimoji="1" lang="zh-TW" altLang="en-US" dirty="0" smtClean="0">
                <a:ea typeface="華康中明體" panose="02020509000000000000" pitchFamily="49" charset="-120"/>
                <a:cs typeface="Times New Roman" panose="02020603050405020304" pitchFamily="18" charset="0"/>
              </a:rPr>
              <a:t>發布產品訊息</a:t>
            </a:r>
            <a:r>
              <a:rPr kumimoji="1" lang="zh-TW" altLang="en-US" dirty="0">
                <a:ea typeface="華康中明體" panose="02020509000000000000" pitchFamily="49" charset="-120"/>
                <a:cs typeface="Times New Roman" panose="02020603050405020304" pitchFamily="18" charset="0"/>
              </a:rPr>
              <a:t>。</a:t>
            </a:r>
          </a:p>
          <a:p>
            <a:pPr marL="720000" lvl="1" indent="-342900" algn="just" defTabSz="914400" fontAlgn="base">
              <a:spcBef>
                <a:spcPts val="768"/>
              </a:spcBef>
              <a:buFont typeface="Times New Roman" panose="02020603050405020304" pitchFamily="18" charset="0"/>
              <a:buChar char="−"/>
            </a:pPr>
            <a:r>
              <a:rPr kumimoji="1" lang="zh-TW" altLang="en-US" dirty="0">
                <a:ea typeface="華康中明體" panose="02020509000000000000" pitchFamily="49" charset="-120"/>
                <a:cs typeface="Times New Roman" panose="02020603050405020304" pitchFamily="18" charset="0"/>
              </a:rPr>
              <a:t>兩者最大差別是：社團可以設定公開與不公開，比較適合小本經營或是</a:t>
            </a:r>
            <a:r>
              <a:rPr kumimoji="1" lang="en-US" altLang="zh-TW" dirty="0">
                <a:ea typeface="華康中明體" panose="02020509000000000000" pitchFamily="49" charset="-120"/>
                <a:cs typeface="Times New Roman" panose="02020603050405020304" pitchFamily="18" charset="0"/>
              </a:rPr>
              <a:t>C2C</a:t>
            </a:r>
            <a:r>
              <a:rPr kumimoji="1" lang="zh-TW" altLang="en-US" dirty="0">
                <a:ea typeface="華康中明體" panose="02020509000000000000" pitchFamily="49" charset="-120"/>
                <a:cs typeface="Times New Roman" panose="02020603050405020304" pitchFamily="18" charset="0"/>
              </a:rPr>
              <a:t>之間的交易；而粉絲團則是完全公開，任何人想要加入都可以，且內建一些</a:t>
            </a:r>
            <a:r>
              <a:rPr kumimoji="1" lang="en-US" altLang="zh-TW" dirty="0">
                <a:ea typeface="華康中明體" panose="02020509000000000000" pitchFamily="49" charset="-120"/>
                <a:cs typeface="Times New Roman" panose="02020603050405020304" pitchFamily="18" charset="0"/>
              </a:rPr>
              <a:t>API</a:t>
            </a:r>
            <a:r>
              <a:rPr kumimoji="1" lang="zh-TW" altLang="en-US" dirty="0">
                <a:ea typeface="華康中明體" panose="02020509000000000000" pitchFamily="49" charset="-120"/>
                <a:cs typeface="Times New Roman" panose="02020603050405020304" pitchFamily="18" charset="0"/>
              </a:rPr>
              <a:t>可以和</a:t>
            </a:r>
            <a:r>
              <a:rPr kumimoji="1" lang="en-US" altLang="zh-TW" dirty="0">
                <a:ea typeface="華康中明體" panose="02020509000000000000" pitchFamily="49" charset="-120"/>
                <a:cs typeface="Times New Roman" panose="02020603050405020304" pitchFamily="18" charset="0"/>
              </a:rPr>
              <a:t>Facebook</a:t>
            </a:r>
            <a:r>
              <a:rPr kumimoji="1" lang="zh-TW" altLang="en-US" dirty="0">
                <a:ea typeface="華康中明體" panose="02020509000000000000" pitchFamily="49" charset="-120"/>
                <a:cs typeface="Times New Roman" panose="02020603050405020304" pitchFamily="18" charset="0"/>
              </a:rPr>
              <a:t>內建的</a:t>
            </a:r>
            <a:r>
              <a:rPr kumimoji="1" lang="en-US" altLang="zh-TW" dirty="0" smtClean="0">
                <a:ea typeface="華康中明體" panose="02020509000000000000" pitchFamily="49" charset="-120"/>
                <a:cs typeface="Times New Roman" panose="02020603050405020304" pitchFamily="18" charset="0"/>
              </a:rPr>
              <a:t>App</a:t>
            </a:r>
            <a:r>
              <a:rPr kumimoji="1" lang="zh-TW" altLang="en-US" dirty="0" smtClean="0">
                <a:ea typeface="華康中明體" panose="02020509000000000000" pitchFamily="49" charset="-120"/>
                <a:cs typeface="Times New Roman" panose="02020603050405020304" pitchFamily="18" charset="0"/>
              </a:rPr>
              <a:t>互動</a:t>
            </a:r>
            <a:r>
              <a:rPr kumimoji="1" lang="zh-TW" altLang="en-US" dirty="0">
                <a:ea typeface="華康中明體" panose="02020509000000000000" pitchFamily="49" charset="-120"/>
                <a:cs typeface="Times New Roman" panose="02020603050405020304" pitchFamily="18" charset="0"/>
              </a:rPr>
              <a:t>。</a:t>
            </a:r>
          </a:p>
        </p:txBody>
      </p:sp>
      <p:grpSp>
        <p:nvGrpSpPr>
          <p:cNvPr id="11" name="群組 10"/>
          <p:cNvGrpSpPr/>
          <p:nvPr/>
        </p:nvGrpSpPr>
        <p:grpSpPr>
          <a:xfrm rot="-5400000">
            <a:off x="3549735" y="-3533843"/>
            <a:ext cx="468005" cy="7552915"/>
            <a:chOff x="-37331" y="1182"/>
            <a:chExt cx="432008" cy="4682352"/>
          </a:xfrm>
          <a:solidFill>
            <a:schemeClr val="bg1"/>
          </a:solidFill>
          <a:effectLst/>
        </p:grpSpPr>
        <p:sp>
          <p:nvSpPr>
            <p:cNvPr id="13" name="五邊形 12"/>
            <p:cNvSpPr/>
            <p:nvPr/>
          </p:nvSpPr>
          <p:spPr>
            <a:xfrm rot="5400000">
              <a:off x="-211885" y="175744"/>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8" y="80998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9" y="1451386"/>
              <a:ext cx="781123"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881428" y="2762327"/>
              <a:ext cx="212019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18.4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新商務模式的發展契機</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9" y="40769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3130563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lang="zh-TW" altLang="en-US" dirty="0"/>
              <a:t>服務科學與體驗經濟</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ts val="768"/>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服務</a:t>
            </a:r>
            <a:r>
              <a:rPr kumimoji="1" lang="zh-TW" altLang="en-US" sz="3200" dirty="0">
                <a:ea typeface="華康中明體" panose="02020509000000000000" pitchFamily="49" charset="-120"/>
                <a:cs typeface="Times New Roman" panose="02020603050405020304" pitchFamily="18" charset="0"/>
              </a:rPr>
              <a:t>科學是一門跨學科的新興領域，提供服務需從最終端的客戶開始了解，並且要能有效運用資訊科技，設計、執行、並有效的管理創新服務，因此需要具備不同知道的</a:t>
            </a:r>
            <a:r>
              <a:rPr kumimoji="1" lang="zh-TW" altLang="en-US" sz="3200" dirty="0" smtClean="0">
                <a:ea typeface="華康中明體" panose="02020509000000000000" pitchFamily="49" charset="-120"/>
                <a:cs typeface="Times New Roman" panose="02020603050405020304" pitchFamily="18" charset="0"/>
              </a:rPr>
              <a:t>人才，</a:t>
            </a:r>
            <a:r>
              <a:rPr kumimoji="1" lang="zh-TW" altLang="en-US" sz="3200" dirty="0">
                <a:ea typeface="華康中明體" panose="02020509000000000000" pitchFamily="49" charset="-120"/>
                <a:cs typeface="Times New Roman" panose="02020603050405020304" pitchFamily="18" charset="0"/>
              </a:rPr>
              <a:t>包括電腦知識、管理知識、工程知識、商管知識、心理學相關知識等。服務科學強調服務的價值，其重點在於顧客所扮演價值共創者的</a:t>
            </a:r>
            <a:r>
              <a:rPr kumimoji="1" lang="zh-TW" altLang="en-US" sz="3200" dirty="0" smtClean="0">
                <a:ea typeface="華康中明體" panose="02020509000000000000" pitchFamily="49" charset="-120"/>
                <a:cs typeface="Times New Roman" panose="02020603050405020304" pitchFamily="18" charset="0"/>
              </a:rPr>
              <a:t>角色。</a:t>
            </a:r>
            <a:endParaRPr kumimoji="1" lang="zh-TW" altLang="en-US" sz="3200" dirty="0">
              <a:ea typeface="華康中明體" panose="02020509000000000000" pitchFamily="49" charset="-120"/>
              <a:cs typeface="Times New Roman" panose="02020603050405020304" pitchFamily="18" charset="0"/>
            </a:endParaRPr>
          </a:p>
        </p:txBody>
      </p:sp>
      <p:grpSp>
        <p:nvGrpSpPr>
          <p:cNvPr id="11" name="群組 10"/>
          <p:cNvGrpSpPr/>
          <p:nvPr/>
        </p:nvGrpSpPr>
        <p:grpSpPr>
          <a:xfrm rot="-5400000">
            <a:off x="3549735" y="-3533843"/>
            <a:ext cx="468005" cy="7552915"/>
            <a:chOff x="-37331" y="1182"/>
            <a:chExt cx="432008" cy="4682352"/>
          </a:xfrm>
          <a:solidFill>
            <a:schemeClr val="bg1"/>
          </a:solidFill>
          <a:effectLst/>
        </p:grpSpPr>
        <p:sp>
          <p:nvSpPr>
            <p:cNvPr id="13" name="五邊形 12"/>
            <p:cNvSpPr/>
            <p:nvPr/>
          </p:nvSpPr>
          <p:spPr>
            <a:xfrm rot="5400000">
              <a:off x="-211885" y="175744"/>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8" y="80998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9" y="1451386"/>
              <a:ext cx="781123"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881428" y="2762327"/>
              <a:ext cx="212019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18.4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新商務模式的發展契機</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9" y="40769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958561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lang="zh-TW" altLang="en-US" dirty="0"/>
              <a:t>服務科學與體驗經濟</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ts val="600"/>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體驗</a:t>
            </a:r>
            <a:r>
              <a:rPr kumimoji="1" lang="zh-TW" altLang="en-US" sz="3200" dirty="0">
                <a:ea typeface="華康中明體" panose="02020509000000000000" pitchFamily="49" charset="-120"/>
                <a:cs typeface="Times New Roman" panose="02020603050405020304" pitchFamily="18" charset="0"/>
              </a:rPr>
              <a:t>價值</a:t>
            </a:r>
          </a:p>
          <a:p>
            <a:pPr marL="720000" lvl="1" indent="-342900" algn="just" defTabSz="914400" fontAlgn="base">
              <a:spcBef>
                <a:spcPts val="600"/>
              </a:spcBef>
              <a:buFont typeface="Times New Roman" panose="02020603050405020304" pitchFamily="18" charset="0"/>
              <a:buChar char="−"/>
            </a:pPr>
            <a:r>
              <a:rPr kumimoji="1" lang="zh-TW" altLang="en-US" dirty="0">
                <a:ea typeface="華康中明體" panose="02020509000000000000" pitchFamily="49" charset="-120"/>
                <a:cs typeface="Times New Roman" panose="02020603050405020304" pitchFamily="18" charset="0"/>
              </a:rPr>
              <a:t>注重的是消費者在過程中自身的體會、情緒和興趣，而非產品的品質。例如在購物網站中，網站的設計、易用性等對消費者來說都是一種體驗</a:t>
            </a:r>
            <a:r>
              <a:rPr kumimoji="1" lang="zh-TW" altLang="en-US" dirty="0" smtClean="0">
                <a:ea typeface="華康中明體" panose="02020509000000000000" pitchFamily="49" charset="-120"/>
                <a:cs typeface="Times New Roman" panose="02020603050405020304" pitchFamily="18" charset="0"/>
              </a:rPr>
              <a:t>價值。</a:t>
            </a:r>
            <a:endParaRPr kumimoji="1" lang="zh-TW" altLang="en-US" dirty="0">
              <a:ea typeface="華康中明體" panose="02020509000000000000" pitchFamily="49" charset="-120"/>
              <a:cs typeface="Times New Roman" panose="02020603050405020304" pitchFamily="18" charset="0"/>
            </a:endParaRPr>
          </a:p>
          <a:p>
            <a:pPr marL="342900" lvl="1" indent="-342900" algn="just" defTabSz="914400" eaLnBrk="0" fontAlgn="base" hangingPunct="0">
              <a:spcBef>
                <a:spcPts val="600"/>
              </a:spcBef>
              <a:buFont typeface="Arial" charset="0"/>
              <a:buChar char="•"/>
            </a:pPr>
            <a:r>
              <a:rPr kumimoji="1" lang="zh-TW" altLang="en-US" sz="3200" dirty="0">
                <a:ea typeface="華康中明體" panose="02020509000000000000" pitchFamily="49" charset="-120"/>
                <a:cs typeface="Times New Roman" panose="02020603050405020304" pitchFamily="18" charset="0"/>
              </a:rPr>
              <a:t>價值共創</a:t>
            </a:r>
          </a:p>
          <a:p>
            <a:pPr marL="723900" lvl="2" indent="-368300">
              <a:spcBef>
                <a:spcPts val="600"/>
              </a:spcBef>
              <a:buFont typeface="新細明體" panose="02020500000000000000" pitchFamily="18" charset="-120"/>
              <a:buChar char="－"/>
            </a:pPr>
            <a:r>
              <a:rPr kumimoji="1" lang="zh-TW" altLang="en-US" sz="2800" dirty="0">
                <a:ea typeface="華康中明體" panose="02020509000000000000" pitchFamily="49" charset="-120"/>
                <a:cs typeface="Times New Roman" panose="02020603050405020304" pitchFamily="18" charset="0"/>
              </a:rPr>
              <a:t>傳統的價值創造過程主要是由企業作為價值的創造者，將消費者排除在外。然而在服務遞送的過程中，提供者與接受</a:t>
            </a:r>
            <a:r>
              <a:rPr kumimoji="1" lang="zh-TW" altLang="en-US" sz="2800" dirty="0" smtClean="0">
                <a:ea typeface="華康中明體" panose="02020509000000000000" pitchFamily="49" charset="-120"/>
                <a:cs typeface="Times New Roman" panose="02020603050405020304" pitchFamily="18" charset="0"/>
              </a:rPr>
              <a:t>者必須同時</a:t>
            </a:r>
            <a:r>
              <a:rPr kumimoji="1" lang="zh-TW" altLang="en-US" sz="2800" dirty="0">
                <a:ea typeface="華康中明體" panose="02020509000000000000" pitchFamily="49" charset="-120"/>
                <a:cs typeface="Times New Roman" panose="02020603050405020304" pitchFamily="18" charset="0"/>
              </a:rPr>
              <a:t>存在，而且若欲最大化服務所能產生的價值，服務的接受</a:t>
            </a:r>
            <a:r>
              <a:rPr kumimoji="1" lang="zh-TW" altLang="en-US" sz="2800" dirty="0" smtClean="0">
                <a:ea typeface="華康中明體" panose="02020509000000000000" pitchFamily="49" charset="-120"/>
                <a:cs typeface="Times New Roman" panose="02020603050405020304" pitchFamily="18" charset="0"/>
              </a:rPr>
              <a:t>者</a:t>
            </a:r>
            <a:r>
              <a:rPr kumimoji="1" lang="zh-TW" altLang="en-US" sz="2800" dirty="0">
                <a:ea typeface="華康中明體" panose="02020509000000000000" pitchFamily="49" charset="-120"/>
                <a:cs typeface="Times New Roman" panose="02020603050405020304" pitchFamily="18" charset="0"/>
              </a:rPr>
              <a:t>必須</a:t>
            </a:r>
            <a:r>
              <a:rPr kumimoji="1" lang="zh-TW" altLang="en-US" sz="2800" dirty="0" smtClean="0">
                <a:ea typeface="華康中明體" panose="02020509000000000000" pitchFamily="49" charset="-120"/>
                <a:cs typeface="Times New Roman" panose="02020603050405020304" pitchFamily="18" charset="0"/>
              </a:rPr>
              <a:t>提供</a:t>
            </a:r>
            <a:r>
              <a:rPr kumimoji="1" lang="zh-TW" altLang="en-US" sz="2800" dirty="0">
                <a:ea typeface="華康中明體" panose="02020509000000000000" pitchFamily="49" charset="-120"/>
                <a:cs typeface="Times New Roman" panose="02020603050405020304" pitchFamily="18" charset="0"/>
              </a:rPr>
              <a:t>適當的資訊，進行價值共</a:t>
            </a:r>
            <a:r>
              <a:rPr kumimoji="1" lang="zh-TW" altLang="en-US" sz="2800" dirty="0" smtClean="0">
                <a:ea typeface="華康中明體" panose="02020509000000000000" pitchFamily="49" charset="-120"/>
                <a:cs typeface="Times New Roman" panose="02020603050405020304" pitchFamily="18" charset="0"/>
              </a:rPr>
              <a:t>創。</a:t>
            </a:r>
            <a:endParaRPr kumimoji="1" lang="zh-TW" altLang="en-US" sz="2800" dirty="0">
              <a:ea typeface="華康中明體" panose="02020509000000000000" pitchFamily="49" charset="-120"/>
              <a:cs typeface="Times New Roman" panose="02020603050405020304" pitchFamily="18" charset="0"/>
            </a:endParaRPr>
          </a:p>
        </p:txBody>
      </p:sp>
      <p:grpSp>
        <p:nvGrpSpPr>
          <p:cNvPr id="11" name="群組 10"/>
          <p:cNvGrpSpPr/>
          <p:nvPr/>
        </p:nvGrpSpPr>
        <p:grpSpPr>
          <a:xfrm rot="-5400000">
            <a:off x="3549735" y="-3533843"/>
            <a:ext cx="468005" cy="7552915"/>
            <a:chOff x="-37331" y="1182"/>
            <a:chExt cx="432008" cy="4682352"/>
          </a:xfrm>
          <a:solidFill>
            <a:schemeClr val="bg1"/>
          </a:solidFill>
          <a:effectLst/>
        </p:grpSpPr>
        <p:sp>
          <p:nvSpPr>
            <p:cNvPr id="13" name="五邊形 12"/>
            <p:cNvSpPr/>
            <p:nvPr/>
          </p:nvSpPr>
          <p:spPr>
            <a:xfrm rot="5400000">
              <a:off x="-211885" y="175744"/>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8" y="80998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9" y="1451386"/>
              <a:ext cx="781123"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881428" y="2762327"/>
              <a:ext cx="2120193"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18.4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新商務模式的發展契機</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9" y="40769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04478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fade">
                                      <p:cBhvr>
                                        <p:cTn id="15" dur="500"/>
                                        <p:tgtEl>
                                          <p:spTgt spid="2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fade">
                                      <p:cBhvr>
                                        <p:cTn id="18"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lang="zh-TW" altLang="en-US" dirty="0" smtClean="0"/>
              <a:t>摘要與結論</a:t>
            </a:r>
            <a:endParaRPr lang="zh-TW" altLang="en-US" dirty="0"/>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342900" lvl="1" indent="-342900" algn="just" defTabSz="914400" eaLnBrk="0" fontAlgn="base" hangingPunct="0">
              <a:lnSpc>
                <a:spcPct val="95000"/>
              </a:lnSpc>
              <a:spcBef>
                <a:spcPts val="768"/>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從環境挑戰、科技創新與發展契機來</a:t>
            </a:r>
            <a:r>
              <a:rPr kumimoji="1" lang="zh-TW" altLang="en-US" sz="3200" dirty="0">
                <a:ea typeface="華康中明體" panose="02020509000000000000" pitchFamily="49" charset="-120"/>
                <a:cs typeface="Times New Roman" panose="02020603050405020304" pitchFamily="18" charset="0"/>
              </a:rPr>
              <a:t>探討電子商務目前的狀況以及未來可能的</a:t>
            </a:r>
            <a:r>
              <a:rPr kumimoji="1" lang="zh-TW" altLang="en-US" sz="3200" dirty="0" smtClean="0">
                <a:ea typeface="華康中明體" panose="02020509000000000000" pitchFamily="49" charset="-120"/>
                <a:cs typeface="Times New Roman" panose="02020603050405020304" pitchFamily="18" charset="0"/>
              </a:rPr>
              <a:t>趨勢。</a:t>
            </a:r>
            <a:endParaRPr kumimoji="1" lang="zh-TW" altLang="en-US" sz="3200" dirty="0">
              <a:ea typeface="華康中明體" panose="02020509000000000000" pitchFamily="49" charset="-120"/>
              <a:cs typeface="Times New Roman" panose="02020603050405020304" pitchFamily="18" charset="0"/>
            </a:endParaRPr>
          </a:p>
          <a:p>
            <a:pPr marL="342900" lvl="1" indent="-342900" algn="just" defTabSz="914400" eaLnBrk="0" fontAlgn="base" hangingPunct="0">
              <a:lnSpc>
                <a:spcPct val="95000"/>
              </a:lnSpc>
              <a:spcBef>
                <a:spcPts val="768"/>
              </a:spcBef>
              <a:buFont typeface="Arial" charset="0"/>
              <a:buChar char="•"/>
            </a:pPr>
            <a:r>
              <a:rPr kumimoji="1" lang="zh-TW" altLang="en-US" sz="3200" dirty="0">
                <a:ea typeface="華康中明體" panose="02020509000000000000" pitchFamily="49" charset="-120"/>
                <a:cs typeface="Times New Roman" panose="02020603050405020304" pitchFamily="18" charset="0"/>
              </a:rPr>
              <a:t>環境挑戰方面，包括安全問題、網路詐騙、個資法、智慧財產權的侵犯與求償、跨國電子商務網路交易的瓶頸，</a:t>
            </a:r>
            <a:r>
              <a:rPr kumimoji="1" lang="zh-TW" altLang="en-US" sz="3200" dirty="0" smtClean="0">
                <a:ea typeface="華康中明體" panose="02020509000000000000" pitchFamily="49" charset="-120"/>
                <a:cs typeface="Times New Roman" panose="02020603050405020304" pitchFamily="18" charset="0"/>
              </a:rPr>
              <a:t>以及後</a:t>
            </a:r>
            <a:r>
              <a:rPr kumimoji="1" lang="en-US" altLang="zh-TW" sz="3200" dirty="0">
                <a:ea typeface="華康中明體" panose="02020509000000000000" pitchFamily="49" charset="-120"/>
                <a:cs typeface="Times New Roman" panose="02020603050405020304" pitchFamily="18" charset="0"/>
              </a:rPr>
              <a:t>PC</a:t>
            </a:r>
            <a:r>
              <a:rPr kumimoji="1" lang="zh-TW" altLang="en-US" sz="3200" dirty="0">
                <a:ea typeface="華康中明體" panose="02020509000000000000" pitchFamily="49" charset="-120"/>
                <a:cs typeface="Times New Roman" panose="02020603050405020304" pitchFamily="18" charset="0"/>
              </a:rPr>
              <a:t>時代中多樣化載具所衍生的各式</a:t>
            </a:r>
            <a:r>
              <a:rPr kumimoji="1" lang="zh-TW" altLang="en-US" sz="3200" dirty="0" smtClean="0">
                <a:ea typeface="華康中明體" panose="02020509000000000000" pitchFamily="49" charset="-120"/>
                <a:cs typeface="Times New Roman" panose="02020603050405020304" pitchFamily="18" charset="0"/>
              </a:rPr>
              <a:t>議題</a:t>
            </a:r>
            <a:r>
              <a:rPr kumimoji="1" lang="zh-TW" altLang="en-US" sz="3200" dirty="0">
                <a:ea typeface="華康中明體" panose="02020509000000000000" pitchFamily="49" charset="-120"/>
                <a:cs typeface="Times New Roman" panose="02020603050405020304" pitchFamily="18" charset="0"/>
              </a:rPr>
              <a:t>。</a:t>
            </a:r>
          </a:p>
          <a:p>
            <a:pPr marL="342900" lvl="1" indent="-342900" algn="just" defTabSz="914400" eaLnBrk="0" fontAlgn="base" hangingPunct="0">
              <a:lnSpc>
                <a:spcPct val="95000"/>
              </a:lnSpc>
              <a:spcBef>
                <a:spcPts val="768"/>
              </a:spcBef>
              <a:buFont typeface="Arial" charset="0"/>
              <a:buChar char="•"/>
            </a:pPr>
            <a:r>
              <a:rPr kumimoji="1" lang="zh-TW" altLang="en-US" sz="3200" dirty="0">
                <a:ea typeface="華康中明體" panose="02020509000000000000" pitchFamily="49" charset="-120"/>
                <a:cs typeface="Times New Roman" panose="02020603050405020304" pitchFamily="18" charset="0"/>
              </a:rPr>
              <a:t>創新科技方面，包括了雲端運算、巨量資料、情境感知技術、體感</a:t>
            </a:r>
            <a:r>
              <a:rPr kumimoji="1" lang="zh-TW" altLang="en-US" sz="3200" dirty="0" smtClean="0">
                <a:ea typeface="華康中明體" panose="02020509000000000000" pitchFamily="49" charset="-120"/>
                <a:cs typeface="Times New Roman" panose="02020603050405020304" pitchFamily="18" charset="0"/>
              </a:rPr>
              <a:t>技術、</a:t>
            </a:r>
            <a:r>
              <a:rPr kumimoji="1" lang="en-US" altLang="zh-TW" sz="3200" dirty="0">
                <a:ea typeface="華康中明體" panose="02020509000000000000" pitchFamily="49" charset="-120"/>
                <a:cs typeface="Times New Roman" panose="02020603050405020304" pitchFamily="18" charset="0"/>
              </a:rPr>
              <a:t>3D</a:t>
            </a:r>
            <a:r>
              <a:rPr kumimoji="1" lang="zh-TW" altLang="en-US" sz="3200" dirty="0">
                <a:ea typeface="華康中明體" panose="02020509000000000000" pitchFamily="49" charset="-120"/>
                <a:cs typeface="Times New Roman" panose="02020603050405020304" pitchFamily="18" charset="0"/>
              </a:rPr>
              <a:t>列印</a:t>
            </a:r>
            <a:r>
              <a:rPr kumimoji="1" lang="zh-TW" altLang="en-US" sz="3200" dirty="0" smtClean="0">
                <a:ea typeface="華康中明體" panose="02020509000000000000" pitchFamily="49" charset="-120"/>
                <a:cs typeface="Times New Roman" panose="02020603050405020304" pitchFamily="18" charset="0"/>
              </a:rPr>
              <a:t>技</a:t>
            </a:r>
            <a:r>
              <a:rPr kumimoji="1" lang="zh-TW" altLang="en-US" sz="3200" dirty="0">
                <a:ea typeface="華康中明體" panose="02020509000000000000" pitchFamily="49" charset="-120"/>
                <a:cs typeface="Times New Roman" panose="02020603050405020304" pitchFamily="18" charset="0"/>
              </a:rPr>
              <a:t>術</a:t>
            </a:r>
            <a:r>
              <a:rPr kumimoji="1" lang="zh-TW" altLang="en-US" sz="3200" dirty="0" smtClean="0">
                <a:ea typeface="華康中明體" panose="02020509000000000000" pitchFamily="49" charset="-120"/>
                <a:cs typeface="Times New Roman" panose="02020603050405020304" pitchFamily="18" charset="0"/>
              </a:rPr>
              <a:t>、</a:t>
            </a:r>
            <a:r>
              <a:rPr kumimoji="1" lang="zh-TW" altLang="en-US" sz="3200" dirty="0">
                <a:ea typeface="華康中明體" panose="02020509000000000000" pitchFamily="49" charset="-120"/>
                <a:cs typeface="Times New Roman" panose="02020603050405020304" pitchFamily="18" charset="0"/>
              </a:rPr>
              <a:t>穿戴</a:t>
            </a:r>
            <a:r>
              <a:rPr kumimoji="1" lang="zh-TW" altLang="en-US" sz="3200" dirty="0" smtClean="0">
                <a:ea typeface="華康中明體" panose="02020509000000000000" pitchFamily="49" charset="-120"/>
                <a:cs typeface="Times New Roman" panose="02020603050405020304" pitchFamily="18" charset="0"/>
              </a:rPr>
              <a:t>科技以及</a:t>
            </a:r>
            <a:r>
              <a:rPr kumimoji="1" lang="zh-TW" altLang="en-US" sz="3200" dirty="0">
                <a:ea typeface="華康中明體" panose="02020509000000000000" pitchFamily="49" charset="-120"/>
                <a:cs typeface="Times New Roman" panose="02020603050405020304" pitchFamily="18" charset="0"/>
              </a:rPr>
              <a:t>快速的傳輸技術，將電子商務更進一步融入每個人的日常生活</a:t>
            </a:r>
            <a:r>
              <a:rPr kumimoji="1" lang="zh-TW" altLang="en-US" sz="3200" dirty="0" smtClean="0">
                <a:ea typeface="華康中明體" panose="02020509000000000000" pitchFamily="49" charset="-120"/>
                <a:cs typeface="Times New Roman" panose="02020603050405020304" pitchFamily="18" charset="0"/>
              </a:rPr>
              <a:t>中。</a:t>
            </a:r>
            <a:endParaRPr kumimoji="1" lang="zh-TW" altLang="en-US" sz="3200" dirty="0">
              <a:ea typeface="華康中明體" panose="02020509000000000000" pitchFamily="49" charset="-120"/>
              <a:cs typeface="Times New Roman" panose="02020603050405020304" pitchFamily="18" charset="0"/>
            </a:endParaRPr>
          </a:p>
        </p:txBody>
      </p:sp>
      <p:grpSp>
        <p:nvGrpSpPr>
          <p:cNvPr id="11" name="群組 10"/>
          <p:cNvGrpSpPr/>
          <p:nvPr/>
        </p:nvGrpSpPr>
        <p:grpSpPr>
          <a:xfrm rot="-5400000">
            <a:off x="3009613" y="-2993725"/>
            <a:ext cx="468005" cy="6472672"/>
            <a:chOff x="-37331" y="1182"/>
            <a:chExt cx="432008" cy="4012666"/>
          </a:xfrm>
          <a:solidFill>
            <a:schemeClr val="bg1"/>
          </a:solidFill>
          <a:effectLst/>
        </p:grpSpPr>
        <p:sp>
          <p:nvSpPr>
            <p:cNvPr id="13" name="五邊形 12"/>
            <p:cNvSpPr/>
            <p:nvPr/>
          </p:nvSpPr>
          <p:spPr>
            <a:xfrm rot="5400000">
              <a:off x="-211885" y="175744"/>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8" y="80998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9" y="1451386"/>
              <a:ext cx="781123"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93" y="2092792"/>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546654" y="3072519"/>
              <a:ext cx="1450659"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18.5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摘要與結論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125004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lang="zh-TW" altLang="en-US" dirty="0" smtClean="0"/>
              <a:t>摘要與結論</a:t>
            </a:r>
            <a:endParaRPr lang="zh-TW" altLang="en-US" dirty="0"/>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342900" lvl="1" indent="-342900" algn="just" defTabSz="914400" eaLnBrk="0" fontAlgn="base" hangingPunct="0">
              <a:lnSpc>
                <a:spcPct val="85000"/>
              </a:lnSpc>
              <a:spcBef>
                <a:spcPts val="768"/>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從商務模式的角度來看，智慧型手機的普及以及許多創新科技的出現，代表行動商務將持續發展，應用內容也會更多元化；</a:t>
            </a:r>
            <a:r>
              <a:rPr kumimoji="1" lang="en-US" altLang="zh-TW" sz="3200" dirty="0" smtClean="0">
                <a:ea typeface="華康中明體" panose="02020509000000000000" pitchFamily="49" charset="-120"/>
                <a:cs typeface="Times New Roman" panose="02020603050405020304" pitchFamily="18" charset="0"/>
              </a:rPr>
              <a:t>App</a:t>
            </a:r>
            <a:r>
              <a:rPr kumimoji="1" lang="zh-TW" altLang="en-US" sz="3200" dirty="0" smtClean="0">
                <a:ea typeface="華康中明體" panose="02020509000000000000" pitchFamily="49" charset="-120"/>
                <a:cs typeface="Times New Roman" panose="02020603050405020304" pitchFamily="18" charset="0"/>
              </a:rPr>
              <a:t>的接受度高，應用層級也廣，</a:t>
            </a:r>
            <a:r>
              <a:rPr kumimoji="1" lang="en-US" altLang="zh-TW" sz="3200" dirty="0" smtClean="0">
                <a:ea typeface="華康中明體" panose="02020509000000000000" pitchFamily="49" charset="-120"/>
                <a:cs typeface="Times New Roman" panose="02020603050405020304" pitchFamily="18" charset="0"/>
              </a:rPr>
              <a:t>Freemium</a:t>
            </a:r>
            <a:r>
              <a:rPr kumimoji="1" lang="zh-TW" altLang="en-US" sz="3200" dirty="0" smtClean="0">
                <a:ea typeface="華康中明體" panose="02020509000000000000" pitchFamily="49" charset="-120"/>
                <a:cs typeface="Times New Roman" panose="02020603050405020304" pitchFamily="18" charset="0"/>
              </a:rPr>
              <a:t>的經營模式被證實相當有效；在金流的部分，多元化的支付方式除了改善安全並提升信任之外，也直接的提高電子商務的接受程度；社會網絡如</a:t>
            </a:r>
            <a:r>
              <a:rPr kumimoji="1" lang="en-US" altLang="zh-TW" sz="3200" dirty="0" smtClean="0">
                <a:ea typeface="華康中明體" panose="02020509000000000000" pitchFamily="49" charset="-120"/>
                <a:cs typeface="Times New Roman" panose="02020603050405020304" pitchFamily="18" charset="0"/>
              </a:rPr>
              <a:t>Facebook</a:t>
            </a:r>
            <a:r>
              <a:rPr kumimoji="1" lang="zh-TW" altLang="en-US" sz="3200" dirty="0" smtClean="0">
                <a:ea typeface="華康中明體" panose="02020509000000000000" pitchFamily="49" charset="-120"/>
                <a:cs typeface="Times New Roman" panose="02020603050405020304" pitchFamily="18" charset="0"/>
              </a:rPr>
              <a:t>的流行，不但改變了人與人的溝通模式，也架構出新的商務模式；隨著服務科學的興趣以及體驗經濟受到重視，電子商務服務提供者也更應重視如何與顧客共創更具價值的服務體驗。</a:t>
            </a:r>
            <a:endParaRPr kumimoji="1" lang="zh-TW" altLang="en-US" sz="3200" dirty="0">
              <a:ea typeface="華康中明體" panose="02020509000000000000" pitchFamily="49" charset="-120"/>
              <a:cs typeface="Times New Roman" panose="02020603050405020304" pitchFamily="18" charset="0"/>
            </a:endParaRPr>
          </a:p>
        </p:txBody>
      </p:sp>
      <p:grpSp>
        <p:nvGrpSpPr>
          <p:cNvPr id="11" name="群組 10"/>
          <p:cNvGrpSpPr/>
          <p:nvPr/>
        </p:nvGrpSpPr>
        <p:grpSpPr>
          <a:xfrm rot="-5400000">
            <a:off x="3009613" y="-2993725"/>
            <a:ext cx="468005" cy="6472672"/>
            <a:chOff x="-37331" y="1182"/>
            <a:chExt cx="432008" cy="4012666"/>
          </a:xfrm>
          <a:solidFill>
            <a:schemeClr val="bg1"/>
          </a:solidFill>
          <a:effectLst/>
        </p:grpSpPr>
        <p:sp>
          <p:nvSpPr>
            <p:cNvPr id="13" name="五邊形 12"/>
            <p:cNvSpPr/>
            <p:nvPr/>
          </p:nvSpPr>
          <p:spPr>
            <a:xfrm rot="5400000">
              <a:off x="-211885" y="175744"/>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8" y="809987"/>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9" y="1451386"/>
              <a:ext cx="781123" cy="432001"/>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93" y="2092792"/>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546654" y="3072519"/>
              <a:ext cx="1450659"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18.5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摘要與結論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410155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normAutofit/>
          </a:bodyPr>
          <a:lstStyle/>
          <a:p>
            <a:pPr algn="ctr"/>
            <a:r>
              <a:rPr lang="en-US" altLang="zh-TW" sz="4000" dirty="0" smtClean="0"/>
              <a:t>F</a:t>
            </a:r>
            <a:r>
              <a:rPr lang="en-US" altLang="zh-TW" sz="4000" cap="none" dirty="0" smtClean="0"/>
              <a:t>acebook</a:t>
            </a:r>
            <a:r>
              <a:rPr lang="zh-TW" altLang="en-US" sz="4000" cap="none" dirty="0" smtClean="0"/>
              <a:t>的未來</a:t>
            </a:r>
            <a:endParaRPr lang="zh-TW" altLang="en-US" sz="4000" dirty="0"/>
          </a:p>
        </p:txBody>
      </p:sp>
      <p:sp>
        <p:nvSpPr>
          <p:cNvPr id="12" name="內容版面配置區 2"/>
          <p:cNvSpPr>
            <a:spLocks noGrp="1"/>
          </p:cNvSpPr>
          <p:nvPr>
            <p:ph idx="1"/>
          </p:nvPr>
        </p:nvSpPr>
        <p:spPr>
          <a:xfrm>
            <a:off x="457200" y="1600200"/>
            <a:ext cx="8219256" cy="4525963"/>
          </a:xfrm>
        </p:spPr>
        <p:txBody>
          <a:bodyPr>
            <a:noAutofit/>
          </a:bodyPr>
          <a:lstStyle/>
          <a:p>
            <a:pPr marL="342900" lvl="1" indent="-342900" algn="just" defTabSz="914400" eaLnBrk="0" fontAlgn="base" hangingPunct="0">
              <a:lnSpc>
                <a:spcPct val="98000"/>
              </a:lnSpc>
              <a:spcBef>
                <a:spcPct val="20000"/>
              </a:spcBef>
              <a:spcAft>
                <a:spcPct val="0"/>
              </a:spcAft>
              <a:buFont typeface="Arial" charset="0"/>
              <a:buChar char="•"/>
            </a:pPr>
            <a:r>
              <a:rPr kumimoji="1" lang="en-US" altLang="zh-TW" sz="3200" dirty="0" smtClean="0">
                <a:ea typeface="華康中明體" panose="02020509000000000000" pitchFamily="49" charset="-120"/>
                <a:cs typeface="Times New Roman" panose="02020603050405020304" pitchFamily="18" charset="0"/>
              </a:rPr>
              <a:t>Facebook</a:t>
            </a:r>
            <a:r>
              <a:rPr kumimoji="1" lang="zh-TW" altLang="en-US" sz="3200" dirty="0" smtClean="0">
                <a:ea typeface="華康中明體" panose="02020509000000000000" pitchFamily="49" charset="-120"/>
                <a:cs typeface="Times New Roman" panose="02020603050405020304" pitchFamily="18" charset="0"/>
              </a:rPr>
              <a:t>從</a:t>
            </a:r>
            <a:r>
              <a:rPr kumimoji="1" lang="en-US" altLang="zh-TW" sz="3200" dirty="0">
                <a:ea typeface="華康中明體" panose="02020509000000000000" pitchFamily="49" charset="-120"/>
                <a:cs typeface="Times New Roman" panose="02020603050405020304" pitchFamily="18" charset="0"/>
              </a:rPr>
              <a:t>2006</a:t>
            </a:r>
            <a:r>
              <a:rPr kumimoji="1" lang="zh-TW" altLang="en-US" sz="3200" dirty="0">
                <a:ea typeface="華康中明體" panose="02020509000000000000" pitchFamily="49" charset="-120"/>
                <a:cs typeface="Times New Roman" panose="02020603050405020304" pitchFamily="18" charset="0"/>
              </a:rPr>
              <a:t>年起開放網路用戶申請，到</a:t>
            </a:r>
            <a:r>
              <a:rPr kumimoji="1" lang="en-US" altLang="zh-TW" sz="3200" dirty="0">
                <a:ea typeface="華康中明體" panose="02020509000000000000" pitchFamily="49" charset="-120"/>
                <a:cs typeface="Times New Roman" panose="02020603050405020304" pitchFamily="18" charset="0"/>
              </a:rPr>
              <a:t>2013</a:t>
            </a:r>
            <a:r>
              <a:rPr kumimoji="1" lang="zh-TW" altLang="en-US" sz="3200" dirty="0">
                <a:ea typeface="華康中明體" panose="02020509000000000000" pitchFamily="49" charset="-120"/>
                <a:cs typeface="Times New Roman" panose="02020603050405020304" pitchFamily="18" charset="0"/>
              </a:rPr>
              <a:t>年全球使用者數已超過</a:t>
            </a:r>
            <a:r>
              <a:rPr kumimoji="1" lang="en-US" altLang="zh-TW" sz="3200" dirty="0">
                <a:ea typeface="華康中明體" panose="02020509000000000000" pitchFamily="49" charset="-120"/>
                <a:cs typeface="Times New Roman" panose="02020603050405020304" pitchFamily="18" charset="0"/>
              </a:rPr>
              <a:t>11</a:t>
            </a:r>
            <a:r>
              <a:rPr kumimoji="1" lang="zh-TW" altLang="en-US" sz="3200" dirty="0">
                <a:ea typeface="華康中明體" panose="02020509000000000000" pitchFamily="49" charset="-120"/>
                <a:cs typeface="Times New Roman" panose="02020603050405020304" pitchFamily="18" charset="0"/>
              </a:rPr>
              <a:t>億人次，每天活躍</a:t>
            </a:r>
            <a:r>
              <a:rPr kumimoji="1" lang="zh-TW" altLang="en-US" sz="3200" dirty="0" smtClean="0">
                <a:ea typeface="華康中明體" panose="02020509000000000000" pitchFamily="49" charset="-120"/>
                <a:cs typeface="Times New Roman" panose="02020603050405020304" pitchFamily="18" charset="0"/>
              </a:rPr>
              <a:t>於</a:t>
            </a:r>
            <a:r>
              <a:rPr kumimoji="1" lang="en-US" altLang="zh-TW" sz="3200" dirty="0" smtClean="0">
                <a:ea typeface="華康中明體" panose="02020509000000000000" pitchFamily="49" charset="-120"/>
                <a:cs typeface="Times New Roman" panose="02020603050405020304" pitchFamily="18" charset="0"/>
              </a:rPr>
              <a:t>Facebook</a:t>
            </a:r>
            <a:r>
              <a:rPr kumimoji="1" lang="zh-TW" altLang="en-US" sz="3200" dirty="0" smtClean="0">
                <a:ea typeface="華康中明體" panose="02020509000000000000" pitchFamily="49" charset="-120"/>
                <a:cs typeface="Times New Roman" panose="02020603050405020304" pitchFamily="18" charset="0"/>
              </a:rPr>
              <a:t>的</a:t>
            </a:r>
            <a:r>
              <a:rPr kumimoji="1" lang="zh-TW" altLang="en-US" sz="3200" dirty="0">
                <a:ea typeface="華康中明體" panose="02020509000000000000" pitchFamily="49" charset="-120"/>
                <a:cs typeface="Times New Roman" panose="02020603050405020304" pitchFamily="18" charset="0"/>
              </a:rPr>
              <a:t>人數也逼近</a:t>
            </a:r>
            <a:r>
              <a:rPr kumimoji="1" lang="en-US" altLang="zh-TW" sz="3200" dirty="0">
                <a:ea typeface="華康中明體" panose="02020509000000000000" pitchFamily="49" charset="-120"/>
                <a:cs typeface="Times New Roman" panose="02020603050405020304" pitchFamily="18" charset="0"/>
              </a:rPr>
              <a:t>7</a:t>
            </a:r>
            <a:r>
              <a:rPr kumimoji="1" lang="zh-TW" altLang="en-US" sz="3200" dirty="0">
                <a:ea typeface="華康中明體" panose="02020509000000000000" pitchFamily="49" charset="-120"/>
                <a:cs typeface="Times New Roman" panose="02020603050405020304" pitchFamily="18" charset="0"/>
              </a:rPr>
              <a:t>億人，是目前全球最熱門的社群網站。</a:t>
            </a:r>
          </a:p>
          <a:p>
            <a:pPr marL="342900" lvl="1" indent="-342900" algn="just" defTabSz="914400" eaLnBrk="0" fontAlgn="base" hangingPunct="0">
              <a:lnSpc>
                <a:spcPct val="98000"/>
              </a:lnSpc>
              <a:spcBef>
                <a:spcPct val="20000"/>
              </a:spcBef>
              <a:spcAft>
                <a:spcPct val="0"/>
              </a:spcAft>
              <a:buFont typeface="Arial" charset="0"/>
              <a:buChar char="•"/>
            </a:pPr>
            <a:r>
              <a:rPr kumimoji="1" lang="zh-TW" altLang="en-US" sz="3200" dirty="0">
                <a:ea typeface="華康中明體" panose="02020509000000000000" pitchFamily="49" charset="-120"/>
                <a:cs typeface="Times New Roman" panose="02020603050405020304" pitchFamily="18" charset="0"/>
              </a:rPr>
              <a:t>由於</a:t>
            </a:r>
            <a:r>
              <a:rPr kumimoji="1" lang="en-US" altLang="zh-TW" sz="3200" dirty="0">
                <a:ea typeface="華康中明體" panose="02020509000000000000" pitchFamily="49" charset="-120"/>
                <a:cs typeface="Times New Roman" panose="02020603050405020304" pitchFamily="18" charset="0"/>
              </a:rPr>
              <a:t>Facebook</a:t>
            </a:r>
            <a:r>
              <a:rPr kumimoji="1" lang="zh-TW" altLang="en-US" sz="3200" dirty="0">
                <a:ea typeface="華康中明體" panose="02020509000000000000" pitchFamily="49" charset="-120"/>
                <a:cs typeface="Times New Roman" panose="02020603050405020304" pitchFamily="18" charset="0"/>
              </a:rPr>
              <a:t>佔有率高</a:t>
            </a:r>
            <a:r>
              <a:rPr kumimoji="1" lang="zh-TW" altLang="en-US" sz="3200" dirty="0" smtClean="0">
                <a:ea typeface="華康中明體" panose="02020509000000000000" pitchFamily="49" charset="-120"/>
                <a:cs typeface="Times New Roman" panose="02020603050405020304" pitchFamily="18" charset="0"/>
              </a:rPr>
              <a:t>，</a:t>
            </a:r>
            <a:r>
              <a:rPr kumimoji="1" lang="en-US" altLang="zh-TW" sz="3200" dirty="0" smtClean="0">
                <a:ea typeface="華康中明體" panose="02020509000000000000" pitchFamily="49" charset="-120"/>
                <a:cs typeface="Times New Roman" panose="02020603050405020304" pitchFamily="18" charset="0"/>
              </a:rPr>
              <a:t>Facebook</a:t>
            </a:r>
            <a:r>
              <a:rPr kumimoji="1" lang="zh-TW" altLang="en-US" sz="3200" dirty="0">
                <a:ea typeface="華康中明體" panose="02020509000000000000" pitchFamily="49" charset="-120"/>
                <a:cs typeface="Times New Roman" panose="02020603050405020304" pitchFamily="18" charset="0"/>
              </a:rPr>
              <a:t>本身以及許多附屬軟體或是遊戲的開發者，也都覬覦使用者本身的個資、使用狀況、甚或是</a:t>
            </a:r>
            <a:r>
              <a:rPr kumimoji="1" lang="zh-TW" altLang="en-US" sz="3200" dirty="0" smtClean="0">
                <a:ea typeface="華康中明體" panose="02020509000000000000" pitchFamily="49" charset="-120"/>
                <a:cs typeface="Times New Roman" panose="02020603050405020304" pitchFamily="18" charset="0"/>
              </a:rPr>
              <a:t>與其他人</a:t>
            </a:r>
            <a:r>
              <a:rPr kumimoji="1" lang="zh-TW" altLang="en-US" sz="3200" dirty="0">
                <a:ea typeface="華康中明體" panose="02020509000000000000" pitchFamily="49" charset="-120"/>
                <a:cs typeface="Times New Roman" panose="02020603050405020304" pitchFamily="18" charset="0"/>
              </a:rPr>
              <a:t>互動的過程，經常躍上新聞版面的不外乎使用者對於個資保護的疑慮，甚或是個資外流的問題</a:t>
            </a:r>
            <a:r>
              <a:rPr kumimoji="1" lang="zh-TW" altLang="en-US" sz="3200" dirty="0" smtClean="0">
                <a:ea typeface="華康中明體" panose="02020509000000000000" pitchFamily="49" charset="-120"/>
                <a:cs typeface="Times New Roman" panose="02020603050405020304" pitchFamily="18" charset="0"/>
              </a:rPr>
              <a:t>。</a:t>
            </a:r>
            <a:endParaRPr kumimoji="1" lang="zh-TW" altLang="en-US" sz="3200" dirty="0">
              <a:ea typeface="華康中明體" panose="02020509000000000000" pitchFamily="49" charset="-120"/>
              <a:cs typeface="Times New Roman" panose="02020603050405020304" pitchFamily="18" charset="0"/>
            </a:endParaRPr>
          </a:p>
        </p:txBody>
      </p:sp>
    </p:spTree>
    <p:extLst>
      <p:ext uri="{BB962C8B-B14F-4D97-AF65-F5344CB8AC3E}">
        <p14:creationId xmlns:p14="http://schemas.microsoft.com/office/powerpoint/2010/main" val="3439511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normAutofit/>
          </a:bodyPr>
          <a:lstStyle/>
          <a:p>
            <a:pPr algn="ctr"/>
            <a:r>
              <a:rPr lang="en-US" altLang="zh-TW" sz="4000" dirty="0" smtClean="0"/>
              <a:t>F</a:t>
            </a:r>
            <a:r>
              <a:rPr lang="en-US" altLang="zh-TW" sz="4000" cap="none" dirty="0" smtClean="0"/>
              <a:t>acebook</a:t>
            </a:r>
            <a:r>
              <a:rPr lang="zh-TW" altLang="en-US" sz="4000" cap="none" dirty="0" smtClean="0"/>
              <a:t>的未來</a:t>
            </a:r>
            <a:endParaRPr lang="zh-TW" altLang="en-US" sz="4000" dirty="0"/>
          </a:p>
        </p:txBody>
      </p:sp>
      <p:sp>
        <p:nvSpPr>
          <p:cNvPr id="12" name="內容版面配置區 2"/>
          <p:cNvSpPr>
            <a:spLocks noGrp="1"/>
          </p:cNvSpPr>
          <p:nvPr>
            <p:ph idx="1"/>
          </p:nvPr>
        </p:nvSpPr>
        <p:spPr>
          <a:xfrm>
            <a:off x="457200" y="1600200"/>
            <a:ext cx="8219256" cy="4525963"/>
          </a:xfrm>
        </p:spPr>
        <p:txBody>
          <a:bodyPr>
            <a:noAutofit/>
          </a:bodyPr>
          <a:lstStyle/>
          <a:p>
            <a:pPr marL="342900" lvl="1" indent="-342900" algn="just" defTabSz="914400" eaLnBrk="0" fontAlgn="base" hangingPunct="0">
              <a:spcBef>
                <a:spcPct val="20000"/>
              </a:spcBef>
              <a:spcAft>
                <a:spcPct val="0"/>
              </a:spcAft>
              <a:buFont typeface="Arial" charset="0"/>
              <a:buChar char="•"/>
            </a:pPr>
            <a:r>
              <a:rPr kumimoji="1" lang="en-US" altLang="zh-TW" sz="3200" dirty="0" smtClean="0">
                <a:ea typeface="華康中明體" panose="02020509000000000000" pitchFamily="49" charset="-120"/>
                <a:cs typeface="Times New Roman" panose="02020603050405020304" pitchFamily="18" charset="0"/>
              </a:rPr>
              <a:t>Facebook</a:t>
            </a:r>
            <a:r>
              <a:rPr kumimoji="1" lang="zh-TW" altLang="en-US" sz="3200" dirty="0">
                <a:ea typeface="華康中明體" panose="02020509000000000000" pitchFamily="49" charset="-120"/>
                <a:cs typeface="Times New Roman" panose="02020603050405020304" pitchFamily="18" charset="0"/>
              </a:rPr>
              <a:t>近來也極積與</a:t>
            </a:r>
            <a:r>
              <a:rPr kumimoji="1" lang="en-US" altLang="zh-TW" sz="3200" dirty="0">
                <a:ea typeface="華康中明體" panose="02020509000000000000" pitchFamily="49" charset="-120"/>
                <a:cs typeface="Times New Roman" panose="02020603050405020304" pitchFamily="18" charset="0"/>
              </a:rPr>
              <a:t>Google</a:t>
            </a:r>
            <a:r>
              <a:rPr kumimoji="1" lang="zh-TW" altLang="en-US" sz="3200" dirty="0">
                <a:ea typeface="華康中明體" panose="02020509000000000000" pitchFamily="49" charset="-120"/>
                <a:cs typeface="Times New Roman" panose="02020603050405020304" pitchFamily="18" charset="0"/>
              </a:rPr>
              <a:t>、</a:t>
            </a:r>
            <a:r>
              <a:rPr kumimoji="1" lang="en-US" altLang="zh-TW" sz="3200" dirty="0">
                <a:ea typeface="華康中明體" panose="02020509000000000000" pitchFamily="49" charset="-120"/>
                <a:cs typeface="Times New Roman" panose="02020603050405020304" pitchFamily="18" charset="0"/>
              </a:rPr>
              <a:t>Jawbone</a:t>
            </a:r>
            <a:r>
              <a:rPr kumimoji="1" lang="zh-TW" altLang="en-US" sz="3200" dirty="0">
                <a:ea typeface="華康中明體" panose="02020509000000000000" pitchFamily="49" charset="-120"/>
                <a:cs typeface="Times New Roman" panose="02020603050405020304" pitchFamily="18" charset="0"/>
              </a:rPr>
              <a:t>、</a:t>
            </a:r>
            <a:r>
              <a:rPr kumimoji="1" lang="en-US" altLang="zh-TW" sz="3200" dirty="0" err="1">
                <a:ea typeface="華康中明體" panose="02020509000000000000" pitchFamily="49" charset="-120"/>
                <a:cs typeface="Times New Roman" panose="02020603050405020304" pitchFamily="18" charset="0"/>
              </a:rPr>
              <a:t>Fibit</a:t>
            </a:r>
            <a:r>
              <a:rPr kumimoji="1" lang="zh-TW" altLang="en-US" sz="3200" dirty="0">
                <a:ea typeface="華康中明體" panose="02020509000000000000" pitchFamily="49" charset="-120"/>
                <a:cs typeface="Times New Roman" panose="02020603050405020304" pitchFamily="18" charset="0"/>
              </a:rPr>
              <a:t>、</a:t>
            </a:r>
            <a:r>
              <a:rPr kumimoji="1" lang="en-US" altLang="zh-TW" sz="3200" dirty="0">
                <a:ea typeface="華康中明體" panose="02020509000000000000" pitchFamily="49" charset="-120"/>
                <a:cs typeface="Times New Roman" panose="02020603050405020304" pitchFamily="18" charset="0"/>
              </a:rPr>
              <a:t>Recon</a:t>
            </a:r>
            <a:r>
              <a:rPr kumimoji="1" lang="zh-TW" altLang="en-US" sz="3200" dirty="0">
                <a:ea typeface="華康中明體" panose="02020509000000000000" pitchFamily="49" charset="-120"/>
                <a:cs typeface="Times New Roman" panose="02020603050405020304" pitchFamily="18" charset="0"/>
              </a:rPr>
              <a:t>以及</a:t>
            </a:r>
            <a:r>
              <a:rPr kumimoji="1" lang="en-US" altLang="zh-TW" sz="3200" dirty="0">
                <a:ea typeface="華康中明體" panose="02020509000000000000" pitchFamily="49" charset="-120"/>
                <a:cs typeface="Times New Roman" panose="02020603050405020304" pitchFamily="18" charset="0"/>
              </a:rPr>
              <a:t>Pebble</a:t>
            </a:r>
            <a:r>
              <a:rPr kumimoji="1" lang="zh-TW" altLang="en-US" sz="3200" dirty="0">
                <a:ea typeface="華康中明體" panose="02020509000000000000" pitchFamily="49" charset="-120"/>
                <a:cs typeface="Times New Roman" panose="02020603050405020304" pitchFamily="18" charset="0"/>
              </a:rPr>
              <a:t>等公司合作，嘗試將</a:t>
            </a:r>
            <a:r>
              <a:rPr kumimoji="1" lang="en-US" altLang="zh-TW" sz="3200" dirty="0">
                <a:ea typeface="華康中明體" panose="02020509000000000000" pitchFamily="49" charset="-120"/>
                <a:cs typeface="Times New Roman" panose="02020603050405020304" pitchFamily="18" charset="0"/>
              </a:rPr>
              <a:t>Facebook</a:t>
            </a:r>
            <a:r>
              <a:rPr kumimoji="1" lang="zh-TW" altLang="en-US" sz="3200" dirty="0">
                <a:ea typeface="華康中明體" panose="02020509000000000000" pitchFamily="49" charset="-120"/>
                <a:cs typeface="Times New Roman" panose="02020603050405020304" pitchFamily="18" charset="0"/>
              </a:rPr>
              <a:t>服務與這些公司推出的硬體結合，探索</a:t>
            </a:r>
            <a:r>
              <a:rPr kumimoji="1" lang="en-US" altLang="zh-TW" sz="3200" dirty="0">
                <a:ea typeface="華康中明體" panose="02020509000000000000" pitchFamily="49" charset="-120"/>
                <a:cs typeface="Times New Roman" panose="02020603050405020304" pitchFamily="18" charset="0"/>
              </a:rPr>
              <a:t>Facebook</a:t>
            </a:r>
            <a:r>
              <a:rPr kumimoji="1" lang="zh-TW" altLang="en-US" sz="3200" dirty="0">
                <a:ea typeface="華康中明體" panose="02020509000000000000" pitchFamily="49" charset="-120"/>
                <a:cs typeface="Times New Roman" panose="02020603050405020304" pitchFamily="18" charset="0"/>
              </a:rPr>
              <a:t>在不同穿載科技上可能的</a:t>
            </a:r>
            <a:r>
              <a:rPr kumimoji="1" lang="zh-TW" altLang="en-US" sz="3200" dirty="0" smtClean="0">
                <a:ea typeface="華康中明體" panose="02020509000000000000" pitchFamily="49" charset="-120"/>
                <a:cs typeface="Times New Roman" panose="02020603050405020304" pitchFamily="18" charset="0"/>
              </a:rPr>
              <a:t>應用</a:t>
            </a:r>
            <a:r>
              <a:rPr kumimoji="1" lang="zh-TW" altLang="en-US" sz="3200" dirty="0">
                <a:ea typeface="華康中明體" panose="02020509000000000000" pitchFamily="49" charset="-120"/>
                <a:cs typeface="Times New Roman" panose="02020603050405020304" pitchFamily="18" charset="0"/>
              </a:rPr>
              <a:t>。</a:t>
            </a:r>
          </a:p>
        </p:txBody>
      </p:sp>
      <p:pic>
        <p:nvPicPr>
          <p:cNvPr id="1026" name="Picture 2" descr="C:\Users\NO38\Desktop\書籍\IM111電子商務\IM111ppt\小圖\faceboo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9440" y="3749284"/>
            <a:ext cx="3866252" cy="2704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503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導論</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ts val="768"/>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電子商務</a:t>
            </a:r>
            <a:r>
              <a:rPr kumimoji="1" lang="zh-TW" altLang="en-US" sz="3200" dirty="0">
                <a:ea typeface="華康中明體" panose="02020509000000000000" pitchFamily="49" charset="-120"/>
                <a:cs typeface="Times New Roman" panose="02020603050405020304" pitchFamily="18" charset="0"/>
              </a:rPr>
              <a:t>的發展與幾件事物</a:t>
            </a:r>
            <a:r>
              <a:rPr kumimoji="1" lang="zh-TW" altLang="en-US" sz="3200" dirty="0" smtClean="0">
                <a:ea typeface="華康中明體" panose="02020509000000000000" pitchFamily="49" charset="-120"/>
                <a:cs typeface="Times New Roman" panose="02020603050405020304" pitchFamily="18" charset="0"/>
              </a:rPr>
              <a:t>密不可分：</a:t>
            </a:r>
            <a:endParaRPr kumimoji="1" lang="zh-TW" altLang="en-US" sz="3200" dirty="0">
              <a:ea typeface="華康中明體" panose="02020509000000000000" pitchFamily="49" charset="-120"/>
              <a:cs typeface="Times New Roman" panose="02020603050405020304" pitchFamily="18" charset="0"/>
            </a:endParaRPr>
          </a:p>
          <a:p>
            <a:pPr marL="720000" lvl="1" indent="-342900" algn="just" defTabSz="914400" fontAlgn="base">
              <a:spcBef>
                <a:spcPts val="768"/>
              </a:spcBef>
              <a:buFont typeface="Times New Roman" panose="02020603050405020304" pitchFamily="18" charset="0"/>
              <a:buChar char="−"/>
            </a:pPr>
            <a:r>
              <a:rPr kumimoji="1" lang="zh-TW" altLang="en-US" dirty="0">
                <a:ea typeface="華康中明體" panose="02020509000000000000" pitchFamily="49" charset="-120"/>
                <a:cs typeface="Times New Roman" panose="02020603050405020304" pitchFamily="18" charset="0"/>
              </a:rPr>
              <a:t>人性的本質以及相關法規對於電子商務發展的</a:t>
            </a:r>
            <a:r>
              <a:rPr kumimoji="1" lang="zh-TW" altLang="en-US" dirty="0" smtClean="0">
                <a:ea typeface="華康中明體" panose="02020509000000000000" pitchFamily="49" charset="-120"/>
                <a:cs typeface="Times New Roman" panose="02020603050405020304" pitchFamily="18" charset="0"/>
              </a:rPr>
              <a:t>影響。</a:t>
            </a:r>
            <a:endParaRPr kumimoji="1" lang="zh-TW" altLang="en-US" dirty="0">
              <a:ea typeface="華康中明體" panose="02020509000000000000" pitchFamily="49" charset="-120"/>
              <a:cs typeface="Times New Roman" panose="02020603050405020304" pitchFamily="18" charset="0"/>
            </a:endParaRPr>
          </a:p>
          <a:p>
            <a:pPr marL="720000" lvl="1" indent="-342900" algn="just" defTabSz="914400" fontAlgn="base">
              <a:spcBef>
                <a:spcPts val="768"/>
              </a:spcBef>
              <a:buFont typeface="Times New Roman" panose="02020603050405020304" pitchFamily="18" charset="0"/>
              <a:buChar char="−"/>
            </a:pPr>
            <a:r>
              <a:rPr kumimoji="1" lang="zh-TW" altLang="en-US" dirty="0">
                <a:ea typeface="華康中明體" panose="02020509000000000000" pitchFamily="49" charset="-120"/>
                <a:cs typeface="Times New Roman" panose="02020603050405020304" pitchFamily="18" charset="0"/>
              </a:rPr>
              <a:t>電子商務的發展與創新科技的發展習習</a:t>
            </a:r>
            <a:r>
              <a:rPr kumimoji="1" lang="zh-TW" altLang="en-US" dirty="0" smtClean="0">
                <a:ea typeface="華康中明體" panose="02020509000000000000" pitchFamily="49" charset="-120"/>
                <a:cs typeface="Times New Roman" panose="02020603050405020304" pitchFamily="18" charset="0"/>
              </a:rPr>
              <a:t>相關</a:t>
            </a:r>
            <a:r>
              <a:rPr kumimoji="1" lang="zh-TW" altLang="en-US" dirty="0">
                <a:ea typeface="華康中明體" panose="02020509000000000000" pitchFamily="49" charset="-120"/>
                <a:cs typeface="Times New Roman" panose="02020603050405020304" pitchFamily="18" charset="0"/>
              </a:rPr>
              <a:t>。</a:t>
            </a:r>
          </a:p>
          <a:p>
            <a:pPr marL="720000" lvl="1" indent="-342900" algn="just" defTabSz="914400" fontAlgn="base">
              <a:spcBef>
                <a:spcPts val="768"/>
              </a:spcBef>
              <a:buFont typeface="Times New Roman" panose="02020603050405020304" pitchFamily="18" charset="0"/>
              <a:buChar char="−"/>
            </a:pPr>
            <a:r>
              <a:rPr kumimoji="1" lang="zh-TW" altLang="en-US" dirty="0">
                <a:ea typeface="華康中明體" panose="02020509000000000000" pitchFamily="49" charset="-120"/>
                <a:cs typeface="Times New Roman" panose="02020603050405020304" pitchFamily="18" charset="0"/>
              </a:rPr>
              <a:t>新的需求也不斷透過拉力帶動新的商務</a:t>
            </a:r>
            <a:r>
              <a:rPr kumimoji="1" lang="zh-TW" altLang="en-US" dirty="0" smtClean="0">
                <a:ea typeface="華康中明體" panose="02020509000000000000" pitchFamily="49" charset="-120"/>
                <a:cs typeface="Times New Roman" panose="02020603050405020304" pitchFamily="18" charset="0"/>
              </a:rPr>
              <a:t>模式</a:t>
            </a:r>
            <a:r>
              <a:rPr kumimoji="1" lang="zh-TW" altLang="en-US" dirty="0">
                <a:ea typeface="華康中明體" panose="02020509000000000000" pitchFamily="49" charset="-120"/>
                <a:cs typeface="Times New Roman" panose="02020603050405020304" pitchFamily="18" charset="0"/>
              </a:rPr>
              <a:t>。</a:t>
            </a:r>
          </a:p>
          <a:p>
            <a:pPr marL="342900" lvl="1" indent="-342900" algn="just" defTabSz="914400" eaLnBrk="0" fontAlgn="base" hangingPunct="0">
              <a:spcBef>
                <a:spcPts val="768"/>
              </a:spcBef>
              <a:buFont typeface="Arial" charset="0"/>
              <a:buChar char="•"/>
            </a:pPr>
            <a:r>
              <a:rPr kumimoji="1" lang="zh-TW" altLang="en-US" sz="3200" dirty="0">
                <a:ea typeface="華康中明體" panose="02020509000000000000" pitchFamily="49" charset="-120"/>
                <a:cs typeface="Times New Roman" panose="02020603050405020304" pitchFamily="18" charset="0"/>
              </a:rPr>
              <a:t>本章則環繞著「環境」、「科技」、以及「契機」三個部份，逐一介紹目前電子商務所面臨的挑戰、新科技可能帶來的影響，以及目前網路特質所呈現的新契機。 </a:t>
            </a:r>
          </a:p>
        </p:txBody>
      </p:sp>
      <p:grpSp>
        <p:nvGrpSpPr>
          <p:cNvPr id="11" name="群組 10"/>
          <p:cNvGrpSpPr/>
          <p:nvPr/>
        </p:nvGrpSpPr>
        <p:grpSpPr>
          <a:xfrm rot="-5400000">
            <a:off x="2544424" y="-2528500"/>
            <a:ext cx="468000" cy="5542297"/>
            <a:chOff x="-37323" y="1183"/>
            <a:chExt cx="432003" cy="3435886"/>
          </a:xfrm>
          <a:solidFill>
            <a:schemeClr val="bg1"/>
          </a:solidFill>
          <a:effectLst/>
        </p:grpSpPr>
        <p:sp>
          <p:nvSpPr>
            <p:cNvPr id="13" name="五邊形 12"/>
            <p:cNvSpPr/>
            <p:nvPr/>
          </p:nvSpPr>
          <p:spPr>
            <a:xfrm rot="5400000">
              <a:off x="-267679" y="231539"/>
              <a:ext cx="892712"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18.1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導論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2" y="92748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55364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19198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283050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36762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animEffect transition="in" filter="fade">
                                      <p:cBhvr>
                                        <p:cTn id="21"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目前</a:t>
            </a:r>
            <a:r>
              <a:rPr kumimoji="1" lang="zh-TW" altLang="en-US" dirty="0">
                <a:solidFill>
                  <a:schemeClr val="tx2"/>
                </a:solidFill>
              </a:rPr>
              <a:t>電子商務所面臨的</a:t>
            </a:r>
            <a:r>
              <a:rPr kumimoji="1" lang="zh-TW" altLang="en-US" dirty="0" smtClean="0">
                <a:solidFill>
                  <a:schemeClr val="tx2"/>
                </a:solidFill>
              </a:rPr>
              <a:t>挑戰</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ts val="768"/>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自</a:t>
            </a:r>
            <a:r>
              <a:rPr kumimoji="1" lang="en-US" altLang="zh-TW" sz="3200" dirty="0">
                <a:ea typeface="華康中明體" panose="02020509000000000000" pitchFamily="49" charset="-120"/>
                <a:cs typeface="Times New Roman" panose="02020603050405020304" pitchFamily="18" charset="0"/>
              </a:rPr>
              <a:t>1995</a:t>
            </a:r>
            <a:r>
              <a:rPr kumimoji="1" lang="zh-TW" altLang="en-US" sz="3200" dirty="0">
                <a:ea typeface="華康中明體" panose="02020509000000000000" pitchFamily="49" charset="-120"/>
                <a:cs typeface="Times New Roman" panose="02020603050405020304" pitchFamily="18" charset="0"/>
              </a:rPr>
              <a:t>年博客來建立台灣第一個電子商務平台，電子商務的年產值的成長率都達</a:t>
            </a:r>
            <a:r>
              <a:rPr kumimoji="1" lang="en-US" altLang="zh-TW" sz="3200" dirty="0">
                <a:ea typeface="華康中明體" panose="02020509000000000000" pitchFamily="49" charset="-120"/>
                <a:cs typeface="Times New Roman" panose="02020603050405020304" pitchFamily="18" charset="0"/>
              </a:rPr>
              <a:t>20%</a:t>
            </a:r>
            <a:r>
              <a:rPr kumimoji="1" lang="zh-TW" altLang="en-US" sz="3200" dirty="0" smtClean="0">
                <a:ea typeface="華康中明體" panose="02020509000000000000" pitchFamily="49" charset="-120"/>
                <a:cs typeface="Times New Roman" panose="02020603050405020304" pitchFamily="18" charset="0"/>
              </a:rPr>
              <a:t>以上。</a:t>
            </a:r>
            <a:endParaRPr kumimoji="1" lang="zh-TW" altLang="en-US" sz="3200" dirty="0">
              <a:ea typeface="華康中明體" panose="02020509000000000000" pitchFamily="49" charset="-120"/>
              <a:cs typeface="Times New Roman" panose="02020603050405020304" pitchFamily="18" charset="0"/>
            </a:endParaRPr>
          </a:p>
          <a:p>
            <a:pPr marL="342900" lvl="1" indent="-342900" algn="just" defTabSz="914400" eaLnBrk="0" fontAlgn="base" hangingPunct="0">
              <a:spcBef>
                <a:spcPts val="768"/>
              </a:spcBef>
              <a:buFont typeface="Arial" charset="0"/>
              <a:buChar char="•"/>
            </a:pPr>
            <a:r>
              <a:rPr kumimoji="1" lang="zh-TW" altLang="en-US" sz="3200" dirty="0">
                <a:ea typeface="華康中明體" panose="02020509000000000000" pitchFamily="49" charset="-120"/>
                <a:cs typeface="Times New Roman" panose="02020603050405020304" pitchFamily="18" charset="0"/>
              </a:rPr>
              <a:t>資策會</a:t>
            </a:r>
            <a:r>
              <a:rPr kumimoji="1" lang="en-US" altLang="zh-TW" sz="3200" dirty="0">
                <a:ea typeface="華康中明體" panose="02020509000000000000" pitchFamily="49" charset="-120"/>
                <a:cs typeface="Times New Roman" panose="02020603050405020304" pitchFamily="18" charset="0"/>
              </a:rPr>
              <a:t>MIC</a:t>
            </a:r>
            <a:r>
              <a:rPr kumimoji="1" lang="zh-TW" altLang="en-US" sz="3200" dirty="0">
                <a:ea typeface="華康中明體" panose="02020509000000000000" pitchFamily="49" charset="-120"/>
                <a:cs typeface="Times New Roman" panose="02020603050405020304" pitchFamily="18" charset="0"/>
              </a:rPr>
              <a:t>預估，</a:t>
            </a:r>
            <a:r>
              <a:rPr kumimoji="1" lang="en-US" altLang="zh-TW" sz="3200" dirty="0">
                <a:ea typeface="華康中明體" panose="02020509000000000000" pitchFamily="49" charset="-120"/>
                <a:cs typeface="Times New Roman" panose="02020603050405020304" pitchFamily="18" charset="0"/>
              </a:rPr>
              <a:t>2013</a:t>
            </a:r>
            <a:r>
              <a:rPr kumimoji="1" lang="zh-TW" altLang="en-US" sz="3200" dirty="0">
                <a:ea typeface="華康中明體" panose="02020509000000000000" pitchFamily="49" charset="-120"/>
                <a:cs typeface="Times New Roman" panose="02020603050405020304" pitchFamily="18" charset="0"/>
              </a:rPr>
              <a:t>年台灣</a:t>
            </a:r>
            <a:r>
              <a:rPr kumimoji="1" lang="zh-TW" altLang="en-US" sz="3200" dirty="0" smtClean="0">
                <a:ea typeface="華康中明體" panose="02020509000000000000" pitchFamily="49" charset="-120"/>
                <a:cs typeface="Times New Roman" panose="02020603050405020304" pitchFamily="18" charset="0"/>
              </a:rPr>
              <a:t>電子商務（</a:t>
            </a:r>
            <a:r>
              <a:rPr kumimoji="1" lang="zh-TW" altLang="en-US" sz="3200" dirty="0">
                <a:ea typeface="華康中明體" panose="02020509000000000000" pitchFamily="49" charset="-120"/>
                <a:cs typeface="Times New Roman" panose="02020603050405020304" pitchFamily="18" charset="0"/>
              </a:rPr>
              <a:t>包括</a:t>
            </a:r>
            <a:r>
              <a:rPr kumimoji="1" lang="en-US" altLang="zh-TW" sz="3200" dirty="0" smtClean="0">
                <a:ea typeface="華康中明體" panose="02020509000000000000" pitchFamily="49" charset="-120"/>
                <a:cs typeface="Times New Roman" panose="02020603050405020304" pitchFamily="18" charset="0"/>
              </a:rPr>
              <a:t>B2C</a:t>
            </a:r>
            <a:r>
              <a:rPr kumimoji="1" lang="zh-TW" altLang="en-US" sz="3200" dirty="0" smtClean="0">
                <a:ea typeface="華康中明體" panose="02020509000000000000" pitchFamily="49" charset="-120"/>
                <a:cs typeface="Times New Roman" panose="02020603050405020304" pitchFamily="18" charset="0"/>
              </a:rPr>
              <a:t>和</a:t>
            </a:r>
            <a:r>
              <a:rPr kumimoji="1" lang="en-US" altLang="zh-TW" sz="3200" dirty="0">
                <a:ea typeface="華康中明體" panose="02020509000000000000" pitchFamily="49" charset="-120"/>
                <a:cs typeface="Times New Roman" panose="02020603050405020304" pitchFamily="18" charset="0"/>
              </a:rPr>
              <a:t>C2C</a:t>
            </a:r>
            <a:r>
              <a:rPr kumimoji="1" lang="zh-TW" altLang="en-US" sz="3200" dirty="0" smtClean="0">
                <a:ea typeface="華康中明體" panose="02020509000000000000" pitchFamily="49" charset="-120"/>
                <a:cs typeface="Times New Roman" panose="02020603050405020304" pitchFamily="18" charset="0"/>
              </a:rPr>
              <a:t>）產值</a:t>
            </a:r>
            <a:r>
              <a:rPr kumimoji="1" lang="zh-TW" altLang="en-US" sz="3200" dirty="0">
                <a:ea typeface="華康中明體" panose="02020509000000000000" pitchFamily="49" charset="-120"/>
                <a:cs typeface="Times New Roman" panose="02020603050405020304" pitchFamily="18" charset="0"/>
              </a:rPr>
              <a:t>將達到新台幣</a:t>
            </a:r>
            <a:r>
              <a:rPr kumimoji="1" lang="en-US" altLang="zh-TW" sz="3200" dirty="0" smtClean="0">
                <a:ea typeface="華康中明體" panose="02020509000000000000" pitchFamily="49" charset="-120"/>
                <a:cs typeface="Times New Roman" panose="02020603050405020304" pitchFamily="18" charset="0"/>
              </a:rPr>
              <a:t>7,645</a:t>
            </a:r>
            <a:r>
              <a:rPr kumimoji="1" lang="zh-TW" altLang="en-US" sz="3200" dirty="0">
                <a:ea typeface="華康中明體" panose="02020509000000000000" pitchFamily="49" charset="-120"/>
                <a:cs typeface="Times New Roman" panose="02020603050405020304" pitchFamily="18" charset="0"/>
              </a:rPr>
              <a:t>億</a:t>
            </a:r>
            <a:r>
              <a:rPr kumimoji="1" lang="zh-TW" altLang="en-US" sz="3200" dirty="0" smtClean="0">
                <a:ea typeface="華康中明體" panose="02020509000000000000" pitchFamily="49" charset="-120"/>
                <a:cs typeface="Times New Roman" panose="02020603050405020304" pitchFamily="18" charset="0"/>
              </a:rPr>
              <a:t>元</a:t>
            </a:r>
            <a:r>
              <a:rPr kumimoji="1" lang="zh-TW" altLang="en-US" sz="3200" dirty="0">
                <a:ea typeface="華康中明體" panose="02020509000000000000" pitchFamily="49" charset="-120"/>
                <a:cs typeface="Times New Roman" panose="02020603050405020304" pitchFamily="18" charset="0"/>
              </a:rPr>
              <a:t>（</a:t>
            </a:r>
            <a:r>
              <a:rPr kumimoji="1" lang="zh-TW" altLang="en-US" sz="3200" dirty="0" smtClean="0">
                <a:ea typeface="華康中明體" panose="02020509000000000000" pitchFamily="49" charset="-120"/>
                <a:cs typeface="Times New Roman" panose="02020603050405020304" pitchFamily="18" charset="0"/>
              </a:rPr>
              <a:t>約</a:t>
            </a:r>
            <a:r>
              <a:rPr kumimoji="1" lang="zh-TW" altLang="en-US" sz="3200" dirty="0">
                <a:ea typeface="華康中明體" panose="02020509000000000000" pitchFamily="49" charset="-120"/>
                <a:cs typeface="Times New Roman" panose="02020603050405020304" pitchFamily="18" charset="0"/>
              </a:rPr>
              <a:t>成長</a:t>
            </a:r>
            <a:r>
              <a:rPr kumimoji="1" lang="en-US" altLang="zh-TW" sz="3200" dirty="0">
                <a:ea typeface="華康中明體" panose="02020509000000000000" pitchFamily="49" charset="-120"/>
                <a:cs typeface="Times New Roman" panose="02020603050405020304" pitchFamily="18" charset="0"/>
              </a:rPr>
              <a:t>15.7</a:t>
            </a:r>
            <a:r>
              <a:rPr kumimoji="1" lang="en-US" altLang="zh-TW" sz="3200" dirty="0" smtClean="0">
                <a:ea typeface="華康中明體" panose="02020509000000000000" pitchFamily="49" charset="-120"/>
                <a:cs typeface="Times New Roman" panose="02020603050405020304" pitchFamily="18" charset="0"/>
              </a:rPr>
              <a:t>%</a:t>
            </a:r>
            <a:r>
              <a:rPr kumimoji="1" lang="zh-TW" altLang="en-US" sz="3200" dirty="0" smtClean="0">
                <a:ea typeface="華康中明體" panose="02020509000000000000" pitchFamily="49" charset="-120"/>
                <a:cs typeface="Times New Roman" panose="02020603050405020304" pitchFamily="18" charset="0"/>
              </a:rPr>
              <a:t>），</a:t>
            </a:r>
            <a:r>
              <a:rPr kumimoji="1" lang="zh-TW" altLang="en-US" sz="3200" dirty="0">
                <a:ea typeface="華康中明體" panose="02020509000000000000" pitchFamily="49" charset="-120"/>
                <a:cs typeface="Times New Roman" panose="02020603050405020304" pitchFamily="18" charset="0"/>
              </a:rPr>
              <a:t>相較於過去成長速度已趨緩。但競爭卻是越來越激烈，根據</a:t>
            </a:r>
            <a:r>
              <a:rPr kumimoji="1" lang="en-US" altLang="zh-TW" sz="3200" dirty="0">
                <a:ea typeface="華康中明體" panose="02020509000000000000" pitchFamily="49" charset="-120"/>
                <a:cs typeface="Times New Roman" panose="02020603050405020304" pitchFamily="18" charset="0"/>
              </a:rPr>
              <a:t>MIC</a:t>
            </a:r>
            <a:r>
              <a:rPr kumimoji="1" lang="zh-TW" altLang="en-US" sz="3200" dirty="0">
                <a:ea typeface="華康中明體" panose="02020509000000000000" pitchFamily="49" charset="-120"/>
                <a:cs typeface="Times New Roman" panose="02020603050405020304" pitchFamily="18" charset="0"/>
              </a:rPr>
              <a:t>調查顯示，有近</a:t>
            </a:r>
            <a:r>
              <a:rPr kumimoji="1" lang="en-US" altLang="zh-TW" sz="3200" dirty="0">
                <a:ea typeface="華康中明體" panose="02020509000000000000" pitchFamily="49" charset="-120"/>
                <a:cs typeface="Times New Roman" panose="02020603050405020304" pitchFamily="18" charset="0"/>
              </a:rPr>
              <a:t>48%</a:t>
            </a:r>
            <a:r>
              <a:rPr kumimoji="1" lang="zh-TW" altLang="en-US" sz="3200" dirty="0">
                <a:ea typeface="華康中明體" panose="02020509000000000000" pitchFamily="49" charset="-120"/>
                <a:cs typeface="Times New Roman" panose="02020603050405020304" pitchFamily="18" charset="0"/>
              </a:rPr>
              <a:t>的店家在</a:t>
            </a:r>
            <a:r>
              <a:rPr kumimoji="1" lang="en-US" altLang="zh-TW" sz="3200" dirty="0">
                <a:ea typeface="華康中明體" panose="02020509000000000000" pitchFamily="49" charset="-120"/>
                <a:cs typeface="Times New Roman" panose="02020603050405020304" pitchFamily="18" charset="0"/>
              </a:rPr>
              <a:t>2012</a:t>
            </a:r>
            <a:r>
              <a:rPr kumimoji="1" lang="zh-TW" altLang="en-US" sz="3200" dirty="0">
                <a:ea typeface="華康中明體" panose="02020509000000000000" pitchFamily="49" charset="-120"/>
                <a:cs typeface="Times New Roman" panose="02020603050405020304" pitchFamily="18" charset="0"/>
              </a:rPr>
              <a:t>年未能獲利</a:t>
            </a:r>
            <a:r>
              <a:rPr kumimoji="1" lang="zh-TW" altLang="en-US" sz="3200" dirty="0" smtClean="0">
                <a:ea typeface="華康中明體" panose="02020509000000000000" pitchFamily="49" charset="-120"/>
                <a:cs typeface="Times New Roman" panose="02020603050405020304" pitchFamily="18" charset="0"/>
              </a:rPr>
              <a:t>。</a:t>
            </a:r>
            <a:endParaRPr kumimoji="1" lang="zh-TW" altLang="en-US" sz="3200" dirty="0">
              <a:ea typeface="華康中明體" panose="02020509000000000000" pitchFamily="49" charset="-120"/>
              <a:cs typeface="Times New Roman" panose="02020603050405020304" pitchFamily="18" charset="0"/>
            </a:endParaRPr>
          </a:p>
        </p:txBody>
      </p:sp>
      <p:grpSp>
        <p:nvGrpSpPr>
          <p:cNvPr id="11" name="群組 10"/>
          <p:cNvGrpSpPr/>
          <p:nvPr/>
        </p:nvGrpSpPr>
        <p:grpSpPr>
          <a:xfrm rot="-5400000">
            <a:off x="3758222" y="-3742310"/>
            <a:ext cx="468001" cy="7969887"/>
            <a:chOff x="-37327" y="1182"/>
            <a:chExt cx="432004" cy="4940841"/>
          </a:xfrm>
          <a:solidFill>
            <a:schemeClr val="bg1"/>
          </a:solidFill>
          <a:effectLst/>
        </p:grpSpPr>
        <p:sp>
          <p:nvSpPr>
            <p:cNvPr id="13" name="五邊形 12"/>
            <p:cNvSpPr/>
            <p:nvPr/>
          </p:nvSpPr>
          <p:spPr>
            <a:xfrm rot="5400000">
              <a:off x="-211885" y="175744"/>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015329" y="1613428"/>
              <a:ext cx="238800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18.2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目前電子商務所面臨的挑戰</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8" y="30585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9" y="369693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9" y="433546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78731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目前</a:t>
            </a:r>
            <a:r>
              <a:rPr kumimoji="1" lang="zh-TW" altLang="en-US" dirty="0">
                <a:solidFill>
                  <a:schemeClr val="tx2"/>
                </a:solidFill>
              </a:rPr>
              <a:t>電子商務所面臨的</a:t>
            </a:r>
            <a:r>
              <a:rPr kumimoji="1" lang="zh-TW" altLang="en-US" dirty="0" smtClean="0">
                <a:solidFill>
                  <a:schemeClr val="tx2"/>
                </a:solidFill>
              </a:rPr>
              <a:t>挑戰</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ts val="768"/>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電子商務</a:t>
            </a:r>
            <a:r>
              <a:rPr kumimoji="1" lang="zh-TW" altLang="en-US" sz="3200" dirty="0">
                <a:ea typeface="華康中明體" panose="02020509000000000000" pitchFamily="49" charset="-120"/>
                <a:cs typeface="Times New Roman" panose="02020603050405020304" pitchFamily="18" charset="0"/>
              </a:rPr>
              <a:t>的業者所面臨的挑戰除了一直備受關注的技術層面議題，包括網路安全問題、隱私權爭議、數位財產權議題以及支付問題之外，業者還必須面對來自世界各國業者加入市場的競爭</a:t>
            </a:r>
            <a:r>
              <a:rPr kumimoji="1" lang="zh-TW" altLang="en-US" sz="3200" dirty="0" smtClean="0">
                <a:ea typeface="華康中明體" panose="02020509000000000000" pitchFamily="49" charset="-120"/>
                <a:cs typeface="Times New Roman" panose="02020603050405020304" pitchFamily="18" charset="0"/>
              </a:rPr>
              <a:t>。</a:t>
            </a:r>
            <a:endParaRPr kumimoji="1" lang="zh-TW" altLang="en-US" sz="3200" dirty="0">
              <a:ea typeface="華康中明體" panose="02020509000000000000" pitchFamily="49" charset="-120"/>
              <a:cs typeface="Times New Roman" panose="02020603050405020304" pitchFamily="18" charset="0"/>
            </a:endParaRPr>
          </a:p>
        </p:txBody>
      </p:sp>
      <p:grpSp>
        <p:nvGrpSpPr>
          <p:cNvPr id="11" name="群組 10"/>
          <p:cNvGrpSpPr/>
          <p:nvPr/>
        </p:nvGrpSpPr>
        <p:grpSpPr>
          <a:xfrm rot="-5400000">
            <a:off x="3758222" y="-3742310"/>
            <a:ext cx="468001" cy="7969887"/>
            <a:chOff x="-37327" y="1182"/>
            <a:chExt cx="432004" cy="4940841"/>
          </a:xfrm>
          <a:solidFill>
            <a:schemeClr val="bg1"/>
          </a:solidFill>
          <a:effectLst/>
        </p:grpSpPr>
        <p:sp>
          <p:nvSpPr>
            <p:cNvPr id="13" name="五邊形 12"/>
            <p:cNvSpPr/>
            <p:nvPr/>
          </p:nvSpPr>
          <p:spPr>
            <a:xfrm rot="5400000">
              <a:off x="-211885" y="175744"/>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015329" y="1613428"/>
              <a:ext cx="238800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18.2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目前電子商務所面臨的挑戰</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8" y="30585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9" y="369693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9" y="433546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2050" name="Picture 2" descr="C:\Users\NO38\Desktop\書籍\IM111電子商務\IM111ppt\小圖\images (2).jpg"/>
          <p:cNvPicPr>
            <a:picLocks noChangeAspect="1" noChangeArrowheads="1"/>
          </p:cNvPicPr>
          <p:nvPr/>
        </p:nvPicPr>
        <p:blipFill rotWithShape="1">
          <a:blip r:embed="rId3">
            <a:extLst>
              <a:ext uri="{28A0092B-C50C-407E-A947-70E740481C1C}">
                <a14:useLocalDpi xmlns:a14="http://schemas.microsoft.com/office/drawing/2010/main" val="0"/>
              </a:ext>
            </a:extLst>
          </a:blip>
          <a:srcRect b="7186"/>
          <a:stretch/>
        </p:blipFill>
        <p:spPr bwMode="auto">
          <a:xfrm>
            <a:off x="2500659" y="4112297"/>
            <a:ext cx="4447605" cy="2341039"/>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2902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a:r>
              <a:rPr kumimoji="1" lang="zh-TW" altLang="en-US" dirty="0" smtClean="0">
                <a:solidFill>
                  <a:schemeClr val="tx2"/>
                </a:solidFill>
              </a:rPr>
              <a:t>網路</a:t>
            </a:r>
            <a:r>
              <a:rPr kumimoji="1" lang="zh-TW" altLang="en-US" dirty="0">
                <a:solidFill>
                  <a:schemeClr val="tx2"/>
                </a:solidFill>
              </a:rPr>
              <a:t>安全與詐騙</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342900" lvl="1" indent="-342900" algn="just" defTabSz="914400" eaLnBrk="0" fontAlgn="base" hangingPunct="0">
              <a:spcBef>
                <a:spcPts val="768"/>
              </a:spcBef>
              <a:buFont typeface="Arial" charset="0"/>
              <a:buChar char="•"/>
            </a:pPr>
            <a:r>
              <a:rPr kumimoji="1" lang="zh-TW" altLang="en-US" sz="3200" dirty="0" smtClean="0">
                <a:ea typeface="華康中明體" panose="02020509000000000000" pitchFamily="49" charset="-120"/>
                <a:cs typeface="Times New Roman" panose="02020603050405020304" pitchFamily="18" charset="0"/>
              </a:rPr>
              <a:t>網路</a:t>
            </a:r>
            <a:r>
              <a:rPr kumimoji="1" lang="zh-TW" altLang="en-US" sz="3200" dirty="0">
                <a:ea typeface="華康中明體" panose="02020509000000000000" pitchFamily="49" charset="-120"/>
                <a:cs typeface="Times New Roman" panose="02020603050405020304" pitchFamily="18" charset="0"/>
              </a:rPr>
              <a:t>詐騙的新聞仍層出不窮，例如：網購詐騙，</a:t>
            </a:r>
            <a:r>
              <a:rPr kumimoji="1" lang="en-US" altLang="zh-TW" sz="3200" dirty="0">
                <a:ea typeface="華康中明體" panose="02020509000000000000" pitchFamily="49" charset="-120"/>
                <a:cs typeface="Times New Roman" panose="02020603050405020304" pitchFamily="18" charset="0"/>
              </a:rPr>
              <a:t>FB</a:t>
            </a:r>
            <a:r>
              <a:rPr kumimoji="1" lang="zh-TW" altLang="en-US" sz="3200" dirty="0">
                <a:ea typeface="華康中明體" panose="02020509000000000000" pitchFamily="49" charset="-120"/>
                <a:cs typeface="Times New Roman" panose="02020603050405020304" pitchFamily="18" charset="0"/>
              </a:rPr>
              <a:t>帳號被盜、冒充朋友（買點數、手機簡訊確認碼）、</a:t>
            </a:r>
            <a:r>
              <a:rPr kumimoji="1" lang="en-US" altLang="zh-TW" sz="3200" dirty="0">
                <a:ea typeface="華康中明體" panose="02020509000000000000" pitchFamily="49" charset="-120"/>
                <a:cs typeface="Times New Roman" panose="02020603050405020304" pitchFamily="18" charset="0"/>
              </a:rPr>
              <a:t>Facebook</a:t>
            </a:r>
            <a:r>
              <a:rPr kumimoji="1" lang="zh-TW" altLang="en-US" sz="3200" dirty="0">
                <a:ea typeface="華康中明體" panose="02020509000000000000" pitchFamily="49" charset="-120"/>
                <a:cs typeface="Times New Roman" panose="02020603050405020304" pitchFamily="18" charset="0"/>
              </a:rPr>
              <a:t>購物社團、信用卡公司被入侵，使得消費者對網路交易失去</a:t>
            </a:r>
            <a:r>
              <a:rPr kumimoji="1" lang="zh-TW" altLang="en-US" sz="3200" dirty="0" smtClean="0">
                <a:ea typeface="華康中明體" panose="02020509000000000000" pitchFamily="49" charset="-120"/>
                <a:cs typeface="Times New Roman" panose="02020603050405020304" pitchFamily="18" charset="0"/>
              </a:rPr>
              <a:t>信心。</a:t>
            </a:r>
            <a:endParaRPr kumimoji="1" lang="zh-TW" altLang="en-US" sz="3200" dirty="0">
              <a:ea typeface="華康中明體" panose="02020509000000000000" pitchFamily="49" charset="-120"/>
              <a:cs typeface="Times New Roman" panose="02020603050405020304" pitchFamily="18" charset="0"/>
            </a:endParaRPr>
          </a:p>
          <a:p>
            <a:pPr marL="342900" lvl="1" indent="-342900" algn="just" defTabSz="914400" eaLnBrk="0" fontAlgn="base" hangingPunct="0">
              <a:spcBef>
                <a:spcPts val="768"/>
              </a:spcBef>
              <a:buFont typeface="Arial" charset="0"/>
              <a:buChar char="•"/>
            </a:pPr>
            <a:r>
              <a:rPr kumimoji="1" lang="zh-TW" altLang="en-US" sz="3200" dirty="0">
                <a:ea typeface="華康中明體" panose="02020509000000000000" pitchFamily="49" charset="-120"/>
                <a:cs typeface="Times New Roman" panose="02020603050405020304" pitchFamily="18" charset="0"/>
              </a:rPr>
              <a:t>電子商務經營者必須要審慎思考如何運用及改善既有的資訊安全機制，提供一個更安全、便利的購物平台，增加消費者的信心、減少不信任感並提高購買意願</a:t>
            </a:r>
            <a:r>
              <a:rPr kumimoji="1" lang="zh-TW" altLang="en-US" sz="3200" dirty="0" smtClean="0">
                <a:ea typeface="華康中明體" panose="02020509000000000000" pitchFamily="49" charset="-120"/>
                <a:cs typeface="Times New Roman" panose="02020603050405020304" pitchFamily="18" charset="0"/>
              </a:rPr>
              <a:t>。</a:t>
            </a:r>
            <a:endParaRPr kumimoji="1" lang="zh-TW" altLang="en-US" sz="3200" dirty="0">
              <a:ea typeface="華康中明體" panose="02020509000000000000" pitchFamily="49" charset="-120"/>
              <a:cs typeface="Times New Roman" panose="02020603050405020304" pitchFamily="18" charset="0"/>
            </a:endParaRPr>
          </a:p>
        </p:txBody>
      </p:sp>
      <p:grpSp>
        <p:nvGrpSpPr>
          <p:cNvPr id="11" name="群組 10"/>
          <p:cNvGrpSpPr/>
          <p:nvPr/>
        </p:nvGrpSpPr>
        <p:grpSpPr>
          <a:xfrm rot="-5400000">
            <a:off x="3758222" y="-3742310"/>
            <a:ext cx="468001" cy="7969887"/>
            <a:chOff x="-37327" y="1182"/>
            <a:chExt cx="432004" cy="4940841"/>
          </a:xfrm>
          <a:solidFill>
            <a:schemeClr val="bg1"/>
          </a:solidFill>
          <a:effectLst/>
        </p:grpSpPr>
        <p:sp>
          <p:nvSpPr>
            <p:cNvPr id="13" name="五邊形 12"/>
            <p:cNvSpPr/>
            <p:nvPr/>
          </p:nvSpPr>
          <p:spPr>
            <a:xfrm rot="5400000">
              <a:off x="-211885" y="175744"/>
              <a:ext cx="781123"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1015329" y="1613428"/>
              <a:ext cx="238800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18.2</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目前電子商務所面臨的挑戰</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8" y="30585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9" y="369693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9" y="433546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18.5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8398769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theme/theme1.xml><?xml version="1.0" encoding="utf-8"?>
<a:theme xmlns:a="http://schemas.openxmlformats.org/drawingml/2006/main" name="Continental_Asia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9C8696-0FC9-4CE5-B92E-6DB3A3C9E6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世界地圖系列,亞洲簡報 (寬螢幕)</Template>
  <TotalTime>0</TotalTime>
  <Words>3123</Words>
  <Application>Microsoft Office PowerPoint</Application>
  <PresentationFormat>如螢幕大小 (4:3)</PresentationFormat>
  <Paragraphs>293</Paragraphs>
  <Slides>36</Slides>
  <Notes>36</Notes>
  <HiddenSlides>0</HiddenSlides>
  <MMClips>0</MMClips>
  <ScaleCrop>false</ScaleCrop>
  <HeadingPairs>
    <vt:vector size="4" baseType="variant">
      <vt:variant>
        <vt:lpstr>佈景主題</vt:lpstr>
      </vt:variant>
      <vt:variant>
        <vt:i4>1</vt:i4>
      </vt:variant>
      <vt:variant>
        <vt:lpstr>投影片標題</vt:lpstr>
      </vt:variant>
      <vt:variant>
        <vt:i4>36</vt:i4>
      </vt:variant>
    </vt:vector>
  </HeadingPairs>
  <TitlesOfParts>
    <vt:vector size="37" baseType="lpstr">
      <vt:lpstr>Continental_Asia_16x9</vt:lpstr>
      <vt:lpstr>PowerPoint 簡報</vt:lpstr>
      <vt:lpstr>摘要</vt:lpstr>
      <vt:lpstr>學習目標</vt:lpstr>
      <vt:lpstr>Facebook的未來</vt:lpstr>
      <vt:lpstr>Facebook的未來</vt:lpstr>
      <vt:lpstr>導論</vt:lpstr>
      <vt:lpstr>目前電子商務所面臨的挑戰</vt:lpstr>
      <vt:lpstr>目前電子商務所面臨的挑戰</vt:lpstr>
      <vt:lpstr>網路安全與詐騙</vt:lpstr>
      <vt:lpstr>個資法的影響與隱私權的爭議</vt:lpstr>
      <vt:lpstr>數位財產權的訴訟</vt:lpstr>
      <vt:lpstr>後PC時代</vt:lpstr>
      <vt:lpstr>國稅局查「淘寶網」跨國交易</vt:lpstr>
      <vt:lpstr>國稅局查「淘寶網」跨國交易</vt:lpstr>
      <vt:lpstr>國稅局查「淘寶網」跨國交易</vt:lpstr>
      <vt:lpstr>雲端運算（Cloud Computing）</vt:lpstr>
      <vt:lpstr>雲端運算（Cloud Computing）</vt:lpstr>
      <vt:lpstr>巨量資料（Big Data）</vt:lpstr>
      <vt:lpstr>情境感知技術（Context Awareness）</vt:lpstr>
      <vt:lpstr>體感科技</vt:lpstr>
      <vt:lpstr>3D列印技術</vt:lpstr>
      <vt:lpstr>穿戴科技</vt:lpstr>
      <vt:lpstr>Google Glass</vt:lpstr>
      <vt:lpstr>4G LTE與Google Loon</vt:lpstr>
      <vt:lpstr>行動商務的持續發展</vt:lpstr>
      <vt:lpstr>行動商務的持續發展</vt:lpstr>
      <vt:lpstr>多元化金流</vt:lpstr>
      <vt:lpstr>多元化金流</vt:lpstr>
      <vt:lpstr>App經濟學（In-App Purchase）</vt:lpstr>
      <vt:lpstr>App經濟學（In-App Purchase）</vt:lpstr>
      <vt:lpstr>社會網絡的商機</vt:lpstr>
      <vt:lpstr>社會網絡的商機</vt:lpstr>
      <vt:lpstr>服務科學與體驗經濟</vt:lpstr>
      <vt:lpstr>服務科學與體驗經濟</vt:lpstr>
      <vt:lpstr>摘要與結論</vt:lpstr>
      <vt:lpstr>摘要與結論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2014-05-29T08:19:18Z</dcterms:created>
  <dcterms:modified xsi:type="dcterms:W3CDTF">2014-07-28T08:13:44Z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TC028048679991</vt:lpwstr>
  </property>
</Properties>
</file>