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9" autoAdjust="0"/>
  </p:normalViewPr>
  <p:slideViewPr>
    <p:cSldViewPr snapToGrid="0">
      <p:cViewPr varScale="1">
        <p:scale>
          <a:sx n="73" d="100"/>
          <a:sy n="73" d="100"/>
        </p:scale>
        <p:origin x="10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fc4973fc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fc4973fc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c4973fc_5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c4973fc_5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fc4973fc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fc4973fc_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c4973fc_5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c4973fc_5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c4973fc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c4973fc_5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c4973fc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c4973fc_5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fc60020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fc60020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fc60020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fc60020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fc60020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fc60020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fc60020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fc60020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fc60020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fc60020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c4973fc_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c4973fc_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fc60020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fc60020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fc60020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fc60020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fc6002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fc6002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fc6002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fc60020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fc6002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fc6002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fc60020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fc60020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fc60020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fc60020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fc60020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fc60020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fc60020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fc60020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fc60020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fc60020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c4973f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c4973f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fc60020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fc60020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fc60020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fc60020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3800*32=121600 (</a:t>
            </a:r>
            <a:r>
              <a:rPr lang="zh-TW" altLang="zh-TW" sz="1100" b="1" dirty="0" smtClean="0">
                <a:solidFill>
                  <a:srgbClr val="0000FF"/>
                </a:solidFill>
              </a:rPr>
              <a:t>input_dim</a:t>
            </a:r>
            <a:r>
              <a:rPr lang="en-US" altLang="zh-TW" sz="1100" b="1" dirty="0" smtClean="0">
                <a:solidFill>
                  <a:srgbClr val="0000FF"/>
                </a:solidFill>
              </a:rPr>
              <a:t>*</a:t>
            </a:r>
            <a:r>
              <a:rPr lang="zh-TW" altLang="zh-TW" sz="1100" b="1" dirty="0" smtClean="0">
                <a:solidFill>
                  <a:srgbClr val="0000FF"/>
                </a:solidFill>
              </a:rPr>
              <a:t>output_dim</a:t>
            </a:r>
            <a:r>
              <a:rPr lang="en-US" altLang="zh-TW" sz="1100" b="1" dirty="0" smtClean="0">
                <a:solidFill>
                  <a:srgbClr val="0000FF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1" dirty="0" smtClean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[32*32+32*32+32]*4=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8320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32*256+256=8448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256*1+1=257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fc60020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fc60020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fc60020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fc60020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c4973fc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c4973fc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fc4973fc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fc4973fc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共用</a:t>
            </a:r>
            <a:r>
              <a:rPr lang="en-US" dirty="0" smtClean="0"/>
              <a:t>3*3=9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weight  *  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 + 32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bias(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c4973fc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c4973fc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前面那層有</a:t>
            </a:r>
            <a:r>
              <a:rPr lang="en-US" altLang="zh-TW" dirty="0" smtClean="0"/>
              <a:t>32</a:t>
            </a:r>
            <a:r>
              <a:rPr lang="zh-TW" altLang="en-US" dirty="0" smtClean="0"/>
              <a:t>張 * 共用</a:t>
            </a:r>
            <a:r>
              <a:rPr lang="en-US" altLang="zh-TW" dirty="0" smtClean="0"/>
              <a:t>3*3=9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weight  *  64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 + 64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bias(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64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=32*9*64+64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18496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c4973fc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c4973fc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c4973fc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c4973fc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=3(RGB)  *   </a:t>
            </a:r>
            <a:r>
              <a:rPr lang="zh-TW" altLang="en-US" dirty="0" smtClean="0"/>
              <a:t>共用</a:t>
            </a:r>
            <a:r>
              <a:rPr lang="en-US" altLang="zh-TW" dirty="0" smtClean="0"/>
              <a:t>3*3=9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weight  *  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 +</a:t>
            </a:r>
            <a:r>
              <a:rPr lang="zh-TW" altLang="en-US" dirty="0" smtClean="0"/>
              <a:t>共用</a:t>
            </a:r>
            <a:r>
              <a:rPr lang="en-US" altLang="zh-TW" dirty="0" smtClean="0"/>
              <a:t>32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bias(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32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==3*9*32+32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896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 smtClean="0"/>
              <a:t>前面那層有</a:t>
            </a:r>
            <a:r>
              <a:rPr lang="en-US" altLang="zh-TW" dirty="0" smtClean="0"/>
              <a:t>32</a:t>
            </a:r>
            <a:r>
              <a:rPr lang="zh-TW" altLang="en-US" dirty="0" smtClean="0"/>
              <a:t>張 * 共用</a:t>
            </a:r>
            <a:r>
              <a:rPr lang="en-US" altLang="zh-TW" dirty="0" smtClean="0"/>
              <a:t>3*3=9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weight  *  64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 +</a:t>
            </a:r>
            <a:r>
              <a:rPr lang="zh-TW" altLang="en-US" dirty="0" smtClean="0"/>
              <a:t>共用</a:t>
            </a:r>
            <a:r>
              <a:rPr lang="en-US" altLang="zh-TW" dirty="0" smtClean="0"/>
              <a:t>64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bias(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64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filters)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=32*3*3*64+64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18496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=64*8*8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 * 1024(</a:t>
            </a:r>
            <a:r>
              <a:rPr lang="zh-TW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完全連接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  +</a:t>
            </a:r>
            <a:r>
              <a:rPr lang="zh-TW" altLang="en-US" dirty="0" smtClean="0"/>
              <a:t>共用</a:t>
            </a:r>
            <a:r>
              <a:rPr lang="en-US" altLang="zh-TW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1024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</a:t>
            </a:r>
            <a:endParaRPr lang="en-US" altLang="zh-TW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=64*8*8  * 1024+1024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smtClean="0"/>
              <a:t>=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4195328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=1024*10+</a:t>
            </a:r>
            <a:r>
              <a:rPr lang="zh-TW" altLang="en-US" dirty="0" smtClean="0"/>
              <a:t>共用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bias</a:t>
            </a:r>
            <a:endParaRPr lang="en-US" altLang="zh-TW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=10250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c4973fc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c4973fc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i.stanford.edu/~amaas/data/sent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2771200/reviews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(卷積神經網路)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畫出accuracy執行結果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畫出accuracy圖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import matplotlib.pyplot as plt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show_train_history('acc', 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val_acc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plt.plot(train_history.history[train])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plt.plot(train_history.history[val])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plt.ylabel("Accuracy")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152475"/>
            <a:ext cx="4320000" cy="3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6664450" y="3172775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準確度逐漸提升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畫出loss誤差執行結果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畫出loss圖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show_train_history('loss', 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val_loss</a:t>
            </a:r>
            <a:r>
              <a:rPr lang="zh-TW" sz="1100" b="1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plt.plot(train_history.history[train])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plt.plot(train_history.history[val])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plt.ylabel("Loss")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5" y="1017725"/>
            <a:ext cx="43200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788900" y="2274050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誤差逐漸下降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評估模型準確率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評估模型準確率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scores=model.evaluate(x_test_normalize, y_test_onehot)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#放入測試資料，進行評估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列印準確率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print("Accuracy=", scores)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2496725"/>
            <a:ext cx="1506225" cy="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進行預測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執行預測指令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prediction=model.predict_classes(x_test_normalize)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#放入測試資料x，進行預測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預測結果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print(prediction[:10])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#預測結果前10筆資料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print(y_test_label[:10])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#真實前10筆資料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77" y="2031975"/>
            <a:ext cx="3131850" cy="85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5"/>
          <p:cNvSpPr txBox="1"/>
          <p:nvPr/>
        </p:nvSpPr>
        <p:spPr>
          <a:xfrm>
            <a:off x="5444800" y="3062150"/>
            <a:ext cx="2516400" cy="32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前 10 張測試集圖片預測完全正確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4" y="2509900"/>
            <a:ext cx="1963075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00" y="3094550"/>
            <a:ext cx="523113" cy="167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顯示混淆矩陣(confusion matrix)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使用pandas crosstab建立混淆矩陣(confusion matrix)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import pandas as pd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#匯入pandas模組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pd.crosstab(y_test_label.reshape(-1), prediction, rownames=['label'],colnames=['predict']) 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#y_test_label 是 2 維陣列, 須用 reshape(-1) 轉成 1 維陣列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2" y="2316325"/>
            <a:ext cx="4715075" cy="2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利用Keras 建立</a:t>
            </a:r>
            <a:r>
              <a:rPr lang="zh-TW" sz="3600">
                <a:solidFill>
                  <a:srgbClr val="0000FF"/>
                </a:solidFill>
              </a:rPr>
              <a:t>RNN模型</a:t>
            </a:r>
            <a:r>
              <a:rPr lang="zh-TW" sz="3600"/>
              <a:t>，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 sz="360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RNN的原理是將神經元的輸出，再接回神經元的輸入，使神經網路具有「</a:t>
            </a:r>
            <a:r>
              <a:rPr lang="zh-TW" sz="1400" b="1">
                <a:solidFill>
                  <a:srgbClr val="0000FF"/>
                </a:solidFill>
              </a:rPr>
              <a:t>記憶</a:t>
            </a:r>
            <a:r>
              <a:rPr lang="zh-TW" sz="1400">
                <a:solidFill>
                  <a:srgbClr val="000000"/>
                </a:solidFill>
              </a:rPr>
              <a:t>」的功能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同一時間只能聽一個字，所以我們會</a:t>
            </a:r>
            <a:r>
              <a:rPr lang="zh-TW" sz="1400" b="1">
                <a:solidFill>
                  <a:srgbClr val="0000FF"/>
                </a:solidFill>
              </a:rPr>
              <a:t>根據之前的時間點</a:t>
            </a:r>
            <a:r>
              <a:rPr lang="zh-TW" sz="1400">
                <a:solidFill>
                  <a:srgbClr val="000000"/>
                </a:solidFill>
              </a:rPr>
              <a:t>所聽到的話，來理解目前這個時間點這句話的意義。例如：我住在台北市，我在市政府上班。因此我們可以推斷它的市政府指的是台北市政府。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499599"/>
            <a:ext cx="4480825" cy="15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925700" y="2779075"/>
            <a:ext cx="42183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Xt ：t時間點神經網路的輸入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</a:t>
            </a:r>
            <a:r>
              <a:rPr lang="zh-TW">
                <a:solidFill>
                  <a:schemeClr val="dk1"/>
                </a:solidFill>
              </a:rPr>
              <a:t>：t時間點神經網路的輸出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U,V,W ：W是t-1時間的輸出，也作為t時間的輸入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St：隱藏狀態，代表神經網路的「記憶」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淺談激活函數ReLU及Sigmoid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zh-TW" sz="1200">
                <a:solidFill>
                  <a:schemeClr val="dk1"/>
                </a:solidFill>
              </a:rPr>
              <a:t>為何要有激活函數？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讓輸出和輸入脫離全線性關係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17775" y="1944525"/>
            <a:ext cx="34290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/>
              <a:t>ReLU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ReLU有分段線性的特質，可以有效處理</a:t>
            </a:r>
            <a:r>
              <a:rPr lang="zh-TW" sz="1200" b="1">
                <a:solidFill>
                  <a:srgbClr val="0000FF"/>
                </a:solidFill>
              </a:rPr>
              <a:t>梯度消失</a:t>
            </a:r>
            <a:endParaRPr sz="1200" b="1">
              <a:solidFill>
                <a:srgbClr val="0000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會使部分神經元的輸出為0，可以讓神經網路變得稀疏，</a:t>
            </a:r>
            <a:r>
              <a:rPr lang="zh-TW" sz="1200" b="1">
                <a:solidFill>
                  <a:srgbClr val="0000FF"/>
                </a:solidFill>
              </a:rPr>
              <a:t>緩解過度擬合</a:t>
            </a:r>
            <a:r>
              <a:rPr lang="zh-TW" sz="1200"/>
              <a:t>的問題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00" y="3292713"/>
            <a:ext cx="18764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641600" y="1944525"/>
            <a:ext cx="41907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>
                <a:highlight>
                  <a:srgbClr val="FFFFFF"/>
                </a:highlight>
              </a:rPr>
              <a:t>Sigmoid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Sigmoid通常被用於</a:t>
            </a:r>
            <a:r>
              <a:rPr lang="zh-TW" sz="1200" b="1">
                <a:solidFill>
                  <a:srgbClr val="0000FF"/>
                </a:solidFill>
                <a:highlight>
                  <a:srgbClr val="FFFFFF"/>
                </a:highlight>
              </a:rPr>
              <a:t>分類問題</a:t>
            </a:r>
            <a:r>
              <a:rPr lang="zh-TW" sz="1200">
                <a:highlight>
                  <a:srgbClr val="FFFFFF"/>
                </a:highlight>
              </a:rPr>
              <a:t>的網路模型中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可以把數據映射到一個（0,1）的空間上</a:t>
            </a:r>
            <a:endParaRPr sz="1200"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 function的微分是f'(x) = f(x)(1 - f(x))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38" y="1982488"/>
            <a:ext cx="10287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550" y="3204825"/>
            <a:ext cx="3582205" cy="16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50" y="1976363"/>
            <a:ext cx="73909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下載資料集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可至下列網址進行下載：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http://ai.stanford.edu/~amaas/data/sentiment/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Dataset：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訓練集資料共25000個(包含12500個</a:t>
            </a:r>
            <a:r>
              <a:rPr lang="zh-TW" sz="1200" b="1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影評檔案及12500個</a:t>
            </a:r>
            <a:r>
              <a:rPr lang="zh-TW" sz="1200" b="1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測試集資料共25000個(包含12500個</a:t>
            </a:r>
            <a:r>
              <a:rPr lang="zh-TW" sz="1200" b="1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影評檔案及12500個</a:t>
            </a:r>
            <a:r>
              <a:rPr lang="zh-TW" sz="1200" b="1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" y="2702788"/>
            <a:ext cx="5810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75" y="3904263"/>
            <a:ext cx="58197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資料前處理-刪除HTML tag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import re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#匯入Regular Expression模組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#為了移除HTML tag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def rm_tags(text):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re_tag = re.compile(r'&lt;[^&gt;]+&gt;')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#建立re_tag正規表示式變數為'&lt;[^&gt;]+&gt;'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return re_tag.sub(' ',text) </a:t>
            </a:r>
            <a:endParaRPr sz="12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#使用re_tag將text文字中符合正規表示式的字替換成空字串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CNN 辨識Cifar-10影像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Keras建立CNN模型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訓練模型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評估準確度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使用模型辨識Cifar-10影像資料集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71" y="1219400"/>
            <a:ext cx="4445701" cy="34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資料前處理-處理IDMd資料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		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					</a:t>
            </a:r>
            <a:r>
              <a:rPr lang="zh-TW" sz="1200">
                <a:solidFill>
                  <a:srgbClr val="000000"/>
                </a:solidFill>
              </a:rPr>
              <a:t>#前12500是正面後12500是負面評論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											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65225"/>
            <a:ext cx="47434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5357450" y="4028200"/>
            <a:ext cx="28620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#使用join連接所有檔案內容，並使用rm_tags方法移除HTML tag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r="55080"/>
          <a:stretch/>
        </p:blipFill>
        <p:spPr>
          <a:xfrm>
            <a:off x="5357450" y="2334300"/>
            <a:ext cx="2609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5">
            <a:alphaModFix/>
          </a:blip>
          <a:srcRect r="55152"/>
          <a:stretch/>
        </p:blipFill>
        <p:spPr>
          <a:xfrm>
            <a:off x="5357450" y="1265225"/>
            <a:ext cx="2609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281250" y="3498200"/>
            <a:ext cx="2862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#產生前12500是1、後12500是0的list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資料前處理-讀取資料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from keras.datasets import imdb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from keras.preprocessing import sequence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keras.preprocessing.text import Tokenizer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y_train,train_text = read_files("train")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y_test,test_text = read_files("test")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8" y="2776138"/>
            <a:ext cx="6753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資料前處理-建立Token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Token的目的是為了將「影評文字」轉換成「數字list」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建立Token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token = Tokenizer(num_words=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>
                <a:solidFill>
                  <a:srgbClr val="0000FF"/>
                </a:solidFill>
              </a:rPr>
              <a:t>)</a:t>
            </a:r>
            <a:r>
              <a:rPr lang="zh-TW" sz="1200" b="1">
                <a:solidFill>
                  <a:schemeClr val="dk1"/>
                </a:solidFill>
              </a:rPr>
              <a:t> 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#使用Tokenizer模組建立token，建立一個3800字的字典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token.fit_on_texts(train_text) 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#讀取所有訓練資料影評，依照每個英文字在訓練資料出現的次數進行排序，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#前3800名的英文單字會加進字典中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token.word_index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#可以看到它將英文字轉為數字的結果，例如:the轉換成1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x_train_seq = token.texts_to_sequences(train_text)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x_test_seq = token.texts_to_sequences(test_text)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#透過texts_to_sequences可以將訓練和測試集資料中的影評文字轉換為數字list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1263"/>
          <a:stretch/>
        </p:blipFill>
        <p:spPr>
          <a:xfrm>
            <a:off x="6089975" y="1305363"/>
            <a:ext cx="2362200" cy="3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資料前處理-截長補短</a:t>
            </a:r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每一篇影評文字字數不固定，但後續進行深度學習模型訓練時長度</a:t>
            </a:r>
            <a:r>
              <a:rPr lang="zh-TW" sz="1400">
                <a:solidFill>
                  <a:srgbClr val="0000FF"/>
                </a:solidFill>
              </a:rPr>
              <a:t>必須固定</a:t>
            </a:r>
            <a:endParaRPr sz="140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截長補短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x_train = sequence.pad_sequences(x_train_seq, maxlen=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>
                <a:solidFill>
                  <a:srgbClr val="0000FF"/>
                </a:solidFill>
              </a:rPr>
              <a:t>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x_test = sequence.pad_sequences(x_test_seq, maxlen=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>
                <a:solidFill>
                  <a:srgbClr val="0000FF"/>
                </a:solidFill>
              </a:rPr>
              <a:t>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#長度小於380的，前面的數字補0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#長度大於380的，截去前面的數字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#變成25000*380的矩陣 = 25000則評論，每則包含380個數字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155575" y="2846675"/>
            <a:ext cx="23019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50" y="2195375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50" y="1938200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025" y="2643050"/>
            <a:ext cx="2488300" cy="23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163250" y="4203175"/>
            <a:ext cx="1503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前面數字補0的例子</a:t>
            </a:r>
            <a:endParaRPr sz="1200"/>
          </a:p>
        </p:txBody>
      </p:sp>
      <p:cxnSp>
        <p:nvCxnSpPr>
          <p:cNvPr id="230" name="Google Shape;230;p35"/>
          <p:cNvCxnSpPr>
            <a:stCxn id="229" idx="3"/>
            <a:endCxn id="228" idx="1"/>
          </p:cNvCxnSpPr>
          <p:nvPr/>
        </p:nvCxnSpPr>
        <p:spPr>
          <a:xfrm rot="10800000" flipH="1">
            <a:off x="4666550" y="3801025"/>
            <a:ext cx="716400" cy="58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建立RNN模型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keras.models import Sequential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keras.layers.core import Dense,Dropout,Activation,Flatten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keras.layers.embeddings import Embedding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from keras.layers.recurrent import SimpleRNN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 = Sequential()</a:t>
            </a:r>
            <a:r>
              <a:rPr lang="zh-TW" sz="1200">
                <a:solidFill>
                  <a:srgbClr val="0000FF"/>
                </a:solidFill>
              </a:rPr>
              <a:t>  </a:t>
            </a:r>
            <a:r>
              <a:rPr lang="zh-TW" sz="1200">
                <a:solidFill>
                  <a:schemeClr val="dk1"/>
                </a:solidFill>
              </a:rPr>
              <a:t>#建立模型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#Embedding層將「數字list」轉換成「向量list」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modelRNN.add(Embedding(output_dim=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>
                <a:solidFill>
                  <a:srgbClr val="0000FF"/>
                </a:solidFill>
              </a:rPr>
              <a:t>,   </a:t>
            </a:r>
            <a:r>
              <a:rPr lang="zh-TW" sz="120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input_dim=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>
                <a:solidFill>
                  <a:srgbClr val="0000FF"/>
                </a:solidFill>
              </a:rPr>
              <a:t>,  </a:t>
            </a:r>
            <a:r>
              <a:rPr lang="zh-TW" sz="1200">
                <a:solidFill>
                  <a:srgbClr val="000000"/>
                </a:solidFill>
              </a:rPr>
              <a:t>#輸入的維度是3800，也就是我們之前建立的字典是3800字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input_length=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>
                <a:solidFill>
                  <a:srgbClr val="0000FF"/>
                </a:solidFill>
              </a:rPr>
              <a:t>)) </a:t>
            </a:r>
            <a:r>
              <a:rPr lang="zh-TW" sz="1200">
                <a:solidFill>
                  <a:srgbClr val="000000"/>
                </a:solidFill>
              </a:rPr>
              <a:t>#數字list截長補短後都是380個數字</a:t>
            </a:r>
            <a:endParaRPr sz="120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加入Dropout，避免overfitting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modelRNN.add(Dropout(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r>
              <a:rPr lang="zh-TW" sz="1200" b="1">
                <a:solidFill>
                  <a:schemeClr val="dk1"/>
                </a:solidFill>
              </a:rPr>
              <a:t> </a:t>
            </a:r>
            <a:r>
              <a:rPr lang="zh-TW" sz="1200">
                <a:solidFill>
                  <a:schemeClr val="dk1"/>
                </a:solidFill>
              </a:rPr>
              <a:t>	#隨機在神經網路中放棄20%的神經元，避免overfitting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3835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</a:t>
            </a: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建立RNN層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modelRNN.add(SimpleRNN(units=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16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#建立16個神經元的RNN層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lang="zh-TW" sz="1200" b="1">
                <a:solidFill>
                  <a:srgbClr val="0000FF"/>
                </a:solidFill>
              </a:rPr>
              <a:t>'))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#建立256個神經元的隱藏層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#ReLU激活函數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modelRNN.add(Dropout(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0.35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lang="zh-TW" sz="1200" b="1">
                <a:solidFill>
                  <a:srgbClr val="0000FF"/>
                </a:solidFill>
              </a:rPr>
              <a:t>'))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#建立一個神經元的輸出層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</a:t>
            </a:r>
            <a:r>
              <a:rPr lang="zh-TW" sz="1200">
                <a:solidFill>
                  <a:srgbClr val="000000"/>
                </a:solidFill>
              </a:rPr>
              <a:t>Sigmoid</a:t>
            </a: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激活函數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12" y="584175"/>
            <a:ext cx="3253539" cy="4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評估RNN模型準確率(1)</a:t>
            </a: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modelRNN.summary()</a:t>
            </a:r>
            <a:endParaRPr sz="14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定義訓練模型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modelRNN.compile(loss='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binary_crossentropy</a:t>
            </a:r>
            <a:r>
              <a:rPr lang="zh-TW" sz="1200" b="1">
                <a:solidFill>
                  <a:srgbClr val="0000FF"/>
                </a:solidFill>
              </a:rPr>
              <a:t>',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optimizer='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adam</a:t>
            </a:r>
            <a:r>
              <a:rPr lang="zh-TW" sz="1200" b="1">
                <a:solidFill>
                  <a:srgbClr val="0000FF"/>
                </a:solidFill>
              </a:rPr>
              <a:t>',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metrics=['accuracy']) </a:t>
            </a:r>
            <a:endParaRPr sz="1200" b="1">
              <a:solidFill>
                <a:srgbClr val="0000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#Loss function使用Cross entropy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#adam最優化方法可以更快收斂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75" y="1653850"/>
            <a:ext cx="4411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評估RNN模型準確率(2)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train_history = modelRNN.fit(x_train,y_train, </a:t>
            </a:r>
            <a:endParaRPr sz="1200" b="1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epochs=10, 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batch_size=100,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verbose=2,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         validation_split=0.2)</a:t>
            </a:r>
            <a:endParaRPr sz="1200" b="1">
              <a:solidFill>
                <a:srgbClr val="0000FF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#validation_split =0.2 設定80%訓練資料、20%驗證資料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#執行10次訓練週期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#每一批次訓練100筆資料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#verbose 顯示訓練過程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scores = modelRNN.evaluate(x_test, y_test,verbose=1)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scores[1]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#使用test測試資料及評估準確率</a:t>
            </a:r>
            <a:endParaRPr sz="1200">
              <a:solidFill>
                <a:srgbClr val="000000"/>
              </a:solidFill>
            </a:endParaRPr>
          </a:p>
          <a:p>
            <a:pPr marL="0" lvl="0" indent="939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50" y="1309100"/>
            <a:ext cx="4311300" cy="28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4492675"/>
            <a:ext cx="29680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5885600" y="849650"/>
            <a:ext cx="1839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80%訓練資料、20%驗證資料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260" name="Google Shape;260;p39"/>
          <p:cNvCxnSpPr>
            <a:stCxn id="259" idx="2"/>
            <a:endCxn id="257" idx="0"/>
          </p:cNvCxnSpPr>
          <p:nvPr/>
        </p:nvCxnSpPr>
        <p:spPr>
          <a:xfrm>
            <a:off x="6805400" y="1089350"/>
            <a:ext cx="0" cy="2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利用Keras 建立</a:t>
            </a:r>
            <a:r>
              <a:rPr lang="zh-TW" sz="3600">
                <a:solidFill>
                  <a:srgbClr val="0000FF"/>
                </a:solidFill>
              </a:rPr>
              <a:t>LSTM模型</a:t>
            </a:r>
            <a:r>
              <a:rPr lang="zh-TW" sz="3600"/>
              <a:t>，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LSTM是用來解決RNN long-term dependencies的問題，因為RNN只能處理短期記憶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在每個時間的間隔不斷增大時，RNN會喪失學習到連接遠的訊息的能力。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例如：「我家住在台北市」，......講了很多話之後，「我在市政府上班」，這時有可能已經忘記他住在哪裡，而沒辦法判斷他在哪個市政府上班。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0" y="2355075"/>
            <a:ext cx="4572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5091000" y="2571750"/>
            <a:ext cx="3823200" cy="1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LSTM多了</a:t>
            </a:r>
            <a:r>
              <a:rPr lang="zh-TW">
                <a:solidFill>
                  <a:srgbClr val="0000FF"/>
                </a:solidFill>
              </a:rPr>
              <a:t>閘門機制</a:t>
            </a:r>
            <a:r>
              <a:rPr lang="zh-TW"/>
              <a:t>，而每一個神經元相當於一個記憶細胞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Xt：輸入向量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Yt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輸出向量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記憶細胞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Gate-閘門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用來刪減或增加其中的訊息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It-輸入閘門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決定哪些訊息要增加到cell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Ft-</a:t>
            </a:r>
            <a:r>
              <a:rPr lang="zh-TW">
                <a:solidFill>
                  <a:schemeClr val="dk1"/>
                </a:solidFill>
              </a:rPr>
              <a:t>忘記閘門：決定哪些訊息要從cell刪除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Ot-輸出閘門：決定哪些訊息要從cell輸出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資料進行預先處理(preprocess)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匯入模組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keras.datasets import cifar10 </a:t>
            </a:r>
            <a:r>
              <a:rPr lang="zh-TW" sz="1100" dirty="0">
                <a:solidFill>
                  <a:srgbClr val="000000"/>
                </a:solidFill>
                <a:highlight>
                  <a:srgbClr val="FFFFFF"/>
                </a:highlight>
              </a:rPr>
              <a:t>#匯入cifar10資料集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 numpy as np </a:t>
            </a:r>
            <a:r>
              <a:rPr lang="zh-TW" sz="1100" dirty="0">
                <a:solidFill>
                  <a:srgbClr val="000000"/>
                </a:solidFill>
                <a:highlight>
                  <a:srgbClr val="FFFFFF"/>
                </a:highlight>
              </a:rPr>
              <a:t>#匯入numpy模組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np.random.seed(10) </a:t>
            </a:r>
            <a:r>
              <a:rPr lang="zh-TW" sz="1100" dirty="0">
                <a:solidFill>
                  <a:srgbClr val="000000"/>
                </a:solidFill>
                <a:highlight>
                  <a:srgbClr val="FFFFFF"/>
                </a:highlight>
              </a:rPr>
              <a:t>#設定seed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讀取cifar10資料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(x_train_image, y_train_label), (x_test_image, y_test_label)=cifar10.load_data()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將features標準化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x_train_normalize=x_train_image.astype('float32')/255.0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x_test_normalize=x_test_image.astype('float32')/255.0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label以onehot encoding轉換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 keras.utils import np_utils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y_train_onehot=np_utils.to_categorical(y_train_label)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y_test_onehot=np_utils.to_categorical(y_test_label)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建立LSTM模型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前處理皆與RNN同，這裡跳過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匯入模組</a:t>
            </a:r>
            <a:endParaRPr sz="14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keras.models import Sequential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keras.layers.core import Dense,Dropout,Activation,Flatten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keras.layers.embeddings import Embedding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from keras.layers.recurrent import LSTM</a:t>
            </a: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= Sequential() </a:t>
            </a:r>
            <a:r>
              <a:rPr lang="zh-TW" sz="1200" dirty="0">
                <a:solidFill>
                  <a:srgbClr val="000000"/>
                </a:solidFill>
              </a:rPr>
              <a:t>#建立模型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.add(Embedding(output_dim=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 dirty="0">
                <a:solidFill>
                  <a:srgbClr val="0000FF"/>
                </a:solidFill>
              </a:rPr>
              <a:t>,   </a:t>
            </a:r>
            <a:r>
              <a:rPr lang="zh-TW" sz="1200" dirty="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 dirty="0">
              <a:solidFill>
                <a:srgbClr val="000000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　　input_dim=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lang="zh-TW" sz="1200" b="1" dirty="0">
                <a:solidFill>
                  <a:srgbClr val="0000FF"/>
                </a:solidFill>
              </a:rPr>
              <a:t>, 　</a:t>
            </a:r>
            <a:r>
              <a:rPr lang="zh-TW" sz="1200" dirty="0">
                <a:solidFill>
                  <a:schemeClr val="dk1"/>
                </a:solidFill>
              </a:rPr>
              <a:t>#輸入的維度是3800，也就是我們之前建立的字典是3800字</a:t>
            </a:r>
            <a:endParaRPr sz="1200" b="1" dirty="0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dirty="0">
                <a:solidFill>
                  <a:srgbClr val="0000FF"/>
                </a:solidFill>
              </a:rPr>
              <a:t>　　input_length=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lang="zh-TW" sz="1200" b="1" dirty="0">
                <a:solidFill>
                  <a:srgbClr val="0000FF"/>
                </a:solidFill>
              </a:rPr>
              <a:t>)) </a:t>
            </a:r>
            <a:r>
              <a:rPr lang="zh-TW" sz="1200" dirty="0">
                <a:solidFill>
                  <a:schemeClr val="dk1"/>
                </a:solidFill>
              </a:rPr>
              <a:t>#數字list截長補短後都是380個數字</a:t>
            </a:r>
            <a:endParaRPr sz="1200" b="1" dirty="0">
              <a:solidFill>
                <a:srgbClr val="0000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rgbClr val="0000FF"/>
                </a:solidFill>
              </a:rPr>
              <a:t>modelLSTM .add(Dropout(</a:t>
            </a:r>
            <a:r>
              <a:rPr lang="zh-TW" sz="1200" b="1" dirty="0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 dirty="0">
                <a:solidFill>
                  <a:srgbClr val="0000FF"/>
                </a:solidFill>
              </a:rPr>
              <a:t>)) </a:t>
            </a:r>
            <a:r>
              <a:rPr lang="zh-TW" sz="1200" dirty="0">
                <a:solidFill>
                  <a:srgbClr val="000000"/>
                </a:solidFill>
              </a:rPr>
              <a:t>#隨機在神經網路中放棄20%的神經元，避免overfitting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建立神經網路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建立LSTM層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modelLSTM .add(LSTM(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200" b="1">
                <a:solidFill>
                  <a:srgbClr val="0000FF"/>
                </a:solidFill>
              </a:rPr>
              <a:t>))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#建立32個神經元的LSTM層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modelLSTM 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lang="zh-TW" sz="1200" b="1">
                <a:solidFill>
                  <a:srgbClr val="0000FF"/>
                </a:solidFill>
              </a:rPr>
              <a:t>')) 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#建立256個神經元的隱藏層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modelLSTM .add(Dropout(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lang="zh-TW" sz="1200" b="1">
                <a:solidFill>
                  <a:srgbClr val="0000FF"/>
                </a:solidFill>
              </a:rPr>
              <a:t>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modelLSTM .add(Dense(units=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lang="zh-TW" sz="1200" b="1">
                <a:solidFill>
                  <a:srgbClr val="0000FF"/>
                </a:solidFill>
              </a:rPr>
              <a:t>,activation='</a:t>
            </a:r>
            <a:r>
              <a:rPr lang="zh-TW" sz="1200" b="1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lang="zh-TW" sz="1200" b="1">
                <a:solidFill>
                  <a:srgbClr val="0000FF"/>
                </a:solidFill>
              </a:rPr>
              <a:t>'))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 </a:t>
            </a:r>
            <a:r>
              <a:rPr lang="zh-TW" sz="1200">
                <a:solidFill>
                  <a:srgbClr val="000000"/>
                </a:solidFill>
              </a:rPr>
              <a:t>#建立一個神經元的輸出層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75" y="1443750"/>
            <a:ext cx="46863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評估LSTM模型準確率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modelLSTM .summary()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訓練模型參數同RNN，這裡略過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評估模型準確率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b="1">
                <a:solidFill>
                  <a:srgbClr val="0000FF"/>
                </a:solidFill>
              </a:rPr>
              <a:t>scores = modelLSTM .evaluate(x_test, y_test,verbose=1)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0000FF"/>
                </a:solidFill>
              </a:rPr>
              <a:t>scores[1]</a:t>
            </a:r>
            <a:endParaRPr sz="12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0000FF"/>
              </a:solidFill>
            </a:endParaRPr>
          </a:p>
          <a:p>
            <a:pPr marL="0" lvl="0" indent="584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50" y="1152475"/>
            <a:ext cx="4447849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5" y="3409725"/>
            <a:ext cx="259884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909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利用訓練好的模型進行文字預測（可代入任何文字）</a:t>
            </a: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例如：美女與野獸影評 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https://www.imdb.com/title/tt2771200/reviews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擷取任意一則評論</a:t>
            </a:r>
            <a:endParaRPr sz="140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8" y="2011550"/>
            <a:ext cx="5667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00" y="3343738"/>
            <a:ext cx="44386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4900150" y="3268838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#將評論複製到input_text中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#將評論轉換成數字list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#截長補短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00" y="4332675"/>
            <a:ext cx="31051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3693600" y="4200375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預測結果：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RNN是0(負面的)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LSTM是1(正面的)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而從評分來看，LSTM分類正確</a:t>
            </a:r>
            <a:endParaRPr sz="1200"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7">
            <a:alphaModFix/>
          </a:blip>
          <a:srcRect b="14449"/>
          <a:stretch/>
        </p:blipFill>
        <p:spPr>
          <a:xfrm>
            <a:off x="461500" y="3957875"/>
            <a:ext cx="4147450" cy="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建立模型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keras.models import Sequential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#匯入Sequential模組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Dense,Dropout,Flatten,Conv2D,MaxPooling2D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ZeroPadding2D,Activation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model=Sequential()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建立卷積層1(Convolution1)與池化層1(Pooling1)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建立卷積層1(Convolution1)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lang="zh-TW" sz="1100" b="1" dirty="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#隨機產生32個filter weight</a:t>
            </a: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kernel_size=(</a:t>
            </a:r>
            <a:r>
              <a:rPr lang="zh-TW" sz="1100" b="1" dirty="0">
                <a:solidFill>
                  <a:srgbClr val="0000FF"/>
                </a:solidFill>
                <a:highlight>
                  <a:srgbClr val="FFFF00"/>
                </a:highlight>
              </a:rPr>
              <a:t>3,3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#設定卷積運算，產生的卷積影像大小相同</a:t>
            </a: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input_shape=(32,32,3),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#輸入影像32X32，RGB3原色</a:t>
            </a: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activation='relu'))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, 2)))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加入Dropout，避免overfitting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 dirty="0"/>
              <a:t>建立池化層1(Pooling1)</a:t>
            </a:r>
            <a:endParaRPr sz="11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 </a:t>
            </a: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#將32X32影像，縮小成16X16的影像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r="44561" b="51076"/>
          <a:stretch/>
        </p:blipFill>
        <p:spPr>
          <a:xfrm>
            <a:off x="5013150" y="1410325"/>
            <a:ext cx="4019624" cy="20463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建立卷積層2(Convolution2)與池化層2(Pooling2)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建立卷積層2(Convolution2)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64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#隨機產生64個filter weight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kernel_size=</a:t>
            </a:r>
            <a:r>
              <a:rPr lang="zh-TW" sz="1100" b="1">
                <a:solidFill>
                  <a:srgbClr val="0000FF"/>
                </a:solidFill>
                <a:highlight>
                  <a:srgbClr val="FFFF00"/>
                </a:highlight>
              </a:rPr>
              <a:t>(3,3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#設定卷積運算，產生的卷積影像大小相同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activation='relu'))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建立池化層2(Pooling2)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#將16X16影像，縮小成8X8的影像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l="19074" b="51076"/>
          <a:stretch/>
        </p:blipFill>
        <p:spPr>
          <a:xfrm>
            <a:off x="2018675" y="3444375"/>
            <a:ext cx="4574600" cy="1595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建立神經網路(平坦層、隱藏層、輸出層)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建立平坦層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model.add(Flatten())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#池化層2的64個8X8影像轉為一維向量=&gt;64X8X8=4096(個神經元)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 b="1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model.add(Dense(1024,activation='relu'))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1024個神經元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model.add(Dense(10,activation='softmax'))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10個神經元對應10種類別，softmax轉換成機率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8959" t="50806" r="5055"/>
          <a:stretch/>
        </p:blipFill>
        <p:spPr>
          <a:xfrm>
            <a:off x="1859700" y="3547725"/>
            <a:ext cx="4542076" cy="149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查看模型摘要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 b="1">
                <a:solidFill>
                  <a:srgbClr val="0000FF"/>
                </a:solidFill>
                <a:highlight>
                  <a:srgbClr val="FFFFFF"/>
                </a:highlight>
              </a:rPr>
              <a:t>print(model.summary())</a:t>
            </a:r>
            <a:endParaRPr sz="14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50" y="875125"/>
            <a:ext cx="443865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l="1185"/>
          <a:stretch/>
        </p:blipFill>
        <p:spPr>
          <a:xfrm>
            <a:off x="188950" y="2316700"/>
            <a:ext cx="3981524" cy="2324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進行訓練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定義訓練方式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model.compile(loss='categorical_crossentropy',optimizer='adam',metrics=['accuracy']) 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#損失函數:cross entropy效果好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#最佳化:adam快收斂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#評估模型:accuracy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 dirty="0"/>
              <a:t>開始訓練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train_history=model.fit(x=x_train_normalize, y=y_train_onehot, validation_split=0.2, epochs=10, batch_size=128,verbose=2)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#x:標準化後的features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#y:經過one-hot encoding後的label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#訓練集:驗證集(8:2)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#10次epochs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#每次batch128筆資料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chemeClr val="dk1"/>
                </a:solidFill>
                <a:highlight>
                  <a:srgbClr val="FFFFFF"/>
                </a:highlight>
              </a:rPr>
              <a:t>#顯示訓練過程</a:t>
            </a:r>
            <a:endParaRPr sz="1100" b="1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998050" y="855675"/>
            <a:ext cx="1970400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80%訓練資料  20%驗證資料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857600" y="3995275"/>
            <a:ext cx="1507500" cy="3318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準確度逐漸提升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25" y="1237500"/>
            <a:ext cx="4257302" cy="2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3572</Words>
  <Application>Microsoft Office PowerPoint</Application>
  <PresentationFormat>如螢幕大小 (16:9)</PresentationFormat>
  <Paragraphs>372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CNN (卷積神經網路) 實作</vt:lpstr>
      <vt:lpstr>Keras CNN 辨識Cifar-10影像</vt:lpstr>
      <vt:lpstr>資料進行預先處理(preprocess)</vt:lpstr>
      <vt:lpstr>建立模型</vt:lpstr>
      <vt:lpstr>建立卷積層1(Convolution1)與池化層1(Pooling1)</vt:lpstr>
      <vt:lpstr>建立卷積層2(Convolution2)與池化層2(Pooling2)</vt:lpstr>
      <vt:lpstr>建立神經網路(平坦層、隱藏層、輸出層)</vt:lpstr>
      <vt:lpstr>查看模型摘要</vt:lpstr>
      <vt:lpstr>進行訓練</vt:lpstr>
      <vt:lpstr>畫出accuracy執行結果</vt:lpstr>
      <vt:lpstr>畫出loss誤差執行結果</vt:lpstr>
      <vt:lpstr>評估模型準確率</vt:lpstr>
      <vt:lpstr>進行預測</vt:lpstr>
      <vt:lpstr>顯示混淆矩陣(confusion matrix)</vt:lpstr>
      <vt:lpstr>利用Keras 建立RNN模型， 進行IMDb情緒分析</vt:lpstr>
      <vt:lpstr>RNN</vt:lpstr>
      <vt:lpstr>淺談激活函數ReLU及Sigmoid</vt:lpstr>
      <vt:lpstr>下載資料集</vt:lpstr>
      <vt:lpstr>資料前處理-刪除HTML tag</vt:lpstr>
      <vt:lpstr>資料前處理-處理IDMd資料 </vt:lpstr>
      <vt:lpstr>資料前處理-讀取資料</vt:lpstr>
      <vt:lpstr>資料前處理-建立Token</vt:lpstr>
      <vt:lpstr>資料前處理-截長補短</vt:lpstr>
      <vt:lpstr>建立RNN模型</vt:lpstr>
      <vt:lpstr>建立神經網路</vt:lpstr>
      <vt:lpstr>評估RNN模型準確率(1)</vt:lpstr>
      <vt:lpstr>評估RNN模型準確率(2) </vt:lpstr>
      <vt:lpstr>利用Keras 建立LSTM模型， 進行IMDb情緒分析</vt:lpstr>
      <vt:lpstr>LSTM</vt:lpstr>
      <vt:lpstr>建立LSTM模型 </vt:lpstr>
      <vt:lpstr>建立神經網路 </vt:lpstr>
      <vt:lpstr>評估LSTM模型準確率 </vt:lpstr>
      <vt:lpstr>利用訓練好的模型進行文字預測（可代入任何文字）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(卷積神經網路) 實作</dc:title>
  <cp:lastModifiedBy>chen wei chun</cp:lastModifiedBy>
  <cp:revision>13</cp:revision>
  <dcterms:modified xsi:type="dcterms:W3CDTF">2020-01-08T13:55:49Z</dcterms:modified>
</cp:coreProperties>
</file>