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5" r:id="rId5"/>
    <p:sldId id="272" r:id="rId6"/>
    <p:sldId id="267" r:id="rId7"/>
    <p:sldId id="271" r:id="rId8"/>
    <p:sldId id="268" r:id="rId9"/>
    <p:sldId id="269" r:id="rId10"/>
    <p:sldId id="261" r:id="rId11"/>
    <p:sldId id="262" r:id="rId12"/>
    <p:sldId id="263" r:id="rId13"/>
  </p:sldIdLst>
  <p:sldSz cx="9144000" cy="5143500" type="screen16x9"/>
  <p:notesSz cx="6858000" cy="9144000"/>
  <p:embeddedFontLst>
    <p:embeddedFont>
      <p:font typeface="Rubik" panose="020B0604020202020204" charset="-79"/>
      <p:regular r:id="rId15"/>
      <p:bold r:id="rId16"/>
      <p:italic r:id="rId17"/>
      <p:boldItalic r:id="rId18"/>
    </p:embeddedFont>
    <p:embeddedFont>
      <p:font typeface="Rubik Light" panose="020B0604020202020204" charset="-79"/>
      <p:regular r:id="rId19"/>
      <p:bold r:id="rId20"/>
      <p:italic r:id="rId21"/>
      <p:boldItalic r:id="rId22"/>
    </p:embeddedFont>
    <p:embeddedFont>
      <p:font typeface="Rubik Medium" panose="020B0604020202020204" charset="-79"/>
      <p:regular r:id="rId23"/>
      <p:bold r:id="rId24"/>
      <p:italic r:id="rId25"/>
      <p:boldItalic r:id="rId26"/>
    </p:embeddedFont>
    <p:embeddedFont>
      <p:font typeface="Rubik SemiBold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24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73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84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17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62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70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68771" y="1440875"/>
            <a:ext cx="4835418" cy="15696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ID/X PARTNERS DWH_Project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68771" y="306303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Engineer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68771" y="363243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Reagie Moniaga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329775" y="225100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 dirty="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04D05-41F4-E275-4D15-C60309B08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774" y="225100"/>
            <a:ext cx="1538101" cy="541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Insert Link Github Here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https://github.com/reagie97?tab=repositories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13F9ED-65DC-611F-D2EE-6B739E80CFF1}"/>
              </a:ext>
            </a:extLst>
          </p:cNvPr>
          <p:cNvGrpSpPr/>
          <p:nvPr/>
        </p:nvGrpSpPr>
        <p:grpSpPr>
          <a:xfrm>
            <a:off x="7416174" y="114412"/>
            <a:ext cx="1556713" cy="492412"/>
            <a:chOff x="7321729" y="114412"/>
            <a:chExt cx="1556713" cy="492412"/>
          </a:xfrm>
        </p:grpSpPr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B2269889-D728-8467-1259-EADFE74C92C2}"/>
                </a:ext>
              </a:extLst>
            </p:cNvPr>
            <p:cNvSpPr txBox="1"/>
            <p:nvPr/>
          </p:nvSpPr>
          <p:spPr>
            <a:xfrm>
              <a:off x="7936912" y="114412"/>
              <a:ext cx="185197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x</a:t>
              </a:r>
              <a:endParaRPr sz="2000" dirty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E4181B4-51DC-34A2-91D8-67F73330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6223" y="235837"/>
              <a:ext cx="622219" cy="249608"/>
            </a:xfrm>
            <a:prstGeom prst="rect">
              <a:avLst/>
            </a:prstGeom>
          </p:spPr>
        </p:pic>
        <p:pic>
          <p:nvPicPr>
            <p:cNvPr id="9" name="Google Shape;120;p19">
              <a:extLst>
                <a:ext uri="{FF2B5EF4-FFF2-40B4-BE49-F238E27FC236}">
                  <a16:creationId xmlns:a16="http://schemas.microsoft.com/office/drawing/2014/main" id="{AD27709D-C9E6-4AD2-7048-76941DC4D1A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5658" b="5649"/>
            <a:stretch/>
          </p:blipFill>
          <p:spPr>
            <a:xfrm>
              <a:off x="7321729" y="199530"/>
              <a:ext cx="668935" cy="322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https://drive.google.com/drive/folders/1lz0CRcypmgnNgKIJ_5EGenFkqems5uVW?usp=sharing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0A356C-5D89-A4AB-9E98-9101D065A058}"/>
              </a:ext>
            </a:extLst>
          </p:cNvPr>
          <p:cNvGrpSpPr/>
          <p:nvPr/>
        </p:nvGrpSpPr>
        <p:grpSpPr>
          <a:xfrm>
            <a:off x="7416174" y="114412"/>
            <a:ext cx="1556713" cy="492412"/>
            <a:chOff x="7321729" y="114412"/>
            <a:chExt cx="1556713" cy="492412"/>
          </a:xfrm>
        </p:grpSpPr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9EB8287A-E643-3DA1-A203-E0569E8CC24D}"/>
                </a:ext>
              </a:extLst>
            </p:cNvPr>
            <p:cNvSpPr txBox="1"/>
            <p:nvPr/>
          </p:nvSpPr>
          <p:spPr>
            <a:xfrm>
              <a:off x="7936912" y="114412"/>
              <a:ext cx="185197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x</a:t>
              </a:r>
              <a:endParaRPr sz="2000" dirty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61D06F-72A6-D837-45A5-FD6850190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6223" y="235837"/>
              <a:ext cx="622219" cy="249608"/>
            </a:xfrm>
            <a:prstGeom prst="rect">
              <a:avLst/>
            </a:prstGeom>
          </p:spPr>
        </p:pic>
        <p:pic>
          <p:nvPicPr>
            <p:cNvPr id="9" name="Google Shape;120;p19">
              <a:extLst>
                <a:ext uri="{FF2B5EF4-FFF2-40B4-BE49-F238E27FC236}">
                  <a16:creationId xmlns:a16="http://schemas.microsoft.com/office/drawing/2014/main" id="{CF97346C-AA0A-2317-CD49-9A646D64071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5658" b="5649"/>
            <a:stretch/>
          </p:blipFill>
          <p:spPr>
            <a:xfrm>
              <a:off x="7321729" y="199530"/>
              <a:ext cx="668935" cy="322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D5F89-16B3-9C61-BE02-557C294C6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774" y="4301225"/>
            <a:ext cx="1538101" cy="541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28250" y="977124"/>
            <a:ext cx="2001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Reagie. 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Moniaga, S. H.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 Me: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Experience: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5150"/>
            <a:ext cx="3740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CV. OJESON Manado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January 2020 – June 2020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2709450"/>
            <a:ext cx="3740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PT. Bank Rakyat Indonesia Unit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Pondok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Gede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September 2020 - February 2021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3861975"/>
            <a:ext cx="3740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Food and Beverage Service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August 2020 - Present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37850" y="3064350"/>
            <a:ext cx="3740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ubik"/>
                <a:ea typeface="Rubik"/>
                <a:cs typeface="Rubik"/>
                <a:sym typeface="Rubik"/>
              </a:rPr>
              <a:t>Graduated from De La Salle Catholic University Manado, specializing in Business Law. Active and play a role in student organizational activities. I have work experience as an admin and I have internship experience as a Customer Service (back office) in a banking company. A person who is dexterous and reliable, able to work in a team or individual and is responsible for taking care of matters related to administration.</a:t>
            </a:r>
            <a:endParaRPr sz="1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24194-7A1D-CA96-5408-51B5D52EB7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79" b="98787" l="4619" r="96536">
                        <a14:foregroundMark x1="21478" y1="74523" x2="23557" y2="74350"/>
                        <a14:foregroundMark x1="32564" y1="62218" x2="24018" y2="80416"/>
                        <a14:foregroundMark x1="23326" y1="68631" x2="13395" y2="85269"/>
                        <a14:foregroundMark x1="13395" y1="85269" x2="13164" y2="86308"/>
                        <a14:foregroundMark x1="13164" y1="83189" x2="12240" y2="93068"/>
                        <a14:foregroundMark x1="12240" y1="93068" x2="14088" y2="93934"/>
                        <a14:foregroundMark x1="15242" y1="88042" x2="25173" y2="93414"/>
                        <a14:foregroundMark x1="25173" y1="93414" x2="67667" y2="87348"/>
                        <a14:foregroundMark x1="67667" y1="87348" x2="80831" y2="81282"/>
                        <a14:foregroundMark x1="80831" y1="81282" x2="81293" y2="70537"/>
                        <a14:foregroundMark x1="79677" y1="74870" x2="84296" y2="98960"/>
                        <a14:foregroundMark x1="5081" y1="90121" x2="4619" y2="94107"/>
                        <a14:foregroundMark x1="96536" y1="86828" x2="94457" y2="95841"/>
                      </a14:backgroundRemoval>
                    </a14:imgEffect>
                  </a14:imgLayer>
                </a14:imgProps>
              </a:ext>
            </a:extLst>
          </a:blip>
          <a:srcRect l="-8583" t="13403" r="-11765" b="3077"/>
          <a:stretch/>
        </p:blipFill>
        <p:spPr>
          <a:xfrm>
            <a:off x="614351" y="696938"/>
            <a:ext cx="1746297" cy="1614937"/>
          </a:xfrm>
          <a:prstGeom prst="flowChartConnector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2DF2C7-C64D-C528-7AA4-ECF88D2FC892}"/>
              </a:ext>
            </a:extLst>
          </p:cNvPr>
          <p:cNvGrpSpPr/>
          <p:nvPr/>
        </p:nvGrpSpPr>
        <p:grpSpPr>
          <a:xfrm>
            <a:off x="7416174" y="114412"/>
            <a:ext cx="1556713" cy="492412"/>
            <a:chOff x="7321729" y="114412"/>
            <a:chExt cx="1556713" cy="492412"/>
          </a:xfrm>
        </p:grpSpPr>
        <p:sp>
          <p:nvSpPr>
            <p:cNvPr id="8" name="Google Shape;59;p13">
              <a:extLst>
                <a:ext uri="{FF2B5EF4-FFF2-40B4-BE49-F238E27FC236}">
                  <a16:creationId xmlns:a16="http://schemas.microsoft.com/office/drawing/2014/main" id="{2ADF47B7-F772-B71E-92FB-12E726EF92D6}"/>
                </a:ext>
              </a:extLst>
            </p:cNvPr>
            <p:cNvSpPr txBox="1"/>
            <p:nvPr/>
          </p:nvSpPr>
          <p:spPr>
            <a:xfrm>
              <a:off x="7936912" y="114412"/>
              <a:ext cx="185197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x</a:t>
              </a:r>
              <a:endParaRPr sz="2000" dirty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70AFF5-D0CD-0F05-5BA7-CBAFF28F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6223" y="235837"/>
              <a:ext cx="622219" cy="249608"/>
            </a:xfrm>
            <a:prstGeom prst="rect">
              <a:avLst/>
            </a:prstGeom>
          </p:spPr>
        </p:pic>
        <p:pic>
          <p:nvPicPr>
            <p:cNvPr id="10" name="Google Shape;120;p19">
              <a:extLst>
                <a:ext uri="{FF2B5EF4-FFF2-40B4-BE49-F238E27FC236}">
                  <a16:creationId xmlns:a16="http://schemas.microsoft.com/office/drawing/2014/main" id="{98FB1030-D97D-3FB5-DF7D-D34967CB55BF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658" b="5649"/>
            <a:stretch/>
          </p:blipFill>
          <p:spPr>
            <a:xfrm>
              <a:off x="7321729" y="199530"/>
              <a:ext cx="668935" cy="322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4293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60160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55148" y="1709421"/>
            <a:ext cx="83769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Salah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satu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1" dirty="0">
                <a:solidFill>
                  <a:srgbClr val="000000"/>
                </a:solidFill>
                <a:effectLst/>
                <a:latin typeface="Rubik-Italic"/>
              </a:rPr>
              <a:t>client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dari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ID/X Partners yang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bergerak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di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bidang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1" dirty="0">
                <a:solidFill>
                  <a:srgbClr val="000000"/>
                </a:solidFill>
                <a:effectLst/>
                <a:latin typeface="Rubik-Italic"/>
              </a:rPr>
              <a:t>e-commerce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memiliki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kebutuhan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untuk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membuat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sebuah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1" dirty="0">
                <a:solidFill>
                  <a:srgbClr val="000000"/>
                </a:solidFill>
                <a:effectLst/>
                <a:latin typeface="Rubik-Italic"/>
              </a:rPr>
              <a:t>Data Warehouse 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yang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berasal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dari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beberapa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tabel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dari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1" dirty="0">
                <a:solidFill>
                  <a:srgbClr val="000000"/>
                </a:solidFill>
                <a:effectLst/>
                <a:latin typeface="Rubik-Italic"/>
              </a:rPr>
              <a:t>database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sumber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. </a:t>
            </a:r>
            <a:r>
              <a:rPr lang="en-ID" sz="1200" b="0" i="1" dirty="0">
                <a:solidFill>
                  <a:srgbClr val="000000"/>
                </a:solidFill>
                <a:effectLst/>
                <a:latin typeface="Rubik-Italic"/>
              </a:rPr>
              <a:t>Data Warehouse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ini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nantinya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terdiri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dari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satu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tabel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1" dirty="0">
                <a:solidFill>
                  <a:srgbClr val="000000"/>
                </a:solidFill>
                <a:effectLst/>
                <a:latin typeface="Rubik-Italic"/>
              </a:rPr>
              <a:t>Fact 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dan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beberapa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tabel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1" dirty="0">
                <a:solidFill>
                  <a:srgbClr val="000000"/>
                </a:solidFill>
                <a:effectLst/>
                <a:latin typeface="Rubik-Italic"/>
              </a:rPr>
              <a:t>Dimension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.</a:t>
            </a:r>
          </a:p>
          <a:p>
            <a:endParaRPr lang="en-ID" sz="1200" dirty="0">
              <a:latin typeface="Rubik-Regular"/>
            </a:endParaRPr>
          </a:p>
          <a:p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Sebagai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1" dirty="0">
                <a:solidFill>
                  <a:srgbClr val="000000"/>
                </a:solidFill>
                <a:effectLst/>
                <a:latin typeface="Rubik-Italic"/>
              </a:rPr>
              <a:t>Data Engineer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,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ada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beberapa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task yang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perlu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anda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lakukan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yaitu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Melakukan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1" dirty="0">
                <a:solidFill>
                  <a:srgbClr val="000000"/>
                </a:solidFill>
                <a:effectLst/>
                <a:latin typeface="Rubik-BoldItalic"/>
              </a:rPr>
              <a:t>Import/Restore Database Staging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Membuat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sebuah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1" dirty="0">
                <a:solidFill>
                  <a:srgbClr val="000000"/>
                </a:solidFill>
                <a:effectLst/>
                <a:latin typeface="Rubik-BoldItalic"/>
              </a:rPr>
              <a:t>Database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bernama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DWH_Project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,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serta</a:t>
            </a:r>
            <a:r>
              <a:rPr lang="en-ID" sz="1200" b="1" dirty="0">
                <a:latin typeface="Rubik-Bold"/>
              </a:rPr>
              <a:t>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membuat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Tabel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1" dirty="0">
                <a:solidFill>
                  <a:srgbClr val="000000"/>
                </a:solidFill>
                <a:effectLst/>
                <a:latin typeface="Rubik-BoldItalic"/>
              </a:rPr>
              <a:t>Fact 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dan </a:t>
            </a:r>
            <a:r>
              <a:rPr lang="en-ID" sz="1200" b="1" i="1" dirty="0">
                <a:solidFill>
                  <a:srgbClr val="000000"/>
                </a:solidFill>
                <a:effectLst/>
                <a:latin typeface="Rubik-BoldItalic"/>
              </a:rPr>
              <a:t>Dimension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dari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tabel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yang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ada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di </a:t>
            </a:r>
            <a:r>
              <a:rPr lang="en-ID" sz="1200" b="1" i="1" dirty="0">
                <a:solidFill>
                  <a:srgbClr val="000000"/>
                </a:solidFill>
                <a:effectLst/>
                <a:latin typeface="Rubik-BoldItalic"/>
              </a:rPr>
              <a:t>database Staging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Membuat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Job ETL di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aplikasi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talend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untuk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memindahkan</a:t>
            </a:r>
            <a:r>
              <a:rPr lang="en-ID" sz="1200" b="1" dirty="0">
                <a:latin typeface="Rubik-Bold"/>
              </a:rPr>
              <a:t> 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data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dari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1" dirty="0">
                <a:solidFill>
                  <a:srgbClr val="000000"/>
                </a:solidFill>
                <a:effectLst/>
                <a:latin typeface="Rubik-BoldItalic"/>
              </a:rPr>
              <a:t>Staging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ke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1" dirty="0">
                <a:solidFill>
                  <a:srgbClr val="000000"/>
                </a:solidFill>
                <a:effectLst/>
                <a:latin typeface="Rubik-BoldItalic"/>
              </a:rPr>
              <a:t>Data Warehouse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.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Khusus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untuk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Tabel</a:t>
            </a:r>
            <a:r>
              <a:rPr lang="en-ID" sz="1200" dirty="0"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DimCustomer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,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lakukan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transformasi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data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dengan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merubah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data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dari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kolom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FirstName dan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LastName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menjadi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huruf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kapital</a:t>
            </a:r>
            <a:r>
              <a:rPr lang="en-ID" sz="1200" dirty="0"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semua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,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lalu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gabungkan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kedua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kolom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tersebut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menjadi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satu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kolom</a:t>
            </a:r>
            <a:r>
              <a:rPr lang="en-ID" sz="1200" dirty="0">
                <a:latin typeface="Rubik-Regular"/>
              </a:rPr>
              <a:t> 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yang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bernama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Rubik-Regular"/>
              </a:rPr>
              <a:t>CustomerName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Rubik-Regular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Membuat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1" dirty="0">
                <a:solidFill>
                  <a:srgbClr val="000000"/>
                </a:solidFill>
                <a:effectLst/>
                <a:latin typeface="Rubik-BoldItalic"/>
              </a:rPr>
              <a:t>Store Procedure 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(SP)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untuk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menampilkan</a:t>
            </a:r>
            <a:r>
              <a:rPr lang="en-ID" sz="1200" b="1" dirty="0">
                <a:latin typeface="Rubik-Bold"/>
              </a:rPr>
              <a:t> 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summary sales order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berdasarkan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 status </a:t>
            </a:r>
            <a:r>
              <a:rPr lang="en-ID" sz="1200" b="1" i="0" dirty="0" err="1">
                <a:solidFill>
                  <a:srgbClr val="000000"/>
                </a:solidFill>
                <a:effectLst/>
                <a:latin typeface="Rubik-Bold"/>
              </a:rPr>
              <a:t>pengiriman</a:t>
            </a:r>
            <a:r>
              <a:rPr lang="en-ID" sz="1200" b="1" i="0" dirty="0">
                <a:solidFill>
                  <a:srgbClr val="000000"/>
                </a:solidFill>
                <a:effectLst/>
                <a:latin typeface="Rubik-Bold"/>
              </a:rPr>
              <a:t>.</a:t>
            </a:r>
            <a:br>
              <a:rPr lang="en-ID" sz="1200" dirty="0"/>
            </a:b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DDC555-41DB-7B4B-31F2-C080CD0CA772}"/>
              </a:ext>
            </a:extLst>
          </p:cNvPr>
          <p:cNvGrpSpPr/>
          <p:nvPr/>
        </p:nvGrpSpPr>
        <p:grpSpPr>
          <a:xfrm>
            <a:off x="7416174" y="114412"/>
            <a:ext cx="1556713" cy="492412"/>
            <a:chOff x="7321729" y="114412"/>
            <a:chExt cx="1556713" cy="492412"/>
          </a:xfrm>
        </p:grpSpPr>
        <p:sp>
          <p:nvSpPr>
            <p:cNvPr id="11" name="Google Shape;59;p13">
              <a:extLst>
                <a:ext uri="{FF2B5EF4-FFF2-40B4-BE49-F238E27FC236}">
                  <a16:creationId xmlns:a16="http://schemas.microsoft.com/office/drawing/2014/main" id="{035DE85E-5577-885A-B294-27F89EB79331}"/>
                </a:ext>
              </a:extLst>
            </p:cNvPr>
            <p:cNvSpPr txBox="1"/>
            <p:nvPr/>
          </p:nvSpPr>
          <p:spPr>
            <a:xfrm>
              <a:off x="7936912" y="114412"/>
              <a:ext cx="185197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x</a:t>
              </a:r>
              <a:endParaRPr sz="2000" dirty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7C54B67-F2FA-1B52-4F07-459EB8B4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6223" y="235837"/>
              <a:ext cx="622219" cy="249608"/>
            </a:xfrm>
            <a:prstGeom prst="rect">
              <a:avLst/>
            </a:prstGeom>
          </p:spPr>
        </p:pic>
        <p:pic>
          <p:nvPicPr>
            <p:cNvPr id="13" name="Google Shape;120;p19">
              <a:extLst>
                <a:ext uri="{FF2B5EF4-FFF2-40B4-BE49-F238E27FC236}">
                  <a16:creationId xmlns:a16="http://schemas.microsoft.com/office/drawing/2014/main" id="{BB88D6E5-D332-1487-2B98-2C2ACCB4C01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5658" b="5649"/>
            <a:stretch/>
          </p:blipFill>
          <p:spPr>
            <a:xfrm>
              <a:off x="7321729" y="199530"/>
              <a:ext cx="668935" cy="322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4293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12052" y="185625"/>
            <a:ext cx="6511981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000" b="1" dirty="0">
                <a:latin typeface="Rubik"/>
                <a:ea typeface="Rubik"/>
                <a:cs typeface="Rubik"/>
                <a:sym typeface="Rubik"/>
              </a:rPr>
              <a:t>Case Study </a:t>
            </a:r>
            <a:r>
              <a:rPr lang="en-ID" sz="2000" b="1" dirty="0">
                <a:latin typeface="Rubik-Bold"/>
                <a:ea typeface="Rubik"/>
                <a:cs typeface="Rubik"/>
                <a:sym typeface="Rubik"/>
              </a:rPr>
              <a:t>-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2000" b="1" i="1" dirty="0">
                <a:solidFill>
                  <a:srgbClr val="000000"/>
                </a:solidFill>
                <a:effectLst/>
                <a:latin typeface="Rubik-BoldItalic"/>
              </a:rPr>
              <a:t>Import/Restore Database Staging</a:t>
            </a:r>
            <a:endParaRPr lang="en-ID" sz="2000" b="1" i="0" dirty="0">
              <a:solidFill>
                <a:srgbClr val="000000"/>
              </a:solidFill>
              <a:effectLst/>
              <a:latin typeface="Rubik-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C1909-A5B3-5754-B467-19110DCD5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891" y="1119924"/>
            <a:ext cx="4574619" cy="261620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30C650F-2E4E-F809-C20D-44A1359360E7}"/>
              </a:ext>
            </a:extLst>
          </p:cNvPr>
          <p:cNvGrpSpPr/>
          <p:nvPr/>
        </p:nvGrpSpPr>
        <p:grpSpPr>
          <a:xfrm>
            <a:off x="7416174" y="114412"/>
            <a:ext cx="1556713" cy="492412"/>
            <a:chOff x="7321729" y="114412"/>
            <a:chExt cx="1556713" cy="492412"/>
          </a:xfrm>
        </p:grpSpPr>
        <p:sp>
          <p:nvSpPr>
            <p:cNvPr id="9" name="Google Shape;59;p13">
              <a:extLst>
                <a:ext uri="{FF2B5EF4-FFF2-40B4-BE49-F238E27FC236}">
                  <a16:creationId xmlns:a16="http://schemas.microsoft.com/office/drawing/2014/main" id="{1F8F9C8E-5E13-A821-D951-0255EDA4A78F}"/>
                </a:ext>
              </a:extLst>
            </p:cNvPr>
            <p:cNvSpPr txBox="1"/>
            <p:nvPr/>
          </p:nvSpPr>
          <p:spPr>
            <a:xfrm>
              <a:off x="7936912" y="114412"/>
              <a:ext cx="185197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x</a:t>
              </a:r>
              <a:endParaRPr sz="2000" dirty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504DE7-0C00-022F-FBD7-348BEF033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6223" y="235837"/>
              <a:ext cx="622219" cy="249608"/>
            </a:xfrm>
            <a:prstGeom prst="rect">
              <a:avLst/>
            </a:prstGeom>
          </p:spPr>
        </p:pic>
        <p:pic>
          <p:nvPicPr>
            <p:cNvPr id="11" name="Google Shape;120;p19">
              <a:extLst>
                <a:ext uri="{FF2B5EF4-FFF2-40B4-BE49-F238E27FC236}">
                  <a16:creationId xmlns:a16="http://schemas.microsoft.com/office/drawing/2014/main" id="{9DF46AE7-8013-B596-E0CD-059092B6E94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5658" b="5649"/>
            <a:stretch/>
          </p:blipFill>
          <p:spPr>
            <a:xfrm>
              <a:off x="7321729" y="199530"/>
              <a:ext cx="668935" cy="322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946231-1D36-2B8C-5E0D-83478293DA5C}"/>
              </a:ext>
            </a:extLst>
          </p:cNvPr>
          <p:cNvSpPr txBox="1"/>
          <p:nvPr/>
        </p:nvSpPr>
        <p:spPr>
          <a:xfrm>
            <a:off x="3316836" y="3747127"/>
            <a:ext cx="220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Restore </a:t>
            </a:r>
            <a:r>
              <a:rPr lang="en-US" sz="1000" dirty="0" err="1"/>
              <a:t>DataBase</a:t>
            </a:r>
            <a:r>
              <a:rPr lang="en-US" sz="1000" dirty="0"/>
              <a:t> File </a:t>
            </a:r>
            <a:r>
              <a:rPr lang="en-US" sz="1000" dirty="0" err="1"/>
              <a:t>Staging.bak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306276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12052" y="185625"/>
            <a:ext cx="6511981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000" b="1" dirty="0">
                <a:latin typeface="Rubik"/>
                <a:ea typeface="Rubik"/>
                <a:cs typeface="Rubik"/>
                <a:sym typeface="Rubik"/>
              </a:rPr>
              <a:t>Case Study </a:t>
            </a:r>
            <a:r>
              <a:rPr lang="en-ID" sz="2000" b="1" dirty="0">
                <a:latin typeface="Rubik-Bold"/>
                <a:ea typeface="Rubik"/>
                <a:cs typeface="Rubik"/>
                <a:sym typeface="Rubik"/>
              </a:rPr>
              <a:t>-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2000" b="1" i="1" dirty="0">
                <a:solidFill>
                  <a:srgbClr val="000000"/>
                </a:solidFill>
                <a:effectLst/>
                <a:latin typeface="Rubik-BoldItalic"/>
              </a:rPr>
              <a:t>Import/Restore Database Staging</a:t>
            </a:r>
            <a:endParaRPr lang="en-ID" sz="2000" b="1" i="0" dirty="0">
              <a:solidFill>
                <a:srgbClr val="000000"/>
              </a:solidFill>
              <a:effectLst/>
              <a:latin typeface="Rubik-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EACC6E-D8FA-D9AE-E2A5-C48B0DB6FD54}"/>
              </a:ext>
            </a:extLst>
          </p:cNvPr>
          <p:cNvGrpSpPr/>
          <p:nvPr/>
        </p:nvGrpSpPr>
        <p:grpSpPr>
          <a:xfrm>
            <a:off x="1479208" y="1394048"/>
            <a:ext cx="5990972" cy="2198504"/>
            <a:chOff x="1029622" y="1213743"/>
            <a:chExt cx="5990972" cy="21985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68501A-E6C4-74F5-7AC9-C9DBBD3E6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622" y="1213743"/>
              <a:ext cx="1710894" cy="219850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CB6BF4-CA60-1846-FFCE-A91E8221B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40516" y="1213743"/>
              <a:ext cx="4280078" cy="219850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96702C-B957-D030-9822-E69FFDE79649}"/>
              </a:ext>
            </a:extLst>
          </p:cNvPr>
          <p:cNvGrpSpPr/>
          <p:nvPr/>
        </p:nvGrpSpPr>
        <p:grpSpPr>
          <a:xfrm>
            <a:off x="7416174" y="114412"/>
            <a:ext cx="1556713" cy="492412"/>
            <a:chOff x="7321729" y="114412"/>
            <a:chExt cx="1556713" cy="492412"/>
          </a:xfrm>
        </p:grpSpPr>
        <p:sp>
          <p:nvSpPr>
            <p:cNvPr id="18" name="Google Shape;59;p13">
              <a:extLst>
                <a:ext uri="{FF2B5EF4-FFF2-40B4-BE49-F238E27FC236}">
                  <a16:creationId xmlns:a16="http://schemas.microsoft.com/office/drawing/2014/main" id="{E2C80A20-5B12-D873-31D5-4AF7C928E3E6}"/>
                </a:ext>
              </a:extLst>
            </p:cNvPr>
            <p:cNvSpPr txBox="1"/>
            <p:nvPr/>
          </p:nvSpPr>
          <p:spPr>
            <a:xfrm>
              <a:off x="7936912" y="114412"/>
              <a:ext cx="185197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x</a:t>
              </a:r>
              <a:endParaRPr sz="2000" dirty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1B60BD4-A7B2-E2F0-0980-F81CDDE8C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6223" y="235837"/>
              <a:ext cx="622219" cy="249608"/>
            </a:xfrm>
            <a:prstGeom prst="rect">
              <a:avLst/>
            </a:prstGeom>
          </p:spPr>
        </p:pic>
        <p:pic>
          <p:nvPicPr>
            <p:cNvPr id="20" name="Google Shape;120;p19">
              <a:extLst>
                <a:ext uri="{FF2B5EF4-FFF2-40B4-BE49-F238E27FC236}">
                  <a16:creationId xmlns:a16="http://schemas.microsoft.com/office/drawing/2014/main" id="{E41B6854-E42F-90D2-F84D-EF1B0716062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658" b="5649"/>
            <a:stretch/>
          </p:blipFill>
          <p:spPr>
            <a:xfrm>
              <a:off x="7321729" y="199530"/>
              <a:ext cx="668935" cy="322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F987F50-A3D7-AAD1-5FD6-42EF7A9C2FA9}"/>
              </a:ext>
            </a:extLst>
          </p:cNvPr>
          <p:cNvSpPr txBox="1"/>
          <p:nvPr/>
        </p:nvSpPr>
        <p:spPr>
          <a:xfrm>
            <a:off x="3518078" y="3592552"/>
            <a:ext cx="2107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Tabel</a:t>
            </a:r>
            <a:r>
              <a:rPr lang="en-US" sz="1000" dirty="0"/>
              <a:t> Master dan </a:t>
            </a:r>
            <a:r>
              <a:rPr lang="en-US" sz="1000" dirty="0" err="1"/>
              <a:t>Tabel</a:t>
            </a:r>
            <a:r>
              <a:rPr lang="en-US" sz="1000" dirty="0"/>
              <a:t> </a:t>
            </a:r>
            <a:r>
              <a:rPr lang="en-US" sz="1000" dirty="0" err="1"/>
              <a:t>Transaksi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25445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5807" y="185625"/>
            <a:ext cx="5788402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000" b="1" dirty="0">
                <a:latin typeface="Rubik"/>
                <a:ea typeface="Rubik"/>
                <a:cs typeface="Rubik"/>
                <a:sym typeface="Rubik"/>
              </a:rPr>
              <a:t>Case Study </a:t>
            </a:r>
            <a:r>
              <a:rPr lang="en-ID" sz="2000" b="1" dirty="0">
                <a:latin typeface="Rubik-Bold"/>
                <a:ea typeface="Rubik"/>
                <a:cs typeface="Rubik"/>
                <a:sym typeface="Rubik"/>
              </a:rPr>
              <a:t>-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2000" b="1" i="1" dirty="0">
                <a:solidFill>
                  <a:srgbClr val="000000"/>
                </a:solidFill>
                <a:effectLst/>
                <a:latin typeface="Rubik-BoldItalic"/>
              </a:rPr>
              <a:t> Database </a:t>
            </a:r>
            <a:r>
              <a:rPr lang="en-ID" sz="2000" b="1" i="1" dirty="0" err="1">
                <a:solidFill>
                  <a:srgbClr val="000000"/>
                </a:solidFill>
                <a:effectLst/>
                <a:latin typeface="Rubik-BoldItalic"/>
              </a:rPr>
              <a:t>DWH_Project</a:t>
            </a:r>
            <a:endParaRPr lang="en-ID" sz="2000" b="1" i="0" dirty="0">
              <a:solidFill>
                <a:srgbClr val="000000"/>
              </a:solidFill>
              <a:effectLst/>
              <a:latin typeface="Rubik-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92C1A-CF45-ECDA-2915-E894E5719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651" y="784045"/>
            <a:ext cx="4221310" cy="384139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14139FF-70FB-87C1-9CFB-AA3F9B7250E5}"/>
              </a:ext>
            </a:extLst>
          </p:cNvPr>
          <p:cNvGrpSpPr/>
          <p:nvPr/>
        </p:nvGrpSpPr>
        <p:grpSpPr>
          <a:xfrm>
            <a:off x="7416174" y="114412"/>
            <a:ext cx="1556713" cy="492412"/>
            <a:chOff x="7321729" y="114412"/>
            <a:chExt cx="1556713" cy="492412"/>
          </a:xfrm>
        </p:grpSpPr>
        <p:sp>
          <p:nvSpPr>
            <p:cNvPr id="11" name="Google Shape;59;p13">
              <a:extLst>
                <a:ext uri="{FF2B5EF4-FFF2-40B4-BE49-F238E27FC236}">
                  <a16:creationId xmlns:a16="http://schemas.microsoft.com/office/drawing/2014/main" id="{A20B7756-3D3D-5E1C-C3CA-271FA9F5DBA1}"/>
                </a:ext>
              </a:extLst>
            </p:cNvPr>
            <p:cNvSpPr txBox="1"/>
            <p:nvPr/>
          </p:nvSpPr>
          <p:spPr>
            <a:xfrm>
              <a:off x="7936912" y="114412"/>
              <a:ext cx="185197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x</a:t>
              </a:r>
              <a:endParaRPr sz="2000" dirty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21AA409-C30D-1F9E-4324-BF19D0AE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6223" y="235837"/>
              <a:ext cx="622219" cy="249608"/>
            </a:xfrm>
            <a:prstGeom prst="rect">
              <a:avLst/>
            </a:prstGeom>
          </p:spPr>
        </p:pic>
        <p:pic>
          <p:nvPicPr>
            <p:cNvPr id="13" name="Google Shape;120;p19">
              <a:extLst>
                <a:ext uri="{FF2B5EF4-FFF2-40B4-BE49-F238E27FC236}">
                  <a16:creationId xmlns:a16="http://schemas.microsoft.com/office/drawing/2014/main" id="{A8C2EB58-0DA9-DA12-5D50-990A602C45E4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5658" b="5649"/>
            <a:stretch/>
          </p:blipFill>
          <p:spPr>
            <a:xfrm>
              <a:off x="7321729" y="199530"/>
              <a:ext cx="668935" cy="322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9B659B7-5E82-AB1E-8C88-90AB53DAF450}"/>
              </a:ext>
            </a:extLst>
          </p:cNvPr>
          <p:cNvSpPr txBox="1"/>
          <p:nvPr/>
        </p:nvSpPr>
        <p:spPr>
          <a:xfrm>
            <a:off x="3220384" y="4589569"/>
            <a:ext cx="2107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Membuat</a:t>
            </a:r>
            <a:r>
              <a:rPr lang="en-US" sz="1000" dirty="0"/>
              <a:t> </a:t>
            </a:r>
            <a:r>
              <a:rPr lang="en-US" sz="1000" dirty="0" err="1"/>
              <a:t>DataBase</a:t>
            </a:r>
            <a:r>
              <a:rPr lang="en-US" sz="1000" dirty="0"/>
              <a:t> </a:t>
            </a:r>
            <a:r>
              <a:rPr lang="en-US" sz="1000" dirty="0" err="1"/>
              <a:t>DWH_Project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224793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5807" y="185625"/>
            <a:ext cx="6193918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000" b="1" dirty="0">
                <a:latin typeface="Rubik"/>
                <a:ea typeface="Rubik"/>
                <a:cs typeface="Rubik"/>
                <a:sym typeface="Rubik"/>
              </a:rPr>
              <a:t>Case Study </a:t>
            </a:r>
            <a:r>
              <a:rPr lang="en-ID" sz="2000" b="1" dirty="0">
                <a:latin typeface="Rubik-Bold"/>
                <a:ea typeface="Rubik"/>
                <a:cs typeface="Rubik"/>
                <a:sym typeface="Rubik"/>
              </a:rPr>
              <a:t>-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2000" b="1" i="1" dirty="0">
                <a:solidFill>
                  <a:srgbClr val="000000"/>
                </a:solidFill>
                <a:effectLst/>
                <a:latin typeface="Rubik-BoldItalic"/>
              </a:rPr>
              <a:t> </a:t>
            </a:r>
            <a:r>
              <a:rPr lang="en-ID" sz="2000" b="1" i="1" dirty="0" err="1">
                <a:latin typeface="Rubik-BoldItalic"/>
              </a:rPr>
              <a:t>Tabel</a:t>
            </a:r>
            <a:r>
              <a:rPr lang="en-ID" sz="2000" b="1" i="1" dirty="0">
                <a:latin typeface="Rubik-BoldItalic"/>
              </a:rPr>
              <a:t> Dimension &amp;</a:t>
            </a:r>
            <a:r>
              <a:rPr lang="en-ID" sz="2000" b="1" i="1" dirty="0" err="1">
                <a:latin typeface="Rubik-BoldItalic"/>
              </a:rPr>
              <a:t>Tabel</a:t>
            </a:r>
            <a:r>
              <a:rPr lang="en-ID" sz="2000" b="1" i="1" dirty="0">
                <a:latin typeface="Rubik-BoldItalic"/>
              </a:rPr>
              <a:t> Fact</a:t>
            </a:r>
            <a:endParaRPr lang="en-ID" sz="2000" b="1" i="0" dirty="0">
              <a:solidFill>
                <a:srgbClr val="000000"/>
              </a:solidFill>
              <a:effectLst/>
              <a:latin typeface="Rubik-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D1489A-D430-BD4E-742B-10B35CE9E59C}"/>
              </a:ext>
            </a:extLst>
          </p:cNvPr>
          <p:cNvGrpSpPr/>
          <p:nvPr/>
        </p:nvGrpSpPr>
        <p:grpSpPr>
          <a:xfrm>
            <a:off x="7416174" y="114412"/>
            <a:ext cx="1556713" cy="492412"/>
            <a:chOff x="7321729" y="114412"/>
            <a:chExt cx="1556713" cy="492412"/>
          </a:xfrm>
        </p:grpSpPr>
        <p:sp>
          <p:nvSpPr>
            <p:cNvPr id="14" name="Google Shape;59;p13">
              <a:extLst>
                <a:ext uri="{FF2B5EF4-FFF2-40B4-BE49-F238E27FC236}">
                  <a16:creationId xmlns:a16="http://schemas.microsoft.com/office/drawing/2014/main" id="{7752D200-9B13-B719-97F3-D69EC93501F6}"/>
                </a:ext>
              </a:extLst>
            </p:cNvPr>
            <p:cNvSpPr txBox="1"/>
            <p:nvPr/>
          </p:nvSpPr>
          <p:spPr>
            <a:xfrm>
              <a:off x="7936912" y="114412"/>
              <a:ext cx="185197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x</a:t>
              </a:r>
              <a:endParaRPr sz="2000" dirty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8F8350-610E-AD70-29E6-D5E89517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6223" y="235837"/>
              <a:ext cx="622219" cy="249608"/>
            </a:xfrm>
            <a:prstGeom prst="rect">
              <a:avLst/>
            </a:prstGeom>
          </p:spPr>
        </p:pic>
        <p:pic>
          <p:nvPicPr>
            <p:cNvPr id="16" name="Google Shape;120;p19">
              <a:extLst>
                <a:ext uri="{FF2B5EF4-FFF2-40B4-BE49-F238E27FC236}">
                  <a16:creationId xmlns:a16="http://schemas.microsoft.com/office/drawing/2014/main" id="{28AC48CC-6F26-E4B0-4F18-6EC1948FC5B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5658" b="5649"/>
            <a:stretch/>
          </p:blipFill>
          <p:spPr>
            <a:xfrm>
              <a:off x="7321729" y="199530"/>
              <a:ext cx="668935" cy="322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EB033-69D2-C108-239A-CDA90F7E8EED}"/>
              </a:ext>
            </a:extLst>
          </p:cNvPr>
          <p:cNvGrpSpPr/>
          <p:nvPr/>
        </p:nvGrpSpPr>
        <p:grpSpPr>
          <a:xfrm>
            <a:off x="2237211" y="3438786"/>
            <a:ext cx="6516542" cy="1519089"/>
            <a:chOff x="1700012" y="636633"/>
            <a:chExt cx="6516542" cy="15190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5E3E68-38DC-BF67-0591-CFA0580E95A0}"/>
                </a:ext>
              </a:extLst>
            </p:cNvPr>
            <p:cNvGrpSpPr/>
            <p:nvPr/>
          </p:nvGrpSpPr>
          <p:grpSpPr>
            <a:xfrm>
              <a:off x="3909086" y="636633"/>
              <a:ext cx="4307468" cy="1519089"/>
              <a:chOff x="1337771" y="1167414"/>
              <a:chExt cx="6994861" cy="27556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C84C078-48D0-4727-F43F-A947D4105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7771" y="1167414"/>
                <a:ext cx="1696023" cy="275250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6CE026-1BCD-17D1-E657-93A596B0A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3796" y="1171440"/>
                <a:ext cx="5298836" cy="2751574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37D125-9BD5-BAB7-C298-543FAB9B1BF7}"/>
                </a:ext>
              </a:extLst>
            </p:cNvPr>
            <p:cNvSpPr txBox="1"/>
            <p:nvPr/>
          </p:nvSpPr>
          <p:spPr>
            <a:xfrm>
              <a:off x="1700012" y="1065885"/>
              <a:ext cx="22090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/>
                <a:t>Tabel</a:t>
              </a:r>
              <a:r>
                <a:rPr lang="en-US" sz="1000" b="1" dirty="0"/>
                <a:t> Dimension dan </a:t>
              </a:r>
              <a:r>
                <a:rPr lang="en-US" sz="1000" b="1" dirty="0" err="1"/>
                <a:t>Tabel</a:t>
              </a:r>
              <a:r>
                <a:rPr lang="en-US" sz="1000" b="1" dirty="0"/>
                <a:t> Fact</a:t>
              </a:r>
              <a:endParaRPr lang="en-ID" sz="10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BEEF38-A564-22AA-FF53-58F156223C3E}"/>
              </a:ext>
            </a:extLst>
          </p:cNvPr>
          <p:cNvGrpSpPr/>
          <p:nvPr/>
        </p:nvGrpSpPr>
        <p:grpSpPr>
          <a:xfrm>
            <a:off x="278454" y="650368"/>
            <a:ext cx="6299181" cy="3076734"/>
            <a:chOff x="683404" y="2127114"/>
            <a:chExt cx="6299181" cy="30767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4E314A-8E61-4155-5A2B-191022CEB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3404" y="3154589"/>
              <a:ext cx="2695154" cy="99975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7F4829-73BA-62B7-5032-E4357FCF7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3404" y="4210965"/>
              <a:ext cx="2695154" cy="99288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1ABD5E-C714-0431-D60F-BCDF09E0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79294" y="3082440"/>
              <a:ext cx="3103291" cy="115114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6530BCA-368C-F9CD-29FD-B7ABD2AEF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3404" y="2127114"/>
              <a:ext cx="2695154" cy="999752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6A955FE-4057-085C-0564-9CABDFAF4545}"/>
              </a:ext>
            </a:extLst>
          </p:cNvPr>
          <p:cNvSpPr txBox="1"/>
          <p:nvPr/>
        </p:nvSpPr>
        <p:spPr>
          <a:xfrm>
            <a:off x="6967882" y="2054608"/>
            <a:ext cx="1785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Isi Data</a:t>
            </a:r>
            <a:endParaRPr lang="en-ID" sz="1000" b="1" dirty="0"/>
          </a:p>
        </p:txBody>
      </p:sp>
    </p:spTree>
    <p:extLst>
      <p:ext uri="{BB962C8B-B14F-4D97-AF65-F5344CB8AC3E}">
        <p14:creationId xmlns:p14="http://schemas.microsoft.com/office/powerpoint/2010/main" val="295339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44699" y="185625"/>
            <a:ext cx="5479826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000" b="1" dirty="0">
                <a:latin typeface="Rubik"/>
                <a:ea typeface="Rubik"/>
                <a:cs typeface="Rubik"/>
                <a:sym typeface="Rubik"/>
              </a:rPr>
              <a:t>Case Study </a:t>
            </a:r>
            <a:r>
              <a:rPr lang="en-ID" sz="2000" b="1" dirty="0">
                <a:latin typeface="Rubik-Bold"/>
                <a:ea typeface="Rubik"/>
                <a:cs typeface="Rubik"/>
                <a:sym typeface="Rubik"/>
              </a:rPr>
              <a:t>-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Rubik-Bold"/>
              </a:rPr>
              <a:t> 	 Job ETL di </a:t>
            </a:r>
            <a:r>
              <a:rPr lang="en-ID" sz="2000" b="1" dirty="0" err="1">
                <a:latin typeface="Rubik-Bold"/>
              </a:rPr>
              <a:t>A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Rubik-Bold"/>
              </a:rPr>
              <a:t>plikasi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2000" b="1" dirty="0">
                <a:latin typeface="Rubik-Bold"/>
              </a:rPr>
              <a:t>T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Rubik-Bold"/>
              </a:rPr>
              <a:t>alend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B66116-EF5F-C1EB-6C37-FA70C8599C88}"/>
              </a:ext>
            </a:extLst>
          </p:cNvPr>
          <p:cNvGrpSpPr/>
          <p:nvPr/>
        </p:nvGrpSpPr>
        <p:grpSpPr>
          <a:xfrm>
            <a:off x="7416174" y="114412"/>
            <a:ext cx="1556713" cy="492412"/>
            <a:chOff x="7321729" y="114412"/>
            <a:chExt cx="1556713" cy="492412"/>
          </a:xfrm>
        </p:grpSpPr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54372692-7A95-01EA-542A-BD1B713F54FA}"/>
                </a:ext>
              </a:extLst>
            </p:cNvPr>
            <p:cNvSpPr txBox="1"/>
            <p:nvPr/>
          </p:nvSpPr>
          <p:spPr>
            <a:xfrm>
              <a:off x="7936912" y="114412"/>
              <a:ext cx="185197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x</a:t>
              </a:r>
              <a:endParaRPr sz="2000" dirty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AF37D3-7B27-CDFF-AEAB-FE468EABD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6223" y="235837"/>
              <a:ext cx="622219" cy="249608"/>
            </a:xfrm>
            <a:prstGeom prst="rect">
              <a:avLst/>
            </a:prstGeom>
          </p:spPr>
        </p:pic>
        <p:pic>
          <p:nvPicPr>
            <p:cNvPr id="9" name="Google Shape;120;p19">
              <a:extLst>
                <a:ext uri="{FF2B5EF4-FFF2-40B4-BE49-F238E27FC236}">
                  <a16:creationId xmlns:a16="http://schemas.microsoft.com/office/drawing/2014/main" id="{F132E784-CCB7-67B2-C776-74A99701DF4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5658" b="5649"/>
            <a:stretch/>
          </p:blipFill>
          <p:spPr>
            <a:xfrm>
              <a:off x="7321729" y="199530"/>
              <a:ext cx="668935" cy="322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169;p24">
            <a:extLst>
              <a:ext uri="{FF2B5EF4-FFF2-40B4-BE49-F238E27FC236}">
                <a16:creationId xmlns:a16="http://schemas.microsoft.com/office/drawing/2014/main" id="{60D0A509-A129-FC77-5A4F-CD73C6C0978B}"/>
              </a:ext>
            </a:extLst>
          </p:cNvPr>
          <p:cNvPicPr preferRelativeResize="0"/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448" b="84896" l="31552" r="76208">
                        <a14:foregroundMark x1="34773" y1="27995" x2="34773" y2="27995"/>
                        <a14:foregroundMark x1="32284" y1="25521" x2="38214" y2="27214"/>
                        <a14:foregroundMark x1="38214" y1="27214" x2="34480" y2="29297"/>
                        <a14:foregroundMark x1="37408" y1="24479" x2="37408" y2="26042"/>
                        <a14:foregroundMark x1="31772" y1="41146" x2="37116" y2="44401"/>
                        <a14:foregroundMark x1="37116" y1="44401" x2="31625" y2="46745"/>
                        <a14:foregroundMark x1="31625" y1="46745" x2="31845" y2="42839"/>
                        <a14:foregroundMark x1="48829" y1="27214" x2="67350" y2="28776"/>
                        <a14:foregroundMark x1="42753" y1="24479" x2="42753" y2="24479"/>
                        <a14:foregroundMark x1="42972" y1="23698" x2="43851" y2="23698"/>
                        <a14:foregroundMark x1="42823" y1="41367" x2="42753" y2="50521"/>
                        <a14:foregroundMark x1="72621" y1="41146" x2="72961" y2="51546"/>
                        <a14:foregroundMark x1="42889" y1="58385" x2="42753" y2="67839"/>
                        <a14:foregroundMark x1="42753" y1="67839" x2="43744" y2="68489"/>
                        <a14:foregroundMark x1="32284" y1="30339" x2="31918" y2="26302"/>
                        <a14:foregroundMark x1="33163" y1="61328" x2="34407" y2="58464"/>
                        <a14:foregroundMark x1="32138" y1="58594" x2="31918" y2="64583"/>
                        <a14:foregroundMark x1="36823" y1="58464" x2="36164" y2="64193"/>
                        <a14:foregroundMark x1="37116" y1="57943" x2="37116" y2="57943"/>
                        <a14:foregroundMark x1="37116" y1="57943" x2="37116" y2="57943"/>
                        <a14:foregroundMark x1="37116" y1="74349" x2="33309" y2="76432"/>
                        <a14:foregroundMark x1="37189" y1="77214" x2="32138" y2="80078"/>
                        <a14:foregroundMark x1="32138" y1="80078" x2="33382" y2="75391"/>
                        <a14:foregroundMark x1="44070" y1="76823" x2="53294" y2="82813"/>
                        <a14:foregroundMark x1="53294" y1="82813" x2="64495" y2="82422"/>
                        <a14:foregroundMark x1="64495" y1="82422" x2="69985" y2="82813"/>
                        <a14:foregroundMark x1="69985" y1="82813" x2="71010" y2="82552"/>
                        <a14:foregroundMark x1="67496" y1="84766" x2="72548" y2="84896"/>
                        <a14:foregroundMark x1="42897" y1="74789" x2="42972" y2="75521"/>
                        <a14:foregroundMark x1="72914" y1="82031" x2="72914" y2="83854"/>
                        <a14:backgroundMark x1="43777" y1="37630" x2="72987" y2="38932"/>
                        <a14:backgroundMark x1="42387" y1="54688" x2="57101" y2="54297"/>
                        <a14:backgroundMark x1="57101" y1="54297" x2="72840" y2="55339"/>
                        <a14:backgroundMark x1="42826" y1="71094" x2="68668" y2="70052"/>
                        <a14:backgroundMark x1="68668" y1="70052" x2="72767" y2="70833"/>
                      </a14:backgroundRemoval>
                    </a14:imgEffect>
                  </a14:imgLayer>
                </a14:imgProps>
              </a:ext>
            </a:extLst>
          </a:blip>
          <a:srcRect l="26165" t="71857" r="18021" b="11496"/>
          <a:stretch/>
        </p:blipFill>
        <p:spPr>
          <a:xfrm>
            <a:off x="142087" y="2100011"/>
            <a:ext cx="5103526" cy="855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69;p24">
            <a:extLst>
              <a:ext uri="{FF2B5EF4-FFF2-40B4-BE49-F238E27FC236}">
                <a16:creationId xmlns:a16="http://schemas.microsoft.com/office/drawing/2014/main" id="{4383BDBD-3311-CC24-8695-36DB500FA55B}"/>
              </a:ext>
            </a:extLst>
          </p:cNvPr>
          <p:cNvPicPr preferRelativeResize="0"/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448" b="84896" l="31552" r="76208">
                        <a14:foregroundMark x1="34773" y1="27995" x2="34773" y2="27995"/>
                        <a14:foregroundMark x1="32284" y1="25521" x2="38214" y2="27214"/>
                        <a14:foregroundMark x1="38214" y1="27214" x2="34480" y2="29297"/>
                        <a14:foregroundMark x1="37408" y1="24479" x2="37408" y2="26042"/>
                        <a14:foregroundMark x1="31772" y1="41146" x2="37116" y2="44401"/>
                        <a14:foregroundMark x1="37116" y1="44401" x2="31625" y2="46745"/>
                        <a14:foregroundMark x1="31625" y1="46745" x2="31845" y2="42839"/>
                        <a14:foregroundMark x1="48829" y1="27214" x2="67350" y2="28776"/>
                        <a14:foregroundMark x1="42753" y1="24479" x2="42753" y2="24479"/>
                        <a14:foregroundMark x1="42972" y1="23698" x2="43851" y2="23698"/>
                        <a14:foregroundMark x1="42823" y1="41367" x2="42753" y2="50521"/>
                        <a14:foregroundMark x1="72621" y1="41146" x2="72961" y2="51546"/>
                        <a14:foregroundMark x1="42889" y1="58385" x2="42753" y2="67839"/>
                        <a14:foregroundMark x1="42753" y1="67839" x2="43744" y2="68489"/>
                        <a14:foregroundMark x1="32284" y1="30339" x2="31918" y2="26302"/>
                        <a14:foregroundMark x1="33163" y1="61328" x2="34407" y2="58464"/>
                        <a14:foregroundMark x1="32138" y1="58594" x2="31918" y2="64583"/>
                        <a14:foregroundMark x1="36823" y1="58464" x2="36164" y2="64193"/>
                        <a14:foregroundMark x1="37116" y1="57943" x2="37116" y2="57943"/>
                        <a14:foregroundMark x1="37116" y1="57943" x2="37116" y2="57943"/>
                        <a14:foregroundMark x1="37116" y1="74349" x2="33309" y2="76432"/>
                        <a14:foregroundMark x1="37189" y1="77214" x2="32138" y2="80078"/>
                        <a14:foregroundMark x1="32138" y1="80078" x2="33382" y2="75391"/>
                        <a14:foregroundMark x1="44070" y1="76823" x2="53294" y2="82813"/>
                        <a14:foregroundMark x1="53294" y1="82813" x2="64495" y2="82422"/>
                        <a14:foregroundMark x1="64495" y1="82422" x2="69985" y2="82813"/>
                        <a14:foregroundMark x1="69985" y1="82813" x2="71010" y2="82552"/>
                        <a14:foregroundMark x1="67496" y1="84766" x2="72548" y2="84896"/>
                        <a14:foregroundMark x1="42897" y1="74789" x2="42972" y2="75521"/>
                        <a14:foregroundMark x1="72914" y1="82031" x2="72914" y2="83854"/>
                        <a14:backgroundMark x1="43777" y1="37630" x2="72987" y2="38932"/>
                        <a14:backgroundMark x1="42387" y1="54688" x2="57101" y2="54297"/>
                        <a14:backgroundMark x1="57101" y1="54297" x2="72840" y2="55339"/>
                        <a14:backgroundMark x1="42826" y1="71094" x2="68668" y2="70052"/>
                        <a14:backgroundMark x1="68668" y1="70052" x2="72767" y2="70833"/>
                      </a14:backgroundRemoval>
                    </a14:imgEffect>
                  </a14:imgLayer>
                </a14:imgProps>
              </a:ext>
            </a:extLst>
          </a:blip>
          <a:srcRect l="26165" t="55756" r="18021" b="30065"/>
          <a:stretch/>
        </p:blipFill>
        <p:spPr>
          <a:xfrm>
            <a:off x="142087" y="1209196"/>
            <a:ext cx="5103526" cy="72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9;p24">
            <a:extLst>
              <a:ext uri="{FF2B5EF4-FFF2-40B4-BE49-F238E27FC236}">
                <a16:creationId xmlns:a16="http://schemas.microsoft.com/office/drawing/2014/main" id="{7AD3D7A3-6ECA-43EF-CBB4-7E6A0B1E8147}"/>
              </a:ext>
            </a:extLst>
          </p:cNvPr>
          <p:cNvPicPr preferRelativeResize="0"/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448" b="84896" l="31552" r="76208">
                        <a14:foregroundMark x1="34773" y1="27995" x2="34773" y2="27995"/>
                        <a14:foregroundMark x1="32284" y1="25521" x2="38214" y2="27214"/>
                        <a14:foregroundMark x1="38214" y1="27214" x2="34480" y2="29297"/>
                        <a14:foregroundMark x1="37408" y1="24479" x2="37408" y2="26042"/>
                        <a14:foregroundMark x1="31772" y1="41146" x2="37116" y2="44401"/>
                        <a14:foregroundMark x1="37116" y1="44401" x2="31625" y2="46745"/>
                        <a14:foregroundMark x1="31625" y1="46745" x2="31845" y2="42839"/>
                        <a14:foregroundMark x1="48829" y1="27214" x2="67350" y2="28776"/>
                        <a14:foregroundMark x1="42753" y1="24479" x2="42753" y2="24479"/>
                        <a14:foregroundMark x1="42972" y1="23698" x2="43851" y2="23698"/>
                        <a14:foregroundMark x1="42823" y1="41367" x2="42753" y2="50521"/>
                        <a14:foregroundMark x1="72621" y1="41146" x2="72961" y2="51546"/>
                        <a14:foregroundMark x1="42889" y1="58385" x2="42753" y2="67839"/>
                        <a14:foregroundMark x1="42753" y1="67839" x2="43744" y2="68489"/>
                        <a14:foregroundMark x1="32284" y1="30339" x2="31918" y2="26302"/>
                        <a14:foregroundMark x1="33163" y1="61328" x2="34407" y2="58464"/>
                        <a14:foregroundMark x1="32138" y1="58594" x2="31918" y2="64583"/>
                        <a14:foregroundMark x1="36823" y1="58464" x2="36164" y2="64193"/>
                        <a14:foregroundMark x1="37116" y1="57943" x2="37116" y2="57943"/>
                        <a14:foregroundMark x1="37116" y1="57943" x2="37116" y2="57943"/>
                        <a14:foregroundMark x1="37116" y1="74349" x2="33309" y2="76432"/>
                        <a14:foregroundMark x1="37189" y1="77214" x2="32138" y2="80078"/>
                        <a14:foregroundMark x1="32138" y1="80078" x2="33382" y2="75391"/>
                        <a14:foregroundMark x1="44070" y1="76823" x2="53294" y2="82813"/>
                        <a14:foregroundMark x1="53294" y1="82813" x2="64495" y2="82422"/>
                        <a14:foregroundMark x1="64495" y1="82422" x2="69985" y2="82813"/>
                        <a14:foregroundMark x1="69985" y1="82813" x2="71010" y2="82552"/>
                        <a14:foregroundMark x1="67496" y1="84766" x2="72548" y2="84896"/>
                        <a14:foregroundMark x1="42897" y1="74789" x2="42972" y2="75521"/>
                        <a14:foregroundMark x1="72914" y1="82031" x2="72914" y2="83854"/>
                        <a14:backgroundMark x1="43777" y1="37630" x2="72987" y2="38932"/>
                        <a14:backgroundMark x1="42387" y1="54688" x2="57101" y2="54297"/>
                        <a14:backgroundMark x1="57101" y1="54297" x2="72840" y2="55339"/>
                        <a14:backgroundMark x1="42826" y1="71094" x2="68668" y2="70052"/>
                        <a14:backgroundMark x1="68668" y1="70052" x2="72767" y2="70833"/>
                      </a14:backgroundRemoval>
                    </a14:imgEffect>
                  </a14:imgLayer>
                </a14:imgProps>
              </a:ext>
            </a:extLst>
          </a:blip>
          <a:srcRect l="26165" t="20756" r="18021" b="62597"/>
          <a:stretch/>
        </p:blipFill>
        <p:spPr>
          <a:xfrm>
            <a:off x="142087" y="2973708"/>
            <a:ext cx="5103526" cy="855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9;p24">
            <a:extLst>
              <a:ext uri="{FF2B5EF4-FFF2-40B4-BE49-F238E27FC236}">
                <a16:creationId xmlns:a16="http://schemas.microsoft.com/office/drawing/2014/main" id="{A040AC1C-5953-AB33-CBCB-D43D1BB25135}"/>
              </a:ext>
            </a:extLst>
          </p:cNvPr>
          <p:cNvPicPr preferRelativeResize="0"/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448" b="84896" l="31552" r="76208">
                        <a14:foregroundMark x1="34773" y1="27995" x2="34773" y2="27995"/>
                        <a14:foregroundMark x1="32284" y1="25521" x2="38214" y2="27214"/>
                        <a14:foregroundMark x1="38214" y1="27214" x2="34480" y2="29297"/>
                        <a14:foregroundMark x1="37408" y1="24479" x2="37408" y2="26042"/>
                        <a14:foregroundMark x1="31772" y1="41146" x2="37116" y2="44401"/>
                        <a14:foregroundMark x1="37116" y1="44401" x2="31625" y2="46745"/>
                        <a14:foregroundMark x1="31625" y1="46745" x2="31845" y2="42839"/>
                        <a14:foregroundMark x1="48829" y1="27214" x2="67350" y2="28776"/>
                        <a14:foregroundMark x1="42753" y1="24479" x2="42753" y2="24479"/>
                        <a14:foregroundMark x1="42972" y1="23698" x2="43851" y2="23698"/>
                        <a14:foregroundMark x1="42823" y1="41367" x2="42753" y2="50521"/>
                        <a14:foregroundMark x1="72621" y1="41146" x2="72961" y2="51546"/>
                        <a14:foregroundMark x1="42889" y1="58385" x2="42753" y2="67839"/>
                        <a14:foregroundMark x1="42753" y1="67839" x2="43744" y2="68489"/>
                        <a14:foregroundMark x1="32284" y1="30339" x2="31918" y2="26302"/>
                        <a14:foregroundMark x1="33163" y1="61328" x2="34407" y2="58464"/>
                        <a14:foregroundMark x1="32138" y1="58594" x2="31918" y2="64583"/>
                        <a14:foregroundMark x1="36823" y1="58464" x2="36164" y2="64193"/>
                        <a14:foregroundMark x1="37116" y1="57943" x2="37116" y2="57943"/>
                        <a14:foregroundMark x1="37116" y1="57943" x2="37116" y2="57943"/>
                        <a14:foregroundMark x1="37116" y1="74349" x2="33309" y2="76432"/>
                        <a14:foregroundMark x1="37189" y1="77214" x2="32138" y2="80078"/>
                        <a14:foregroundMark x1="32138" y1="80078" x2="33382" y2="75391"/>
                        <a14:foregroundMark x1="44070" y1="76823" x2="53294" y2="82813"/>
                        <a14:foregroundMark x1="53294" y1="82813" x2="64495" y2="82422"/>
                        <a14:foregroundMark x1="64495" y1="82422" x2="69985" y2="82813"/>
                        <a14:foregroundMark x1="69985" y1="82813" x2="71010" y2="82552"/>
                        <a14:foregroundMark x1="67496" y1="84766" x2="72548" y2="84896"/>
                        <a14:foregroundMark x1="42897" y1="74789" x2="42972" y2="75521"/>
                        <a14:foregroundMark x1="72914" y1="82031" x2="72914" y2="83854"/>
                        <a14:backgroundMark x1="43777" y1="37630" x2="72987" y2="38932"/>
                        <a14:backgroundMark x1="42387" y1="54688" x2="57101" y2="54297"/>
                        <a14:backgroundMark x1="57101" y1="54297" x2="72840" y2="55339"/>
                        <a14:backgroundMark x1="42826" y1="71094" x2="68668" y2="70052"/>
                        <a14:backgroundMark x1="68668" y1="70052" x2="72767" y2="70833"/>
                      </a14:backgroundRemoval>
                    </a14:imgEffect>
                  </a14:imgLayer>
                </a14:imgProps>
              </a:ext>
            </a:extLst>
          </a:blip>
          <a:srcRect l="26165" t="38671" r="18021" b="44682"/>
          <a:stretch/>
        </p:blipFill>
        <p:spPr>
          <a:xfrm>
            <a:off x="4182562" y="2117831"/>
            <a:ext cx="5103526" cy="855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06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-253285" y="185625"/>
            <a:ext cx="5653826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000" b="1" dirty="0">
                <a:latin typeface="Rubik"/>
                <a:ea typeface="Rubik"/>
                <a:cs typeface="Rubik"/>
                <a:sym typeface="Rubik"/>
              </a:rPr>
              <a:t>Case Study </a:t>
            </a:r>
            <a:r>
              <a:rPr lang="en-ID" sz="2000" b="1" dirty="0">
                <a:latin typeface="Rubik-Bold"/>
                <a:ea typeface="Rubik"/>
                <a:cs typeface="Rubik"/>
                <a:sym typeface="Rubik"/>
              </a:rPr>
              <a:t>-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Rubik-Bold"/>
              </a:rPr>
              <a:t> </a:t>
            </a:r>
            <a:r>
              <a:rPr lang="en-ID" sz="2000" b="1" i="1" dirty="0">
                <a:solidFill>
                  <a:srgbClr val="000000"/>
                </a:solidFill>
                <a:effectLst/>
                <a:latin typeface="Rubik-BoldItalic"/>
              </a:rPr>
              <a:t>Store Procedure 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Rubik-Bold"/>
              </a:rPr>
              <a:t>(SP) 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86936A-ABD8-52EB-1356-99D3F6EA8E38}"/>
              </a:ext>
            </a:extLst>
          </p:cNvPr>
          <p:cNvGrpSpPr/>
          <p:nvPr/>
        </p:nvGrpSpPr>
        <p:grpSpPr>
          <a:xfrm>
            <a:off x="7416174" y="114412"/>
            <a:ext cx="1556713" cy="492412"/>
            <a:chOff x="7321729" y="114412"/>
            <a:chExt cx="1556713" cy="492412"/>
          </a:xfrm>
        </p:grpSpPr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317E1D7E-A7AB-D902-A9E6-0535E2F290C8}"/>
                </a:ext>
              </a:extLst>
            </p:cNvPr>
            <p:cNvSpPr txBox="1"/>
            <p:nvPr/>
          </p:nvSpPr>
          <p:spPr>
            <a:xfrm>
              <a:off x="7936912" y="114412"/>
              <a:ext cx="185197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x</a:t>
              </a:r>
              <a:endParaRPr sz="2000" dirty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C13208-9D6E-5787-372F-E3BD3ECE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6223" y="235837"/>
              <a:ext cx="622219" cy="249608"/>
            </a:xfrm>
            <a:prstGeom prst="rect">
              <a:avLst/>
            </a:prstGeom>
          </p:spPr>
        </p:pic>
        <p:pic>
          <p:nvPicPr>
            <p:cNvPr id="9" name="Google Shape;120;p19">
              <a:extLst>
                <a:ext uri="{FF2B5EF4-FFF2-40B4-BE49-F238E27FC236}">
                  <a16:creationId xmlns:a16="http://schemas.microsoft.com/office/drawing/2014/main" id="{EE40EC9A-4D51-DD57-CDCE-7A716C9681E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5658" b="5649"/>
            <a:stretch/>
          </p:blipFill>
          <p:spPr>
            <a:xfrm>
              <a:off x="7321729" y="199530"/>
              <a:ext cx="668935" cy="322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BACAD27-F529-41BF-6436-E735A5318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80" y="791299"/>
            <a:ext cx="4542195" cy="22446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9E32A1-928C-6974-C25D-EBE70E6C638C}"/>
              </a:ext>
            </a:extLst>
          </p:cNvPr>
          <p:cNvSpPr txBox="1"/>
          <p:nvPr/>
        </p:nvSpPr>
        <p:spPr>
          <a:xfrm>
            <a:off x="1541506" y="3149189"/>
            <a:ext cx="2107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Store Procedure</a:t>
            </a:r>
            <a:endParaRPr lang="en-ID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33BBE-6F13-6EC8-9BF3-DCD6D74344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80" y="3746449"/>
            <a:ext cx="3386162" cy="323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A3938B-6F77-8CA5-1CEB-8B9911F5478A}"/>
              </a:ext>
            </a:extLst>
          </p:cNvPr>
          <p:cNvSpPr txBox="1"/>
          <p:nvPr/>
        </p:nvSpPr>
        <p:spPr>
          <a:xfrm>
            <a:off x="964239" y="4105980"/>
            <a:ext cx="2107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Menjalankan</a:t>
            </a:r>
            <a:r>
              <a:rPr lang="en-US" sz="1000" dirty="0"/>
              <a:t> Store Procedure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27972930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419</Words>
  <Application>Microsoft Office PowerPoint</Application>
  <PresentationFormat>On-screen Show (16:9)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Rubik</vt:lpstr>
      <vt:lpstr>Arial</vt:lpstr>
      <vt:lpstr>Rubik-Regular</vt:lpstr>
      <vt:lpstr>Rubik SemiBold</vt:lpstr>
      <vt:lpstr>Rubik Light</vt:lpstr>
      <vt:lpstr>Rubik-Bold</vt:lpstr>
      <vt:lpstr>Rubik-BoldItalic</vt:lpstr>
      <vt:lpstr>Rubik Medium</vt:lpstr>
      <vt:lpstr>Rubik-Italic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Eternal Envy</cp:lastModifiedBy>
  <cp:revision>9</cp:revision>
  <dcterms:modified xsi:type="dcterms:W3CDTF">2023-06-04T14:51:55Z</dcterms:modified>
</cp:coreProperties>
</file>