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86" r:id="rId3"/>
    <p:sldId id="285" r:id="rId4"/>
    <p:sldId id="287" r:id="rId5"/>
    <p:sldId id="288" r:id="rId6"/>
    <p:sldId id="289" r:id="rId7"/>
    <p:sldId id="281" r:id="rId8"/>
    <p:sldId id="290" r:id="rId9"/>
    <p:sldId id="291" r:id="rId10"/>
    <p:sldId id="292" r:id="rId11"/>
    <p:sldId id="293" r:id="rId12"/>
    <p:sldId id="294" r:id="rId13"/>
    <p:sldId id="295" r:id="rId1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CC66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85972" autoAdjust="0"/>
  </p:normalViewPr>
  <p:slideViewPr>
    <p:cSldViewPr>
      <p:cViewPr varScale="1">
        <p:scale>
          <a:sx n="85" d="100"/>
          <a:sy n="85" d="100"/>
        </p:scale>
        <p:origin x="2104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3156" y="-84"/>
      </p:cViewPr>
      <p:guideLst>
        <p:guide orient="horz" pos="3024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wrap="square" lIns="96125" tIns="48063" rIns="96125" bIns="4806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8600"/>
            <a:ext cx="3170238" cy="481013"/>
          </a:xfrm>
          <a:prstGeom prst="rect">
            <a:avLst/>
          </a:prstGeom>
        </p:spPr>
        <p:txBody>
          <a:bodyPr vert="horz" wrap="square" lIns="96125" tIns="48063" rIns="96125" bIns="4806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18600"/>
            <a:ext cx="3170238" cy="481013"/>
          </a:xfrm>
          <a:prstGeom prst="rect">
            <a:avLst/>
          </a:prstGeom>
        </p:spPr>
        <p:txBody>
          <a:bodyPr vert="horz" wrap="square" lIns="96125" tIns="48063" rIns="96125" bIns="4806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81D93A8-AD86-4CD9-A251-5C94E8EF4E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wrap="square" lIns="96125" tIns="48063" rIns="96125" bIns="4806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DF3442D-9361-416C-9DEB-15CD42A787B2}" type="datetimeFigureOut">
              <a:rPr lang="en-US" altLang="en-US"/>
              <a:pPr>
                <a:defRPr/>
              </a:pPr>
              <a:t>2/5/20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12452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wrap="square" lIns="96125" tIns="48063" rIns="96125" bIns="4806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wrap="square" lIns="96125" tIns="48063" rIns="96125" bIns="4806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17575EE-FDAD-4DC4-B0E3-AD5F6CF4443E}" type="datetimeFigureOut">
              <a:rPr lang="en-US" altLang="en-US"/>
              <a:pPr>
                <a:defRPr/>
              </a:pPr>
              <a:t>2/5/20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2188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125" tIns="48063" rIns="96125" bIns="48063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3112" cy="4321175"/>
          </a:xfrm>
          <a:prstGeom prst="rect">
            <a:avLst/>
          </a:prstGeom>
        </p:spPr>
        <p:txBody>
          <a:bodyPr vert="horz" lIns="96125" tIns="48063" rIns="96125" bIns="48063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8600"/>
            <a:ext cx="3170238" cy="481013"/>
          </a:xfrm>
          <a:prstGeom prst="rect">
            <a:avLst/>
          </a:prstGeom>
        </p:spPr>
        <p:txBody>
          <a:bodyPr vert="horz" wrap="square" lIns="96125" tIns="48063" rIns="96125" bIns="4806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18600"/>
            <a:ext cx="3170238" cy="481013"/>
          </a:xfrm>
          <a:prstGeom prst="rect">
            <a:avLst/>
          </a:prstGeom>
        </p:spPr>
        <p:txBody>
          <a:bodyPr vert="horz" wrap="square" lIns="96125" tIns="48063" rIns="96125" bIns="4806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C62DF6C-4B94-4CA6-B566-DBCE1BDAFD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87773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71525" indent="-296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8745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6370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138363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9556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5276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50996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6716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2E64883-EFC1-49C9-AEFE-AB63E8F771F0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0330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DE7928-C2A0-4E33-9FFD-45CEF182972A}" type="slidenum">
              <a:rPr lang="en-US"/>
              <a:pPr/>
              <a:t>2</a:t>
            </a:fld>
            <a:endParaRPr 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197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02A2D3B-35CB-4510-991A-9AB74D10623E}" type="datetime1">
              <a:rPr lang="en-US" altLang="en-US"/>
              <a:pPr>
                <a:defRPr/>
              </a:pPr>
              <a:t>2/5/20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13388" y="6489700"/>
            <a:ext cx="2895600" cy="333375"/>
          </a:xfrm>
        </p:spPr>
        <p:txBody>
          <a:bodyPr/>
          <a:lstStyle>
            <a:lvl1pPr algn="r">
              <a:defRPr sz="9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8200" y="6477000"/>
            <a:ext cx="457200" cy="333375"/>
          </a:xfrm>
        </p:spPr>
        <p:txBody>
          <a:bodyPr/>
          <a:lstStyle>
            <a:lvl1pPr algn="l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EB466A2-68DB-49B3-BCDE-B2AF261F25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9294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169BB6-76D0-4D5B-9066-C939C437DE71}" type="datetime1">
              <a:rPr lang="en-US" altLang="en-US"/>
              <a:pPr>
                <a:defRPr/>
              </a:pPr>
              <a:t>2/5/20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E17150-AC94-41F4-900A-DF44EB74CC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3733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5C865F-7A6F-439F-8FB4-9BACF847608E}" type="datetime1">
              <a:rPr lang="en-US" altLang="en-US"/>
              <a:pPr>
                <a:defRPr/>
              </a:pPr>
              <a:t>2/5/20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C2FE8-A2DF-45C7-BAC8-DCD581099F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018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57200" y="914400"/>
            <a:ext cx="8229600" cy="1588"/>
          </a:xfrm>
          <a:prstGeom prst="line">
            <a:avLst/>
          </a:prstGeom>
          <a:ln w="3810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686800" cy="563562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91600" cy="5334000"/>
          </a:xfrm>
          <a:ln w="28575">
            <a:noFill/>
          </a:ln>
        </p:spPr>
        <p:txBody>
          <a:bodyPr/>
          <a:lstStyle>
            <a:lvl1pPr marL="342900" indent="-457200">
              <a:lnSpc>
                <a:spcPct val="125000"/>
              </a:lnSpc>
              <a:spcBef>
                <a:spcPts val="600"/>
              </a:spcBef>
              <a:buClr>
                <a:srgbClr val="0066FF"/>
              </a:buClr>
              <a:buFont typeface="Wingdings" pitchFamily="2" charset="2"/>
              <a:buChar char="Ø"/>
              <a:defRPr b="1"/>
            </a:lvl1pPr>
            <a:lvl2pPr marL="742950" indent="-457200">
              <a:lnSpc>
                <a:spcPct val="125000"/>
              </a:lnSpc>
              <a:spcBef>
                <a:spcPts val="600"/>
              </a:spcBef>
              <a:buClr>
                <a:schemeClr val="accent2"/>
              </a:buClr>
              <a:buFont typeface="Wingdings" pitchFamily="2" charset="2"/>
              <a:buChar char="v"/>
              <a:defRPr b="1"/>
            </a:lvl2pPr>
            <a:lvl3pPr marL="1143000" indent="-457200">
              <a:lnSpc>
                <a:spcPct val="125000"/>
              </a:lnSpc>
              <a:spcBef>
                <a:spcPts val="600"/>
              </a:spcBef>
              <a:buClr>
                <a:srgbClr val="00B050"/>
              </a:buClr>
              <a:buFont typeface="Wingdings" pitchFamily="2" charset="2"/>
              <a:buChar char="ü"/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92ED75C-DCDB-42CC-B4CA-36526DAECEA7}" type="datetime1">
              <a:rPr lang="en-US" altLang="en-US"/>
              <a:pPr>
                <a:defRPr/>
              </a:pPr>
              <a:t>2/5/20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13388" y="6489700"/>
            <a:ext cx="2895600" cy="333375"/>
          </a:xfrm>
        </p:spPr>
        <p:txBody>
          <a:bodyPr/>
          <a:lstStyle>
            <a:lvl1pPr algn="r">
              <a:defRPr sz="9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8200" y="6477000"/>
            <a:ext cx="457200" cy="333375"/>
          </a:xfrm>
        </p:spPr>
        <p:txBody>
          <a:bodyPr/>
          <a:lstStyle>
            <a:lvl1pPr algn="l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0D8D0CD-C897-41D6-85D6-53EA94653C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8676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FBF213-0EF3-447C-B5B7-AC1B36BAD12D}" type="datetime1">
              <a:rPr lang="en-US" altLang="en-US"/>
              <a:pPr>
                <a:defRPr/>
              </a:pPr>
              <a:t>2/5/20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DF9B0E-5511-4551-BA4D-4E7DC1B428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94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D8EF7F-4D2D-485D-AD27-A4A960A418A1}" type="datetime1">
              <a:rPr lang="en-US" altLang="en-US"/>
              <a:pPr>
                <a:defRPr/>
              </a:pPr>
              <a:t>2/5/20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258FF-1E35-4B45-AC30-5F8714857C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8473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5D02B7-FF5A-48E0-8B57-F86F8C2D8F5A}" type="datetime1">
              <a:rPr lang="en-US" altLang="en-US"/>
              <a:pPr>
                <a:defRPr/>
              </a:pPr>
              <a:t>2/5/20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58DFF1-B21C-4722-9630-993B1357A2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6981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3D85C2-DF4E-4385-A386-ECA31DD13284}" type="datetime1">
              <a:rPr lang="en-US" altLang="en-US"/>
              <a:pPr>
                <a:defRPr/>
              </a:pPr>
              <a:t>2/5/20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3FBCA3-5567-41B0-9FEC-051BFDCA10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8688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71614D-074A-4C6D-BD4F-29039810C660}" type="datetime1">
              <a:rPr lang="en-US" altLang="en-US"/>
              <a:pPr>
                <a:defRPr/>
              </a:pPr>
              <a:t>2/5/20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457CE3-C8DB-4108-858F-9FE58A9D1D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1466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BF3C04-ECCF-4F4B-855F-7A9F7E7BB06B}" type="datetime1">
              <a:rPr lang="en-US" altLang="en-US"/>
              <a:pPr>
                <a:defRPr/>
              </a:pPr>
              <a:t>2/5/20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78D9ED-CFEF-4984-B40D-18FED7E2DC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238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3E7326-BA46-446A-9937-3035FDD0D284}" type="datetime1">
              <a:rPr lang="en-US" altLang="en-US"/>
              <a:pPr>
                <a:defRPr/>
              </a:pPr>
              <a:t>2/5/20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74C781-3FD9-4585-8CD2-7CE993B90E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4538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2400" y="990600"/>
            <a:ext cx="8763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3333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EDB5A69-F677-4ADC-BBE3-402EB554AF5E}" type="datetime1">
              <a:rPr lang="en-US" altLang="en-US"/>
              <a:pPr>
                <a:defRPr/>
              </a:pPr>
              <a:t>2/5/20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33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3333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97736E8-7F0A-4A70-892A-6F63316A6C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0066FF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CPSC3300: Computer Systems Organization</a:t>
            </a:r>
          </a:p>
        </p:txBody>
      </p:sp>
      <p:sp>
        <p:nvSpPr>
          <p:cNvPr id="6147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200" dirty="0"/>
              <a:t>Lecture 8½ – </a:t>
            </a:r>
            <a:r>
              <a:rPr lang="en-US" altLang="en-US" sz="2200" dirty="0" err="1"/>
              <a:t>Karnaugh</a:t>
            </a:r>
            <a:r>
              <a:rPr lang="en-US" altLang="en-US" sz="2200" dirty="0"/>
              <a:t> Maps and Review / Outline of Topics for Exam 1</a:t>
            </a:r>
          </a:p>
        </p:txBody>
      </p:sp>
      <p:sp>
        <p:nvSpPr>
          <p:cNvPr id="614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2AA817-3CA5-41BF-86EF-4DDCA2248003}" type="slidenum">
              <a:rPr lang="en-US" altLang="en-US" sz="900" smtClean="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9D876-4258-1E40-ACFA-6B50E4E23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45D6E-DB28-0642-BE6E-7C1B30516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Lecture 3 – </a:t>
            </a:r>
            <a:r>
              <a:rPr lang="en-US" altLang="en-US" dirty="0"/>
              <a:t>Technology, Performance and Power II</a:t>
            </a:r>
          </a:p>
          <a:p>
            <a:pPr lvl="1"/>
            <a:r>
              <a:rPr lang="en-US" altLang="en-US" dirty="0"/>
              <a:t>Elapsed time vs. CPU time</a:t>
            </a:r>
          </a:p>
          <a:p>
            <a:pPr lvl="1"/>
            <a:r>
              <a:rPr lang="en-US" altLang="en-US" dirty="0"/>
              <a:t>CPU clock cycle</a:t>
            </a:r>
          </a:p>
          <a:p>
            <a:pPr lvl="1"/>
            <a:r>
              <a:rPr lang="en-US" altLang="en-US" dirty="0"/>
              <a:t>CPU Performance equation (instruction count, cycles per instruction, seconds per cycle), possible influencing factors</a:t>
            </a:r>
          </a:p>
          <a:p>
            <a:pPr lvl="1"/>
            <a:r>
              <a:rPr lang="en-US" altLang="en-US" dirty="0"/>
              <a:t>Amdahl’s law and overall speedup</a:t>
            </a:r>
          </a:p>
          <a:p>
            <a:pPr lvl="1"/>
            <a:r>
              <a:rPr lang="en-US" altLang="en-US" dirty="0"/>
              <a:t>Comparison of performance using clock rate, CPI and IC</a:t>
            </a:r>
          </a:p>
          <a:p>
            <a:r>
              <a:rPr lang="en-US" altLang="en-US" dirty="0"/>
              <a:t>Lecture 4 – Benchmarking</a:t>
            </a:r>
          </a:p>
          <a:p>
            <a:pPr lvl="1"/>
            <a:r>
              <a:rPr lang="en-US" altLang="en-US" dirty="0"/>
              <a:t>Power usage (capacitive load, voltage, frequency)</a:t>
            </a:r>
          </a:p>
          <a:p>
            <a:pPr lvl="1"/>
            <a:r>
              <a:rPr lang="en-US" altLang="en-US" dirty="0"/>
              <a:t>Methods (real programs / modified apps / kernels / synthetic benchmarks (i.e. whetstone), benchmarking suites</a:t>
            </a:r>
          </a:p>
          <a:p>
            <a:pPr lvl="1"/>
            <a:r>
              <a:rPr lang="en-US" altLang="en-US" dirty="0"/>
              <a:t>Comparing benchmarks using arithmetic mean vs. normalized geometric mean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DC0BBD-99C7-C343-944D-7A46B2C55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D8D0CD-C897-41D6-85D6-53EA94653CD4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8746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9D876-4258-1E40-ACFA-6B50E4E23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45D6E-DB28-0642-BE6E-7C1B30516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Lecture 5 – Combinational Logic</a:t>
            </a:r>
          </a:p>
          <a:p>
            <a:pPr lvl="1"/>
            <a:r>
              <a:rPr lang="en-US" dirty="0"/>
              <a:t>Logic gates and functions (AND, OR, NOT, etc.)</a:t>
            </a:r>
          </a:p>
          <a:p>
            <a:pPr lvl="1"/>
            <a:r>
              <a:rPr lang="en-US" dirty="0"/>
              <a:t>Boolean algebra (laws of, </a:t>
            </a:r>
            <a:r>
              <a:rPr lang="en-US" dirty="0" err="1"/>
              <a:t>DeMorgan’s</a:t>
            </a:r>
            <a:r>
              <a:rPr lang="en-US" dirty="0"/>
              <a:t> Theorem)</a:t>
            </a:r>
          </a:p>
          <a:p>
            <a:pPr lvl="1"/>
            <a:r>
              <a:rPr lang="en-US" dirty="0"/>
              <a:t>Truth tables, logic functions and two-level representation (sum of products)</a:t>
            </a:r>
          </a:p>
          <a:p>
            <a:pPr lvl="1"/>
            <a:r>
              <a:rPr lang="en-US" dirty="0"/>
              <a:t>Logic gate circuit diagrams</a:t>
            </a:r>
          </a:p>
          <a:p>
            <a:r>
              <a:rPr lang="en-US" altLang="en-US" dirty="0"/>
              <a:t>Lecture 6 – Adders</a:t>
            </a:r>
          </a:p>
          <a:p>
            <a:pPr lvl="1"/>
            <a:r>
              <a:rPr lang="en-US" dirty="0"/>
              <a:t>Multiplexers</a:t>
            </a:r>
          </a:p>
          <a:p>
            <a:pPr lvl="1"/>
            <a:r>
              <a:rPr lang="en-US" dirty="0"/>
              <a:t>Half adder and full adder</a:t>
            </a:r>
          </a:p>
          <a:p>
            <a:pPr lvl="1"/>
            <a:r>
              <a:rPr lang="en-US" dirty="0"/>
              <a:t>Carry-</a:t>
            </a:r>
            <a:r>
              <a:rPr lang="en-US" dirty="0" err="1"/>
              <a:t>lookahead</a:t>
            </a:r>
            <a:r>
              <a:rPr lang="en-US" dirty="0"/>
              <a:t> adders, using “generate” and “propagate” to calculate carry values</a:t>
            </a:r>
          </a:p>
          <a:p>
            <a:pPr lvl="1"/>
            <a:r>
              <a:rPr lang="en-US" dirty="0"/>
              <a:t>Performance of a ripple adder vs. a carry-</a:t>
            </a:r>
            <a:r>
              <a:rPr lang="en-US" dirty="0" err="1"/>
              <a:t>lookahead</a:t>
            </a:r>
            <a:r>
              <a:rPr lang="en-US" dirty="0"/>
              <a:t> adder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DC0BBD-99C7-C343-944D-7A46B2C55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D8D0CD-C897-41D6-85D6-53EA94653CD4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7076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9D876-4258-1E40-ACFA-6B50E4E23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45D6E-DB28-0642-BE6E-7C1B30516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Lecture 7 – Sequential Logic</a:t>
            </a:r>
          </a:p>
          <a:p>
            <a:pPr lvl="1"/>
            <a:r>
              <a:rPr lang="en-US" dirty="0"/>
              <a:t>Arithmetic Logic Unit</a:t>
            </a:r>
          </a:p>
          <a:p>
            <a:pPr lvl="1"/>
            <a:r>
              <a:rPr lang="en-US" dirty="0"/>
              <a:t>Circuits with a state (“memory”), memory cells, feedback circuits</a:t>
            </a:r>
          </a:p>
          <a:p>
            <a:pPr lvl="1"/>
            <a:r>
              <a:rPr lang="en-US" dirty="0"/>
              <a:t>S-R Latch, D Latch, Edge-triggered D Flip-Flop</a:t>
            </a:r>
          </a:p>
          <a:p>
            <a:pPr lvl="1"/>
            <a:r>
              <a:rPr lang="en-US" dirty="0"/>
              <a:t>Latches vs. flip-flops</a:t>
            </a:r>
          </a:p>
          <a:p>
            <a:pPr lvl="1"/>
            <a:r>
              <a:rPr lang="en-US" dirty="0"/>
              <a:t>Register file</a:t>
            </a:r>
          </a:p>
          <a:p>
            <a:r>
              <a:rPr lang="en-US" altLang="en-US" dirty="0"/>
              <a:t>Lecture 8 – Counters and Finite State Machines</a:t>
            </a:r>
          </a:p>
          <a:p>
            <a:pPr lvl="1"/>
            <a:r>
              <a:rPr lang="en-US" dirty="0"/>
              <a:t>State machine model: inputs, states, transition (to another state) and output</a:t>
            </a:r>
          </a:p>
          <a:p>
            <a:pPr lvl="1"/>
            <a:r>
              <a:rPr lang="en-US" dirty="0"/>
              <a:t>State diagrams and state transition tables</a:t>
            </a:r>
          </a:p>
          <a:p>
            <a:pPr lvl="1"/>
            <a:r>
              <a:rPr lang="en-US" dirty="0"/>
              <a:t>Circuit design of state machines (using D flip-flops for state bits)</a:t>
            </a:r>
          </a:p>
          <a:p>
            <a:pPr lvl="1"/>
            <a:r>
              <a:rPr lang="en-US" dirty="0"/>
              <a:t>Counters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DC0BBD-99C7-C343-944D-7A46B2C55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D8D0CD-C897-41D6-85D6-53EA94653CD4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3766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9D876-4258-1E40-ACFA-6B50E4E23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45D6E-DB28-0642-BE6E-7C1B30516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Lecture 8½ – </a:t>
            </a:r>
            <a:r>
              <a:rPr lang="en-US" altLang="en-US" dirty="0" err="1"/>
              <a:t>Karnaugh</a:t>
            </a:r>
            <a:r>
              <a:rPr lang="en-US" altLang="en-US" dirty="0"/>
              <a:t> Maps and Review (not in the textbook)</a:t>
            </a:r>
          </a:p>
          <a:p>
            <a:pPr lvl="1"/>
            <a:r>
              <a:rPr lang="en-US" altLang="en-US" dirty="0"/>
              <a:t>Simplification of sum of products Boolean function</a:t>
            </a:r>
          </a:p>
          <a:p>
            <a:pPr lvl="1"/>
            <a:r>
              <a:rPr lang="en-US" altLang="en-US" dirty="0"/>
              <a:t>Converting a truth table to a </a:t>
            </a:r>
            <a:r>
              <a:rPr lang="en-US" altLang="en-US" dirty="0" err="1"/>
              <a:t>Karnaugh</a:t>
            </a:r>
            <a:r>
              <a:rPr lang="en-US" altLang="en-US" dirty="0"/>
              <a:t> map</a:t>
            </a:r>
          </a:p>
          <a:p>
            <a:pPr lvl="1"/>
            <a:r>
              <a:rPr lang="en-US" altLang="en-US" dirty="0"/>
              <a:t>Grouping cells with a ‘1’ value to form a product term</a:t>
            </a:r>
          </a:p>
          <a:p>
            <a:pPr lvl="1"/>
            <a:r>
              <a:rPr lang="en-US" altLang="en-US" dirty="0"/>
              <a:t>Simplified function is the sum of the product terms for </a:t>
            </a:r>
            <a:r>
              <a:rPr lang="en-US" altLang="en-US"/>
              <a:t>each group</a:t>
            </a:r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DC0BBD-99C7-C343-944D-7A46B2C55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D8D0CD-C897-41D6-85D6-53EA94653CD4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0162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Functions in Two-Level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55880" y="947928"/>
                <a:ext cx="8991600" cy="5334000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sz="2000" b="0" dirty="0"/>
                  <a:t>SoP can be used to determine the logic functions of variables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000" b="0" dirty="0"/>
                  <a:t>Example: identify the function for </a:t>
                </a:r>
                <a:r>
                  <a:rPr lang="en-US" sz="2000" b="0" dirty="0" err="1"/>
                  <a:t>C</a:t>
                </a:r>
                <a:r>
                  <a:rPr lang="en-US" sz="2000" b="0" baseline="-25000" dirty="0" err="1"/>
                  <a:t>out</a:t>
                </a:r>
                <a:endParaRPr lang="en-US" sz="2000" b="0" baseline="-25000" dirty="0"/>
              </a:p>
              <a:p>
                <a:pPr lvl="1">
                  <a:lnSpc>
                    <a:spcPct val="100000"/>
                  </a:lnSpc>
                </a:pPr>
                <a:r>
                  <a:rPr lang="en-US" b="0" dirty="0"/>
                  <a:t>Given 3 variables A, B, </a:t>
                </a:r>
                <a:r>
                  <a:rPr lang="en-US" b="0" dirty="0" err="1"/>
                  <a:t>C</a:t>
                </a:r>
                <a:r>
                  <a:rPr lang="en-US" b="0" baseline="-25000" dirty="0" err="1"/>
                  <a:t>in</a:t>
                </a:r>
                <a:r>
                  <a:rPr lang="en-US" b="0" dirty="0"/>
                  <a:t>, #literals?</a:t>
                </a:r>
              </a:p>
              <a:p>
                <a:pPr lvl="2">
                  <a:lnSpc>
                    <a:spcPct val="100000"/>
                  </a:lnSpc>
                </a:pPr>
                <a:r>
                  <a:rPr lang="en-US" sz="1800" b="0" dirty="0"/>
                  <a:t>6 literals: A, B, </a:t>
                </a:r>
                <a:r>
                  <a:rPr lang="en-US" sz="1800" b="0" dirty="0" err="1"/>
                  <a:t>C</a:t>
                </a:r>
                <a:r>
                  <a:rPr lang="en-US" sz="1800" b="0" baseline="-25000" dirty="0" err="1"/>
                  <a:t>in</a:t>
                </a:r>
                <a:r>
                  <a:rPr lang="en-US" sz="1800" b="0" dirty="0"/>
                  <a:t>,</a:t>
                </a:r>
                <a:r>
                  <a:rPr lang="en-US" sz="1800" b="0" baseline="-25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sz="1800" b="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b="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sz="1800" b="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b="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e>
                    </m:acc>
                  </m:oMath>
                </a14:m>
                <a:endParaRPr lang="en-US" sz="1800" b="0" baseline="-25000" dirty="0"/>
              </a:p>
              <a:p>
                <a:pPr lvl="1">
                  <a:lnSpc>
                    <a:spcPct val="100000"/>
                  </a:lnSpc>
                </a:pPr>
                <a:r>
                  <a:rPr lang="en-US" b="0" dirty="0"/>
                  <a:t>What are the </a:t>
                </a:r>
                <a:r>
                  <a:rPr lang="en-US" b="0" dirty="0" err="1"/>
                  <a:t>minterms</a:t>
                </a:r>
                <a:r>
                  <a:rPr lang="en-US" b="0" dirty="0"/>
                  <a:t> with three variables?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b="0" dirty="0"/>
                  <a:t>How to determine the function?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880" y="947928"/>
                <a:ext cx="8991600" cy="5334000"/>
              </a:xfrm>
              <a:blipFill>
                <a:blip r:embed="rId3"/>
                <a:stretch>
                  <a:fillRect l="-610" t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685800" y="14478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eaLnBrk="1" hangingPunct="1">
              <a:spcBef>
                <a:spcPct val="20000"/>
              </a:spcBef>
              <a:buFont typeface="Arial" pitchFamily="34" charset="0"/>
              <a:buChar char="•"/>
            </a:pPr>
            <a:endParaRPr lang="en-US" sz="2800" dirty="0"/>
          </a:p>
        </p:txBody>
      </p:sp>
      <p:graphicFrame>
        <p:nvGraphicFramePr>
          <p:cNvPr id="5" name="Group 36"/>
          <p:cNvGraphicFramePr>
            <a:graphicFrameLocks noGrp="1"/>
          </p:cNvGraphicFramePr>
          <p:nvPr>
            <p:extLst/>
          </p:nvPr>
        </p:nvGraphicFramePr>
        <p:xfrm>
          <a:off x="6807201" y="1353312"/>
          <a:ext cx="2285999" cy="3877056"/>
        </p:xfrm>
        <a:graphic>
          <a:graphicData uri="http://schemas.openxmlformats.org/drawingml/2006/table">
            <a:tbl>
              <a:tblPr/>
              <a:tblGrid>
                <a:gridCol w="500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0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7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input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output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18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18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out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1"/>
              <p:cNvSpPr txBox="1">
                <a:spLocks/>
              </p:cNvSpPr>
              <p:nvPr/>
            </p:nvSpPr>
            <p:spPr bwMode="auto">
              <a:xfrm>
                <a:off x="0" y="3229356"/>
                <a:ext cx="8991600" cy="2438400"/>
              </a:xfrm>
              <a:prstGeom prst="rect">
                <a:avLst/>
              </a:prstGeom>
              <a:noFill/>
              <a:ln w="28575"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457200" algn="l" rtl="0" eaLnBrk="0" fontAlgn="base" hangingPunct="0">
                  <a:lnSpc>
                    <a:spcPct val="125000"/>
                  </a:lnSpc>
                  <a:spcBef>
                    <a:spcPts val="600"/>
                  </a:spcBef>
                  <a:spcAft>
                    <a:spcPct val="0"/>
                  </a:spcAft>
                  <a:buClr>
                    <a:srgbClr val="0066FF"/>
                  </a:buClr>
                  <a:buFont typeface="Wingdings" pitchFamily="2" charset="2"/>
                  <a:buChar char="Ø"/>
                  <a:defRPr sz="2400" b="1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742950" indent="-457200" algn="l" rtl="0" eaLnBrk="0" fontAlgn="base" hangingPunct="0">
                  <a:lnSpc>
                    <a:spcPct val="125000"/>
                  </a:lnSpc>
                  <a:spcBef>
                    <a:spcPts val="6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v"/>
                  <a:defRPr sz="2000" b="1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2pPr>
                <a:lvl3pPr marL="1143000" indent="-457200" algn="l" rtl="0" eaLnBrk="0" fontAlgn="base" hangingPunct="0">
                  <a:lnSpc>
                    <a:spcPct val="125000"/>
                  </a:lnSpc>
                  <a:spcBef>
                    <a:spcPts val="600"/>
                  </a:spcBef>
                  <a:spcAft>
                    <a:spcPct val="0"/>
                  </a:spcAft>
                  <a:buClr>
                    <a:srgbClr val="00B050"/>
                  </a:buClr>
                  <a:buFont typeface="Wingdings" pitchFamily="2" charset="2"/>
                  <a:buChar char="ü"/>
                  <a:defRPr sz="2000" b="1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b="1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1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Minterm for each row, as if its value is 1</a:t>
                </a:r>
              </a:p>
              <a:p>
                <a:pPr marL="285750" lvl="1" indent="0">
                  <a:lnSpc>
                    <a:spcPct val="100000"/>
                  </a:lnSpc>
                  <a:buNone/>
                </a:pPr>
                <a:r>
                  <a:rPr lang="en-US" dirty="0"/>
                  <a:t>1.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	  2.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   </a:t>
                </a:r>
                <a:r>
                  <a:rPr lang="en-US" dirty="0"/>
                  <a:t>3.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e>
                    </m:acc>
                  </m:oMath>
                </a14:m>
                <a:endParaRPr lang="en-US" dirty="0"/>
              </a:p>
              <a:p>
                <a:pPr marL="285750" lvl="1" indent="0">
                  <a:lnSpc>
                    <a:spcPct val="100000"/>
                  </a:lnSpc>
                  <a:buNone/>
                </a:pPr>
                <a:r>
                  <a:rPr lang="en-US" dirty="0"/>
                  <a:t>4.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</m:t>
                    </m:r>
                  </m:oMath>
                </a14:m>
                <a:r>
                  <a:rPr lang="en-US" dirty="0"/>
                  <a:t>5.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e>
                    </m:acc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</m:t>
                    </m:r>
                  </m:oMath>
                </a14:m>
                <a:r>
                  <a:rPr lang="en-US" dirty="0"/>
                  <a:t>6.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285750" lvl="1" indent="0">
                  <a:lnSpc>
                    <a:spcPct val="100000"/>
                  </a:lnSpc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7.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	  8.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endParaRPr lang="en-US" dirty="0"/>
              </a:p>
              <a:p>
                <a:pPr indent="-342900"/>
                <a:r>
                  <a:rPr lang="en-US" sz="2000" dirty="0"/>
                  <a:t>Two level representation procedure 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b="0" dirty="0"/>
                  <a:t>Locate the entries with 1 and represent them with </a:t>
                </a:r>
                <a:r>
                  <a:rPr lang="en-US" b="0" dirty="0" err="1"/>
                  <a:t>minterms</a:t>
                </a:r>
                <a:r>
                  <a:rPr lang="en-US" b="0" dirty="0"/>
                  <a:t> 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b="0" dirty="0"/>
                  <a:t>Add the </a:t>
                </a:r>
                <a:r>
                  <a:rPr lang="en-US" b="0" dirty="0" err="1"/>
                  <a:t>minterms</a:t>
                </a:r>
                <a:endParaRPr lang="en-US" b="0" dirty="0"/>
              </a:p>
              <a:p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̅"/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̅"/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e>
                    </m:acc>
                    <m:r>
                      <a:rPr lang="en-US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endParaRPr lang="en-US" sz="2200" b="0" dirty="0"/>
              </a:p>
            </p:txBody>
          </p:sp>
        </mc:Choice>
        <mc:Fallback xmlns="">
          <p:sp>
            <p:nvSpPr>
              <p:cNvPr id="10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3229356"/>
                <a:ext cx="8991600" cy="2438400"/>
              </a:xfrm>
              <a:prstGeom prst="rect">
                <a:avLst/>
              </a:prstGeom>
              <a:blipFill>
                <a:blip r:embed="rId4"/>
                <a:stretch>
                  <a:fillRect l="-746" b="-39500"/>
                </a:stretch>
              </a:blipFill>
              <a:ln w="28575"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7114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193A7-31D8-514D-A1C4-DEA86C4D2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Simplification of Boolean Logic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978297-7502-9A4F-B212-6D4A84581A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The sum-of-products representation is usually not the most efficient function to implement in a circuit</a:t>
                </a:r>
              </a:p>
              <a:p>
                <a:pPr lvl="1"/>
                <a:r>
                  <a:rPr lang="en-US" b="0" dirty="0"/>
                  <a:t>Using a simplified function reduces the gates needed</a:t>
                </a:r>
              </a:p>
              <a:p>
                <a:r>
                  <a:rPr lang="en-US" b="0" dirty="0"/>
                  <a:t>Example: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e>
                    </m:acc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Simplifies to: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b="0" dirty="0"/>
                  <a:t>Various methods exist to simplify Boolean functions written using two-level representation (sum-of-products when using </a:t>
                </a:r>
                <a:r>
                  <a:rPr lang="en-US" b="0" dirty="0" err="1"/>
                  <a:t>minterms</a:t>
                </a:r>
                <a:r>
                  <a:rPr lang="en-US" b="0" dirty="0"/>
                  <a:t>)</a:t>
                </a:r>
              </a:p>
              <a:p>
                <a:pPr lvl="1"/>
                <a:r>
                  <a:rPr lang="en-US" b="0" dirty="0" err="1"/>
                  <a:t>Karnaugh</a:t>
                </a:r>
                <a:r>
                  <a:rPr lang="en-US" b="0" dirty="0"/>
                  <a:t> maps (</a:t>
                </a:r>
                <a:r>
                  <a:rPr lang="en-US" b="0" dirty="0" err="1"/>
                  <a:t>Karnaugh</a:t>
                </a:r>
                <a:r>
                  <a:rPr lang="en-US" b="0" dirty="0"/>
                  <a:t>–Veitch maps)</a:t>
                </a:r>
              </a:p>
              <a:p>
                <a:pPr lvl="1"/>
                <a:r>
                  <a:rPr lang="en-US" b="0" dirty="0"/>
                  <a:t>Quine–</a:t>
                </a:r>
                <a:r>
                  <a:rPr lang="en-US" b="0" dirty="0" err="1"/>
                  <a:t>McCluskey</a:t>
                </a:r>
                <a:r>
                  <a:rPr lang="en-US" b="0" dirty="0"/>
                  <a:t> algorithm (method of prime </a:t>
                </a:r>
                <a:r>
                  <a:rPr lang="en-US" b="0" dirty="0" err="1"/>
                  <a:t>implicants</a:t>
                </a:r>
                <a:r>
                  <a:rPr lang="en-US" b="0" dirty="0"/>
                  <a:t>)</a:t>
                </a:r>
              </a:p>
              <a:p>
                <a:pPr lvl="1"/>
                <a:r>
                  <a:rPr lang="en-US" b="0" dirty="0"/>
                  <a:t>ESPRESSO algorithm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978297-7502-9A4F-B212-6D4A84581A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05" b="-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1E897-21D9-4646-8B09-15ED1FE62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D8D0CD-C897-41D6-85D6-53EA94653CD4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7634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69434-19B8-AE40-8FAE-6A6BC2411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Karnaugh</a:t>
            </a:r>
            <a:r>
              <a:rPr lang="en-US" dirty="0"/>
              <a:t> 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18ABD-4F94-3149-AE64-B35AFC857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Results from the Boolean function (outputs) are arranged onto a 2-dimensional grid with each cell position representing a combination of input conditions (</a:t>
            </a:r>
            <a:r>
              <a:rPr lang="en-US" b="0" dirty="0" err="1"/>
              <a:t>minterm</a:t>
            </a:r>
            <a:r>
              <a:rPr lang="en-US" b="0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4CC55F-A7E9-564D-B497-B793CF988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D8D0CD-C897-41D6-85D6-53EA94653CD4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graphicFrame>
        <p:nvGraphicFramePr>
          <p:cNvPr id="5" name="Group 36">
            <a:extLst>
              <a:ext uri="{FF2B5EF4-FFF2-40B4-BE49-F238E27FC236}">
                <a16:creationId xmlns:a16="http://schemas.microsoft.com/office/drawing/2014/main" id="{40F900B2-E1D0-5949-877F-9F17A88C79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222766"/>
              </p:ext>
            </p:extLst>
          </p:nvPr>
        </p:nvGraphicFramePr>
        <p:xfrm>
          <a:off x="685800" y="2729932"/>
          <a:ext cx="2285999" cy="3877056"/>
        </p:xfrm>
        <a:graphic>
          <a:graphicData uri="http://schemas.openxmlformats.org/drawingml/2006/table">
            <a:tbl>
              <a:tblPr/>
              <a:tblGrid>
                <a:gridCol w="500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0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7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input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output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18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in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18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out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9" name="Group 36">
            <a:extLst>
              <a:ext uri="{FF2B5EF4-FFF2-40B4-BE49-F238E27FC236}">
                <a16:creationId xmlns:a16="http://schemas.microsoft.com/office/drawing/2014/main" id="{B5032B27-95F3-EB41-9E85-C80521643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163539"/>
              </p:ext>
            </p:extLst>
          </p:nvPr>
        </p:nvGraphicFramePr>
        <p:xfrm>
          <a:off x="4876800" y="3272463"/>
          <a:ext cx="2971800" cy="2172336"/>
        </p:xfrm>
        <a:graphic>
          <a:graphicData uri="http://schemas.openxmlformats.org/drawingml/2006/table">
            <a:tbl>
              <a:tblPr/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85861738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602505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61623837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836984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1946140758"/>
                    </a:ext>
                  </a:extLst>
                </a:gridCol>
              </a:tblGrid>
              <a:tr h="543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AB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3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0781498"/>
                  </a:ext>
                </a:extLst>
              </a:tr>
              <a:tr h="54308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sng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18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in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8181662"/>
                  </a:ext>
                </a:extLst>
              </a:tr>
              <a:tr h="54308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681183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2992F5-01F1-4F47-80E6-E0C34D1B7584}"/>
              </a:ext>
            </a:extLst>
          </p:cNvPr>
          <p:cNvCxnSpPr/>
          <p:nvPr/>
        </p:nvCxnSpPr>
        <p:spPr>
          <a:xfrm>
            <a:off x="3352800" y="4876800"/>
            <a:ext cx="13716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713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0C3E2-8F52-A840-A37E-FF150FE1F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Karnaugh</a:t>
            </a:r>
            <a:r>
              <a:rPr lang="en-US" dirty="0"/>
              <a:t> 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738C8-B477-C644-9F79-9C0186CB3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To form the simplified expression, using the </a:t>
            </a:r>
            <a:r>
              <a:rPr lang="en-US" b="0" dirty="0" err="1"/>
              <a:t>Karnaugh</a:t>
            </a:r>
            <a:r>
              <a:rPr lang="en-US" b="0" dirty="0"/>
              <a:t> map group together adjacent cells with a value of 1 in a rectangle of 2</a:t>
            </a:r>
            <a:r>
              <a:rPr lang="en-US" baseline="30000" dirty="0"/>
              <a:t>x</a:t>
            </a:r>
            <a:r>
              <a:rPr lang="en-US" b="0" dirty="0"/>
              <a:t> width and 2</a:t>
            </a:r>
            <a:r>
              <a:rPr lang="en-US" baseline="30000" dirty="0"/>
              <a:t>y</a:t>
            </a:r>
            <a:r>
              <a:rPr lang="en-US" b="0" dirty="0"/>
              <a:t> height maximizing </a:t>
            </a:r>
            <a:r>
              <a:rPr lang="en-US" dirty="0"/>
              <a:t>x</a:t>
            </a:r>
            <a:r>
              <a:rPr lang="en-US" b="0" dirty="0"/>
              <a:t> and </a:t>
            </a:r>
            <a:r>
              <a:rPr lang="en-US" dirty="0"/>
              <a:t>y</a:t>
            </a:r>
            <a:r>
              <a:rPr lang="en-US" b="0" dirty="0"/>
              <a:t> without including any cells with a value of 0</a:t>
            </a:r>
          </a:p>
          <a:p>
            <a:pPr lvl="1"/>
            <a:r>
              <a:rPr lang="en-US" b="0" dirty="0"/>
              <a:t>Repeat until all cells with 1 are in such a group, any isolated cells with 1 are grouped in a 1x1 rectangle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28FC87-4C2B-7445-B519-E3F2031D8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D8D0CD-C897-41D6-85D6-53EA94653CD4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graphicFrame>
        <p:nvGraphicFramePr>
          <p:cNvPr id="5" name="Group 36">
            <a:extLst>
              <a:ext uri="{FF2B5EF4-FFF2-40B4-BE49-F238E27FC236}">
                <a16:creationId xmlns:a16="http://schemas.microsoft.com/office/drawing/2014/main" id="{E41229BB-EFE9-6C4B-9A80-7A20243F42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939765"/>
              </p:ext>
            </p:extLst>
          </p:nvPr>
        </p:nvGraphicFramePr>
        <p:xfrm>
          <a:off x="685800" y="4038600"/>
          <a:ext cx="2971800" cy="2172336"/>
        </p:xfrm>
        <a:graphic>
          <a:graphicData uri="http://schemas.openxmlformats.org/drawingml/2006/table">
            <a:tbl>
              <a:tblPr/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85861738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602505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61623837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836984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1946140758"/>
                    </a:ext>
                  </a:extLst>
                </a:gridCol>
              </a:tblGrid>
              <a:tr h="543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AB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3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0781498"/>
                  </a:ext>
                </a:extLst>
              </a:tr>
              <a:tr h="54308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18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8181662"/>
                  </a:ext>
                </a:extLst>
              </a:tr>
              <a:tr h="54308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681183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A9451071-AE1A-5843-A5C3-04BA846E6C34}"/>
              </a:ext>
            </a:extLst>
          </p:cNvPr>
          <p:cNvSpPr/>
          <p:nvPr/>
        </p:nvSpPr>
        <p:spPr>
          <a:xfrm>
            <a:off x="2743200" y="5181600"/>
            <a:ext cx="381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61CB0C-0C44-6643-B34C-202711D1C0FC}"/>
              </a:ext>
            </a:extLst>
          </p:cNvPr>
          <p:cNvSpPr/>
          <p:nvPr/>
        </p:nvSpPr>
        <p:spPr>
          <a:xfrm>
            <a:off x="2697480" y="5715000"/>
            <a:ext cx="822960" cy="41148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936C9F-7E38-7449-BE0B-23F23D4846DD}"/>
              </a:ext>
            </a:extLst>
          </p:cNvPr>
          <p:cNvSpPr/>
          <p:nvPr/>
        </p:nvSpPr>
        <p:spPr>
          <a:xfrm>
            <a:off x="2209800" y="5722620"/>
            <a:ext cx="822960" cy="4114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0A4F3CB-30FB-C741-9791-5FCB98833B17}"/>
              </a:ext>
            </a:extLst>
          </p:cNvPr>
          <p:cNvCxnSpPr/>
          <p:nvPr/>
        </p:nvCxnSpPr>
        <p:spPr>
          <a:xfrm>
            <a:off x="4038600" y="5866510"/>
            <a:ext cx="13716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4872FB5-B64E-0E49-83C9-41CF44C6CB13}"/>
                  </a:ext>
                </a:extLst>
              </p:cNvPr>
              <p:cNvSpPr/>
              <p:nvPr/>
            </p:nvSpPr>
            <p:spPr>
              <a:xfrm>
                <a:off x="5651351" y="5681844"/>
                <a:ext cx="25048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i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i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i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i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4872FB5-B64E-0E49-83C9-41CF44C6CB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351" y="5681844"/>
                <a:ext cx="2504853" cy="369332"/>
              </a:xfrm>
              <a:prstGeom prst="rect">
                <a:avLst/>
              </a:prstGeom>
              <a:blipFill>
                <a:blip r:embed="rId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B6BF1CC-F4CC-6443-9797-34ECEACB4005}"/>
                  </a:ext>
                </a:extLst>
              </p:cNvPr>
              <p:cNvSpPr txBox="1"/>
              <p:nvPr/>
            </p:nvSpPr>
            <p:spPr>
              <a:xfrm>
                <a:off x="4445598" y="3733800"/>
                <a:ext cx="2226379" cy="954107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14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4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1400" dirty="0"/>
              </a:p>
              <a:p>
                <a:r>
                  <a:rPr lang="en-US" sz="1400" dirty="0">
                    <a:solidFill>
                      <a:schemeClr val="tx2"/>
                    </a:solidFill>
                  </a:rPr>
                  <a:t>Values for A match: 1</a:t>
                </a:r>
              </a:p>
              <a:p>
                <a:r>
                  <a:rPr lang="en-US" sz="1400" dirty="0">
                    <a:solidFill>
                      <a:schemeClr val="tx2"/>
                    </a:solidFill>
                  </a:rPr>
                  <a:t>Values for B match: 1</a:t>
                </a:r>
              </a:p>
              <a:p>
                <a:r>
                  <a:rPr lang="en-US" sz="1400" dirty="0">
                    <a:solidFill>
                      <a:schemeClr val="tx2"/>
                    </a:solidFill>
                  </a:rPr>
                  <a:t>Values for </a:t>
                </a:r>
                <a:r>
                  <a:rPr lang="en-US" sz="1400" dirty="0" err="1">
                    <a:solidFill>
                      <a:schemeClr val="tx2"/>
                    </a:solidFill>
                  </a:rPr>
                  <a:t>C</a:t>
                </a:r>
                <a:r>
                  <a:rPr lang="en-US" sz="1400" baseline="-25000" dirty="0" err="1">
                    <a:solidFill>
                      <a:schemeClr val="tx2"/>
                    </a:solidFill>
                  </a:rPr>
                  <a:t>in</a:t>
                </a:r>
                <a:r>
                  <a:rPr lang="en-US" sz="1400" dirty="0">
                    <a:solidFill>
                      <a:schemeClr val="tx2"/>
                    </a:solidFill>
                  </a:rPr>
                  <a:t> don’t match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B6BF1CC-F4CC-6443-9797-34ECEACB4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598" y="3733800"/>
                <a:ext cx="2226379" cy="954107"/>
              </a:xfrm>
              <a:prstGeom prst="rect">
                <a:avLst/>
              </a:prstGeom>
              <a:blipFill>
                <a:blip r:embed="rId3"/>
                <a:stretch>
                  <a:fillRect l="-565" b="-3896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8C0665E-AC80-5240-9917-75366A8F70B4}"/>
                  </a:ext>
                </a:extLst>
              </p:cNvPr>
              <p:cNvSpPr txBox="1"/>
              <p:nvPr/>
            </p:nvSpPr>
            <p:spPr>
              <a:xfrm>
                <a:off x="6819070" y="3733800"/>
                <a:ext cx="2136611" cy="94917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1400" i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400" b="0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sz="1400" b="0" i="1" baseline="-2500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</m:t>
                      </m:r>
                    </m:oMath>
                  </m:oMathPara>
                </a14:m>
                <a:endParaRPr lang="en-US" sz="1400" baseline="-25000" dirty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r>
                  <a:rPr lang="en-US" sz="1400" dirty="0">
                    <a:solidFill>
                      <a:schemeClr val="accent3">
                        <a:lumMod val="75000"/>
                      </a:schemeClr>
                    </a:solidFill>
                  </a:rPr>
                  <a:t>Values for A match: 1</a:t>
                </a:r>
              </a:p>
              <a:p>
                <a:r>
                  <a:rPr lang="en-US" sz="1400" dirty="0">
                    <a:solidFill>
                      <a:schemeClr val="accent3">
                        <a:lumMod val="75000"/>
                      </a:schemeClr>
                    </a:solidFill>
                  </a:rPr>
                  <a:t>Values for B don’t match</a:t>
                </a:r>
              </a:p>
              <a:p>
                <a:r>
                  <a:rPr lang="en-US" sz="1400" dirty="0">
                    <a:solidFill>
                      <a:schemeClr val="accent3">
                        <a:lumMod val="75000"/>
                      </a:schemeClr>
                    </a:solidFill>
                  </a:rPr>
                  <a:t>Values for </a:t>
                </a:r>
                <a:r>
                  <a:rPr lang="en-US" sz="1400" dirty="0" err="1">
                    <a:solidFill>
                      <a:schemeClr val="accent3">
                        <a:lumMod val="75000"/>
                      </a:schemeClr>
                    </a:solidFill>
                  </a:rPr>
                  <a:t>C</a:t>
                </a:r>
                <a:r>
                  <a:rPr lang="en-US" sz="1400" baseline="-25000" dirty="0" err="1">
                    <a:solidFill>
                      <a:schemeClr val="accent3">
                        <a:lumMod val="75000"/>
                      </a:schemeClr>
                    </a:solidFill>
                  </a:rPr>
                  <a:t>in</a:t>
                </a:r>
                <a:r>
                  <a:rPr lang="en-US" sz="1400" dirty="0">
                    <a:solidFill>
                      <a:schemeClr val="accent3">
                        <a:lumMod val="75000"/>
                      </a:schemeClr>
                    </a:solidFill>
                  </a:rPr>
                  <a:t> match: 1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8C0665E-AC80-5240-9917-75366A8F7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070" y="3733800"/>
                <a:ext cx="2136611" cy="949171"/>
              </a:xfrm>
              <a:prstGeom prst="rect">
                <a:avLst/>
              </a:prstGeom>
              <a:blipFill>
                <a:blip r:embed="rId4"/>
                <a:stretch>
                  <a:fillRect l="-588" b="-3896"/>
                </a:stretch>
              </a:blip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F08DB3B-6137-C848-918A-B677F237BBD4}"/>
                  </a:ext>
                </a:extLst>
              </p:cNvPr>
              <p:cNvSpPr txBox="1"/>
              <p:nvPr/>
            </p:nvSpPr>
            <p:spPr>
              <a:xfrm>
                <a:off x="5651351" y="4752382"/>
                <a:ext cx="2136611" cy="949171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14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sz="1400" b="0" i="1" baseline="-2500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</m:t>
                      </m:r>
                    </m:oMath>
                  </m:oMathPara>
                </a14:m>
                <a:endParaRPr lang="en-US" sz="1400" i="1" baseline="-25000" dirty="0">
                  <a:solidFill>
                    <a:schemeClr val="accent2"/>
                  </a:solidFill>
                </a:endParaRPr>
              </a:p>
              <a:p>
                <a:r>
                  <a:rPr lang="en-US" sz="1400" dirty="0">
                    <a:solidFill>
                      <a:schemeClr val="accent2"/>
                    </a:solidFill>
                  </a:rPr>
                  <a:t>Values for A don’t match</a:t>
                </a:r>
              </a:p>
              <a:p>
                <a:r>
                  <a:rPr lang="en-US" sz="1400" dirty="0">
                    <a:solidFill>
                      <a:schemeClr val="accent2"/>
                    </a:solidFill>
                  </a:rPr>
                  <a:t>Values for B match: 1</a:t>
                </a:r>
              </a:p>
              <a:p>
                <a:r>
                  <a:rPr lang="en-US" sz="1400" dirty="0">
                    <a:solidFill>
                      <a:schemeClr val="accent2"/>
                    </a:solidFill>
                  </a:rPr>
                  <a:t>Values for </a:t>
                </a:r>
                <a:r>
                  <a:rPr lang="en-US" sz="1400" dirty="0" err="1">
                    <a:solidFill>
                      <a:schemeClr val="accent2"/>
                    </a:solidFill>
                  </a:rPr>
                  <a:t>C</a:t>
                </a:r>
                <a:r>
                  <a:rPr lang="en-US" sz="1400" baseline="-25000" dirty="0" err="1">
                    <a:solidFill>
                      <a:schemeClr val="accent2"/>
                    </a:solidFill>
                  </a:rPr>
                  <a:t>in</a:t>
                </a:r>
                <a:r>
                  <a:rPr lang="en-US" sz="1400" dirty="0">
                    <a:solidFill>
                      <a:schemeClr val="accent2"/>
                    </a:solidFill>
                  </a:rPr>
                  <a:t> match: 1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F08DB3B-6137-C848-918A-B677F237B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351" y="4752382"/>
                <a:ext cx="2136611" cy="949171"/>
              </a:xfrm>
              <a:prstGeom prst="rect">
                <a:avLst/>
              </a:prstGeom>
              <a:blipFill>
                <a:blip r:embed="rId5"/>
                <a:stretch>
                  <a:fillRect l="-588" b="-3896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1679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2FDAF-38E2-EE4A-9C92-B50A9A25C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Karnaugh</a:t>
            </a:r>
            <a:r>
              <a:rPr lang="en-US" dirty="0"/>
              <a:t> 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20421-E68A-0043-B112-DEDD18AA0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The resulting simplified expression will be the sum of each of the groups.</a:t>
            </a:r>
          </a:p>
          <a:p>
            <a:pPr lvl="1"/>
            <a:r>
              <a:rPr lang="en-US" b="0" dirty="0"/>
              <a:t>Each group corresponds to a product of all values of an input variable with a value of 1 corresponding to all grouped cells and the negated value of an input variable with a value of 0 corresponding to all grouped cells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BC416B-B68E-B94F-B76D-B3EF65679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D8D0CD-C897-41D6-85D6-53EA94653CD4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graphicFrame>
        <p:nvGraphicFramePr>
          <p:cNvPr id="5" name="Group 36">
            <a:extLst>
              <a:ext uri="{FF2B5EF4-FFF2-40B4-BE49-F238E27FC236}">
                <a16:creationId xmlns:a16="http://schemas.microsoft.com/office/drawing/2014/main" id="{FAC472F5-F0F5-E941-837C-37EB43CEC2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181989"/>
              </p:ext>
            </p:extLst>
          </p:nvPr>
        </p:nvGraphicFramePr>
        <p:xfrm>
          <a:off x="685800" y="4038600"/>
          <a:ext cx="2971800" cy="2172336"/>
        </p:xfrm>
        <a:graphic>
          <a:graphicData uri="http://schemas.openxmlformats.org/drawingml/2006/table">
            <a:tbl>
              <a:tblPr/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85861738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602505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61623837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836984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1946140758"/>
                    </a:ext>
                  </a:extLst>
                </a:gridCol>
              </a:tblGrid>
              <a:tr h="543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AB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3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0781498"/>
                  </a:ext>
                </a:extLst>
              </a:tr>
              <a:tr h="54308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18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8181662"/>
                  </a:ext>
                </a:extLst>
              </a:tr>
              <a:tr h="54308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681183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3A36E29-FF96-B442-8C66-017882001316}"/>
              </a:ext>
            </a:extLst>
          </p:cNvPr>
          <p:cNvCxnSpPr/>
          <p:nvPr/>
        </p:nvCxnSpPr>
        <p:spPr>
          <a:xfrm>
            <a:off x="4038600" y="5866510"/>
            <a:ext cx="13716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774D958-12D6-E84B-825B-4C7E3E3CB356}"/>
              </a:ext>
            </a:extLst>
          </p:cNvPr>
          <p:cNvSpPr/>
          <p:nvPr/>
        </p:nvSpPr>
        <p:spPr>
          <a:xfrm>
            <a:off x="2743200" y="5715000"/>
            <a:ext cx="822960" cy="4114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58588E-6572-A342-AC91-6F8E56A1BE9A}"/>
              </a:ext>
            </a:extLst>
          </p:cNvPr>
          <p:cNvSpPr/>
          <p:nvPr/>
        </p:nvSpPr>
        <p:spPr>
          <a:xfrm>
            <a:off x="1760220" y="5181600"/>
            <a:ext cx="822960" cy="41148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B37E10C-BF0F-E948-B7FA-FE057CCB1426}"/>
                  </a:ext>
                </a:extLst>
              </p:cNvPr>
              <p:cNvSpPr txBox="1"/>
              <p:nvPr/>
            </p:nvSpPr>
            <p:spPr>
              <a:xfrm>
                <a:off x="4497695" y="3733800"/>
                <a:ext cx="2122184" cy="954557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4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sz="14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n-US" sz="1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400" dirty="0"/>
              </a:p>
              <a:p>
                <a:r>
                  <a:rPr lang="en-US" sz="1400" dirty="0">
                    <a:solidFill>
                      <a:schemeClr val="tx2"/>
                    </a:solidFill>
                  </a:rPr>
                  <a:t>Values for A match: 0</a:t>
                </a:r>
              </a:p>
              <a:p>
                <a:r>
                  <a:rPr lang="en-US" sz="1400" dirty="0">
                    <a:solidFill>
                      <a:schemeClr val="tx2"/>
                    </a:solidFill>
                  </a:rPr>
                  <a:t>Values for B don’t match</a:t>
                </a:r>
              </a:p>
              <a:p>
                <a:r>
                  <a:rPr lang="en-US" sz="1400" dirty="0">
                    <a:solidFill>
                      <a:schemeClr val="tx2"/>
                    </a:solidFill>
                  </a:rPr>
                  <a:t>Values for </a:t>
                </a:r>
                <a:r>
                  <a:rPr lang="en-US" sz="1400" dirty="0" err="1">
                    <a:solidFill>
                      <a:schemeClr val="tx2"/>
                    </a:solidFill>
                  </a:rPr>
                  <a:t>C</a:t>
                </a:r>
                <a:r>
                  <a:rPr lang="en-US" sz="1400" baseline="-25000" dirty="0" err="1">
                    <a:solidFill>
                      <a:schemeClr val="tx2"/>
                    </a:solidFill>
                  </a:rPr>
                  <a:t>in</a:t>
                </a:r>
                <a:r>
                  <a:rPr lang="en-US" sz="1400" dirty="0">
                    <a:solidFill>
                      <a:schemeClr val="tx2"/>
                    </a:solidFill>
                  </a:rPr>
                  <a:t> match: 0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B37E10C-BF0F-E948-B7FA-FE057CCB14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695" y="3733800"/>
                <a:ext cx="2122184" cy="954557"/>
              </a:xfrm>
              <a:prstGeom prst="rect">
                <a:avLst/>
              </a:prstGeom>
              <a:blipFill>
                <a:blip r:embed="rId2"/>
                <a:stretch>
                  <a:fillRect l="-592" b="-3896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1010A48-BAAD-D046-A294-B61E1DDF22E4}"/>
                  </a:ext>
                </a:extLst>
              </p:cNvPr>
              <p:cNvSpPr txBox="1"/>
              <p:nvPr/>
            </p:nvSpPr>
            <p:spPr>
              <a:xfrm>
                <a:off x="6819070" y="3733800"/>
                <a:ext cx="2136611" cy="949171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14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sz="1400" b="0" i="1" baseline="-2500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</m:t>
                      </m:r>
                    </m:oMath>
                  </m:oMathPara>
                </a14:m>
                <a:endParaRPr lang="en-US" sz="1400" baseline="-25000" dirty="0">
                  <a:solidFill>
                    <a:schemeClr val="accent2"/>
                  </a:solidFill>
                </a:endParaRPr>
              </a:p>
              <a:p>
                <a:r>
                  <a:rPr lang="en-US" sz="1400" dirty="0">
                    <a:solidFill>
                      <a:schemeClr val="accent2"/>
                    </a:solidFill>
                  </a:rPr>
                  <a:t>Values for A match: 1</a:t>
                </a:r>
              </a:p>
              <a:p>
                <a:r>
                  <a:rPr lang="en-US" sz="1400" dirty="0">
                    <a:solidFill>
                      <a:schemeClr val="accent2"/>
                    </a:solidFill>
                  </a:rPr>
                  <a:t>Values for B don’t match</a:t>
                </a:r>
              </a:p>
              <a:p>
                <a:r>
                  <a:rPr lang="en-US" sz="1400" dirty="0">
                    <a:solidFill>
                      <a:schemeClr val="accent2"/>
                    </a:solidFill>
                  </a:rPr>
                  <a:t>Values for </a:t>
                </a:r>
                <a:r>
                  <a:rPr lang="en-US" sz="1400" dirty="0" err="1">
                    <a:solidFill>
                      <a:schemeClr val="accent2"/>
                    </a:solidFill>
                  </a:rPr>
                  <a:t>C</a:t>
                </a:r>
                <a:r>
                  <a:rPr lang="en-US" sz="1400" baseline="-25000" dirty="0" err="1">
                    <a:solidFill>
                      <a:schemeClr val="accent2"/>
                    </a:solidFill>
                  </a:rPr>
                  <a:t>in</a:t>
                </a:r>
                <a:r>
                  <a:rPr lang="en-US" sz="1400" dirty="0">
                    <a:solidFill>
                      <a:schemeClr val="accent2"/>
                    </a:solidFill>
                  </a:rPr>
                  <a:t> match: 1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1010A48-BAAD-D046-A294-B61E1DDF2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070" y="3733800"/>
                <a:ext cx="2136611" cy="949171"/>
              </a:xfrm>
              <a:prstGeom prst="rect">
                <a:avLst/>
              </a:prstGeom>
              <a:blipFill>
                <a:blip r:embed="rId3"/>
                <a:stretch>
                  <a:fillRect l="-588" b="-3896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9BD61B6-5B7A-EC4E-A9FC-414907E2BDB0}"/>
                  </a:ext>
                </a:extLst>
              </p:cNvPr>
              <p:cNvSpPr/>
              <p:nvPr/>
            </p:nvSpPr>
            <p:spPr>
              <a:xfrm>
                <a:off x="5929792" y="5681844"/>
                <a:ext cx="1689245" cy="3699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i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𝐶𝑖𝑛</m:t>
                    </m:r>
                  </m:oMath>
                </a14:m>
                <a:endParaRPr lang="en-US" baseline="-25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9BD61B6-5B7A-EC4E-A9FC-414907E2BD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792" y="5681844"/>
                <a:ext cx="1689245" cy="3699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3282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 1 on Wednesday February 12</a:t>
            </a:r>
          </a:p>
          <a:p>
            <a:pPr lvl="1"/>
            <a:r>
              <a:rPr lang="en-US" dirty="0"/>
              <a:t>In class, same room and time</a:t>
            </a:r>
          </a:p>
          <a:p>
            <a:pPr lvl="1"/>
            <a:r>
              <a:rPr lang="en-US" dirty="0"/>
              <a:t>Time allowed: 75 minutes</a:t>
            </a:r>
          </a:p>
          <a:p>
            <a:pPr lvl="1"/>
            <a:r>
              <a:rPr lang="en-US" dirty="0"/>
              <a:t>No notes, no calculator, no textbook</a:t>
            </a:r>
          </a:p>
          <a:p>
            <a:pPr lvl="1"/>
            <a:r>
              <a:rPr lang="en-US" dirty="0"/>
              <a:t>You may bring a half letter size (approx. 8.5” x 5.5”) reference sheet with handwritten notes on one side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D8D0CD-C897-41D6-85D6-53EA94653CD4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6625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ED029-0F93-3F43-BA75-62D15F7A8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D7B0C-9057-1D4A-9D76-99C399AB5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</a:t>
            </a:r>
          </a:p>
          <a:p>
            <a:pPr lvl="1"/>
            <a:r>
              <a:rPr lang="en-US" dirty="0"/>
              <a:t>Written exam, 11 - 13 questions (100 points) and 2 extra credit questions (+10 points)</a:t>
            </a:r>
          </a:p>
          <a:p>
            <a:pPr lvl="1"/>
            <a:r>
              <a:rPr lang="en-US" dirty="0"/>
              <a:t>Response types include short-answer/fill-in-the-blank (including selection), mathematical questions (formula / calculation, numbers used will be simple) and a few longer answer questions (truth tables, logic gate circuits, etc.)</a:t>
            </a:r>
          </a:p>
          <a:p>
            <a:r>
              <a:rPr lang="en-US" dirty="0"/>
              <a:t>Chapters covered:</a:t>
            </a:r>
          </a:p>
          <a:p>
            <a:pPr lvl="1"/>
            <a:r>
              <a:rPr lang="en-US" dirty="0"/>
              <a:t>Chapter 1: Technology, improvements in computer hardware, performance and benchmarking (Lectures 1 – 4)</a:t>
            </a:r>
          </a:p>
          <a:p>
            <a:pPr lvl="1"/>
            <a:r>
              <a:rPr lang="en-US" dirty="0"/>
              <a:t>Appendix B: Combinational logic, adders, sequential logic, finite state machines and counters (Lectures 5 – 8)</a:t>
            </a:r>
          </a:p>
          <a:p>
            <a:pPr lvl="1"/>
            <a:r>
              <a:rPr lang="en-US" dirty="0"/>
              <a:t>Not in textbook (limited to extra credit): </a:t>
            </a:r>
            <a:r>
              <a:rPr lang="en-US" dirty="0" err="1"/>
              <a:t>Karnaugh</a:t>
            </a:r>
            <a:r>
              <a:rPr lang="en-US" dirty="0"/>
              <a:t> maps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7E507E-0EBF-924D-BBAB-A4C0F3016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D8D0CD-C897-41D6-85D6-53EA94653CD4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4895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9D876-4258-1E40-ACFA-6B50E4E23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45D6E-DB28-0642-BE6E-7C1B30516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Lecture 1 – Introduction</a:t>
            </a:r>
          </a:p>
          <a:p>
            <a:pPr lvl="1"/>
            <a:r>
              <a:rPr lang="en-US" dirty="0"/>
              <a:t>Progress in computer technology, Moore’s law, Dennard Scaling</a:t>
            </a:r>
          </a:p>
          <a:p>
            <a:pPr lvl="1"/>
            <a:r>
              <a:rPr lang="en-US" dirty="0"/>
              <a:t>Types of computers</a:t>
            </a:r>
          </a:p>
          <a:p>
            <a:pPr lvl="1"/>
            <a:r>
              <a:rPr lang="en-US" dirty="0"/>
              <a:t>Hardware vs. software</a:t>
            </a:r>
          </a:p>
          <a:p>
            <a:pPr lvl="1"/>
            <a:r>
              <a:rPr lang="en-US" dirty="0"/>
              <a:t>High level language vs assembly vs. machine language</a:t>
            </a:r>
          </a:p>
          <a:p>
            <a:r>
              <a:rPr lang="en-US" dirty="0"/>
              <a:t>Lecture 2 – </a:t>
            </a:r>
            <a:r>
              <a:rPr lang="en-US" altLang="en-US" dirty="0"/>
              <a:t>Technology, Performance and Power</a:t>
            </a:r>
          </a:p>
          <a:p>
            <a:pPr lvl="1"/>
            <a:r>
              <a:rPr lang="en-US" dirty="0"/>
              <a:t>Orders of magnitude (</a:t>
            </a:r>
            <a:r>
              <a:rPr lang="en-US" dirty="0" err="1"/>
              <a:t>giga</a:t>
            </a:r>
            <a:r>
              <a:rPr lang="en-US" dirty="0"/>
              <a:t> / </a:t>
            </a:r>
            <a:r>
              <a:rPr lang="en-US" dirty="0" err="1"/>
              <a:t>nano</a:t>
            </a:r>
            <a:r>
              <a:rPr lang="en-US" dirty="0"/>
              <a:t>, etc.)</a:t>
            </a:r>
            <a:endParaRPr lang="en-US" altLang="en-US" dirty="0"/>
          </a:p>
          <a:p>
            <a:pPr lvl="1"/>
            <a:r>
              <a:rPr lang="en-US" altLang="en-US" dirty="0"/>
              <a:t>Response time vs. throughput</a:t>
            </a:r>
          </a:p>
          <a:p>
            <a:pPr lvl="1"/>
            <a:r>
              <a:rPr lang="en-US" altLang="en-US" dirty="0"/>
              <a:t>Relative performance / speedup</a:t>
            </a:r>
          </a:p>
          <a:p>
            <a:pPr lvl="1"/>
            <a:r>
              <a:rPr lang="en-US" altLang="en-US" dirty="0"/>
              <a:t>Measuring execution time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DC0BBD-99C7-C343-944D-7A46B2C55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D8D0CD-C897-41D6-85D6-53EA94653CD4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1445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1349</TotalTime>
  <Words>1259</Words>
  <Application>Microsoft Macintosh PowerPoint</Application>
  <PresentationFormat>On-screen Show (4:3)</PresentationFormat>
  <Paragraphs>262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 Math</vt:lpstr>
      <vt:lpstr>Wingdings</vt:lpstr>
      <vt:lpstr>Office Theme</vt:lpstr>
      <vt:lpstr>CPSC3300: Computer Systems Organization</vt:lpstr>
      <vt:lpstr>Logic Functions in Two-Level Representation</vt:lpstr>
      <vt:lpstr>Simplification of Boolean Logic Functions</vt:lpstr>
      <vt:lpstr>Karnaugh Maps</vt:lpstr>
      <vt:lpstr>Karnaugh Maps</vt:lpstr>
      <vt:lpstr>Karnaugh Maps</vt:lpstr>
      <vt:lpstr>Administrivia</vt:lpstr>
      <vt:lpstr>Exam 1</vt:lpstr>
      <vt:lpstr>Outline of Topics</vt:lpstr>
      <vt:lpstr>Outline of Topics</vt:lpstr>
      <vt:lpstr>Outline of Topics</vt:lpstr>
      <vt:lpstr>Outline of Topics</vt:lpstr>
      <vt:lpstr>Outline of Topics</vt:lpstr>
    </vt:vector>
  </TitlesOfParts>
  <Company>Marquette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COSC2200: Hardware Systems</dc:title>
  <dc:creator>MSCS Admin</dc:creator>
  <cp:lastModifiedBy>Microsoft Office User</cp:lastModifiedBy>
  <cp:revision>75</cp:revision>
  <cp:lastPrinted>2013-08-26T14:30:50Z</cp:lastPrinted>
  <dcterms:created xsi:type="dcterms:W3CDTF">2009-09-29T16:16:12Z</dcterms:created>
  <dcterms:modified xsi:type="dcterms:W3CDTF">2020-02-06T02:20:18Z</dcterms:modified>
</cp:coreProperties>
</file>